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6" r:id="rId2"/>
    <p:sldId id="273" r:id="rId3"/>
    <p:sldId id="274" r:id="rId4"/>
    <p:sldId id="275" r:id="rId5"/>
    <p:sldId id="27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>
        <p:scale>
          <a:sx n="120" d="100"/>
          <a:sy n="120" d="100"/>
        </p:scale>
        <p:origin x="67" y="-16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010DF-18C9-4374-AA5D-F99E76BB7C27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EB9A-7E55-451C-8D34-50EFEFF8C1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28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softlab-s.p.a.?trk=hb_tab_compy_id_374606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hyperlink" Target="http://www.soft.it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SoftlabOfficial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www.youtube.com/channel/UCCs1KFrjTY3n4J1gs90CEwg" TargetMode="External"/><Relationship Id="rId4" Type="http://schemas.openxmlformats.org/officeDocument/2006/relationships/hyperlink" Target="https://www.facebook.com/Softlab-Laboratori-per-la-produzione-industriale-del-software-1124712727569029" TargetMode="Externa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2987290" y="6356349"/>
            <a:ext cx="953795" cy="365125"/>
          </a:xfrm>
        </p:spPr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31" y="6086327"/>
            <a:ext cx="1470787" cy="739204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 flipH="1">
            <a:off x="76200" y="6038850"/>
            <a:ext cx="12070143" cy="336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142518" y="6086327"/>
            <a:ext cx="207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Laboratori per la produzione industriale del software S.p.A.</a:t>
            </a:r>
          </a:p>
        </p:txBody>
      </p:sp>
      <p:pic>
        <p:nvPicPr>
          <p:cNvPr id="12" name="Immagine 1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712" y="6528118"/>
            <a:ext cx="282008" cy="287329"/>
          </a:xfrm>
          <a:prstGeom prst="rect">
            <a:avLst/>
          </a:prstGeom>
        </p:spPr>
      </p:pic>
      <p:pic>
        <p:nvPicPr>
          <p:cNvPr id="13" name="Immagine 12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9788" y="6532881"/>
            <a:ext cx="297971" cy="292650"/>
          </a:xfrm>
          <a:prstGeom prst="rect">
            <a:avLst/>
          </a:prstGeom>
        </p:spPr>
      </p:pic>
      <p:pic>
        <p:nvPicPr>
          <p:cNvPr id="14" name="Immagine 13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8827" y="6532881"/>
            <a:ext cx="313933" cy="292650"/>
          </a:xfrm>
          <a:prstGeom prst="rect">
            <a:avLst/>
          </a:prstGeom>
        </p:spPr>
      </p:pic>
      <p:pic>
        <p:nvPicPr>
          <p:cNvPr id="15" name="Immagine 14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3828" y="6532881"/>
            <a:ext cx="297971" cy="292650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92" y="6109045"/>
            <a:ext cx="2584835" cy="7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70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91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16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1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7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3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26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6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6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3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4062-0BDA-4C91-831E-4075727FCEC5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9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523999" y="3429000"/>
            <a:ext cx="6516217" cy="1656184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4000">
                <a:schemeClr val="tx1">
                  <a:lumMod val="65000"/>
                  <a:lumOff val="3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15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2800" dirty="0" smtClean="0"/>
              <a:t>Architettura prevista con l’implementazione della fase 1</a:t>
            </a:r>
          </a:p>
          <a:p>
            <a:r>
              <a:rPr lang="it-IT" sz="2100" dirty="0" smtClean="0"/>
              <a:t>Redatto </a:t>
            </a:r>
            <a:r>
              <a:rPr lang="it-IT" sz="2100" dirty="0"/>
              <a:t>da </a:t>
            </a:r>
            <a:r>
              <a:rPr lang="it-IT" sz="2100" dirty="0" err="1"/>
              <a:t>Softlab</a:t>
            </a:r>
            <a:r>
              <a:rPr lang="it-IT" sz="2100" dirty="0"/>
              <a:t> S.p.a.</a:t>
            </a:r>
          </a:p>
          <a:p>
            <a:r>
              <a:rPr lang="it-IT" sz="2100" dirty="0" smtClean="0"/>
              <a:t>Roma 27/02/2018</a:t>
            </a:r>
            <a:endParaRPr lang="it-IT" sz="21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523999" y="1122363"/>
            <a:ext cx="9828585" cy="1629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6000" b="1" dirty="0" smtClean="0"/>
              <a:t>G</a:t>
            </a:r>
            <a:r>
              <a:rPr lang="it-IT" sz="6000" dirty="0" smtClean="0"/>
              <a:t>-</a:t>
            </a:r>
            <a:r>
              <a:rPr lang="it-IT" sz="6000" dirty="0" err="1" smtClean="0"/>
              <a:t>Evolution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dei </a:t>
            </a:r>
            <a:r>
              <a:rPr lang="it-IT" dirty="0"/>
              <a:t>servizi telematici innovativi rivolti al mercato business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0038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4 11"/>
          <p:cNvCxnSpPr>
            <a:stCxn id="20" idx="1"/>
            <a:endCxn id="174" idx="1"/>
          </p:cNvCxnSpPr>
          <p:nvPr/>
        </p:nvCxnSpPr>
        <p:spPr>
          <a:xfrm rot="10800000" flipH="1" flipV="1">
            <a:off x="6642361" y="1414545"/>
            <a:ext cx="3265030" cy="3759934"/>
          </a:xfrm>
          <a:prstGeom prst="bentConnector3">
            <a:avLst>
              <a:gd name="adj1" fmla="val -7001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tangolo arrotondato 122"/>
          <p:cNvSpPr/>
          <p:nvPr/>
        </p:nvSpPr>
        <p:spPr>
          <a:xfrm>
            <a:off x="10198204" y="1359009"/>
            <a:ext cx="1800200" cy="29919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tangolo arrotondato 36"/>
          <p:cNvSpPr/>
          <p:nvPr/>
        </p:nvSpPr>
        <p:spPr>
          <a:xfrm>
            <a:off x="389926" y="876299"/>
            <a:ext cx="2609730" cy="3036893"/>
          </a:xfrm>
          <a:prstGeom prst="roundRect">
            <a:avLst>
              <a:gd name="adj" fmla="val 5320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ttangolo arrotondato 119"/>
          <p:cNvSpPr/>
          <p:nvPr/>
        </p:nvSpPr>
        <p:spPr>
          <a:xfrm>
            <a:off x="9696400" y="1138481"/>
            <a:ext cx="1800200" cy="299193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552585" y="1340768"/>
            <a:ext cx="2143029" cy="2001055"/>
            <a:chOff x="544398" y="1209308"/>
            <a:chExt cx="2143029" cy="2124965"/>
          </a:xfrm>
        </p:grpSpPr>
        <p:sp>
          <p:nvSpPr>
            <p:cNvPr id="4" name="Rettangolo arrotondato 3"/>
            <p:cNvSpPr/>
            <p:nvPr/>
          </p:nvSpPr>
          <p:spPr>
            <a:xfrm>
              <a:off x="544398" y="1209308"/>
              <a:ext cx="2143029" cy="2124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NEXUS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Disco magnetico 7"/>
            <p:cNvSpPr/>
            <p:nvPr/>
          </p:nvSpPr>
          <p:spPr>
            <a:xfrm>
              <a:off x="1134733" y="1454721"/>
              <a:ext cx="1284666" cy="1441144"/>
            </a:xfrm>
            <a:prstGeom prst="flowChartMagneticDisk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 per gestione voucher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9112320" y="873532"/>
            <a:ext cx="1800200" cy="3039661"/>
            <a:chOff x="8405742" y="873532"/>
            <a:chExt cx="1800200" cy="3707596"/>
          </a:xfrm>
        </p:grpSpPr>
        <p:sp>
          <p:nvSpPr>
            <p:cNvPr id="5" name="Rettangolo arrotondato 4"/>
            <p:cNvSpPr/>
            <p:nvPr/>
          </p:nvSpPr>
          <p:spPr>
            <a:xfrm>
              <a:off x="8405742" y="873532"/>
              <a:ext cx="1800200" cy="3707596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6000">
                  <a:schemeClr val="accent6">
                    <a:lumMod val="60000"/>
                    <a:lumOff val="40000"/>
                  </a:schemeClr>
                </a:gs>
                <a:gs pos="70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34925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  <a:endPara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2" name="Immagine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055440"/>
              <a:ext cx="287650" cy="247136"/>
            </a:xfrm>
            <a:prstGeom prst="rect">
              <a:avLst/>
            </a:prstGeom>
          </p:spPr>
        </p:pic>
        <p:pic>
          <p:nvPicPr>
            <p:cNvPr id="93" name="Immagin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273478"/>
              <a:ext cx="287650" cy="247136"/>
            </a:xfrm>
            <a:prstGeom prst="rect">
              <a:avLst/>
            </a:prstGeom>
          </p:spPr>
        </p:pic>
        <p:pic>
          <p:nvPicPr>
            <p:cNvPr id="94" name="Immagine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492883"/>
              <a:ext cx="287650" cy="247136"/>
            </a:xfrm>
            <a:prstGeom prst="rect">
              <a:avLst/>
            </a:prstGeom>
          </p:spPr>
        </p:pic>
        <p:pic>
          <p:nvPicPr>
            <p:cNvPr id="95" name="Immagine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710921"/>
              <a:ext cx="287650" cy="247136"/>
            </a:xfrm>
            <a:prstGeom prst="rect">
              <a:avLst/>
            </a:prstGeom>
          </p:spPr>
        </p:pic>
        <p:pic>
          <p:nvPicPr>
            <p:cNvPr id="96" name="Immagine 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1936880"/>
              <a:ext cx="287650" cy="247136"/>
            </a:xfrm>
            <a:prstGeom prst="rect">
              <a:avLst/>
            </a:prstGeom>
          </p:spPr>
        </p:pic>
        <p:pic>
          <p:nvPicPr>
            <p:cNvPr id="97" name="Immagin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154918"/>
              <a:ext cx="287650" cy="247136"/>
            </a:xfrm>
            <a:prstGeom prst="rect">
              <a:avLst/>
            </a:prstGeom>
          </p:spPr>
        </p:pic>
        <p:pic>
          <p:nvPicPr>
            <p:cNvPr id="98" name="Immagin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382901"/>
              <a:ext cx="287650" cy="247136"/>
            </a:xfrm>
            <a:prstGeom prst="rect">
              <a:avLst/>
            </a:prstGeom>
          </p:spPr>
        </p:pic>
        <p:pic>
          <p:nvPicPr>
            <p:cNvPr id="99" name="Immagine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600939"/>
              <a:ext cx="287650" cy="247136"/>
            </a:xfrm>
            <a:prstGeom prst="rect">
              <a:avLst/>
            </a:prstGeom>
          </p:spPr>
        </p:pic>
        <p:pic>
          <p:nvPicPr>
            <p:cNvPr id="100" name="Immagine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895865"/>
              <a:ext cx="287650" cy="247136"/>
            </a:xfrm>
            <a:prstGeom prst="rect">
              <a:avLst/>
            </a:prstGeom>
          </p:spPr>
        </p:pic>
        <p:pic>
          <p:nvPicPr>
            <p:cNvPr id="101" name="Immagine 1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3228203"/>
              <a:ext cx="287650" cy="247136"/>
            </a:xfrm>
            <a:prstGeom prst="rect">
              <a:avLst/>
            </a:prstGeom>
          </p:spPr>
        </p:pic>
        <p:pic>
          <p:nvPicPr>
            <p:cNvPr id="106" name="Immagine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3671660"/>
              <a:ext cx="287650" cy="247136"/>
            </a:xfrm>
            <a:prstGeom prst="rect">
              <a:avLst/>
            </a:prstGeom>
          </p:spPr>
        </p:pic>
        <p:pic>
          <p:nvPicPr>
            <p:cNvPr id="107" name="Immagin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4210364"/>
              <a:ext cx="287650" cy="247136"/>
            </a:xfrm>
            <a:prstGeom prst="rect">
              <a:avLst/>
            </a:prstGeom>
          </p:spPr>
        </p:pic>
        <p:sp>
          <p:nvSpPr>
            <p:cNvPr id="108" name="CasellaDiTesto 107"/>
            <p:cNvSpPr txBox="1"/>
            <p:nvPr/>
          </p:nvSpPr>
          <p:spPr>
            <a:xfrm>
              <a:off x="9129803" y="1138481"/>
              <a:ext cx="217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CasellaDiTesto 108"/>
            <p:cNvSpPr txBox="1"/>
            <p:nvPr/>
          </p:nvSpPr>
          <p:spPr>
            <a:xfrm>
              <a:off x="9140739" y="1285361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CasellaDiTesto 109"/>
            <p:cNvSpPr txBox="1"/>
            <p:nvPr/>
          </p:nvSpPr>
          <p:spPr>
            <a:xfrm>
              <a:off x="9127148" y="1437519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CasellaDiTesto 110"/>
            <p:cNvSpPr txBox="1"/>
            <p:nvPr/>
          </p:nvSpPr>
          <p:spPr>
            <a:xfrm>
              <a:off x="9127290" y="1606580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CasellaDiTesto 111"/>
            <p:cNvSpPr txBox="1"/>
            <p:nvPr/>
          </p:nvSpPr>
          <p:spPr>
            <a:xfrm>
              <a:off x="9125027" y="1731421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CasellaDiTesto 112"/>
            <p:cNvSpPr txBox="1"/>
            <p:nvPr/>
          </p:nvSpPr>
          <p:spPr>
            <a:xfrm>
              <a:off x="9140739" y="2848069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CasellaDiTesto 113"/>
            <p:cNvSpPr txBox="1"/>
            <p:nvPr/>
          </p:nvSpPr>
          <p:spPr>
            <a:xfrm>
              <a:off x="9143139" y="1857624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CasellaDiTesto 114"/>
            <p:cNvSpPr txBox="1"/>
            <p:nvPr/>
          </p:nvSpPr>
          <p:spPr>
            <a:xfrm>
              <a:off x="9079791" y="1973025"/>
              <a:ext cx="366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CasellaDiTesto 115"/>
            <p:cNvSpPr txBox="1"/>
            <p:nvPr/>
          </p:nvSpPr>
          <p:spPr>
            <a:xfrm>
              <a:off x="9079793" y="2145801"/>
              <a:ext cx="36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CasellaDiTesto 116"/>
            <p:cNvSpPr txBox="1"/>
            <p:nvPr/>
          </p:nvSpPr>
          <p:spPr>
            <a:xfrm>
              <a:off x="9082373" y="2329204"/>
              <a:ext cx="36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CasellaDiTesto 117"/>
            <p:cNvSpPr txBox="1"/>
            <p:nvPr/>
          </p:nvSpPr>
          <p:spPr>
            <a:xfrm>
              <a:off x="9145364" y="2551006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CasellaDiTesto 118"/>
            <p:cNvSpPr txBox="1"/>
            <p:nvPr/>
          </p:nvSpPr>
          <p:spPr>
            <a:xfrm>
              <a:off x="9132517" y="3224466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CasellaDiTesto 123"/>
            <p:cNvSpPr txBox="1"/>
            <p:nvPr/>
          </p:nvSpPr>
          <p:spPr>
            <a:xfrm>
              <a:off x="9082370" y="3670163"/>
              <a:ext cx="36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CasellaDiTesto 124"/>
            <p:cNvSpPr txBox="1"/>
            <p:nvPr/>
          </p:nvSpPr>
          <p:spPr>
            <a:xfrm>
              <a:off x="9088777" y="4210364"/>
              <a:ext cx="36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4" y="889919"/>
            <a:ext cx="1202008" cy="39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ttangolo arrotondato 128"/>
          <p:cNvSpPr/>
          <p:nvPr/>
        </p:nvSpPr>
        <p:spPr>
          <a:xfrm>
            <a:off x="389926" y="4475946"/>
            <a:ext cx="8967886" cy="1401326"/>
          </a:xfrm>
          <a:prstGeom prst="roundRect">
            <a:avLst>
              <a:gd name="adj" fmla="val 20353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G-</a:t>
            </a: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ttangolo arrotondato 129"/>
          <p:cNvSpPr/>
          <p:nvPr/>
        </p:nvSpPr>
        <p:spPr>
          <a:xfrm>
            <a:off x="3238480" y="5118917"/>
            <a:ext cx="1238872" cy="50379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64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ttangolo arrotondato 131"/>
          <p:cNvSpPr/>
          <p:nvPr/>
        </p:nvSpPr>
        <p:spPr>
          <a:xfrm>
            <a:off x="4560423" y="4671924"/>
            <a:ext cx="4051295" cy="33592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5000">
                <a:schemeClr val="bg1">
                  <a:lumMod val="75000"/>
                </a:schemeClr>
              </a:gs>
              <a:gs pos="67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Service/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6" name="Connettore 4 135"/>
          <p:cNvCxnSpPr>
            <a:stCxn id="132" idx="1"/>
            <a:endCxn id="130" idx="0"/>
          </p:cNvCxnSpPr>
          <p:nvPr/>
        </p:nvCxnSpPr>
        <p:spPr>
          <a:xfrm rot="10800000" flipV="1">
            <a:off x="3857917" y="4839885"/>
            <a:ext cx="702507" cy="2790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ilindro 153">
            <a:extLst>
              <a:ext uri="{FF2B5EF4-FFF2-40B4-BE49-F238E27FC236}">
                <a16:creationId xmlns:a16="http://schemas.microsoft.com/office/drawing/2014/main" id="{92279F5A-571F-5044-9FFB-9023E8F8B7CF}"/>
              </a:ext>
            </a:extLst>
          </p:cNvPr>
          <p:cNvSpPr/>
          <p:nvPr/>
        </p:nvSpPr>
        <p:spPr>
          <a:xfrm>
            <a:off x="4560424" y="5093846"/>
            <a:ext cx="953350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Anagrafica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Clienti</a:t>
            </a:r>
          </a:p>
        </p:txBody>
      </p:sp>
      <p:sp>
        <p:nvSpPr>
          <p:cNvPr id="155" name="Cilindro 154">
            <a:extLst>
              <a:ext uri="{FF2B5EF4-FFF2-40B4-BE49-F238E27FC236}">
                <a16:creationId xmlns:a16="http://schemas.microsoft.com/office/drawing/2014/main" id="{9388D001-A669-C24E-B84C-61EE68DD371C}"/>
              </a:ext>
            </a:extLst>
          </p:cNvPr>
          <p:cNvSpPr/>
          <p:nvPr/>
        </p:nvSpPr>
        <p:spPr>
          <a:xfrm>
            <a:off x="5606012" y="5093846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Contratti</a:t>
            </a:r>
          </a:p>
        </p:txBody>
      </p:sp>
      <p:sp>
        <p:nvSpPr>
          <p:cNvPr id="156" name="Cilindro 155">
            <a:extLst>
              <a:ext uri="{FF2B5EF4-FFF2-40B4-BE49-F238E27FC236}">
                <a16:creationId xmlns:a16="http://schemas.microsoft.com/office/drawing/2014/main" id="{EF1DDCB7-8979-B247-AFDD-758A2538BFD5}"/>
              </a:ext>
            </a:extLst>
          </p:cNvPr>
          <p:cNvSpPr/>
          <p:nvPr/>
        </p:nvSpPr>
        <p:spPr>
          <a:xfrm>
            <a:off x="6637116" y="5093845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Servizi</a:t>
            </a:r>
          </a:p>
        </p:txBody>
      </p:sp>
      <p:sp>
        <p:nvSpPr>
          <p:cNvPr id="157" name="Cilindro 156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7662043" y="5093846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Vouchers</a:t>
            </a:r>
          </a:p>
        </p:txBody>
      </p:sp>
      <p:grpSp>
        <p:nvGrpSpPr>
          <p:cNvPr id="17" name="Gruppo 16"/>
          <p:cNvGrpSpPr/>
          <p:nvPr/>
        </p:nvGrpSpPr>
        <p:grpSpPr>
          <a:xfrm>
            <a:off x="6683676" y="2314968"/>
            <a:ext cx="1821003" cy="1834112"/>
            <a:chOff x="5827764" y="2453754"/>
            <a:chExt cx="1821003" cy="1834112"/>
          </a:xfrm>
        </p:grpSpPr>
        <p:sp>
          <p:nvSpPr>
            <p:cNvPr id="158" name="Elaborazione alternativa 157"/>
            <p:cNvSpPr/>
            <p:nvPr/>
          </p:nvSpPr>
          <p:spPr>
            <a:xfrm>
              <a:off x="5827764" y="2453754"/>
              <a:ext cx="1821003" cy="1834112"/>
            </a:xfrm>
            <a:prstGeom prst="flowChartAlternateProcess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21000">
                  <a:schemeClr val="accent1">
                    <a:lumMod val="100000"/>
                  </a:schemeClr>
                </a:gs>
              </a:gsLst>
              <a:lin ang="2700000" scaled="1"/>
              <a:tileRect/>
            </a:gradFill>
            <a:ln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Piattaforma</a:t>
              </a:r>
              <a:endPara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ttangolo arrotondato 158"/>
            <p:cNvSpPr/>
            <p:nvPr/>
          </p:nvSpPr>
          <p:spPr>
            <a:xfrm>
              <a:off x="6040237" y="3234711"/>
              <a:ext cx="1448767" cy="606798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1000">
                  <a:schemeClr val="bg1">
                    <a:lumMod val="75000"/>
                  </a:schemeClr>
                </a:gs>
                <a:gs pos="43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Voucher Management</a:t>
              </a:r>
              <a:endPara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7" name="Titolo 1"/>
          <p:cNvSpPr txBox="1">
            <a:spLocks/>
          </p:cNvSpPr>
          <p:nvPr/>
        </p:nvSpPr>
        <p:spPr>
          <a:xfrm>
            <a:off x="457200" y="116632"/>
            <a:ext cx="8229600" cy="59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Approccio al progetto 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(fase 1)</a:t>
            </a:r>
            <a:r>
              <a:rPr kumimoji="0" lang="it-IT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	</a:t>
            </a:r>
            <a:endParaRPr kumimoji="0" lang="it-IT" sz="6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198" name="Connettore diritto 197"/>
          <p:cNvCxnSpPr/>
          <p:nvPr/>
        </p:nvCxnSpPr>
        <p:spPr>
          <a:xfrm flipV="1">
            <a:off x="87086" y="778601"/>
            <a:ext cx="12009120" cy="26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arrotondato 2"/>
          <p:cNvSpPr/>
          <p:nvPr/>
        </p:nvSpPr>
        <p:spPr>
          <a:xfrm>
            <a:off x="1281764" y="4671924"/>
            <a:ext cx="1092540" cy="950791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5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6642361" y="856410"/>
            <a:ext cx="1866911" cy="1116270"/>
            <a:chOff x="4053086" y="873532"/>
            <a:chExt cx="1866911" cy="1116270"/>
          </a:xfrm>
        </p:grpSpPr>
        <p:sp>
          <p:nvSpPr>
            <p:cNvPr id="20" name="Rettangolo arrotondato 19"/>
            <p:cNvSpPr/>
            <p:nvPr/>
          </p:nvSpPr>
          <p:spPr>
            <a:xfrm>
              <a:off x="4053086" y="873532"/>
              <a:ext cx="1866911" cy="1116270"/>
            </a:xfrm>
            <a:prstGeom prst="roundRect">
              <a:avLst>
                <a:gd name="adj" fmla="val 9989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18000">
                  <a:schemeClr val="bg1">
                    <a:lumMod val="65000"/>
                  </a:schemeClr>
                </a:gs>
                <a:gs pos="7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BATCH </a:t>
              </a:r>
              <a:r>
                <a:rPr kumimoji="0" lang="it-IT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(SPACE)</a:t>
              </a:r>
              <a:endPara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243880" y="1383227"/>
              <a:ext cx="742661" cy="498570"/>
              <a:chOff x="4372014" y="1095305"/>
              <a:chExt cx="742661" cy="498570"/>
            </a:xfrm>
          </p:grpSpPr>
          <p:pic>
            <p:nvPicPr>
              <p:cNvPr id="22" name="Immagin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2014" y="1095305"/>
                <a:ext cx="379790" cy="276796"/>
              </a:xfrm>
              <a:prstGeom prst="rect">
                <a:avLst/>
              </a:prstGeom>
            </p:spPr>
          </p:pic>
          <p:pic>
            <p:nvPicPr>
              <p:cNvPr id="23" name="Immagin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4834" y="1232216"/>
                <a:ext cx="379790" cy="276796"/>
              </a:xfrm>
              <a:prstGeom prst="rect">
                <a:avLst/>
              </a:prstGeom>
            </p:spPr>
          </p:pic>
          <p:pic>
            <p:nvPicPr>
              <p:cNvPr id="31" name="Immagin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885" y="1317079"/>
                <a:ext cx="379790" cy="276796"/>
              </a:xfrm>
              <a:prstGeom prst="rect">
                <a:avLst/>
              </a:prstGeom>
            </p:spPr>
          </p:pic>
        </p:grpSp>
        <p:grpSp>
          <p:nvGrpSpPr>
            <p:cNvPr id="126" name="Gruppo 125"/>
            <p:cNvGrpSpPr/>
            <p:nvPr/>
          </p:nvGrpSpPr>
          <p:grpSpPr>
            <a:xfrm>
              <a:off x="4944708" y="1386538"/>
              <a:ext cx="742661" cy="498570"/>
              <a:chOff x="4372014" y="1095305"/>
              <a:chExt cx="742661" cy="498570"/>
            </a:xfrm>
          </p:grpSpPr>
          <p:pic>
            <p:nvPicPr>
              <p:cNvPr id="127" name="Immagine 1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2014" y="1095305"/>
                <a:ext cx="379790" cy="276796"/>
              </a:xfrm>
              <a:prstGeom prst="rect">
                <a:avLst/>
              </a:prstGeom>
            </p:spPr>
          </p:pic>
          <p:pic>
            <p:nvPicPr>
              <p:cNvPr id="133" name="Immagine 1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4834" y="1232216"/>
                <a:ext cx="379790" cy="276796"/>
              </a:xfrm>
              <a:prstGeom prst="rect">
                <a:avLst/>
              </a:prstGeom>
            </p:spPr>
          </p:pic>
          <p:pic>
            <p:nvPicPr>
              <p:cNvPr id="135" name="Immagine 1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885" y="1317079"/>
                <a:ext cx="379790" cy="276796"/>
              </a:xfrm>
              <a:prstGeom prst="rect">
                <a:avLst/>
              </a:prstGeom>
            </p:spPr>
          </p:pic>
        </p:grpSp>
      </p:grpSp>
      <p:grpSp>
        <p:nvGrpSpPr>
          <p:cNvPr id="142" name="Gruppo 141"/>
          <p:cNvGrpSpPr/>
          <p:nvPr/>
        </p:nvGrpSpPr>
        <p:grpSpPr>
          <a:xfrm>
            <a:off x="8362956" y="3338667"/>
            <a:ext cx="901396" cy="234349"/>
            <a:chOff x="7375564" y="5296858"/>
            <a:chExt cx="543545" cy="219749"/>
          </a:xfrm>
        </p:grpSpPr>
        <p:cxnSp>
          <p:nvCxnSpPr>
            <p:cNvPr id="143" name="Connettore 2 142"/>
            <p:cNvCxnSpPr/>
            <p:nvPr/>
          </p:nvCxnSpPr>
          <p:spPr>
            <a:xfrm flipH="1">
              <a:off x="7375564" y="5516098"/>
              <a:ext cx="543545" cy="509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ttore 2 143"/>
            <p:cNvCxnSpPr/>
            <p:nvPr/>
          </p:nvCxnSpPr>
          <p:spPr>
            <a:xfrm flipH="1">
              <a:off x="7375564" y="5388564"/>
              <a:ext cx="543545" cy="509"/>
            </a:xfrm>
            <a:prstGeom prst="straightConnector1">
              <a:avLst/>
            </a:prstGeom>
            <a:ln w="28575" cmpd="sng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ttore 2 144"/>
            <p:cNvCxnSpPr/>
            <p:nvPr/>
          </p:nvCxnSpPr>
          <p:spPr>
            <a:xfrm flipH="1">
              <a:off x="7375564" y="5296858"/>
              <a:ext cx="543545" cy="509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>
            <a:off x="7485107" y="3753557"/>
            <a:ext cx="411093" cy="918368"/>
            <a:chOff x="9162746" y="4541752"/>
            <a:chExt cx="411093" cy="564430"/>
          </a:xfrm>
        </p:grpSpPr>
        <p:cxnSp>
          <p:nvCxnSpPr>
            <p:cNvPr id="147" name="Connettore 2 146"/>
            <p:cNvCxnSpPr/>
            <p:nvPr/>
          </p:nvCxnSpPr>
          <p:spPr>
            <a:xfrm>
              <a:off x="9573839" y="4550190"/>
              <a:ext cx="0" cy="555992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ttore 2 147"/>
            <p:cNvCxnSpPr/>
            <p:nvPr/>
          </p:nvCxnSpPr>
          <p:spPr>
            <a:xfrm flipH="1">
              <a:off x="9358508" y="4541752"/>
              <a:ext cx="1" cy="564430"/>
            </a:xfrm>
            <a:prstGeom prst="straightConnector1">
              <a:avLst/>
            </a:prstGeom>
            <a:ln w="28575" cmpd="sng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ttore 2 148"/>
            <p:cNvCxnSpPr/>
            <p:nvPr/>
          </p:nvCxnSpPr>
          <p:spPr>
            <a:xfrm>
              <a:off x="9162746" y="4541752"/>
              <a:ext cx="0" cy="564430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Elaborazione alternativa 173"/>
          <p:cNvSpPr/>
          <p:nvPr/>
        </p:nvSpPr>
        <p:spPr>
          <a:xfrm>
            <a:off x="9907391" y="4471686"/>
            <a:ext cx="941137" cy="1405586"/>
          </a:xfrm>
          <a:prstGeom prst="flowChartAlternateProcess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0"/>
                  <a:lumOff val="100000"/>
                </a:schemeClr>
              </a:gs>
              <a:gs pos="0">
                <a:srgbClr val="FFFF00"/>
              </a:gs>
            </a:gsLst>
            <a:lin ang="2700000" scaled="1"/>
            <a:tileRect/>
          </a:gradFill>
          <a:ln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 smtClean="0">
                <a:solidFill>
                  <a:srgbClr val="FF0000"/>
                </a:solidFill>
              </a:rPr>
              <a:t>SAP</a:t>
            </a:r>
            <a:endParaRPr lang="it-IT" b="1" dirty="0">
              <a:solidFill>
                <a:srgbClr val="FF0000"/>
              </a:solidFill>
            </a:endParaRPr>
          </a:p>
        </p:txBody>
      </p:sp>
      <p:grpSp>
        <p:nvGrpSpPr>
          <p:cNvPr id="91" name="Gruppo 90"/>
          <p:cNvGrpSpPr/>
          <p:nvPr/>
        </p:nvGrpSpPr>
        <p:grpSpPr>
          <a:xfrm rot="5400000">
            <a:off x="6726506" y="1952449"/>
            <a:ext cx="691577" cy="394614"/>
            <a:chOff x="7754475" y="4077072"/>
            <a:chExt cx="573772" cy="394614"/>
          </a:xfrm>
        </p:grpSpPr>
        <p:cxnSp>
          <p:nvCxnSpPr>
            <p:cNvPr id="90" name="Connettore 2 89"/>
            <p:cNvCxnSpPr/>
            <p:nvPr/>
          </p:nvCxnSpPr>
          <p:spPr>
            <a:xfrm>
              <a:off x="7754476" y="4077072"/>
              <a:ext cx="5737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2 175"/>
            <p:cNvCxnSpPr/>
            <p:nvPr/>
          </p:nvCxnSpPr>
          <p:spPr>
            <a:xfrm>
              <a:off x="7754475" y="4273113"/>
              <a:ext cx="5737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2 176"/>
            <p:cNvCxnSpPr/>
            <p:nvPr/>
          </p:nvCxnSpPr>
          <p:spPr>
            <a:xfrm>
              <a:off x="7754475" y="4471686"/>
              <a:ext cx="5737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uppo 177"/>
          <p:cNvGrpSpPr/>
          <p:nvPr/>
        </p:nvGrpSpPr>
        <p:grpSpPr>
          <a:xfrm rot="5400000" flipH="1">
            <a:off x="7849754" y="1968989"/>
            <a:ext cx="652108" cy="394614"/>
            <a:chOff x="7754475" y="4077072"/>
            <a:chExt cx="573772" cy="394614"/>
          </a:xfrm>
        </p:grpSpPr>
        <p:cxnSp>
          <p:nvCxnSpPr>
            <p:cNvPr id="179" name="Connettore 2 178"/>
            <p:cNvCxnSpPr/>
            <p:nvPr/>
          </p:nvCxnSpPr>
          <p:spPr>
            <a:xfrm>
              <a:off x="7754476" y="4077072"/>
              <a:ext cx="5737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2 179"/>
            <p:cNvCxnSpPr/>
            <p:nvPr/>
          </p:nvCxnSpPr>
          <p:spPr>
            <a:xfrm>
              <a:off x="7754475" y="4273113"/>
              <a:ext cx="5737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2 180"/>
            <p:cNvCxnSpPr/>
            <p:nvPr/>
          </p:nvCxnSpPr>
          <p:spPr>
            <a:xfrm>
              <a:off x="7754475" y="4471686"/>
              <a:ext cx="5737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Per 163"/>
          <p:cNvSpPr/>
          <p:nvPr/>
        </p:nvSpPr>
        <p:spPr>
          <a:xfrm>
            <a:off x="6415119" y="1540365"/>
            <a:ext cx="1354089" cy="1228694"/>
          </a:xfrm>
          <a:prstGeom prst="mathMultiply">
            <a:avLst>
              <a:gd name="adj1" fmla="val 5942"/>
            </a:avLst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308736" y="1196752"/>
            <a:ext cx="1027623" cy="184553"/>
            <a:chOff x="5416378" y="1389004"/>
            <a:chExt cx="3229804" cy="177409"/>
          </a:xfrm>
        </p:grpSpPr>
        <p:cxnSp>
          <p:nvCxnSpPr>
            <p:cNvPr id="74" name="Connettore 2 73"/>
            <p:cNvCxnSpPr/>
            <p:nvPr/>
          </p:nvCxnSpPr>
          <p:spPr>
            <a:xfrm flipH="1" flipV="1">
              <a:off x="5416378" y="1389004"/>
              <a:ext cx="3105052" cy="2051"/>
            </a:xfrm>
            <a:prstGeom prst="straightConnector1">
              <a:avLst/>
            </a:prstGeom>
            <a:ln w="508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2 76"/>
            <p:cNvCxnSpPr/>
            <p:nvPr/>
          </p:nvCxnSpPr>
          <p:spPr>
            <a:xfrm>
              <a:off x="5487388" y="1556792"/>
              <a:ext cx="3158794" cy="9621"/>
            </a:xfrm>
            <a:prstGeom prst="straightConnector1">
              <a:avLst/>
            </a:prstGeom>
            <a:ln w="508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er 50"/>
          <p:cNvSpPr/>
          <p:nvPr/>
        </p:nvSpPr>
        <p:spPr>
          <a:xfrm>
            <a:off x="8229129" y="674471"/>
            <a:ext cx="1179239" cy="1157089"/>
          </a:xfrm>
          <a:prstGeom prst="mathMultiply">
            <a:avLst>
              <a:gd name="adj1" fmla="val 5942"/>
            </a:avLst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2550051" y="1556792"/>
            <a:ext cx="4205778" cy="123545"/>
            <a:chOff x="2732107" y="2035529"/>
            <a:chExt cx="1619699" cy="130766"/>
          </a:xfrm>
        </p:grpSpPr>
        <p:cxnSp>
          <p:nvCxnSpPr>
            <p:cNvPr id="71" name="Connettore 2 70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o 9"/>
          <p:cNvGrpSpPr/>
          <p:nvPr/>
        </p:nvGrpSpPr>
        <p:grpSpPr>
          <a:xfrm>
            <a:off x="3955030" y="2580819"/>
            <a:ext cx="1851612" cy="1332374"/>
            <a:chOff x="3955030" y="2580819"/>
            <a:chExt cx="1851612" cy="1213476"/>
          </a:xfrm>
        </p:grpSpPr>
        <p:sp>
          <p:nvSpPr>
            <p:cNvPr id="131" name="Rettangolo arrotondato 130"/>
            <p:cNvSpPr/>
            <p:nvPr/>
          </p:nvSpPr>
          <p:spPr>
            <a:xfrm>
              <a:off x="3955030" y="2580819"/>
              <a:ext cx="1851612" cy="1213476"/>
            </a:xfrm>
            <a:prstGeom prst="roundRect">
              <a:avLst>
                <a:gd name="adj" fmla="val 9989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18000">
                  <a:schemeClr val="bg1">
                    <a:lumMod val="65000"/>
                  </a:schemeClr>
                </a:gs>
                <a:gs pos="7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Area di</a:t>
              </a:r>
              <a:r>
                <a:rPr kumimoji="0" lang="it-IT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scambio</a:t>
              </a:r>
              <a:endPara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uppo 137"/>
            <p:cNvGrpSpPr/>
            <p:nvPr/>
          </p:nvGrpSpPr>
          <p:grpSpPr>
            <a:xfrm>
              <a:off x="4390017" y="3019591"/>
              <a:ext cx="742661" cy="498570"/>
              <a:chOff x="4372014" y="1095305"/>
              <a:chExt cx="742661" cy="498570"/>
            </a:xfrm>
          </p:grpSpPr>
          <p:pic>
            <p:nvPicPr>
              <p:cNvPr id="139" name="Immagine 1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2014" y="1095305"/>
                <a:ext cx="379790" cy="276796"/>
              </a:xfrm>
              <a:prstGeom prst="rect">
                <a:avLst/>
              </a:prstGeom>
            </p:spPr>
          </p:pic>
          <p:pic>
            <p:nvPicPr>
              <p:cNvPr id="140" name="Immagine 1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4834" y="1232216"/>
                <a:ext cx="379790" cy="276796"/>
              </a:xfrm>
              <a:prstGeom prst="rect">
                <a:avLst/>
              </a:prstGeom>
            </p:spPr>
          </p:pic>
          <p:pic>
            <p:nvPicPr>
              <p:cNvPr id="141" name="Immagine 1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885" y="1317079"/>
                <a:ext cx="379790" cy="276796"/>
              </a:xfrm>
              <a:prstGeom prst="rect">
                <a:avLst/>
              </a:prstGeom>
            </p:spPr>
          </p:pic>
        </p:grpSp>
      </p:grpSp>
      <p:grpSp>
        <p:nvGrpSpPr>
          <p:cNvPr id="134" name="Gruppo 133"/>
          <p:cNvGrpSpPr/>
          <p:nvPr/>
        </p:nvGrpSpPr>
        <p:grpSpPr>
          <a:xfrm>
            <a:off x="2495600" y="2933063"/>
            <a:ext cx="1589159" cy="135897"/>
            <a:chOff x="2732107" y="2035529"/>
            <a:chExt cx="1619699" cy="130766"/>
          </a:xfrm>
        </p:grpSpPr>
        <p:cxnSp>
          <p:nvCxnSpPr>
            <p:cNvPr id="137" name="Connettore 2 136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2 149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o 150"/>
          <p:cNvGrpSpPr/>
          <p:nvPr/>
        </p:nvGrpSpPr>
        <p:grpSpPr>
          <a:xfrm>
            <a:off x="4591363" y="3735159"/>
            <a:ext cx="411093" cy="918368"/>
            <a:chOff x="9162746" y="4541752"/>
            <a:chExt cx="411093" cy="564430"/>
          </a:xfrm>
        </p:grpSpPr>
        <p:cxnSp>
          <p:nvCxnSpPr>
            <p:cNvPr id="152" name="Connettore 2 151"/>
            <p:cNvCxnSpPr/>
            <p:nvPr/>
          </p:nvCxnSpPr>
          <p:spPr>
            <a:xfrm>
              <a:off x="9573839" y="4550190"/>
              <a:ext cx="0" cy="555992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ttore 2 152"/>
            <p:cNvCxnSpPr/>
            <p:nvPr/>
          </p:nvCxnSpPr>
          <p:spPr>
            <a:xfrm flipH="1">
              <a:off x="9358508" y="4541752"/>
              <a:ext cx="1" cy="564430"/>
            </a:xfrm>
            <a:prstGeom prst="straightConnector1">
              <a:avLst/>
            </a:prstGeom>
            <a:ln w="28575" cmpd="sng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2 159"/>
            <p:cNvCxnSpPr/>
            <p:nvPr/>
          </p:nvCxnSpPr>
          <p:spPr>
            <a:xfrm>
              <a:off x="9162746" y="4541752"/>
              <a:ext cx="0" cy="564430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1" name="Per 170"/>
          <p:cNvSpPr/>
          <p:nvPr/>
        </p:nvSpPr>
        <p:spPr>
          <a:xfrm>
            <a:off x="4075687" y="972687"/>
            <a:ext cx="1354089" cy="1228694"/>
          </a:xfrm>
          <a:prstGeom prst="mathMultiply">
            <a:avLst>
              <a:gd name="adj1" fmla="val 5942"/>
            </a:avLst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1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2" grpId="0" animBg="1"/>
      <p:bldP spid="154" grpId="0" animBg="1"/>
      <p:bldP spid="155" grpId="0" animBg="1"/>
      <p:bldP spid="156" grpId="0" animBg="1"/>
      <p:bldP spid="157" grpId="0" animBg="1"/>
      <p:bldP spid="3" grpId="0" animBg="1"/>
      <p:bldP spid="164" grpId="0" animBg="1"/>
      <p:bldP spid="51" grpId="0" animBg="1"/>
      <p:bldP spid="1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arrotondato 26"/>
          <p:cNvSpPr/>
          <p:nvPr/>
        </p:nvSpPr>
        <p:spPr>
          <a:xfrm>
            <a:off x="3794236" y="833376"/>
            <a:ext cx="4836206" cy="2978461"/>
          </a:xfrm>
          <a:prstGeom prst="roundRect">
            <a:avLst>
              <a:gd name="adj" fmla="val 6106"/>
            </a:avLst>
          </a:prstGeom>
          <a:noFill/>
          <a:ln w="349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4 11"/>
          <p:cNvCxnSpPr>
            <a:stCxn id="129" idx="3"/>
            <a:endCxn id="174" idx="1"/>
          </p:cNvCxnSpPr>
          <p:nvPr/>
        </p:nvCxnSpPr>
        <p:spPr>
          <a:xfrm>
            <a:off x="9766233" y="4995675"/>
            <a:ext cx="1291034" cy="207528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tangolo arrotondato 122"/>
          <p:cNvSpPr/>
          <p:nvPr/>
        </p:nvSpPr>
        <p:spPr>
          <a:xfrm>
            <a:off x="10198204" y="1359009"/>
            <a:ext cx="1800200" cy="29919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tangolo arrotondato 36"/>
          <p:cNvSpPr/>
          <p:nvPr/>
        </p:nvSpPr>
        <p:spPr>
          <a:xfrm>
            <a:off x="389926" y="876300"/>
            <a:ext cx="2609730" cy="2858860"/>
          </a:xfrm>
          <a:prstGeom prst="roundRect">
            <a:avLst>
              <a:gd name="adj" fmla="val 5320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ttangolo arrotondato 119"/>
          <p:cNvSpPr/>
          <p:nvPr/>
        </p:nvSpPr>
        <p:spPr>
          <a:xfrm>
            <a:off x="9696400" y="1138481"/>
            <a:ext cx="1800200" cy="299193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552585" y="1340768"/>
            <a:ext cx="2143029" cy="2001055"/>
            <a:chOff x="544398" y="1209308"/>
            <a:chExt cx="2143029" cy="2124965"/>
          </a:xfrm>
        </p:grpSpPr>
        <p:sp>
          <p:nvSpPr>
            <p:cNvPr id="4" name="Rettangolo arrotondato 3"/>
            <p:cNvSpPr/>
            <p:nvPr/>
          </p:nvSpPr>
          <p:spPr>
            <a:xfrm>
              <a:off x="544398" y="1209308"/>
              <a:ext cx="2143029" cy="2124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NEXUS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Disco magnetico 7"/>
            <p:cNvSpPr/>
            <p:nvPr/>
          </p:nvSpPr>
          <p:spPr>
            <a:xfrm>
              <a:off x="1134733" y="1454721"/>
              <a:ext cx="1284666" cy="1441144"/>
            </a:xfrm>
            <a:prstGeom prst="flowChartMagneticDisk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 per gestione voucher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9112320" y="873532"/>
            <a:ext cx="1800200" cy="3039661"/>
            <a:chOff x="8405742" y="873532"/>
            <a:chExt cx="1800200" cy="3707596"/>
          </a:xfrm>
        </p:grpSpPr>
        <p:sp>
          <p:nvSpPr>
            <p:cNvPr id="5" name="Rettangolo arrotondato 4"/>
            <p:cNvSpPr/>
            <p:nvPr/>
          </p:nvSpPr>
          <p:spPr>
            <a:xfrm>
              <a:off x="8405742" y="873532"/>
              <a:ext cx="1800200" cy="3707596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6000">
                  <a:schemeClr val="accent6">
                    <a:lumMod val="60000"/>
                    <a:lumOff val="40000"/>
                  </a:schemeClr>
                </a:gs>
                <a:gs pos="70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34925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  <a:endPara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2" name="Immagine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055440"/>
              <a:ext cx="287650" cy="247136"/>
            </a:xfrm>
            <a:prstGeom prst="rect">
              <a:avLst/>
            </a:prstGeom>
          </p:spPr>
        </p:pic>
        <p:pic>
          <p:nvPicPr>
            <p:cNvPr id="93" name="Immagin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273478"/>
              <a:ext cx="287650" cy="247136"/>
            </a:xfrm>
            <a:prstGeom prst="rect">
              <a:avLst/>
            </a:prstGeom>
          </p:spPr>
        </p:pic>
        <p:pic>
          <p:nvPicPr>
            <p:cNvPr id="94" name="Immagine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492883"/>
              <a:ext cx="287650" cy="247136"/>
            </a:xfrm>
            <a:prstGeom prst="rect">
              <a:avLst/>
            </a:prstGeom>
          </p:spPr>
        </p:pic>
        <p:pic>
          <p:nvPicPr>
            <p:cNvPr id="95" name="Immagine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710921"/>
              <a:ext cx="287650" cy="247136"/>
            </a:xfrm>
            <a:prstGeom prst="rect">
              <a:avLst/>
            </a:prstGeom>
          </p:spPr>
        </p:pic>
        <p:pic>
          <p:nvPicPr>
            <p:cNvPr id="96" name="Immagine 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1936880"/>
              <a:ext cx="287650" cy="247136"/>
            </a:xfrm>
            <a:prstGeom prst="rect">
              <a:avLst/>
            </a:prstGeom>
          </p:spPr>
        </p:pic>
        <p:pic>
          <p:nvPicPr>
            <p:cNvPr id="97" name="Immagin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154918"/>
              <a:ext cx="287650" cy="247136"/>
            </a:xfrm>
            <a:prstGeom prst="rect">
              <a:avLst/>
            </a:prstGeom>
          </p:spPr>
        </p:pic>
        <p:pic>
          <p:nvPicPr>
            <p:cNvPr id="98" name="Immagin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382901"/>
              <a:ext cx="287650" cy="247136"/>
            </a:xfrm>
            <a:prstGeom prst="rect">
              <a:avLst/>
            </a:prstGeom>
          </p:spPr>
        </p:pic>
        <p:pic>
          <p:nvPicPr>
            <p:cNvPr id="99" name="Immagine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600939"/>
              <a:ext cx="287650" cy="247136"/>
            </a:xfrm>
            <a:prstGeom prst="rect">
              <a:avLst/>
            </a:prstGeom>
          </p:spPr>
        </p:pic>
        <p:pic>
          <p:nvPicPr>
            <p:cNvPr id="100" name="Immagine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895865"/>
              <a:ext cx="287650" cy="247136"/>
            </a:xfrm>
            <a:prstGeom prst="rect">
              <a:avLst/>
            </a:prstGeom>
          </p:spPr>
        </p:pic>
        <p:pic>
          <p:nvPicPr>
            <p:cNvPr id="101" name="Immagine 1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3228203"/>
              <a:ext cx="287650" cy="247136"/>
            </a:xfrm>
            <a:prstGeom prst="rect">
              <a:avLst/>
            </a:prstGeom>
          </p:spPr>
        </p:pic>
        <p:pic>
          <p:nvPicPr>
            <p:cNvPr id="106" name="Immagine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3671660"/>
              <a:ext cx="287650" cy="247136"/>
            </a:xfrm>
            <a:prstGeom prst="rect">
              <a:avLst/>
            </a:prstGeom>
          </p:spPr>
        </p:pic>
        <p:pic>
          <p:nvPicPr>
            <p:cNvPr id="107" name="Immagin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4210364"/>
              <a:ext cx="287650" cy="247136"/>
            </a:xfrm>
            <a:prstGeom prst="rect">
              <a:avLst/>
            </a:prstGeom>
          </p:spPr>
        </p:pic>
        <p:sp>
          <p:nvSpPr>
            <p:cNvPr id="108" name="CasellaDiTesto 107"/>
            <p:cNvSpPr txBox="1"/>
            <p:nvPr/>
          </p:nvSpPr>
          <p:spPr>
            <a:xfrm>
              <a:off x="9129803" y="1138481"/>
              <a:ext cx="217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CasellaDiTesto 108"/>
            <p:cNvSpPr txBox="1"/>
            <p:nvPr/>
          </p:nvSpPr>
          <p:spPr>
            <a:xfrm>
              <a:off x="9140739" y="1285361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CasellaDiTesto 109"/>
            <p:cNvSpPr txBox="1"/>
            <p:nvPr/>
          </p:nvSpPr>
          <p:spPr>
            <a:xfrm>
              <a:off x="9127148" y="1437519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CasellaDiTesto 110"/>
            <p:cNvSpPr txBox="1"/>
            <p:nvPr/>
          </p:nvSpPr>
          <p:spPr>
            <a:xfrm>
              <a:off x="9127290" y="1606580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CasellaDiTesto 111"/>
            <p:cNvSpPr txBox="1"/>
            <p:nvPr/>
          </p:nvSpPr>
          <p:spPr>
            <a:xfrm>
              <a:off x="9125027" y="1731421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CasellaDiTesto 112"/>
            <p:cNvSpPr txBox="1"/>
            <p:nvPr/>
          </p:nvSpPr>
          <p:spPr>
            <a:xfrm>
              <a:off x="9140739" y="2848069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CasellaDiTesto 113"/>
            <p:cNvSpPr txBox="1"/>
            <p:nvPr/>
          </p:nvSpPr>
          <p:spPr>
            <a:xfrm>
              <a:off x="9143139" y="1857624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CasellaDiTesto 114"/>
            <p:cNvSpPr txBox="1"/>
            <p:nvPr/>
          </p:nvSpPr>
          <p:spPr>
            <a:xfrm>
              <a:off x="9079791" y="1973025"/>
              <a:ext cx="366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CasellaDiTesto 115"/>
            <p:cNvSpPr txBox="1"/>
            <p:nvPr/>
          </p:nvSpPr>
          <p:spPr>
            <a:xfrm>
              <a:off x="9079793" y="2145801"/>
              <a:ext cx="36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CasellaDiTesto 116"/>
            <p:cNvSpPr txBox="1"/>
            <p:nvPr/>
          </p:nvSpPr>
          <p:spPr>
            <a:xfrm>
              <a:off x="9082373" y="2329204"/>
              <a:ext cx="36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CasellaDiTesto 117"/>
            <p:cNvSpPr txBox="1"/>
            <p:nvPr/>
          </p:nvSpPr>
          <p:spPr>
            <a:xfrm>
              <a:off x="9145364" y="2551006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CasellaDiTesto 118"/>
            <p:cNvSpPr txBox="1"/>
            <p:nvPr/>
          </p:nvSpPr>
          <p:spPr>
            <a:xfrm>
              <a:off x="9132517" y="3224466"/>
              <a:ext cx="217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CasellaDiTesto 123"/>
            <p:cNvSpPr txBox="1"/>
            <p:nvPr/>
          </p:nvSpPr>
          <p:spPr>
            <a:xfrm>
              <a:off x="9082370" y="3670163"/>
              <a:ext cx="36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CasellaDiTesto 124"/>
            <p:cNvSpPr txBox="1"/>
            <p:nvPr/>
          </p:nvSpPr>
          <p:spPr>
            <a:xfrm>
              <a:off x="9088777" y="4210364"/>
              <a:ext cx="36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4" y="889919"/>
            <a:ext cx="1202008" cy="39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ttangolo arrotondato 128"/>
          <p:cNvSpPr/>
          <p:nvPr/>
        </p:nvSpPr>
        <p:spPr>
          <a:xfrm>
            <a:off x="445724" y="3993568"/>
            <a:ext cx="9320509" cy="2004214"/>
          </a:xfrm>
          <a:prstGeom prst="roundRect">
            <a:avLst>
              <a:gd name="adj" fmla="val 20353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G-</a:t>
            </a: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ttangolo arrotondato 129"/>
          <p:cNvSpPr/>
          <p:nvPr/>
        </p:nvSpPr>
        <p:spPr>
          <a:xfrm>
            <a:off x="2423592" y="4721518"/>
            <a:ext cx="1238872" cy="50379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64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ttangolo arrotondato 131"/>
          <p:cNvSpPr/>
          <p:nvPr/>
        </p:nvSpPr>
        <p:spPr>
          <a:xfrm>
            <a:off x="4209170" y="4181891"/>
            <a:ext cx="4051295" cy="33592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5000">
                <a:schemeClr val="bg1">
                  <a:lumMod val="75000"/>
                </a:schemeClr>
              </a:gs>
              <a:gs pos="67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Service/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6" name="Connettore 4 135"/>
          <p:cNvCxnSpPr>
            <a:stCxn id="132" idx="1"/>
            <a:endCxn id="130" idx="0"/>
          </p:cNvCxnSpPr>
          <p:nvPr/>
        </p:nvCxnSpPr>
        <p:spPr>
          <a:xfrm rot="10800000" flipV="1">
            <a:off x="3043028" y="4349852"/>
            <a:ext cx="1166142" cy="37166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ilindro 153">
            <a:extLst>
              <a:ext uri="{FF2B5EF4-FFF2-40B4-BE49-F238E27FC236}">
                <a16:creationId xmlns:a16="http://schemas.microsoft.com/office/drawing/2014/main" id="{92279F5A-571F-5044-9FFB-9023E8F8B7CF}"/>
              </a:ext>
            </a:extLst>
          </p:cNvPr>
          <p:cNvSpPr/>
          <p:nvPr/>
        </p:nvSpPr>
        <p:spPr>
          <a:xfrm>
            <a:off x="4792070" y="4546463"/>
            <a:ext cx="1627346" cy="1357706"/>
          </a:xfrm>
          <a:prstGeom prst="can">
            <a:avLst>
              <a:gd name="adj" fmla="val 17348"/>
            </a:avLst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Anagrafiche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AGENZIE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smtClean="0">
                <a:solidFill>
                  <a:prstClr val="white"/>
                </a:solidFill>
                <a:latin typeface="Calibri" panose="020F0502020204030204"/>
              </a:rPr>
              <a:t>INSTALLATORI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TERZE PARTI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smtClean="0">
                <a:solidFill>
                  <a:prstClr val="white"/>
                </a:solidFill>
                <a:latin typeface="Calibri" panose="020F0502020204030204"/>
              </a:rPr>
              <a:t>POLIZZE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Cilindro 154">
            <a:extLst>
              <a:ext uri="{FF2B5EF4-FFF2-40B4-BE49-F238E27FC236}">
                <a16:creationId xmlns:a16="http://schemas.microsoft.com/office/drawing/2014/main" id="{9388D001-A669-C24E-B84C-61EE68DD371C}"/>
              </a:ext>
            </a:extLst>
          </p:cNvPr>
          <p:cNvSpPr/>
          <p:nvPr/>
        </p:nvSpPr>
        <p:spPr>
          <a:xfrm>
            <a:off x="3773785" y="4612147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Contratti</a:t>
            </a:r>
          </a:p>
        </p:txBody>
      </p:sp>
      <p:sp>
        <p:nvSpPr>
          <p:cNvPr id="156" name="Cilindro 155">
            <a:extLst>
              <a:ext uri="{FF2B5EF4-FFF2-40B4-BE49-F238E27FC236}">
                <a16:creationId xmlns:a16="http://schemas.microsoft.com/office/drawing/2014/main" id="{EF1DDCB7-8979-B247-AFDD-758A2538BFD5}"/>
              </a:ext>
            </a:extLst>
          </p:cNvPr>
          <p:cNvSpPr/>
          <p:nvPr/>
        </p:nvSpPr>
        <p:spPr>
          <a:xfrm>
            <a:off x="3786256" y="5161237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Servizi</a:t>
            </a:r>
          </a:p>
        </p:txBody>
      </p:sp>
      <p:sp>
        <p:nvSpPr>
          <p:cNvPr id="157" name="Cilindro 156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6502744" y="4563213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Vouchers</a:t>
            </a:r>
          </a:p>
        </p:txBody>
      </p:sp>
      <p:sp>
        <p:nvSpPr>
          <p:cNvPr id="158" name="Elaborazione alternativa 157"/>
          <p:cNvSpPr/>
          <p:nvPr/>
        </p:nvSpPr>
        <p:spPr>
          <a:xfrm>
            <a:off x="6581931" y="877460"/>
            <a:ext cx="1821003" cy="2857699"/>
          </a:xfrm>
          <a:prstGeom prst="flowChartAlternateProcess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21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Piattaforma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ttangolo arrotondato 158"/>
          <p:cNvSpPr/>
          <p:nvPr/>
        </p:nvSpPr>
        <p:spPr>
          <a:xfrm>
            <a:off x="6762016" y="2708920"/>
            <a:ext cx="1448767" cy="8205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 Management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Titolo 1"/>
          <p:cNvSpPr txBox="1">
            <a:spLocks/>
          </p:cNvSpPr>
          <p:nvPr/>
        </p:nvSpPr>
        <p:spPr>
          <a:xfrm>
            <a:off x="457200" y="116632"/>
            <a:ext cx="8229600" cy="59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Approccio al progetto 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(fase 1)</a:t>
            </a:r>
            <a:r>
              <a:rPr kumimoji="0" lang="it-IT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	</a:t>
            </a:r>
            <a:endParaRPr kumimoji="0" lang="it-IT" sz="6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198" name="Connettore diritto 197"/>
          <p:cNvCxnSpPr/>
          <p:nvPr/>
        </p:nvCxnSpPr>
        <p:spPr>
          <a:xfrm flipV="1">
            <a:off x="87086" y="778601"/>
            <a:ext cx="12009120" cy="26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arrotondato 2"/>
          <p:cNvSpPr/>
          <p:nvPr/>
        </p:nvSpPr>
        <p:spPr>
          <a:xfrm>
            <a:off x="1281764" y="4077071"/>
            <a:ext cx="1030507" cy="182709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5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uppo 141"/>
          <p:cNvGrpSpPr/>
          <p:nvPr/>
        </p:nvGrpSpPr>
        <p:grpSpPr>
          <a:xfrm>
            <a:off x="8256239" y="3068960"/>
            <a:ext cx="1040427" cy="301223"/>
            <a:chOff x="7375564" y="5296858"/>
            <a:chExt cx="543545" cy="219749"/>
          </a:xfrm>
        </p:grpSpPr>
        <p:cxnSp>
          <p:nvCxnSpPr>
            <p:cNvPr id="143" name="Connettore 2 142"/>
            <p:cNvCxnSpPr/>
            <p:nvPr/>
          </p:nvCxnSpPr>
          <p:spPr>
            <a:xfrm flipH="1">
              <a:off x="7375564" y="5516098"/>
              <a:ext cx="543545" cy="509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ttore 2 143"/>
            <p:cNvCxnSpPr/>
            <p:nvPr/>
          </p:nvCxnSpPr>
          <p:spPr>
            <a:xfrm flipH="1">
              <a:off x="7375564" y="5388564"/>
              <a:ext cx="543545" cy="509"/>
            </a:xfrm>
            <a:prstGeom prst="straightConnector1">
              <a:avLst/>
            </a:prstGeom>
            <a:ln w="28575" cmpd="sng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ttore 2 144"/>
            <p:cNvCxnSpPr/>
            <p:nvPr/>
          </p:nvCxnSpPr>
          <p:spPr>
            <a:xfrm flipH="1">
              <a:off x="7375564" y="5296858"/>
              <a:ext cx="543545" cy="509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>
            <a:off x="7320136" y="3572473"/>
            <a:ext cx="411093" cy="567433"/>
            <a:chOff x="9162746" y="4541752"/>
            <a:chExt cx="411093" cy="564430"/>
          </a:xfrm>
        </p:grpSpPr>
        <p:cxnSp>
          <p:nvCxnSpPr>
            <p:cNvPr id="147" name="Connettore 2 146"/>
            <p:cNvCxnSpPr/>
            <p:nvPr/>
          </p:nvCxnSpPr>
          <p:spPr>
            <a:xfrm>
              <a:off x="9573839" y="4550190"/>
              <a:ext cx="0" cy="555992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ttore 2 147"/>
            <p:cNvCxnSpPr/>
            <p:nvPr/>
          </p:nvCxnSpPr>
          <p:spPr>
            <a:xfrm flipH="1">
              <a:off x="9358508" y="4541752"/>
              <a:ext cx="1" cy="564430"/>
            </a:xfrm>
            <a:prstGeom prst="straightConnector1">
              <a:avLst/>
            </a:prstGeom>
            <a:ln w="28575" cmpd="sng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ttore 2 148"/>
            <p:cNvCxnSpPr/>
            <p:nvPr/>
          </p:nvCxnSpPr>
          <p:spPr>
            <a:xfrm>
              <a:off x="9162746" y="4541752"/>
              <a:ext cx="0" cy="564430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Elaborazione alternativa 173"/>
          <p:cNvSpPr/>
          <p:nvPr/>
        </p:nvSpPr>
        <p:spPr>
          <a:xfrm>
            <a:off x="11057267" y="4500410"/>
            <a:ext cx="941137" cy="1405586"/>
          </a:xfrm>
          <a:prstGeom prst="flowChartAlternateProcess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0"/>
                  <a:lumOff val="100000"/>
                </a:schemeClr>
              </a:gs>
              <a:gs pos="0">
                <a:srgbClr val="FFFF00"/>
              </a:gs>
            </a:gsLst>
            <a:lin ang="2700000" scaled="1"/>
            <a:tileRect/>
          </a:gradFill>
          <a:ln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 smtClean="0">
                <a:solidFill>
                  <a:srgbClr val="FF0000"/>
                </a:solidFill>
              </a:rPr>
              <a:t>SAP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3955030" y="889919"/>
            <a:ext cx="2506182" cy="2845239"/>
          </a:xfrm>
          <a:prstGeom prst="roundRect">
            <a:avLst>
              <a:gd name="adj" fmla="val 9989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8000">
                <a:schemeClr val="bg1">
                  <a:lumMod val="65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Area di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scambio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8" name="Gruppo 137"/>
          <p:cNvGrpSpPr/>
          <p:nvPr/>
        </p:nvGrpSpPr>
        <p:grpSpPr>
          <a:xfrm>
            <a:off x="4187742" y="2731004"/>
            <a:ext cx="742661" cy="547421"/>
            <a:chOff x="4372014" y="1095305"/>
            <a:chExt cx="742661" cy="498570"/>
          </a:xfrm>
        </p:grpSpPr>
        <p:pic>
          <p:nvPicPr>
            <p:cNvPr id="139" name="Immagine 1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014" y="1095305"/>
              <a:ext cx="379790" cy="276796"/>
            </a:xfrm>
            <a:prstGeom prst="rect">
              <a:avLst/>
            </a:prstGeom>
          </p:spPr>
        </p:pic>
        <p:pic>
          <p:nvPicPr>
            <p:cNvPr id="140" name="Immagine 1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4834" y="1232216"/>
              <a:ext cx="379790" cy="276796"/>
            </a:xfrm>
            <a:prstGeom prst="rect">
              <a:avLst/>
            </a:prstGeom>
          </p:spPr>
        </p:pic>
        <p:pic>
          <p:nvPicPr>
            <p:cNvPr id="141" name="Immagine 1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4885" y="1317079"/>
              <a:ext cx="379790" cy="276796"/>
            </a:xfrm>
            <a:prstGeom prst="rect">
              <a:avLst/>
            </a:prstGeom>
          </p:spPr>
        </p:pic>
      </p:grpSp>
      <p:grpSp>
        <p:nvGrpSpPr>
          <p:cNvPr id="134" name="Gruppo 133"/>
          <p:cNvGrpSpPr/>
          <p:nvPr/>
        </p:nvGrpSpPr>
        <p:grpSpPr>
          <a:xfrm>
            <a:off x="2598584" y="2389556"/>
            <a:ext cx="1589159" cy="135897"/>
            <a:chOff x="2732107" y="2035529"/>
            <a:chExt cx="1619699" cy="130766"/>
          </a:xfrm>
        </p:grpSpPr>
        <p:cxnSp>
          <p:nvCxnSpPr>
            <p:cNvPr id="137" name="Connettore 2 136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2 149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o 150"/>
          <p:cNvGrpSpPr/>
          <p:nvPr/>
        </p:nvGrpSpPr>
        <p:grpSpPr>
          <a:xfrm>
            <a:off x="4439816" y="3572473"/>
            <a:ext cx="411093" cy="557938"/>
            <a:chOff x="9162746" y="4541752"/>
            <a:chExt cx="411093" cy="564430"/>
          </a:xfrm>
        </p:grpSpPr>
        <p:cxnSp>
          <p:nvCxnSpPr>
            <p:cNvPr id="152" name="Connettore 2 151"/>
            <p:cNvCxnSpPr/>
            <p:nvPr/>
          </p:nvCxnSpPr>
          <p:spPr>
            <a:xfrm>
              <a:off x="9573839" y="4550190"/>
              <a:ext cx="0" cy="555992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ttore 2 152"/>
            <p:cNvCxnSpPr/>
            <p:nvPr/>
          </p:nvCxnSpPr>
          <p:spPr>
            <a:xfrm flipH="1">
              <a:off x="9358508" y="4541752"/>
              <a:ext cx="1" cy="564430"/>
            </a:xfrm>
            <a:prstGeom prst="straightConnector1">
              <a:avLst/>
            </a:prstGeom>
            <a:ln w="28575" cmpd="sng"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2 159"/>
            <p:cNvCxnSpPr/>
            <p:nvPr/>
          </p:nvCxnSpPr>
          <p:spPr>
            <a:xfrm>
              <a:off x="9162746" y="4541752"/>
              <a:ext cx="0" cy="564430"/>
            </a:xfrm>
            <a:prstGeom prst="straightConnector1">
              <a:avLst/>
            </a:prstGeom>
            <a:ln w="28575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uppo 101"/>
          <p:cNvGrpSpPr/>
          <p:nvPr/>
        </p:nvGrpSpPr>
        <p:grpSpPr>
          <a:xfrm>
            <a:off x="4127613" y="1793885"/>
            <a:ext cx="742661" cy="547421"/>
            <a:chOff x="4372014" y="1095305"/>
            <a:chExt cx="742661" cy="498570"/>
          </a:xfrm>
        </p:grpSpPr>
        <p:pic>
          <p:nvPicPr>
            <p:cNvPr id="103" name="Immagine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014" y="1095305"/>
              <a:ext cx="379790" cy="276796"/>
            </a:xfrm>
            <a:prstGeom prst="rect">
              <a:avLst/>
            </a:prstGeom>
          </p:spPr>
        </p:pic>
        <p:pic>
          <p:nvPicPr>
            <p:cNvPr id="104" name="Immagine 10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4834" y="1232216"/>
              <a:ext cx="379790" cy="276796"/>
            </a:xfrm>
            <a:prstGeom prst="rect">
              <a:avLst/>
            </a:prstGeom>
          </p:spPr>
        </p:pic>
        <p:pic>
          <p:nvPicPr>
            <p:cNvPr id="105" name="Immagin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4885" y="1317079"/>
              <a:ext cx="379790" cy="276796"/>
            </a:xfrm>
            <a:prstGeom prst="rect">
              <a:avLst/>
            </a:prstGeom>
          </p:spPr>
        </p:pic>
      </p:grpSp>
      <p:grpSp>
        <p:nvGrpSpPr>
          <p:cNvPr id="121" name="Gruppo 120"/>
          <p:cNvGrpSpPr/>
          <p:nvPr/>
        </p:nvGrpSpPr>
        <p:grpSpPr>
          <a:xfrm>
            <a:off x="4131208" y="1298160"/>
            <a:ext cx="742661" cy="547421"/>
            <a:chOff x="4372014" y="1095305"/>
            <a:chExt cx="742661" cy="498570"/>
          </a:xfrm>
        </p:grpSpPr>
        <p:pic>
          <p:nvPicPr>
            <p:cNvPr id="122" name="Immagin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014" y="1095305"/>
              <a:ext cx="379790" cy="276796"/>
            </a:xfrm>
            <a:prstGeom prst="rect">
              <a:avLst/>
            </a:prstGeom>
          </p:spPr>
        </p:pic>
        <p:pic>
          <p:nvPicPr>
            <p:cNvPr id="161" name="Immagine 1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4834" y="1232216"/>
              <a:ext cx="379790" cy="276796"/>
            </a:xfrm>
            <a:prstGeom prst="rect">
              <a:avLst/>
            </a:prstGeom>
          </p:spPr>
        </p:pic>
        <p:pic>
          <p:nvPicPr>
            <p:cNvPr id="162" name="Immagin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4885" y="1317079"/>
              <a:ext cx="379790" cy="276796"/>
            </a:xfrm>
            <a:prstGeom prst="rect">
              <a:avLst/>
            </a:prstGeom>
          </p:spPr>
        </p:pic>
      </p:grpSp>
      <p:grpSp>
        <p:nvGrpSpPr>
          <p:cNvPr id="163" name="Gruppo 162"/>
          <p:cNvGrpSpPr/>
          <p:nvPr/>
        </p:nvGrpSpPr>
        <p:grpSpPr>
          <a:xfrm>
            <a:off x="7846569" y="2321607"/>
            <a:ext cx="1589159" cy="135897"/>
            <a:chOff x="2732107" y="2035529"/>
            <a:chExt cx="1619699" cy="130766"/>
          </a:xfrm>
        </p:grpSpPr>
        <p:cxnSp>
          <p:nvCxnSpPr>
            <p:cNvPr id="165" name="Connettore 2 164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2 165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sellaDiTesto 23"/>
          <p:cNvSpPr txBox="1"/>
          <p:nvPr/>
        </p:nvSpPr>
        <p:spPr>
          <a:xfrm>
            <a:off x="5024786" y="1249574"/>
            <a:ext cx="1361383" cy="138499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FF00"/>
                </a:solidFill>
              </a:rPr>
              <a:t>TRIPS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CRASH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AGENTI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ANOMALIE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INSTALLATORI</a:t>
            </a:r>
          </a:p>
          <a:p>
            <a:r>
              <a:rPr lang="it-IT" sz="1400" dirty="0">
                <a:solidFill>
                  <a:srgbClr val="FFFF00"/>
                </a:solidFill>
              </a:rPr>
              <a:t>V</a:t>
            </a:r>
            <a:r>
              <a:rPr lang="it-IT" sz="1400" dirty="0" smtClean="0">
                <a:solidFill>
                  <a:srgbClr val="FFFF00"/>
                </a:solidFill>
              </a:rPr>
              <a:t>OUCHER</a:t>
            </a:r>
            <a:endParaRPr lang="it-IT" sz="1400" dirty="0">
              <a:solidFill>
                <a:srgbClr val="FFFF00"/>
              </a:solidFill>
            </a:endParaRPr>
          </a:p>
        </p:txBody>
      </p:sp>
      <p:sp>
        <p:nvSpPr>
          <p:cNvPr id="167" name="Cilindro 166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6502744" y="5161538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Scarti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Cilindro 167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7542523" y="5161237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Anomalie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Cilindro 168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7542394" y="4568752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Flussi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Cilindro 169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8575398" y="4570904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Comunicazioni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uppo 171"/>
          <p:cNvGrpSpPr/>
          <p:nvPr/>
        </p:nvGrpSpPr>
        <p:grpSpPr>
          <a:xfrm>
            <a:off x="6134912" y="2327381"/>
            <a:ext cx="840526" cy="130124"/>
            <a:chOff x="2732107" y="2035529"/>
            <a:chExt cx="1619699" cy="130766"/>
          </a:xfrm>
        </p:grpSpPr>
        <p:cxnSp>
          <p:nvCxnSpPr>
            <p:cNvPr id="173" name="Connettore 2 172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2 174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Connettore 2 182"/>
          <p:cNvCxnSpPr/>
          <p:nvPr/>
        </p:nvCxnSpPr>
        <p:spPr>
          <a:xfrm rot="5400000" flipV="1">
            <a:off x="5839469" y="3853013"/>
            <a:ext cx="585801" cy="6332"/>
          </a:xfrm>
          <a:prstGeom prst="straightConnector1">
            <a:avLst/>
          </a:prstGeom>
          <a:ln w="50800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sellaDiTesto 184"/>
          <p:cNvSpPr txBox="1"/>
          <p:nvPr/>
        </p:nvSpPr>
        <p:spPr>
          <a:xfrm>
            <a:off x="5020681" y="2715914"/>
            <a:ext cx="1361383" cy="95410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C000"/>
                </a:solidFill>
              </a:rPr>
              <a:t>AGENTI</a:t>
            </a:r>
          </a:p>
          <a:p>
            <a:r>
              <a:rPr lang="it-IT" sz="1400" dirty="0" smtClean="0">
                <a:solidFill>
                  <a:srgbClr val="FFC000"/>
                </a:solidFill>
              </a:rPr>
              <a:t>ANOM./ALARM</a:t>
            </a:r>
          </a:p>
          <a:p>
            <a:r>
              <a:rPr lang="it-IT" sz="1400" dirty="0" smtClean="0">
                <a:solidFill>
                  <a:srgbClr val="FFC000"/>
                </a:solidFill>
              </a:rPr>
              <a:t>INSTALLATORI</a:t>
            </a:r>
          </a:p>
          <a:p>
            <a:r>
              <a:rPr lang="it-IT" sz="1400" dirty="0">
                <a:solidFill>
                  <a:srgbClr val="FFC000"/>
                </a:solidFill>
              </a:rPr>
              <a:t>V</a:t>
            </a:r>
            <a:r>
              <a:rPr lang="it-IT" sz="1400" dirty="0" smtClean="0">
                <a:solidFill>
                  <a:srgbClr val="FFC000"/>
                </a:solidFill>
              </a:rPr>
              <a:t>OUCHER</a:t>
            </a:r>
            <a:endParaRPr lang="it-IT" sz="1400" dirty="0">
              <a:solidFill>
                <a:srgbClr val="FFC000"/>
              </a:solidFill>
            </a:endParaRPr>
          </a:p>
        </p:txBody>
      </p:sp>
      <p:sp>
        <p:nvSpPr>
          <p:cNvPr id="186" name="Cilindro 185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8582302" y="5146933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Privacy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0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2" grpId="0" animBg="1"/>
      <p:bldP spid="154" grpId="0" animBg="1"/>
      <p:bldP spid="155" grpId="0" animBg="1"/>
      <p:bldP spid="156" grpId="0" animBg="1"/>
      <p:bldP spid="157" grpId="0" animBg="1"/>
      <p:bldP spid="3" grpId="0" animBg="1"/>
      <p:bldP spid="167" grpId="0" animBg="1"/>
      <p:bldP spid="168" grpId="0" animBg="1"/>
      <p:bldP spid="169" grpId="0" animBg="1"/>
      <p:bldP spid="170" grpId="0" animBg="1"/>
      <p:bldP spid="1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4 11"/>
          <p:cNvCxnSpPr>
            <a:stCxn id="129" idx="3"/>
            <a:endCxn id="174" idx="1"/>
          </p:cNvCxnSpPr>
          <p:nvPr/>
        </p:nvCxnSpPr>
        <p:spPr>
          <a:xfrm>
            <a:off x="9766233" y="4995675"/>
            <a:ext cx="1291034" cy="207528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tangolo arrotondato 122"/>
          <p:cNvSpPr/>
          <p:nvPr/>
        </p:nvSpPr>
        <p:spPr>
          <a:xfrm>
            <a:off x="10924452" y="1157150"/>
            <a:ext cx="1073951" cy="29919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tangolo arrotondato 36"/>
          <p:cNvSpPr/>
          <p:nvPr/>
        </p:nvSpPr>
        <p:spPr>
          <a:xfrm>
            <a:off x="353941" y="892221"/>
            <a:ext cx="2318409" cy="2686978"/>
          </a:xfrm>
          <a:prstGeom prst="roundRect">
            <a:avLst>
              <a:gd name="adj" fmla="val 5320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ttangolo arrotondato 119"/>
          <p:cNvSpPr/>
          <p:nvPr/>
        </p:nvSpPr>
        <p:spPr>
          <a:xfrm>
            <a:off x="10430047" y="896424"/>
            <a:ext cx="1073951" cy="299193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552586" y="1427945"/>
            <a:ext cx="1955224" cy="2001055"/>
            <a:chOff x="544399" y="1301883"/>
            <a:chExt cx="1955224" cy="2124965"/>
          </a:xfrm>
        </p:grpSpPr>
        <p:sp>
          <p:nvSpPr>
            <p:cNvPr id="4" name="Rettangolo arrotondato 3"/>
            <p:cNvSpPr/>
            <p:nvPr/>
          </p:nvSpPr>
          <p:spPr>
            <a:xfrm>
              <a:off x="544399" y="1301883"/>
              <a:ext cx="1955224" cy="2124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NEXUS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Disco magnetico 7"/>
            <p:cNvSpPr/>
            <p:nvPr/>
          </p:nvSpPr>
          <p:spPr>
            <a:xfrm>
              <a:off x="1134733" y="1454721"/>
              <a:ext cx="1169351" cy="1441144"/>
            </a:xfrm>
            <a:prstGeom prst="flowChartMagneticDisk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 per gestione voucher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4" y="943676"/>
            <a:ext cx="1202008" cy="39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ttangolo arrotondato 128"/>
          <p:cNvSpPr/>
          <p:nvPr/>
        </p:nvSpPr>
        <p:spPr>
          <a:xfrm>
            <a:off x="445724" y="3993568"/>
            <a:ext cx="9320509" cy="2004214"/>
          </a:xfrm>
          <a:prstGeom prst="roundRect">
            <a:avLst>
              <a:gd name="adj" fmla="val 20353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G-</a:t>
            </a: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ttangolo arrotondato 129"/>
          <p:cNvSpPr/>
          <p:nvPr/>
        </p:nvSpPr>
        <p:spPr>
          <a:xfrm>
            <a:off x="2423592" y="4721518"/>
            <a:ext cx="1238872" cy="50379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64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ttangolo arrotondato 131"/>
          <p:cNvSpPr/>
          <p:nvPr/>
        </p:nvSpPr>
        <p:spPr>
          <a:xfrm>
            <a:off x="3647728" y="4181891"/>
            <a:ext cx="4051295" cy="33592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5000">
                <a:schemeClr val="bg1">
                  <a:lumMod val="75000"/>
                </a:schemeClr>
              </a:gs>
              <a:gs pos="67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Service/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6" name="Connettore 4 135"/>
          <p:cNvCxnSpPr>
            <a:stCxn id="132" idx="1"/>
            <a:endCxn id="130" idx="0"/>
          </p:cNvCxnSpPr>
          <p:nvPr/>
        </p:nvCxnSpPr>
        <p:spPr>
          <a:xfrm rot="10800000" flipV="1">
            <a:off x="3043028" y="4349852"/>
            <a:ext cx="604700" cy="37166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ilindro 153">
            <a:extLst>
              <a:ext uri="{FF2B5EF4-FFF2-40B4-BE49-F238E27FC236}">
                <a16:creationId xmlns:a16="http://schemas.microsoft.com/office/drawing/2014/main" id="{92279F5A-571F-5044-9FFB-9023E8F8B7CF}"/>
              </a:ext>
            </a:extLst>
          </p:cNvPr>
          <p:cNvSpPr/>
          <p:nvPr/>
        </p:nvSpPr>
        <p:spPr>
          <a:xfrm>
            <a:off x="4792070" y="4546463"/>
            <a:ext cx="1627346" cy="1357706"/>
          </a:xfrm>
          <a:prstGeom prst="can">
            <a:avLst>
              <a:gd name="adj" fmla="val 17348"/>
            </a:avLst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Anagrafiche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AGENZIE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smtClean="0">
                <a:solidFill>
                  <a:prstClr val="white"/>
                </a:solidFill>
                <a:latin typeface="Calibri" panose="020F0502020204030204"/>
              </a:rPr>
              <a:t>INSTALLATORI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TERZE PARTI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smtClean="0">
                <a:solidFill>
                  <a:prstClr val="white"/>
                </a:solidFill>
                <a:latin typeface="Calibri" panose="020F0502020204030204"/>
              </a:rPr>
              <a:t>POLIZZE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Cilindro 154">
            <a:extLst>
              <a:ext uri="{FF2B5EF4-FFF2-40B4-BE49-F238E27FC236}">
                <a16:creationId xmlns:a16="http://schemas.microsoft.com/office/drawing/2014/main" id="{9388D001-A669-C24E-B84C-61EE68DD371C}"/>
              </a:ext>
            </a:extLst>
          </p:cNvPr>
          <p:cNvSpPr/>
          <p:nvPr/>
        </p:nvSpPr>
        <p:spPr>
          <a:xfrm>
            <a:off x="3773785" y="4612147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Contratti</a:t>
            </a:r>
          </a:p>
        </p:txBody>
      </p:sp>
      <p:sp>
        <p:nvSpPr>
          <p:cNvPr id="156" name="Cilindro 155">
            <a:extLst>
              <a:ext uri="{FF2B5EF4-FFF2-40B4-BE49-F238E27FC236}">
                <a16:creationId xmlns:a16="http://schemas.microsoft.com/office/drawing/2014/main" id="{EF1DDCB7-8979-B247-AFDD-758A2538BFD5}"/>
              </a:ext>
            </a:extLst>
          </p:cNvPr>
          <p:cNvSpPr/>
          <p:nvPr/>
        </p:nvSpPr>
        <p:spPr>
          <a:xfrm>
            <a:off x="3786256" y="5161237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Servizi</a:t>
            </a:r>
          </a:p>
        </p:txBody>
      </p:sp>
      <p:sp>
        <p:nvSpPr>
          <p:cNvPr id="157" name="Cilindro 156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6502744" y="4563213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Vouchers</a:t>
            </a:r>
          </a:p>
        </p:txBody>
      </p:sp>
      <p:sp>
        <p:nvSpPr>
          <p:cNvPr id="197" name="Titolo 1"/>
          <p:cNvSpPr txBox="1">
            <a:spLocks/>
          </p:cNvSpPr>
          <p:nvPr/>
        </p:nvSpPr>
        <p:spPr>
          <a:xfrm>
            <a:off x="457200" y="116632"/>
            <a:ext cx="8229600" cy="59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Approccio al progetto: flussi dati 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(fase 1)</a:t>
            </a:r>
            <a:r>
              <a:rPr kumimoji="0" lang="it-IT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	</a:t>
            </a:r>
            <a:endParaRPr kumimoji="0" lang="it-IT" sz="6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198" name="Connettore diritto 197"/>
          <p:cNvCxnSpPr/>
          <p:nvPr/>
        </p:nvCxnSpPr>
        <p:spPr>
          <a:xfrm flipV="1">
            <a:off x="87086" y="778601"/>
            <a:ext cx="12009120" cy="26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arrotondato 2"/>
          <p:cNvSpPr/>
          <p:nvPr/>
        </p:nvSpPr>
        <p:spPr>
          <a:xfrm>
            <a:off x="1281764" y="4077071"/>
            <a:ext cx="1030507" cy="182709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5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Elaborazione alternativa 173"/>
          <p:cNvSpPr/>
          <p:nvPr/>
        </p:nvSpPr>
        <p:spPr>
          <a:xfrm>
            <a:off x="11057267" y="4500410"/>
            <a:ext cx="941137" cy="1405586"/>
          </a:xfrm>
          <a:prstGeom prst="flowChartAlternateProcess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0"/>
                  <a:lumOff val="100000"/>
                </a:schemeClr>
              </a:gs>
              <a:gs pos="0">
                <a:srgbClr val="FFFF00"/>
              </a:gs>
            </a:gsLst>
            <a:lin ang="2700000" scaled="1"/>
            <a:tileRect/>
          </a:gradFill>
          <a:ln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 smtClean="0">
                <a:solidFill>
                  <a:srgbClr val="FF0000"/>
                </a:solidFill>
              </a:rPr>
              <a:t>SAP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3009613" y="889919"/>
            <a:ext cx="4833425" cy="2990213"/>
          </a:xfrm>
          <a:prstGeom prst="roundRect">
            <a:avLst>
              <a:gd name="adj" fmla="val 9989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8000">
                <a:schemeClr val="bg1">
                  <a:lumMod val="65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Area di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scambio G-Evo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8" name="Gruppo 137"/>
          <p:cNvGrpSpPr/>
          <p:nvPr/>
        </p:nvGrpSpPr>
        <p:grpSpPr>
          <a:xfrm>
            <a:off x="3050752" y="2140069"/>
            <a:ext cx="742661" cy="547420"/>
            <a:chOff x="4372014" y="1095306"/>
            <a:chExt cx="742661" cy="498569"/>
          </a:xfrm>
        </p:grpSpPr>
        <p:pic>
          <p:nvPicPr>
            <p:cNvPr id="139" name="Immagine 1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2014" y="1095306"/>
              <a:ext cx="379790" cy="276796"/>
            </a:xfrm>
            <a:prstGeom prst="rect">
              <a:avLst/>
            </a:prstGeom>
          </p:spPr>
        </p:pic>
        <p:pic>
          <p:nvPicPr>
            <p:cNvPr id="140" name="Immagine 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4834" y="1232217"/>
              <a:ext cx="379790" cy="276796"/>
            </a:xfrm>
            <a:prstGeom prst="rect">
              <a:avLst/>
            </a:prstGeom>
          </p:spPr>
        </p:pic>
        <p:pic>
          <p:nvPicPr>
            <p:cNvPr id="141" name="Immagine 1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4885" y="1317079"/>
              <a:ext cx="379790" cy="276796"/>
            </a:xfrm>
            <a:prstGeom prst="rect">
              <a:avLst/>
            </a:prstGeom>
          </p:spPr>
        </p:pic>
      </p:grpSp>
      <p:grpSp>
        <p:nvGrpSpPr>
          <p:cNvPr id="134" name="Gruppo 133"/>
          <p:cNvGrpSpPr/>
          <p:nvPr/>
        </p:nvGrpSpPr>
        <p:grpSpPr>
          <a:xfrm>
            <a:off x="2495600" y="1916832"/>
            <a:ext cx="714539" cy="144016"/>
            <a:chOff x="2732107" y="2035529"/>
            <a:chExt cx="1619699" cy="130766"/>
          </a:xfrm>
        </p:grpSpPr>
        <p:cxnSp>
          <p:nvCxnSpPr>
            <p:cNvPr id="137" name="Connettore 2 136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2 149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/>
          <p:cNvGrpSpPr/>
          <p:nvPr/>
        </p:nvGrpSpPr>
        <p:grpSpPr>
          <a:xfrm>
            <a:off x="3039397" y="1441419"/>
            <a:ext cx="742661" cy="547421"/>
            <a:chOff x="4372014" y="1095305"/>
            <a:chExt cx="742661" cy="498570"/>
          </a:xfrm>
        </p:grpSpPr>
        <p:pic>
          <p:nvPicPr>
            <p:cNvPr id="103" name="Immagin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2014" y="1095305"/>
              <a:ext cx="379790" cy="276796"/>
            </a:xfrm>
            <a:prstGeom prst="rect">
              <a:avLst/>
            </a:prstGeom>
          </p:spPr>
        </p:pic>
        <p:pic>
          <p:nvPicPr>
            <p:cNvPr id="104" name="Immagin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4834" y="1232216"/>
              <a:ext cx="379790" cy="276796"/>
            </a:xfrm>
            <a:prstGeom prst="rect">
              <a:avLst/>
            </a:prstGeom>
          </p:spPr>
        </p:pic>
        <p:pic>
          <p:nvPicPr>
            <p:cNvPr id="105" name="Immagine 1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4885" y="1317079"/>
              <a:ext cx="379790" cy="276796"/>
            </a:xfrm>
            <a:prstGeom prst="rect">
              <a:avLst/>
            </a:prstGeom>
          </p:spPr>
        </p:pic>
      </p:grpSp>
      <p:grpSp>
        <p:nvGrpSpPr>
          <p:cNvPr id="121" name="Gruppo 120"/>
          <p:cNvGrpSpPr/>
          <p:nvPr/>
        </p:nvGrpSpPr>
        <p:grpSpPr>
          <a:xfrm>
            <a:off x="3684141" y="1391108"/>
            <a:ext cx="742661" cy="547421"/>
            <a:chOff x="4372014" y="1095305"/>
            <a:chExt cx="742661" cy="498570"/>
          </a:xfrm>
        </p:grpSpPr>
        <p:pic>
          <p:nvPicPr>
            <p:cNvPr id="122" name="Immagine 1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2014" y="1095305"/>
              <a:ext cx="379790" cy="276796"/>
            </a:xfrm>
            <a:prstGeom prst="rect">
              <a:avLst/>
            </a:prstGeom>
          </p:spPr>
        </p:pic>
        <p:pic>
          <p:nvPicPr>
            <p:cNvPr id="161" name="Immagine 1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4834" y="1232216"/>
              <a:ext cx="379790" cy="276796"/>
            </a:xfrm>
            <a:prstGeom prst="rect">
              <a:avLst/>
            </a:prstGeom>
          </p:spPr>
        </p:pic>
        <p:pic>
          <p:nvPicPr>
            <p:cNvPr id="162" name="Immagine 1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4885" y="1317079"/>
              <a:ext cx="379790" cy="276796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5655271" y="1332923"/>
            <a:ext cx="1377108" cy="138499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FF00"/>
                </a:solidFill>
              </a:rPr>
              <a:t>TRIPS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CRASH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AGENTI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ANOMALIE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INSTALLATORI</a:t>
            </a:r>
          </a:p>
          <a:p>
            <a:r>
              <a:rPr lang="it-IT" sz="1400" dirty="0">
                <a:solidFill>
                  <a:srgbClr val="FFFF00"/>
                </a:solidFill>
              </a:rPr>
              <a:t>V</a:t>
            </a:r>
            <a:r>
              <a:rPr lang="it-IT" sz="1400" dirty="0" smtClean="0">
                <a:solidFill>
                  <a:srgbClr val="FFFF00"/>
                </a:solidFill>
              </a:rPr>
              <a:t>OUCHER</a:t>
            </a:r>
            <a:endParaRPr lang="it-IT" sz="1400" dirty="0">
              <a:solidFill>
                <a:srgbClr val="FFFF00"/>
              </a:solidFill>
            </a:endParaRPr>
          </a:p>
        </p:txBody>
      </p:sp>
      <p:sp>
        <p:nvSpPr>
          <p:cNvPr id="167" name="Cilindro 166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6502744" y="5161538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Applicativ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Cilindro 167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7542523" y="5161237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Anomalie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Cilindro 168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7542394" y="4568752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Flussi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Cilindro 169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8575398" y="4570904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Comunicazioni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CasellaDiTesto 184"/>
          <p:cNvSpPr txBox="1"/>
          <p:nvPr/>
        </p:nvSpPr>
        <p:spPr>
          <a:xfrm>
            <a:off x="5635873" y="2799312"/>
            <a:ext cx="1396506" cy="95410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C000"/>
                </a:solidFill>
              </a:rPr>
              <a:t>AGENTI</a:t>
            </a:r>
          </a:p>
          <a:p>
            <a:r>
              <a:rPr lang="it-IT" sz="1400" dirty="0" smtClean="0">
                <a:solidFill>
                  <a:srgbClr val="FFC000"/>
                </a:solidFill>
              </a:rPr>
              <a:t>ANOM./ALARM</a:t>
            </a:r>
          </a:p>
          <a:p>
            <a:r>
              <a:rPr lang="it-IT" sz="1400" dirty="0" smtClean="0">
                <a:solidFill>
                  <a:srgbClr val="FFC000"/>
                </a:solidFill>
              </a:rPr>
              <a:t>INSTALLATORI</a:t>
            </a:r>
          </a:p>
          <a:p>
            <a:r>
              <a:rPr lang="it-IT" sz="1400" dirty="0">
                <a:solidFill>
                  <a:srgbClr val="FFC000"/>
                </a:solidFill>
              </a:rPr>
              <a:t>V</a:t>
            </a:r>
            <a:r>
              <a:rPr lang="it-IT" sz="1400" dirty="0" smtClean="0">
                <a:solidFill>
                  <a:srgbClr val="FFC000"/>
                </a:solidFill>
              </a:rPr>
              <a:t>OUCHER</a:t>
            </a:r>
            <a:endParaRPr lang="it-IT" sz="1400" dirty="0">
              <a:solidFill>
                <a:srgbClr val="FFC000"/>
              </a:solidFill>
            </a:endParaRPr>
          </a:p>
        </p:txBody>
      </p:sp>
      <p:sp>
        <p:nvSpPr>
          <p:cNvPr id="186" name="Cilindro 185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8582302" y="5146933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Privacy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999656" y="2778313"/>
            <a:ext cx="2432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Flussi:</a:t>
            </a:r>
          </a:p>
          <a:p>
            <a:pPr marL="171450" indent="-171450">
              <a:buFontTx/>
              <a:buChar char="-"/>
            </a:pPr>
            <a:r>
              <a:rPr lang="it-IT" sz="1100" dirty="0" smtClean="0"/>
              <a:t>Flusso Voucher integrato (Nuovo)</a:t>
            </a:r>
          </a:p>
          <a:p>
            <a:pPr marL="171450" indent="-171450">
              <a:buFontTx/>
              <a:buChar char="-"/>
            </a:pPr>
            <a:r>
              <a:rPr lang="it-IT" sz="1100" dirty="0" smtClean="0"/>
              <a:t>Flusso Agenzie (Esistente)</a:t>
            </a:r>
          </a:p>
          <a:p>
            <a:pPr marL="171450" indent="-171450">
              <a:buFontTx/>
              <a:buChar char="-"/>
            </a:pPr>
            <a:r>
              <a:rPr lang="it-IT" sz="1100" dirty="0" smtClean="0"/>
              <a:t>Flusso Privacy (Nuovo)</a:t>
            </a:r>
            <a:endParaRPr lang="it-IT" sz="1100" dirty="0"/>
          </a:p>
        </p:txBody>
      </p:sp>
      <p:cxnSp>
        <p:nvCxnSpPr>
          <p:cNvPr id="9" name="Connettore diritto 8"/>
          <p:cNvCxnSpPr>
            <a:endCxn id="131" idx="2"/>
          </p:cNvCxnSpPr>
          <p:nvPr/>
        </p:nvCxnSpPr>
        <p:spPr>
          <a:xfrm>
            <a:off x="5403837" y="1340768"/>
            <a:ext cx="22489" cy="2539364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/>
          <p:cNvCxnSpPr/>
          <p:nvPr/>
        </p:nvCxnSpPr>
        <p:spPr>
          <a:xfrm flipH="1">
            <a:off x="5303912" y="1340768"/>
            <a:ext cx="887" cy="2539364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61"/>
          <p:cNvGrpSpPr/>
          <p:nvPr/>
        </p:nvGrpSpPr>
        <p:grpSpPr>
          <a:xfrm rot="5400000">
            <a:off x="3937669" y="3816249"/>
            <a:ext cx="540722" cy="190568"/>
            <a:chOff x="2732107" y="2035529"/>
            <a:chExt cx="1619699" cy="130766"/>
          </a:xfrm>
        </p:grpSpPr>
        <p:cxnSp>
          <p:nvCxnSpPr>
            <p:cNvPr id="63" name="Connettore 2 62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2 63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 rot="5400000">
            <a:off x="7099280" y="3820085"/>
            <a:ext cx="540723" cy="190568"/>
            <a:chOff x="2732107" y="2035529"/>
            <a:chExt cx="1619699" cy="130766"/>
          </a:xfrm>
        </p:grpSpPr>
        <p:cxnSp>
          <p:nvCxnSpPr>
            <p:cNvPr id="66" name="Connettore 2 65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2 66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laborazione alternativa 67"/>
          <p:cNvSpPr/>
          <p:nvPr/>
        </p:nvSpPr>
        <p:spPr>
          <a:xfrm>
            <a:off x="8192577" y="896424"/>
            <a:ext cx="1821003" cy="2725147"/>
          </a:xfrm>
          <a:prstGeom prst="flowChartAlternateProcess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21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Piattaforma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8399087" y="2353893"/>
            <a:ext cx="1448767" cy="8205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 Management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uppo 171"/>
          <p:cNvGrpSpPr/>
          <p:nvPr/>
        </p:nvGrpSpPr>
        <p:grpSpPr>
          <a:xfrm>
            <a:off x="7559730" y="1859128"/>
            <a:ext cx="840526" cy="130124"/>
            <a:chOff x="2732107" y="2035529"/>
            <a:chExt cx="1619699" cy="130766"/>
          </a:xfrm>
        </p:grpSpPr>
        <p:cxnSp>
          <p:nvCxnSpPr>
            <p:cNvPr id="173" name="Connettore 2 172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2 174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po 162"/>
          <p:cNvGrpSpPr/>
          <p:nvPr/>
        </p:nvGrpSpPr>
        <p:grpSpPr>
          <a:xfrm>
            <a:off x="9558475" y="1939763"/>
            <a:ext cx="1083960" cy="121086"/>
            <a:chOff x="2732107" y="2035529"/>
            <a:chExt cx="1619699" cy="130766"/>
          </a:xfrm>
        </p:grpSpPr>
        <p:cxnSp>
          <p:nvCxnSpPr>
            <p:cNvPr id="165" name="Connettore 2 164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2 165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9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arrotondato 5"/>
          <p:cNvSpPr/>
          <p:nvPr/>
        </p:nvSpPr>
        <p:spPr>
          <a:xfrm>
            <a:off x="479376" y="908720"/>
            <a:ext cx="11521280" cy="5040560"/>
          </a:xfrm>
          <a:prstGeom prst="roundRect">
            <a:avLst>
              <a:gd name="adj" fmla="val 39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Elaborazione alternativa 6"/>
          <p:cNvSpPr/>
          <p:nvPr/>
        </p:nvSpPr>
        <p:spPr>
          <a:xfrm>
            <a:off x="911422" y="998246"/>
            <a:ext cx="8784978" cy="2202058"/>
          </a:xfrm>
          <a:prstGeom prst="flowChartAlternateProcess">
            <a:avLst/>
          </a:prstGeom>
          <a:gradFill flip="none" rotWithShape="1">
            <a:gsLst>
              <a:gs pos="53000">
                <a:schemeClr val="accent6">
                  <a:lumMod val="40000"/>
                  <a:lumOff val="60000"/>
                </a:schemeClr>
              </a:gs>
              <a:gs pos="15000">
                <a:schemeClr val="accent6">
                  <a:lumMod val="95000"/>
                  <a:lumOff val="5000"/>
                </a:schemeClr>
              </a:gs>
              <a:gs pos="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it-IT" dirty="0" smtClean="0"/>
              <a:t>Applicativo di gestione portafoglio (Compagnia </a:t>
            </a:r>
            <a:r>
              <a:rPr lang="it-IT" dirty="0" err="1" smtClean="0"/>
              <a:t>Ass</a:t>
            </a:r>
            <a:r>
              <a:rPr lang="it-IT" dirty="0" smtClean="0"/>
              <a:t>.) </a:t>
            </a:r>
            <a:endParaRPr lang="it-IT" dirty="0"/>
          </a:p>
        </p:txBody>
      </p:sp>
      <p:sp>
        <p:nvSpPr>
          <p:cNvPr id="35" name="Elaborazione alternativa 34"/>
          <p:cNvSpPr/>
          <p:nvPr/>
        </p:nvSpPr>
        <p:spPr>
          <a:xfrm>
            <a:off x="2279210" y="4766218"/>
            <a:ext cx="7417190" cy="1069964"/>
          </a:xfrm>
          <a:prstGeom prst="flowChartAlternateProcess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21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it-IT" b="1" dirty="0" smtClean="0">
                <a:solidFill>
                  <a:schemeClr val="bg1"/>
                </a:solidFill>
              </a:rPr>
              <a:t>Piattaforma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40" name="Elaborazione alternativa 39"/>
          <p:cNvSpPr/>
          <p:nvPr/>
        </p:nvSpPr>
        <p:spPr>
          <a:xfrm>
            <a:off x="1120825" y="4878165"/>
            <a:ext cx="720080" cy="377139"/>
          </a:xfrm>
          <a:prstGeom prst="flowChartAlternateProcess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0"/>
                  <a:lumOff val="100000"/>
                </a:schemeClr>
              </a:gs>
              <a:gs pos="0">
                <a:srgbClr val="FFFF00"/>
              </a:gs>
            </a:gsLst>
            <a:lin ang="2700000" scaled="1"/>
            <a:tileRect/>
          </a:gradFill>
          <a:ln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SAP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50" name="Titolo 1"/>
          <p:cNvSpPr txBox="1">
            <a:spLocks/>
          </p:cNvSpPr>
          <p:nvPr/>
        </p:nvSpPr>
        <p:spPr>
          <a:xfrm>
            <a:off x="479394" y="152111"/>
            <a:ext cx="11521262" cy="558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300" dirty="0">
                <a:solidFill>
                  <a:srgbClr val="0070C0"/>
                </a:solidFill>
              </a:rPr>
              <a:t>Processo Generale per richiesta </a:t>
            </a:r>
            <a:r>
              <a:rPr lang="it-IT" sz="3300" dirty="0" smtClean="0">
                <a:solidFill>
                  <a:srgbClr val="0070C0"/>
                </a:solidFill>
              </a:rPr>
              <a:t>servizi </a:t>
            </a:r>
            <a:r>
              <a:rPr lang="it-IT" sz="2000" dirty="0">
                <a:solidFill>
                  <a:srgbClr val="0070C0"/>
                </a:solidFill>
              </a:rPr>
              <a:t>(architettura a tendere</a:t>
            </a:r>
            <a:r>
              <a:rPr lang="it-IT" sz="2000" dirty="0" smtClean="0">
                <a:solidFill>
                  <a:srgbClr val="0070C0"/>
                </a:solidFill>
              </a:rPr>
              <a:t>)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endParaRPr lang="it-IT" sz="3300" dirty="0">
              <a:solidFill>
                <a:srgbClr val="0070C0"/>
              </a:solidFill>
            </a:endParaRPr>
          </a:p>
        </p:txBody>
      </p:sp>
      <p:sp>
        <p:nvSpPr>
          <p:cNvPr id="86" name="Rettangolo arrotondato 85"/>
          <p:cNvSpPr/>
          <p:nvPr/>
        </p:nvSpPr>
        <p:spPr>
          <a:xfrm>
            <a:off x="3773264" y="5151617"/>
            <a:ext cx="2662805" cy="60679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it-IT" sz="1400" dirty="0" smtClean="0">
                <a:solidFill>
                  <a:schemeClr val="tx2"/>
                </a:solidFill>
              </a:rPr>
              <a:t>Voucher Management</a:t>
            </a: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90" name="Elaborazione alternativa 89"/>
          <p:cNvSpPr/>
          <p:nvPr/>
        </p:nvSpPr>
        <p:spPr>
          <a:xfrm>
            <a:off x="814866" y="5301208"/>
            <a:ext cx="720080" cy="342038"/>
          </a:xfrm>
          <a:prstGeom prst="flowChartAlternateProcess">
            <a:avLst/>
          </a:prstGeom>
          <a:gradFill flip="none" rotWithShape="1">
            <a:gsLst>
              <a:gs pos="100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14000">
                <a:schemeClr val="accent6">
                  <a:lumMod val="100000"/>
                </a:schemeClr>
              </a:gs>
            </a:gsLst>
            <a:lin ang="2700000" scaled="1"/>
            <a:tileRect/>
          </a:gradFill>
          <a:ln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Prov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1" name="Elaborazione alternativa 90"/>
          <p:cNvSpPr/>
          <p:nvPr/>
        </p:nvSpPr>
        <p:spPr>
          <a:xfrm>
            <a:off x="1127448" y="5559647"/>
            <a:ext cx="720080" cy="342038"/>
          </a:xfrm>
          <a:prstGeom prst="flowChartAlternateProcess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89000">
                <a:schemeClr val="accent2">
                  <a:lumMod val="0"/>
                  <a:lumOff val="100000"/>
                </a:schemeClr>
              </a:gs>
              <a:gs pos="17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Prov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08" name="Rettangolo arrotondato 107"/>
          <p:cNvSpPr/>
          <p:nvPr/>
        </p:nvSpPr>
        <p:spPr>
          <a:xfrm>
            <a:off x="910038" y="3346796"/>
            <a:ext cx="8786362" cy="1272930"/>
          </a:xfrm>
          <a:prstGeom prst="roundRect">
            <a:avLst>
              <a:gd name="adj" fmla="val 20352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109" name="Rettangolo arrotondato 108"/>
          <p:cNvSpPr/>
          <p:nvPr/>
        </p:nvSpPr>
        <p:spPr>
          <a:xfrm>
            <a:off x="1868505" y="4052019"/>
            <a:ext cx="1851232" cy="50379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64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it-IT" sz="1400" dirty="0" err="1" smtClean="0">
                <a:solidFill>
                  <a:schemeClr val="tx2"/>
                </a:solidFill>
              </a:rPr>
              <a:t>Contract</a:t>
            </a:r>
            <a:r>
              <a:rPr lang="it-IT" sz="1400" dirty="0" smtClean="0">
                <a:solidFill>
                  <a:schemeClr val="tx2"/>
                </a:solidFill>
              </a:rPr>
              <a:t> Management</a:t>
            </a: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126" name="Connettore 125"/>
          <p:cNvSpPr/>
          <p:nvPr/>
        </p:nvSpPr>
        <p:spPr>
          <a:xfrm>
            <a:off x="4572434" y="4454756"/>
            <a:ext cx="432048" cy="34267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Connettore 126"/>
          <p:cNvSpPr/>
          <p:nvPr/>
        </p:nvSpPr>
        <p:spPr>
          <a:xfrm>
            <a:off x="2561188" y="2605834"/>
            <a:ext cx="432048" cy="34267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0" name="Connettore 129"/>
          <p:cNvSpPr/>
          <p:nvPr/>
        </p:nvSpPr>
        <p:spPr>
          <a:xfrm>
            <a:off x="5663952" y="4212238"/>
            <a:ext cx="432048" cy="34267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Rettangolo arrotondato 133"/>
          <p:cNvSpPr/>
          <p:nvPr/>
        </p:nvSpPr>
        <p:spPr>
          <a:xfrm>
            <a:off x="2561188" y="3448776"/>
            <a:ext cx="4716279" cy="43509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5000">
                <a:schemeClr val="bg1">
                  <a:lumMod val="75000"/>
                </a:schemeClr>
              </a:gs>
              <a:gs pos="67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it-IT" sz="1400" dirty="0" smtClean="0">
                <a:solidFill>
                  <a:schemeClr val="tx2"/>
                </a:solidFill>
              </a:rPr>
              <a:t>Service/</a:t>
            </a:r>
            <a:r>
              <a:rPr lang="it-IT" sz="1400" dirty="0" err="1" smtClean="0">
                <a:solidFill>
                  <a:schemeClr val="tx2"/>
                </a:solidFill>
              </a:rPr>
              <a:t>events</a:t>
            </a:r>
            <a:r>
              <a:rPr lang="it-IT" sz="1400" dirty="0" smtClean="0">
                <a:solidFill>
                  <a:schemeClr val="tx2"/>
                </a:solidFill>
              </a:rPr>
              <a:t> Management</a:t>
            </a:r>
            <a:endParaRPr lang="it-IT" sz="1400" dirty="0">
              <a:solidFill>
                <a:schemeClr val="tx2"/>
              </a:solidFill>
            </a:endParaRPr>
          </a:p>
        </p:txBody>
      </p:sp>
      <p:cxnSp>
        <p:nvCxnSpPr>
          <p:cNvPr id="141" name="Connettore 2 140"/>
          <p:cNvCxnSpPr/>
          <p:nvPr/>
        </p:nvCxnSpPr>
        <p:spPr>
          <a:xfrm>
            <a:off x="1870436" y="5589239"/>
            <a:ext cx="1633277" cy="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ttore 2 146"/>
          <p:cNvCxnSpPr/>
          <p:nvPr/>
        </p:nvCxnSpPr>
        <p:spPr>
          <a:xfrm>
            <a:off x="1870436" y="5255304"/>
            <a:ext cx="1633277" cy="0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4 157"/>
          <p:cNvCxnSpPr>
            <a:stCxn id="109" idx="1"/>
            <a:endCxn id="40" idx="0"/>
          </p:cNvCxnSpPr>
          <p:nvPr/>
        </p:nvCxnSpPr>
        <p:spPr>
          <a:xfrm rot="10800000" flipV="1">
            <a:off x="1480865" y="4303917"/>
            <a:ext cx="387640" cy="574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4 159"/>
          <p:cNvCxnSpPr>
            <a:stCxn id="134" idx="2"/>
            <a:endCxn id="109" idx="3"/>
          </p:cNvCxnSpPr>
          <p:nvPr/>
        </p:nvCxnSpPr>
        <p:spPr>
          <a:xfrm rot="5400000">
            <a:off x="4109508" y="3494098"/>
            <a:ext cx="420050" cy="11995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1"/>
          <p:cNvSpPr/>
          <p:nvPr/>
        </p:nvSpPr>
        <p:spPr>
          <a:xfrm>
            <a:off x="2561188" y="1526132"/>
            <a:ext cx="1731737" cy="70256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2"/>
                </a:solidFill>
              </a:rPr>
              <a:t>Richiesta</a:t>
            </a:r>
          </a:p>
          <a:p>
            <a:pPr algn="ctr"/>
            <a:r>
              <a:rPr lang="it-IT" dirty="0" smtClean="0">
                <a:solidFill>
                  <a:schemeClr val="tx2"/>
                </a:solidFill>
              </a:rPr>
              <a:t> servizi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4035587" y="1866873"/>
            <a:ext cx="1731737" cy="70256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2"/>
                </a:solidFill>
              </a:rPr>
              <a:t>Interrogazione su servizi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5545730" y="2160697"/>
            <a:ext cx="1731737" cy="70256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2"/>
                </a:solidFill>
              </a:rPr>
              <a:t>Funzionalità su servizi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2" name="Freccia in giù 1"/>
          <p:cNvSpPr/>
          <p:nvPr/>
        </p:nvSpPr>
        <p:spPr>
          <a:xfrm>
            <a:off x="2993235" y="2160697"/>
            <a:ext cx="134963" cy="13609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in giù 33"/>
          <p:cNvSpPr/>
          <p:nvPr/>
        </p:nvSpPr>
        <p:spPr>
          <a:xfrm>
            <a:off x="4295800" y="2420888"/>
            <a:ext cx="144016" cy="10998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in giù 35"/>
          <p:cNvSpPr/>
          <p:nvPr/>
        </p:nvSpPr>
        <p:spPr>
          <a:xfrm>
            <a:off x="5732464" y="2757965"/>
            <a:ext cx="147512" cy="9066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/>
          <p:cNvSpPr/>
          <p:nvPr/>
        </p:nvSpPr>
        <p:spPr>
          <a:xfrm>
            <a:off x="5050481" y="3977640"/>
            <a:ext cx="144016" cy="109989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in giù 44"/>
          <p:cNvSpPr/>
          <p:nvPr/>
        </p:nvSpPr>
        <p:spPr>
          <a:xfrm flipV="1">
            <a:off x="5477164" y="3944071"/>
            <a:ext cx="125061" cy="11276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in giù 45"/>
          <p:cNvSpPr/>
          <p:nvPr/>
        </p:nvSpPr>
        <p:spPr>
          <a:xfrm flipV="1">
            <a:off x="5981877" y="2780144"/>
            <a:ext cx="151068" cy="82102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in giù 46"/>
          <p:cNvSpPr/>
          <p:nvPr/>
        </p:nvSpPr>
        <p:spPr>
          <a:xfrm flipV="1">
            <a:off x="4547287" y="2479263"/>
            <a:ext cx="141942" cy="103393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/>
          <p:cNvSpPr/>
          <p:nvPr/>
        </p:nvSpPr>
        <p:spPr>
          <a:xfrm flipV="1">
            <a:off x="3241474" y="2160697"/>
            <a:ext cx="146937" cy="134747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Connettore 127"/>
          <p:cNvSpPr/>
          <p:nvPr/>
        </p:nvSpPr>
        <p:spPr>
          <a:xfrm>
            <a:off x="4854158" y="3543312"/>
            <a:ext cx="432048" cy="34267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Connettore 48"/>
          <p:cNvSpPr/>
          <p:nvPr/>
        </p:nvSpPr>
        <p:spPr>
          <a:xfrm>
            <a:off x="6227294" y="2993004"/>
            <a:ext cx="432048" cy="34267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3" name="Connettore diritto 32"/>
          <p:cNvCxnSpPr/>
          <p:nvPr/>
        </p:nvCxnSpPr>
        <p:spPr>
          <a:xfrm flipV="1">
            <a:off x="87086" y="778601"/>
            <a:ext cx="12009120" cy="26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14" y="3442280"/>
            <a:ext cx="817028" cy="4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5547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-E&amp;So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-E&amp;Soft" id="{6036BF34-0F85-41E8-B8A9-B67FA7408F10}" vid="{637C3556-B64C-42F4-A89A-343B9AB6514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15511</TotalTime>
  <Words>260</Words>
  <Application>Microsoft Office PowerPoint</Application>
  <PresentationFormat>Widescreen</PresentationFormat>
  <Paragraphs>152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G-E&amp;Soft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Intesa-Sanpaolo SpA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 di interazione tra Groupama (NEXUS) e Octo Telematics</dc:title>
  <dc:creator>SIMONAZZI LORENZO</dc:creator>
  <cp:lastModifiedBy>Fabrizio Santomaggio</cp:lastModifiedBy>
  <cp:revision>166</cp:revision>
  <dcterms:created xsi:type="dcterms:W3CDTF">2018-02-09T14:49:15Z</dcterms:created>
  <dcterms:modified xsi:type="dcterms:W3CDTF">2018-03-28T15:30:06Z</dcterms:modified>
</cp:coreProperties>
</file>