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419" r:id="rId2"/>
    <p:sldId id="1413" r:id="rId3"/>
    <p:sldId id="1429" r:id="rId4"/>
    <p:sldId id="14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FEB"/>
    <a:srgbClr val="006C53"/>
    <a:srgbClr val="97D5AB"/>
    <a:srgbClr val="CBDA2D"/>
    <a:srgbClr val="FFFFFF"/>
    <a:srgbClr val="057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8060" autoAdjust="0"/>
  </p:normalViewPr>
  <p:slideViewPr>
    <p:cSldViewPr snapToGrid="0">
      <p:cViewPr varScale="1">
        <p:scale>
          <a:sx n="76" d="100"/>
          <a:sy n="76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17D1-70C3-4588-B822-5D3C51D1850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EF637-D397-4439-9844-E267074438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8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F262-1936-E243-A91E-E0E914B337BF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1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EF637-D397-4439-9844-E26707443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77" y="136529"/>
            <a:ext cx="11737731" cy="377921"/>
          </a:xfrm>
          <a:prstGeom prst="rect">
            <a:avLst/>
          </a:prstGeom>
        </p:spPr>
        <p:txBody>
          <a:bodyPr/>
          <a:lstStyle>
            <a:lvl1pPr>
              <a:defRPr lang="en-US" sz="2400" b="1" i="0" kern="1200" dirty="0">
                <a:solidFill>
                  <a:srgbClr val="00643E"/>
                </a:solidFill>
                <a:latin typeface="Arial Normale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1186962"/>
            <a:ext cx="11737731" cy="49900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1F66533F-8AE6-404E-BCBE-B96FC8198DBB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3DCE78E-03C8-4E90-BAC6-6E4150C9C78E}"/>
              </a:ext>
            </a:extLst>
          </p:cNvPr>
          <p:cNvCxnSpPr>
            <a:cxnSpLocks/>
          </p:cNvCxnSpPr>
          <p:nvPr userDrawn="1"/>
        </p:nvCxnSpPr>
        <p:spPr>
          <a:xfrm>
            <a:off x="263769" y="512594"/>
            <a:ext cx="11737731" cy="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0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31125" y="1036316"/>
            <a:ext cx="8601256" cy="2438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1.1.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54974-54F6-477F-AAC7-D12A405B63DD}" type="slidenum">
              <a:rPr>
                <a:solidFill>
                  <a:prstClr val="black"/>
                </a:solidFill>
              </a:rPr>
              <a:pPr/>
              <a:t>‹N›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176498" y="143407"/>
            <a:ext cx="1291901" cy="5010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D7C"/>
                </a:solidFill>
                <a:effectLst/>
                <a:uLnTx/>
                <a:uFillTx/>
                <a:latin typeface="Arial Unicode MS Bold"/>
                <a:ea typeface="+mj-ea"/>
                <a:cs typeface="Arial Unicode MS" pitchFamily="34" charset="-128"/>
              </a:defRPr>
            </a:lvl1pPr>
          </a:lstStyle>
          <a:p>
            <a:pPr lvl="0"/>
            <a:r>
              <a:rPr lang="fr-FR" dirty="0"/>
              <a:t>LOREM IPSUM</a:t>
            </a:r>
          </a:p>
          <a:p>
            <a:pPr lvl="0"/>
            <a:r>
              <a:rPr lang="fr-FR" dirty="0"/>
              <a:t>LOREM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725411" y="1306292"/>
            <a:ext cx="8606693" cy="435429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fr-FR" dirty="0"/>
              <a:t>LOREM IPSUM TITRE 1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 hasCustomPrompt="1"/>
          </p:nvPr>
        </p:nvSpPr>
        <p:spPr>
          <a:xfrm>
            <a:off x="1725647" y="1785259"/>
            <a:ext cx="8628183" cy="4040782"/>
          </a:xfrm>
          <a:prstGeom prst="rect">
            <a:avLst/>
          </a:prstGeom>
        </p:spPr>
        <p:txBody>
          <a:bodyPr/>
          <a:lstStyle>
            <a:lvl1pPr>
              <a:buClr>
                <a:srgbClr val="177478"/>
              </a:buClr>
              <a:buFont typeface="Arial" pitchFamily="34" charset="0"/>
              <a:buChar char="•"/>
              <a:defRPr lang="fr-FR" sz="1200" b="0" kern="1200" noProof="0" dirty="0" smtClean="0">
                <a:solidFill>
                  <a:srgbClr val="3C3C3B"/>
                </a:solidFill>
                <a:latin typeface="Arial"/>
                <a:ea typeface="+mn-ea"/>
                <a:cs typeface="+mn-cs"/>
              </a:defRPr>
            </a:lvl1pPr>
            <a:lvl2pPr>
              <a:buClr>
                <a:srgbClr val="177478"/>
              </a:buClr>
              <a:buFont typeface="Arial" pitchFamily="34" charset="0"/>
              <a:buChar char="−"/>
              <a:def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>
              <a:defRPr/>
            </a:lvl3pPr>
            <a:lvl4pPr>
              <a:defRPr baseline="0"/>
            </a:lvl4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09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A805B631-7197-D946-B034-784F82850B6E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8B48F-B236-4DEB-BEB1-EDB9F2A10C61}"/>
              </a:ext>
            </a:extLst>
          </p:cNvPr>
          <p:cNvSpPr/>
          <p:nvPr userDrawn="1"/>
        </p:nvSpPr>
        <p:spPr>
          <a:xfrm>
            <a:off x="218172" y="760397"/>
            <a:ext cx="11697904" cy="67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45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76240320-CD67-9347-9CA2-CF8ACCB155A2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33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lang="en-US" sz="2400" b="1" i="0" kern="1200" dirty="0">
                <a:solidFill>
                  <a:srgbClr val="00643E"/>
                </a:solidFill>
                <a:latin typeface="Arial Normale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0F40C98A-0C8A-6345-A870-55EBBE626D06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8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23D1D6ED-EF78-8A4F-887D-27BC7983A1DB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70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A6036912-81FB-4A47-851C-A3B0DD6986EF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6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E98ADCF6-B3E9-8F4A-94D7-895CC85FEB4D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3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F575DAF1-4A5D-BE42-888A-EF6DD3EC9940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8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4131" y="6362702"/>
            <a:ext cx="2743200" cy="365125"/>
          </a:xfrm>
          <a:prstGeom prst="rect">
            <a:avLst/>
          </a:prstGeom>
        </p:spPr>
        <p:txBody>
          <a:bodyPr/>
          <a:lstStyle/>
          <a:p>
            <a:fld id="{08042C65-1449-B546-95BA-C8B41784F303}" type="datetime1">
              <a:rPr lang="it-IT" smtClean="0"/>
              <a:pPr/>
              <a:t>05/09/2018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42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3" y="6246383"/>
            <a:ext cx="2060107" cy="415607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9664DE6-A42A-4CF6-8A7A-EE65AD54327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1650147" y="6120136"/>
            <a:ext cx="372507" cy="711200"/>
          </a:xfrm>
          <a:custGeom>
            <a:avLst/>
            <a:gdLst>
              <a:gd name="T0" fmla="*/ 0 w 346"/>
              <a:gd name="T1" fmla="*/ 0 h 372"/>
              <a:gd name="T2" fmla="*/ 0 w 346"/>
              <a:gd name="T3" fmla="*/ 269 h 372"/>
              <a:gd name="T4" fmla="*/ 17 w 346"/>
              <a:gd name="T5" fmla="*/ 298 h 372"/>
              <a:gd name="T6" fmla="*/ 155 w 346"/>
              <a:gd name="T7" fmla="*/ 367 h 372"/>
              <a:gd name="T8" fmla="*/ 191 w 346"/>
              <a:gd name="T9" fmla="*/ 367 h 372"/>
              <a:gd name="T10" fmla="*/ 328 w 346"/>
              <a:gd name="T11" fmla="*/ 298 h 372"/>
              <a:gd name="T12" fmla="*/ 346 w 346"/>
              <a:gd name="T13" fmla="*/ 269 h 372"/>
              <a:gd name="T14" fmla="*/ 346 w 346"/>
              <a:gd name="T15" fmla="*/ 0 h 372"/>
              <a:gd name="T16" fmla="*/ 0 w 346"/>
              <a:gd name="T17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72">
                <a:moveTo>
                  <a:pt x="0" y="0"/>
                </a:moveTo>
                <a:cubicBezTo>
                  <a:pt x="0" y="269"/>
                  <a:pt x="0" y="269"/>
                  <a:pt x="0" y="269"/>
                </a:cubicBezTo>
                <a:cubicBezTo>
                  <a:pt x="0" y="280"/>
                  <a:pt x="8" y="293"/>
                  <a:pt x="17" y="298"/>
                </a:cubicBezTo>
                <a:cubicBezTo>
                  <a:pt x="155" y="367"/>
                  <a:pt x="155" y="367"/>
                  <a:pt x="155" y="367"/>
                </a:cubicBezTo>
                <a:cubicBezTo>
                  <a:pt x="165" y="372"/>
                  <a:pt x="181" y="372"/>
                  <a:pt x="191" y="367"/>
                </a:cubicBezTo>
                <a:cubicBezTo>
                  <a:pt x="328" y="298"/>
                  <a:pt x="328" y="298"/>
                  <a:pt x="328" y="298"/>
                </a:cubicBezTo>
                <a:cubicBezTo>
                  <a:pt x="338" y="293"/>
                  <a:pt x="346" y="280"/>
                  <a:pt x="346" y="269"/>
                </a:cubicBezTo>
                <a:cubicBezTo>
                  <a:pt x="346" y="0"/>
                  <a:pt x="346" y="0"/>
                  <a:pt x="34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C09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2FFF-4E2B-4F53-847D-71C662E5BBEB}"/>
              </a:ext>
            </a:extLst>
          </p:cNvPr>
          <p:cNvSpPr txBox="1"/>
          <p:nvPr userDrawn="1"/>
        </p:nvSpPr>
        <p:spPr>
          <a:xfrm>
            <a:off x="11694349" y="633723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‹N›</a:t>
            </a:fld>
            <a:endParaRPr lang="id-ID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 Normale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1A60EC-08F5-4894-B888-2737FD10B8B9}"/>
              </a:ext>
            </a:extLst>
          </p:cNvPr>
          <p:cNvSpPr/>
          <p:nvPr/>
        </p:nvSpPr>
        <p:spPr>
          <a:xfrm>
            <a:off x="1636143" y="5900472"/>
            <a:ext cx="7099540" cy="33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B51C54-AEA8-46CB-93DB-2E2D69A6EC28}"/>
              </a:ext>
            </a:extLst>
          </p:cNvPr>
          <p:cNvSpPr/>
          <p:nvPr/>
        </p:nvSpPr>
        <p:spPr>
          <a:xfrm>
            <a:off x="1636143" y="621102"/>
            <a:ext cx="7099540" cy="33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D77065B-7267-4713-BD1D-E5056A3AA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r="64990"/>
          <a:stretch/>
        </p:blipFill>
        <p:spPr bwMode="auto">
          <a:xfrm>
            <a:off x="7993040" y="3147"/>
            <a:ext cx="2674961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 descr="Risultati immagini per digital">
            <a:extLst>
              <a:ext uri="{FF2B5EF4-FFF2-40B4-BE49-F238E27FC236}">
                <a16:creationId xmlns:a16="http://schemas.microsoft.com/office/drawing/2014/main" id="{7F41E326-CF5B-409C-934A-F1BA53FCF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2015" t="5911" r="39698" b="26250"/>
          <a:stretch/>
        </p:blipFill>
        <p:spPr bwMode="auto">
          <a:xfrm>
            <a:off x="4862286" y="1"/>
            <a:ext cx="5805714" cy="6858000"/>
          </a:xfrm>
          <a:custGeom>
            <a:avLst/>
            <a:gdLst>
              <a:gd name="connsiteX0" fmla="*/ 42072 w 5805714"/>
              <a:gd name="connsiteY0" fmla="*/ 0 h 6858000"/>
              <a:gd name="connsiteX1" fmla="*/ 5805714 w 5805714"/>
              <a:gd name="connsiteY1" fmla="*/ 0 h 6858000"/>
              <a:gd name="connsiteX2" fmla="*/ 5805714 w 5805714"/>
              <a:gd name="connsiteY2" fmla="*/ 6858000 h 6858000"/>
              <a:gd name="connsiteX3" fmla="*/ 0 w 5805714"/>
              <a:gd name="connsiteY3" fmla="*/ 6858000 h 6858000"/>
              <a:gd name="connsiteX4" fmla="*/ 0 w 5805714"/>
              <a:gd name="connsiteY4" fmla="*/ 6833908 h 6858000"/>
              <a:gd name="connsiteX5" fmla="*/ 2433427 w 5805714"/>
              <a:gd name="connsiteY5" fmla="*/ 1369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5714" h="6858000">
                <a:moveTo>
                  <a:pt x="42072" y="0"/>
                </a:moveTo>
                <a:lnTo>
                  <a:pt x="5805714" y="0"/>
                </a:lnTo>
                <a:lnTo>
                  <a:pt x="5805714" y="6858000"/>
                </a:lnTo>
                <a:lnTo>
                  <a:pt x="0" y="6858000"/>
                </a:lnTo>
                <a:lnTo>
                  <a:pt x="0" y="6833908"/>
                </a:lnTo>
                <a:lnTo>
                  <a:pt x="2433427" y="1369047"/>
                </a:lnTo>
                <a:close/>
              </a:path>
            </a:pathLst>
          </a:custGeom>
          <a:noFill/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C4812BC-3C44-4C13-81EF-9B71F768A6F7}"/>
              </a:ext>
            </a:extLst>
          </p:cNvPr>
          <p:cNvSpPr txBox="1">
            <a:spLocks/>
          </p:cNvSpPr>
          <p:nvPr/>
        </p:nvSpPr>
        <p:spPr>
          <a:xfrm>
            <a:off x="352425" y="2204761"/>
            <a:ext cx="6365369" cy="1352255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4800" b="1" dirty="0">
                <a:solidFill>
                  <a:srgbClr val="00643E"/>
                </a:solidFill>
                <a:latin typeface="Arial Normale" charset="0"/>
                <a:ea typeface="+mj-ea"/>
                <a:cs typeface="+mj-cs"/>
              </a:rPr>
              <a:t>G-Evolution</a:t>
            </a:r>
          </a:p>
          <a:p>
            <a:pPr>
              <a:lnSpc>
                <a:spcPct val="90000"/>
              </a:lnSpc>
            </a:pPr>
            <a:endParaRPr lang="en-GB" sz="4800" b="1" dirty="0">
              <a:solidFill>
                <a:srgbClr val="00643E"/>
              </a:solidFill>
              <a:latin typeface="Arial Normale" charset="0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GB" sz="3600" i="1" dirty="0">
                <a:solidFill>
                  <a:srgbClr val="00643E"/>
                </a:solidFill>
                <a:latin typeface="Arial Normale" charset="0"/>
                <a:ea typeface="+mj-ea"/>
                <a:cs typeface="+mj-cs"/>
              </a:rPr>
              <a:t>SMARTRAC </a:t>
            </a:r>
            <a:br>
              <a:rPr lang="en-GB" sz="3600" i="1" dirty="0">
                <a:solidFill>
                  <a:srgbClr val="00643E"/>
                </a:solidFill>
                <a:latin typeface="Arial Normale" charset="0"/>
                <a:ea typeface="+mj-ea"/>
                <a:cs typeface="+mj-cs"/>
              </a:rPr>
            </a:br>
            <a:r>
              <a:rPr lang="en-GB" sz="3600" i="1" dirty="0">
                <a:solidFill>
                  <a:srgbClr val="00643E"/>
                </a:solidFill>
                <a:latin typeface="Arial Normale" charset="0"/>
                <a:ea typeface="+mj-ea"/>
                <a:cs typeface="+mj-cs"/>
              </a:rPr>
              <a:t>functional overview</a:t>
            </a:r>
          </a:p>
          <a:p>
            <a:pPr>
              <a:lnSpc>
                <a:spcPct val="90000"/>
              </a:lnSpc>
            </a:pPr>
            <a:endParaRPr lang="en-GB" sz="3600" i="1" dirty="0">
              <a:solidFill>
                <a:srgbClr val="00643E"/>
              </a:solidFill>
              <a:latin typeface="Arial Normale" charset="0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00643E"/>
                </a:solidFill>
                <a:latin typeface="Arial Normale" charset="0"/>
                <a:ea typeface="+mj-ea"/>
                <a:cs typeface="+mj-cs"/>
              </a:rPr>
              <a:t>17/08/2018</a:t>
            </a:r>
          </a:p>
        </p:txBody>
      </p:sp>
    </p:spTree>
    <p:extLst>
      <p:ext uri="{BB962C8B-B14F-4D97-AF65-F5344CB8AC3E}">
        <p14:creationId xmlns:p14="http://schemas.microsoft.com/office/powerpoint/2010/main" val="11553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981600BA-CE04-453C-A661-5FD58AE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Sales process overview</a:t>
            </a:r>
            <a:endParaRPr lang="en-US" dirty="0"/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E093CAD9-2836-41E4-ADAA-A027BD9C0255}"/>
              </a:ext>
            </a:extLst>
          </p:cNvPr>
          <p:cNvSpPr/>
          <p:nvPr/>
        </p:nvSpPr>
        <p:spPr>
          <a:xfrm>
            <a:off x="785991" y="2159116"/>
            <a:ext cx="1617985" cy="944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Agent register new sales on the Partner Portfolio system</a:t>
            </a:r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03651B64-09F5-47E1-823E-D7FA8D6565B0}"/>
              </a:ext>
            </a:extLst>
          </p:cNvPr>
          <p:cNvSpPr/>
          <p:nvPr/>
        </p:nvSpPr>
        <p:spPr>
          <a:xfrm>
            <a:off x="2878421" y="2171129"/>
            <a:ext cx="1534621" cy="944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Portfolio System notifies GE once every new sale is collected </a:t>
            </a:r>
          </a:p>
        </p:txBody>
      </p:sp>
      <p:sp>
        <p:nvSpPr>
          <p:cNvPr id="13" name="Rettangolo 6">
            <a:extLst>
              <a:ext uri="{FF2B5EF4-FFF2-40B4-BE49-F238E27FC236}">
                <a16:creationId xmlns:a16="http://schemas.microsoft.com/office/drawing/2014/main" id="{72EB133E-B36F-4CAC-9019-36EE463787E7}"/>
              </a:ext>
            </a:extLst>
          </p:cNvPr>
          <p:cNvSpPr/>
          <p:nvPr/>
        </p:nvSpPr>
        <p:spPr>
          <a:xfrm>
            <a:off x="4953014" y="2186056"/>
            <a:ext cx="1617986" cy="9443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GE checks required fields,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If any data validation error is present a Discard response is sent.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If OK, GE create Contract ID and start Provisioning Process. </a:t>
            </a:r>
          </a:p>
        </p:txBody>
      </p:sp>
      <p:sp>
        <p:nvSpPr>
          <p:cNvPr id="15" name="Rettangolo 6">
            <a:extLst>
              <a:ext uri="{FF2B5EF4-FFF2-40B4-BE49-F238E27FC236}">
                <a16:creationId xmlns:a16="http://schemas.microsoft.com/office/drawing/2014/main" id="{307FA6D3-4D6F-4B62-99C8-E977D61B2FE3}"/>
              </a:ext>
            </a:extLst>
          </p:cNvPr>
          <p:cNvSpPr/>
          <p:nvPr/>
        </p:nvSpPr>
        <p:spPr>
          <a:xfrm>
            <a:off x="7192161" y="2163496"/>
            <a:ext cx="1905039" cy="9443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GE sends welcome communication to the Customer with link to proceed to the Electronic contract signature</a:t>
            </a:r>
          </a:p>
        </p:txBody>
      </p:sp>
      <p:sp>
        <p:nvSpPr>
          <p:cNvPr id="45" name="Rettangolo 6">
            <a:extLst>
              <a:ext uri="{FF2B5EF4-FFF2-40B4-BE49-F238E27FC236}">
                <a16:creationId xmlns:a16="http://schemas.microsoft.com/office/drawing/2014/main" id="{67C93EFD-7E79-4389-BECC-90A194324DBD}"/>
              </a:ext>
            </a:extLst>
          </p:cNvPr>
          <p:cNvSpPr/>
          <p:nvPr/>
        </p:nvSpPr>
        <p:spPr>
          <a:xfrm>
            <a:off x="9696085" y="2186055"/>
            <a:ext cx="1929588" cy="9443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GE starts the provisioning of the telematic service requesting the creation of a new voucher. </a:t>
            </a:r>
          </a:p>
        </p:txBody>
      </p: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D7D4D2FB-3BF6-458C-9831-F1143399CC3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2403976" y="2171129"/>
            <a:ext cx="1241756" cy="460186"/>
          </a:xfrm>
          <a:prstGeom prst="bentConnector4">
            <a:avLst>
              <a:gd name="adj1" fmla="val 19104"/>
              <a:gd name="adj2" fmla="val 152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6E9BC47-A851-4E11-B9F4-F418339AD49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V="1">
            <a:off x="4413042" y="2186056"/>
            <a:ext cx="1348965" cy="457272"/>
          </a:xfrm>
          <a:prstGeom prst="bentConnector4">
            <a:avLst>
              <a:gd name="adj1" fmla="val 20014"/>
              <a:gd name="adj2" fmla="val 153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B76418DA-10DA-4C30-ADC1-D3673A6D4B96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V="1">
            <a:off x="6571000" y="2163496"/>
            <a:ext cx="1573681" cy="494758"/>
          </a:xfrm>
          <a:prstGeom prst="bentConnector4">
            <a:avLst>
              <a:gd name="adj1" fmla="val 19736"/>
              <a:gd name="adj2" fmla="val 146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49D2FD2F-1CAC-40BB-BF0B-AFC9A39CF318}"/>
              </a:ext>
            </a:extLst>
          </p:cNvPr>
          <p:cNvCxnSpPr>
            <a:cxnSpLocks/>
            <a:stCxn id="15" idx="3"/>
            <a:endCxn id="45" idx="0"/>
          </p:cNvCxnSpPr>
          <p:nvPr/>
        </p:nvCxnSpPr>
        <p:spPr>
          <a:xfrm flipV="1">
            <a:off x="9097200" y="2186055"/>
            <a:ext cx="1563679" cy="449632"/>
          </a:xfrm>
          <a:prstGeom prst="bentConnector4">
            <a:avLst>
              <a:gd name="adj1" fmla="val 19150"/>
              <a:gd name="adj2" fmla="val 155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6">
            <a:extLst>
              <a:ext uri="{FF2B5EF4-FFF2-40B4-BE49-F238E27FC236}">
                <a16:creationId xmlns:a16="http://schemas.microsoft.com/office/drawing/2014/main" id="{75F7FA59-12CE-4F18-9C2C-57952CB7DDA7}"/>
              </a:ext>
            </a:extLst>
          </p:cNvPr>
          <p:cNvSpPr/>
          <p:nvPr/>
        </p:nvSpPr>
        <p:spPr>
          <a:xfrm>
            <a:off x="4953015" y="3572798"/>
            <a:ext cx="1625556" cy="94439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The customer installs the BOX and the Provider platform receives the device activation signal</a:t>
            </a:r>
          </a:p>
        </p:txBody>
      </p:sp>
      <p:cxnSp>
        <p:nvCxnSpPr>
          <p:cNvPr id="63" name="Connettore a gomito 62">
            <a:extLst>
              <a:ext uri="{FF2B5EF4-FFF2-40B4-BE49-F238E27FC236}">
                <a16:creationId xmlns:a16="http://schemas.microsoft.com/office/drawing/2014/main" id="{43E26850-D2AC-4BCE-835B-A4C844E4403B}"/>
              </a:ext>
            </a:extLst>
          </p:cNvPr>
          <p:cNvCxnSpPr>
            <a:cxnSpLocks/>
            <a:stCxn id="45" idx="3"/>
            <a:endCxn id="69" idx="0"/>
          </p:cNvCxnSpPr>
          <p:nvPr/>
        </p:nvCxnSpPr>
        <p:spPr>
          <a:xfrm flipH="1">
            <a:off x="10648605" y="2658254"/>
            <a:ext cx="977068" cy="914543"/>
          </a:xfrm>
          <a:prstGeom prst="bentConnector4">
            <a:avLst>
              <a:gd name="adj1" fmla="val -23397"/>
              <a:gd name="adj2" fmla="val 75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">
            <a:extLst>
              <a:ext uri="{FF2B5EF4-FFF2-40B4-BE49-F238E27FC236}">
                <a16:creationId xmlns:a16="http://schemas.microsoft.com/office/drawing/2014/main" id="{1DEA94C0-001E-4322-9145-E513BD8CF148}"/>
              </a:ext>
            </a:extLst>
          </p:cNvPr>
          <p:cNvSpPr/>
          <p:nvPr/>
        </p:nvSpPr>
        <p:spPr>
          <a:xfrm>
            <a:off x="9696085" y="3572797"/>
            <a:ext cx="1905039" cy="8617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Provider receives the voucher request sent by GE, applies specific formal validation rules (if any rules is not validated sents a discard error  code and details otherwise a OK response code is sent.</a:t>
            </a:r>
          </a:p>
        </p:txBody>
      </p:sp>
      <p:sp>
        <p:nvSpPr>
          <p:cNvPr id="73" name="Rettangolo 6">
            <a:extLst>
              <a:ext uri="{FF2B5EF4-FFF2-40B4-BE49-F238E27FC236}">
                <a16:creationId xmlns:a16="http://schemas.microsoft.com/office/drawing/2014/main" id="{D2A952D0-68F6-4E47-AF4F-D66570F3FF37}"/>
              </a:ext>
            </a:extLst>
          </p:cNvPr>
          <p:cNvSpPr/>
          <p:nvPr/>
        </p:nvSpPr>
        <p:spPr>
          <a:xfrm>
            <a:off x="7194820" y="3572797"/>
            <a:ext cx="1905039" cy="9443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 OK GE stores new Voucher ID created and changes the Status to CREATED.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If NOK, GE Op Team must verify and solve the Errors prior to re-send the request to the PROVIDER.</a:t>
            </a:r>
          </a:p>
        </p:txBody>
      </p: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D41400EA-20A5-461A-86EA-53D8AC5BDD16}"/>
              </a:ext>
            </a:extLst>
          </p:cNvPr>
          <p:cNvCxnSpPr>
            <a:cxnSpLocks/>
            <a:stCxn id="69" idx="3"/>
            <a:endCxn id="73" idx="3"/>
          </p:cNvCxnSpPr>
          <p:nvPr/>
        </p:nvCxnSpPr>
        <p:spPr>
          <a:xfrm flipH="1">
            <a:off x="9099859" y="4003657"/>
            <a:ext cx="2501265" cy="41339"/>
          </a:xfrm>
          <a:prstGeom prst="bentConnector5">
            <a:avLst>
              <a:gd name="adj1" fmla="val -9139"/>
              <a:gd name="adj2" fmla="val 1595249"/>
              <a:gd name="adj3" fmla="val 88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7C000F7B-BED7-452E-8350-EFD3B97EAB5E}"/>
              </a:ext>
            </a:extLst>
          </p:cNvPr>
          <p:cNvCxnSpPr>
            <a:cxnSpLocks/>
            <a:stCxn id="73" idx="0"/>
            <a:endCxn id="69" idx="0"/>
          </p:cNvCxnSpPr>
          <p:nvPr/>
        </p:nvCxnSpPr>
        <p:spPr>
          <a:xfrm rot="5400000" flipH="1" flipV="1">
            <a:off x="9397972" y="2322165"/>
            <a:ext cx="12700" cy="25012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907B73D7-62EE-4480-9B6B-F593213006E0}"/>
              </a:ext>
            </a:extLst>
          </p:cNvPr>
          <p:cNvCxnSpPr>
            <a:cxnSpLocks/>
            <a:stCxn id="73" idx="1"/>
            <a:endCxn id="59" idx="2"/>
          </p:cNvCxnSpPr>
          <p:nvPr/>
        </p:nvCxnSpPr>
        <p:spPr>
          <a:xfrm rot="10800000" flipV="1">
            <a:off x="5765794" y="4044995"/>
            <a:ext cx="1429027" cy="472199"/>
          </a:xfrm>
          <a:prstGeom prst="bentConnector4">
            <a:avLst>
              <a:gd name="adj1" fmla="val 21562"/>
              <a:gd name="adj2" fmla="val 148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6">
            <a:extLst>
              <a:ext uri="{FF2B5EF4-FFF2-40B4-BE49-F238E27FC236}">
                <a16:creationId xmlns:a16="http://schemas.microsoft.com/office/drawing/2014/main" id="{7661EA3F-420A-437E-8AE2-49DC03FBFE39}"/>
              </a:ext>
            </a:extLst>
          </p:cNvPr>
          <p:cNvSpPr/>
          <p:nvPr/>
        </p:nvSpPr>
        <p:spPr>
          <a:xfrm>
            <a:off x="2878421" y="3572798"/>
            <a:ext cx="1551255" cy="962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bg1"/>
                </a:solidFill>
              </a:rPr>
              <a:t>G</a:t>
            </a:r>
            <a:r>
              <a:rPr lang="en-US" sz="800" dirty="0">
                <a:solidFill>
                  <a:schemeClr val="bg1"/>
                </a:solidFill>
              </a:rPr>
              <a:t>E receives from PROVIDER the confirmation of box installation,  the installation date and changes the CONTRACT STATUS to ACTIVE </a:t>
            </a:r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E0D6210C-D071-48D0-841D-FA46BA74B56A}"/>
              </a:ext>
            </a:extLst>
          </p:cNvPr>
          <p:cNvCxnSpPr>
            <a:cxnSpLocks/>
            <a:stCxn id="59" idx="1"/>
            <a:endCxn id="86" idx="2"/>
          </p:cNvCxnSpPr>
          <p:nvPr/>
        </p:nvCxnSpPr>
        <p:spPr>
          <a:xfrm rot="10800000" flipV="1">
            <a:off x="3654049" y="4044996"/>
            <a:ext cx="1298966" cy="490401"/>
          </a:xfrm>
          <a:prstGeom prst="bentConnector4">
            <a:avLst>
              <a:gd name="adj1" fmla="val 20144"/>
              <a:gd name="adj2" fmla="val 146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6">
            <a:extLst>
              <a:ext uri="{FF2B5EF4-FFF2-40B4-BE49-F238E27FC236}">
                <a16:creationId xmlns:a16="http://schemas.microsoft.com/office/drawing/2014/main" id="{257758C3-FFCF-4FEF-8B78-EDEA431EBA1A}"/>
              </a:ext>
            </a:extLst>
          </p:cNvPr>
          <p:cNvSpPr/>
          <p:nvPr/>
        </p:nvSpPr>
        <p:spPr>
          <a:xfrm>
            <a:off x="785991" y="3572799"/>
            <a:ext cx="1617986" cy="962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bg1"/>
                </a:solidFill>
              </a:rPr>
              <a:t>GE activates  Customer Portal and Mobile App Services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4" name="Connettore a gomito 93">
            <a:extLst>
              <a:ext uri="{FF2B5EF4-FFF2-40B4-BE49-F238E27FC236}">
                <a16:creationId xmlns:a16="http://schemas.microsoft.com/office/drawing/2014/main" id="{BCC05911-1961-4D8C-8828-E245CE10A6F9}"/>
              </a:ext>
            </a:extLst>
          </p:cNvPr>
          <p:cNvCxnSpPr>
            <a:cxnSpLocks/>
            <a:stCxn id="86" idx="1"/>
            <a:endCxn id="93" idx="2"/>
          </p:cNvCxnSpPr>
          <p:nvPr/>
        </p:nvCxnSpPr>
        <p:spPr>
          <a:xfrm rot="10800000" flipV="1">
            <a:off x="1594985" y="4054097"/>
            <a:ext cx="1283437" cy="481301"/>
          </a:xfrm>
          <a:prstGeom prst="bentConnector4">
            <a:avLst>
              <a:gd name="adj1" fmla="val 18483"/>
              <a:gd name="adj2" fmla="val 147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4">
            <a:extLst>
              <a:ext uri="{FF2B5EF4-FFF2-40B4-BE49-F238E27FC236}">
                <a16:creationId xmlns:a16="http://schemas.microsoft.com/office/drawing/2014/main" id="{B54A6183-78E4-4C1F-87F8-4584799FABA2}"/>
              </a:ext>
            </a:extLst>
          </p:cNvPr>
          <p:cNvSpPr/>
          <p:nvPr/>
        </p:nvSpPr>
        <p:spPr>
          <a:xfrm>
            <a:off x="6950786" y="6091079"/>
            <a:ext cx="1298872" cy="6177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PARTNER POLICY AND PORTFOLIO SYSTEM</a:t>
            </a:r>
          </a:p>
        </p:txBody>
      </p:sp>
      <p:sp>
        <p:nvSpPr>
          <p:cNvPr id="111" name="Rettangolo 4">
            <a:extLst>
              <a:ext uri="{FF2B5EF4-FFF2-40B4-BE49-F238E27FC236}">
                <a16:creationId xmlns:a16="http://schemas.microsoft.com/office/drawing/2014/main" id="{1EB8122E-957D-4FD0-BF9B-1D5BC8CF6C1C}"/>
              </a:ext>
            </a:extLst>
          </p:cNvPr>
          <p:cNvSpPr/>
          <p:nvPr/>
        </p:nvSpPr>
        <p:spPr>
          <a:xfrm>
            <a:off x="8515201" y="6083563"/>
            <a:ext cx="1298872" cy="6177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GEVO CONTRACT MANAGEMENT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2" name="Rettangolo 4">
            <a:extLst>
              <a:ext uri="{FF2B5EF4-FFF2-40B4-BE49-F238E27FC236}">
                <a16:creationId xmlns:a16="http://schemas.microsoft.com/office/drawing/2014/main" id="{605A2F80-9945-48B2-8E03-B0872D1B2D98}"/>
              </a:ext>
            </a:extLst>
          </p:cNvPr>
          <p:cNvSpPr/>
          <p:nvPr/>
        </p:nvSpPr>
        <p:spPr>
          <a:xfrm>
            <a:off x="9999169" y="6083563"/>
            <a:ext cx="1298872" cy="61777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>
                <a:solidFill>
                  <a:schemeClr val="bg1"/>
                </a:solidFill>
              </a:rPr>
              <a:t>TELEMATIC SERVICE PLATFORM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3" name="CasellaDiTesto 70">
            <a:extLst>
              <a:ext uri="{FF2B5EF4-FFF2-40B4-BE49-F238E27FC236}">
                <a16:creationId xmlns:a16="http://schemas.microsoft.com/office/drawing/2014/main" id="{28C888EF-D411-47E5-BB38-8D40BBB1DDB5}"/>
              </a:ext>
            </a:extLst>
          </p:cNvPr>
          <p:cNvSpPr txBox="1"/>
          <p:nvPr/>
        </p:nvSpPr>
        <p:spPr>
          <a:xfrm>
            <a:off x="6726076" y="4035263"/>
            <a:ext cx="631764" cy="1846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rIns="0" rtlCol="0" anchor="ctr">
            <a:spAutoFit/>
          </a:bodyPr>
          <a:lstStyle>
            <a:defPPr>
              <a:defRPr lang="it-IT"/>
            </a:defPPr>
            <a:lvl1pPr marL="108000" algn="ctr">
              <a:buFont typeface="Arial" panose="020B0604020202020204" pitchFamily="34" charset="0"/>
              <a:buChar char="•"/>
              <a:defRPr sz="700" i="1">
                <a:latin typeface="+mn-lt"/>
              </a:defRPr>
            </a:lvl1pPr>
          </a:lstStyle>
          <a:p>
            <a:pPr marL="0">
              <a:buNone/>
            </a:pPr>
            <a:r>
              <a:rPr lang="it-IT" sz="600" dirty="0"/>
              <a:t>OK</a:t>
            </a:r>
          </a:p>
        </p:txBody>
      </p:sp>
      <p:sp>
        <p:nvSpPr>
          <p:cNvPr id="114" name="CasellaDiTesto 70">
            <a:extLst>
              <a:ext uri="{FF2B5EF4-FFF2-40B4-BE49-F238E27FC236}">
                <a16:creationId xmlns:a16="http://schemas.microsoft.com/office/drawing/2014/main" id="{FB7ABDFC-4B5B-4045-8B5C-CA676760887B}"/>
              </a:ext>
            </a:extLst>
          </p:cNvPr>
          <p:cNvSpPr txBox="1"/>
          <p:nvPr/>
        </p:nvSpPr>
        <p:spPr>
          <a:xfrm>
            <a:off x="7978039" y="3336667"/>
            <a:ext cx="631764" cy="1846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rIns="0" rtlCol="0" anchor="ctr">
            <a:spAutoFit/>
          </a:bodyPr>
          <a:lstStyle>
            <a:defPPr>
              <a:defRPr lang="it-IT"/>
            </a:defPPr>
            <a:lvl1pPr marL="108000" algn="ctr">
              <a:buFont typeface="Arial" panose="020B0604020202020204" pitchFamily="34" charset="0"/>
              <a:buChar char="•"/>
              <a:defRPr sz="700" i="1">
                <a:latin typeface="+mn-lt"/>
              </a:defRPr>
            </a:lvl1pPr>
          </a:lstStyle>
          <a:p>
            <a:pPr marL="0">
              <a:buNone/>
            </a:pPr>
            <a:r>
              <a:rPr lang="it-IT" sz="600" dirty="0"/>
              <a:t>NOK</a:t>
            </a:r>
          </a:p>
        </p:txBody>
      </p:sp>
      <p:cxnSp>
        <p:nvCxnSpPr>
          <p:cNvPr id="174" name="Connettore a gomito 173">
            <a:extLst>
              <a:ext uri="{FF2B5EF4-FFF2-40B4-BE49-F238E27FC236}">
                <a16:creationId xmlns:a16="http://schemas.microsoft.com/office/drawing/2014/main" id="{0B36E1D0-F714-40C5-B433-8365B06EF519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 flipH="1">
            <a:off x="4696407" y="2064852"/>
            <a:ext cx="14926" cy="2116275"/>
          </a:xfrm>
          <a:prstGeom prst="bentConnector3">
            <a:avLst>
              <a:gd name="adj1" fmla="val -15315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CasellaDiTesto 70">
            <a:extLst>
              <a:ext uri="{FF2B5EF4-FFF2-40B4-BE49-F238E27FC236}">
                <a16:creationId xmlns:a16="http://schemas.microsoft.com/office/drawing/2014/main" id="{6D854241-7174-4B97-8BFF-B278303D2A8F}"/>
              </a:ext>
            </a:extLst>
          </p:cNvPr>
          <p:cNvSpPr txBox="1"/>
          <p:nvPr/>
        </p:nvSpPr>
        <p:spPr>
          <a:xfrm>
            <a:off x="3444139" y="3192869"/>
            <a:ext cx="631764" cy="1846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rIns="0" rtlCol="0" anchor="ctr">
            <a:spAutoFit/>
          </a:bodyPr>
          <a:lstStyle>
            <a:defPPr>
              <a:defRPr lang="it-IT"/>
            </a:defPPr>
            <a:lvl1pPr marL="108000" algn="ctr">
              <a:buFont typeface="Arial" panose="020B0604020202020204" pitchFamily="34" charset="0"/>
              <a:buChar char="•"/>
              <a:defRPr sz="700" i="1">
                <a:latin typeface="+mn-lt"/>
              </a:defRPr>
            </a:lvl1pPr>
          </a:lstStyle>
          <a:p>
            <a:pPr marL="0">
              <a:buNone/>
            </a:pPr>
            <a:r>
              <a:rPr lang="it-IT" sz="600" dirty="0"/>
              <a:t>NOK</a:t>
            </a:r>
          </a:p>
        </p:txBody>
      </p:sp>
      <p:sp>
        <p:nvSpPr>
          <p:cNvPr id="178" name="CasellaDiTesto 70">
            <a:extLst>
              <a:ext uri="{FF2B5EF4-FFF2-40B4-BE49-F238E27FC236}">
                <a16:creationId xmlns:a16="http://schemas.microsoft.com/office/drawing/2014/main" id="{0908A141-B12B-4EEC-9B5F-14E979B44853}"/>
              </a:ext>
            </a:extLst>
          </p:cNvPr>
          <p:cNvSpPr txBox="1"/>
          <p:nvPr/>
        </p:nvSpPr>
        <p:spPr>
          <a:xfrm>
            <a:off x="6405193" y="2508857"/>
            <a:ext cx="631764" cy="1846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rIns="0" rtlCol="0" anchor="ctr">
            <a:spAutoFit/>
          </a:bodyPr>
          <a:lstStyle>
            <a:defPPr>
              <a:defRPr lang="it-IT"/>
            </a:defPPr>
            <a:lvl1pPr marL="108000" algn="ctr">
              <a:buFont typeface="Arial" panose="020B0604020202020204" pitchFamily="34" charset="0"/>
              <a:buChar char="•"/>
              <a:defRPr sz="700" i="1">
                <a:latin typeface="+mn-lt"/>
              </a:defRPr>
            </a:lvl1pPr>
          </a:lstStyle>
          <a:p>
            <a:pPr marL="0">
              <a:buNone/>
            </a:pPr>
            <a:r>
              <a:rPr lang="it-IT" sz="6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133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tangolo 20">
            <a:extLst>
              <a:ext uri="{FF2B5EF4-FFF2-40B4-BE49-F238E27FC236}">
                <a16:creationId xmlns:a16="http://schemas.microsoft.com/office/drawing/2014/main" id="{ED56E89E-FB98-4C73-AED5-DC706ADF2860}"/>
              </a:ext>
            </a:extLst>
          </p:cNvPr>
          <p:cNvSpPr/>
          <p:nvPr/>
        </p:nvSpPr>
        <p:spPr>
          <a:xfrm>
            <a:off x="924883" y="3872708"/>
            <a:ext cx="8557784" cy="22744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Rectangle à coins arrondis 65">
            <a:extLst>
              <a:ext uri="{FF2B5EF4-FFF2-40B4-BE49-F238E27FC236}">
                <a16:creationId xmlns:a16="http://schemas.microsoft.com/office/drawing/2014/main" id="{F9492212-1A87-40B8-BFD3-EB7D72961E76}"/>
              </a:ext>
            </a:extLst>
          </p:cNvPr>
          <p:cNvSpPr/>
          <p:nvPr/>
        </p:nvSpPr>
        <p:spPr>
          <a:xfrm>
            <a:off x="7482731" y="4739948"/>
            <a:ext cx="1635870" cy="1132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700" b="1" dirty="0">
                <a:solidFill>
                  <a:srgbClr val="002060"/>
                </a:solidFill>
              </a:rPr>
              <a:t>Telematic Platform</a:t>
            </a:r>
            <a:endParaRPr lang="fr-FR" sz="700" b="1" dirty="0">
              <a:solidFill>
                <a:srgbClr val="002060"/>
              </a:solidFill>
            </a:endParaRPr>
          </a:p>
        </p:txBody>
      </p:sp>
      <p:sp>
        <p:nvSpPr>
          <p:cNvPr id="25" name="Rettangolo 20">
            <a:extLst>
              <a:ext uri="{FF2B5EF4-FFF2-40B4-BE49-F238E27FC236}">
                <a16:creationId xmlns:a16="http://schemas.microsoft.com/office/drawing/2014/main" id="{BEBD4700-F7A3-4B02-8367-807C8BF21DC4}"/>
              </a:ext>
            </a:extLst>
          </p:cNvPr>
          <p:cNvSpPr/>
          <p:nvPr/>
        </p:nvSpPr>
        <p:spPr>
          <a:xfrm>
            <a:off x="940088" y="1119166"/>
            <a:ext cx="4881905" cy="223289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6">
            <a:extLst>
              <a:ext uri="{FF2B5EF4-FFF2-40B4-BE49-F238E27FC236}">
                <a16:creationId xmlns:a16="http://schemas.microsoft.com/office/drawing/2014/main" id="{1103E275-2FA3-46A9-AF9B-8A6F22F8814C}"/>
              </a:ext>
            </a:extLst>
          </p:cNvPr>
          <p:cNvSpPr/>
          <p:nvPr/>
        </p:nvSpPr>
        <p:spPr>
          <a:xfrm>
            <a:off x="948246" y="1856338"/>
            <a:ext cx="1029599" cy="363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i="1" dirty="0">
                <a:solidFill>
                  <a:schemeClr val="tx1"/>
                </a:solidFill>
              </a:rPr>
              <a:t>Insert new sales</a:t>
            </a:r>
          </a:p>
        </p:txBody>
      </p:sp>
      <p:sp>
        <p:nvSpPr>
          <p:cNvPr id="76" name="CasellaDiTesto 42">
            <a:extLst>
              <a:ext uri="{FF2B5EF4-FFF2-40B4-BE49-F238E27FC236}">
                <a16:creationId xmlns:a16="http://schemas.microsoft.com/office/drawing/2014/main" id="{2C7A6CCC-F725-4137-95D7-535AD6E6C1E3}"/>
              </a:ext>
            </a:extLst>
          </p:cNvPr>
          <p:cNvSpPr txBox="1"/>
          <p:nvPr/>
        </p:nvSpPr>
        <p:spPr>
          <a:xfrm>
            <a:off x="1094026" y="1639815"/>
            <a:ext cx="432000" cy="20005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 marL="108000" algn="ctr">
              <a:buFont typeface="Arial" panose="020B0604020202020204" pitchFamily="34" charset="0"/>
              <a:buChar char="•"/>
              <a:defRPr sz="700" i="1">
                <a:latin typeface="+mn-lt"/>
              </a:defRPr>
            </a:lvl1pPr>
          </a:lstStyle>
          <a:p>
            <a:pPr marL="0">
              <a:buNone/>
            </a:pPr>
            <a:r>
              <a:rPr lang="it-IT" dirty="0"/>
              <a:t>Agent</a:t>
            </a:r>
          </a:p>
        </p:txBody>
      </p:sp>
      <p:sp>
        <p:nvSpPr>
          <p:cNvPr id="80" name="Flèche droite 153">
            <a:extLst>
              <a:ext uri="{FF2B5EF4-FFF2-40B4-BE49-F238E27FC236}">
                <a16:creationId xmlns:a16="http://schemas.microsoft.com/office/drawing/2014/main" id="{8D6FFD8D-312F-4876-A5FD-964F3FD37FF8}"/>
              </a:ext>
            </a:extLst>
          </p:cNvPr>
          <p:cNvSpPr/>
          <p:nvPr/>
        </p:nvSpPr>
        <p:spPr>
          <a:xfrm rot="1717328" flipV="1">
            <a:off x="1541954" y="1350663"/>
            <a:ext cx="366462" cy="161634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171">
            <a:extLst>
              <a:ext uri="{FF2B5EF4-FFF2-40B4-BE49-F238E27FC236}">
                <a16:creationId xmlns:a16="http://schemas.microsoft.com/office/drawing/2014/main" id="{B9FA4656-96C8-4AE3-A9CF-4FE00B3A5EC8}"/>
              </a:ext>
            </a:extLst>
          </p:cNvPr>
          <p:cNvSpPr/>
          <p:nvPr/>
        </p:nvSpPr>
        <p:spPr>
          <a:xfrm>
            <a:off x="1995205" y="1516819"/>
            <a:ext cx="2296710" cy="120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51">
            <a:extLst>
              <a:ext uri="{FF2B5EF4-FFF2-40B4-BE49-F238E27FC236}">
                <a16:creationId xmlns:a16="http://schemas.microsoft.com/office/drawing/2014/main" id="{9B1D04C5-5EEA-4332-B9D1-E9DB9D6481FD}"/>
              </a:ext>
            </a:extLst>
          </p:cNvPr>
          <p:cNvSpPr/>
          <p:nvPr/>
        </p:nvSpPr>
        <p:spPr bwMode="auto">
          <a:xfrm>
            <a:off x="3129053" y="2806888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" name="Rettangolo 49">
            <a:extLst>
              <a:ext uri="{FF2B5EF4-FFF2-40B4-BE49-F238E27FC236}">
                <a16:creationId xmlns:a16="http://schemas.microsoft.com/office/drawing/2014/main" id="{C0054FAF-08E5-4B98-9027-6850207D04FB}"/>
              </a:ext>
            </a:extLst>
          </p:cNvPr>
          <p:cNvSpPr/>
          <p:nvPr/>
        </p:nvSpPr>
        <p:spPr>
          <a:xfrm rot="16200000">
            <a:off x="1846924" y="1960291"/>
            <a:ext cx="917065" cy="404324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Agent Frontend</a:t>
            </a:r>
          </a:p>
        </p:txBody>
      </p:sp>
      <p:cxnSp>
        <p:nvCxnSpPr>
          <p:cNvPr id="95" name="Connettore 4 56">
            <a:extLst>
              <a:ext uri="{FF2B5EF4-FFF2-40B4-BE49-F238E27FC236}">
                <a16:creationId xmlns:a16="http://schemas.microsoft.com/office/drawing/2014/main" id="{76B5183A-2FA3-48B1-A459-9CB884A363F3}"/>
              </a:ext>
            </a:extLst>
          </p:cNvPr>
          <p:cNvCxnSpPr>
            <a:cxnSpLocks/>
            <a:stCxn id="99" idx="2"/>
            <a:endCxn id="62" idx="0"/>
          </p:cNvCxnSpPr>
          <p:nvPr/>
        </p:nvCxnSpPr>
        <p:spPr>
          <a:xfrm rot="16200000" flipH="1">
            <a:off x="3281759" y="2740072"/>
            <a:ext cx="1367408" cy="1141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51">
            <a:extLst>
              <a:ext uri="{FF2B5EF4-FFF2-40B4-BE49-F238E27FC236}">
                <a16:creationId xmlns:a16="http://schemas.microsoft.com/office/drawing/2014/main" id="{BA2A3D44-6A44-40DE-909D-084A9BBCAD69}"/>
              </a:ext>
            </a:extLst>
          </p:cNvPr>
          <p:cNvSpPr/>
          <p:nvPr/>
        </p:nvSpPr>
        <p:spPr bwMode="auto">
          <a:xfrm>
            <a:off x="1784070" y="4081037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3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99" name="Rettangolo 49">
            <a:extLst>
              <a:ext uri="{FF2B5EF4-FFF2-40B4-BE49-F238E27FC236}">
                <a16:creationId xmlns:a16="http://schemas.microsoft.com/office/drawing/2014/main" id="{B4242B4C-8FC0-4C39-98D3-8DF74C0D97EE}"/>
              </a:ext>
            </a:extLst>
          </p:cNvPr>
          <p:cNvSpPr/>
          <p:nvPr/>
        </p:nvSpPr>
        <p:spPr>
          <a:xfrm>
            <a:off x="2651888" y="1703920"/>
            <a:ext cx="1485191" cy="923428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2060"/>
                </a:solidFill>
              </a:rPr>
              <a:t>Policy </a:t>
            </a:r>
            <a:br>
              <a:rPr lang="it-IT" sz="900" b="1" dirty="0">
                <a:solidFill>
                  <a:srgbClr val="002060"/>
                </a:solidFill>
              </a:rPr>
            </a:br>
            <a:r>
              <a:rPr lang="it-IT" sz="900" b="1" dirty="0">
                <a:solidFill>
                  <a:srgbClr val="002060"/>
                </a:solidFill>
              </a:rPr>
              <a:t>Management</a:t>
            </a:r>
          </a:p>
        </p:txBody>
      </p:sp>
      <p:sp>
        <p:nvSpPr>
          <p:cNvPr id="108" name="ZoneTexte 12">
            <a:extLst>
              <a:ext uri="{FF2B5EF4-FFF2-40B4-BE49-F238E27FC236}">
                <a16:creationId xmlns:a16="http://schemas.microsoft.com/office/drawing/2014/main" id="{5916A6FC-82AB-43FF-96B6-0CAE804BCE51}"/>
              </a:ext>
            </a:extLst>
          </p:cNvPr>
          <p:cNvSpPr txBox="1"/>
          <p:nvPr/>
        </p:nvSpPr>
        <p:spPr>
          <a:xfrm>
            <a:off x="909336" y="3675736"/>
            <a:ext cx="5306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G-EVO</a:t>
            </a:r>
          </a:p>
        </p:txBody>
      </p:sp>
      <p:sp>
        <p:nvSpPr>
          <p:cNvPr id="109" name="ZoneTexte 12">
            <a:extLst>
              <a:ext uri="{FF2B5EF4-FFF2-40B4-BE49-F238E27FC236}">
                <a16:creationId xmlns:a16="http://schemas.microsoft.com/office/drawing/2014/main" id="{8999873A-E258-4664-B5BC-C5BBC5CF066D}"/>
              </a:ext>
            </a:extLst>
          </p:cNvPr>
          <p:cNvSpPr txBox="1"/>
          <p:nvPr/>
        </p:nvSpPr>
        <p:spPr>
          <a:xfrm>
            <a:off x="924883" y="911171"/>
            <a:ext cx="9367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sz="1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PARTNER</a:t>
            </a:r>
          </a:p>
        </p:txBody>
      </p:sp>
      <p:sp>
        <p:nvSpPr>
          <p:cNvPr id="121" name="Rectangle à coins arrondis 65">
            <a:extLst>
              <a:ext uri="{FF2B5EF4-FFF2-40B4-BE49-F238E27FC236}">
                <a16:creationId xmlns:a16="http://schemas.microsoft.com/office/drawing/2014/main" id="{53C4DEFD-AAA3-476D-8B4B-CE7D44C422B4}"/>
              </a:ext>
            </a:extLst>
          </p:cNvPr>
          <p:cNvSpPr/>
          <p:nvPr/>
        </p:nvSpPr>
        <p:spPr>
          <a:xfrm>
            <a:off x="1384023" y="4751566"/>
            <a:ext cx="1453233" cy="11301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700" b="1" dirty="0">
                <a:solidFill>
                  <a:srgbClr val="002060"/>
                </a:solidFill>
              </a:rPr>
              <a:t>SAP M-ERP / </a:t>
            </a:r>
            <a:br>
              <a:rPr lang="en-US" sz="700" b="1" dirty="0">
                <a:solidFill>
                  <a:srgbClr val="002060"/>
                </a:solidFill>
              </a:rPr>
            </a:br>
            <a:r>
              <a:rPr lang="en-US" sz="700" b="1" dirty="0">
                <a:solidFill>
                  <a:srgbClr val="002060"/>
                </a:solidFill>
              </a:rPr>
              <a:t>Logistic System</a:t>
            </a:r>
            <a:endParaRPr lang="fr-FR" sz="7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86286E-0371-46AF-973C-A2D2AF73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44460"/>
            <a:ext cx="9295032" cy="345930"/>
          </a:xfrm>
        </p:spPr>
        <p:txBody>
          <a:bodyPr/>
          <a:lstStyle/>
          <a:p>
            <a:r>
              <a:rPr lang="it-IT" dirty="0"/>
              <a:t>Solution overview</a:t>
            </a:r>
            <a:endParaRPr lang="en-US" dirty="0"/>
          </a:p>
        </p:txBody>
      </p:sp>
      <p:sp>
        <p:nvSpPr>
          <p:cNvPr id="49" name="Organigramme : Disque magnétique 82">
            <a:extLst>
              <a:ext uri="{FF2B5EF4-FFF2-40B4-BE49-F238E27FC236}">
                <a16:creationId xmlns:a16="http://schemas.microsoft.com/office/drawing/2014/main" id="{C3C32423-7580-45AE-A2E3-1EADF57457A1}"/>
              </a:ext>
            </a:extLst>
          </p:cNvPr>
          <p:cNvSpPr/>
          <p:nvPr/>
        </p:nvSpPr>
        <p:spPr bwMode="auto">
          <a:xfrm>
            <a:off x="1762839" y="5315688"/>
            <a:ext cx="731198" cy="441704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Accounting &amp;</a:t>
            </a:r>
          </a:p>
          <a:p>
            <a:pPr algn="ctr"/>
            <a:r>
              <a:rPr lang="it-IT" sz="700" b="1" dirty="0">
                <a:solidFill>
                  <a:srgbClr val="002060"/>
                </a:solidFill>
              </a:rPr>
              <a:t>Logistic data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51" name="Rectangle à coins arrondis 65">
            <a:extLst>
              <a:ext uri="{FF2B5EF4-FFF2-40B4-BE49-F238E27FC236}">
                <a16:creationId xmlns:a16="http://schemas.microsoft.com/office/drawing/2014/main" id="{3904DD11-BA90-4BE0-9A0E-63D6CCAF7828}"/>
              </a:ext>
            </a:extLst>
          </p:cNvPr>
          <p:cNvSpPr/>
          <p:nvPr/>
        </p:nvSpPr>
        <p:spPr>
          <a:xfrm>
            <a:off x="3293711" y="4751566"/>
            <a:ext cx="3647452" cy="1132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700" b="1" dirty="0">
                <a:solidFill>
                  <a:srgbClr val="002060"/>
                </a:solidFill>
              </a:rPr>
              <a:t>Contract &amp; Voucher</a:t>
            </a:r>
            <a:br>
              <a:rPr lang="en-US" sz="700" b="1" dirty="0">
                <a:solidFill>
                  <a:srgbClr val="002060"/>
                </a:solidFill>
              </a:rPr>
            </a:br>
            <a:r>
              <a:rPr lang="en-US" sz="700" b="1" dirty="0">
                <a:solidFill>
                  <a:srgbClr val="002060"/>
                </a:solidFill>
              </a:rPr>
              <a:t> Management </a:t>
            </a:r>
            <a:endParaRPr lang="fr-FR" sz="700" b="1" dirty="0">
              <a:solidFill>
                <a:srgbClr val="002060"/>
              </a:solidFill>
            </a:endParaRPr>
          </a:p>
        </p:txBody>
      </p:sp>
      <p:sp>
        <p:nvSpPr>
          <p:cNvPr id="53" name="Organigramme : Disque magnétique 82">
            <a:extLst>
              <a:ext uri="{FF2B5EF4-FFF2-40B4-BE49-F238E27FC236}">
                <a16:creationId xmlns:a16="http://schemas.microsoft.com/office/drawing/2014/main" id="{EF3EE9BC-4A7B-45AB-935D-4F6316BFD9FA}"/>
              </a:ext>
            </a:extLst>
          </p:cNvPr>
          <p:cNvSpPr/>
          <p:nvPr/>
        </p:nvSpPr>
        <p:spPr bwMode="auto">
          <a:xfrm>
            <a:off x="3473420" y="5170933"/>
            <a:ext cx="660887" cy="46023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Voucher</a:t>
            </a:r>
            <a:br>
              <a:rPr lang="it-IT" sz="700" b="1" dirty="0">
                <a:solidFill>
                  <a:srgbClr val="002060"/>
                </a:solidFill>
              </a:rPr>
            </a:br>
            <a:r>
              <a:rPr lang="it-IT" sz="700" b="1" dirty="0">
                <a:solidFill>
                  <a:srgbClr val="002060"/>
                </a:solidFill>
              </a:rPr>
              <a:t>Mngmt DB</a:t>
            </a:r>
            <a:endParaRPr lang="en-US" sz="700" b="1" dirty="0">
              <a:solidFill>
                <a:srgbClr val="002060"/>
              </a:solidFill>
            </a:endParaRPr>
          </a:p>
        </p:txBody>
      </p:sp>
      <p:pic>
        <p:nvPicPr>
          <p:cNvPr id="47" name="Immagine 65">
            <a:extLst>
              <a:ext uri="{FF2B5EF4-FFF2-40B4-BE49-F238E27FC236}">
                <a16:creationId xmlns:a16="http://schemas.microsoft.com/office/drawing/2014/main" id="{5A466725-7D92-4DE1-8512-EE49BDE2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5" y="1192951"/>
            <a:ext cx="304088" cy="527067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7AA003C2-8293-4D40-B153-56645D1A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242" y="4529443"/>
            <a:ext cx="194879" cy="223847"/>
          </a:xfrm>
          <a:prstGeom prst="rect">
            <a:avLst/>
          </a:prstGeom>
          <a:solidFill>
            <a:srgbClr val="FFFFFF">
              <a:alpha val="13000"/>
            </a:srgb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</p:pic>
      <p:pic>
        <p:nvPicPr>
          <p:cNvPr id="56" name="Picture 3">
            <a:extLst>
              <a:ext uri="{FF2B5EF4-FFF2-40B4-BE49-F238E27FC236}">
                <a16:creationId xmlns:a16="http://schemas.microsoft.com/office/drawing/2014/main" id="{BB791CAF-0819-4CE1-8148-915EBD31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3278" y="1765940"/>
            <a:ext cx="263783" cy="180795"/>
          </a:xfrm>
          <a:prstGeom prst="rect">
            <a:avLst/>
          </a:prstGeom>
          <a:solidFill>
            <a:srgbClr val="FFFFFF">
              <a:alpha val="13000"/>
            </a:srgb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</p:pic>
      <p:sp>
        <p:nvSpPr>
          <p:cNvPr id="173" name="Rectangle à coins arrondis 65">
            <a:extLst>
              <a:ext uri="{FF2B5EF4-FFF2-40B4-BE49-F238E27FC236}">
                <a16:creationId xmlns:a16="http://schemas.microsoft.com/office/drawing/2014/main" id="{1C565ED8-265B-49DA-81FC-C76390285D03}"/>
              </a:ext>
            </a:extLst>
          </p:cNvPr>
          <p:cNvSpPr/>
          <p:nvPr/>
        </p:nvSpPr>
        <p:spPr>
          <a:xfrm>
            <a:off x="7713743" y="5074943"/>
            <a:ext cx="1171265" cy="635272"/>
          </a:xfrm>
          <a:prstGeom prst="roundRect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VOUCHER AND </a:t>
            </a:r>
            <a:r>
              <a:rPr lang="it-IT" sz="700" b="1">
                <a:solidFill>
                  <a:srgbClr val="002060"/>
                </a:solidFill>
              </a:rPr>
              <a:t>DEVICE MANAGEMENT</a:t>
            </a:r>
            <a:endParaRPr lang="en-US" sz="700" b="1" dirty="0">
              <a:solidFill>
                <a:srgbClr val="002060"/>
              </a:solidFill>
            </a:endParaRPr>
          </a:p>
        </p:txBody>
      </p:sp>
      <p:grpSp>
        <p:nvGrpSpPr>
          <p:cNvPr id="61" name="Group 7">
            <a:extLst>
              <a:ext uri="{FF2B5EF4-FFF2-40B4-BE49-F238E27FC236}">
                <a16:creationId xmlns:a16="http://schemas.microsoft.com/office/drawing/2014/main" id="{2420CD76-96CE-4F38-9053-8B4907975B64}"/>
              </a:ext>
            </a:extLst>
          </p:cNvPr>
          <p:cNvGrpSpPr/>
          <p:nvPr/>
        </p:nvGrpSpPr>
        <p:grpSpPr>
          <a:xfrm>
            <a:off x="2400902" y="3994756"/>
            <a:ext cx="4271081" cy="331655"/>
            <a:chOff x="3987051" y="4300332"/>
            <a:chExt cx="3504680" cy="3316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à coins arrondis 65">
              <a:extLst>
                <a:ext uri="{FF2B5EF4-FFF2-40B4-BE49-F238E27FC236}">
                  <a16:creationId xmlns:a16="http://schemas.microsoft.com/office/drawing/2014/main" id="{A7867ADC-3E03-49EA-9884-E3AFBE891D27}"/>
                </a:ext>
              </a:extLst>
            </p:cNvPr>
            <p:cNvSpPr/>
            <p:nvPr/>
          </p:nvSpPr>
          <p:spPr>
            <a:xfrm>
              <a:off x="3987051" y="4300332"/>
              <a:ext cx="3504680" cy="331655"/>
            </a:xfrm>
            <a:prstGeom prst="roundRect">
              <a:avLst/>
            </a:prstGeom>
            <a:grpFill/>
            <a:ln>
              <a:solidFill>
                <a:schemeClr val="accent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it-IT" sz="900" b="1" dirty="0">
                  <a:solidFill>
                    <a:srgbClr val="002060"/>
                  </a:solidFill>
                </a:rPr>
                <a:t>GEVO SERVICE ORCHESTATOR</a:t>
              </a:r>
              <a:endParaRPr lang="fr-FR" sz="900" b="1" dirty="0">
                <a:solidFill>
                  <a:srgbClr val="002060"/>
                </a:solidFill>
              </a:endParaRPr>
            </a:p>
          </p:txBody>
        </p:sp>
        <p:pic>
          <p:nvPicPr>
            <p:cNvPr id="63" name="Picture 72">
              <a:extLst>
                <a:ext uri="{FF2B5EF4-FFF2-40B4-BE49-F238E27FC236}">
                  <a16:creationId xmlns:a16="http://schemas.microsoft.com/office/drawing/2014/main" id="{C2C84D40-F5BB-42F4-BADE-4B798BEA2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4125421" y="4310653"/>
              <a:ext cx="296024" cy="296024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lgDash"/>
            </a:ln>
          </p:spPr>
        </p:pic>
      </p:grpSp>
      <p:cxnSp>
        <p:nvCxnSpPr>
          <p:cNvPr id="66" name="Connettore 4 56">
            <a:extLst>
              <a:ext uri="{FF2B5EF4-FFF2-40B4-BE49-F238E27FC236}">
                <a16:creationId xmlns:a16="http://schemas.microsoft.com/office/drawing/2014/main" id="{0EAF3A26-DF08-485E-BDDE-060D985C6109}"/>
              </a:ext>
            </a:extLst>
          </p:cNvPr>
          <p:cNvCxnSpPr>
            <a:cxnSpLocks/>
            <a:stCxn id="191" idx="2"/>
            <a:endCxn id="50" idx="0"/>
          </p:cNvCxnSpPr>
          <p:nvPr/>
        </p:nvCxnSpPr>
        <p:spPr>
          <a:xfrm rot="5400000">
            <a:off x="2118276" y="4061554"/>
            <a:ext cx="172296" cy="7634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4 56">
            <a:extLst>
              <a:ext uri="{FF2B5EF4-FFF2-40B4-BE49-F238E27FC236}">
                <a16:creationId xmlns:a16="http://schemas.microsoft.com/office/drawing/2014/main" id="{BA0A5084-5974-4FC6-B3A0-1B69AAC53042}"/>
              </a:ext>
            </a:extLst>
          </p:cNvPr>
          <p:cNvCxnSpPr>
            <a:cxnSpLocks/>
            <a:stCxn id="250" idx="2"/>
            <a:endCxn id="186" idx="0"/>
          </p:cNvCxnSpPr>
          <p:nvPr/>
        </p:nvCxnSpPr>
        <p:spPr>
          <a:xfrm rot="16200000" flipH="1">
            <a:off x="4168931" y="4534072"/>
            <a:ext cx="521108" cy="1449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Ellipse 51">
            <a:extLst>
              <a:ext uri="{FF2B5EF4-FFF2-40B4-BE49-F238E27FC236}">
                <a16:creationId xmlns:a16="http://schemas.microsoft.com/office/drawing/2014/main" id="{D4EFA8D7-0A1A-4907-AB3A-C8BC64586FBB}"/>
              </a:ext>
            </a:extLst>
          </p:cNvPr>
          <p:cNvSpPr/>
          <p:nvPr/>
        </p:nvSpPr>
        <p:spPr bwMode="auto">
          <a:xfrm>
            <a:off x="4099808" y="4364961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2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79" name="Rettangolo 49">
            <a:extLst>
              <a:ext uri="{FF2B5EF4-FFF2-40B4-BE49-F238E27FC236}">
                <a16:creationId xmlns:a16="http://schemas.microsoft.com/office/drawing/2014/main" id="{110E7298-3792-4364-BBA0-72F415F387AD}"/>
              </a:ext>
            </a:extLst>
          </p:cNvPr>
          <p:cNvSpPr/>
          <p:nvPr/>
        </p:nvSpPr>
        <p:spPr>
          <a:xfrm>
            <a:off x="4395503" y="5337068"/>
            <a:ext cx="1298533" cy="420324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Contract and Service Management</a:t>
            </a:r>
          </a:p>
        </p:txBody>
      </p:sp>
      <p:cxnSp>
        <p:nvCxnSpPr>
          <p:cNvPr id="87" name="Connettore 4 56">
            <a:extLst>
              <a:ext uri="{FF2B5EF4-FFF2-40B4-BE49-F238E27FC236}">
                <a16:creationId xmlns:a16="http://schemas.microsoft.com/office/drawing/2014/main" id="{DF945F24-9769-4B3E-8620-CCA039F33E7B}"/>
              </a:ext>
            </a:extLst>
          </p:cNvPr>
          <p:cNvCxnSpPr>
            <a:cxnSpLocks/>
            <a:stCxn id="173" idx="2"/>
            <a:endCxn id="79" idx="2"/>
          </p:cNvCxnSpPr>
          <p:nvPr/>
        </p:nvCxnSpPr>
        <p:spPr>
          <a:xfrm rot="5400000">
            <a:off x="6648485" y="4106500"/>
            <a:ext cx="47177" cy="3254606"/>
          </a:xfrm>
          <a:prstGeom prst="bentConnector3">
            <a:avLst>
              <a:gd name="adj1" fmla="val 58455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Ellipse 51">
            <a:extLst>
              <a:ext uri="{FF2B5EF4-FFF2-40B4-BE49-F238E27FC236}">
                <a16:creationId xmlns:a16="http://schemas.microsoft.com/office/drawing/2014/main" id="{6CEBCE61-9F1A-401E-88F4-9298869AA044}"/>
              </a:ext>
            </a:extLst>
          </p:cNvPr>
          <p:cNvSpPr/>
          <p:nvPr/>
        </p:nvSpPr>
        <p:spPr bwMode="auto">
          <a:xfrm>
            <a:off x="7077436" y="5839553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4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107" name="Connettore 4 56">
            <a:extLst>
              <a:ext uri="{FF2B5EF4-FFF2-40B4-BE49-F238E27FC236}">
                <a16:creationId xmlns:a16="http://schemas.microsoft.com/office/drawing/2014/main" id="{F039F788-ACBB-4692-BB24-38FCC535B043}"/>
              </a:ext>
            </a:extLst>
          </p:cNvPr>
          <p:cNvCxnSpPr>
            <a:cxnSpLocks/>
            <a:endCxn id="195" idx="2"/>
          </p:cNvCxnSpPr>
          <p:nvPr/>
        </p:nvCxnSpPr>
        <p:spPr>
          <a:xfrm rot="16200000" flipH="1">
            <a:off x="4397849" y="4541717"/>
            <a:ext cx="575106" cy="147638"/>
          </a:xfrm>
          <a:prstGeom prst="bentConnector3">
            <a:avLst>
              <a:gd name="adj1" fmla="val 4405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ttangolo 249">
            <a:extLst>
              <a:ext uri="{FF2B5EF4-FFF2-40B4-BE49-F238E27FC236}">
                <a16:creationId xmlns:a16="http://schemas.microsoft.com/office/drawing/2014/main" id="{4DF6A59B-7C6C-4B46-A295-2A42B2A84AC1}"/>
              </a:ext>
            </a:extLst>
          </p:cNvPr>
          <p:cNvSpPr/>
          <p:nvPr/>
        </p:nvSpPr>
        <p:spPr>
          <a:xfrm>
            <a:off x="4339023" y="4309981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Connettore 4 56">
            <a:extLst>
              <a:ext uri="{FF2B5EF4-FFF2-40B4-BE49-F238E27FC236}">
                <a16:creationId xmlns:a16="http://schemas.microsoft.com/office/drawing/2014/main" id="{EACE4642-0F2F-403A-9214-BC44EA797CA5}"/>
              </a:ext>
            </a:extLst>
          </p:cNvPr>
          <p:cNvCxnSpPr>
            <a:cxnSpLocks/>
            <a:stCxn id="293" idx="1"/>
            <a:endCxn id="294" idx="3"/>
          </p:cNvCxnSpPr>
          <p:nvPr/>
        </p:nvCxnSpPr>
        <p:spPr>
          <a:xfrm rot="10800000" flipV="1">
            <a:off x="6696191" y="5487918"/>
            <a:ext cx="1014752" cy="6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8D1994EA-C104-451F-9881-AD07BBE16AAC}"/>
              </a:ext>
            </a:extLst>
          </p:cNvPr>
          <p:cNvSpPr/>
          <p:nvPr/>
        </p:nvSpPr>
        <p:spPr>
          <a:xfrm>
            <a:off x="7710943" y="5296347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ttangolo 49">
            <a:extLst>
              <a:ext uri="{FF2B5EF4-FFF2-40B4-BE49-F238E27FC236}">
                <a16:creationId xmlns:a16="http://schemas.microsoft.com/office/drawing/2014/main" id="{2BABA566-2CA2-4FE2-80C9-954D615CD378}"/>
              </a:ext>
            </a:extLst>
          </p:cNvPr>
          <p:cNvSpPr/>
          <p:nvPr/>
        </p:nvSpPr>
        <p:spPr>
          <a:xfrm>
            <a:off x="4390727" y="4885657"/>
            <a:ext cx="1298533" cy="420324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Contracts Lifecycle API</a:t>
            </a:r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7FC618E8-1564-4156-BB25-3AB645569B34}"/>
              </a:ext>
            </a:extLst>
          </p:cNvPr>
          <p:cNvSpPr/>
          <p:nvPr/>
        </p:nvSpPr>
        <p:spPr>
          <a:xfrm>
            <a:off x="5165445" y="4309981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942BAB51-E77E-415C-B627-E47A20D05773}"/>
              </a:ext>
            </a:extLst>
          </p:cNvPr>
          <p:cNvSpPr/>
          <p:nvPr/>
        </p:nvSpPr>
        <p:spPr>
          <a:xfrm>
            <a:off x="4483948" y="4867089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ttangolo 190">
            <a:extLst>
              <a:ext uri="{FF2B5EF4-FFF2-40B4-BE49-F238E27FC236}">
                <a16:creationId xmlns:a16="http://schemas.microsoft.com/office/drawing/2014/main" id="{31CDA210-15B0-4D97-BF2A-3CDD1B604770}"/>
              </a:ext>
            </a:extLst>
          </p:cNvPr>
          <p:cNvSpPr/>
          <p:nvPr/>
        </p:nvSpPr>
        <p:spPr>
          <a:xfrm>
            <a:off x="2568165" y="4321147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A8630A81-422F-4738-8893-EB0DA078843D}"/>
              </a:ext>
            </a:extLst>
          </p:cNvPr>
          <p:cNvSpPr/>
          <p:nvPr/>
        </p:nvSpPr>
        <p:spPr>
          <a:xfrm>
            <a:off x="4741221" y="4867089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14D7F822-C2B1-4DDD-A040-652CA64E1E4C}"/>
              </a:ext>
            </a:extLst>
          </p:cNvPr>
          <p:cNvSpPr/>
          <p:nvPr/>
        </p:nvSpPr>
        <p:spPr>
          <a:xfrm>
            <a:off x="4958391" y="4867089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22F040B7-CDA2-41C9-919C-C24D3AC57FF3}"/>
              </a:ext>
            </a:extLst>
          </p:cNvPr>
          <p:cNvSpPr txBox="1"/>
          <p:nvPr/>
        </p:nvSpPr>
        <p:spPr>
          <a:xfrm>
            <a:off x="6063581" y="875137"/>
            <a:ext cx="4791776" cy="2446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algn="ctr">
              <a:buFont typeface="Arial" panose="020B0604020202020204" pitchFamily="34" charset="0"/>
              <a:buNone/>
              <a:defRPr sz="700" b="1" i="1"/>
            </a:lvl1pPr>
          </a:lstStyle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Push New sales  Message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New Sales is sent to the Contracts Managment to start provisioning of  the Telematic Contract and return back Contract ID to the Partner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GE ERP must be notified of every new sales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GE sends new Voucher request file to the provider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PROVIDER sends Voucher Response  with generated VOUCHER ID or Discard error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Contract Created Status update to be notified to the Partner. IF </a:t>
            </a:r>
            <a:r>
              <a:rPr lang="it-IT" sz="900" dirty="0" err="1"/>
              <a:t>any</a:t>
            </a:r>
            <a:r>
              <a:rPr lang="it-IT" sz="900" dirty="0"/>
              <a:t> </a:t>
            </a:r>
            <a:r>
              <a:rPr lang="it-IT" sz="900" dirty="0" err="1"/>
              <a:t>discard</a:t>
            </a:r>
            <a:r>
              <a:rPr lang="it-IT" sz="900" dirty="0"/>
              <a:t> is </a:t>
            </a:r>
            <a:r>
              <a:rPr lang="it-IT" sz="900" dirty="0" err="1"/>
              <a:t>present</a:t>
            </a:r>
            <a:r>
              <a:rPr lang="it-IT" sz="900" dirty="0"/>
              <a:t>, a </a:t>
            </a:r>
            <a:r>
              <a:rPr lang="it-IT" sz="900" dirty="0" err="1"/>
              <a:t>specific</a:t>
            </a:r>
            <a:r>
              <a:rPr lang="it-IT" sz="900" dirty="0"/>
              <a:t> workflow has to be activated to solve </a:t>
            </a:r>
            <a:r>
              <a:rPr lang="it-IT" sz="900" dirty="0" err="1"/>
              <a:t>issues</a:t>
            </a:r>
            <a:r>
              <a:rPr lang="it-IT" sz="900" dirty="0"/>
              <a:t> and </a:t>
            </a:r>
            <a:r>
              <a:rPr lang="it-IT" sz="900" dirty="0" err="1"/>
              <a:t>recycle</a:t>
            </a:r>
            <a:r>
              <a:rPr lang="it-IT" sz="900" dirty="0"/>
              <a:t> the message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PROVIDER sends Voucher Request message after confirmation of BOX activation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it-IT" sz="900" dirty="0"/>
              <a:t>Contract activated Status update to be notified to the Partner</a:t>
            </a:r>
          </a:p>
          <a:p>
            <a:pPr marL="228600" indent="-228600" algn="l">
              <a:buFont typeface="+mj-lt"/>
              <a:buAutoNum type="arabicPeriod"/>
            </a:pPr>
            <a:endParaRPr lang="it-IT" sz="900" dirty="0"/>
          </a:p>
          <a:p>
            <a:pPr marL="228600" indent="-228600" algn="l">
              <a:buFont typeface="+mj-lt"/>
              <a:buAutoNum type="arabicPeriod"/>
            </a:pPr>
            <a:endParaRPr lang="it-IT" sz="900" dirty="0"/>
          </a:p>
          <a:p>
            <a:pPr algn="l"/>
            <a:endParaRPr lang="it-IT" sz="900" dirty="0"/>
          </a:p>
          <a:p>
            <a:pPr algn="l"/>
            <a:endParaRPr lang="it-IT" sz="900" dirty="0"/>
          </a:p>
          <a:p>
            <a:pPr algn="l"/>
            <a:endParaRPr lang="it-IT" sz="900" dirty="0"/>
          </a:p>
          <a:p>
            <a:pPr marL="228600" indent="-228600" algn="l">
              <a:buFont typeface="+mj-lt"/>
              <a:buAutoNum type="arabicPeriod"/>
            </a:pPr>
            <a:endParaRPr lang="it-IT" sz="900" dirty="0"/>
          </a:p>
        </p:txBody>
      </p:sp>
      <p:sp>
        <p:nvSpPr>
          <p:cNvPr id="288" name="Rettangolo 287">
            <a:extLst>
              <a:ext uri="{FF2B5EF4-FFF2-40B4-BE49-F238E27FC236}">
                <a16:creationId xmlns:a16="http://schemas.microsoft.com/office/drawing/2014/main" id="{573272FD-C0B1-4EA0-A1D5-585C72ECF116}"/>
              </a:ext>
            </a:extLst>
          </p:cNvPr>
          <p:cNvSpPr/>
          <p:nvPr/>
        </p:nvSpPr>
        <p:spPr>
          <a:xfrm>
            <a:off x="5276735" y="3979785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F0FCFD13-9F23-4A79-9C29-665D51B7C4D8}"/>
              </a:ext>
            </a:extLst>
          </p:cNvPr>
          <p:cNvSpPr/>
          <p:nvPr/>
        </p:nvSpPr>
        <p:spPr>
          <a:xfrm>
            <a:off x="4281597" y="1710708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ttangolo 291">
            <a:extLst>
              <a:ext uri="{FF2B5EF4-FFF2-40B4-BE49-F238E27FC236}">
                <a16:creationId xmlns:a16="http://schemas.microsoft.com/office/drawing/2014/main" id="{504A7BB0-D3E6-4E37-9DE4-249AE0235FC4}"/>
              </a:ext>
            </a:extLst>
          </p:cNvPr>
          <p:cNvSpPr/>
          <p:nvPr/>
        </p:nvSpPr>
        <p:spPr>
          <a:xfrm>
            <a:off x="4919298" y="3962847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ttangolo 292">
            <a:extLst>
              <a:ext uri="{FF2B5EF4-FFF2-40B4-BE49-F238E27FC236}">
                <a16:creationId xmlns:a16="http://schemas.microsoft.com/office/drawing/2014/main" id="{FE841005-4704-48FD-8713-1EE2ED8C4AEC}"/>
              </a:ext>
            </a:extLst>
          </p:cNvPr>
          <p:cNvSpPr/>
          <p:nvPr/>
        </p:nvSpPr>
        <p:spPr>
          <a:xfrm>
            <a:off x="7710943" y="5469919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ttangolo 293">
            <a:extLst>
              <a:ext uri="{FF2B5EF4-FFF2-40B4-BE49-F238E27FC236}">
                <a16:creationId xmlns:a16="http://schemas.microsoft.com/office/drawing/2014/main" id="{B13C79AD-9701-4A54-B785-3B3599F0DAB0}"/>
              </a:ext>
            </a:extLst>
          </p:cNvPr>
          <p:cNvSpPr/>
          <p:nvPr/>
        </p:nvSpPr>
        <p:spPr>
          <a:xfrm>
            <a:off x="6660191" y="5476692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Connettore 4 56">
            <a:extLst>
              <a:ext uri="{FF2B5EF4-FFF2-40B4-BE49-F238E27FC236}">
                <a16:creationId xmlns:a16="http://schemas.microsoft.com/office/drawing/2014/main" id="{BC22DBD5-4238-40CA-8734-39EE5A04F674}"/>
              </a:ext>
            </a:extLst>
          </p:cNvPr>
          <p:cNvCxnSpPr>
            <a:cxnSpLocks/>
            <a:stCxn id="81" idx="3"/>
            <a:endCxn id="292" idx="0"/>
          </p:cNvCxnSpPr>
          <p:nvPr/>
        </p:nvCxnSpPr>
        <p:spPr>
          <a:xfrm>
            <a:off x="4291915" y="2117116"/>
            <a:ext cx="645383" cy="184573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51">
            <a:extLst>
              <a:ext uri="{FF2B5EF4-FFF2-40B4-BE49-F238E27FC236}">
                <a16:creationId xmlns:a16="http://schemas.microsoft.com/office/drawing/2014/main" id="{93671285-2690-4679-ACBB-EE7AD657F490}"/>
              </a:ext>
            </a:extLst>
          </p:cNvPr>
          <p:cNvSpPr/>
          <p:nvPr/>
        </p:nvSpPr>
        <p:spPr bwMode="auto">
          <a:xfrm>
            <a:off x="4815995" y="2000922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6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97" name="Ellipse 51">
            <a:extLst>
              <a:ext uri="{FF2B5EF4-FFF2-40B4-BE49-F238E27FC236}">
                <a16:creationId xmlns:a16="http://schemas.microsoft.com/office/drawing/2014/main" id="{D0B9D1CA-1851-405E-9F75-A3B4FCDC5DB3}"/>
              </a:ext>
            </a:extLst>
          </p:cNvPr>
          <p:cNvSpPr/>
          <p:nvPr/>
        </p:nvSpPr>
        <p:spPr bwMode="auto">
          <a:xfrm>
            <a:off x="7061519" y="5377852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5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98" name="Connettore 4 56">
            <a:extLst>
              <a:ext uri="{FF2B5EF4-FFF2-40B4-BE49-F238E27FC236}">
                <a16:creationId xmlns:a16="http://schemas.microsoft.com/office/drawing/2014/main" id="{EEB22C87-0F45-4D3B-A196-1A4A5A256DE4}"/>
              </a:ext>
            </a:extLst>
          </p:cNvPr>
          <p:cNvCxnSpPr>
            <a:cxnSpLocks/>
            <a:stCxn id="157" idx="1"/>
            <a:endCxn id="299" idx="3"/>
          </p:cNvCxnSpPr>
          <p:nvPr/>
        </p:nvCxnSpPr>
        <p:spPr>
          <a:xfrm rot="10800000">
            <a:off x="6704657" y="5029023"/>
            <a:ext cx="1006287" cy="285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18582C1A-47C8-4C65-9E4C-77E0263E6C28}"/>
              </a:ext>
            </a:extLst>
          </p:cNvPr>
          <p:cNvSpPr/>
          <p:nvPr/>
        </p:nvSpPr>
        <p:spPr>
          <a:xfrm>
            <a:off x="6668656" y="5011022"/>
            <a:ext cx="360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51">
            <a:extLst>
              <a:ext uri="{FF2B5EF4-FFF2-40B4-BE49-F238E27FC236}">
                <a16:creationId xmlns:a16="http://schemas.microsoft.com/office/drawing/2014/main" id="{D92D32E4-E5EB-4618-83E2-0B278121697B}"/>
              </a:ext>
            </a:extLst>
          </p:cNvPr>
          <p:cNvSpPr/>
          <p:nvPr/>
        </p:nvSpPr>
        <p:spPr bwMode="auto">
          <a:xfrm>
            <a:off x="7061519" y="4912285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7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302" name="Connettore 4 56">
            <a:extLst>
              <a:ext uri="{FF2B5EF4-FFF2-40B4-BE49-F238E27FC236}">
                <a16:creationId xmlns:a16="http://schemas.microsoft.com/office/drawing/2014/main" id="{79114FF7-8DFB-42AE-8561-CBE65392D85A}"/>
              </a:ext>
            </a:extLst>
          </p:cNvPr>
          <p:cNvCxnSpPr>
            <a:cxnSpLocks/>
            <a:stCxn id="184" idx="2"/>
            <a:endCxn id="202" idx="0"/>
          </p:cNvCxnSpPr>
          <p:nvPr/>
        </p:nvCxnSpPr>
        <p:spPr>
          <a:xfrm rot="5400000">
            <a:off x="4819364" y="4503008"/>
            <a:ext cx="521108" cy="207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Ellipse 51">
            <a:extLst>
              <a:ext uri="{FF2B5EF4-FFF2-40B4-BE49-F238E27FC236}">
                <a16:creationId xmlns:a16="http://schemas.microsoft.com/office/drawing/2014/main" id="{A65A1874-B5D0-43AC-BAC6-3482322AACAA}"/>
              </a:ext>
            </a:extLst>
          </p:cNvPr>
          <p:cNvSpPr/>
          <p:nvPr/>
        </p:nvSpPr>
        <p:spPr bwMode="auto">
          <a:xfrm>
            <a:off x="5125853" y="4467106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8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308" name="Connettore 4 56">
            <a:extLst>
              <a:ext uri="{FF2B5EF4-FFF2-40B4-BE49-F238E27FC236}">
                <a16:creationId xmlns:a16="http://schemas.microsoft.com/office/drawing/2014/main" id="{5218D928-F349-4652-9028-2C0BD313F23E}"/>
              </a:ext>
            </a:extLst>
          </p:cNvPr>
          <p:cNvCxnSpPr>
            <a:cxnSpLocks/>
            <a:stCxn id="290" idx="3"/>
            <a:endCxn id="288" idx="0"/>
          </p:cNvCxnSpPr>
          <p:nvPr/>
        </p:nvCxnSpPr>
        <p:spPr>
          <a:xfrm>
            <a:off x="4317597" y="1728708"/>
            <a:ext cx="977138" cy="225107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Ellipse 51">
            <a:extLst>
              <a:ext uri="{FF2B5EF4-FFF2-40B4-BE49-F238E27FC236}">
                <a16:creationId xmlns:a16="http://schemas.microsoft.com/office/drawing/2014/main" id="{3EA873D6-0271-48BC-96BA-D948E48D1FA1}"/>
              </a:ext>
            </a:extLst>
          </p:cNvPr>
          <p:cNvSpPr/>
          <p:nvPr/>
        </p:nvSpPr>
        <p:spPr bwMode="auto">
          <a:xfrm>
            <a:off x="5190819" y="1953212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8</a:t>
            </a:r>
            <a:endParaRPr lang="en-US" sz="900" b="1" dirty="0">
              <a:solidFill>
                <a:srgbClr val="000000"/>
              </a:solidFill>
            </a:endParaRPr>
          </a:p>
        </p:txBody>
      </p:sp>
      <p:grpSp>
        <p:nvGrpSpPr>
          <p:cNvPr id="313" name="Group 60">
            <a:extLst>
              <a:ext uri="{FF2B5EF4-FFF2-40B4-BE49-F238E27FC236}">
                <a16:creationId xmlns:a16="http://schemas.microsoft.com/office/drawing/2014/main" id="{C409508E-2899-498F-8871-357008567A64}"/>
              </a:ext>
            </a:extLst>
          </p:cNvPr>
          <p:cNvGrpSpPr/>
          <p:nvPr/>
        </p:nvGrpSpPr>
        <p:grpSpPr>
          <a:xfrm rot="5400000">
            <a:off x="5937030" y="5076282"/>
            <a:ext cx="914262" cy="515400"/>
            <a:chOff x="3472728" y="3483076"/>
            <a:chExt cx="914262" cy="572111"/>
          </a:xfrm>
        </p:grpSpPr>
        <p:sp>
          <p:nvSpPr>
            <p:cNvPr id="314" name="Rectangle 32">
              <a:extLst>
                <a:ext uri="{FF2B5EF4-FFF2-40B4-BE49-F238E27FC236}">
                  <a16:creationId xmlns:a16="http://schemas.microsoft.com/office/drawing/2014/main" id="{CCCBB3A9-1B31-4157-BE7E-5F1F74F35FAF}"/>
                </a:ext>
              </a:extLst>
            </p:cNvPr>
            <p:cNvSpPr/>
            <p:nvPr/>
          </p:nvSpPr>
          <p:spPr>
            <a:xfrm>
              <a:off x="3472728" y="3483076"/>
              <a:ext cx="914262" cy="572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it-IT" sz="600" b="1" dirty="0">
                  <a:solidFill>
                    <a:srgbClr val="002060"/>
                  </a:solidFill>
                </a:rPr>
                <a:t>BATCH FILES </a:t>
              </a:r>
              <a:br>
                <a:rPr lang="it-IT" sz="600" b="1" dirty="0">
                  <a:solidFill>
                    <a:srgbClr val="002060"/>
                  </a:solidFill>
                </a:rPr>
              </a:br>
              <a:r>
                <a:rPr lang="it-IT" sz="600" b="1" dirty="0">
                  <a:solidFill>
                    <a:srgbClr val="002060"/>
                  </a:solidFill>
                </a:rPr>
                <a:t>ADAPTER</a:t>
              </a:r>
              <a:endParaRPr lang="en-US" sz="1400" dirty="0"/>
            </a:p>
          </p:txBody>
        </p:sp>
        <p:pic>
          <p:nvPicPr>
            <p:cNvPr id="315" name="Picture 34">
              <a:extLst>
                <a:ext uri="{FF2B5EF4-FFF2-40B4-BE49-F238E27FC236}">
                  <a16:creationId xmlns:a16="http://schemas.microsoft.com/office/drawing/2014/main" id="{84FDB06E-6FA6-442F-8B97-8203DBC41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2728" y="3655083"/>
              <a:ext cx="241452" cy="228097"/>
            </a:xfrm>
            <a:prstGeom prst="rect">
              <a:avLst/>
            </a:prstGeom>
          </p:spPr>
        </p:pic>
      </p:grpSp>
      <p:sp>
        <p:nvSpPr>
          <p:cNvPr id="144" name="Ellipse 51">
            <a:extLst>
              <a:ext uri="{FF2B5EF4-FFF2-40B4-BE49-F238E27FC236}">
                <a16:creationId xmlns:a16="http://schemas.microsoft.com/office/drawing/2014/main" id="{E91E711A-C687-443C-B450-2B2157D40A58}"/>
              </a:ext>
            </a:extLst>
          </p:cNvPr>
          <p:cNvSpPr/>
          <p:nvPr/>
        </p:nvSpPr>
        <p:spPr bwMode="auto">
          <a:xfrm>
            <a:off x="4590142" y="4471952"/>
            <a:ext cx="216024" cy="1952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900" b="1" dirty="0">
                <a:solidFill>
                  <a:srgbClr val="000000"/>
                </a:solidFill>
              </a:rPr>
              <a:t>6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319" name="Freccia bidirezionale orizzontale 318">
            <a:extLst>
              <a:ext uri="{FF2B5EF4-FFF2-40B4-BE49-F238E27FC236}">
                <a16:creationId xmlns:a16="http://schemas.microsoft.com/office/drawing/2014/main" id="{6677F27B-8C0C-4F02-8104-A80A6ED725E4}"/>
              </a:ext>
            </a:extLst>
          </p:cNvPr>
          <p:cNvSpPr/>
          <p:nvPr/>
        </p:nvSpPr>
        <p:spPr>
          <a:xfrm>
            <a:off x="5719837" y="5475106"/>
            <a:ext cx="408834" cy="165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ttore 1 10">
            <a:extLst>
              <a:ext uri="{FF2B5EF4-FFF2-40B4-BE49-F238E27FC236}">
                <a16:creationId xmlns:a16="http://schemas.microsoft.com/office/drawing/2014/main" id="{80652190-06BF-4C9C-BE95-DA87267C89CA}"/>
              </a:ext>
            </a:extLst>
          </p:cNvPr>
          <p:cNvCxnSpPr>
            <a:cxnSpLocks/>
          </p:cNvCxnSpPr>
          <p:nvPr/>
        </p:nvCxnSpPr>
        <p:spPr>
          <a:xfrm>
            <a:off x="4822804" y="827352"/>
            <a:ext cx="0" cy="5400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">
            <a:extLst>
              <a:ext uri="{FF2B5EF4-FFF2-40B4-BE49-F238E27FC236}">
                <a16:creationId xmlns:a16="http://schemas.microsoft.com/office/drawing/2014/main" id="{E3CD0A1E-3EA7-49B7-BD5A-354320865E85}"/>
              </a:ext>
            </a:extLst>
          </p:cNvPr>
          <p:cNvCxnSpPr>
            <a:cxnSpLocks/>
          </p:cNvCxnSpPr>
          <p:nvPr/>
        </p:nvCxnSpPr>
        <p:spPr>
          <a:xfrm>
            <a:off x="2978233" y="827352"/>
            <a:ext cx="0" cy="5400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F5AC149C-1D85-412A-B294-4F5596960B9F}"/>
              </a:ext>
            </a:extLst>
          </p:cNvPr>
          <p:cNvSpPr/>
          <p:nvPr/>
        </p:nvSpPr>
        <p:spPr>
          <a:xfrm>
            <a:off x="2918371" y="1189064"/>
            <a:ext cx="179535" cy="131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86286E-0371-46AF-973C-A2D2AF73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44460"/>
            <a:ext cx="9295032" cy="345930"/>
          </a:xfrm>
        </p:spPr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en-US" dirty="0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02E13E66-D19B-46CA-AFDC-802517A6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964" y="596520"/>
            <a:ext cx="1784898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it-IT" sz="700" b="1" dirty="0">
                <a:solidFill>
                  <a:srgbClr val="002060"/>
                </a:solidFill>
              </a:rPr>
              <a:t>INSURANCE COMPANY 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F601F2B-BDE4-48E2-9D4C-BC2AAAE2BBB3}"/>
              </a:ext>
            </a:extLst>
          </p:cNvPr>
          <p:cNvSpPr/>
          <p:nvPr/>
        </p:nvSpPr>
        <p:spPr>
          <a:xfrm>
            <a:off x="4732557" y="1379721"/>
            <a:ext cx="179546" cy="222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6B89B823-269C-47FE-B8C9-366710E6F55D}"/>
              </a:ext>
            </a:extLst>
          </p:cNvPr>
          <p:cNvCxnSpPr>
            <a:cxnSpLocks/>
          </p:cNvCxnSpPr>
          <p:nvPr/>
        </p:nvCxnSpPr>
        <p:spPr>
          <a:xfrm>
            <a:off x="3077771" y="1838836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24">
            <a:extLst>
              <a:ext uri="{FF2B5EF4-FFF2-40B4-BE49-F238E27FC236}">
                <a16:creationId xmlns:a16="http://schemas.microsoft.com/office/drawing/2014/main" id="{FB845AAC-855F-4422-9C8E-89FBD0F7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535" y="596520"/>
            <a:ext cx="1784898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sz="700" b="1" dirty="0">
                <a:solidFill>
                  <a:srgbClr val="002060"/>
                </a:solidFill>
              </a:rPr>
              <a:t>VMS - VOUCHER MNGMNT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36CC54C7-59A7-48F7-92A5-6B0E26FCF2E5}"/>
              </a:ext>
            </a:extLst>
          </p:cNvPr>
          <p:cNvSpPr/>
          <p:nvPr/>
        </p:nvSpPr>
        <p:spPr>
          <a:xfrm>
            <a:off x="3068213" y="1618337"/>
            <a:ext cx="16547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/>
              <a:t>Push new sales message</a:t>
            </a: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9F4D047B-81EA-450F-92F2-A3E920A850F9}"/>
              </a:ext>
            </a:extLst>
          </p:cNvPr>
          <p:cNvCxnSpPr>
            <a:cxnSpLocks/>
          </p:cNvCxnSpPr>
          <p:nvPr/>
        </p:nvCxnSpPr>
        <p:spPr>
          <a:xfrm flipH="1">
            <a:off x="3068213" y="2177102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AF03F42B-0363-424B-9566-E9710784CA1F}"/>
              </a:ext>
            </a:extLst>
          </p:cNvPr>
          <p:cNvSpPr/>
          <p:nvPr/>
        </p:nvSpPr>
        <p:spPr>
          <a:xfrm>
            <a:off x="3018088" y="2143134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/>
              <a:t>VMS sends response with Contract </a:t>
            </a:r>
            <a:br>
              <a:rPr lang="it-IT" sz="800" dirty="0"/>
            </a:br>
            <a:r>
              <a:rPr lang="it-IT" sz="800" dirty="0"/>
              <a:t>Number or Discards errors</a:t>
            </a:r>
          </a:p>
        </p:txBody>
      </p:sp>
      <p:sp>
        <p:nvSpPr>
          <p:cNvPr id="131" name="Rettangolo 49">
            <a:extLst>
              <a:ext uri="{FF2B5EF4-FFF2-40B4-BE49-F238E27FC236}">
                <a16:creationId xmlns:a16="http://schemas.microsoft.com/office/drawing/2014/main" id="{E8D9F37F-4C20-44A9-9846-95FC44BAC0F5}"/>
              </a:ext>
            </a:extLst>
          </p:cNvPr>
          <p:cNvSpPr/>
          <p:nvPr/>
        </p:nvSpPr>
        <p:spPr>
          <a:xfrm>
            <a:off x="4802376" y="1816778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Contract Data Validation</a:t>
            </a:r>
            <a:endParaRPr lang="it-IT" sz="700" b="1" u="sng" dirty="0">
              <a:solidFill>
                <a:srgbClr val="002060"/>
              </a:solidFill>
            </a:endParaRPr>
          </a:p>
        </p:txBody>
      </p:sp>
      <p:cxnSp>
        <p:nvCxnSpPr>
          <p:cNvPr id="139" name="Connettore 1 10">
            <a:extLst>
              <a:ext uri="{FF2B5EF4-FFF2-40B4-BE49-F238E27FC236}">
                <a16:creationId xmlns:a16="http://schemas.microsoft.com/office/drawing/2014/main" id="{F6E4BA85-9798-4A19-8BFE-62A4E8DBFF69}"/>
              </a:ext>
            </a:extLst>
          </p:cNvPr>
          <p:cNvCxnSpPr>
            <a:cxnSpLocks/>
          </p:cNvCxnSpPr>
          <p:nvPr/>
        </p:nvCxnSpPr>
        <p:spPr>
          <a:xfrm>
            <a:off x="6667375" y="827352"/>
            <a:ext cx="0" cy="5400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24">
            <a:extLst>
              <a:ext uri="{FF2B5EF4-FFF2-40B4-BE49-F238E27FC236}">
                <a16:creationId xmlns:a16="http://schemas.microsoft.com/office/drawing/2014/main" id="{38239736-E9B2-4476-89FC-8B2B75F4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106" y="596520"/>
            <a:ext cx="1784898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it-IT" sz="700" b="1" dirty="0">
                <a:solidFill>
                  <a:srgbClr val="002060"/>
                </a:solidFill>
              </a:rPr>
              <a:t>TSP -TELEMATIC PROVIDER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B17FB979-56F3-47C2-9DAF-D0C62BF92007}"/>
              </a:ext>
            </a:extLst>
          </p:cNvPr>
          <p:cNvSpPr/>
          <p:nvPr/>
        </p:nvSpPr>
        <p:spPr>
          <a:xfrm>
            <a:off x="6567342" y="2313951"/>
            <a:ext cx="207177" cy="19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9DCC8F6A-623B-415C-92D1-C458A991D055}"/>
              </a:ext>
            </a:extLst>
          </p:cNvPr>
          <p:cNvCxnSpPr>
            <a:cxnSpLocks/>
          </p:cNvCxnSpPr>
          <p:nvPr/>
        </p:nvCxnSpPr>
        <p:spPr>
          <a:xfrm>
            <a:off x="4912557" y="2423215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23A8FF5D-E170-4B04-9164-1122E9A39B68}"/>
              </a:ext>
            </a:extLst>
          </p:cNvPr>
          <p:cNvSpPr/>
          <p:nvPr/>
        </p:nvSpPr>
        <p:spPr>
          <a:xfrm>
            <a:off x="4892866" y="2403816"/>
            <a:ext cx="165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/>
              <a:t>New voucher creation request  file is uploaded into the sFTP of the TSP</a:t>
            </a:r>
          </a:p>
        </p:txBody>
      </p: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9D3C9D5F-C169-47E4-B8EE-407999487CFA}"/>
              </a:ext>
            </a:extLst>
          </p:cNvPr>
          <p:cNvCxnSpPr>
            <a:cxnSpLocks/>
          </p:cNvCxnSpPr>
          <p:nvPr/>
        </p:nvCxnSpPr>
        <p:spPr>
          <a:xfrm flipH="1">
            <a:off x="4902713" y="2931426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BA7D5A0C-83EE-4FD5-8D80-5865EFB65E4C}"/>
              </a:ext>
            </a:extLst>
          </p:cNvPr>
          <p:cNvSpPr/>
          <p:nvPr/>
        </p:nvSpPr>
        <p:spPr>
          <a:xfrm>
            <a:off x="4875839" y="2897458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/>
              <a:t>TSP sends a VCHRES file with the</a:t>
            </a:r>
            <a:br>
              <a:rPr lang="it-IT" sz="800" dirty="0"/>
            </a:br>
            <a:r>
              <a:rPr lang="it-IT" sz="800" dirty="0"/>
              <a:t>new Voucher ID or the discards</a:t>
            </a:r>
          </a:p>
        </p:txBody>
      </p:sp>
      <p:sp>
        <p:nvSpPr>
          <p:cNvPr id="146" name="Rettangolo 49">
            <a:extLst>
              <a:ext uri="{FF2B5EF4-FFF2-40B4-BE49-F238E27FC236}">
                <a16:creationId xmlns:a16="http://schemas.microsoft.com/office/drawing/2014/main" id="{58870C4B-B2A3-4F38-8770-0D8788A0C112}"/>
              </a:ext>
            </a:extLst>
          </p:cNvPr>
          <p:cNvSpPr/>
          <p:nvPr/>
        </p:nvSpPr>
        <p:spPr>
          <a:xfrm>
            <a:off x="6663555" y="2562072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Voucher ID generation</a:t>
            </a:r>
          </a:p>
        </p:txBody>
      </p:sp>
      <p:cxnSp>
        <p:nvCxnSpPr>
          <p:cNvPr id="149" name="Connettore 1 10">
            <a:extLst>
              <a:ext uri="{FF2B5EF4-FFF2-40B4-BE49-F238E27FC236}">
                <a16:creationId xmlns:a16="http://schemas.microsoft.com/office/drawing/2014/main" id="{A2755817-353F-48E3-BA8B-0FC11C6C3458}"/>
              </a:ext>
            </a:extLst>
          </p:cNvPr>
          <p:cNvCxnSpPr>
            <a:cxnSpLocks/>
          </p:cNvCxnSpPr>
          <p:nvPr/>
        </p:nvCxnSpPr>
        <p:spPr>
          <a:xfrm>
            <a:off x="8513063" y="827352"/>
            <a:ext cx="0" cy="5400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24">
            <a:extLst>
              <a:ext uri="{FF2B5EF4-FFF2-40B4-BE49-F238E27FC236}">
                <a16:creationId xmlns:a16="http://schemas.microsoft.com/office/drawing/2014/main" id="{397D8FE4-7547-40EE-9FFE-753F95A17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497" y="596520"/>
            <a:ext cx="1784898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sz="700" b="1" dirty="0">
                <a:solidFill>
                  <a:srgbClr val="002060"/>
                </a:solidFill>
              </a:rPr>
              <a:t>GEVO ERP</a:t>
            </a:r>
            <a:endParaRPr lang="en-US" sz="700" b="1" dirty="0">
              <a:solidFill>
                <a:srgbClr val="002060"/>
              </a:solidFill>
            </a:endParaRPr>
          </a:p>
        </p:txBody>
      </p: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C09F7F91-18B7-41B5-AA0E-07740F030609}"/>
              </a:ext>
            </a:extLst>
          </p:cNvPr>
          <p:cNvCxnSpPr>
            <a:cxnSpLocks/>
          </p:cNvCxnSpPr>
          <p:nvPr/>
        </p:nvCxnSpPr>
        <p:spPr>
          <a:xfrm>
            <a:off x="4912557" y="3237242"/>
            <a:ext cx="35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7FF1C840-91C1-4CB3-A73D-FC42F6D709AC}"/>
              </a:ext>
            </a:extLst>
          </p:cNvPr>
          <p:cNvSpPr/>
          <p:nvPr/>
        </p:nvSpPr>
        <p:spPr>
          <a:xfrm>
            <a:off x="6760146" y="3248011"/>
            <a:ext cx="1654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/>
              <a:t>VCHRES is uploaded into </a:t>
            </a:r>
            <a:br>
              <a:rPr lang="it-IT" sz="800" dirty="0"/>
            </a:br>
            <a:r>
              <a:rPr lang="it-IT" sz="800" dirty="0"/>
              <a:t>sFTP provider by ERP</a:t>
            </a:r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571026EF-FE5E-4D79-8219-26FE0265D809}"/>
              </a:ext>
            </a:extLst>
          </p:cNvPr>
          <p:cNvSpPr/>
          <p:nvPr/>
        </p:nvSpPr>
        <p:spPr>
          <a:xfrm>
            <a:off x="8446289" y="3049819"/>
            <a:ext cx="179948" cy="688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ttangolo 49">
            <a:extLst>
              <a:ext uri="{FF2B5EF4-FFF2-40B4-BE49-F238E27FC236}">
                <a16:creationId xmlns:a16="http://schemas.microsoft.com/office/drawing/2014/main" id="{CA40D178-A5C7-48DA-8B5A-46292B090951}"/>
              </a:ext>
            </a:extLst>
          </p:cNvPr>
          <p:cNvSpPr/>
          <p:nvPr/>
        </p:nvSpPr>
        <p:spPr>
          <a:xfrm>
            <a:off x="8511946" y="3248011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Customer &amp; OdS Creation </a:t>
            </a:r>
          </a:p>
        </p:txBody>
      </p:sp>
      <p:cxnSp>
        <p:nvCxnSpPr>
          <p:cNvPr id="160" name="Connettore 1 10">
            <a:extLst>
              <a:ext uri="{FF2B5EF4-FFF2-40B4-BE49-F238E27FC236}">
                <a16:creationId xmlns:a16="http://schemas.microsoft.com/office/drawing/2014/main" id="{462F08E1-73F0-4301-8019-EF7F48A033F1}"/>
              </a:ext>
            </a:extLst>
          </p:cNvPr>
          <p:cNvCxnSpPr>
            <a:cxnSpLocks/>
          </p:cNvCxnSpPr>
          <p:nvPr/>
        </p:nvCxnSpPr>
        <p:spPr>
          <a:xfrm>
            <a:off x="1150269" y="827352"/>
            <a:ext cx="0" cy="5400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24">
            <a:extLst>
              <a:ext uri="{FF2B5EF4-FFF2-40B4-BE49-F238E27FC236}">
                <a16:creationId xmlns:a16="http://schemas.microsoft.com/office/drawing/2014/main" id="{0BC5BBE1-823F-4D34-9FDC-7E39A01F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596520"/>
            <a:ext cx="1784898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it-IT" sz="700" b="1" dirty="0">
                <a:solidFill>
                  <a:srgbClr val="002060"/>
                </a:solidFill>
              </a:rPr>
              <a:t>AGENT</a:t>
            </a:r>
            <a:endParaRPr lang="en-US" sz="700" b="1" dirty="0">
              <a:solidFill>
                <a:srgbClr val="002060"/>
              </a:solidFill>
            </a:endParaRPr>
          </a:p>
        </p:txBody>
      </p:sp>
      <p:pic>
        <p:nvPicPr>
          <p:cNvPr id="163" name="Immagine 65">
            <a:extLst>
              <a:ext uri="{FF2B5EF4-FFF2-40B4-BE49-F238E27FC236}">
                <a16:creationId xmlns:a16="http://schemas.microsoft.com/office/drawing/2014/main" id="{D5B34E08-13A6-4D25-91C0-1A910E93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5" y="1083901"/>
            <a:ext cx="304088" cy="527067"/>
          </a:xfrm>
          <a:prstGeom prst="rect">
            <a:avLst/>
          </a:prstGeom>
        </p:spPr>
      </p:pic>
      <p:cxnSp>
        <p:nvCxnSpPr>
          <p:cNvPr id="164" name="Connettore 2 163">
            <a:extLst>
              <a:ext uri="{FF2B5EF4-FFF2-40B4-BE49-F238E27FC236}">
                <a16:creationId xmlns:a16="http://schemas.microsoft.com/office/drawing/2014/main" id="{FFE0A5BE-4D9E-480A-AA95-3BBD3943B5B7}"/>
              </a:ext>
            </a:extLst>
          </p:cNvPr>
          <p:cNvCxnSpPr>
            <a:cxnSpLocks/>
          </p:cNvCxnSpPr>
          <p:nvPr/>
        </p:nvCxnSpPr>
        <p:spPr>
          <a:xfrm>
            <a:off x="1211505" y="1325537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CBEAC2AA-472F-42AC-A144-E078EF5C7900}"/>
              </a:ext>
            </a:extLst>
          </p:cNvPr>
          <p:cNvSpPr/>
          <p:nvPr/>
        </p:nvSpPr>
        <p:spPr>
          <a:xfrm>
            <a:off x="1240957" y="994632"/>
            <a:ext cx="1654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/>
              <a:t>Agent insert new sales on the</a:t>
            </a:r>
            <a:br>
              <a:rPr lang="it-IT" sz="800" dirty="0"/>
            </a:br>
            <a:r>
              <a:rPr lang="it-IT" sz="800" dirty="0"/>
              <a:t>company portfolio </a:t>
            </a:r>
          </a:p>
        </p:txBody>
      </p:sp>
      <p:sp>
        <p:nvSpPr>
          <p:cNvPr id="166" name="Rettangolo 49">
            <a:extLst>
              <a:ext uri="{FF2B5EF4-FFF2-40B4-BE49-F238E27FC236}">
                <a16:creationId xmlns:a16="http://schemas.microsoft.com/office/drawing/2014/main" id="{B7338EF8-D0FF-47D4-AECA-A2A6E370864F}"/>
              </a:ext>
            </a:extLst>
          </p:cNvPr>
          <p:cNvSpPr/>
          <p:nvPr/>
        </p:nvSpPr>
        <p:spPr>
          <a:xfrm>
            <a:off x="2998660" y="1369751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Policy creation</a:t>
            </a:r>
            <a:endParaRPr lang="it-IT" sz="700" b="1" u="sng" dirty="0">
              <a:solidFill>
                <a:srgbClr val="002060"/>
              </a:solidFill>
            </a:endParaRP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45C54DAF-32BB-4D28-8F16-2752BD2D232F}"/>
              </a:ext>
            </a:extLst>
          </p:cNvPr>
          <p:cNvCxnSpPr>
            <a:cxnSpLocks/>
          </p:cNvCxnSpPr>
          <p:nvPr/>
        </p:nvCxnSpPr>
        <p:spPr>
          <a:xfrm flipH="1">
            <a:off x="4902713" y="4045803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382FC632-6A3B-4EB2-BE8A-93586811B6A2}"/>
              </a:ext>
            </a:extLst>
          </p:cNvPr>
          <p:cNvSpPr/>
          <p:nvPr/>
        </p:nvSpPr>
        <p:spPr>
          <a:xfrm>
            <a:off x="4904695" y="4011835"/>
            <a:ext cx="172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/>
              <a:t>TSP sends a VCHREQ to inform </a:t>
            </a:r>
            <a:br>
              <a:rPr lang="it-IT" sz="800" dirty="0"/>
            </a:br>
            <a:r>
              <a:rPr lang="it-IT" sz="800" dirty="0"/>
              <a:t>that new BOX has been activated</a:t>
            </a:r>
            <a:br>
              <a:rPr lang="it-IT" sz="800" dirty="0"/>
            </a:br>
            <a:r>
              <a:rPr lang="it-IT" sz="800" dirty="0"/>
              <a:t>by the Customer</a:t>
            </a:r>
          </a:p>
        </p:txBody>
      </p:sp>
      <p:sp>
        <p:nvSpPr>
          <p:cNvPr id="169" name="Rettangolo 49">
            <a:extLst>
              <a:ext uri="{FF2B5EF4-FFF2-40B4-BE49-F238E27FC236}">
                <a16:creationId xmlns:a16="http://schemas.microsoft.com/office/drawing/2014/main" id="{8446C327-1EBF-4951-8D5D-EAF980E65F8E}"/>
              </a:ext>
            </a:extLst>
          </p:cNvPr>
          <p:cNvSpPr/>
          <p:nvPr/>
        </p:nvSpPr>
        <p:spPr>
          <a:xfrm>
            <a:off x="6663555" y="3813336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Activation Detection </a:t>
            </a: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192B34AF-C0F2-4E80-B7F9-4B2119E59F0D}"/>
              </a:ext>
            </a:extLst>
          </p:cNvPr>
          <p:cNvSpPr/>
          <p:nvPr/>
        </p:nvSpPr>
        <p:spPr>
          <a:xfrm>
            <a:off x="4746656" y="3873526"/>
            <a:ext cx="180267" cy="13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D3568FB-76DD-402F-830F-0C44B3A8B722}"/>
              </a:ext>
            </a:extLst>
          </p:cNvPr>
          <p:cNvSpPr/>
          <p:nvPr/>
        </p:nvSpPr>
        <p:spPr>
          <a:xfrm>
            <a:off x="1122318" y="3438072"/>
            <a:ext cx="16547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 err="1"/>
              <a:t>Custome</a:t>
            </a:r>
            <a:r>
              <a:rPr lang="it-IT" sz="800" dirty="0"/>
              <a:t> </a:t>
            </a:r>
            <a:r>
              <a:rPr lang="it-IT" sz="800" dirty="0" err="1"/>
              <a:t>install</a:t>
            </a:r>
            <a:r>
              <a:rPr lang="it-IT" sz="800" dirty="0"/>
              <a:t> the </a:t>
            </a:r>
            <a:r>
              <a:rPr lang="it-IT" sz="800" dirty="0" err="1"/>
              <a:t>boc</a:t>
            </a:r>
            <a:endParaRPr lang="it-IT" sz="800" dirty="0"/>
          </a:p>
        </p:txBody>
      </p: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13F3908F-C02F-4C4E-82BE-B8C7B37143EE}"/>
              </a:ext>
            </a:extLst>
          </p:cNvPr>
          <p:cNvCxnSpPr>
            <a:cxnSpLocks/>
          </p:cNvCxnSpPr>
          <p:nvPr/>
        </p:nvCxnSpPr>
        <p:spPr>
          <a:xfrm>
            <a:off x="1141699" y="3776626"/>
            <a:ext cx="5425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ttangolo 49">
            <a:extLst>
              <a:ext uri="{FF2B5EF4-FFF2-40B4-BE49-F238E27FC236}">
                <a16:creationId xmlns:a16="http://schemas.microsoft.com/office/drawing/2014/main" id="{0ACEF239-B8FA-4421-B13E-3A4C5EF6545C}"/>
              </a:ext>
            </a:extLst>
          </p:cNvPr>
          <p:cNvSpPr/>
          <p:nvPr/>
        </p:nvSpPr>
        <p:spPr>
          <a:xfrm>
            <a:off x="4826625" y="4452624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Contract Status changed 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A5DE8073-AF5B-431F-BB00-930F4B6CB113}"/>
              </a:ext>
            </a:extLst>
          </p:cNvPr>
          <p:cNvCxnSpPr>
            <a:cxnSpLocks/>
          </p:cNvCxnSpPr>
          <p:nvPr/>
        </p:nvCxnSpPr>
        <p:spPr>
          <a:xfrm>
            <a:off x="4912557" y="4829122"/>
            <a:ext cx="35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986E3A71-8710-4B61-94C9-E7FC04A20B7A}"/>
              </a:ext>
            </a:extLst>
          </p:cNvPr>
          <p:cNvSpPr/>
          <p:nvPr/>
        </p:nvSpPr>
        <p:spPr>
          <a:xfrm>
            <a:off x="6760146" y="4839891"/>
            <a:ext cx="165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dirty="0"/>
              <a:t>VCHREQ is uploaded into </a:t>
            </a:r>
            <a:br>
              <a:rPr lang="it-IT" sz="800" dirty="0"/>
            </a:br>
            <a:r>
              <a:rPr lang="it-IT" sz="800" dirty="0"/>
              <a:t>sFTP provider by ERP to notify the Installation </a:t>
            </a:r>
          </a:p>
        </p:txBody>
      </p:sp>
      <p:sp>
        <p:nvSpPr>
          <p:cNvPr id="177" name="Rettangolo 176">
            <a:extLst>
              <a:ext uri="{FF2B5EF4-FFF2-40B4-BE49-F238E27FC236}">
                <a16:creationId xmlns:a16="http://schemas.microsoft.com/office/drawing/2014/main" id="{3DB7B466-24FC-4215-86C8-422AA000DC87}"/>
              </a:ext>
            </a:extLst>
          </p:cNvPr>
          <p:cNvSpPr/>
          <p:nvPr/>
        </p:nvSpPr>
        <p:spPr>
          <a:xfrm>
            <a:off x="8446289" y="4641699"/>
            <a:ext cx="179948" cy="688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ttangolo 49">
            <a:extLst>
              <a:ext uri="{FF2B5EF4-FFF2-40B4-BE49-F238E27FC236}">
                <a16:creationId xmlns:a16="http://schemas.microsoft.com/office/drawing/2014/main" id="{C444515A-E9CA-4DD2-8BEB-18BB988B4120}"/>
              </a:ext>
            </a:extLst>
          </p:cNvPr>
          <p:cNvSpPr/>
          <p:nvPr/>
        </p:nvSpPr>
        <p:spPr>
          <a:xfrm>
            <a:off x="8511946" y="4839891"/>
            <a:ext cx="838692" cy="265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700" b="1" dirty="0">
                <a:solidFill>
                  <a:srgbClr val="002060"/>
                </a:solidFill>
              </a:rPr>
              <a:t>Installation costs monitoring</a:t>
            </a:r>
          </a:p>
        </p:txBody>
      </p:sp>
      <p:sp>
        <p:nvSpPr>
          <p:cNvPr id="179" name="Rettangolo 178">
            <a:extLst>
              <a:ext uri="{FF2B5EF4-FFF2-40B4-BE49-F238E27FC236}">
                <a16:creationId xmlns:a16="http://schemas.microsoft.com/office/drawing/2014/main" id="{8DF34B42-7B77-47E9-80D3-771447FEE0EA}"/>
              </a:ext>
            </a:extLst>
          </p:cNvPr>
          <p:cNvSpPr/>
          <p:nvPr/>
        </p:nvSpPr>
        <p:spPr>
          <a:xfrm>
            <a:off x="2894849" y="5011599"/>
            <a:ext cx="169544" cy="40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7080606-3FBC-4516-89D9-BE3FEB7E3455}"/>
              </a:ext>
            </a:extLst>
          </p:cNvPr>
          <p:cNvCxnSpPr>
            <a:cxnSpLocks/>
          </p:cNvCxnSpPr>
          <p:nvPr/>
        </p:nvCxnSpPr>
        <p:spPr>
          <a:xfrm flipH="1">
            <a:off x="3068213" y="5182010"/>
            <a:ext cx="1654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tangolo 180">
            <a:extLst>
              <a:ext uri="{FF2B5EF4-FFF2-40B4-BE49-F238E27FC236}">
                <a16:creationId xmlns:a16="http://schemas.microsoft.com/office/drawing/2014/main" id="{90B70C30-DAA0-4825-80A8-67284A4CDA25}"/>
              </a:ext>
            </a:extLst>
          </p:cNvPr>
          <p:cNvSpPr/>
          <p:nvPr/>
        </p:nvSpPr>
        <p:spPr>
          <a:xfrm>
            <a:off x="3136537" y="4790092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800" dirty="0"/>
              <a:t>VMS notify the Company the </a:t>
            </a:r>
            <a:br>
              <a:rPr lang="it-IT" sz="800" dirty="0"/>
            </a:br>
            <a:r>
              <a:rPr lang="it-IT" sz="800" dirty="0"/>
              <a:t>contract status update</a:t>
            </a:r>
          </a:p>
        </p:txBody>
      </p:sp>
    </p:spTree>
    <p:extLst>
      <p:ext uri="{BB962C8B-B14F-4D97-AF65-F5344CB8AC3E}">
        <p14:creationId xmlns:p14="http://schemas.microsoft.com/office/powerpoint/2010/main" val="1300155079"/>
      </p:ext>
    </p:extLst>
  </p:cSld>
  <p:clrMapOvr>
    <a:masterClrMapping/>
  </p:clrMapOvr>
</p:sld>
</file>

<file path=ppt/theme/theme1.xml><?xml version="1.0" encoding="utf-8"?>
<a:theme xmlns:a="http://schemas.openxmlformats.org/drawingml/2006/main" name="2017_05_22_G-Evolution_PowerPoint">
  <a:themeElements>
    <a:clrScheme name="G-evolution">
      <a:dk1>
        <a:srgbClr val="000000"/>
      </a:dk1>
      <a:lt1>
        <a:srgbClr val="FFFFFF"/>
      </a:lt1>
      <a:dk2>
        <a:srgbClr val="585857"/>
      </a:dk2>
      <a:lt2>
        <a:srgbClr val="E7E6E6"/>
      </a:lt2>
      <a:accent1>
        <a:srgbClr val="00643E"/>
      </a:accent1>
      <a:accent2>
        <a:srgbClr val="DF5630"/>
      </a:accent2>
      <a:accent3>
        <a:srgbClr val="CBDA2C"/>
      </a:accent3>
      <a:accent4>
        <a:srgbClr val="EC9E2D"/>
      </a:accent4>
      <a:accent5>
        <a:srgbClr val="9B1D23"/>
      </a:accent5>
      <a:accent6>
        <a:srgbClr val="773178"/>
      </a:accent6>
      <a:hlink>
        <a:srgbClr val="00A38F"/>
      </a:hlink>
      <a:folHlink>
        <a:srgbClr val="96CB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72000" tIns="36000" rIns="72000" bIns="3600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zione6" id="{EB034143-47A4-0E48-A4B4-E23789E7220D}" vid="{DBA1D9B2-155B-2F4D-B66B-83F6EAB98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88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黑体</vt:lpstr>
      <vt:lpstr>Arial</vt:lpstr>
      <vt:lpstr>Arial Normale</vt:lpstr>
      <vt:lpstr>Arial Unicode MS</vt:lpstr>
      <vt:lpstr>Arial Unicode MS Bold</vt:lpstr>
      <vt:lpstr>Calibri</vt:lpstr>
      <vt:lpstr>Wingdings</vt:lpstr>
      <vt:lpstr>2017_05_22_G-Evolution_PowerPoint</vt:lpstr>
      <vt:lpstr>Presentazione standard di PowerPoint</vt:lpstr>
      <vt:lpstr>New Sales process overview</vt:lpstr>
      <vt:lpstr>Solution overview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Adamo</dc:creator>
  <cp:lastModifiedBy>Michele Adamo</cp:lastModifiedBy>
  <cp:revision>94</cp:revision>
  <dcterms:created xsi:type="dcterms:W3CDTF">2018-06-26T09:10:52Z</dcterms:created>
  <dcterms:modified xsi:type="dcterms:W3CDTF">2018-09-05T09:19:30Z</dcterms:modified>
</cp:coreProperties>
</file>