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9" r:id="rId4"/>
    <p:sldId id="261" r:id="rId5"/>
    <p:sldId id="262" r:id="rId6"/>
    <p:sldId id="265" r:id="rId7"/>
    <p:sldId id="260" r:id="rId8"/>
    <p:sldId id="264" r:id="rId9"/>
    <p:sldId id="266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7"/>
    <p:restoredTop sz="94694"/>
  </p:normalViewPr>
  <p:slideViewPr>
    <p:cSldViewPr snapToGrid="0" snapToObjects="1">
      <p:cViewPr>
        <p:scale>
          <a:sx n="123" d="100"/>
          <a:sy n="123" d="100"/>
        </p:scale>
        <p:origin x="6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60E8D3-6DA4-B54C-B817-41A065C2CE45}" type="doc">
      <dgm:prSet loTypeId="urn:microsoft.com/office/officeart/2005/8/layout/arrow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0E9FD6-A978-844D-B2AD-33C69D040F8A}">
      <dgm:prSet phldrT="[Text]"/>
      <dgm:spPr/>
      <dgm:t>
        <a:bodyPr/>
        <a:lstStyle/>
        <a:p>
          <a:r>
            <a:rPr lang="en-US" dirty="0"/>
            <a:t>Participation Rate</a:t>
          </a:r>
        </a:p>
      </dgm:t>
    </dgm:pt>
    <dgm:pt modelId="{42A51FA3-45A9-0340-8824-6A86A43A7318}" type="parTrans" cxnId="{54FD47FB-62A8-AF41-8D85-688C2A17926A}">
      <dgm:prSet/>
      <dgm:spPr/>
      <dgm:t>
        <a:bodyPr/>
        <a:lstStyle/>
        <a:p>
          <a:endParaRPr lang="en-US"/>
        </a:p>
      </dgm:t>
    </dgm:pt>
    <dgm:pt modelId="{C7094C8B-FF9D-924A-B4D6-AB9F2158821B}" type="sibTrans" cxnId="{54FD47FB-62A8-AF41-8D85-688C2A17926A}">
      <dgm:prSet/>
      <dgm:spPr/>
      <dgm:t>
        <a:bodyPr/>
        <a:lstStyle/>
        <a:p>
          <a:endParaRPr lang="en-US"/>
        </a:p>
      </dgm:t>
    </dgm:pt>
    <dgm:pt modelId="{A42618B9-918E-A543-86E2-64928045BF0D}">
      <dgm:prSet phldrT="[Text]"/>
      <dgm:spPr/>
      <dgm:t>
        <a:bodyPr/>
        <a:lstStyle/>
        <a:p>
          <a:r>
            <a:rPr lang="en-US" dirty="0"/>
            <a:t>Average Scores</a:t>
          </a:r>
        </a:p>
      </dgm:t>
    </dgm:pt>
    <dgm:pt modelId="{26FA1C58-CEDC-9A43-9A1B-737840AC56C5}" type="parTrans" cxnId="{1BBFF3F4-5DCB-1A48-ADBB-FF8DF5A08787}">
      <dgm:prSet/>
      <dgm:spPr/>
      <dgm:t>
        <a:bodyPr/>
        <a:lstStyle/>
        <a:p>
          <a:endParaRPr lang="en-US"/>
        </a:p>
      </dgm:t>
    </dgm:pt>
    <dgm:pt modelId="{35028EEC-5BE2-5449-B757-C7C0F4F8DEB6}" type="sibTrans" cxnId="{1BBFF3F4-5DCB-1A48-ADBB-FF8DF5A08787}">
      <dgm:prSet/>
      <dgm:spPr/>
      <dgm:t>
        <a:bodyPr/>
        <a:lstStyle/>
        <a:p>
          <a:endParaRPr lang="en-US"/>
        </a:p>
      </dgm:t>
    </dgm:pt>
    <dgm:pt modelId="{A0BA1D79-3369-B641-9EDF-3796435E0F05}" type="pres">
      <dgm:prSet presAssocID="{7260E8D3-6DA4-B54C-B817-41A065C2CE45}" presName="compositeShape" presStyleCnt="0">
        <dgm:presLayoutVars>
          <dgm:chMax val="2"/>
          <dgm:dir/>
          <dgm:resizeHandles val="exact"/>
        </dgm:presLayoutVars>
      </dgm:prSet>
      <dgm:spPr/>
    </dgm:pt>
    <dgm:pt modelId="{47C896A3-077F-7749-B190-E3623304561D}" type="pres">
      <dgm:prSet presAssocID="{7260E8D3-6DA4-B54C-B817-41A065C2CE45}" presName="divider" presStyleLbl="fgShp" presStyleIdx="0" presStyleCnt="1"/>
      <dgm:spPr/>
    </dgm:pt>
    <dgm:pt modelId="{1B39FABB-84B8-5540-BDA4-3D52BA76BFED}" type="pres">
      <dgm:prSet presAssocID="{C60E9FD6-A978-844D-B2AD-33C69D040F8A}" presName="downArrow" presStyleLbl="node1" presStyleIdx="0" presStyleCnt="2"/>
      <dgm:spPr/>
    </dgm:pt>
    <dgm:pt modelId="{5A7133B5-D098-BA4A-80F8-FA6FFAF150B9}" type="pres">
      <dgm:prSet presAssocID="{C60E9FD6-A978-844D-B2AD-33C69D040F8A}" presName="downArrowText" presStyleLbl="revTx" presStyleIdx="0" presStyleCnt="2">
        <dgm:presLayoutVars>
          <dgm:bulletEnabled val="1"/>
        </dgm:presLayoutVars>
      </dgm:prSet>
      <dgm:spPr/>
    </dgm:pt>
    <dgm:pt modelId="{C9651D04-2DB0-3D46-BC54-5D01EFDDC655}" type="pres">
      <dgm:prSet presAssocID="{A42618B9-918E-A543-86E2-64928045BF0D}" presName="upArrow" presStyleLbl="node1" presStyleIdx="1" presStyleCnt="2"/>
      <dgm:spPr/>
    </dgm:pt>
    <dgm:pt modelId="{5C416403-C384-D643-8B84-6F7690D27364}" type="pres">
      <dgm:prSet presAssocID="{A42618B9-918E-A543-86E2-64928045BF0D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15431E2B-B695-434A-AF1C-18FE85D43345}" type="presOf" srcId="{7260E8D3-6DA4-B54C-B817-41A065C2CE45}" destId="{A0BA1D79-3369-B641-9EDF-3796435E0F05}" srcOrd="0" destOrd="0" presId="urn:microsoft.com/office/officeart/2005/8/layout/arrow3"/>
    <dgm:cxn modelId="{881FF53D-62CF-1B45-A512-B97BE7D65358}" type="presOf" srcId="{C60E9FD6-A978-844D-B2AD-33C69D040F8A}" destId="{5A7133B5-D098-BA4A-80F8-FA6FFAF150B9}" srcOrd="0" destOrd="0" presId="urn:microsoft.com/office/officeart/2005/8/layout/arrow3"/>
    <dgm:cxn modelId="{8408ED54-ADD6-CF46-A8DC-087A2742B1C7}" type="presOf" srcId="{A42618B9-918E-A543-86E2-64928045BF0D}" destId="{5C416403-C384-D643-8B84-6F7690D27364}" srcOrd="0" destOrd="0" presId="urn:microsoft.com/office/officeart/2005/8/layout/arrow3"/>
    <dgm:cxn modelId="{1BBFF3F4-5DCB-1A48-ADBB-FF8DF5A08787}" srcId="{7260E8D3-6DA4-B54C-B817-41A065C2CE45}" destId="{A42618B9-918E-A543-86E2-64928045BF0D}" srcOrd="1" destOrd="0" parTransId="{26FA1C58-CEDC-9A43-9A1B-737840AC56C5}" sibTransId="{35028EEC-5BE2-5449-B757-C7C0F4F8DEB6}"/>
    <dgm:cxn modelId="{54FD47FB-62A8-AF41-8D85-688C2A17926A}" srcId="{7260E8D3-6DA4-B54C-B817-41A065C2CE45}" destId="{C60E9FD6-A978-844D-B2AD-33C69D040F8A}" srcOrd="0" destOrd="0" parTransId="{42A51FA3-45A9-0340-8824-6A86A43A7318}" sibTransId="{C7094C8B-FF9D-924A-B4D6-AB9F2158821B}"/>
    <dgm:cxn modelId="{E0E5C3D3-65D6-5348-8C6E-152307A6A2D8}" type="presParOf" srcId="{A0BA1D79-3369-B641-9EDF-3796435E0F05}" destId="{47C896A3-077F-7749-B190-E3623304561D}" srcOrd="0" destOrd="0" presId="urn:microsoft.com/office/officeart/2005/8/layout/arrow3"/>
    <dgm:cxn modelId="{CA4624D8-6EFA-4E48-8BA8-4EE86246D68E}" type="presParOf" srcId="{A0BA1D79-3369-B641-9EDF-3796435E0F05}" destId="{1B39FABB-84B8-5540-BDA4-3D52BA76BFED}" srcOrd="1" destOrd="0" presId="urn:microsoft.com/office/officeart/2005/8/layout/arrow3"/>
    <dgm:cxn modelId="{A6D6ACE7-90C3-6542-BFB6-E6144A17D654}" type="presParOf" srcId="{A0BA1D79-3369-B641-9EDF-3796435E0F05}" destId="{5A7133B5-D098-BA4A-80F8-FA6FFAF150B9}" srcOrd="2" destOrd="0" presId="urn:microsoft.com/office/officeart/2005/8/layout/arrow3"/>
    <dgm:cxn modelId="{EC000629-8FD4-334F-9586-F07C9677C461}" type="presParOf" srcId="{A0BA1D79-3369-B641-9EDF-3796435E0F05}" destId="{C9651D04-2DB0-3D46-BC54-5D01EFDDC655}" srcOrd="3" destOrd="0" presId="urn:microsoft.com/office/officeart/2005/8/layout/arrow3"/>
    <dgm:cxn modelId="{6DCDFBD1-E77A-2843-88C5-838AF5A0FFE1}" type="presParOf" srcId="{A0BA1D79-3369-B641-9EDF-3796435E0F05}" destId="{5C416403-C384-D643-8B84-6F7690D27364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896A3-077F-7749-B190-E3623304561D}">
      <dsp:nvSpPr>
        <dsp:cNvPr id="0" name=""/>
        <dsp:cNvSpPr/>
      </dsp:nvSpPr>
      <dsp:spPr>
        <a:xfrm rot="21300000">
          <a:off x="282880" y="801412"/>
          <a:ext cx="4601982" cy="402621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9FABB-84B8-5540-BDA4-3D52BA76BFED}">
      <dsp:nvSpPr>
        <dsp:cNvPr id="0" name=""/>
        <dsp:cNvSpPr/>
      </dsp:nvSpPr>
      <dsp:spPr>
        <a:xfrm>
          <a:off x="620129" y="100272"/>
          <a:ext cx="1550323" cy="802178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133B5-D098-BA4A-80F8-FA6FFAF150B9}">
      <dsp:nvSpPr>
        <dsp:cNvPr id="0" name=""/>
        <dsp:cNvSpPr/>
      </dsp:nvSpPr>
      <dsp:spPr>
        <a:xfrm>
          <a:off x="2738904" y="0"/>
          <a:ext cx="1653678" cy="842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Participation Rate</a:t>
          </a:r>
        </a:p>
      </dsp:txBody>
      <dsp:txXfrm>
        <a:off x="2738904" y="0"/>
        <a:ext cx="1653678" cy="842287"/>
      </dsp:txXfrm>
    </dsp:sp>
    <dsp:sp modelId="{C9651D04-2DB0-3D46-BC54-5D01EFDDC655}">
      <dsp:nvSpPr>
        <dsp:cNvPr id="0" name=""/>
        <dsp:cNvSpPr/>
      </dsp:nvSpPr>
      <dsp:spPr>
        <a:xfrm>
          <a:off x="2997291" y="1102995"/>
          <a:ext cx="1550323" cy="802178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16403-C384-D643-8B84-6F7690D27364}">
      <dsp:nvSpPr>
        <dsp:cNvPr id="0" name=""/>
        <dsp:cNvSpPr/>
      </dsp:nvSpPr>
      <dsp:spPr>
        <a:xfrm>
          <a:off x="775161" y="1163158"/>
          <a:ext cx="1653678" cy="842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Average Scores</a:t>
          </a:r>
        </a:p>
      </dsp:txBody>
      <dsp:txXfrm>
        <a:off x="775161" y="1163158"/>
        <a:ext cx="1653678" cy="842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D9E5A-7B63-7146-8D66-D10C6D194734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A88CE-0914-A34F-927E-2B5237884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Revision of the SAT exam in 2016,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A88CE-0914-A34F-927E-2B52378844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66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negative relationship between ACT participation rates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A88CE-0914-A34F-927E-2B52378844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58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0A2F-ECCE-0D42-8FD8-5381EA509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002EA-6113-5C4C-90CB-18A698E9A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1BE64-D339-1C44-A228-C8E57661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9194-FCA6-5F47-A39A-92AFDD4E7DE7}" type="datetime1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DFE2B-1202-1143-8B03-B9ECEC44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F4652-3DDE-2B4F-A9D1-EB94556C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08E2-0B1D-8D49-A5D4-984D91C6D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0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8156-1403-C046-91FF-776F9298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BDEF9-6D3E-F045-AC03-AD7B171B8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CD5D5-3913-F843-A976-E9B5001F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4437-322D-0842-8876-94B3424BAF1E}" type="datetime1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ACD86-DFDD-1A47-8162-C8C90C91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4826B-DC56-E64F-9B34-536365C1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08E2-0B1D-8D49-A5D4-984D91C6D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CD5340-7C00-B843-B73E-6EB59E028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84CB1-3D96-4D45-942B-37825E5E7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9DE46-00FF-3045-AF97-1C281E7E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D291-8F61-264C-BA85-1349D6F9B6C3}" type="datetime1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7F943-68CD-4142-BEF3-72E1F8A7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DC4A9-A510-3748-B087-A651374E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08E2-0B1D-8D49-A5D4-984D91C6D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8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ABEB-5EE1-454B-9EFC-5B3F18D4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BF2E9-989B-FC44-AEC2-8C29AB5C9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B9729-D739-3A42-A981-8A36D886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1B7C-67C4-F242-9F52-70137D6E65BC}" type="datetime1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1C7C8-CF32-4B43-A2AE-8A498707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523CF-D274-3542-8AF4-601CBF90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08E2-0B1D-8D49-A5D4-984D91C6D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8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ED08-E75B-B147-9210-3AB7ECC6D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5D15D-4B01-474E-85E8-283483A17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B918D-5FB2-8847-B858-FBE02772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E1B8-A9F0-B644-912B-4B08FD36E98C}" type="datetime1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DFADD-FBB0-AE45-ACD2-DCA47949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E5E36-ADCA-F749-9061-FD72A27B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08E2-0B1D-8D49-A5D4-984D91C6D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6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FBB6-19B0-6F49-A5AF-917DC50E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47F9-5912-4543-8DB8-94DEE9844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700F7-25FF-AD48-A8EA-96AD4E2C1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28FCD-F1B8-2F44-A3FB-F697C0E3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6097-0890-CC43-A0CB-0A04B04D7FF9}" type="datetime1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B538E-D1E5-9345-845D-BAF517FB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68DEE-BE2E-604A-AABC-AAFD5114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08E2-0B1D-8D49-A5D4-984D91C6D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5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162B-8CB1-B24C-AA34-FEE99B6A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6582C-79D2-5F47-89B6-22815C17A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C79C4-0A2C-D043-83F9-370D8C620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4AC73-F26E-EA46-B947-E2A34F77C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1CB63-8F6B-0644-A938-8331DFEAE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A66C3-602C-D14F-8B71-919E56C9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AF9F-1716-EA43-9E7A-A1FBB88FF17A}" type="datetime1">
              <a:rPr lang="en-US" smtClean="0"/>
              <a:t>12/17/19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05ECB-AB32-2A4D-9F4C-EE33CDD7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284A7-6252-1F42-A253-1CFE60FD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08E2-0B1D-8D49-A5D4-984D91C6D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3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FA23-5955-D24C-BE89-D4268D26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6967B-695D-404B-AE48-351112E3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C8CB-0F86-AC4F-A966-17D29E93C096}" type="datetime1">
              <a:rPr lang="en-US" smtClean="0"/>
              <a:t>12/17/19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1FB67-EBB4-EF41-AEC9-7DA472F0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EA01B-5EFD-324F-9335-A3A567C5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08E2-0B1D-8D49-A5D4-984D91C6D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0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735A-76F8-194C-81E8-164B08E0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2C5A-1DF0-0749-9926-4C97F10E96B2}" type="datetime1">
              <a:rPr lang="en-US" smtClean="0"/>
              <a:t>12/17/19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D88E9-665E-C643-AB0F-2E0DBC04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61837-88F8-D04A-9C02-B61E8733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08E2-0B1D-8D49-A5D4-984D91C6D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4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53A8-F9C5-C44E-AECD-671497F1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73E39-A783-CC47-B7C0-FC1DA4B62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5498D-A50D-F14E-9E62-70422009F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DB270-ECE7-6B4C-9FC2-1B29892E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66BC-444E-F34F-9DDC-8FC67DADF351}" type="datetime1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DA118-E301-4E45-A021-6D037B82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C7795-FBFC-1C44-B11A-6BFA3712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08E2-0B1D-8D49-A5D4-984D91C6D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2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9510-E202-0749-9D3E-35B7A2F7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DD3A40-782E-D44E-8117-B20AF9A22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1E87D-1B4E-E34C-BE84-1D22452CE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470B5-A696-EB4B-8136-31177367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6F55-C47F-9949-B059-277392881A13}" type="datetime1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4D1A8-0E08-4241-A0CC-571779F0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908B7-A9E6-334F-9A20-D5AB5F6E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08E2-0B1D-8D49-A5D4-984D91C6D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3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45079-6CC1-1C47-92A3-E26115C10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03F5B-613F-734B-80B2-722ECC37F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8500B-C6D4-5B4A-AA93-71837106D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F42F0-2F53-3D4D-B265-49801D8BF59A}" type="datetime1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0304F-FD15-4D42-9A81-450B3479A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A02BC-88C3-CB4D-8F8C-E45E051C0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B08E2-0B1D-8D49-A5D4-984D91C6D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6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4D53-E8A4-394C-9D8E-590C5BBD0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041400"/>
            <a:ext cx="10674927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Happens when taking the ACT Exam is a State Requirement?</a:t>
            </a:r>
            <a:br>
              <a:rPr lang="en-US" dirty="0"/>
            </a:br>
            <a:r>
              <a:rPr lang="en-US" sz="3300" i="1" dirty="0"/>
              <a:t>Exploring the Relationship Between Participation Rates and Average Total Scores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5C2D5-954B-664E-ADEB-EE1086E9E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663" y="3965720"/>
            <a:ext cx="9144000" cy="1655762"/>
          </a:xfrm>
        </p:spPr>
        <p:txBody>
          <a:bodyPr/>
          <a:lstStyle/>
          <a:p>
            <a:r>
              <a:rPr lang="en-US" dirty="0"/>
              <a:t>PROJECT 1: Standardized Testing, Statistical Summaries, and Inference</a:t>
            </a:r>
          </a:p>
          <a:p>
            <a:r>
              <a:rPr lang="en-US" dirty="0"/>
              <a:t>Presented by Andrea </a:t>
            </a:r>
            <a:r>
              <a:rPr lang="en-US" dirty="0" err="1"/>
              <a:t>Yoss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A73AF-F3C2-E147-BF08-BCEEFB72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38A1-0E50-014D-8A5C-161E3B64F356}" type="datetime1">
              <a:rPr lang="en-US" smtClean="0"/>
              <a:t>12/20/19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55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609E-A88B-4F45-B2B0-8CB7DA37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Rubric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9F1FE-82AD-EB4C-8141-41E9760E0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Is the problem statement clearly presented?</a:t>
            </a:r>
          </a:p>
          <a:p>
            <a:r>
              <a:rPr lang="en-US" dirty="0"/>
              <a:t>Does a strong narrative run through the presentation building toward a final conclusion?</a:t>
            </a:r>
          </a:p>
          <a:p>
            <a:r>
              <a:rPr lang="en-US" dirty="0"/>
              <a:t>Are the conclusions/recommendations clearly stated?</a:t>
            </a:r>
          </a:p>
          <a:p>
            <a:r>
              <a:rPr lang="en-US" dirty="0"/>
              <a:t>Is the level of technicality appropriate for the intended audience?</a:t>
            </a:r>
          </a:p>
          <a:p>
            <a:r>
              <a:rPr lang="en-US" dirty="0"/>
              <a:t>Is the student substantially over or under time?</a:t>
            </a:r>
          </a:p>
          <a:p>
            <a:r>
              <a:rPr lang="en-US" dirty="0"/>
              <a:t>Does the student appropriately pace their presentation?</a:t>
            </a:r>
          </a:p>
          <a:p>
            <a:r>
              <a:rPr lang="en-US" dirty="0"/>
              <a:t>Does the student deliver their message with clarity and volume?</a:t>
            </a:r>
          </a:p>
          <a:p>
            <a:r>
              <a:rPr lang="en-US" dirty="0"/>
              <a:t>Are appropriate visualizations generated for the intended audience?</a:t>
            </a:r>
          </a:p>
          <a:p>
            <a:r>
              <a:rPr lang="en-US" dirty="0"/>
              <a:t>Are visualizations necessary and useful for supporting conclusions/explaining findings?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3EECE-ECA6-354F-9204-4C4F8D8E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E7E6-C493-D448-BDC1-3BEABDBD4052}" type="datetime1">
              <a:rPr lang="en-US" smtClean="0"/>
              <a:t>12/17/19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6A3BF-529F-C844-9DB8-DC7BA932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08E2-0B1D-8D49-A5D4-984D91C6D7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4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97FD-CEF8-4E40-B4B4-7D62E3CDA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1E72-C17F-404F-B76B-719DC4492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Primary Findings</a:t>
            </a:r>
          </a:p>
          <a:p>
            <a:r>
              <a:rPr lang="en-US" dirty="0"/>
              <a:t>Conclusions/ Next Steps</a:t>
            </a:r>
          </a:p>
          <a:p>
            <a:r>
              <a:rPr lang="en-US" dirty="0"/>
              <a:t>Questions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CF902-7D30-084E-B7F8-3D1483BA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DAB5-B5B7-134E-BE03-31277D8CFCEF}" type="datetime1">
              <a:rPr lang="en-US" smtClean="0"/>
              <a:t>12/17/19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7868C-9161-C64D-8899-994EB1C2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08E2-0B1D-8D49-A5D4-984D91C6D7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8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1886-0842-1446-809C-A9076435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6866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73CC2-A187-6F44-AF75-FDF194F6F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5155"/>
            <a:ext cx="4720936" cy="3381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For ALL states that require ACT: </a:t>
            </a:r>
          </a:p>
          <a:p>
            <a:pPr marL="0" indent="0">
              <a:buNone/>
            </a:pPr>
            <a:r>
              <a:rPr lang="en-US" sz="2200" dirty="0"/>
              <a:t>Composite Score &lt; mean value of 21.5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Why is this the case? Who is to blame?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78296-ABE3-E64A-B5C6-8251E4E1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1749-A111-F04B-992F-FD2F5DE02F0B}" type="datetime1">
              <a:rPr lang="en-US" smtClean="0"/>
              <a:t>12/17/19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AC0B9-751B-6B4C-B5F4-9903BF45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08E2-0B1D-8D49-A5D4-984D91C6D7C8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F4A2CF-DCD2-3842-9412-B59F4FEC2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585" y="1579418"/>
            <a:ext cx="5006155" cy="47769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0B2775-EC00-9145-8336-88CC5A4E7F62}"/>
              </a:ext>
            </a:extLst>
          </p:cNvPr>
          <p:cNvSpPr txBox="1"/>
          <p:nvPr/>
        </p:nvSpPr>
        <p:spPr>
          <a:xfrm>
            <a:off x="5559137" y="1351217"/>
            <a:ext cx="52526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Table 1: ACT Composite for States with 100% Participation Rates</a:t>
            </a:r>
          </a:p>
        </p:txBody>
      </p:sp>
    </p:spTree>
    <p:extLst>
      <p:ext uri="{BB962C8B-B14F-4D97-AF65-F5344CB8AC3E}">
        <p14:creationId xmlns:p14="http://schemas.microsoft.com/office/powerpoint/2010/main" val="145016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0D19-88D4-1246-84E7-55D147CA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E1619-8D1A-CC4E-8CA8-35E0759DB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Analyzed SAT and ACT data by state from 2017 and 2018 to</a:t>
            </a:r>
          </a:p>
          <a:p>
            <a:pPr lvl="1"/>
            <a:r>
              <a:rPr lang="en-US" dirty="0"/>
              <a:t>Compared participation rates, respective section averages, &amp; total/ composite averages</a:t>
            </a:r>
          </a:p>
          <a:p>
            <a:r>
              <a:rPr lang="en-US" dirty="0"/>
              <a:t>Conducted Exploratory Data Analysis (EDA). Recognized some important relationships between:</a:t>
            </a:r>
          </a:p>
          <a:p>
            <a:pPr lvl="1"/>
            <a:r>
              <a:rPr lang="en-US" dirty="0"/>
              <a:t>SAT Participation Rates and ACT Participation Rates</a:t>
            </a:r>
          </a:p>
          <a:p>
            <a:pPr lvl="1"/>
            <a:r>
              <a:rPr lang="en-US" dirty="0"/>
              <a:t>SAT Participation Rates and SAT Total Score</a:t>
            </a:r>
          </a:p>
          <a:p>
            <a:pPr lvl="1"/>
            <a:r>
              <a:rPr lang="en-US" dirty="0"/>
              <a:t>ACT Participation Rates and ACT Composite Score 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50119-A1C1-D445-856D-C483C6FF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A08D-594C-2D43-83EC-DC41593D51CE}" type="datetime1">
              <a:rPr lang="en-US" smtClean="0"/>
              <a:t>12/20/19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91819-F08B-5749-98EE-82D70807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08E2-0B1D-8D49-A5D4-984D91C6D7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6162-48A5-A84C-AC11-A3828145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CC822-2E22-5043-A0E5-59F71F9E4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17 states with 100% participation in the ACT in 2018 fell below the mean</a:t>
            </a:r>
          </a:p>
          <a:p>
            <a:r>
              <a:rPr lang="en-US" dirty="0"/>
              <a:t>Both exams have a negative relationship between their participation rates and their total scores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Not determined by state or curriculum, but by </a:t>
            </a:r>
            <a:r>
              <a:rPr lang="en-US" u="sng" dirty="0"/>
              <a:t>participation rate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Includes ALL students compared to those </a:t>
            </a:r>
          </a:p>
          <a:p>
            <a:pPr marL="914400" lvl="2" indent="0">
              <a:buNone/>
            </a:pPr>
            <a:r>
              <a:rPr lang="en-US" dirty="0"/>
              <a:t>	who choose to take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17108-9258-6A42-AD02-1056BDDC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36B4-2C0D-4842-82BE-338A636C631A}" type="datetime1">
              <a:rPr lang="en-US" smtClean="0"/>
              <a:t>12/17/19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FBF35-79D1-EE4D-8884-07781CFA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08E2-0B1D-8D49-A5D4-984D91C6D7C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01E168-6D37-284D-BDA8-B67E14327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4482470"/>
              </p:ext>
            </p:extLst>
          </p:nvPr>
        </p:nvGraphicFramePr>
        <p:xfrm>
          <a:off x="7024256" y="4062845"/>
          <a:ext cx="5167744" cy="2005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937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AA83-0CE8-F547-B6D7-A3B32B8C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Strong Negative Relationship between ACT Participation Rates and ACT Composite Scores.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8B03FA1E-F09C-FC4D-A17C-33711E145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50332"/>
            <a:ext cx="5272057" cy="289387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BB1AE-603D-7341-8026-CED7FB9B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1B7C-67C4-F242-9F52-70137D6E65BC}" type="datetime1">
              <a:rPr lang="en-US" smtClean="0"/>
              <a:t>12/20/19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DC55B-AFE5-9140-900C-05BE9DB2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08E2-0B1D-8D49-A5D4-984D91C6D7C8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0CC2BD4-7C66-154D-90E3-50296E969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777" y="2350332"/>
            <a:ext cx="5247023" cy="28938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F2F8C2-52DA-4F49-A5FD-00FFF38F5741}"/>
              </a:ext>
            </a:extLst>
          </p:cNvPr>
          <p:cNvSpPr txBox="1"/>
          <p:nvPr/>
        </p:nvSpPr>
        <p:spPr>
          <a:xfrm>
            <a:off x="5068956" y="5430946"/>
            <a:ext cx="205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= -0.86</a:t>
            </a:r>
          </a:p>
        </p:txBody>
      </p:sp>
    </p:spTree>
    <p:extLst>
      <p:ext uri="{BB962C8B-B14F-4D97-AF65-F5344CB8AC3E}">
        <p14:creationId xmlns:p14="http://schemas.microsoft.com/office/powerpoint/2010/main" val="88891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5985-DEA0-0146-8210-648A77DE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DDB62-EDAB-784F-971C-1EF1BAAC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States with 100% participation in the ACT in 2018 </a:t>
            </a:r>
            <a:r>
              <a:rPr lang="en-US" i="1" dirty="0"/>
              <a:t>APPEAR</a:t>
            </a:r>
            <a:r>
              <a:rPr lang="en-US" dirty="0"/>
              <a:t> to be, on average, the worst performing states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HOWEVER this is due to the </a:t>
            </a:r>
            <a:r>
              <a:rPr lang="en-US" u="sng" dirty="0"/>
              <a:t>strong negative relationship between participation rate and composite scores NOT a reflection of the states school systems </a:t>
            </a:r>
          </a:p>
          <a:p>
            <a:r>
              <a:rPr lang="en-US" dirty="0"/>
              <a:t>Benefits to test takers in these states</a:t>
            </a:r>
          </a:p>
          <a:p>
            <a:pPr lvl="1"/>
            <a:r>
              <a:rPr lang="en-US" dirty="0"/>
              <a:t>Accessibility</a:t>
            </a:r>
          </a:p>
          <a:p>
            <a:pPr lvl="1"/>
            <a:r>
              <a:rPr lang="en-US" dirty="0"/>
              <a:t>College readiness</a:t>
            </a:r>
          </a:p>
          <a:p>
            <a:r>
              <a:rPr lang="en-US" dirty="0"/>
              <a:t>Next Steps: Look at individual States and subpopulations </a:t>
            </a:r>
          </a:p>
          <a:p>
            <a:pPr lvl="1"/>
            <a:r>
              <a:rPr lang="en-US" dirty="0"/>
              <a:t>Can reason higher number test takers these states BUT need this data to understand the spread of the ACT Composite scores</a:t>
            </a:r>
          </a:p>
          <a:p>
            <a:pPr lvl="1"/>
            <a:r>
              <a:rPr lang="en-US" dirty="0"/>
              <a:t>Use the ACT/SAT Concordance to standardize across all States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53E42-9F1C-824D-B228-FC7CD8CA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C56-93AA-0B4E-B6E7-9C86C1FBCEA1}" type="datetime1">
              <a:rPr lang="en-US" smtClean="0"/>
              <a:t>12/20/19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D4AB0-E533-B44B-9C6A-55955E30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08E2-0B1D-8D49-A5D4-984D91C6D7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7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A69B-BB03-4A4A-A2FF-F00365FD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23565"/>
            <a:ext cx="10515600" cy="944972"/>
          </a:xfrm>
        </p:spPr>
        <p:txBody>
          <a:bodyPr>
            <a:normAutofit/>
          </a:bodyPr>
          <a:lstStyle/>
          <a:p>
            <a:r>
              <a:rPr lang="en-US" sz="3900" dirty="0"/>
              <a:t>Thank you for your time.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3079E-96AB-0243-9535-145076B49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27" y="3089277"/>
            <a:ext cx="10515600" cy="1500187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Questions?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5625C-8B71-E543-ABC5-808CF46C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C310-2CEA-0745-9936-7FDBCFD76C55}" type="datetime1">
              <a:rPr lang="en-US" smtClean="0"/>
              <a:t>12/17/19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CCCE6-CD1E-424E-97E7-38422C4B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08E2-0B1D-8D49-A5D4-984D91C6D7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1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CEC1-2A46-4F41-A7CB-0189A376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 Closer Look at Participation Rates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6E3252-A9DB-674C-B692-1EAC35E54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7850"/>
            <a:ext cx="7084522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BCD33-3F4F-C94A-8265-FCBA1A20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A541B7C-67C4-F242-9F52-70137D6E65BC}" type="datetime1">
              <a:rPr lang="en-US" smtClean="0"/>
              <a:t>12/20/19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64BFD-E120-A444-A0D2-5038A01E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CBB08E2-0B1D-8D49-A5D4-984D91C6D7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7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4112</TotalTime>
  <Words>466</Words>
  <Application>Microsoft Macintosh PowerPoint</Application>
  <PresentationFormat>Widescreen</PresentationFormat>
  <Paragraphs>77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What Happens when taking the ACT Exam is a State Requirement? Exploring the Relationship Between Participation Rates and Average Total Scores  </vt:lpstr>
      <vt:lpstr>Roadmap</vt:lpstr>
      <vt:lpstr>Problem Statement</vt:lpstr>
      <vt:lpstr>Methodology</vt:lpstr>
      <vt:lpstr>Primary Findings </vt:lpstr>
      <vt:lpstr>Strong Negative Relationship between ACT Participation Rates and ACT Composite Scores.</vt:lpstr>
      <vt:lpstr>Conclusion/ Next Steps</vt:lpstr>
      <vt:lpstr>Thank you for your time.</vt:lpstr>
      <vt:lpstr>A Closer Look at Participation Rates</vt:lpstr>
      <vt:lpstr>Presentation Rubric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DRAFT</dc:title>
  <dc:creator>Andrea Yoss</dc:creator>
  <cp:lastModifiedBy>Andrea Yoss</cp:lastModifiedBy>
  <cp:revision>22</cp:revision>
  <cp:lastPrinted>2019-12-20T07:59:54Z</cp:lastPrinted>
  <dcterms:created xsi:type="dcterms:W3CDTF">2019-12-16T17:18:01Z</dcterms:created>
  <dcterms:modified xsi:type="dcterms:W3CDTF">2019-12-20T15:12:09Z</dcterms:modified>
</cp:coreProperties>
</file>