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59" r:id="rId4"/>
    <p:sldId id="266" r:id="rId5"/>
    <p:sldId id="279" r:id="rId6"/>
    <p:sldId id="271" r:id="rId7"/>
    <p:sldId id="270" r:id="rId8"/>
    <p:sldId id="276" r:id="rId9"/>
    <p:sldId id="269" r:id="rId10"/>
    <p:sldId id="277" r:id="rId11"/>
    <p:sldId id="268" r:id="rId12"/>
    <p:sldId id="274" r:id="rId13"/>
    <p:sldId id="26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C1F"/>
    <a:srgbClr val="D2232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5A527-497F-4C1B-B0AB-EBA0159CB7EF}" type="datetimeFigureOut">
              <a:rPr lang="it-IT" smtClean="0"/>
              <a:t>20/10/2019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7941A-121C-40F2-9596-A083C981F4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10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7941A-121C-40F2-9596-A083C981F47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87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1F987-8BB6-4583-8AA2-7CEB423D0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6233F8-617E-406B-9AC3-8452F7721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9E95B3-CC96-4E37-AB0E-02BC6E83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0942A7-FE06-436D-B3BA-56CB3375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BE90D-B639-4819-94F3-E934870F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77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0192C-7BBD-40A5-A3B0-F5292CC2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B03617-877C-428B-ABBB-07268B184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E58FA6-BF09-45FF-B5AC-5FB49D87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CE94DD-A736-4933-B8AF-12F3DECA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9109C7-4195-4CCA-A848-74AA0183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29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D28273-2F50-400F-A45F-0EDCFC137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89AF4E-A5D3-420F-999D-DA845FA25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1208D2-786D-4259-9A5D-A6101301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F59F9-AC88-41C6-8AC7-91B95702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F89D18-982C-427B-B4A6-233CE4D3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84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4CF0DC-6CBD-4A78-9EAB-5C68C4A6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7EE3C-D41F-49FB-AF33-7D82D045E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E3EE09-D5E1-4A26-87C8-AC5A021B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FD025E-FA9E-4703-B1BA-CCC51CC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0FF98B-ADBD-46E8-AA8F-7C490BAF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1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48C25-300D-48C1-A024-79EE546A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C24AFC-4D24-46F0-B523-758039B6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2FA46-03B9-4EE3-A497-3AD4FE6A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3B8066-E6BE-4E47-B5F1-464541A0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5782B-80C4-4D87-8DC8-FE63B8C6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58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1F5E4-6CC2-4E15-B198-83A1F6B9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9F7C2D-0BC0-4B6F-BB49-69631F361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771600-A5D0-4347-A772-8879166E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1F611B-D6FF-4682-94A8-9982DB2B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2F130B-3B36-4EF1-AB78-7975EB8C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34ECD-2371-497E-BBBB-B86A7B9D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78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9CD6C-CC5A-4527-8A39-EEC4290C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1A81A4-A412-4C2A-8845-6C1A8BCF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678091-6974-4313-8900-35F4C079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903E01-2227-40F6-81D9-555437DF5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417973-0A62-4228-B30A-B3A27134E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6F20CD-D72B-4285-88D6-25CD7274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8B473B-6D16-41B8-B554-9B6AFBE7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BBB1A6-BC11-431E-A614-C720E483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86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7038B-3F68-45B5-872C-B03F1774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E7E6ECF-5115-4FF7-B1E8-584A9E1D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C7D8EB-A6EB-43C0-A1E2-670B20AC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FDD374-50C5-4EE6-B401-7A6C32BB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447333-66A7-4FD2-9227-1D6368DA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517456-F95D-4E5F-A209-18A403FC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49B036-D084-4CAF-9013-82F8C122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46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D8EAA-D16B-45A3-BC38-638A09D5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5C59D2-1084-4745-9053-104BAB8B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9F3AEE-49A6-412B-956F-82B0A6B87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BB18FA-0B30-45C1-8CC8-BE36B91D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61A818-9BDA-417B-A8A2-E4D3C0C8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93D899-11D0-4071-9935-377F390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87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36FA3-1397-42C1-9FFF-7A17F078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7C24DD9-5043-415C-AAEF-5A0D6F101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9B3156-15D8-4BF9-A7B8-12757586F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3EC4B9-BF5E-432C-95B4-09C7A8B8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F07E48-D84E-4DB8-AF14-07B274BE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E8737E-E4CE-48DE-B630-4718ED74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03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483BC0C-8165-4A43-8294-D5BA590A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93A41E-4CB8-4FDE-B20A-C9103F66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76C467-D0A8-439C-B382-C8D2CF3FB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22/10/2019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5B8516-CD8D-4500-B0E8-F3EDC2FFB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Andrea Ierardi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4376D1-1D83-4E55-80D4-6A2D46F31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73AE-EC73-48B2-87B6-9094F374C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09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DF201-24D1-487A-AA56-A7FBF4E42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515286"/>
            <a:ext cx="10072438" cy="2387600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rgbClr val="CD1C1F"/>
                </a:solidFill>
              </a:rPr>
              <a:t>ATTACCHI AL PROTOCOLLO MMS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ADDFB4-5B7B-45EA-9143-A6D162FB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819" y="4475126"/>
            <a:ext cx="107442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it-IT" sz="1800" dirty="0"/>
              <a:t>Tutore interno: 									 Laureando: </a:t>
            </a:r>
          </a:p>
          <a:p>
            <a:pPr algn="l"/>
            <a:r>
              <a:rPr lang="it-IT" sz="1800" dirty="0"/>
              <a:t>Prof.ssa Lavinia Egidi								 Andrea Ierardi</a:t>
            </a:r>
          </a:p>
          <a:p>
            <a:pPr algn="l"/>
            <a:r>
              <a:rPr lang="it-IT" sz="1800" dirty="0"/>
              <a:t>								</a:t>
            </a:r>
          </a:p>
          <a:p>
            <a:endParaRPr lang="it-IT" sz="1600" dirty="0"/>
          </a:p>
          <a:p>
            <a:r>
              <a:rPr lang="it-IT" sz="1600" dirty="0"/>
              <a:t>Anno Accademico: 2018/2019</a:t>
            </a:r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882BED4B-0BC3-4E34-BA65-17C0C181C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49176" y="331940"/>
            <a:ext cx="2493645" cy="93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1715B7E-531E-44E0-BC4B-6A40FC9C10D3}"/>
              </a:ext>
            </a:extLst>
          </p:cNvPr>
          <p:cNvSpPr/>
          <p:nvPr/>
        </p:nvSpPr>
        <p:spPr>
          <a:xfrm>
            <a:off x="4429516" y="1232254"/>
            <a:ext cx="3332964" cy="457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del Piemonte Orientale</a:t>
            </a:r>
            <a:endParaRPr lang="it-IT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69407E-E612-4056-A9E3-9C40713420AA}"/>
              </a:ext>
            </a:extLst>
          </p:cNvPr>
          <p:cNvSpPr txBox="1"/>
          <p:nvPr/>
        </p:nvSpPr>
        <p:spPr>
          <a:xfrm>
            <a:off x="2714624" y="1804424"/>
            <a:ext cx="6762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Dipartimento di Scienze e Innovazione Tecnologica</a:t>
            </a:r>
          </a:p>
          <a:p>
            <a:pPr algn="ctr"/>
            <a:br>
              <a:rPr lang="it-IT" sz="1600" dirty="0"/>
            </a:br>
            <a:r>
              <a:rPr lang="it-IT" sz="1600" dirty="0"/>
              <a:t>Corso di Laurea in Informatica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18D982-9D55-485F-B643-203E3398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0F75872-AA29-4A0D-A0BE-DBCC7EBB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Andrea Ierardi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EEEBD37-767C-4706-AF96-D8997923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1</a:t>
            </a:fld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1632E0-0BB7-4D76-8EFA-BED8F4C8D991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688320E-7861-42EF-AAF0-3E1DE04E68D8}"/>
              </a:ext>
            </a:extLst>
          </p:cNvPr>
          <p:cNvSpPr txBox="1"/>
          <p:nvPr/>
        </p:nvSpPr>
        <p:spPr>
          <a:xfrm>
            <a:off x="1186665" y="1761781"/>
            <a:ext cx="115081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/>
          </a:p>
          <a:p>
            <a:endParaRPr lang="it-IT" sz="2800" b="1" dirty="0"/>
          </a:p>
          <a:p>
            <a:endParaRPr lang="it-IT" sz="2800" b="1" dirty="0"/>
          </a:p>
          <a:p>
            <a:endParaRPr lang="it-IT" sz="2800" b="1" dirty="0"/>
          </a:p>
          <a:p>
            <a:endParaRPr lang="it-IT" sz="2800" b="1" dirty="0"/>
          </a:p>
          <a:p>
            <a:endParaRPr lang="it-IT" sz="2800" b="1" dirty="0"/>
          </a:p>
          <a:p>
            <a:endParaRPr lang="it-IT" sz="2800" b="1" dirty="0"/>
          </a:p>
          <a:p>
            <a:pPr>
              <a:lnSpc>
                <a:spcPct val="300000"/>
              </a:lnSpc>
            </a:pPr>
            <a:r>
              <a:rPr lang="it-IT" dirty="0"/>
              <a:t>Software di testing di websocket server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D8A9D3-F5D5-4D58-9D67-98611097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70051-A1A7-490B-88FA-1F86002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57BC3A-05C7-49DA-806D-17FFA0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10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9419EA5-365F-4E8E-A52F-28F7DDA1CA1B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4D10F4DE-CCAE-4184-AE20-AE17E932346D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6D900DE-3AA8-4F35-9394-DA4B329E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  <p:sp>
        <p:nvSpPr>
          <p:cNvPr id="11" name="Titolo 6">
            <a:extLst>
              <a:ext uri="{FF2B5EF4-FFF2-40B4-BE49-F238E27FC236}">
                <a16:creationId xmlns:a16="http://schemas.microsoft.com/office/drawing/2014/main" id="{BB4046E7-3EE0-4183-AB4E-6CEF44E0423E}"/>
              </a:ext>
            </a:extLst>
          </p:cNvPr>
          <p:cNvSpPr txBox="1">
            <a:spLocks/>
          </p:cNvSpPr>
          <p:nvPr/>
        </p:nvSpPr>
        <p:spPr>
          <a:xfrm>
            <a:off x="850119" y="848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Strumenti per il Denial of Service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1E2882-7853-412D-9790-B45DF85AA963}"/>
              </a:ext>
            </a:extLst>
          </p:cNvPr>
          <p:cNvCxnSpPr/>
          <p:nvPr/>
        </p:nvCxnSpPr>
        <p:spPr>
          <a:xfrm>
            <a:off x="7382577" y="119133"/>
            <a:ext cx="0" cy="25246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BBB1234A-1A79-4FC7-B1FF-1FF61BA28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239" y="2405468"/>
            <a:ext cx="1337511" cy="14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9B9FE8F-DED4-4114-9D07-8826BC99F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746" y="4202548"/>
            <a:ext cx="2231608" cy="1389113"/>
          </a:xfrm>
          <a:prstGeom prst="rect">
            <a:avLst/>
          </a:prstGeom>
        </p:spPr>
      </p:pic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6B5F6786-3421-4B22-AFFD-78F1D350EEDA}"/>
              </a:ext>
            </a:extLst>
          </p:cNvPr>
          <p:cNvSpPr/>
          <p:nvPr/>
        </p:nvSpPr>
        <p:spPr>
          <a:xfrm>
            <a:off x="2774086" y="2934845"/>
            <a:ext cx="433696" cy="365039"/>
          </a:xfrm>
          <a:prstGeom prst="downArrow">
            <a:avLst/>
          </a:prstGeom>
          <a:solidFill>
            <a:srgbClr val="D2232A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9A4E20CF-2EB2-4E7F-892F-6C744A34BBC7}"/>
              </a:ext>
            </a:extLst>
          </p:cNvPr>
          <p:cNvSpPr/>
          <p:nvPr/>
        </p:nvSpPr>
        <p:spPr>
          <a:xfrm>
            <a:off x="2774086" y="4808308"/>
            <a:ext cx="433696" cy="365039"/>
          </a:xfrm>
          <a:prstGeom prst="downArrow">
            <a:avLst/>
          </a:prstGeom>
          <a:solidFill>
            <a:srgbClr val="D2232A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E204C2-EFEE-4909-BBF5-0BC364961DA8}"/>
              </a:ext>
            </a:extLst>
          </p:cNvPr>
          <p:cNvSpPr txBox="1"/>
          <p:nvPr/>
        </p:nvSpPr>
        <p:spPr>
          <a:xfrm>
            <a:off x="1087654" y="3063945"/>
            <a:ext cx="5154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/>
              <a:t>   Libreria Python per la manipolazione, </a:t>
            </a:r>
          </a:p>
          <a:p>
            <a:r>
              <a:rPr lang="it-IT" dirty="0"/>
              <a:t>decodifica e forgiatura di pacchetti di rete </a:t>
            </a:r>
          </a:p>
          <a:p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6BE4A19-8341-4735-8222-0C5E84B12AF2}"/>
              </a:ext>
            </a:extLst>
          </p:cNvPr>
          <p:cNvSpPr/>
          <p:nvPr/>
        </p:nvSpPr>
        <p:spPr>
          <a:xfrm>
            <a:off x="1010654" y="2346327"/>
            <a:ext cx="4071485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/>
              <a:t>Scapy</a:t>
            </a:r>
            <a:endParaRPr lang="it-IT" sz="2400" b="1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38F1F3F-9CC5-423C-9760-84061F56AD46}"/>
              </a:ext>
            </a:extLst>
          </p:cNvPr>
          <p:cNvSpPr/>
          <p:nvPr/>
        </p:nvSpPr>
        <p:spPr>
          <a:xfrm>
            <a:off x="1010654" y="4264274"/>
            <a:ext cx="4071485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Websocket-bench</a:t>
            </a:r>
          </a:p>
        </p:txBody>
      </p:sp>
    </p:spTree>
    <p:extLst>
      <p:ext uri="{BB962C8B-B14F-4D97-AF65-F5344CB8AC3E}">
        <p14:creationId xmlns:p14="http://schemas.microsoft.com/office/powerpoint/2010/main" val="610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D8A9D3-F5D5-4D58-9D67-98611097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70051-A1A7-490B-88FA-1F86002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57BC3A-05C7-49DA-806D-17FFA0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11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9419EA5-365F-4E8E-A52F-28F7DDA1CA1B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4D10F4DE-CCAE-4184-AE20-AE17E932346D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6D900DE-3AA8-4F35-9394-DA4B329E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  <p:sp>
        <p:nvSpPr>
          <p:cNvPr id="11" name="Titolo 6">
            <a:extLst>
              <a:ext uri="{FF2B5EF4-FFF2-40B4-BE49-F238E27FC236}">
                <a16:creationId xmlns:a16="http://schemas.microsoft.com/office/drawing/2014/main" id="{BB4046E7-3EE0-4183-AB4E-6CEF44E0423E}"/>
              </a:ext>
            </a:extLst>
          </p:cNvPr>
          <p:cNvSpPr txBox="1">
            <a:spLocks/>
          </p:cNvSpPr>
          <p:nvPr/>
        </p:nvSpPr>
        <p:spPr>
          <a:xfrm>
            <a:off x="850119" y="848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Attacco Denial of Service</a:t>
            </a:r>
          </a:p>
        </p:txBody>
      </p:sp>
      <p:pic>
        <p:nvPicPr>
          <p:cNvPr id="3074" name="Picture 2" descr="Immagine correlata">
            <a:extLst>
              <a:ext uri="{FF2B5EF4-FFF2-40B4-BE49-F238E27FC236}">
                <a16:creationId xmlns:a16="http://schemas.microsoft.com/office/drawing/2014/main" id="{5B606E9C-BCEC-4E95-A8A1-45B09DCC1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61875" l="0" r="97589">
                        <a14:foregroundMark x1="1844" y1="16042" x2="86809" y2="27500"/>
                        <a14:foregroundMark x1="86809" y1="27500" x2="88369" y2="5833"/>
                        <a14:foregroundMark x1="88369" y1="5833" x2="91489" y2="33542"/>
                        <a14:foregroundMark x1="91489" y1="33542" x2="94043" y2="20417"/>
                        <a14:foregroundMark x1="94043" y1="20417" x2="93617" y2="3958"/>
                        <a14:foregroundMark x1="93617" y1="3958" x2="99149" y2="24792"/>
                        <a14:foregroundMark x1="99149" y1="24792" x2="97021" y2="11667"/>
                        <a14:foregroundMark x1="97021" y1="11667" x2="92624" y2="25833"/>
                        <a14:foregroundMark x1="92624" y1="25833" x2="94752" y2="37083"/>
                        <a14:foregroundMark x1="94752" y1="37083" x2="3546" y2="42083"/>
                        <a14:foregroundMark x1="3546" y1="42083" x2="20284" y2="32083"/>
                        <a14:foregroundMark x1="20284" y1="32083" x2="95745" y2="41250"/>
                        <a14:foregroundMark x1="95745" y1="41250" x2="33333" y2="41458"/>
                        <a14:foregroundMark x1="33333" y1="41458" x2="1135" y2="33125"/>
                        <a14:foregroundMark x1="1135" y1="33125" x2="11206" y2="24583"/>
                        <a14:foregroundMark x1="11206" y1="24583" x2="79007" y2="37917"/>
                        <a14:foregroundMark x1="79007" y1="37917" x2="86667" y2="28542"/>
                        <a14:foregroundMark x1="86667" y1="28542" x2="79291" y2="4792"/>
                        <a14:foregroundMark x1="79291" y1="4792" x2="85957" y2="17917"/>
                        <a14:foregroundMark x1="85957" y1="17917" x2="81135" y2="8542"/>
                        <a14:foregroundMark x1="81135" y1="8542" x2="75319" y2="17917"/>
                        <a14:foregroundMark x1="75319" y1="17917" x2="75603" y2="29375"/>
                        <a14:foregroundMark x1="75603" y1="29375" x2="76596" y2="8125"/>
                        <a14:foregroundMark x1="76596" y1="8125" x2="65957" y2="8125"/>
                        <a14:foregroundMark x1="65957" y1="8125" x2="74043" y2="16875"/>
                        <a14:foregroundMark x1="74043" y1="16875" x2="70355" y2="27292"/>
                        <a14:foregroundMark x1="70355" y1="27292" x2="75319" y2="5417"/>
                        <a14:foregroundMark x1="75319" y1="5417" x2="61844" y2="8750"/>
                        <a14:foregroundMark x1="61844" y1="8750" x2="64113" y2="21042"/>
                        <a14:foregroundMark x1="64113" y1="21042" x2="64255" y2="6250"/>
                        <a14:foregroundMark x1="64255" y1="6250" x2="56028" y2="26042"/>
                        <a14:foregroundMark x1="56028" y1="26042" x2="53901" y2="8750"/>
                        <a14:foregroundMark x1="53901" y1="8750" x2="45390" y2="15417"/>
                        <a14:foregroundMark x1="45390" y1="15417" x2="41135" y2="40000"/>
                        <a14:foregroundMark x1="41135" y1="40000" x2="42128" y2="3750"/>
                        <a14:foregroundMark x1="42128" y1="3750" x2="33050" y2="13542"/>
                        <a14:foregroundMark x1="33050" y1="13542" x2="29504" y2="29583"/>
                        <a14:foregroundMark x1="29504" y1="29583" x2="31206" y2="7708"/>
                        <a14:foregroundMark x1="31206" y1="7708" x2="27092" y2="18125"/>
                        <a14:foregroundMark x1="27092" y1="18125" x2="567" y2="19792"/>
                        <a14:foregroundMark x1="567" y1="19792" x2="567" y2="19792"/>
                        <a14:foregroundMark x1="35745" y1="3542" x2="54043" y2="9167"/>
                        <a14:foregroundMark x1="54043" y1="9167" x2="49504" y2="0"/>
                        <a14:foregroundMark x1="49504" y1="0" x2="65674" y2="1667"/>
                        <a14:foregroundMark x1="65674" y1="1667" x2="88227" y2="833"/>
                        <a14:foregroundMark x1="88227" y1="833" x2="95177" y2="7292"/>
                        <a14:foregroundMark x1="95177" y1="7292" x2="94468" y2="32500"/>
                        <a14:foregroundMark x1="94468" y1="32500" x2="97730" y2="45208"/>
                        <a14:foregroundMark x1="97730" y1="45208" x2="95461" y2="10625"/>
                        <a14:foregroundMark x1="95461" y1="10625" x2="96879" y2="23958"/>
                        <a14:foregroundMark x1="96879" y1="23958" x2="96170" y2="35208"/>
                        <a14:foregroundMark x1="96170" y1="35208" x2="91206" y2="43750"/>
                        <a14:foregroundMark x1="91206" y1="43750" x2="851" y2="42708"/>
                        <a14:foregroundMark x1="851" y1="42708" x2="851" y2="42708"/>
                        <a14:foregroundMark x1="60426" y1="4583" x2="34326" y2="1667"/>
                        <a14:foregroundMark x1="44681" y1="34167" x2="67376" y2="26667"/>
                        <a14:foregroundMark x1="67376" y1="26667" x2="67660" y2="26667"/>
                        <a14:foregroundMark x1="44539" y1="17917" x2="51489" y2="26667"/>
                        <a14:foregroundMark x1="51489" y1="26667" x2="51915" y2="26667"/>
                        <a14:foregroundMark x1="2837" y1="43958" x2="79574" y2="55833"/>
                        <a14:foregroundMark x1="79574" y1="55833" x2="98865" y2="45000"/>
                        <a14:foregroundMark x1="98865" y1="45000" x2="93617" y2="14167"/>
                        <a14:foregroundMark x1="93617" y1="14167" x2="94326" y2="1667"/>
                        <a14:foregroundMark x1="94326" y1="1667" x2="97730" y2="15208"/>
                        <a14:foregroundMark x1="97730" y1="15208" x2="82979" y2="61875"/>
                        <a14:foregroundMark x1="82837" y1="35208" x2="71206" y2="9375"/>
                        <a14:foregroundMark x1="74043" y1="33125" x2="79716" y2="22917"/>
                        <a14:foregroundMark x1="79716" y1="22917" x2="70496" y2="34167"/>
                        <a14:foregroundMark x1="70496" y1="34167" x2="87801" y2="33125"/>
                        <a14:foregroundMark x1="12340" y1="38333" x2="426" y2="44583"/>
                        <a14:foregroundMark x1="16738" y1="45417" x2="8652" y2="48125"/>
                        <a14:foregroundMark x1="8652" y1="48125" x2="851" y2="46458"/>
                        <a14:foregroundMark x1="851" y1="46458" x2="0" y2="47500"/>
                        <a14:foregroundMark x1="79858" y1="26042" x2="86950" y2="19792"/>
                        <a14:foregroundMark x1="86950" y1="19792" x2="67376" y2="26458"/>
                        <a14:foregroundMark x1="67376" y1="26458" x2="19858" y2="21667"/>
                        <a14:foregroundMark x1="19858" y1="21667" x2="12340" y2="24792"/>
                        <a14:foregroundMark x1="12340" y1="24792" x2="14326" y2="35833"/>
                        <a14:foregroundMark x1="14326" y1="35833" x2="13617" y2="24167"/>
                        <a14:foregroundMark x1="13617" y1="24167" x2="20851" y2="28125"/>
                        <a14:foregroundMark x1="20851" y1="28125" x2="29362" y2="23125"/>
                        <a14:foregroundMark x1="91773" y1="19792" x2="91206" y2="23958"/>
                        <a14:backgroundMark x1="1418" y1="6042" x2="25106" y2="12500"/>
                        <a14:backgroundMark x1="28220" y1="5404" x2="29220" y2="3125"/>
                        <a14:backgroundMark x1="29220" y1="3125" x2="29220" y2="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75" b="54356"/>
          <a:stretch/>
        </p:blipFill>
        <p:spPr bwMode="auto">
          <a:xfrm>
            <a:off x="6263430" y="3115339"/>
            <a:ext cx="5372100" cy="158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03A5B2F-4A01-470B-894C-7223C7A6CD60}"/>
              </a:ext>
            </a:extLst>
          </p:cNvPr>
          <p:cNvSpPr txBox="1"/>
          <p:nvPr/>
        </p:nvSpPr>
        <p:spPr>
          <a:xfrm>
            <a:off x="606561" y="3324412"/>
            <a:ext cx="487967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/>
              <a:t>Implementazione di un attacco SYN flood</a:t>
            </a:r>
          </a:p>
        </p:txBody>
      </p:sp>
      <p:pic>
        <p:nvPicPr>
          <p:cNvPr id="15" name="Picture 2" descr="Risultati immagini per fail icon">
            <a:extLst>
              <a:ext uri="{FF2B5EF4-FFF2-40B4-BE49-F238E27FC236}">
                <a16:creationId xmlns:a16="http://schemas.microsoft.com/office/drawing/2014/main" id="{24CA3C24-2371-439A-8C46-821FBFD9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09171" y="2842326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1546724-F33D-4739-819F-B0853EDE3ACC}"/>
              </a:ext>
            </a:extLst>
          </p:cNvPr>
          <p:cNvSpPr txBox="1"/>
          <p:nvPr/>
        </p:nvSpPr>
        <p:spPr>
          <a:xfrm>
            <a:off x="606561" y="4408613"/>
            <a:ext cx="4879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it-IT" sz="2400" b="1" dirty="0"/>
          </a:p>
          <a:p>
            <a:pPr algn="ctr"/>
            <a:r>
              <a:rPr lang="it-IT" dirty="0"/>
              <a:t>Instaurazione di una moltitudine di connessioni con il server MMS fino a saturarne le risorse</a:t>
            </a:r>
            <a:endParaRPr lang="it-IT" b="1" dirty="0"/>
          </a:p>
        </p:txBody>
      </p:sp>
      <p:pic>
        <p:nvPicPr>
          <p:cNvPr id="16" name="Picture 4" descr="Risultati immagini per success icon">
            <a:extLst>
              <a:ext uri="{FF2B5EF4-FFF2-40B4-BE49-F238E27FC236}">
                <a16:creationId xmlns:a16="http://schemas.microsoft.com/office/drawing/2014/main" id="{0D8A8BB5-EC2F-4A2C-BB97-E8DAC5A56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627" y="4369884"/>
            <a:ext cx="411944" cy="41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98AC73D5-20AC-4FE8-94CB-00CB65773736}"/>
              </a:ext>
            </a:extLst>
          </p:cNvPr>
          <p:cNvSpPr/>
          <p:nvPr/>
        </p:nvSpPr>
        <p:spPr>
          <a:xfrm>
            <a:off x="1010654" y="2817149"/>
            <a:ext cx="4071485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/>
              <a:t>Scapy</a:t>
            </a:r>
            <a:endParaRPr lang="it-IT" sz="2400" b="1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1C7E865-F3CA-4977-807B-B830AB1D215A}"/>
              </a:ext>
            </a:extLst>
          </p:cNvPr>
          <p:cNvSpPr/>
          <p:nvPr/>
        </p:nvSpPr>
        <p:spPr>
          <a:xfrm>
            <a:off x="1010654" y="4320163"/>
            <a:ext cx="4071485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Websocket-bench</a:t>
            </a:r>
          </a:p>
        </p:txBody>
      </p:sp>
    </p:spTree>
    <p:extLst>
      <p:ext uri="{BB962C8B-B14F-4D97-AF65-F5344CB8AC3E}">
        <p14:creationId xmlns:p14="http://schemas.microsoft.com/office/powerpoint/2010/main" val="179867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D8A9D3-F5D5-4D58-9D67-98611097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70051-A1A7-490B-88FA-1F86002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57BC3A-05C7-49DA-806D-17FFA0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12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9419EA5-365F-4E8E-A52F-28F7DDA1CA1B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4D10F4DE-CCAE-4184-AE20-AE17E932346D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6D900DE-3AA8-4F35-9394-DA4B329E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  <p:sp>
        <p:nvSpPr>
          <p:cNvPr id="11" name="Titolo 6">
            <a:extLst>
              <a:ext uri="{FF2B5EF4-FFF2-40B4-BE49-F238E27FC236}">
                <a16:creationId xmlns:a16="http://schemas.microsoft.com/office/drawing/2014/main" id="{BB4046E7-3EE0-4183-AB4E-6CEF44E0423E}"/>
              </a:ext>
            </a:extLst>
          </p:cNvPr>
          <p:cNvSpPr txBox="1">
            <a:spLocks/>
          </p:cNvSpPr>
          <p:nvPr/>
        </p:nvSpPr>
        <p:spPr>
          <a:xfrm>
            <a:off x="850119" y="848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Conclusione</a:t>
            </a:r>
          </a:p>
        </p:txBody>
      </p:sp>
      <p:pic>
        <p:nvPicPr>
          <p:cNvPr id="2050" name="Picture 2" descr="94% of surveyed sites support TLS 1.2">
            <a:extLst>
              <a:ext uri="{FF2B5EF4-FFF2-40B4-BE49-F238E27FC236}">
                <a16:creationId xmlns:a16="http://schemas.microsoft.com/office/drawing/2014/main" id="{F8B83F13-74F5-4613-965E-7FD45E54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95" y="2209273"/>
            <a:ext cx="3559956" cy="247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023E0D76-36A6-4396-BC72-E757FBCCCFC5}"/>
              </a:ext>
            </a:extLst>
          </p:cNvPr>
          <p:cNvSpPr/>
          <p:nvPr/>
        </p:nvSpPr>
        <p:spPr>
          <a:xfrm>
            <a:off x="1002495" y="4718103"/>
            <a:ext cx="3459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000000"/>
                </a:solidFill>
                <a:latin typeface="Calibri (Corpo)"/>
              </a:rPr>
              <a:t>La maggior parte dei dispositivi supporta </a:t>
            </a:r>
            <a:r>
              <a:rPr lang="it-IT" b="1" dirty="0">
                <a:solidFill>
                  <a:srgbClr val="000000"/>
                </a:solidFill>
                <a:latin typeface="Calibri (Corpo)"/>
              </a:rPr>
              <a:t>versioni obsolete </a:t>
            </a:r>
            <a:r>
              <a:rPr lang="it-IT" dirty="0">
                <a:solidFill>
                  <a:srgbClr val="000000"/>
                </a:solidFill>
                <a:latin typeface="Calibri (Corpo)"/>
              </a:rPr>
              <a:t>del protocollo di cifratura TLS</a:t>
            </a:r>
            <a:endParaRPr lang="it-IT" b="1" dirty="0">
              <a:latin typeface="Calibri (Corpo)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F75A1E-FE2D-43EF-8A6E-3C4982243A15}"/>
              </a:ext>
            </a:extLst>
          </p:cNvPr>
          <p:cNvSpPr/>
          <p:nvPr/>
        </p:nvSpPr>
        <p:spPr>
          <a:xfrm>
            <a:off x="6785715" y="2764097"/>
            <a:ext cx="3649770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Sviluppi futuri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A273D4-95B1-4CFB-BD15-23AC4B596522}"/>
              </a:ext>
            </a:extLst>
          </p:cNvPr>
          <p:cNvSpPr txBox="1"/>
          <p:nvPr/>
        </p:nvSpPr>
        <p:spPr>
          <a:xfrm>
            <a:off x="5903648" y="3273397"/>
            <a:ext cx="6178859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sz="2000" dirty="0"/>
              <a:t>Approfondimento sull’attacco Downgrade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sz="2000" dirty="0"/>
              <a:t>Possibile riadattamento di SSLsplit per MMS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sz="2000" dirty="0"/>
              <a:t>Aggiunta della decifratura per il MITM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F8664E-2078-44FC-BB23-7E92FA0D422B}"/>
              </a:ext>
            </a:extLst>
          </p:cNvPr>
          <p:cNvSpPr txBox="1"/>
          <p:nvPr/>
        </p:nvSpPr>
        <p:spPr>
          <a:xfrm>
            <a:off x="3288260" y="5744215"/>
            <a:ext cx="5230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Nessun dispositivo è perfettamente sicuro!</a:t>
            </a:r>
          </a:p>
        </p:txBody>
      </p:sp>
    </p:spTree>
    <p:extLst>
      <p:ext uri="{BB962C8B-B14F-4D97-AF65-F5344CB8AC3E}">
        <p14:creationId xmlns:p14="http://schemas.microsoft.com/office/powerpoint/2010/main" val="19697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F3EAF-4611-4E88-9164-7C6C781D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68" y="29657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6600" b="1" dirty="0">
                <a:solidFill>
                  <a:srgbClr val="CD1C1F"/>
                </a:solidFill>
              </a:rPr>
              <a:t>Grazie per l’attenzione!</a:t>
            </a:r>
            <a:endParaRPr lang="it-IT" sz="660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2A7F5C-17AC-420C-9A88-E6E8EEB8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32B31C-41CF-4EB0-9FAF-59A36FB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2494DE-01A5-4073-9911-4C208EA8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13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A660CBC-8593-4F32-8B39-6C28EFEDDF42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FC06D77F-5745-4670-9793-3A51ED31E0D0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351BB41-98B8-40C8-8E52-646807E25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8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3EA63D-782F-4C74-9CCD-CBD59622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92415E-874D-490B-89E6-66F055CD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300D88-7C9B-4EF2-9F6A-F326D3F1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2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F14CDA0-B1DA-451C-B6F0-A1666F769A82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FEBA0F7-B2B5-4D5D-93D8-DF5E48D88EA1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338613C-9005-4D21-B24F-0C748D29C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C52044C2-002B-4005-ACFA-451B58D3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19" y="848902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Obiettivo dello studio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C194D0-8E74-414C-B46E-67C98C770192}"/>
              </a:ext>
            </a:extLst>
          </p:cNvPr>
          <p:cNvSpPr txBox="1"/>
          <p:nvPr/>
        </p:nvSpPr>
        <p:spPr>
          <a:xfrm>
            <a:off x="1414914" y="1993303"/>
            <a:ext cx="86146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Realizzazione di </a:t>
            </a:r>
            <a:r>
              <a:rPr lang="it-IT" sz="2000" b="1" dirty="0"/>
              <a:t>attacchi informatici </a:t>
            </a:r>
            <a:r>
              <a:rPr lang="it-IT" sz="2000" dirty="0"/>
              <a:t>contro il protocollo MMS con supporto alla crittografia TLS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Analisi e ricerca delle </a:t>
            </a:r>
            <a:r>
              <a:rPr lang="it-IT" sz="2000" b="1" dirty="0"/>
              <a:t>vulnerabilità</a:t>
            </a:r>
            <a:r>
              <a:rPr lang="it-IT" sz="2000" dirty="0"/>
              <a:t> del protocollo TLS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6" name="Picture 2" descr="Logo-RSE-alta-risoluzione-2">
            <a:extLst>
              <a:ext uri="{FF2B5EF4-FFF2-40B4-BE49-F238E27FC236}">
                <a16:creationId xmlns:a16="http://schemas.microsoft.com/office/drawing/2014/main" id="{64DB9EA4-1ED6-4EE8-872B-BEB06948C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61" y="4041364"/>
            <a:ext cx="2591717" cy="118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AD0297C-FA76-47E8-B186-CBD33FE1F5A1}"/>
              </a:ext>
            </a:extLst>
          </p:cNvPr>
          <p:cNvSpPr/>
          <p:nvPr/>
        </p:nvSpPr>
        <p:spPr>
          <a:xfrm>
            <a:off x="1280858" y="4791746"/>
            <a:ext cx="55154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" dirty="0"/>
              <a:t>Collaborazione scientifica dell’Ateneo con l’azienda </a:t>
            </a:r>
          </a:p>
          <a:p>
            <a:pPr algn="ctr"/>
            <a:r>
              <a:rPr lang="it-IT" sz="2000" dirty="0"/>
              <a:t>Ricerca  sul Sistema Energetico (RSE)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591E5DA-E985-4AE9-8334-6892CDA30494}"/>
              </a:ext>
            </a:extLst>
          </p:cNvPr>
          <p:cNvSpPr/>
          <p:nvPr/>
        </p:nvSpPr>
        <p:spPr>
          <a:xfrm>
            <a:off x="1872589" y="4041363"/>
            <a:ext cx="4071485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Studio guidato </a:t>
            </a:r>
          </a:p>
        </p:txBody>
      </p:sp>
    </p:spTree>
    <p:extLst>
      <p:ext uri="{BB962C8B-B14F-4D97-AF65-F5344CB8AC3E}">
        <p14:creationId xmlns:p14="http://schemas.microsoft.com/office/powerpoint/2010/main" val="12451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D8A9D3-F5D5-4D58-9D67-98611097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70051-A1A7-490B-88FA-1F86002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57BC3A-05C7-49DA-806D-17FFA0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3</a:t>
            </a:fld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9419EA5-365F-4E8E-A52F-28F7DDA1CA1B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4D10F4DE-CCAE-4184-AE20-AE17E932346D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6D900DE-3AA8-4F35-9394-DA4B329E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  <p:sp>
        <p:nvSpPr>
          <p:cNvPr id="11" name="Titolo 6">
            <a:extLst>
              <a:ext uri="{FF2B5EF4-FFF2-40B4-BE49-F238E27FC236}">
                <a16:creationId xmlns:a16="http://schemas.microsoft.com/office/drawing/2014/main" id="{BB4046E7-3EE0-4183-AB4E-6CEF44E0423E}"/>
              </a:ext>
            </a:extLst>
          </p:cNvPr>
          <p:cNvSpPr txBox="1">
            <a:spLocks/>
          </p:cNvSpPr>
          <p:nvPr/>
        </p:nvSpPr>
        <p:spPr>
          <a:xfrm>
            <a:off x="850119" y="848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Tecnologie utilizzate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F8D76DD-388B-4FB4-B118-2C0BF0727ACE}"/>
              </a:ext>
            </a:extLst>
          </p:cNvPr>
          <p:cNvSpPr txBox="1"/>
          <p:nvPr/>
        </p:nvSpPr>
        <p:spPr>
          <a:xfrm>
            <a:off x="4261959" y="4324840"/>
            <a:ext cx="346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Fasi dell’handshake TLS</a:t>
            </a:r>
          </a:p>
          <a:p>
            <a:endParaRPr lang="it-IT" sz="2400" b="1" dirty="0"/>
          </a:p>
        </p:txBody>
      </p:sp>
      <p:pic>
        <p:nvPicPr>
          <p:cNvPr id="1026" name="Picture 2" descr="Risultati immagini per docker">
            <a:extLst>
              <a:ext uri="{FF2B5EF4-FFF2-40B4-BE49-F238E27FC236}">
                <a16:creationId xmlns:a16="http://schemas.microsoft.com/office/drawing/2014/main" id="{7EFBC16F-1550-4045-A099-03A56AB8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38" y="2424276"/>
            <a:ext cx="1281625" cy="106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A4FEEA2-8017-4690-BA15-171B5FE1C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68" y="2424275"/>
            <a:ext cx="1598533" cy="1063751"/>
          </a:xfrm>
          <a:prstGeom prst="rect">
            <a:avLst/>
          </a:prstGeom>
        </p:spPr>
      </p:pic>
      <p:pic>
        <p:nvPicPr>
          <p:cNvPr id="18" name="Immagine 1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7D781A3-1BA6-4C25-98E5-E4E4C9A67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072" y="2509380"/>
            <a:ext cx="2674269" cy="97864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2B6B0D4-6DF2-4F35-AC10-41DFD49FD78A}"/>
              </a:ext>
            </a:extLst>
          </p:cNvPr>
          <p:cNvSpPr txBox="1"/>
          <p:nvPr/>
        </p:nvSpPr>
        <p:spPr>
          <a:xfrm>
            <a:off x="1086740" y="4328104"/>
            <a:ext cx="3464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Container Docker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Reti Docker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0D69325-CF8B-4571-B159-891521C33171}"/>
              </a:ext>
            </a:extLst>
          </p:cNvPr>
          <p:cNvSpPr txBox="1"/>
          <p:nvPr/>
        </p:nvSpPr>
        <p:spPr>
          <a:xfrm>
            <a:off x="8233962" y="4282906"/>
            <a:ext cx="3464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Modello a Oggetti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Server e client MMS</a:t>
            </a:r>
          </a:p>
          <a:p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34544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D8A9D3-F5D5-4D58-9D67-98611097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70051-A1A7-490B-88FA-1F86002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57BC3A-05C7-49DA-806D-17FFA0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4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9419EA5-365F-4E8E-A52F-28F7DDA1CA1B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4D10F4DE-CCAE-4184-AE20-AE17E932346D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6D900DE-3AA8-4F35-9394-DA4B329E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  <p:sp>
        <p:nvSpPr>
          <p:cNvPr id="11" name="Titolo 6">
            <a:extLst>
              <a:ext uri="{FF2B5EF4-FFF2-40B4-BE49-F238E27FC236}">
                <a16:creationId xmlns:a16="http://schemas.microsoft.com/office/drawing/2014/main" id="{BB4046E7-3EE0-4183-AB4E-6CEF44E0423E}"/>
              </a:ext>
            </a:extLst>
          </p:cNvPr>
          <p:cNvSpPr txBox="1">
            <a:spLocks/>
          </p:cNvSpPr>
          <p:nvPr/>
        </p:nvSpPr>
        <p:spPr>
          <a:xfrm>
            <a:off x="850119" y="848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Lavoro svolto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560507-1089-4352-9ECF-B2D9AB1F68B1}"/>
              </a:ext>
            </a:extLst>
          </p:cNvPr>
          <p:cNvSpPr txBox="1"/>
          <p:nvPr/>
        </p:nvSpPr>
        <p:spPr>
          <a:xfrm>
            <a:off x="1223098" y="2272627"/>
            <a:ext cx="9769642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Ricerca sulle vulnerabilità del protocollo TLS e dei cipher suite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Ricerca di attacchi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Ricerca e realizzazione di strumenti di attacco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Realizzazione degli attacchi</a:t>
            </a:r>
          </a:p>
        </p:txBody>
      </p:sp>
    </p:spTree>
    <p:extLst>
      <p:ext uri="{BB962C8B-B14F-4D97-AF65-F5344CB8AC3E}">
        <p14:creationId xmlns:p14="http://schemas.microsoft.com/office/powerpoint/2010/main" val="960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D8A9D3-F5D5-4D58-9D67-98611097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70051-A1A7-490B-88FA-1F86002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57BC3A-05C7-49DA-806D-17FFA0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5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9419EA5-365F-4E8E-A52F-28F7DDA1CA1B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4D10F4DE-CCAE-4184-AE20-AE17E932346D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6D900DE-3AA8-4F35-9394-DA4B329EF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  <p:sp>
        <p:nvSpPr>
          <p:cNvPr id="11" name="Titolo 6">
            <a:extLst>
              <a:ext uri="{FF2B5EF4-FFF2-40B4-BE49-F238E27FC236}">
                <a16:creationId xmlns:a16="http://schemas.microsoft.com/office/drawing/2014/main" id="{BB4046E7-3EE0-4183-AB4E-6CEF44E0423E}"/>
              </a:ext>
            </a:extLst>
          </p:cNvPr>
          <p:cNvSpPr txBox="1">
            <a:spLocks/>
          </p:cNvSpPr>
          <p:nvPr/>
        </p:nvSpPr>
        <p:spPr>
          <a:xfrm>
            <a:off x="209724" y="848902"/>
            <a:ext cx="11597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Vulnerabilità di TLS e dei cipher suite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FF00D1-6D54-4DF5-A501-E4AA84D4A387}"/>
              </a:ext>
            </a:extLst>
          </p:cNvPr>
          <p:cNvSpPr txBox="1"/>
          <p:nvPr/>
        </p:nvSpPr>
        <p:spPr>
          <a:xfrm>
            <a:off x="1640305" y="3245858"/>
            <a:ext cx="19410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3SHAKE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POODLE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LOGJAM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FREAK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F5649E0-0106-42BF-9307-60F9647519ED}"/>
              </a:ext>
            </a:extLst>
          </p:cNvPr>
          <p:cNvSpPr txBox="1"/>
          <p:nvPr/>
        </p:nvSpPr>
        <p:spPr>
          <a:xfrm>
            <a:off x="8506000" y="3258185"/>
            <a:ext cx="2827416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BEAST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CRIME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BREAH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HEIST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SLOTH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DROWN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ROCA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54974A-039B-4B68-A9A9-16819DA30C08}"/>
              </a:ext>
            </a:extLst>
          </p:cNvPr>
          <p:cNvSpPr/>
          <p:nvPr/>
        </p:nvSpPr>
        <p:spPr>
          <a:xfrm>
            <a:off x="5261881" y="3258185"/>
            <a:ext cx="19410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2000" dirty="0"/>
              <a:t>SWEET32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2000" dirty="0"/>
              <a:t>ROBOT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2000" dirty="0"/>
              <a:t>LUCKY13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2232018-A5B3-4808-B194-C08837A9879B}"/>
              </a:ext>
            </a:extLst>
          </p:cNvPr>
          <p:cNvSpPr/>
          <p:nvPr/>
        </p:nvSpPr>
        <p:spPr>
          <a:xfrm>
            <a:off x="614220" y="2606252"/>
            <a:ext cx="3649770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Concettuali dello standard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3FB3C5F-1AD1-4761-B4AC-401F5E89E845}"/>
              </a:ext>
            </a:extLst>
          </p:cNvPr>
          <p:cNvSpPr/>
          <p:nvPr/>
        </p:nvSpPr>
        <p:spPr>
          <a:xfrm>
            <a:off x="4263989" y="2606251"/>
            <a:ext cx="3947161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it-IT" sz="2400" b="1" dirty="0"/>
              <a:t>Primitive crittografiche deboli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63E5FC8-07C3-400E-A668-C106438D7A46}"/>
              </a:ext>
            </a:extLst>
          </p:cNvPr>
          <p:cNvSpPr/>
          <p:nvPr/>
        </p:nvSpPr>
        <p:spPr>
          <a:xfrm>
            <a:off x="8211150" y="2606250"/>
            <a:ext cx="3327233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it-IT" sz="2400" b="1" dirty="0"/>
              <a:t>Implementazione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B7B818F-7E86-418F-9D35-DCF2B581D04B}"/>
              </a:ext>
            </a:extLst>
          </p:cNvPr>
          <p:cNvCxnSpPr>
            <a:cxnSpLocks/>
          </p:cNvCxnSpPr>
          <p:nvPr/>
        </p:nvCxnSpPr>
        <p:spPr>
          <a:xfrm>
            <a:off x="4263989" y="3067915"/>
            <a:ext cx="0" cy="2634327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9723115-2ADF-47B8-A097-9DC226C3AAC2}"/>
              </a:ext>
            </a:extLst>
          </p:cNvPr>
          <p:cNvCxnSpPr>
            <a:cxnSpLocks/>
          </p:cNvCxnSpPr>
          <p:nvPr/>
        </p:nvCxnSpPr>
        <p:spPr>
          <a:xfrm flipH="1">
            <a:off x="8211147" y="3067915"/>
            <a:ext cx="3" cy="2634326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CD5253C-B51B-43CC-B472-DF543D3BADEB}"/>
              </a:ext>
            </a:extLst>
          </p:cNvPr>
          <p:cNvCxnSpPr>
            <a:cxnSpLocks/>
          </p:cNvCxnSpPr>
          <p:nvPr/>
        </p:nvCxnSpPr>
        <p:spPr>
          <a:xfrm>
            <a:off x="614220" y="2967080"/>
            <a:ext cx="0" cy="2735162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1621055-AFFF-4850-B76C-4EC572A15779}"/>
              </a:ext>
            </a:extLst>
          </p:cNvPr>
          <p:cNvCxnSpPr>
            <a:cxnSpLocks/>
          </p:cNvCxnSpPr>
          <p:nvPr/>
        </p:nvCxnSpPr>
        <p:spPr>
          <a:xfrm>
            <a:off x="11538383" y="3067915"/>
            <a:ext cx="0" cy="2634327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74E9DAD-C708-4D8A-A888-829192B34072}"/>
              </a:ext>
            </a:extLst>
          </p:cNvPr>
          <p:cNvCxnSpPr>
            <a:cxnSpLocks/>
          </p:cNvCxnSpPr>
          <p:nvPr/>
        </p:nvCxnSpPr>
        <p:spPr>
          <a:xfrm>
            <a:off x="614220" y="5702242"/>
            <a:ext cx="10924163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D8A9D3-F5D5-4D58-9D67-98611097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70051-A1A7-490B-88FA-1F86002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57BC3A-05C7-49DA-806D-17FFA0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6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9419EA5-365F-4E8E-A52F-28F7DDA1CA1B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4D10F4DE-CCAE-4184-AE20-AE17E932346D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6D900DE-3AA8-4F35-9394-DA4B329E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  <p:sp>
        <p:nvSpPr>
          <p:cNvPr id="11" name="Titolo 6">
            <a:extLst>
              <a:ext uri="{FF2B5EF4-FFF2-40B4-BE49-F238E27FC236}">
                <a16:creationId xmlns:a16="http://schemas.microsoft.com/office/drawing/2014/main" id="{BB4046E7-3EE0-4183-AB4E-6CEF44E0423E}"/>
              </a:ext>
            </a:extLst>
          </p:cNvPr>
          <p:cNvSpPr txBox="1">
            <a:spLocks/>
          </p:cNvSpPr>
          <p:nvPr/>
        </p:nvSpPr>
        <p:spPr>
          <a:xfrm>
            <a:off x="850119" y="848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Attacchi sviluppati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3EE5EF-082D-460C-B0C8-CE936D6B6FB4}"/>
              </a:ext>
            </a:extLst>
          </p:cNvPr>
          <p:cNvSpPr txBox="1"/>
          <p:nvPr/>
        </p:nvSpPr>
        <p:spPr>
          <a:xfrm>
            <a:off x="1189384" y="2073079"/>
            <a:ext cx="8582297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Attacco Man in the middle passivo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Attacco Denial of Service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Attacco Packets Filtering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Attacco Downgrade </a:t>
            </a:r>
          </a:p>
        </p:txBody>
      </p:sp>
      <p:pic>
        <p:nvPicPr>
          <p:cNvPr id="2056" name="Picture 8" descr="Immagine correlata">
            <a:extLst>
              <a:ext uri="{FF2B5EF4-FFF2-40B4-BE49-F238E27FC236}">
                <a16:creationId xmlns:a16="http://schemas.microsoft.com/office/drawing/2014/main" id="{B5D17E86-108E-4969-A3BA-027983E5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15" y="1947755"/>
            <a:ext cx="3285066" cy="32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sultati immagini per success icon">
            <a:extLst>
              <a:ext uri="{FF2B5EF4-FFF2-40B4-BE49-F238E27FC236}">
                <a16:creationId xmlns:a16="http://schemas.microsoft.com/office/drawing/2014/main" id="{62822378-EF1F-4EAF-8B6A-DF067155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64" y="2455009"/>
            <a:ext cx="411944" cy="41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isultati immagini per success icon">
            <a:extLst>
              <a:ext uri="{FF2B5EF4-FFF2-40B4-BE49-F238E27FC236}">
                <a16:creationId xmlns:a16="http://schemas.microsoft.com/office/drawing/2014/main" id="{37ABD697-5078-4400-93AC-B1D1F325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7" y="3307654"/>
            <a:ext cx="411944" cy="41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isultati immagini per success icon">
            <a:extLst>
              <a:ext uri="{FF2B5EF4-FFF2-40B4-BE49-F238E27FC236}">
                <a16:creationId xmlns:a16="http://schemas.microsoft.com/office/drawing/2014/main" id="{385FA95B-4DB1-477D-B744-1AE57E15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7" y="4193772"/>
            <a:ext cx="411944" cy="41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isultati immagini per fail icon">
            <a:extLst>
              <a:ext uri="{FF2B5EF4-FFF2-40B4-BE49-F238E27FC236}">
                <a16:creationId xmlns:a16="http://schemas.microsoft.com/office/drawing/2014/main" id="{EA831DC3-D4EC-4C68-88BF-6524BC723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15137" y="5006110"/>
            <a:ext cx="410400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D8A9D3-F5D5-4D58-9D67-98611097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70051-A1A7-490B-88FA-1F86002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57BC3A-05C7-49DA-806D-17FFA0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7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9419EA5-365F-4E8E-A52F-28F7DDA1CA1B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4D10F4DE-CCAE-4184-AE20-AE17E932346D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6D900DE-3AA8-4F35-9394-DA4B329E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  <p:sp>
        <p:nvSpPr>
          <p:cNvPr id="11" name="Titolo 6">
            <a:extLst>
              <a:ext uri="{FF2B5EF4-FFF2-40B4-BE49-F238E27FC236}">
                <a16:creationId xmlns:a16="http://schemas.microsoft.com/office/drawing/2014/main" id="{BB4046E7-3EE0-4183-AB4E-6CEF44E0423E}"/>
              </a:ext>
            </a:extLst>
          </p:cNvPr>
          <p:cNvSpPr txBox="1">
            <a:spLocks/>
          </p:cNvSpPr>
          <p:nvPr/>
        </p:nvSpPr>
        <p:spPr>
          <a:xfrm>
            <a:off x="850119" y="848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Software testati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31F573-2F4A-4AD1-9010-13AC7D4E0E54}"/>
              </a:ext>
            </a:extLst>
          </p:cNvPr>
          <p:cNvSpPr txBox="1"/>
          <p:nvPr/>
        </p:nvSpPr>
        <p:spPr>
          <a:xfrm>
            <a:off x="672539" y="2618067"/>
            <a:ext cx="26919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  <a:p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Arpspoof e </a:t>
            </a:r>
            <a:r>
              <a:rPr lang="it-IT" sz="2000" dirty="0" err="1"/>
              <a:t>TCPdump</a:t>
            </a:r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/>
              <a:t>Ettercap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SSLsplit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8EDEFD-7502-4C8E-B9A7-11136E5F7E7D}"/>
              </a:ext>
            </a:extLst>
          </p:cNvPr>
          <p:cNvSpPr txBox="1"/>
          <p:nvPr/>
        </p:nvSpPr>
        <p:spPr>
          <a:xfrm>
            <a:off x="3662900" y="2618066"/>
            <a:ext cx="2627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Script </a:t>
            </a:r>
            <a:r>
              <a:rPr lang="it-IT" sz="2000" dirty="0" err="1"/>
              <a:t>Scapy</a:t>
            </a:r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Websocket-bench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688320E-7861-42EF-AAF0-3E1DE04E68D8}"/>
              </a:ext>
            </a:extLst>
          </p:cNvPr>
          <p:cNvSpPr txBox="1"/>
          <p:nvPr/>
        </p:nvSpPr>
        <p:spPr>
          <a:xfrm>
            <a:off x="6367711" y="2618066"/>
            <a:ext cx="2627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NetfilterQueue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CCBE879-4987-42D3-8FB3-FAD0E746BDB1}"/>
              </a:ext>
            </a:extLst>
          </p:cNvPr>
          <p:cNvSpPr txBox="1"/>
          <p:nvPr/>
        </p:nvSpPr>
        <p:spPr>
          <a:xfrm>
            <a:off x="8986549" y="2618066"/>
            <a:ext cx="2761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NetfilterQueue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1E2882-7853-412D-9790-B45DF85AA963}"/>
              </a:ext>
            </a:extLst>
          </p:cNvPr>
          <p:cNvCxnSpPr/>
          <p:nvPr/>
        </p:nvCxnSpPr>
        <p:spPr>
          <a:xfrm>
            <a:off x="7382577" y="119133"/>
            <a:ext cx="0" cy="25246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934A43C-202C-49B9-82AD-D834EECD3C77}"/>
              </a:ext>
            </a:extLst>
          </p:cNvPr>
          <p:cNvCxnSpPr>
            <a:cxnSpLocks/>
          </p:cNvCxnSpPr>
          <p:nvPr/>
        </p:nvCxnSpPr>
        <p:spPr>
          <a:xfrm>
            <a:off x="3422270" y="2521812"/>
            <a:ext cx="10599" cy="2376000"/>
          </a:xfrm>
          <a:prstGeom prst="line">
            <a:avLst/>
          </a:prstGeom>
          <a:ln w="28575">
            <a:solidFill>
              <a:srgbClr val="D223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B9FF2E0-F9E9-4091-A433-925F3626F677}"/>
              </a:ext>
            </a:extLst>
          </p:cNvPr>
          <p:cNvCxnSpPr>
            <a:cxnSpLocks/>
          </p:cNvCxnSpPr>
          <p:nvPr/>
        </p:nvCxnSpPr>
        <p:spPr>
          <a:xfrm>
            <a:off x="6178906" y="2521813"/>
            <a:ext cx="0" cy="2396691"/>
          </a:xfrm>
          <a:prstGeom prst="line">
            <a:avLst/>
          </a:prstGeom>
          <a:ln w="28575">
            <a:solidFill>
              <a:srgbClr val="D223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7343E8F3-745F-4C87-BDB5-7C6B22589AE2}"/>
              </a:ext>
            </a:extLst>
          </p:cNvPr>
          <p:cNvCxnSpPr>
            <a:cxnSpLocks/>
          </p:cNvCxnSpPr>
          <p:nvPr/>
        </p:nvCxnSpPr>
        <p:spPr>
          <a:xfrm>
            <a:off x="8784418" y="2521813"/>
            <a:ext cx="0" cy="2396691"/>
          </a:xfrm>
          <a:prstGeom prst="line">
            <a:avLst/>
          </a:prstGeom>
          <a:ln w="28575">
            <a:solidFill>
              <a:srgbClr val="D223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B3DA087B-DCD3-4F69-9B81-0990663FD0B8}"/>
              </a:ext>
            </a:extLst>
          </p:cNvPr>
          <p:cNvSpPr/>
          <p:nvPr/>
        </p:nvSpPr>
        <p:spPr>
          <a:xfrm>
            <a:off x="585346" y="2532586"/>
            <a:ext cx="2831857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Man in the Middle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3383C5A-8AFF-421F-BBF2-0ECABE79D412}"/>
              </a:ext>
            </a:extLst>
          </p:cNvPr>
          <p:cNvSpPr/>
          <p:nvPr/>
        </p:nvSpPr>
        <p:spPr>
          <a:xfrm>
            <a:off x="3432869" y="2532585"/>
            <a:ext cx="2740967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Denial of Service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B2EF730E-ABC6-4EAF-A1B3-FC29E3A226F0}"/>
              </a:ext>
            </a:extLst>
          </p:cNvPr>
          <p:cNvSpPr/>
          <p:nvPr/>
        </p:nvSpPr>
        <p:spPr>
          <a:xfrm>
            <a:off x="6176410" y="2532585"/>
            <a:ext cx="2608008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Packets Filtering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3CA72967-0360-4021-93E7-B894EE39749B}"/>
              </a:ext>
            </a:extLst>
          </p:cNvPr>
          <p:cNvSpPr/>
          <p:nvPr/>
        </p:nvSpPr>
        <p:spPr>
          <a:xfrm>
            <a:off x="8794319" y="2532584"/>
            <a:ext cx="2608008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Downgrade</a:t>
            </a:r>
          </a:p>
        </p:txBody>
      </p:sp>
    </p:spTree>
    <p:extLst>
      <p:ext uri="{BB962C8B-B14F-4D97-AF65-F5344CB8AC3E}">
        <p14:creationId xmlns:p14="http://schemas.microsoft.com/office/powerpoint/2010/main" val="16764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D8A9D3-F5D5-4D58-9D67-98611097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70051-A1A7-490B-88FA-1F86002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57BC3A-05C7-49DA-806D-17FFA0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8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9419EA5-365F-4E8E-A52F-28F7DDA1CA1B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4D10F4DE-CCAE-4184-AE20-AE17E932346D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6D900DE-3AA8-4F35-9394-DA4B329E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  <p:sp>
        <p:nvSpPr>
          <p:cNvPr id="11" name="Titolo 6">
            <a:extLst>
              <a:ext uri="{FF2B5EF4-FFF2-40B4-BE49-F238E27FC236}">
                <a16:creationId xmlns:a16="http://schemas.microsoft.com/office/drawing/2014/main" id="{BB4046E7-3EE0-4183-AB4E-6CEF44E0423E}"/>
              </a:ext>
            </a:extLst>
          </p:cNvPr>
          <p:cNvSpPr txBox="1">
            <a:spLocks/>
          </p:cNvSpPr>
          <p:nvPr/>
        </p:nvSpPr>
        <p:spPr>
          <a:xfrm>
            <a:off x="850119" y="848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Strumenti per il Packets Filtering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688320E-7861-42EF-AAF0-3E1DE04E68D8}"/>
              </a:ext>
            </a:extLst>
          </p:cNvPr>
          <p:cNvSpPr txBox="1"/>
          <p:nvPr/>
        </p:nvSpPr>
        <p:spPr>
          <a:xfrm>
            <a:off x="1347989" y="1986153"/>
            <a:ext cx="11508153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lnSpc>
                <a:spcPct val="150000"/>
              </a:lnSpc>
            </a:pPr>
            <a:endParaRPr lang="it-IT" sz="2800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1E2882-7853-412D-9790-B45DF85AA963}"/>
              </a:ext>
            </a:extLst>
          </p:cNvPr>
          <p:cNvCxnSpPr/>
          <p:nvPr/>
        </p:nvCxnSpPr>
        <p:spPr>
          <a:xfrm>
            <a:off x="7382577" y="119133"/>
            <a:ext cx="0" cy="25246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28796A87-E2D9-44D3-A9B7-FE7EA280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042" y="2082291"/>
            <a:ext cx="1143000" cy="8858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549596B-04E7-4B26-8497-0B8E302E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917" y="4159921"/>
            <a:ext cx="2378147" cy="237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596056-FAD5-4249-B3C1-3A7B2CF0E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3" r="20779" b="70139"/>
          <a:stretch/>
        </p:blipFill>
        <p:spPr bwMode="auto">
          <a:xfrm>
            <a:off x="7321703" y="3482102"/>
            <a:ext cx="2991678" cy="83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13671723-F486-424D-A4E7-E2E6F9FFA142}"/>
              </a:ext>
            </a:extLst>
          </p:cNvPr>
          <p:cNvSpPr/>
          <p:nvPr/>
        </p:nvSpPr>
        <p:spPr>
          <a:xfrm>
            <a:off x="3397160" y="2531506"/>
            <a:ext cx="433696" cy="365039"/>
          </a:xfrm>
          <a:prstGeom prst="downArrow">
            <a:avLst/>
          </a:prstGeom>
          <a:solidFill>
            <a:srgbClr val="D2232A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D09C1BE5-4FD9-4295-81CB-D3D76C389EC9}"/>
              </a:ext>
            </a:extLst>
          </p:cNvPr>
          <p:cNvSpPr/>
          <p:nvPr/>
        </p:nvSpPr>
        <p:spPr>
          <a:xfrm>
            <a:off x="3397159" y="3876568"/>
            <a:ext cx="433696" cy="365039"/>
          </a:xfrm>
          <a:prstGeom prst="downArrow">
            <a:avLst/>
          </a:prstGeom>
          <a:solidFill>
            <a:srgbClr val="D2232A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4F578CD3-3C27-4CF1-A0F2-295AD879CB39}"/>
              </a:ext>
            </a:extLst>
          </p:cNvPr>
          <p:cNvSpPr/>
          <p:nvPr/>
        </p:nvSpPr>
        <p:spPr>
          <a:xfrm>
            <a:off x="3397159" y="5355673"/>
            <a:ext cx="433696" cy="365039"/>
          </a:xfrm>
          <a:prstGeom prst="downArrow">
            <a:avLst/>
          </a:prstGeom>
          <a:solidFill>
            <a:srgbClr val="D2232A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6CF087-F2DC-4863-9313-58266971AA7F}"/>
              </a:ext>
            </a:extLst>
          </p:cNvPr>
          <p:cNvSpPr txBox="1"/>
          <p:nvPr/>
        </p:nvSpPr>
        <p:spPr>
          <a:xfrm>
            <a:off x="1061514" y="2830385"/>
            <a:ext cx="650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Libreria Python per l’alterazione e rifiuto dei pacchetti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6FACA4-A7A5-42E3-9F0F-3231FE991493}"/>
              </a:ext>
            </a:extLst>
          </p:cNvPr>
          <p:cNvSpPr txBox="1"/>
          <p:nvPr/>
        </p:nvSpPr>
        <p:spPr>
          <a:xfrm>
            <a:off x="550899" y="4179182"/>
            <a:ext cx="62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ym typeface="Wingdings" panose="05000000000000000000" pitchFamily="2" charset="2"/>
              </a:rPr>
              <a:t>	 </a:t>
            </a:r>
            <a:r>
              <a:rPr lang="it-IT" dirty="0"/>
              <a:t>Software per</a:t>
            </a:r>
            <a:r>
              <a:rPr lang="it-IT" dirty="0">
                <a:sym typeface="Wingdings" panose="05000000000000000000" pitchFamily="2" charset="2"/>
              </a:rPr>
              <a:t> il poisoning delle tabelle ARP</a:t>
            </a:r>
            <a:endParaRPr lang="it-IT" sz="2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043CBC-2CAB-475E-AFC2-0B804339E2B1}"/>
              </a:ext>
            </a:extLst>
          </p:cNvPr>
          <p:cNvSpPr txBox="1"/>
          <p:nvPr/>
        </p:nvSpPr>
        <p:spPr>
          <a:xfrm>
            <a:off x="1497530" y="5702734"/>
            <a:ext cx="508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Software per l’intercettazione dei pacchetti</a:t>
            </a:r>
            <a:endParaRPr lang="it-IT" b="1" dirty="0"/>
          </a:p>
          <a:p>
            <a:endParaRPr lang="it-IT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0E946B1-F142-448C-AB44-DC77F73E9F7B}"/>
              </a:ext>
            </a:extLst>
          </p:cNvPr>
          <p:cNvSpPr/>
          <p:nvPr/>
        </p:nvSpPr>
        <p:spPr>
          <a:xfrm>
            <a:off x="1545657" y="2019417"/>
            <a:ext cx="4071485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NetfilterQueue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E389FEF-9ADC-4AC9-9856-0CBD0AF105ED}"/>
              </a:ext>
            </a:extLst>
          </p:cNvPr>
          <p:cNvSpPr/>
          <p:nvPr/>
        </p:nvSpPr>
        <p:spPr>
          <a:xfrm>
            <a:off x="1611952" y="3359375"/>
            <a:ext cx="4004110" cy="461947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Arpspoof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7AA54A6-130F-4F9B-B386-CA93AA1772E4}"/>
              </a:ext>
            </a:extLst>
          </p:cNvPr>
          <p:cNvSpPr/>
          <p:nvPr/>
        </p:nvSpPr>
        <p:spPr>
          <a:xfrm>
            <a:off x="1544577" y="4792349"/>
            <a:ext cx="4071485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/>
              <a:t>TCPdump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64760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04C885-7FED-4C37-BDBF-7097AAA5CED9}"/>
              </a:ext>
            </a:extLst>
          </p:cNvPr>
          <p:cNvSpPr txBox="1"/>
          <p:nvPr/>
        </p:nvSpPr>
        <p:spPr>
          <a:xfrm>
            <a:off x="664144" y="2387070"/>
            <a:ext cx="5426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it-IT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/>
              <a:t>Alterazione delle tabelle ARP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Intercettazione dei pacchetti</a:t>
            </a:r>
          </a:p>
          <a:p>
            <a:pPr marL="285750" indent="-285750">
              <a:buFontTx/>
              <a:buChar char="-"/>
            </a:pPr>
            <a:endParaRPr lang="it-IT" sz="2400" dirty="0"/>
          </a:p>
          <a:p>
            <a:pPr marL="285750" indent="-285750">
              <a:buFontTx/>
              <a:buChar char="-"/>
            </a:pPr>
            <a:endParaRPr lang="it-IT" sz="24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it-IT" sz="2400" dirty="0"/>
              <a:t>Per dimensione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Per numero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D8A9D3-F5D5-4D58-9D67-98611097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22/10/2019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70051-A1A7-490B-88FA-1F86002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Ierardi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57BC3A-05C7-49DA-806D-17FFA0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AE-EC73-48B2-87B6-9094F374CDBC}" type="slidenum">
              <a:rPr lang="it-IT" smtClean="0"/>
              <a:t>9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9419EA5-365F-4E8E-A52F-28F7DDA1CA1B}"/>
              </a:ext>
            </a:extLst>
          </p:cNvPr>
          <p:cNvCxnSpPr/>
          <p:nvPr/>
        </p:nvCxnSpPr>
        <p:spPr>
          <a:xfrm>
            <a:off x="545284" y="6258187"/>
            <a:ext cx="11090246" cy="0"/>
          </a:xfrm>
          <a:prstGeom prst="line">
            <a:avLst/>
          </a:prstGeom>
          <a:ln>
            <a:solidFill>
              <a:srgbClr val="CD1C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4D10F4DE-CCAE-4184-AE20-AE17E932346D}"/>
              </a:ext>
            </a:extLst>
          </p:cNvPr>
          <p:cNvSpPr/>
          <p:nvPr/>
        </p:nvSpPr>
        <p:spPr>
          <a:xfrm>
            <a:off x="0" y="0"/>
            <a:ext cx="12192000" cy="830505"/>
          </a:xfrm>
          <a:prstGeom prst="rect">
            <a:avLst/>
          </a:prstGeom>
          <a:solidFill>
            <a:srgbClr val="D22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6D900DE-3AA8-4F35-9394-DA4B329E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119133"/>
            <a:ext cx="4738207" cy="588891"/>
          </a:xfrm>
          <a:prstGeom prst="rect">
            <a:avLst/>
          </a:prstGeom>
        </p:spPr>
      </p:pic>
      <p:sp>
        <p:nvSpPr>
          <p:cNvPr id="11" name="Titolo 6">
            <a:extLst>
              <a:ext uri="{FF2B5EF4-FFF2-40B4-BE49-F238E27FC236}">
                <a16:creationId xmlns:a16="http://schemas.microsoft.com/office/drawing/2014/main" id="{BB4046E7-3EE0-4183-AB4E-6CEF44E0423E}"/>
              </a:ext>
            </a:extLst>
          </p:cNvPr>
          <p:cNvSpPr txBox="1">
            <a:spLocks/>
          </p:cNvSpPr>
          <p:nvPr/>
        </p:nvSpPr>
        <p:spPr>
          <a:xfrm>
            <a:off x="850119" y="848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Attacco Packets Filtering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BA364AB-F050-45AF-9BFD-EF0F562A0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6" y="2174465"/>
            <a:ext cx="5010301" cy="373450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C9539892-DDD0-48B2-A907-873BD68173B8}"/>
              </a:ext>
            </a:extLst>
          </p:cNvPr>
          <p:cNvSpPr/>
          <p:nvPr/>
        </p:nvSpPr>
        <p:spPr>
          <a:xfrm>
            <a:off x="1545657" y="4247736"/>
            <a:ext cx="4071485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Filtraggio dei pacchetti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259C8D-A587-4D7E-ADE2-87DD1F399F57}"/>
              </a:ext>
            </a:extLst>
          </p:cNvPr>
          <p:cNvSpPr/>
          <p:nvPr/>
        </p:nvSpPr>
        <p:spPr>
          <a:xfrm>
            <a:off x="664144" y="2386925"/>
            <a:ext cx="5775157" cy="461665"/>
          </a:xfrm>
          <a:prstGeom prst="rect">
            <a:avLst/>
          </a:prstGeom>
          <a:ln>
            <a:solidFill>
              <a:srgbClr val="CD1C1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Implementazione del Man in the Middle</a:t>
            </a:r>
          </a:p>
        </p:txBody>
      </p:sp>
    </p:spTree>
    <p:extLst>
      <p:ext uri="{BB962C8B-B14F-4D97-AF65-F5344CB8AC3E}">
        <p14:creationId xmlns:p14="http://schemas.microsoft.com/office/powerpoint/2010/main" val="26523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2232A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D1C1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357</Words>
  <Application>Microsoft Office PowerPoint</Application>
  <PresentationFormat>Widescreen</PresentationFormat>
  <Paragraphs>170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(Corpo)</vt:lpstr>
      <vt:lpstr>Calibri Light</vt:lpstr>
      <vt:lpstr>Courier New</vt:lpstr>
      <vt:lpstr>Times New Roman</vt:lpstr>
      <vt:lpstr>Wingdings</vt:lpstr>
      <vt:lpstr>Tema di Office</vt:lpstr>
      <vt:lpstr>ATTACCHI AL PROTOCOLLO MMS</vt:lpstr>
      <vt:lpstr>Obiettivo dello studio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Attacchi al protocollo MMS</dc:title>
  <dc:creator>Daniele Iera</dc:creator>
  <cp:lastModifiedBy>Daniele Iera</cp:lastModifiedBy>
  <cp:revision>115</cp:revision>
  <dcterms:created xsi:type="dcterms:W3CDTF">2019-10-13T09:14:34Z</dcterms:created>
  <dcterms:modified xsi:type="dcterms:W3CDTF">2019-10-20T15:15:14Z</dcterms:modified>
</cp:coreProperties>
</file>