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DA4C6-FAF2-4C5D-B251-09D93614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1B408D-0C19-4A71-8F2B-5637150D3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0F379-E41C-4B96-BE3E-6AD946CB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AD06C7-4C07-4F58-8167-D9E44E9F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88E538-037C-491B-85A2-7DBCE613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32691-5A60-49B7-8154-5693AFD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656982-4B55-4531-9544-28FCD107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85B02-33A0-40DE-9E0D-8A8F76A7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E88BC-CBE4-4C43-BC9C-93E05E7E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541F2-1C21-4943-8065-A6783E00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34F59B-A61A-42EE-9F1D-98D33242A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98765D-0F0C-49EE-8EA5-6F9A526B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C12BD0-F16D-4EC8-A8C8-5F7F950C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4C1FE4-6E02-42EB-87C8-69F50EB9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A5549-2261-4219-A3CE-F887D2CE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2116C-824A-49E3-B0A8-C2383EB5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ADA5B-9A86-497E-9884-E752472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E8DD2-F802-4DDC-85A0-1603F4E9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83F8B-05DD-4604-93F8-4F3EF540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65EAE-720B-4C32-9CCC-F7EDBBE1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BAFE2-D96E-43CD-BA57-B383725B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F7ABB-C713-48F8-BBEB-E8A54112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FAA42-74ED-409D-BDB7-41508E67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6E41A0-E6C3-46D7-B70B-68103074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6CAE6-8BBC-4E1D-91EB-7906C00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4B610-DBD2-4EDB-9AF7-AC79896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E42DD-C34B-4406-A2A2-6C478562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2DDD13-B074-47A6-B108-0C33234C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5F88B4-03B2-4FC9-84BB-8F47EB60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9BDBBE-A2D2-4D77-9032-36E0C8D8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9595D-EE41-4892-8818-C19F9B2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CE363-3ECC-4F56-B345-DA8125E3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2F264-5A18-49B2-A73D-024645F6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A3A745-53EF-441B-AAB3-F445EF62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0CF358-CBA9-4BC7-B913-9EE98932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FFDC99-7F7B-4BB5-9F9E-3DB15D8B2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1F35EA-708B-4D31-BA7F-C177653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164A40D-935C-4CD0-A5DA-99C26DB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C0C91A-C84E-4A8A-BC54-27EC04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5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E6ED4-5F08-4FFC-8429-C6AFAD1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65E661-47BC-4511-98D4-53AB358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0A37C1-6A5D-4E6D-8E13-0F9ABCBA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73A0B6-A5BC-4203-A50C-6BED159B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A10F7-E43A-4C97-BC35-00E93238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423999-A5C9-45FE-82BB-27034CE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D159DA-83E4-4A93-9A6E-78F5A65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4D7D-E57E-42AA-A1ED-1D8B13F3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17EA8-F3C4-455F-9064-368ADE78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1463AC-B202-42EF-8983-69048CA5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05B8C2-9DB3-45DF-814C-5ACA00F3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50D9F-DD92-4CD3-8D5B-6FD5156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001DB1-9866-49A0-89E4-17EFF60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5AEC1-3F03-4CA1-A24C-87154748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3B0625-8FC9-4E1D-BDE0-EE0AB68AE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136AA3-D643-4648-8794-3A2CA40B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CEB762-7D13-4C9A-96E7-32A97E77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44720-CA25-4F12-A821-D696060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8B426D-D94F-4D48-AA1B-C7E13DC6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125F48-6FC9-48C9-8E2B-9E5749E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AF36E4-F39D-4C5A-AE06-C00B63ED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FB569-3812-451C-837E-4B39AA333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1390-F7D9-454C-952C-CBBB6C411AF5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BD4A46-03C2-43AB-8460-91F18CCEA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79DE9-5637-48BA-AE6F-093D1D78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E9CB-E376-48CE-91B3-8AFE0ECDF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ierardi/SocialNetworkAnalysis-project/blob/main/project_cod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dreaierardi/SocialNetworkAnalysis-project/blob/main/project_code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ierardi/SocialNetworkAnalysis-project/blob/main/project_code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ierardi/SocialNetworkAnalysis-project/blob/main/project_cod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ierardi/SocialNetworkAnalysis-project/blob/main/project_code.ipynb" TargetMode="External"/><Relationship Id="rId2" Type="http://schemas.openxmlformats.org/officeDocument/2006/relationships/hyperlink" Target="http://networkrepository.com/fb-pages-foo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ierardi/SocialNetworkAnalysis-project/blob/main/project_code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dreaierardi/SocialNetworkAnalysis-project/blob/main/project_code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reaierardi/SocialNetworkAnalysis-project/blob/main/project_code.ipynb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ierardi/SocialNetworkAnalysis-project/blob/main/project_code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dreaierardi/SocialNetworkAnalysis-project/blob/main/project_code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ierardi/SocialNetworkAnalysis-project/blob/main/project_code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ierardi/SocialNetworkAnalysis-project/blob/main/project_cod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3B35F-23B3-46F8-921F-2E2CE3FF4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Social Network Analysis Project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18305-3988-4BF1-B1FB-B1CEF4AB7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83" y="388886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Facebook Food mutual likes exploration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/>
              <a:t>Andrea Ierardi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2467E-F696-4D6C-A6C5-A75E5EB65A29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8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7BAC0F-3A6D-4EA1-8AF8-9EC0CC1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Communities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A4D00-8957-4658-8A64-56AA474D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3306" cy="4351338"/>
          </a:xfrm>
        </p:spPr>
        <p:txBody>
          <a:bodyPr/>
          <a:lstStyle/>
          <a:p>
            <a:r>
              <a:rPr lang="it-IT" dirty="0"/>
              <a:t>Using set of </a:t>
            </a:r>
            <a:r>
              <a:rPr lang="en-US" altLang="en-US" dirty="0"/>
              <a:t>greedy partition we obtain 21 communities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/>
              <a:t>Using set of Louvain partition we obtain 17 communities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A613F-3B0C-4C68-BF39-F322F851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3A8B795-EA44-420F-B029-45A6A83E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11" y="1495853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8A323C0-E5F6-40A6-81EB-038D0E734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12" y="4001294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C98BA-09F3-48D3-9F46-6DF58001E14C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95FA-9F52-4EA3-9902-500AB3B2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Coverage, </a:t>
            </a:r>
            <a:r>
              <a:rPr lang="it-IT" dirty="0" err="1"/>
              <a:t>modularity</a:t>
            </a:r>
            <a:r>
              <a:rPr lang="it-IT" dirty="0"/>
              <a:t> and performance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1529CA-7606-4BA6-B183-C3B1F0ED7CD8}"/>
              </a:ext>
            </a:extLst>
          </p:cNvPr>
          <p:cNvSpPr txBox="1"/>
          <p:nvPr/>
        </p:nvSpPr>
        <p:spPr>
          <a:xfrm>
            <a:off x="828491" y="1825625"/>
            <a:ext cx="60977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Greedy</a:t>
            </a:r>
            <a:endParaRPr lang="en-GB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</a:rPr>
              <a:t>Coverage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0.8686964795432921 </a:t>
            </a:r>
          </a:p>
          <a:p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</a:rPr>
              <a:t>Modularity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0.6331957195403588 </a:t>
            </a:r>
          </a:p>
          <a:p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</a:rPr>
              <a:t>Performance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0.8936682474334254 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 </a:t>
            </a:r>
          </a:p>
          <a:p>
            <a:endParaRPr lang="en-GB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GB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Louvain</a:t>
            </a:r>
            <a:endParaRPr lang="en-GB" sz="2000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r>
              <a:rPr lang="en-GB" b="1" i="0" dirty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Coverage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0.845861084681256 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</a:rPr>
              <a:t>Modularity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0.655844621723138</a:t>
            </a:r>
          </a:p>
          <a:p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Performance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0.9072906352597843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53B829-9F0E-4498-891E-D19C8DE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91" y="4098981"/>
            <a:ext cx="3554294" cy="239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9DEDDB-6D0B-4475-BB42-6A0C89FDD579}"/>
              </a:ext>
            </a:extLst>
          </p:cNvPr>
          <p:cNvSpPr txBox="1"/>
          <p:nvPr/>
        </p:nvSpPr>
        <p:spPr>
          <a:xfrm>
            <a:off x="7993294" y="3662181"/>
            <a:ext cx="35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Louvain</a:t>
            </a:r>
            <a:r>
              <a:rPr lang="it-IT" dirty="0"/>
              <a:t> Distribution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84B82A-AE9D-4CC2-A221-BCADAFB3EBAD}"/>
              </a:ext>
            </a:extLst>
          </p:cNvPr>
          <p:cNvSpPr txBox="1"/>
          <p:nvPr/>
        </p:nvSpPr>
        <p:spPr>
          <a:xfrm>
            <a:off x="5449876" y="153470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GB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coverage</a:t>
            </a:r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of a partition is the ratio of the number of intra-community edges to the total number of edges in the graph.</a:t>
            </a:r>
            <a:endParaRPr lang="en-GB" sz="1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CF5DED-D465-4603-AACC-BEA5A9CBB5D3}"/>
              </a:ext>
            </a:extLst>
          </p:cNvPr>
          <p:cNvSpPr txBox="1"/>
          <p:nvPr/>
        </p:nvSpPr>
        <p:spPr>
          <a:xfrm>
            <a:off x="5449876" y="242650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GB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performance</a:t>
            </a:r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of a partition is the ratio of the number of intra-community edges plus inter-community non-edges with the total number of potential edges.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D59F-D066-45BB-B5F3-F80676F5C4D7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CCE47-090D-4D0D-A195-9163B06B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A7403B-493D-412B-8F77-CB0EA332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Isolated components and only one connected component</a:t>
            </a:r>
          </a:p>
          <a:p>
            <a:r>
              <a:rPr lang="en-GB" dirty="0"/>
              <a:t>Scale-free network</a:t>
            </a:r>
          </a:p>
          <a:p>
            <a:r>
              <a:rPr lang="en-GB" dirty="0"/>
              <a:t>8 identified major HUBS</a:t>
            </a:r>
          </a:p>
          <a:p>
            <a:r>
              <a:rPr lang="en-GB" dirty="0"/>
              <a:t>Identified most important nodes using different Centrality methods</a:t>
            </a:r>
          </a:p>
          <a:p>
            <a:r>
              <a:rPr lang="en-GB" dirty="0"/>
              <a:t>Identified communities: </a:t>
            </a:r>
          </a:p>
          <a:p>
            <a:pPr lvl="2"/>
            <a:r>
              <a:rPr lang="en-GB" dirty="0"/>
              <a:t>Louvain perform slightly better than Greedy in terms of performance and modularity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FC51-50D5-4A2D-8A96-E5378DE0B920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8663D-8A3A-45B8-8EA5-F1EBA9BC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7D8C41-1700-4E73-9681-EF70D7A6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Data collected about Facebook pages (November 2017). </a:t>
            </a: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These datasets represent blue verified Facebook page networks of different categories. </a:t>
            </a: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Nodes represent the pages and edges are mutual likes among them.</a:t>
            </a:r>
          </a:p>
          <a:p>
            <a:endParaRPr lang="en-GB" dirty="0">
              <a:solidFill>
                <a:srgbClr val="24292E"/>
              </a:solidFill>
              <a:latin typeface="-apple-system"/>
            </a:endParaRPr>
          </a:p>
          <a:p>
            <a:r>
              <a:rPr lang="en-GB" b="1" i="0" dirty="0">
                <a:solidFill>
                  <a:srgbClr val="24292E"/>
                </a:solidFill>
                <a:effectLst/>
                <a:latin typeface="-apple-system"/>
              </a:rPr>
              <a:t>Food category pages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7952E-D58F-42E0-BEB6-2F05DF9A72F6}"/>
              </a:ext>
            </a:extLst>
          </p:cNvPr>
          <p:cNvSpPr txBox="1"/>
          <p:nvPr/>
        </p:nvSpPr>
        <p:spPr>
          <a:xfrm>
            <a:off x="1631022" y="599229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Reference: </a:t>
            </a:r>
            <a:r>
              <a:rPr lang="en-GB" dirty="0">
                <a:hlinkClick r:id="rId2"/>
              </a:rPr>
              <a:t>http://networkrepository.com/fb-pages-food.php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D4ADD-4498-4029-8CDF-B7BC04134E82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460C8-F7D8-4036-9DB2-C06E3B3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Visualisation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56E8F-726B-47BF-8F42-F284086A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Number of nodes: 620</a:t>
            </a:r>
          </a:p>
          <a:p>
            <a:r>
              <a:rPr lang="en-GB" dirty="0"/>
              <a:t>Number of links: 2102</a:t>
            </a:r>
          </a:p>
          <a:p>
            <a:endParaRPr lang="en-GB" dirty="0"/>
          </a:p>
          <a:p>
            <a:r>
              <a:rPr lang="en-GB" dirty="0"/>
              <a:t>Undirected</a:t>
            </a:r>
          </a:p>
          <a:p>
            <a:r>
              <a:rPr lang="en-GB" dirty="0"/>
              <a:t>Unweighted</a:t>
            </a:r>
          </a:p>
          <a:p>
            <a:endParaRPr lang="en-GB" dirty="0"/>
          </a:p>
          <a:p>
            <a:r>
              <a:rPr lang="en-GB" dirty="0"/>
              <a:t>No Isolated components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magine 4" descr="Immagine che contiene cielo, mappa, testo&#10;&#10;Descrizione generata automaticamente">
            <a:extLst>
              <a:ext uri="{FF2B5EF4-FFF2-40B4-BE49-F238E27FC236}">
                <a16:creationId xmlns:a16="http://schemas.microsoft.com/office/drawing/2014/main" id="{1F46A356-08B9-4DE3-86B2-319F9A0C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96" y="365125"/>
            <a:ext cx="5958264" cy="5958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455A4-C6A7-4D2D-82CD-7D01716E3ED4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FEC64-E5A1-46C1-AF1C-C890E85F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Exploration of the network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8E8F30-B26C-44CC-AAFE-AFA95B935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31" y="624137"/>
            <a:ext cx="4433310" cy="2934369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78675FA-1AB4-4F7D-A4B0-3E284311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31" y="3546998"/>
            <a:ext cx="4433310" cy="293436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2AB61-575F-4847-BE62-746B0770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23FB77-549B-4210-A184-CD280F2725CB}"/>
              </a:ext>
            </a:extLst>
          </p:cNvPr>
          <p:cNvSpPr txBox="1"/>
          <p:nvPr/>
        </p:nvSpPr>
        <p:spPr>
          <a:xfrm>
            <a:off x="838200" y="2127345"/>
            <a:ext cx="5572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Density: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Standard deviation: 9.47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Mean: 6.78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Median: 4.0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Min: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Max: 134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-apple-system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Assortativity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 coefficient: - 0.028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en-GB" dirty="0">
              <a:latin typeface="-apple-system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CBDAC0-E671-4F27-86D0-4AE09EE00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6B66D7B-B175-44E9-988B-B6A33FF33523}"/>
              </a:ext>
            </a:extLst>
          </p:cNvPr>
          <p:cNvSpPr txBox="1"/>
          <p:nvPr/>
        </p:nvSpPr>
        <p:spPr>
          <a:xfrm>
            <a:off x="575781" y="543700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Assortativity</a:t>
            </a:r>
            <a:r>
              <a:rPr lang="en-GB" b="1" dirty="0"/>
              <a:t> </a:t>
            </a:r>
            <a:r>
              <a:rPr lang="en-GB" dirty="0"/>
              <a:t>is a preference for a network's nodes to attach to others that are similar in some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B7B61-450A-4D0C-8946-CDC8754ED516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90552-FE35-4B85-A5AB-9462D3F0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Connectivity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10169-7363-48C3-9429-1C91F22B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4351338"/>
          </a:xfrm>
        </p:spPr>
        <p:txBody>
          <a:bodyPr/>
          <a:lstStyle/>
          <a:p>
            <a:r>
              <a:rPr lang="en-GB" dirty="0"/>
              <a:t>No Isolated components</a:t>
            </a:r>
          </a:p>
          <a:p>
            <a:r>
              <a:rPr lang="en-GB" dirty="0"/>
              <a:t>Number of connected components is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triangle is 8805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E4EB9D-4A25-4528-AD78-C396D8A5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3ECC863-0A1A-4711-896E-70F1A0236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280"/>
          <a:stretch/>
        </p:blipFill>
        <p:spPr bwMode="auto">
          <a:xfrm>
            <a:off x="8378026" y="4663850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873B75B-0F6C-4915-8551-A9CF41D13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8"/>
          <a:stretch/>
        </p:blipFill>
        <p:spPr bwMode="auto">
          <a:xfrm>
            <a:off x="8336930" y="2653311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53F293-8ADD-405F-A01E-BFCDD71F8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011"/>
          <a:stretch/>
        </p:blipFill>
        <p:spPr bwMode="auto">
          <a:xfrm>
            <a:off x="8378024" y="545679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CD82DA-8B28-4D80-B427-35748DE4405D}"/>
              </a:ext>
            </a:extLst>
          </p:cNvPr>
          <p:cNvSpPr txBox="1"/>
          <p:nvPr/>
        </p:nvSpPr>
        <p:spPr>
          <a:xfrm>
            <a:off x="5801978" y="1048392"/>
            <a:ext cx="2576046" cy="37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ECDF in linear scale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CABB05-32EE-4803-B526-02E4AC2454D3}"/>
              </a:ext>
            </a:extLst>
          </p:cNvPr>
          <p:cNvSpPr txBox="1"/>
          <p:nvPr/>
        </p:nvSpPr>
        <p:spPr>
          <a:xfrm>
            <a:off x="5801978" y="3089464"/>
            <a:ext cx="2576046" cy="37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ECDF in log scale 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1BB3AD-D553-406A-88D6-588EE6ABFB7E}"/>
              </a:ext>
            </a:extLst>
          </p:cNvPr>
          <p:cNvSpPr txBox="1"/>
          <p:nvPr/>
        </p:nvSpPr>
        <p:spPr>
          <a:xfrm>
            <a:off x="5801978" y="5225822"/>
            <a:ext cx="257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ECCDF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25968-A2F4-44C3-A431-4EDD1A670D5E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9E6BD-346F-46D7-A7A6-62624C51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with Random Network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D2EDB-2589-41FB-B225-2FEDA928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2614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case of a scale-free network: follow power </a:t>
            </a:r>
            <a:r>
              <a:rPr lang="it-IT" dirty="0" err="1"/>
              <a:t>law</a:t>
            </a:r>
            <a:br>
              <a:rPr lang="it-IT" dirty="0"/>
            </a:br>
            <a:r>
              <a:rPr lang="it-IT" dirty="0"/>
              <a:t>Degree </a:t>
            </a:r>
            <a:r>
              <a:rPr lang="it-IT" dirty="0" err="1"/>
              <a:t>distribution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Using a Random Network with:</a:t>
            </a:r>
          </a:p>
          <a:p>
            <a:pPr lvl="2"/>
            <a:r>
              <a:rPr lang="en-US" altLang="en-US" dirty="0"/>
              <a:t>Number of nodes: 620</a:t>
            </a:r>
          </a:p>
          <a:p>
            <a:pPr lvl="2"/>
            <a:r>
              <a:rPr lang="en-US" altLang="en-US" dirty="0"/>
              <a:t>Number of links: 2117</a:t>
            </a:r>
          </a:p>
          <a:p>
            <a:pPr lvl="2"/>
            <a:r>
              <a:rPr lang="en-US" altLang="en-US" dirty="0"/>
              <a:t>Standard deviation: 2.5</a:t>
            </a:r>
          </a:p>
          <a:p>
            <a:pPr lvl="2"/>
            <a:r>
              <a:rPr lang="en-US" altLang="en-US" dirty="0"/>
              <a:t>Mean: 6.823</a:t>
            </a:r>
          </a:p>
          <a:p>
            <a:pPr lvl="2"/>
            <a:r>
              <a:rPr lang="en-US" altLang="en-US" dirty="0"/>
              <a:t>Median: 7.0</a:t>
            </a:r>
          </a:p>
          <a:p>
            <a:pPr lvl="2"/>
            <a:r>
              <a:rPr lang="en-US" altLang="en-US" dirty="0"/>
              <a:t>Min: 1</a:t>
            </a:r>
          </a:p>
          <a:p>
            <a:pPr lvl="2"/>
            <a:r>
              <a:rPr lang="en-US" altLang="en-US" dirty="0"/>
              <a:t>Max: 15 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P = Density = Real-network density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it-IT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C9519F-25E1-4B3B-BB48-6E440C64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41" y="3692525"/>
            <a:ext cx="4905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5666C51-BA81-416F-A3DC-3F898B3B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5FABD6-E0AD-42BF-8011-83C7B5893394}"/>
              </a:ext>
            </a:extLst>
          </p:cNvPr>
          <p:cNvSpPr txBox="1"/>
          <p:nvPr/>
        </p:nvSpPr>
        <p:spPr>
          <a:xfrm>
            <a:off x="7291388" y="3165475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Real-network vs Random Network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8A666-7358-4A2E-A41F-ECB73EBB7683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5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2A7D2-0350-4825-9395-E2F7A18D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HUBS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E314E-257E-4112-9E20-C3FE8029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647" cy="4351338"/>
          </a:xfrm>
        </p:spPr>
        <p:txBody>
          <a:bodyPr/>
          <a:lstStyle/>
          <a:p>
            <a:r>
              <a:rPr lang="it-IT" dirty="0"/>
              <a:t>99-Percentile degree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47</a:t>
            </a:r>
          </a:p>
          <a:p>
            <a:r>
              <a:rPr lang="it-IT" dirty="0"/>
              <a:t>8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degree &gt;= 47: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'Logan Junior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Chef','Robin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Miller', 'Scott Conant', "McDonald's_6", 'Eric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Ripert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'Alex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Guarnaschelli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'David Chang', 'Chef Daniel Boulud'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BEDA8E-9E25-4F3F-8816-5FDF5379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2909F5-2EB3-4254-8291-52678BC7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0" y="1392168"/>
            <a:ext cx="4623384" cy="4149830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6759DD60-FAF1-4DF4-BAA2-951EAEEF54D8}"/>
              </a:ext>
            </a:extLst>
          </p:cNvPr>
          <p:cNvSpPr/>
          <p:nvPr/>
        </p:nvSpPr>
        <p:spPr>
          <a:xfrm>
            <a:off x="8311794" y="2565400"/>
            <a:ext cx="2835667" cy="626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F509AA4-1BA1-40AD-B178-C2C86806958A}"/>
              </a:ext>
            </a:extLst>
          </p:cNvPr>
          <p:cNvSpPr/>
          <p:nvPr/>
        </p:nvSpPr>
        <p:spPr>
          <a:xfrm>
            <a:off x="8404260" y="2691100"/>
            <a:ext cx="812783" cy="20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F010D4C-52C8-49A8-95D9-139E36056C62}"/>
              </a:ext>
            </a:extLst>
          </p:cNvPr>
          <p:cNvSpPr/>
          <p:nvPr/>
        </p:nvSpPr>
        <p:spPr>
          <a:xfrm>
            <a:off x="8628578" y="1548959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5E27322-9489-48EA-8143-31E7BEF8AF17}"/>
              </a:ext>
            </a:extLst>
          </p:cNvPr>
          <p:cNvSpPr/>
          <p:nvPr/>
        </p:nvSpPr>
        <p:spPr>
          <a:xfrm>
            <a:off x="7743288" y="5113803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3180FA5-5E10-43E3-8EF3-312916EBB0F7}"/>
              </a:ext>
            </a:extLst>
          </p:cNvPr>
          <p:cNvSpPr/>
          <p:nvPr/>
        </p:nvSpPr>
        <p:spPr>
          <a:xfrm>
            <a:off x="8986436" y="5163236"/>
            <a:ext cx="115185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17670F-79BA-4082-BCEE-D0703158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4888832"/>
            <a:ext cx="1499714" cy="1521292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747BC56D-1243-4A6D-BE91-D61508AF3327}"/>
              </a:ext>
            </a:extLst>
          </p:cNvPr>
          <p:cNvSpPr/>
          <p:nvPr/>
        </p:nvSpPr>
        <p:spPr>
          <a:xfrm>
            <a:off x="7083175" y="2783129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BA668F1-5427-47ED-89E3-CBCCE08D0884}"/>
              </a:ext>
            </a:extLst>
          </p:cNvPr>
          <p:cNvSpPr/>
          <p:nvPr/>
        </p:nvSpPr>
        <p:spPr>
          <a:xfrm>
            <a:off x="6822040" y="1936780"/>
            <a:ext cx="1304818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1CF458C-C28F-4C47-B7C0-86B2DB8DAFF3}"/>
              </a:ext>
            </a:extLst>
          </p:cNvPr>
          <p:cNvSpPr/>
          <p:nvPr/>
        </p:nvSpPr>
        <p:spPr>
          <a:xfrm>
            <a:off x="5046663" y="5649478"/>
            <a:ext cx="1304818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110EA-9E81-41BE-BB8A-5B492A3B82EC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CEA22-03F1-456D-A743-5161436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Transitivity</a:t>
            </a:r>
            <a:r>
              <a:rPr lang="it-IT" dirty="0"/>
              <a:t> and Clustering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93867-39AB-40F2-B3F1-EA129437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it-IT" dirty="0" err="1"/>
              <a:t>Transitivity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: 0.223</a:t>
            </a:r>
          </a:p>
          <a:p>
            <a:endParaRPr lang="it-IT" dirty="0"/>
          </a:p>
          <a:p>
            <a:r>
              <a:rPr lang="it-IT" dirty="0" err="1"/>
              <a:t>Average</a:t>
            </a:r>
            <a:r>
              <a:rPr lang="it-IT" dirty="0"/>
              <a:t> Clustering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0.331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FFC9C-0A27-4F52-80FC-C224D8D70EA3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81ED0-161D-479C-B9A0-B328DCB5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Centrality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97AA1-F7EB-4D2B-B79B-83FE3450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94"/>
            <a:ext cx="10515600" cy="4351338"/>
          </a:xfrm>
        </p:spPr>
        <p:txBody>
          <a:bodyPr/>
          <a:lstStyle/>
          <a:p>
            <a:pPr algn="just"/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This is based on the assumption that important nodes have many connections</a:t>
            </a:r>
          </a:p>
          <a:p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7DF124-5FAA-449D-BE11-00CC51B5FD51}"/>
              </a:ext>
            </a:extLst>
          </p:cNvPr>
          <p:cNvSpPr txBox="1"/>
          <p:nvPr/>
        </p:nvSpPr>
        <p:spPr>
          <a:xfrm>
            <a:off x="1336858" y="2373739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Degree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6BD32AC-E3B7-4FAD-9C7A-0E8798EFB787}"/>
              </a:ext>
            </a:extLst>
          </p:cNvPr>
          <p:cNvSpPr txBox="1"/>
          <p:nvPr/>
        </p:nvSpPr>
        <p:spPr>
          <a:xfrm>
            <a:off x="1336858" y="438619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Betweennes</a:t>
            </a:r>
            <a:r>
              <a:rPr lang="it-IT" b="1" dirty="0"/>
              <a:t>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62D4B0E-3316-4EE4-86C9-8AFFAE430443}"/>
              </a:ext>
            </a:extLst>
          </p:cNvPr>
          <p:cNvSpPr txBox="1"/>
          <p:nvPr/>
        </p:nvSpPr>
        <p:spPr>
          <a:xfrm>
            <a:off x="7179068" y="2371365"/>
            <a:ext cx="4574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Eigenvector</a:t>
            </a:r>
            <a:r>
              <a:rPr lang="it-IT" b="1" dirty="0"/>
              <a:t>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4DFF017-BF53-4D50-9599-FEAD43EA8A46}"/>
              </a:ext>
            </a:extLst>
          </p:cNvPr>
          <p:cNvSpPr txBox="1"/>
          <p:nvPr/>
        </p:nvSpPr>
        <p:spPr>
          <a:xfrm>
            <a:off x="7179068" y="4386196"/>
            <a:ext cx="467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Page Rank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7E3A1D0-675E-4FE7-A47A-12EDBBAAD245}"/>
              </a:ext>
            </a:extLst>
          </p:cNvPr>
          <p:cNvSpPr txBox="1"/>
          <p:nvPr/>
        </p:nvSpPr>
        <p:spPr>
          <a:xfrm>
            <a:off x="852294" y="2783740"/>
            <a:ext cx="609771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 most important nodes for Degree Centrality: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('Logan Junior Chef', 0.21647819063004847)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("McDonald's_6", 0.09531502423263329)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('David Chang', 0.09046849757673668)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('Eric </a:t>
            </a:r>
            <a:r>
              <a:rPr lang="en-GB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Ripert</a:t>
            </a:r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0.0888529886914378)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('Scott Conant', 0.08239095315024234)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('Robin Miller',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('Alex </a:t>
            </a:r>
            <a:r>
              <a:rPr lang="en-GB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Guarnaschelli</a:t>
            </a:r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('Chef Daniel Boulud',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('Chef Kent Graham', 0.06946688206785137)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('Tom Colicchio', 0.05977382875605816)</a:t>
            </a:r>
            <a:endParaRPr lang="en-GB" sz="9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B0EA9A5-3AC6-44D3-AE5A-F59E5EFB6B1D}"/>
              </a:ext>
            </a:extLst>
          </p:cNvPr>
          <p:cNvSpPr txBox="1"/>
          <p:nvPr/>
        </p:nvSpPr>
        <p:spPr>
          <a:xfrm>
            <a:off x="852294" y="4755528"/>
            <a:ext cx="44929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Betweennes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 Centrality: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0.3499076661737777)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("McDonald's_51", 0.1619605706800918)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("McDonald's_6", 0.14456288292404343)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('Subway', 0.09327260616363368)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Robert Irvine', 0.09141807568331686)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foodpanda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ja-JP" altLang="en-US" sz="900" dirty="0">
                <a:solidFill>
                  <a:srgbClr val="212121"/>
                </a:solidFill>
                <a:latin typeface="Courier New" panose="02070309020205020404" pitchFamily="49" charset="0"/>
              </a:rPr>
              <a:t>空腹熊貓</a:t>
            </a:r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0.07911166993681569) </a:t>
            </a:r>
          </a:p>
          <a:p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Dani García', 0.07229884637101391)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ja-JP" altLang="en-US" sz="900" dirty="0">
                <a:solidFill>
                  <a:srgbClr val="212121"/>
                </a:solidFill>
                <a:latin typeface="Courier New" panose="02070309020205020404" pitchFamily="49" charset="0"/>
              </a:rPr>
              <a:t>達美樂披薩</a:t>
            </a:r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0.05838784338316884) </a:t>
            </a:r>
          </a:p>
          <a:p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Marcus Samuelsson', 0.057229302697032476)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Lorena Garcia', 0.057020665866287595)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3A2C865-3A27-46D0-92C2-425ADFEDF550}"/>
              </a:ext>
            </a:extLst>
          </p:cNvPr>
          <p:cNvSpPr txBox="1"/>
          <p:nvPr/>
        </p:nvSpPr>
        <p:spPr>
          <a:xfrm>
            <a:off x="6586818" y="2783740"/>
            <a:ext cx="427582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Eigenvector Centrality: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0.3257521783526796)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('Scott Conant', 0.2212476362249716)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('Eric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Ripert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0.21990111769744997)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('David Chang', 0.2073087464245374)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('Alex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Guarnaschelli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0.20600750503290316)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('Robin Miller', 0.18493902862814815)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Kent Graham', 0.17958444309886806)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Daniel Boulud', 0.17605019181207027)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('Jacques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Pépin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0.16176590042363934)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('René Redzepi', 0.15717739346300846)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C91FCD-C6DE-438C-9C93-578C0626E48B}"/>
              </a:ext>
            </a:extLst>
          </p:cNvPr>
          <p:cNvSpPr txBox="1"/>
          <p:nvPr/>
        </p:nvSpPr>
        <p:spPr>
          <a:xfrm>
            <a:off x="6586818" y="4755528"/>
            <a:ext cx="42683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Page Rank: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0.025287363082514766)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("McDonald's_6", 0.014547869032715707)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('David Chang', 0.008860842463979819)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('Eric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Ripert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0.008394578695731944)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('Scott Conant', 0.00765590500196909)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Daniel Boulud', 0.007613723777791042)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('Robin Miller', 0.007566138546930535)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('Dani García', 0.007270498839968533)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("McDonald's_29", 0.007234882262368256)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('Alex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Guarnaschelli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0.007152129703475652)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429C4-0F2F-4087-A045-721CA602CFF0}"/>
              </a:ext>
            </a:extLst>
          </p:cNvPr>
          <p:cNvSpPr txBox="1"/>
          <p:nvPr/>
        </p:nvSpPr>
        <p:spPr>
          <a:xfrm>
            <a:off x="0" y="649845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Andrea Ierardi	</a:t>
            </a:r>
            <a:r>
              <a:rPr lang="en-GB" dirty="0"/>
              <a:t>Code: </a:t>
            </a:r>
            <a:r>
              <a:rPr lang="en-GB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0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786</Words>
  <Application>Microsoft Office PowerPoint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Helvetica Neue</vt:lpstr>
      <vt:lpstr>Lato</vt:lpstr>
      <vt:lpstr>Tema di Office</vt:lpstr>
      <vt:lpstr>Social Network Analysis Project</vt:lpstr>
      <vt:lpstr>Dataset</vt:lpstr>
      <vt:lpstr>Visualisation</vt:lpstr>
      <vt:lpstr>Exploration of the network</vt:lpstr>
      <vt:lpstr>Connectivity</vt:lpstr>
      <vt:lpstr>Comparison with Random Network</vt:lpstr>
      <vt:lpstr>HUBS</vt:lpstr>
      <vt:lpstr>Transitivity and Clustering</vt:lpstr>
      <vt:lpstr>Centrality</vt:lpstr>
      <vt:lpstr>Communities</vt:lpstr>
      <vt:lpstr>Coverage, modularity and 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Project</dc:title>
  <dc:creator>Andrea Ierardi</dc:creator>
  <cp:lastModifiedBy>Andrea Ierardi</cp:lastModifiedBy>
  <cp:revision>12</cp:revision>
  <dcterms:created xsi:type="dcterms:W3CDTF">2021-01-15T10:11:38Z</dcterms:created>
  <dcterms:modified xsi:type="dcterms:W3CDTF">2021-01-17T11:22:47Z</dcterms:modified>
</cp:coreProperties>
</file>