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2" r:id="rId6"/>
    <p:sldId id="267" r:id="rId7"/>
    <p:sldId id="261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9DA4C6-FAF2-4C5D-B251-09D936141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51B408D-0C19-4A71-8F2B-5637150D38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E30F379-E41C-4B96-BE3E-6AD946CBC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41390-F7D9-454C-952C-CBBB6C411AF5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4AD06C7-4C07-4F58-8167-D9E44E9F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688E538-037C-491B-85A2-7DBCE6137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BE9CB-E376-48CE-91B3-8AFE0ECDF1F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130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932691-5A60-49B7-8154-5693AFDE5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6656982-4B55-4531-9544-28FCD1070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185B02-33A0-40DE-9E0D-8A8F76A7E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41390-F7D9-454C-952C-CBBB6C411AF5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75E88BC-CBE4-4C43-BC9C-93E05E7E7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47541F2-1C21-4943-8065-A6783E003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BE9CB-E376-48CE-91B3-8AFE0ECDF1F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527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A34F59B-A61A-42EE-9F1D-98D33242AB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498765D-0F0C-49EE-8EA5-6F9A526B8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C12BD0-F16D-4EC8-A8C8-5F7F950CC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41390-F7D9-454C-952C-CBBB6C411AF5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24C1FE4-6E02-42EB-87C8-69F50EB99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9A5549-2261-4219-A3CE-F887D2CE5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BE9CB-E376-48CE-91B3-8AFE0ECDF1F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929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F2116C-824A-49E3-B0A8-C2383EB51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7ADA5B-9A86-497E-9884-E752472B5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B3E8DD2-F802-4DDC-85A0-1603F4E99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41390-F7D9-454C-952C-CBBB6C411AF5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783F8B-05DD-4604-93F8-4F3EF5405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F465EAE-720B-4C32-9CCC-F7EDBBE11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BE9CB-E376-48CE-91B3-8AFE0ECDF1F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112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5BAFE2-D96E-43CD-BA57-B383725BF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72F7ABB-C713-48F8-BBEB-E8A541125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D8FAA42-74ED-409D-BDB7-41508E677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41390-F7D9-454C-952C-CBBB6C411AF5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26E41A0-E6C3-46D7-B70B-681030747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96CAE6-8BBC-4E1D-91EB-7906C0011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BE9CB-E376-48CE-91B3-8AFE0ECDF1F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983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D4B610-DBD2-4EDB-9AF7-AC798964F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0E42DD-C34B-4406-A2A2-6C4785628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92DDD13-B074-47A6-B108-0C33234C8B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55F88B4-03B2-4FC9-84BB-8F47EB608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41390-F7D9-454C-952C-CBBB6C411AF5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D9BDBBE-A2D2-4D77-9032-36E0C8D88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D09595D-EE41-4892-8818-C19F9B286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BE9CB-E376-48CE-91B3-8AFE0ECDF1F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548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CCE363-3ECC-4F56-B345-DA8125E3B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742F264-5A18-49B2-A73D-024645F66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5A3A745-53EF-441B-AAB3-F445EF623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00CF358-CBA9-4BC7-B913-9EE989321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BFFDC99-7F7B-4BB5-9F9E-3DB15D8B20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D1F35EA-708B-4D31-BA7F-C1776532E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41390-F7D9-454C-952C-CBBB6C411AF5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164A40D-935C-4CD0-A5DA-99C26DBA2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4C0C91A-C84E-4A8A-BC54-27EC040B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BE9CB-E376-48CE-91B3-8AFE0ECDF1F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358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4E6ED4-5F08-4FFC-8429-C6AFAD186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265E661-47BC-4511-98D4-53AB35875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41390-F7D9-454C-952C-CBBB6C411AF5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00A37C1-6A5D-4E6D-8E13-0F9ABCBA1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A73A0B6-A5BC-4203-A50C-6BED159B0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BE9CB-E376-48CE-91B3-8AFE0ECDF1F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565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01A10F7-E43A-4C97-BC35-00E93238D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41390-F7D9-454C-952C-CBBB6C411AF5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A423999-A5C9-45FE-82BB-27034CE08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DD159DA-83E4-4A93-9A6E-78F5A652D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BE9CB-E376-48CE-91B3-8AFE0ECDF1F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04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194D7D-E57E-42AA-A1ED-1D8B13F33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117EA8-F3C4-455F-9064-368ADE785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51463AC-B202-42EF-8983-69048CA56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105B8C2-9DB3-45DF-814C-5ACA00F3A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41390-F7D9-454C-952C-CBBB6C411AF5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A950D9F-DD92-4CD3-8D5B-6FD5156AB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3001DB1-9866-49A0-89E4-17EFF6044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BE9CB-E376-48CE-91B3-8AFE0ECDF1F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16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D5AEC1-3F03-4CA1-A24C-87154748D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D3B0625-8FC9-4E1D-BDE0-EE0AB68AE9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7136AA3-D643-4648-8794-3A2CA40BF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8CEB762-7D13-4C9A-96E7-32A97E771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41390-F7D9-454C-952C-CBBB6C411AF5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8444720-CA25-4F12-A821-D696060C8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08B426D-D94F-4D48-AA1B-C7E13DC64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BE9CB-E376-48CE-91B3-8AFE0ECDF1F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224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5125F48-6FC9-48C9-8E2B-9E5749EC5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BAF36E4-F39D-4C5A-AE06-C00B63EDA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3FB569-3812-451C-837E-4B39AA3332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41390-F7D9-454C-952C-CBBB6C411AF5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6BD4A46-03C2-43AB-8460-91F18CCEAD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0F79DE9-5637-48BA-AE6F-093D1D7894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BE9CB-E376-48CE-91B3-8AFE0ECDF1F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62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eaierardi/SocialNetworkAnalysis-project/blob/main/project_code.ipynb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networkrepository.com/fb-pages-food.ph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13B35F-23B3-46F8-921F-2E2CE3FF45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Social Network Analysis Project</a:t>
            </a:r>
            <a:endParaRPr lang="en-GB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1118305-3988-4BF1-B1FB-B1CEF4AB7D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4952" y="4907756"/>
            <a:ext cx="9144000" cy="1655762"/>
          </a:xfrm>
        </p:spPr>
        <p:txBody>
          <a:bodyPr/>
          <a:lstStyle/>
          <a:p>
            <a:r>
              <a:rPr lang="it-IT" dirty="0"/>
              <a:t>Andrea Ierardi, 960188</a:t>
            </a:r>
            <a:endParaRPr lang="en-GB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E9AC22D-B0E5-44EB-82D9-57DC6876DB72}"/>
              </a:ext>
            </a:extLst>
          </p:cNvPr>
          <p:cNvSpPr txBox="1"/>
          <p:nvPr/>
        </p:nvSpPr>
        <p:spPr>
          <a:xfrm>
            <a:off x="513708" y="5923522"/>
            <a:ext cx="11455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Code: </a:t>
            </a:r>
            <a:r>
              <a:rPr lang="en-GB" dirty="0">
                <a:hlinkClick r:id="rId2"/>
              </a:rPr>
              <a:t>GitHub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7880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7BAC0F-3A6D-4EA1-8AF8-9EC0CC19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Communities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EA4D00-8957-4658-8A64-56AA474DD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13306" cy="4351338"/>
          </a:xfrm>
        </p:spPr>
        <p:txBody>
          <a:bodyPr/>
          <a:lstStyle/>
          <a:p>
            <a:r>
              <a:rPr lang="it-IT" dirty="0"/>
              <a:t>Using set of </a:t>
            </a:r>
            <a:r>
              <a:rPr lang="en-US" altLang="en-US" dirty="0"/>
              <a:t>greedy partition we obtain 21 communities</a:t>
            </a:r>
          </a:p>
          <a:p>
            <a:pPr marL="0" indent="0"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dirty="0"/>
              <a:t>Using set of Louvain partition we obtain 17 communities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CFA613F-3B0C-4C68-BF39-F322F851C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6267"/>
            <a:ext cx="65" cy="18466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1" name="Picture 3">
            <a:extLst>
              <a:ext uri="{FF2B5EF4-FFF2-40B4-BE49-F238E27FC236}">
                <a16:creationId xmlns:a16="http://schemas.microsoft.com/office/drawing/2014/main" id="{53A8B795-EA44-420F-B029-45A6A83E8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811" y="1495853"/>
            <a:ext cx="3324225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B8A323C0-E5F6-40A6-81EB-038D0E734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812" y="4001294"/>
            <a:ext cx="3324225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963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E595FA-9F52-4EA3-9902-500AB3B2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Coverage, </a:t>
            </a:r>
            <a:r>
              <a:rPr lang="it-IT" dirty="0" err="1"/>
              <a:t>modularity</a:t>
            </a:r>
            <a:r>
              <a:rPr lang="it-IT" dirty="0"/>
              <a:t> and performance</a:t>
            </a:r>
            <a:endParaRPr lang="en-GB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71529CA-7606-4BA6-B183-C3B1F0ED7CD8}"/>
              </a:ext>
            </a:extLst>
          </p:cNvPr>
          <p:cNvSpPr txBox="1"/>
          <p:nvPr/>
        </p:nvSpPr>
        <p:spPr>
          <a:xfrm>
            <a:off x="828491" y="1825625"/>
            <a:ext cx="609771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Greedy</a:t>
            </a:r>
            <a:endParaRPr lang="en-GB" b="1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---</a:t>
            </a:r>
          </a:p>
          <a:p>
            <a:r>
              <a:rPr lang="en-GB" b="1" dirty="0">
                <a:solidFill>
                  <a:srgbClr val="FFC000"/>
                </a:solidFill>
                <a:latin typeface="Courier New" panose="02070309020205020404" pitchFamily="49" charset="0"/>
              </a:rPr>
              <a:t>Coverage</a:t>
            </a:r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0.8686964795432921 </a:t>
            </a:r>
          </a:p>
          <a:p>
            <a:r>
              <a:rPr lang="en-GB" b="1" dirty="0">
                <a:solidFill>
                  <a:srgbClr val="FFC000"/>
                </a:solidFill>
                <a:latin typeface="Courier New" panose="02070309020205020404" pitchFamily="49" charset="0"/>
              </a:rPr>
              <a:t>Modularity</a:t>
            </a:r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0.6331957195403588 </a:t>
            </a:r>
          </a:p>
          <a:p>
            <a:r>
              <a:rPr lang="en-GB" b="1" dirty="0">
                <a:solidFill>
                  <a:srgbClr val="00B050"/>
                </a:solidFill>
                <a:latin typeface="Courier New" panose="02070309020205020404" pitchFamily="49" charset="0"/>
              </a:rPr>
              <a:t>Performance</a:t>
            </a:r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0.8936682474334254 </a:t>
            </a:r>
          </a:p>
          <a:p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--- </a:t>
            </a:r>
          </a:p>
          <a:p>
            <a:endParaRPr lang="en-GB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endParaRPr lang="en-GB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2400" b="1" dirty="0">
                <a:solidFill>
                  <a:srgbClr val="212121"/>
                </a:solidFill>
                <a:latin typeface="Courier New" panose="02070309020205020404" pitchFamily="49" charset="0"/>
              </a:rPr>
              <a:t>Louvain</a:t>
            </a:r>
            <a:endParaRPr lang="en-GB" sz="2000" b="1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---</a:t>
            </a:r>
          </a:p>
          <a:p>
            <a:r>
              <a:rPr lang="en-GB" b="1" i="0" dirty="0">
                <a:solidFill>
                  <a:srgbClr val="FFC000"/>
                </a:solidFill>
                <a:effectLst/>
                <a:latin typeface="Courier New" panose="02070309020205020404" pitchFamily="49" charset="0"/>
              </a:rPr>
              <a:t>Coverage</a:t>
            </a:r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0.845861084681256 </a:t>
            </a:r>
          </a:p>
          <a:p>
            <a:r>
              <a:rPr lang="en-GB" b="1" dirty="0">
                <a:solidFill>
                  <a:srgbClr val="00B050"/>
                </a:solidFill>
                <a:latin typeface="Courier New" panose="02070309020205020404" pitchFamily="49" charset="0"/>
              </a:rPr>
              <a:t>Modularity</a:t>
            </a:r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0.655844621723138</a:t>
            </a:r>
          </a:p>
          <a:p>
            <a:r>
              <a:rPr lang="en-GB" b="1" i="0" dirty="0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Performance</a:t>
            </a:r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0.9072906352597843</a:t>
            </a:r>
          </a:p>
          <a:p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---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553B829-9F0E-4498-891E-D19C8DEAF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991" y="4098981"/>
            <a:ext cx="3554294" cy="239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09DEDDB-6D0B-4475-BB42-6A0C89FDD579}"/>
              </a:ext>
            </a:extLst>
          </p:cNvPr>
          <p:cNvSpPr txBox="1"/>
          <p:nvPr/>
        </p:nvSpPr>
        <p:spPr>
          <a:xfrm>
            <a:off x="7993294" y="3662181"/>
            <a:ext cx="35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Louvain</a:t>
            </a:r>
            <a:r>
              <a:rPr lang="it-IT" dirty="0"/>
              <a:t> Distribution</a:t>
            </a:r>
            <a:endParaRPr lang="en-GB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F84B82A-AE9D-4CC2-A221-BCADAFB3EBAD}"/>
              </a:ext>
            </a:extLst>
          </p:cNvPr>
          <p:cNvSpPr txBox="1"/>
          <p:nvPr/>
        </p:nvSpPr>
        <p:spPr>
          <a:xfrm>
            <a:off x="5449876" y="1534705"/>
            <a:ext cx="60977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The </a:t>
            </a:r>
            <a:r>
              <a:rPr lang="en-GB" sz="1600" b="0" i="1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coverage</a:t>
            </a:r>
            <a:r>
              <a:rPr lang="en-GB" sz="16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of a partition is the ratio of the number of intra-community edges to the total number of edges in the graph.</a:t>
            </a:r>
            <a:endParaRPr lang="en-GB" sz="1600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FCF5DED-D465-4603-AACC-BEA5A9CBB5D3}"/>
              </a:ext>
            </a:extLst>
          </p:cNvPr>
          <p:cNvSpPr txBox="1"/>
          <p:nvPr/>
        </p:nvSpPr>
        <p:spPr>
          <a:xfrm>
            <a:off x="5449876" y="2426501"/>
            <a:ext cx="60977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The </a:t>
            </a:r>
            <a:r>
              <a:rPr lang="en-GB" sz="1600" b="0" i="1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performance</a:t>
            </a:r>
            <a:r>
              <a:rPr lang="en-GB" sz="16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of a partition is the ratio of the number of intra-community edges plus inter-community non-edges with the total number of potential edges.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842062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ACCE47-090D-4D0D-A195-9163B06B3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Conclusions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A7403B-493D-412B-8F77-CB0EA3320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 Isolated components and only one connected component</a:t>
            </a:r>
          </a:p>
          <a:p>
            <a:r>
              <a:rPr lang="en-GB" dirty="0"/>
              <a:t>Scale-free network</a:t>
            </a:r>
          </a:p>
          <a:p>
            <a:r>
              <a:rPr lang="en-GB" dirty="0"/>
              <a:t>8 identified major HUBS</a:t>
            </a:r>
          </a:p>
          <a:p>
            <a:r>
              <a:rPr lang="en-GB" dirty="0"/>
              <a:t>Identified most important nodes using different Centrality methods</a:t>
            </a:r>
          </a:p>
          <a:p>
            <a:r>
              <a:rPr lang="en-GB" dirty="0"/>
              <a:t>Identified communities: </a:t>
            </a:r>
          </a:p>
          <a:p>
            <a:pPr lvl="2"/>
            <a:r>
              <a:rPr lang="en-GB" dirty="0"/>
              <a:t>Louvain perform slightly better than Greedy in terms of performance and modularity </a:t>
            </a:r>
          </a:p>
        </p:txBody>
      </p:sp>
    </p:spTree>
    <p:extLst>
      <p:ext uri="{BB962C8B-B14F-4D97-AF65-F5344CB8AC3E}">
        <p14:creationId xmlns:p14="http://schemas.microsoft.com/office/powerpoint/2010/main" val="1519482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28663D-8A3A-45B8-8EA5-F1EBA9BC0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Dataset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7D8C41-1700-4E73-9681-EF70D7A6E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4292E"/>
                </a:solidFill>
                <a:effectLst/>
                <a:latin typeface="-apple-system"/>
              </a:rPr>
              <a:t>Data collected about Facebook pages (November 2017). </a:t>
            </a:r>
          </a:p>
          <a:p>
            <a:r>
              <a:rPr lang="en-GB" b="0" i="0" dirty="0">
                <a:solidFill>
                  <a:srgbClr val="24292E"/>
                </a:solidFill>
                <a:effectLst/>
                <a:latin typeface="-apple-system"/>
              </a:rPr>
              <a:t>These datasets represent blue verified Facebook page networks of different categories. </a:t>
            </a:r>
          </a:p>
          <a:p>
            <a:r>
              <a:rPr lang="en-GB" b="0" i="0" dirty="0">
                <a:solidFill>
                  <a:srgbClr val="24292E"/>
                </a:solidFill>
                <a:effectLst/>
                <a:latin typeface="-apple-system"/>
              </a:rPr>
              <a:t>Nodes represent the pages and edges are mutual likes among them.</a:t>
            </a:r>
          </a:p>
          <a:p>
            <a:endParaRPr lang="en-GB" dirty="0">
              <a:solidFill>
                <a:srgbClr val="24292E"/>
              </a:solidFill>
              <a:latin typeface="-apple-system"/>
            </a:endParaRPr>
          </a:p>
          <a:p>
            <a:r>
              <a:rPr lang="en-GB" b="1" i="0" dirty="0">
                <a:solidFill>
                  <a:srgbClr val="24292E"/>
                </a:solidFill>
                <a:effectLst/>
                <a:latin typeface="-apple-system"/>
              </a:rPr>
              <a:t>Food category pages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A57952E-D58F-42E0-BEB6-2F05DF9A72F6}"/>
              </a:ext>
            </a:extLst>
          </p:cNvPr>
          <p:cNvSpPr txBox="1"/>
          <p:nvPr/>
        </p:nvSpPr>
        <p:spPr>
          <a:xfrm>
            <a:off x="1631022" y="5992297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Reference: </a:t>
            </a:r>
            <a:r>
              <a:rPr lang="en-GB" dirty="0">
                <a:hlinkClick r:id="rId2"/>
              </a:rPr>
              <a:t>http://networkrepository.com/fb-pages-food.php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0482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2460C8-F7D8-4036-9DB2-C06E3B311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Visualisation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7D56E8F-726B-47BF-8F42-F284086A5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Number of nodes: 620</a:t>
            </a:r>
          </a:p>
          <a:p>
            <a:r>
              <a:rPr lang="en-GB" dirty="0"/>
              <a:t>Number of links: 2102</a:t>
            </a:r>
          </a:p>
          <a:p>
            <a:endParaRPr lang="en-GB" dirty="0"/>
          </a:p>
          <a:p>
            <a:r>
              <a:rPr lang="en-GB" dirty="0"/>
              <a:t>Undirected</a:t>
            </a:r>
          </a:p>
          <a:p>
            <a:r>
              <a:rPr lang="en-GB" dirty="0"/>
              <a:t>Unweighted</a:t>
            </a:r>
          </a:p>
          <a:p>
            <a:endParaRPr lang="en-GB" dirty="0"/>
          </a:p>
          <a:p>
            <a:r>
              <a:rPr lang="en-GB" dirty="0"/>
              <a:t>No Isolated components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Immagine 4" descr="Immagine che contiene cielo, mappa, testo&#10;&#10;Descrizione generata automaticamente">
            <a:extLst>
              <a:ext uri="{FF2B5EF4-FFF2-40B4-BE49-F238E27FC236}">
                <a16:creationId xmlns:a16="http://schemas.microsoft.com/office/drawing/2014/main" id="{1F46A356-08B9-4DE3-86B2-319F9A0CB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996" y="365125"/>
            <a:ext cx="5958264" cy="59582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4710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3FEC64-E5A1-46C1-AF1C-C890E85F5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Exploration of the network</a:t>
            </a:r>
            <a:endParaRPr lang="en-GB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38E8F30-B26C-44CC-AAFE-AFA95B935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431" y="624137"/>
            <a:ext cx="4433310" cy="2934369"/>
          </a:xfrm>
        </p:spPr>
      </p:pic>
      <p:pic>
        <p:nvPicPr>
          <p:cNvPr id="7" name="Immagine 6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778675FA-1AB4-4F7D-A4B0-3E284311C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431" y="3786696"/>
            <a:ext cx="4433310" cy="2934369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8622AB61-575F-4847-BE62-746B0770E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156"/>
            <a:ext cx="6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223FB77-549B-4210-A184-CD280F2725CB}"/>
              </a:ext>
            </a:extLst>
          </p:cNvPr>
          <p:cNvSpPr txBox="1"/>
          <p:nvPr/>
        </p:nvSpPr>
        <p:spPr>
          <a:xfrm>
            <a:off x="838200" y="2127345"/>
            <a:ext cx="55728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  <a:cs typeface="Courier New" panose="02070309020205020404" pitchFamily="49" charset="0"/>
              </a:rPr>
              <a:t>Density: 0.01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  <a:cs typeface="Courier New" panose="02070309020205020404" pitchFamily="49" charset="0"/>
              </a:rPr>
              <a:t>Standard deviation: 9.47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  <a:cs typeface="Courier New" panose="02070309020205020404" pitchFamily="49" charset="0"/>
              </a:rPr>
              <a:t>Mean: 6.78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  <a:cs typeface="Courier New" panose="02070309020205020404" pitchFamily="49" charset="0"/>
              </a:rPr>
              <a:t>Median: 4.0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  <a:cs typeface="Courier New" panose="02070309020205020404" pitchFamily="49" charset="0"/>
              </a:rPr>
              <a:t>Min: 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  <a:cs typeface="Courier New" panose="02070309020205020404" pitchFamily="49" charset="0"/>
              </a:rPr>
              <a:t>Max: 134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000000"/>
              </a:solidFill>
              <a:latin typeface="-apple-system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-apple-system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  <a:cs typeface="Courier New" panose="02070309020205020404" pitchFamily="49" charset="0"/>
              </a:rPr>
              <a:t>Assortativity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  <a:cs typeface="Courier New" panose="02070309020205020404" pitchFamily="49" charset="0"/>
              </a:rPr>
              <a:t> coefficient: - 0.028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  <a:cs typeface="Courier New" panose="02070309020205020404" pitchFamily="49" charset="0"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endParaRPr lang="en-GB" dirty="0">
              <a:latin typeface="-apple-system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62CBDAC0-E671-4F27-86D0-4AE09EE00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6B66D7B-B175-44E9-988B-B6A33FF33523}"/>
              </a:ext>
            </a:extLst>
          </p:cNvPr>
          <p:cNvSpPr txBox="1"/>
          <p:nvPr/>
        </p:nvSpPr>
        <p:spPr>
          <a:xfrm>
            <a:off x="575781" y="5437002"/>
            <a:ext cx="6097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 err="1"/>
              <a:t>Assortativity</a:t>
            </a:r>
            <a:r>
              <a:rPr lang="en-GB" b="1" dirty="0"/>
              <a:t> </a:t>
            </a:r>
            <a:r>
              <a:rPr lang="en-GB" dirty="0"/>
              <a:t>is a preference for a network's nodes to attach to others that are similar in some way</a:t>
            </a:r>
          </a:p>
        </p:txBody>
      </p:sp>
    </p:spTree>
    <p:extLst>
      <p:ext uri="{BB962C8B-B14F-4D97-AF65-F5344CB8AC3E}">
        <p14:creationId xmlns:p14="http://schemas.microsoft.com/office/powerpoint/2010/main" val="1700638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B90552-FE35-4B85-A5AB-9462D3F0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Connectivity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310169-7363-48C3-9429-1C91F22BF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44143" cy="4351338"/>
          </a:xfrm>
        </p:spPr>
        <p:txBody>
          <a:bodyPr/>
          <a:lstStyle/>
          <a:p>
            <a:r>
              <a:rPr lang="en-GB" dirty="0"/>
              <a:t>No Isolated components</a:t>
            </a:r>
          </a:p>
          <a:p>
            <a:r>
              <a:rPr lang="en-GB" dirty="0"/>
              <a:t>Number of connected components is 1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number of triangle is 8805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2E4EB9D-4A25-4528-AD78-C396D8A54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13ECC863-0A1A-4711-896E-70F1A02367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4280"/>
          <a:stretch/>
        </p:blipFill>
        <p:spPr bwMode="auto">
          <a:xfrm>
            <a:off x="8378026" y="4903550"/>
            <a:ext cx="3467938" cy="179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8873B75B-0F6C-4915-8551-A9CF41D131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118"/>
          <a:stretch/>
        </p:blipFill>
        <p:spPr bwMode="auto">
          <a:xfrm>
            <a:off x="8336930" y="2653311"/>
            <a:ext cx="3467938" cy="179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CA53F293-8ADD-405F-A01E-BFCDD71F82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2011"/>
          <a:stretch/>
        </p:blipFill>
        <p:spPr bwMode="auto">
          <a:xfrm>
            <a:off x="8378024" y="545679"/>
            <a:ext cx="3467938" cy="179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9CD82DA-8B28-4D80-B427-35748DE4405D}"/>
              </a:ext>
            </a:extLst>
          </p:cNvPr>
          <p:cNvSpPr txBox="1"/>
          <p:nvPr/>
        </p:nvSpPr>
        <p:spPr>
          <a:xfrm>
            <a:off x="5801978" y="1048392"/>
            <a:ext cx="2576046" cy="372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dirty="0">
                <a:solidFill>
                  <a:srgbClr val="000000"/>
                </a:solidFill>
                <a:effectLst/>
                <a:latin typeface="Helvetica Neue"/>
              </a:rPr>
              <a:t>ECDF in linear scale 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4CABB05-32EE-4803-B526-02E4AC2454D3}"/>
              </a:ext>
            </a:extLst>
          </p:cNvPr>
          <p:cNvSpPr txBox="1"/>
          <p:nvPr/>
        </p:nvSpPr>
        <p:spPr>
          <a:xfrm>
            <a:off x="5801978" y="3089464"/>
            <a:ext cx="2576046" cy="372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dirty="0">
                <a:solidFill>
                  <a:srgbClr val="000000"/>
                </a:solidFill>
                <a:effectLst/>
                <a:latin typeface="Helvetica Neue"/>
              </a:rPr>
              <a:t>ECDF in log scale 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31BB3AD-D553-406A-88D6-588EE6ABFB7E}"/>
              </a:ext>
            </a:extLst>
          </p:cNvPr>
          <p:cNvSpPr txBox="1"/>
          <p:nvPr/>
        </p:nvSpPr>
        <p:spPr>
          <a:xfrm>
            <a:off x="5801978" y="5225822"/>
            <a:ext cx="2576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dirty="0">
                <a:solidFill>
                  <a:srgbClr val="000000"/>
                </a:solidFill>
                <a:effectLst/>
                <a:latin typeface="Helvetica Neue"/>
              </a:rPr>
              <a:t>ECCDF</a:t>
            </a:r>
          </a:p>
        </p:txBody>
      </p:sp>
    </p:spTree>
    <p:extLst>
      <p:ext uri="{BB962C8B-B14F-4D97-AF65-F5344CB8AC3E}">
        <p14:creationId xmlns:p14="http://schemas.microsoft.com/office/powerpoint/2010/main" val="2088778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69E6BD-346F-46D7-A7A6-62624C516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Comparison</a:t>
            </a:r>
            <a:r>
              <a:rPr lang="it-IT" dirty="0"/>
              <a:t> with Random Network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AD2EDB-2589-41FB-B225-2FEDA9289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42614" cy="4351338"/>
          </a:xfrm>
        </p:spPr>
        <p:txBody>
          <a:bodyPr>
            <a:normAutofit fontScale="92500" lnSpcReduction="10000"/>
          </a:bodyPr>
          <a:lstStyle/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case of a scale-free network: follow power </a:t>
            </a:r>
            <a:r>
              <a:rPr lang="it-IT" dirty="0" err="1"/>
              <a:t>law</a:t>
            </a:r>
            <a:br>
              <a:rPr lang="it-IT" dirty="0"/>
            </a:br>
            <a:r>
              <a:rPr lang="it-IT" dirty="0"/>
              <a:t>Degree </a:t>
            </a:r>
            <a:r>
              <a:rPr lang="it-IT" dirty="0" err="1"/>
              <a:t>distribution</a:t>
            </a:r>
            <a:endParaRPr lang="it-IT" dirty="0"/>
          </a:p>
          <a:p>
            <a:endParaRPr lang="it-IT" dirty="0"/>
          </a:p>
          <a:p>
            <a:r>
              <a:rPr lang="it-IT" dirty="0"/>
              <a:t>Using a Random Network with:</a:t>
            </a:r>
          </a:p>
          <a:p>
            <a:pPr lvl="2"/>
            <a:r>
              <a:rPr lang="en-US" altLang="en-US" dirty="0"/>
              <a:t>Number of nodes: 620</a:t>
            </a:r>
          </a:p>
          <a:p>
            <a:pPr lvl="2"/>
            <a:r>
              <a:rPr lang="en-US" altLang="en-US" dirty="0"/>
              <a:t>Number of links: 2117</a:t>
            </a:r>
          </a:p>
          <a:p>
            <a:pPr lvl="2"/>
            <a:r>
              <a:rPr lang="en-US" altLang="en-US" dirty="0"/>
              <a:t>Standard deviation: 2.5</a:t>
            </a:r>
          </a:p>
          <a:p>
            <a:pPr lvl="2"/>
            <a:r>
              <a:rPr lang="en-US" altLang="en-US" dirty="0"/>
              <a:t>Mean: 6.823</a:t>
            </a:r>
          </a:p>
          <a:p>
            <a:pPr lvl="2"/>
            <a:r>
              <a:rPr lang="en-US" altLang="en-US" dirty="0"/>
              <a:t>Median: 7.0</a:t>
            </a:r>
          </a:p>
          <a:p>
            <a:pPr lvl="2"/>
            <a:r>
              <a:rPr lang="en-US" altLang="en-US" dirty="0"/>
              <a:t>Min: 1</a:t>
            </a:r>
          </a:p>
          <a:p>
            <a:pPr lvl="2"/>
            <a:r>
              <a:rPr lang="en-US" altLang="en-US" dirty="0"/>
              <a:t>Max: 15 </a:t>
            </a:r>
          </a:p>
          <a:p>
            <a:pPr lvl="2"/>
            <a:endParaRPr lang="en-US" altLang="en-US" dirty="0"/>
          </a:p>
          <a:p>
            <a:pPr lvl="2"/>
            <a:r>
              <a:rPr lang="en-US" altLang="en-US" dirty="0"/>
              <a:t>P = Density = Real-network density</a:t>
            </a:r>
          </a:p>
          <a:p>
            <a:pPr lvl="2"/>
            <a:endParaRPr lang="en-US" altLang="en-US" dirty="0"/>
          </a:p>
          <a:p>
            <a:pPr lvl="2"/>
            <a:endParaRPr lang="en-US" altLang="en-US" dirty="0"/>
          </a:p>
          <a:p>
            <a:pPr lvl="2"/>
            <a:endParaRPr lang="en-US" altLang="en-US" dirty="0"/>
          </a:p>
          <a:p>
            <a:pPr lvl="2"/>
            <a:endParaRPr lang="it-IT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37C9519F-25E1-4B3B-BB48-6E440C64F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541" y="3692525"/>
            <a:ext cx="49053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5">
            <a:extLst>
              <a:ext uri="{FF2B5EF4-FFF2-40B4-BE49-F238E27FC236}">
                <a16:creationId xmlns:a16="http://schemas.microsoft.com/office/drawing/2014/main" id="{A5666C51-BA81-416F-A3DC-3F898B3B1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75FABD6-E0AD-42BF-8011-83C7B5893394}"/>
              </a:ext>
            </a:extLst>
          </p:cNvPr>
          <p:cNvSpPr txBox="1"/>
          <p:nvPr/>
        </p:nvSpPr>
        <p:spPr>
          <a:xfrm>
            <a:off x="7291388" y="3165475"/>
            <a:ext cx="390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Real-network vs Random Network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99357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82A7D2-0350-4825-9395-E2F7A18D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HUBS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2E314E-257E-4112-9E20-C3FE8029D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01647" cy="4351338"/>
          </a:xfrm>
        </p:spPr>
        <p:txBody>
          <a:bodyPr/>
          <a:lstStyle/>
          <a:p>
            <a:r>
              <a:rPr lang="it-IT" dirty="0"/>
              <a:t>99-Percentile degree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47</a:t>
            </a:r>
          </a:p>
          <a:p>
            <a:r>
              <a:rPr lang="it-IT" dirty="0"/>
              <a:t>8 </a:t>
            </a:r>
            <a:r>
              <a:rPr lang="it-IT" dirty="0" err="1"/>
              <a:t>nodes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a degree &gt;= 47:</a:t>
            </a:r>
          </a:p>
          <a:p>
            <a:pPr lvl="1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'Logan Junior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Chef','Robin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Miller', 'Scott Conant', "McDonald's_6", 'Eric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Ripert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'Alex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Guarnaschelli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'David Chang', 'Chef Daniel Boulud'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it-IT" dirty="0"/>
          </a:p>
          <a:p>
            <a:endParaRPr lang="en-GB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BEDA8E-9E25-4F3F-8816-5FDF5379E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22909F5-2EB3-4254-8291-52678BC7E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040" y="1392168"/>
            <a:ext cx="4623384" cy="4149830"/>
          </a:xfrm>
          <a:prstGeom prst="rect">
            <a:avLst/>
          </a:prstGeom>
        </p:spPr>
      </p:pic>
      <p:sp>
        <p:nvSpPr>
          <p:cNvPr id="7" name="Ovale 6">
            <a:extLst>
              <a:ext uri="{FF2B5EF4-FFF2-40B4-BE49-F238E27FC236}">
                <a16:creationId xmlns:a16="http://schemas.microsoft.com/office/drawing/2014/main" id="{6759DD60-FAF1-4DF4-BAA2-951EAEEF54D8}"/>
              </a:ext>
            </a:extLst>
          </p:cNvPr>
          <p:cNvSpPr/>
          <p:nvPr/>
        </p:nvSpPr>
        <p:spPr>
          <a:xfrm>
            <a:off x="8311794" y="2565400"/>
            <a:ext cx="2835667" cy="6267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EF509AA4-1BA1-40AD-B178-C2C86806958A}"/>
              </a:ext>
            </a:extLst>
          </p:cNvPr>
          <p:cNvSpPr/>
          <p:nvPr/>
        </p:nvSpPr>
        <p:spPr>
          <a:xfrm>
            <a:off x="8404260" y="2691100"/>
            <a:ext cx="812783" cy="2001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1F010D4C-52C8-49A8-95D9-139E36056C62}"/>
              </a:ext>
            </a:extLst>
          </p:cNvPr>
          <p:cNvSpPr/>
          <p:nvPr/>
        </p:nvSpPr>
        <p:spPr>
          <a:xfrm>
            <a:off x="8628578" y="1548959"/>
            <a:ext cx="967485" cy="1912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95E27322-9489-48EA-8143-31E7BEF8AF17}"/>
              </a:ext>
            </a:extLst>
          </p:cNvPr>
          <p:cNvSpPr/>
          <p:nvPr/>
        </p:nvSpPr>
        <p:spPr>
          <a:xfrm>
            <a:off x="7743288" y="5113803"/>
            <a:ext cx="967485" cy="1912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33180FA5-5E10-43E3-8EF3-312916EBB0F7}"/>
              </a:ext>
            </a:extLst>
          </p:cNvPr>
          <p:cNvSpPr/>
          <p:nvPr/>
        </p:nvSpPr>
        <p:spPr>
          <a:xfrm>
            <a:off x="8986436" y="5163236"/>
            <a:ext cx="1151855" cy="1912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0617670F-79BA-4082-BCEE-D07031583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663" y="4888832"/>
            <a:ext cx="1499714" cy="1521292"/>
          </a:xfrm>
          <a:prstGeom prst="rect">
            <a:avLst/>
          </a:prstGeom>
        </p:spPr>
      </p:pic>
      <p:sp>
        <p:nvSpPr>
          <p:cNvPr id="17" name="Ovale 16">
            <a:extLst>
              <a:ext uri="{FF2B5EF4-FFF2-40B4-BE49-F238E27FC236}">
                <a16:creationId xmlns:a16="http://schemas.microsoft.com/office/drawing/2014/main" id="{747BC56D-1243-4A6D-BE91-D61508AF3327}"/>
              </a:ext>
            </a:extLst>
          </p:cNvPr>
          <p:cNvSpPr/>
          <p:nvPr/>
        </p:nvSpPr>
        <p:spPr>
          <a:xfrm>
            <a:off x="7083175" y="2783129"/>
            <a:ext cx="967485" cy="1912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5BA668F1-5427-47ED-89E3-CBCCE08D0884}"/>
              </a:ext>
            </a:extLst>
          </p:cNvPr>
          <p:cNvSpPr/>
          <p:nvPr/>
        </p:nvSpPr>
        <p:spPr>
          <a:xfrm>
            <a:off x="6822040" y="1936780"/>
            <a:ext cx="1304818" cy="1912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A1CF458C-C28F-4C47-B7C0-86B2DB8DAFF3}"/>
              </a:ext>
            </a:extLst>
          </p:cNvPr>
          <p:cNvSpPr/>
          <p:nvPr/>
        </p:nvSpPr>
        <p:spPr>
          <a:xfrm>
            <a:off x="5046663" y="5649478"/>
            <a:ext cx="1304818" cy="1912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086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FCEA22-03F1-456D-A743-516143692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Transitivity</a:t>
            </a:r>
            <a:r>
              <a:rPr lang="it-IT" dirty="0"/>
              <a:t> and Clustering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B93867-39AB-40F2-B3F1-EA1294378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it-IT" dirty="0" err="1"/>
              <a:t>Transitivity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: 0.223</a:t>
            </a:r>
          </a:p>
          <a:p>
            <a:endParaRPr lang="it-IT" dirty="0"/>
          </a:p>
          <a:p>
            <a:r>
              <a:rPr lang="it-IT" dirty="0" err="1"/>
              <a:t>Average</a:t>
            </a:r>
            <a:r>
              <a:rPr lang="it-IT" dirty="0"/>
              <a:t> Clustering </a:t>
            </a:r>
            <a:r>
              <a:rPr lang="it-IT" dirty="0" err="1"/>
              <a:t>coefficient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: 0.331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4850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281ED0-161D-479C-B9A0-B328DCB56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Centrality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C97AA1-F7EB-4D2B-B79B-83FE34500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694"/>
            <a:ext cx="10515600" cy="4351338"/>
          </a:xfrm>
        </p:spPr>
        <p:txBody>
          <a:bodyPr/>
          <a:lstStyle/>
          <a:p>
            <a:pPr algn="just"/>
            <a:r>
              <a:rPr lang="en-GB" sz="2400" b="0" i="0" dirty="0">
                <a:solidFill>
                  <a:srgbClr val="000000"/>
                </a:solidFill>
                <a:effectLst/>
                <a:latin typeface="Helvetica Neue"/>
              </a:rPr>
              <a:t>This is based on the assumption that important nodes have many connections</a:t>
            </a:r>
          </a:p>
          <a:p>
            <a:endParaRPr lang="en-GB" b="1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97DF124-5FAA-449D-BE11-00CC51B5FD51}"/>
              </a:ext>
            </a:extLst>
          </p:cNvPr>
          <p:cNvSpPr txBox="1"/>
          <p:nvPr/>
        </p:nvSpPr>
        <p:spPr>
          <a:xfrm>
            <a:off x="1336858" y="2560176"/>
            <a:ext cx="380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Degree </a:t>
            </a:r>
            <a:r>
              <a:rPr lang="it-IT" b="1" dirty="0" err="1"/>
              <a:t>Centrality</a:t>
            </a:r>
            <a:endParaRPr lang="en-GB" b="1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6BD32AC-E3B7-4FAD-9C7A-0E8798EFB787}"/>
              </a:ext>
            </a:extLst>
          </p:cNvPr>
          <p:cNvSpPr txBox="1"/>
          <p:nvPr/>
        </p:nvSpPr>
        <p:spPr>
          <a:xfrm>
            <a:off x="1336858" y="4572633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 err="1"/>
              <a:t>Betweennes</a:t>
            </a:r>
            <a:r>
              <a:rPr lang="it-IT" b="1" dirty="0"/>
              <a:t> </a:t>
            </a:r>
            <a:r>
              <a:rPr lang="it-IT" b="1" dirty="0" err="1"/>
              <a:t>Centrality</a:t>
            </a:r>
            <a:endParaRPr lang="en-GB" b="1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762D4B0E-3316-4EE4-86C9-8AFFAE430443}"/>
              </a:ext>
            </a:extLst>
          </p:cNvPr>
          <p:cNvSpPr txBox="1"/>
          <p:nvPr/>
        </p:nvSpPr>
        <p:spPr>
          <a:xfrm>
            <a:off x="7179068" y="2557802"/>
            <a:ext cx="4574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 err="1"/>
              <a:t>Eigenvector</a:t>
            </a:r>
            <a:r>
              <a:rPr lang="it-IT" b="1" dirty="0"/>
              <a:t> </a:t>
            </a:r>
            <a:r>
              <a:rPr lang="it-IT" b="1" dirty="0" err="1"/>
              <a:t>Centrality</a:t>
            </a:r>
            <a:endParaRPr lang="en-GB" b="1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A4DFF017-BF53-4D50-9599-FEAD43EA8A46}"/>
              </a:ext>
            </a:extLst>
          </p:cNvPr>
          <p:cNvSpPr txBox="1"/>
          <p:nvPr/>
        </p:nvSpPr>
        <p:spPr>
          <a:xfrm>
            <a:off x="7179068" y="4572633"/>
            <a:ext cx="4673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/>
              <a:t>Page Rank </a:t>
            </a:r>
            <a:r>
              <a:rPr lang="it-IT" b="1" dirty="0" err="1"/>
              <a:t>Centrality</a:t>
            </a:r>
            <a:endParaRPr lang="en-GB" b="1" dirty="0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B7E3A1D0-675E-4FE7-A47A-12EDBBAAD245}"/>
              </a:ext>
            </a:extLst>
          </p:cNvPr>
          <p:cNvSpPr txBox="1"/>
          <p:nvPr/>
        </p:nvSpPr>
        <p:spPr>
          <a:xfrm>
            <a:off x="852294" y="2970177"/>
            <a:ext cx="6097712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10 most important nodes for Degree Centrality: </a:t>
            </a:r>
          </a:p>
          <a:p>
            <a:r>
              <a:rPr lang="en-GB" sz="9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('Logan Junior Chef', 0.21647819063004847) </a:t>
            </a:r>
          </a:p>
          <a:p>
            <a:r>
              <a:rPr lang="en-GB" sz="9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("McDonald's_6", 0.09531502423263329) </a:t>
            </a:r>
          </a:p>
          <a:p>
            <a:r>
              <a:rPr lang="en-GB" sz="9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('David Chang', 0.09046849757673668) </a:t>
            </a:r>
          </a:p>
          <a:p>
            <a:r>
              <a:rPr lang="en-GB" sz="9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('Eric </a:t>
            </a:r>
            <a:r>
              <a:rPr lang="en-GB" sz="9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Ripert</a:t>
            </a:r>
            <a:r>
              <a:rPr lang="en-GB" sz="9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0.0888529886914378) </a:t>
            </a:r>
          </a:p>
          <a:p>
            <a:r>
              <a:rPr lang="en-GB" sz="9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('Scott Conant', 0.08239095315024234) </a:t>
            </a:r>
          </a:p>
          <a:p>
            <a:r>
              <a:rPr lang="en-GB" sz="9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('Robin Miller', 0.07592891760904685) </a:t>
            </a:r>
          </a:p>
          <a:p>
            <a:r>
              <a:rPr lang="en-GB" sz="9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('Alex </a:t>
            </a:r>
            <a:r>
              <a:rPr lang="en-GB" sz="9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Guarnaschelli</a:t>
            </a:r>
            <a:r>
              <a:rPr lang="en-GB" sz="9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0.07592891760904685) </a:t>
            </a:r>
          </a:p>
          <a:p>
            <a:r>
              <a:rPr lang="en-GB" sz="9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('Chef Daniel Boulud', 0.07592891760904685) </a:t>
            </a:r>
          </a:p>
          <a:p>
            <a:r>
              <a:rPr lang="en-GB" sz="9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('Chef Kent Graham', 0.06946688206785137) </a:t>
            </a:r>
          </a:p>
          <a:p>
            <a:r>
              <a:rPr lang="en-GB" sz="9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('Tom Colicchio', 0.05977382875605816)</a:t>
            </a:r>
            <a:endParaRPr lang="en-GB" sz="900" dirty="0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4B0EA9A5-3AC6-44D3-AE5A-F59E5EFB6B1D}"/>
              </a:ext>
            </a:extLst>
          </p:cNvPr>
          <p:cNvSpPr txBox="1"/>
          <p:nvPr/>
        </p:nvSpPr>
        <p:spPr>
          <a:xfrm>
            <a:off x="852294" y="4941965"/>
            <a:ext cx="4492961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212121"/>
                </a:solidFill>
                <a:latin typeface="Courier New" panose="02070309020205020404" pitchFamily="49" charset="0"/>
              </a:rPr>
              <a:t>10 most important nodes for </a:t>
            </a:r>
            <a:r>
              <a:rPr lang="en-GB" sz="900" dirty="0" err="1">
                <a:solidFill>
                  <a:srgbClr val="212121"/>
                </a:solidFill>
                <a:latin typeface="Courier New" panose="02070309020205020404" pitchFamily="49" charset="0"/>
              </a:rPr>
              <a:t>Betweennes</a:t>
            </a:r>
            <a:r>
              <a:rPr lang="en-GB" sz="900" dirty="0">
                <a:solidFill>
                  <a:srgbClr val="212121"/>
                </a:solidFill>
                <a:latin typeface="Courier New" panose="02070309020205020404" pitchFamily="49" charset="0"/>
              </a:rPr>
              <a:t> Centrality: </a:t>
            </a:r>
          </a:p>
          <a:p>
            <a:r>
              <a:rPr lang="en-GB" sz="900" dirty="0">
                <a:solidFill>
                  <a:srgbClr val="212121"/>
                </a:solidFill>
                <a:latin typeface="Courier New" panose="02070309020205020404" pitchFamily="49" charset="0"/>
              </a:rPr>
              <a:t>('Logan Junior Chef', 0.3499076661737777) </a:t>
            </a:r>
          </a:p>
          <a:p>
            <a:r>
              <a:rPr lang="en-GB" sz="900" dirty="0">
                <a:solidFill>
                  <a:srgbClr val="212121"/>
                </a:solidFill>
                <a:latin typeface="Courier New" panose="02070309020205020404" pitchFamily="49" charset="0"/>
              </a:rPr>
              <a:t>("McDonald's_51", 0.1619605706800918) </a:t>
            </a:r>
          </a:p>
          <a:p>
            <a:r>
              <a:rPr lang="en-GB" sz="900" dirty="0">
                <a:solidFill>
                  <a:srgbClr val="212121"/>
                </a:solidFill>
                <a:latin typeface="Courier New" panose="02070309020205020404" pitchFamily="49" charset="0"/>
              </a:rPr>
              <a:t>("McDonald's_6", 0.14456288292404343) </a:t>
            </a:r>
          </a:p>
          <a:p>
            <a:r>
              <a:rPr lang="en-GB" sz="900" dirty="0">
                <a:solidFill>
                  <a:srgbClr val="212121"/>
                </a:solidFill>
                <a:latin typeface="Courier New" panose="02070309020205020404" pitchFamily="49" charset="0"/>
              </a:rPr>
              <a:t>('Subway', 0.09327260616363368) </a:t>
            </a:r>
          </a:p>
          <a:p>
            <a:r>
              <a:rPr lang="en-GB" sz="900" dirty="0">
                <a:solidFill>
                  <a:srgbClr val="212121"/>
                </a:solidFill>
                <a:latin typeface="Courier New" panose="02070309020205020404" pitchFamily="49" charset="0"/>
              </a:rPr>
              <a:t>('Chef Robert Irvine', 0.09141807568331686) </a:t>
            </a:r>
          </a:p>
          <a:p>
            <a:r>
              <a:rPr lang="en-GB" sz="900" dirty="0">
                <a:solidFill>
                  <a:srgbClr val="212121"/>
                </a:solidFill>
                <a:latin typeface="Courier New" panose="02070309020205020404" pitchFamily="49" charset="0"/>
              </a:rPr>
              <a:t>('</a:t>
            </a:r>
            <a:r>
              <a:rPr lang="en-GB" sz="900" dirty="0" err="1">
                <a:solidFill>
                  <a:srgbClr val="212121"/>
                </a:solidFill>
                <a:latin typeface="Courier New" panose="02070309020205020404" pitchFamily="49" charset="0"/>
              </a:rPr>
              <a:t>foodpanda</a:t>
            </a:r>
            <a:r>
              <a:rPr lang="en-GB" sz="900" dirty="0">
                <a:solidFill>
                  <a:srgbClr val="212121"/>
                </a:solidFill>
                <a:latin typeface="Courier New" panose="02070309020205020404" pitchFamily="49" charset="0"/>
              </a:rPr>
              <a:t> - </a:t>
            </a:r>
            <a:r>
              <a:rPr lang="ja-JP" altLang="en-US" sz="900" dirty="0">
                <a:solidFill>
                  <a:srgbClr val="212121"/>
                </a:solidFill>
                <a:latin typeface="Courier New" panose="02070309020205020404" pitchFamily="49" charset="0"/>
              </a:rPr>
              <a:t>空腹熊貓</a:t>
            </a:r>
            <a:r>
              <a:rPr lang="en-US" altLang="ja-JP" sz="900" dirty="0">
                <a:solidFill>
                  <a:srgbClr val="212121"/>
                </a:solidFill>
                <a:latin typeface="Courier New" panose="02070309020205020404" pitchFamily="49" charset="0"/>
              </a:rPr>
              <a:t>', 0.07911166993681569) </a:t>
            </a:r>
          </a:p>
          <a:p>
            <a:r>
              <a:rPr lang="en-US" altLang="ja-JP" sz="900" dirty="0">
                <a:solidFill>
                  <a:srgbClr val="212121"/>
                </a:solidFill>
                <a:latin typeface="Courier New" panose="02070309020205020404" pitchFamily="49" charset="0"/>
              </a:rPr>
              <a:t>('</a:t>
            </a:r>
            <a:r>
              <a:rPr lang="en-GB" sz="900" dirty="0">
                <a:solidFill>
                  <a:srgbClr val="212121"/>
                </a:solidFill>
                <a:latin typeface="Courier New" panose="02070309020205020404" pitchFamily="49" charset="0"/>
              </a:rPr>
              <a:t>Dani García', 0.07229884637101391) </a:t>
            </a:r>
          </a:p>
          <a:p>
            <a:r>
              <a:rPr lang="en-GB" sz="900" dirty="0">
                <a:solidFill>
                  <a:srgbClr val="212121"/>
                </a:solidFill>
                <a:latin typeface="Courier New" panose="02070309020205020404" pitchFamily="49" charset="0"/>
              </a:rPr>
              <a:t>('</a:t>
            </a:r>
            <a:r>
              <a:rPr lang="ja-JP" altLang="en-US" sz="900" dirty="0">
                <a:solidFill>
                  <a:srgbClr val="212121"/>
                </a:solidFill>
                <a:latin typeface="Courier New" panose="02070309020205020404" pitchFamily="49" charset="0"/>
              </a:rPr>
              <a:t>達美樂披薩</a:t>
            </a:r>
            <a:r>
              <a:rPr lang="en-US" altLang="ja-JP" sz="900" dirty="0">
                <a:solidFill>
                  <a:srgbClr val="212121"/>
                </a:solidFill>
                <a:latin typeface="Courier New" panose="02070309020205020404" pitchFamily="49" charset="0"/>
              </a:rPr>
              <a:t>', 0.05838784338316884) </a:t>
            </a:r>
          </a:p>
          <a:p>
            <a:r>
              <a:rPr lang="en-US" altLang="ja-JP" sz="900" dirty="0">
                <a:solidFill>
                  <a:srgbClr val="212121"/>
                </a:solidFill>
                <a:latin typeface="Courier New" panose="02070309020205020404" pitchFamily="49" charset="0"/>
              </a:rPr>
              <a:t>('</a:t>
            </a:r>
            <a:r>
              <a:rPr lang="en-GB" sz="900" dirty="0">
                <a:solidFill>
                  <a:srgbClr val="212121"/>
                </a:solidFill>
                <a:latin typeface="Courier New" panose="02070309020205020404" pitchFamily="49" charset="0"/>
              </a:rPr>
              <a:t>Marcus Samuelsson', 0.057229302697032476) </a:t>
            </a:r>
          </a:p>
          <a:p>
            <a:r>
              <a:rPr lang="en-GB" sz="900" dirty="0">
                <a:solidFill>
                  <a:srgbClr val="212121"/>
                </a:solidFill>
                <a:latin typeface="Courier New" panose="02070309020205020404" pitchFamily="49" charset="0"/>
              </a:rPr>
              <a:t>('Chef Lorena Garcia', 0.057020665866287595)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53A2C865-3A27-46D0-92C2-425ADFEDF550}"/>
              </a:ext>
            </a:extLst>
          </p:cNvPr>
          <p:cNvSpPr txBox="1"/>
          <p:nvPr/>
        </p:nvSpPr>
        <p:spPr>
          <a:xfrm>
            <a:off x="6586818" y="2970177"/>
            <a:ext cx="4275828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212121"/>
                </a:solidFill>
                <a:latin typeface="Courier New" panose="02070309020205020404" pitchFamily="49" charset="0"/>
              </a:rPr>
              <a:t>10 most important nodes for Eigenvector Centrality: </a:t>
            </a:r>
          </a:p>
          <a:p>
            <a:r>
              <a:rPr lang="en-GB" sz="900" dirty="0">
                <a:solidFill>
                  <a:srgbClr val="212121"/>
                </a:solidFill>
                <a:latin typeface="Courier New" panose="02070309020205020404" pitchFamily="49" charset="0"/>
              </a:rPr>
              <a:t>('Logan Junior Chef', 0.3257521783526796) </a:t>
            </a:r>
          </a:p>
          <a:p>
            <a:r>
              <a:rPr lang="en-GB" sz="900" dirty="0">
                <a:solidFill>
                  <a:srgbClr val="212121"/>
                </a:solidFill>
                <a:latin typeface="Courier New" panose="02070309020205020404" pitchFamily="49" charset="0"/>
              </a:rPr>
              <a:t>('Scott Conant', 0.2212476362249716) </a:t>
            </a:r>
          </a:p>
          <a:p>
            <a:r>
              <a:rPr lang="en-GB" sz="900" dirty="0">
                <a:solidFill>
                  <a:srgbClr val="212121"/>
                </a:solidFill>
                <a:latin typeface="Courier New" panose="02070309020205020404" pitchFamily="49" charset="0"/>
              </a:rPr>
              <a:t>('Eric </a:t>
            </a:r>
            <a:r>
              <a:rPr lang="en-GB" sz="900" dirty="0" err="1">
                <a:solidFill>
                  <a:srgbClr val="212121"/>
                </a:solidFill>
                <a:latin typeface="Courier New" panose="02070309020205020404" pitchFamily="49" charset="0"/>
              </a:rPr>
              <a:t>Ripert</a:t>
            </a:r>
            <a:r>
              <a:rPr lang="en-GB" sz="900" dirty="0">
                <a:solidFill>
                  <a:srgbClr val="212121"/>
                </a:solidFill>
                <a:latin typeface="Courier New" panose="02070309020205020404" pitchFamily="49" charset="0"/>
              </a:rPr>
              <a:t>', 0.21990111769744997) </a:t>
            </a:r>
          </a:p>
          <a:p>
            <a:r>
              <a:rPr lang="en-GB" sz="900" dirty="0">
                <a:solidFill>
                  <a:srgbClr val="212121"/>
                </a:solidFill>
                <a:latin typeface="Courier New" panose="02070309020205020404" pitchFamily="49" charset="0"/>
              </a:rPr>
              <a:t>('David Chang', 0.2073087464245374)</a:t>
            </a:r>
          </a:p>
          <a:p>
            <a:r>
              <a:rPr lang="en-GB" sz="900" dirty="0">
                <a:solidFill>
                  <a:srgbClr val="212121"/>
                </a:solidFill>
                <a:latin typeface="Courier New" panose="02070309020205020404" pitchFamily="49" charset="0"/>
              </a:rPr>
              <a:t>('Alex </a:t>
            </a:r>
            <a:r>
              <a:rPr lang="en-GB" sz="900" dirty="0" err="1">
                <a:solidFill>
                  <a:srgbClr val="212121"/>
                </a:solidFill>
                <a:latin typeface="Courier New" panose="02070309020205020404" pitchFamily="49" charset="0"/>
              </a:rPr>
              <a:t>Guarnaschelli</a:t>
            </a:r>
            <a:r>
              <a:rPr lang="en-GB" sz="900" dirty="0">
                <a:solidFill>
                  <a:srgbClr val="212121"/>
                </a:solidFill>
                <a:latin typeface="Courier New" panose="02070309020205020404" pitchFamily="49" charset="0"/>
              </a:rPr>
              <a:t>', 0.20600750503290316)</a:t>
            </a:r>
          </a:p>
          <a:p>
            <a:r>
              <a:rPr lang="en-GB" sz="900" dirty="0">
                <a:solidFill>
                  <a:srgbClr val="212121"/>
                </a:solidFill>
                <a:latin typeface="Courier New" panose="02070309020205020404" pitchFamily="49" charset="0"/>
              </a:rPr>
              <a:t>('Robin Miller', 0.18493902862814815)</a:t>
            </a:r>
          </a:p>
          <a:p>
            <a:r>
              <a:rPr lang="en-GB" sz="900" dirty="0">
                <a:solidFill>
                  <a:srgbClr val="212121"/>
                </a:solidFill>
                <a:latin typeface="Courier New" panose="02070309020205020404" pitchFamily="49" charset="0"/>
              </a:rPr>
              <a:t>('Chef Kent Graham', 0.17958444309886806)</a:t>
            </a:r>
          </a:p>
          <a:p>
            <a:r>
              <a:rPr lang="en-GB" sz="900" dirty="0">
                <a:solidFill>
                  <a:srgbClr val="212121"/>
                </a:solidFill>
                <a:latin typeface="Courier New" panose="02070309020205020404" pitchFamily="49" charset="0"/>
              </a:rPr>
              <a:t>('Chef Daniel Boulud', 0.17605019181207027) </a:t>
            </a:r>
          </a:p>
          <a:p>
            <a:r>
              <a:rPr lang="en-GB" sz="900" dirty="0">
                <a:solidFill>
                  <a:srgbClr val="212121"/>
                </a:solidFill>
                <a:latin typeface="Courier New" panose="02070309020205020404" pitchFamily="49" charset="0"/>
              </a:rPr>
              <a:t>('Jacques </a:t>
            </a:r>
            <a:r>
              <a:rPr lang="en-GB" sz="900" dirty="0" err="1">
                <a:solidFill>
                  <a:srgbClr val="212121"/>
                </a:solidFill>
                <a:latin typeface="Courier New" panose="02070309020205020404" pitchFamily="49" charset="0"/>
              </a:rPr>
              <a:t>Pépin</a:t>
            </a:r>
            <a:r>
              <a:rPr lang="en-GB" sz="900" dirty="0">
                <a:solidFill>
                  <a:srgbClr val="212121"/>
                </a:solidFill>
                <a:latin typeface="Courier New" panose="02070309020205020404" pitchFamily="49" charset="0"/>
              </a:rPr>
              <a:t>', 0.16176590042363934) </a:t>
            </a:r>
          </a:p>
          <a:p>
            <a:r>
              <a:rPr lang="en-GB" sz="900" dirty="0">
                <a:solidFill>
                  <a:srgbClr val="212121"/>
                </a:solidFill>
                <a:latin typeface="Courier New" panose="02070309020205020404" pitchFamily="49" charset="0"/>
              </a:rPr>
              <a:t>('René Redzepi', 0.15717739346300846)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9EC91FCD-C6DE-438C-9C93-578C0626E48B}"/>
              </a:ext>
            </a:extLst>
          </p:cNvPr>
          <p:cNvSpPr txBox="1"/>
          <p:nvPr/>
        </p:nvSpPr>
        <p:spPr>
          <a:xfrm>
            <a:off x="6586818" y="4941965"/>
            <a:ext cx="4268324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212121"/>
                </a:solidFill>
                <a:latin typeface="Courier New" panose="02070309020205020404" pitchFamily="49" charset="0"/>
              </a:rPr>
              <a:t>10 most important nodes for Page Rank: </a:t>
            </a:r>
          </a:p>
          <a:p>
            <a:r>
              <a:rPr lang="en-GB" sz="900" dirty="0">
                <a:solidFill>
                  <a:srgbClr val="212121"/>
                </a:solidFill>
                <a:latin typeface="Courier New" panose="02070309020205020404" pitchFamily="49" charset="0"/>
              </a:rPr>
              <a:t>('Logan Junior Chef', 0.025287363082514766) </a:t>
            </a:r>
          </a:p>
          <a:p>
            <a:r>
              <a:rPr lang="en-GB" sz="900" dirty="0">
                <a:solidFill>
                  <a:srgbClr val="212121"/>
                </a:solidFill>
                <a:latin typeface="Courier New" panose="02070309020205020404" pitchFamily="49" charset="0"/>
              </a:rPr>
              <a:t>("McDonald's_6", 0.014547869032715707) </a:t>
            </a:r>
          </a:p>
          <a:p>
            <a:r>
              <a:rPr lang="en-GB" sz="900" dirty="0">
                <a:solidFill>
                  <a:srgbClr val="212121"/>
                </a:solidFill>
                <a:latin typeface="Courier New" panose="02070309020205020404" pitchFamily="49" charset="0"/>
              </a:rPr>
              <a:t>('David Chang', 0.008860842463979819) </a:t>
            </a:r>
          </a:p>
          <a:p>
            <a:r>
              <a:rPr lang="en-GB" sz="900" dirty="0">
                <a:solidFill>
                  <a:srgbClr val="212121"/>
                </a:solidFill>
                <a:latin typeface="Courier New" panose="02070309020205020404" pitchFamily="49" charset="0"/>
              </a:rPr>
              <a:t>('Eric </a:t>
            </a:r>
            <a:r>
              <a:rPr lang="en-GB" sz="900" dirty="0" err="1">
                <a:solidFill>
                  <a:srgbClr val="212121"/>
                </a:solidFill>
                <a:latin typeface="Courier New" panose="02070309020205020404" pitchFamily="49" charset="0"/>
              </a:rPr>
              <a:t>Ripert</a:t>
            </a:r>
            <a:r>
              <a:rPr lang="en-GB" sz="900" dirty="0">
                <a:solidFill>
                  <a:srgbClr val="212121"/>
                </a:solidFill>
                <a:latin typeface="Courier New" panose="02070309020205020404" pitchFamily="49" charset="0"/>
              </a:rPr>
              <a:t>', 0.008394578695731944) </a:t>
            </a:r>
          </a:p>
          <a:p>
            <a:r>
              <a:rPr lang="en-GB" sz="900" dirty="0">
                <a:solidFill>
                  <a:srgbClr val="212121"/>
                </a:solidFill>
                <a:latin typeface="Courier New" panose="02070309020205020404" pitchFamily="49" charset="0"/>
              </a:rPr>
              <a:t>('Scott Conant', 0.00765590500196909) </a:t>
            </a:r>
          </a:p>
          <a:p>
            <a:r>
              <a:rPr lang="en-GB" sz="900" dirty="0">
                <a:solidFill>
                  <a:srgbClr val="212121"/>
                </a:solidFill>
                <a:latin typeface="Courier New" panose="02070309020205020404" pitchFamily="49" charset="0"/>
              </a:rPr>
              <a:t>('Chef Daniel Boulud', 0.007613723777791042) </a:t>
            </a:r>
          </a:p>
          <a:p>
            <a:r>
              <a:rPr lang="en-GB" sz="900" dirty="0">
                <a:solidFill>
                  <a:srgbClr val="212121"/>
                </a:solidFill>
                <a:latin typeface="Courier New" panose="02070309020205020404" pitchFamily="49" charset="0"/>
              </a:rPr>
              <a:t>('Robin Miller', 0.007566138546930535) </a:t>
            </a:r>
          </a:p>
          <a:p>
            <a:r>
              <a:rPr lang="en-GB" sz="900" dirty="0">
                <a:solidFill>
                  <a:srgbClr val="212121"/>
                </a:solidFill>
                <a:latin typeface="Courier New" panose="02070309020205020404" pitchFamily="49" charset="0"/>
              </a:rPr>
              <a:t>('Dani García', 0.007270498839968533) </a:t>
            </a:r>
          </a:p>
          <a:p>
            <a:r>
              <a:rPr lang="en-GB" sz="900" dirty="0">
                <a:solidFill>
                  <a:srgbClr val="212121"/>
                </a:solidFill>
                <a:latin typeface="Courier New" panose="02070309020205020404" pitchFamily="49" charset="0"/>
              </a:rPr>
              <a:t>("McDonald's_29", 0.007234882262368256) </a:t>
            </a:r>
          </a:p>
          <a:p>
            <a:r>
              <a:rPr lang="en-GB" sz="900" dirty="0">
                <a:solidFill>
                  <a:srgbClr val="212121"/>
                </a:solidFill>
                <a:latin typeface="Courier New" panose="02070309020205020404" pitchFamily="49" charset="0"/>
              </a:rPr>
              <a:t>('Alex </a:t>
            </a:r>
            <a:r>
              <a:rPr lang="en-GB" sz="900" dirty="0" err="1">
                <a:solidFill>
                  <a:srgbClr val="212121"/>
                </a:solidFill>
                <a:latin typeface="Courier New" panose="02070309020205020404" pitchFamily="49" charset="0"/>
              </a:rPr>
              <a:t>Guarnaschelli</a:t>
            </a:r>
            <a:r>
              <a:rPr lang="en-GB" sz="900" dirty="0">
                <a:solidFill>
                  <a:srgbClr val="212121"/>
                </a:solidFill>
                <a:latin typeface="Courier New" panose="02070309020205020404" pitchFamily="49" charset="0"/>
              </a:rPr>
              <a:t>', 0.007152129703475652)</a:t>
            </a:r>
          </a:p>
        </p:txBody>
      </p:sp>
    </p:spTree>
    <p:extLst>
      <p:ext uri="{BB962C8B-B14F-4D97-AF65-F5344CB8AC3E}">
        <p14:creationId xmlns:p14="http://schemas.microsoft.com/office/powerpoint/2010/main" val="33680024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714</Words>
  <Application>Microsoft Office PowerPoint</Application>
  <PresentationFormat>Widescreen</PresentationFormat>
  <Paragraphs>146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Courier New</vt:lpstr>
      <vt:lpstr>Helvetica Neue</vt:lpstr>
      <vt:lpstr>Lato</vt:lpstr>
      <vt:lpstr>Tema di Office</vt:lpstr>
      <vt:lpstr>Social Network Analysis Project</vt:lpstr>
      <vt:lpstr>Dataset</vt:lpstr>
      <vt:lpstr>Visualisation</vt:lpstr>
      <vt:lpstr>Exploration of the network</vt:lpstr>
      <vt:lpstr>Connectivity</vt:lpstr>
      <vt:lpstr>Comparison with Random Network</vt:lpstr>
      <vt:lpstr>HUBS</vt:lpstr>
      <vt:lpstr>Transitivity and Clustering</vt:lpstr>
      <vt:lpstr>Centrality</vt:lpstr>
      <vt:lpstr>Communities</vt:lpstr>
      <vt:lpstr>Coverage, modularity and performance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Network Analysis Project</dc:title>
  <dc:creator>Andrea Ierardi</dc:creator>
  <cp:lastModifiedBy>Andrea Ierardi</cp:lastModifiedBy>
  <cp:revision>11</cp:revision>
  <dcterms:created xsi:type="dcterms:W3CDTF">2021-01-15T10:11:38Z</dcterms:created>
  <dcterms:modified xsi:type="dcterms:W3CDTF">2021-01-15T11:43:59Z</dcterms:modified>
</cp:coreProperties>
</file>