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0" r:id="rId7"/>
    <p:sldId id="257" r:id="rId8"/>
    <p:sldId id="262" r:id="rId9"/>
    <p:sldId id="264" r:id="rId10"/>
    <p:sldId id="263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E4991-C1F8-5A4C-A20B-77381B7F9847}" v="117" dt="2021-06-11T07:50:3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E297-A140-462F-A24D-766CE78F94C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3B41-EABB-4A02-8364-A63E2E8E2D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051" y="4709822"/>
            <a:ext cx="3772332" cy="518161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accent2"/>
                </a:solidFill>
              </a:rPr>
              <a:t>Portfolio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051" y="5227983"/>
            <a:ext cx="4300330" cy="14669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Andrea </a:t>
            </a:r>
            <a:r>
              <a:rPr lang="en-US" dirty="0" err="1">
                <a:solidFill>
                  <a:schemeClr val="bg1"/>
                </a:solidFill>
              </a:rPr>
              <a:t>Ierardi</a:t>
            </a:r>
            <a:r>
              <a:rPr lang="en-US" dirty="0">
                <a:solidFill>
                  <a:schemeClr val="bg1"/>
                </a:solidFill>
              </a:rPr>
              <a:t> - Darya </a:t>
            </a:r>
            <a:r>
              <a:rPr lang="en-US" dirty="0" err="1">
                <a:solidFill>
                  <a:schemeClr val="bg1"/>
                </a:solidFill>
              </a:rPr>
              <a:t>Shlyk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50" y="364058"/>
            <a:ext cx="4136886" cy="41334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493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5731845" y="2782598"/>
            <a:ext cx="7371917" cy="894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42042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422" y="1610523"/>
            <a:ext cx="7785652" cy="4351338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sz="1600" b="1" dirty="0" err="1"/>
              <a:t>L’obiettivo</a:t>
            </a:r>
            <a:r>
              <a:rPr lang="en-US" sz="1600" dirty="0"/>
              <a:t>: </a:t>
            </a:r>
            <a:r>
              <a:rPr lang="en-US" sz="1600" dirty="0" err="1"/>
              <a:t>sviluppare</a:t>
            </a:r>
            <a:r>
              <a:rPr lang="en-US" sz="1600" dirty="0"/>
              <a:t> uno </a:t>
            </a:r>
            <a:r>
              <a:rPr lang="en-US" sz="1600" dirty="0" err="1"/>
              <a:t>strumento</a:t>
            </a:r>
            <a:r>
              <a:rPr lang="en-US" sz="1600" dirty="0"/>
              <a:t> </a:t>
            </a:r>
            <a:r>
              <a:rPr lang="en-US" sz="1600" dirty="0" err="1"/>
              <a:t>grafico</a:t>
            </a:r>
            <a:r>
              <a:rPr lang="en-US" sz="1600" dirty="0"/>
              <a:t> di </a:t>
            </a:r>
            <a:r>
              <a:rPr lang="en-US" sz="1600" dirty="0" err="1"/>
              <a:t>supporto</a:t>
            </a:r>
            <a:r>
              <a:rPr lang="en-US" sz="1600" dirty="0"/>
              <a:t> al </a:t>
            </a:r>
            <a:r>
              <a:rPr lang="en-US" sz="1600" dirty="0" err="1"/>
              <a:t>processo</a:t>
            </a:r>
            <a:r>
              <a:rPr lang="en-US" sz="1600" dirty="0"/>
              <a:t> </a:t>
            </a:r>
            <a:r>
              <a:rPr lang="en-US" sz="1600" dirty="0" err="1"/>
              <a:t>decisionale</a:t>
            </a:r>
            <a:r>
              <a:rPr lang="en-US" sz="1600" dirty="0"/>
              <a:t> del business del </a:t>
            </a:r>
            <a:r>
              <a:rPr lang="en-US" sz="1600" dirty="0" err="1"/>
              <a:t>cliente</a:t>
            </a:r>
            <a:r>
              <a:rPr lang="en-US" sz="1600" dirty="0"/>
              <a:t> in un </a:t>
            </a:r>
            <a:r>
              <a:rPr lang="en-US" sz="1600" dirty="0" err="1"/>
              <a:t>contesto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mercati</a:t>
            </a:r>
            <a:r>
              <a:rPr lang="en-US" sz="1600" dirty="0"/>
              <a:t> </a:t>
            </a:r>
            <a:r>
              <a:rPr lang="en-US" sz="1600" dirty="0" err="1"/>
              <a:t>finanziari</a:t>
            </a:r>
            <a:r>
              <a:rPr lang="en-US" sz="1600" dirty="0"/>
              <a:t>. </a:t>
            </a:r>
          </a:p>
          <a:p>
            <a:pPr marL="457200" lvl="1"/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Come: </a:t>
            </a:r>
            <a:r>
              <a:rPr lang="en-US" sz="1600" dirty="0" err="1"/>
              <a:t>creazione</a:t>
            </a:r>
            <a:r>
              <a:rPr lang="en-US" sz="1600" dirty="0"/>
              <a:t> di una dashboard </a:t>
            </a:r>
            <a:r>
              <a:rPr lang="en-US" sz="1600" dirty="0" err="1"/>
              <a:t>interattiva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risponde</a:t>
            </a:r>
            <a:r>
              <a:rPr lang="en-US" sz="1600" dirty="0"/>
              <a:t> alle </a:t>
            </a:r>
            <a:r>
              <a:rPr lang="en-US" sz="1600" dirty="0" err="1"/>
              <a:t>principali</a:t>
            </a:r>
            <a:r>
              <a:rPr lang="en-US" sz="1600" dirty="0"/>
              <a:t> </a:t>
            </a:r>
            <a:r>
              <a:rPr lang="en-US" sz="1600" dirty="0" err="1"/>
              <a:t>esigenze</a:t>
            </a:r>
            <a:r>
              <a:rPr lang="en-US" sz="1600" dirty="0"/>
              <a:t> informative del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mettendo</a:t>
            </a:r>
            <a:r>
              <a:rPr lang="en-US" sz="1600" dirty="0"/>
              <a:t> in rilievo </a:t>
            </a:r>
            <a:r>
              <a:rPr lang="en-US" sz="1600" dirty="0" err="1"/>
              <a:t>gli</a:t>
            </a:r>
            <a:r>
              <a:rPr lang="en-US" sz="1600" dirty="0"/>
              <a:t> </a:t>
            </a:r>
            <a:r>
              <a:rPr lang="en-US" sz="1600" dirty="0" err="1"/>
              <a:t>indicatori</a:t>
            </a:r>
            <a:r>
              <a:rPr lang="en-US" sz="1600" dirty="0"/>
              <a:t> di </a:t>
            </a:r>
            <a:r>
              <a:rPr lang="en-US" sz="1600" dirty="0" err="1"/>
              <a:t>prestazione</a:t>
            </a:r>
            <a:r>
              <a:rPr lang="en-US" sz="1600" dirty="0"/>
              <a:t> </a:t>
            </a:r>
            <a:r>
              <a:rPr lang="en-US" sz="1600" dirty="0" err="1"/>
              <a:t>chiave</a:t>
            </a:r>
            <a:r>
              <a:rPr lang="en-US" sz="1600" dirty="0"/>
              <a:t> e </a:t>
            </a:r>
            <a:r>
              <a:rPr lang="en-US" sz="1600" dirty="0" err="1"/>
              <a:t>facendo</a:t>
            </a:r>
            <a:r>
              <a:rPr lang="en-US" sz="1600" dirty="0"/>
              <a:t> </a:t>
            </a:r>
            <a:r>
              <a:rPr lang="en-US" sz="1600" dirty="0" err="1"/>
              <a:t>ricorso</a:t>
            </a:r>
            <a:r>
              <a:rPr lang="en-US" sz="1600" dirty="0"/>
              <a:t> a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grafici</a:t>
            </a:r>
            <a:r>
              <a:rPr lang="en-US" sz="1600" dirty="0"/>
              <a:t> per </a:t>
            </a:r>
            <a:r>
              <a:rPr lang="en-US" sz="1600" dirty="0" err="1"/>
              <a:t>agevolare</a:t>
            </a:r>
            <a:r>
              <a:rPr lang="en-US" sz="1600" dirty="0"/>
              <a:t> una </a:t>
            </a:r>
            <a:r>
              <a:rPr lang="en-US" sz="1600" dirty="0" err="1"/>
              <a:t>corretta</a:t>
            </a:r>
            <a:r>
              <a:rPr lang="en-US" sz="1600" dirty="0"/>
              <a:t> ed </a:t>
            </a:r>
            <a:r>
              <a:rPr lang="en-US" sz="1600" dirty="0" err="1"/>
              <a:t>immediata</a:t>
            </a:r>
            <a:r>
              <a:rPr lang="en-US" sz="1600" dirty="0"/>
              <a:t> </a:t>
            </a:r>
            <a:r>
              <a:rPr lang="en-US" sz="1600" dirty="0" err="1"/>
              <a:t>analisi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situazione</a:t>
            </a:r>
            <a:r>
              <a:rPr lang="en-US" sz="1600" dirty="0"/>
              <a:t> di </a:t>
            </a:r>
            <a:r>
              <a:rPr lang="en-US" sz="1600" dirty="0" err="1"/>
              <a:t>mercato</a:t>
            </a:r>
            <a:r>
              <a:rPr lang="en-US" sz="1600" dirty="0"/>
              <a:t>.</a:t>
            </a:r>
          </a:p>
          <a:p>
            <a:pPr marL="457200" lvl="1"/>
            <a:endParaRPr lang="en-US" sz="1600" dirty="0"/>
          </a:p>
          <a:p>
            <a:pPr marL="228600" lvl="1" indent="0">
              <a:buNone/>
            </a:pPr>
            <a:r>
              <a:rPr lang="en-US" sz="1600" dirty="0"/>
              <a:t>In </a:t>
            </a:r>
            <a:r>
              <a:rPr lang="en-US" sz="1600" b="1" dirty="0" err="1"/>
              <a:t>Pratica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Stima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valori</a:t>
            </a:r>
            <a:r>
              <a:rPr lang="en-US" sz="1600" dirty="0"/>
              <a:t> di interesse:</a:t>
            </a:r>
          </a:p>
          <a:p>
            <a:pPr lvl="2"/>
            <a:r>
              <a:rPr lang="en-US" sz="1600" i="1" dirty="0"/>
              <a:t>Balance Value</a:t>
            </a:r>
          </a:p>
          <a:p>
            <a:pPr lvl="2"/>
            <a:r>
              <a:rPr lang="en-US" sz="1600" i="1" dirty="0"/>
              <a:t>Market Value</a:t>
            </a:r>
          </a:p>
          <a:p>
            <a:pPr lvl="2"/>
            <a:r>
              <a:rPr lang="en-US" sz="1600" i="1" dirty="0"/>
              <a:t>Net Income</a:t>
            </a:r>
          </a:p>
          <a:p>
            <a:pPr lvl="1"/>
            <a:r>
              <a:rPr lang="en-US" sz="1600" dirty="0" err="1"/>
              <a:t>Estrazione</a:t>
            </a:r>
            <a:r>
              <a:rPr lang="en-US" sz="1600" dirty="0"/>
              <a:t> 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qualitative e quantitative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portafogli</a:t>
            </a:r>
            <a:endParaRPr lang="en-US" sz="1600" dirty="0"/>
          </a:p>
          <a:p>
            <a:pPr lvl="1"/>
            <a:r>
              <a:rPr lang="en-US" sz="1600" dirty="0" err="1"/>
              <a:t>Costruzione</a:t>
            </a:r>
            <a:r>
              <a:rPr lang="en-US" sz="1600" dirty="0"/>
              <a:t> di </a:t>
            </a:r>
            <a:r>
              <a:rPr lang="en-US" sz="1600" dirty="0" err="1"/>
              <a:t>elementi</a:t>
            </a:r>
            <a:r>
              <a:rPr lang="en-US" sz="1600" dirty="0"/>
              <a:t> di </a:t>
            </a:r>
            <a:r>
              <a:rPr lang="en-US" sz="1600" dirty="0" err="1"/>
              <a:t>visualizzazione</a:t>
            </a:r>
            <a:r>
              <a:rPr lang="en-US" sz="1600" dirty="0"/>
              <a:t> e </a:t>
            </a:r>
            <a:r>
              <a:rPr lang="en-US" sz="1600" dirty="0" err="1"/>
              <a:t>grafici</a:t>
            </a:r>
            <a:endParaRPr lang="en-US" sz="1600" dirty="0"/>
          </a:p>
          <a:p>
            <a:pPr marL="457200" lvl="1"/>
            <a:endParaRPr lang="en-US" sz="1600" dirty="0"/>
          </a:p>
          <a:p>
            <a:pPr marL="457200" lvl="1"/>
            <a:endParaRPr lang="en-US" sz="1600" dirty="0"/>
          </a:p>
          <a:p>
            <a:pPr marL="457200" lvl="1"/>
            <a:endParaRPr lang="en-US" sz="1600" dirty="0"/>
          </a:p>
          <a:p>
            <a:pPr marL="457200"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077422" y="335467"/>
            <a:ext cx="7371917" cy="894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Descrizione del business case</a:t>
            </a:r>
          </a:p>
          <a:p>
            <a:pPr defTabSz="914400">
              <a:defRPr/>
            </a:pPr>
            <a:r>
              <a:rPr lang="it-IT" sz="2000" dirty="0">
                <a:solidFill>
                  <a:srgbClr val="92D050"/>
                </a:solidFill>
                <a:latin typeface="Chronicle Display Black"/>
              </a:rPr>
              <a:t>Descrizione di sintesi</a:t>
            </a:r>
          </a:p>
        </p:txBody>
      </p:sp>
    </p:spTree>
    <p:extLst>
      <p:ext uri="{BB962C8B-B14F-4D97-AF65-F5344CB8AC3E}">
        <p14:creationId xmlns:p14="http://schemas.microsoft.com/office/powerpoint/2010/main" val="27937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421" y="1497633"/>
            <a:ext cx="8538845" cy="508943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b="1" dirty="0" err="1"/>
              <a:t>Strumenti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Power BI per il </a:t>
            </a:r>
            <a:r>
              <a:rPr lang="en-US" sz="1600" dirty="0" err="1"/>
              <a:t>prepocessing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r>
              <a:rPr lang="en-US" sz="1600" dirty="0"/>
              <a:t> e per la </a:t>
            </a:r>
            <a:r>
              <a:rPr lang="en-US" sz="1600" dirty="0" err="1"/>
              <a:t>costruzione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dashboard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b="1" dirty="0" err="1"/>
              <a:t>Dati</a:t>
            </a:r>
            <a:r>
              <a:rPr lang="en-US" sz="1600" dirty="0"/>
              <a:t>:</a:t>
            </a:r>
          </a:p>
          <a:p>
            <a:pPr lvl="2"/>
            <a:r>
              <a:rPr lang="en-US" sz="1600" dirty="0" err="1"/>
              <a:t>Dati</a:t>
            </a:r>
            <a:r>
              <a:rPr lang="en-US" sz="1600" dirty="0"/>
              <a:t> </a:t>
            </a:r>
            <a:r>
              <a:rPr lang="en-US" sz="1600" dirty="0" err="1"/>
              <a:t>Qualitivi</a:t>
            </a:r>
            <a:r>
              <a:rPr lang="en-US" sz="1600" dirty="0"/>
              <a:t> (Data, </a:t>
            </a:r>
            <a:r>
              <a:rPr lang="en-US" sz="1600" dirty="0" err="1"/>
              <a:t>Nazione</a:t>
            </a:r>
            <a:r>
              <a:rPr lang="en-US" sz="1600" dirty="0"/>
              <a:t>, </a:t>
            </a:r>
            <a:r>
              <a:rPr lang="en-US" sz="1600" dirty="0" err="1"/>
              <a:t>Portafoglio</a:t>
            </a:r>
            <a:r>
              <a:rPr lang="en-US" sz="1600" dirty="0"/>
              <a:t> </a:t>
            </a:r>
            <a:r>
              <a:rPr lang="en-US" sz="1600" dirty="0" err="1"/>
              <a:t>ecc</a:t>
            </a:r>
            <a:r>
              <a:rPr lang="en-US" sz="1600" dirty="0"/>
              <a:t>.)</a:t>
            </a:r>
          </a:p>
          <a:p>
            <a:pPr lvl="2"/>
            <a:r>
              <a:rPr lang="en-US" sz="1600" dirty="0" err="1"/>
              <a:t>Dati</a:t>
            </a:r>
            <a:r>
              <a:rPr lang="en-US" sz="1600" dirty="0"/>
              <a:t> </a:t>
            </a:r>
            <a:r>
              <a:rPr lang="en-US" sz="1600" dirty="0" err="1"/>
              <a:t>Numerici</a:t>
            </a:r>
            <a:r>
              <a:rPr lang="en-US" sz="1600" dirty="0"/>
              <a:t> (</a:t>
            </a:r>
            <a:r>
              <a:rPr lang="en-US" sz="1600" dirty="0" err="1"/>
              <a:t>Codice</a:t>
            </a:r>
            <a:r>
              <a:rPr lang="en-US" sz="1600" dirty="0"/>
              <a:t> </a:t>
            </a:r>
            <a:r>
              <a:rPr lang="en-US" sz="1600" dirty="0" err="1"/>
              <a:t>interno</a:t>
            </a:r>
            <a:r>
              <a:rPr lang="en-US" sz="1600" dirty="0"/>
              <a:t> </a:t>
            </a:r>
            <a:r>
              <a:rPr lang="en-US" sz="1600" dirty="0" err="1"/>
              <a:t>titolo</a:t>
            </a:r>
            <a:r>
              <a:rPr lang="en-US" sz="1600" dirty="0"/>
              <a:t>, </a:t>
            </a:r>
            <a:r>
              <a:rPr lang="en-US" sz="1600" dirty="0" err="1"/>
              <a:t>Valori</a:t>
            </a:r>
            <a:r>
              <a:rPr lang="en-US" sz="1600" dirty="0"/>
              <a:t> </a:t>
            </a:r>
            <a:r>
              <a:rPr lang="en-US" sz="1600" dirty="0" err="1"/>
              <a:t>storici</a:t>
            </a:r>
            <a:r>
              <a:rPr lang="en-US" sz="1600" dirty="0"/>
              <a:t> </a:t>
            </a:r>
            <a:r>
              <a:rPr lang="en-US" sz="1600" dirty="0" err="1"/>
              <a:t>ecc</a:t>
            </a:r>
            <a:r>
              <a:rPr lang="en-US" sz="1600" dirty="0"/>
              <a:t>.)</a:t>
            </a:r>
          </a:p>
          <a:p>
            <a:pPr lvl="2"/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b="1" dirty="0" err="1"/>
              <a:t>Traformazioni</a:t>
            </a:r>
            <a:r>
              <a:rPr lang="en-US" sz="1600" dirty="0"/>
              <a:t>:</a:t>
            </a:r>
          </a:p>
          <a:p>
            <a:pPr lvl="2"/>
            <a:r>
              <a:rPr lang="en-US" sz="1600" dirty="0" err="1"/>
              <a:t>Estrazione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periodi</a:t>
            </a:r>
            <a:r>
              <a:rPr lang="en-US" sz="1600" dirty="0"/>
              <a:t> T, T+1, T+2 da Data di </a:t>
            </a:r>
            <a:r>
              <a:rPr lang="en-US" sz="1600" dirty="0" err="1"/>
              <a:t>Inizio</a:t>
            </a:r>
            <a:endParaRPr lang="en-US" sz="1600" dirty="0"/>
          </a:p>
          <a:p>
            <a:pPr lvl="2"/>
            <a:r>
              <a:rPr lang="en-US" sz="1600" dirty="0" err="1"/>
              <a:t>Stima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valori</a:t>
            </a:r>
            <a:r>
              <a:rPr lang="en-US" sz="1600" dirty="0"/>
              <a:t> di </a:t>
            </a:r>
            <a:r>
              <a:rPr lang="en-US" sz="1600" dirty="0" err="1"/>
              <a:t>Bilancio</a:t>
            </a:r>
            <a:r>
              <a:rPr lang="en-US" sz="1600" dirty="0"/>
              <a:t>, Mercato per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periodo</a:t>
            </a:r>
            <a:endParaRPr lang="en-US" sz="1600" dirty="0"/>
          </a:p>
          <a:p>
            <a:pPr lvl="2"/>
            <a:r>
              <a:rPr lang="en-US" sz="1600" dirty="0" err="1"/>
              <a:t>Calcolo</a:t>
            </a:r>
            <a:r>
              <a:rPr lang="en-US" sz="1600" dirty="0"/>
              <a:t> di </a:t>
            </a:r>
            <a:r>
              <a:rPr lang="en-US" sz="1600" dirty="0" err="1"/>
              <a:t>misure</a:t>
            </a:r>
            <a:r>
              <a:rPr lang="en-US" sz="1600" dirty="0"/>
              <a:t> per il </a:t>
            </a:r>
            <a:r>
              <a:rPr lang="en-US" sz="1600" dirty="0" err="1"/>
              <a:t>portafoglio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asset:</a:t>
            </a:r>
          </a:p>
          <a:p>
            <a:pPr lvl="3"/>
            <a:r>
              <a:rPr lang="en-US" sz="1600" dirty="0"/>
              <a:t>General Balance value</a:t>
            </a:r>
          </a:p>
          <a:p>
            <a:pPr lvl="3"/>
            <a:r>
              <a:rPr lang="en-US" sz="1600" dirty="0"/>
              <a:t>Net Income</a:t>
            </a:r>
          </a:p>
          <a:p>
            <a:pPr lvl="3"/>
            <a:r>
              <a:rPr lang="en-US" sz="1600" dirty="0"/>
              <a:t>Maturity</a:t>
            </a:r>
          </a:p>
          <a:p>
            <a:pPr lvl="2"/>
            <a:r>
              <a:rPr lang="en-US" sz="1600" dirty="0" err="1"/>
              <a:t>Calcolo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valori</a:t>
            </a:r>
            <a:r>
              <a:rPr lang="en-US" sz="1600" dirty="0"/>
              <a:t> </a:t>
            </a:r>
            <a:r>
              <a:rPr lang="en-US" sz="1600" dirty="0" err="1"/>
              <a:t>aggregati</a:t>
            </a:r>
            <a:r>
              <a:rPr lang="en-US" sz="1600" dirty="0"/>
              <a:t> di </a:t>
            </a:r>
            <a:r>
              <a:rPr lang="en-US" sz="1600" dirty="0" err="1"/>
              <a:t>Bilancio</a:t>
            </a:r>
            <a:r>
              <a:rPr lang="en-US" sz="1600" dirty="0"/>
              <a:t> e di Mercato per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periodo</a:t>
            </a:r>
            <a:endParaRPr lang="en-US" sz="1600" dirty="0"/>
          </a:p>
          <a:p>
            <a:pPr lvl="2"/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077422" y="335467"/>
            <a:ext cx="7371917" cy="894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Descrizione del business case</a:t>
            </a:r>
          </a:p>
          <a:p>
            <a:pPr defTabSz="914400">
              <a:defRPr/>
            </a:pPr>
            <a:r>
              <a:rPr lang="it-IT" sz="2000" dirty="0">
                <a:solidFill>
                  <a:srgbClr val="92D050"/>
                </a:solidFill>
                <a:latin typeface="Chronicle Display Black"/>
              </a:rPr>
              <a:t>Approccio seguito</a:t>
            </a: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74AEEF-168D-7F4F-AF8B-954A07B07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005" y="2374416"/>
            <a:ext cx="1558531" cy="1949450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09FDB-EA4B-884E-94AE-7253C469E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50" y="2655933"/>
            <a:ext cx="1678909" cy="1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208286" y="177714"/>
            <a:ext cx="7371917" cy="480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Dashboard  </a:t>
            </a:r>
            <a:r>
              <a:rPr lang="it-IT" dirty="0" err="1">
                <a:solidFill>
                  <a:srgbClr val="000000"/>
                </a:solidFill>
                <a:latin typeface="Chronicle Display Black"/>
              </a:rPr>
              <a:t>Summary</a:t>
            </a:r>
            <a:r>
              <a:rPr lang="it-IT" dirty="0">
                <a:solidFill>
                  <a:srgbClr val="000000"/>
                </a:solidFill>
                <a:latin typeface="Chronicle Display Black"/>
              </a:rPr>
              <a:t>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BCE4C52-AE81-DB47-A388-EA60937D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2433" y="658105"/>
            <a:ext cx="6820800" cy="381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947DF0-C7EE-4147-9276-555AE7AF4F30}"/>
              </a:ext>
            </a:extLst>
          </p:cNvPr>
          <p:cNvSpPr txBox="1">
            <a:spLocks/>
          </p:cNvSpPr>
          <p:nvPr/>
        </p:nvSpPr>
        <p:spPr>
          <a:xfrm>
            <a:off x="4068019" y="4817533"/>
            <a:ext cx="7868876" cy="157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/>
              <a:t>Sintesi </a:t>
            </a:r>
            <a:r>
              <a:rPr lang="it-IT" sz="1400" dirty="0"/>
              <a:t>dei principali valori di Bilancio e di Mercato </a:t>
            </a:r>
          </a:p>
          <a:p>
            <a:r>
              <a:rPr lang="it-IT" sz="1400" dirty="0"/>
              <a:t>Confronto immediato dei valori di bilancio e di mercato </a:t>
            </a:r>
          </a:p>
          <a:p>
            <a:r>
              <a:rPr lang="it-IT" sz="1400" dirty="0"/>
              <a:t>Valutazione delle performance degli strumenti presenti in portafoglio in diversi scenari.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97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208286" y="177714"/>
            <a:ext cx="7371917" cy="480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Dashboard  Balance Value by Sector (1 / 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068019" y="4817533"/>
            <a:ext cx="7868876" cy="1573328"/>
          </a:xfrm>
        </p:spPr>
        <p:txBody>
          <a:bodyPr>
            <a:normAutofit/>
          </a:bodyPr>
          <a:lstStyle/>
          <a:p>
            <a:r>
              <a:rPr lang="it-IT" sz="1400" dirty="0"/>
              <a:t>Valori di bilancio con focus sul settore di riferimento.</a:t>
            </a:r>
          </a:p>
          <a:p>
            <a:r>
              <a:rPr lang="it-IT" sz="1400" dirty="0"/>
              <a:t>I grafici a torta supportano la raffigurazione dei 5 migliori risultati e i relativi settori.</a:t>
            </a:r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BCE4C52-AE81-DB47-A388-EA60937D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019" y="676927"/>
            <a:ext cx="6929628" cy="377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282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208286" y="177714"/>
            <a:ext cx="7371917" cy="480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Dashboard  Balance Value by Sector (2 / 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BCE4C52-AE81-DB47-A388-EA60937D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013" y="676927"/>
            <a:ext cx="6757638" cy="377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1D4925-684A-A54C-AB59-F0F7292C95C7}"/>
              </a:ext>
            </a:extLst>
          </p:cNvPr>
          <p:cNvSpPr txBox="1">
            <a:spLocks/>
          </p:cNvSpPr>
          <p:nvPr/>
        </p:nvSpPr>
        <p:spPr>
          <a:xfrm>
            <a:off x="4068019" y="4817533"/>
            <a:ext cx="7868876" cy="157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Zoom sui valori di bilancio nel settore di riferimento grazie ad un grafico a barre.</a:t>
            </a:r>
          </a:p>
          <a:p>
            <a:r>
              <a:rPr lang="it-IT" sz="1400" dirty="0"/>
              <a:t>Possibilità di selezione di settori multipli o unici per un analisi più specifica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5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208286" y="177714"/>
            <a:ext cx="7371917" cy="480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Dashboard  by Rating and Country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BCE4C52-AE81-DB47-A388-EA60937D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531" y="676927"/>
            <a:ext cx="6760604" cy="377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ECFA62-5C24-7843-8B4A-FDC72668A5BE}"/>
              </a:ext>
            </a:extLst>
          </p:cNvPr>
          <p:cNvSpPr txBox="1">
            <a:spLocks/>
          </p:cNvSpPr>
          <p:nvPr/>
        </p:nvSpPr>
        <p:spPr>
          <a:xfrm>
            <a:off x="4068019" y="4817533"/>
            <a:ext cx="7868876" cy="157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Analisi comparata dei dati di bilancio per il Moody's rating </a:t>
            </a:r>
          </a:p>
          <a:p>
            <a:r>
              <a:rPr lang="it-IT" sz="1400" dirty="0"/>
              <a:t>Analisi dei dati di bilancio per paese </a:t>
            </a:r>
          </a:p>
        </p:txBody>
      </p:sp>
    </p:spTree>
    <p:extLst>
      <p:ext uri="{BB962C8B-B14F-4D97-AF65-F5344CB8AC3E}">
        <p14:creationId xmlns:p14="http://schemas.microsoft.com/office/powerpoint/2010/main" val="6382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208286" y="177714"/>
            <a:ext cx="7371917" cy="480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Dashboard  Balance Value by </a:t>
            </a:r>
            <a:r>
              <a:rPr lang="it-IT" dirty="0" err="1">
                <a:solidFill>
                  <a:srgbClr val="000000"/>
                </a:solidFill>
                <a:latin typeface="Chronicle Display Black"/>
              </a:rPr>
              <a:t>Assets</a:t>
            </a:r>
            <a:endParaRPr lang="it-IT" dirty="0">
              <a:solidFill>
                <a:srgbClr val="000000"/>
              </a:solidFill>
              <a:latin typeface="Chronicle Display Black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BCE4C52-AE81-DB47-A388-EA60937D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6950" y="676927"/>
            <a:ext cx="6771766" cy="377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534BB-4AE3-9A43-8779-60CD7359335D}"/>
              </a:ext>
            </a:extLst>
          </p:cNvPr>
          <p:cNvSpPr txBox="1">
            <a:spLocks/>
          </p:cNvSpPr>
          <p:nvPr/>
        </p:nvSpPr>
        <p:spPr>
          <a:xfrm>
            <a:off x="4068019" y="4817533"/>
            <a:ext cx="7868876" cy="157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Rappresentazione della performance degli strumenti finanziari per tipologia e divisa</a:t>
            </a:r>
          </a:p>
          <a:p>
            <a:r>
              <a:rPr lang="it-IT" sz="1400" dirty="0"/>
              <a:t>Possibilità di selezione di rating e divisa per i singoli grafici per un’analisi più specifica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455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C75B4C-6385-4600-8324-685EB1BEC37C}"/>
              </a:ext>
            </a:extLst>
          </p:cNvPr>
          <p:cNvSpPr txBox="1">
            <a:spLocks/>
          </p:cNvSpPr>
          <p:nvPr/>
        </p:nvSpPr>
        <p:spPr>
          <a:xfrm>
            <a:off x="3208286" y="177714"/>
            <a:ext cx="7371917" cy="480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None/>
              <a:defRPr sz="2800" kern="1200" spc="-30">
                <a:solidFill>
                  <a:schemeClr val="tx1"/>
                </a:solidFill>
                <a:latin typeface="+mj-lt"/>
                <a:ea typeface="Open Sans" charset="0"/>
                <a:cs typeface="Open Sans" charset="0"/>
              </a:defRPr>
            </a:lvl1pPr>
            <a:lvl2pPr marL="685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dirty="0">
                <a:solidFill>
                  <a:srgbClr val="000000"/>
                </a:solidFill>
                <a:latin typeface="Chronicle Display Black"/>
              </a:rPr>
              <a:t>Dashboard  Balance Value by Divisa and </a:t>
            </a:r>
            <a:r>
              <a:rPr lang="it-IT" dirty="0" err="1">
                <a:solidFill>
                  <a:srgbClr val="000000"/>
                </a:solidFill>
                <a:latin typeface="Chronicle Display Black"/>
              </a:rPr>
              <a:t>Maturity</a:t>
            </a:r>
            <a:endParaRPr lang="it-IT" dirty="0">
              <a:solidFill>
                <a:srgbClr val="000000"/>
              </a:solidFill>
              <a:latin typeface="Chronicle Display Black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E56B7-26BB-491A-90A9-7C42775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882348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BCE4C52-AE81-DB47-A388-EA60937D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1659" y="676927"/>
            <a:ext cx="6762347" cy="377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86A9FA-39E4-C34E-A8D3-2D1019629098}"/>
              </a:ext>
            </a:extLst>
          </p:cNvPr>
          <p:cNvSpPr txBox="1">
            <a:spLocks/>
          </p:cNvSpPr>
          <p:nvPr/>
        </p:nvSpPr>
        <p:spPr>
          <a:xfrm>
            <a:off x="4068019" y="4817533"/>
            <a:ext cx="7868876" cy="157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Visualizzazione dei valori di bilancio in riferimento alla divisa </a:t>
            </a:r>
          </a:p>
          <a:p>
            <a:r>
              <a:rPr lang="it-IT" sz="1400" dirty="0"/>
              <a:t>Visualizzazione dei valori di bilancio per maturità con divisione in contenitori (</a:t>
            </a:r>
            <a:r>
              <a:rPr lang="it-IT" sz="1400" dirty="0" err="1"/>
              <a:t>bins</a:t>
            </a:r>
            <a:r>
              <a:rPr lang="it-IT" sz="14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84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925D653781A41AA74A96F888D1B1B" ma:contentTypeVersion="12" ma:contentTypeDescription="Create a new document." ma:contentTypeScope="" ma:versionID="075117b961f04647cf16e4302dd3184c">
  <xsd:schema xmlns:xsd="http://www.w3.org/2001/XMLSchema" xmlns:xs="http://www.w3.org/2001/XMLSchema" xmlns:p="http://schemas.microsoft.com/office/2006/metadata/properties" xmlns:ns3="14ee4222-b6be-458e-b159-717007358337" xmlns:ns4="318dec15-bae7-43cd-810a-7e0ba519b3f4" targetNamespace="http://schemas.microsoft.com/office/2006/metadata/properties" ma:root="true" ma:fieldsID="3d8ef7706075f5e9b1fb059ab86b5784" ns3:_="" ns4:_="">
    <xsd:import namespace="14ee4222-b6be-458e-b159-717007358337"/>
    <xsd:import namespace="318dec15-bae7-43cd-810a-7e0ba519b3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e4222-b6be-458e-b159-7170073583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8dec15-bae7-43cd-810a-7e0ba519b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63B142-E28D-4652-A609-8711E7085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e4222-b6be-458e-b159-717007358337"/>
    <ds:schemaRef ds:uri="318dec15-bae7-43cd-810a-7e0ba519b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37C4AA-2F93-4592-A7B7-7169C3AD4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569DC0-12F1-4C40-AE51-8AC01DCBF7A3}">
  <ds:schemaRefs>
    <ds:schemaRef ds:uri="http://schemas.openxmlformats.org/package/2006/metadata/core-properties"/>
    <ds:schemaRef ds:uri="14ee4222-b6be-458e-b159-717007358337"/>
    <ds:schemaRef ds:uri="http://purl.org/dc/dcmitype/"/>
    <ds:schemaRef ds:uri="http://schemas.microsoft.com/office/infopath/2007/PartnerControls"/>
    <ds:schemaRef ds:uri="http://purl.org/dc/elements/1.1/"/>
    <ds:schemaRef ds:uri="318dec15-bae7-43cd-810a-7e0ba519b3f4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400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Chronicle Display Black</vt:lpstr>
      <vt:lpstr>Office Theme</vt:lpstr>
      <vt:lpstr>Portfolio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Tittle</dc:title>
  <dc:creator>Bohada Rojas, Gina Marcela</dc:creator>
  <cp:lastModifiedBy>Andrea Ierardi</cp:lastModifiedBy>
  <cp:revision>9</cp:revision>
  <dcterms:created xsi:type="dcterms:W3CDTF">2021-06-03T09:16:46Z</dcterms:created>
  <dcterms:modified xsi:type="dcterms:W3CDTF">2021-06-11T10:22:27Z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2021-06-03T09:16:46Z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c017d223-f8ec-4ec0-b3b7-fc7ffab90846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0x010100D11925D653781A41AA74A96F888D1B1B</vt:lpwstr>
  </property>
</Properties>
</file>