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63" r:id="rId1"/>
  </p:sldMasterIdLst>
  <p:notesMasterIdLst>
    <p:notesMasterId r:id="rId25"/>
  </p:notesMasterIdLst>
  <p:sldIdLst>
    <p:sldId id="256" r:id="rId2"/>
    <p:sldId id="259" r:id="rId3"/>
    <p:sldId id="260" r:id="rId4"/>
    <p:sldId id="276" r:id="rId5"/>
    <p:sldId id="277" r:id="rId6"/>
    <p:sldId id="281" r:id="rId7"/>
    <p:sldId id="278" r:id="rId8"/>
    <p:sldId id="279" r:id="rId9"/>
    <p:sldId id="282" r:id="rId10"/>
    <p:sldId id="291" r:id="rId11"/>
    <p:sldId id="284" r:id="rId12"/>
    <p:sldId id="261" r:id="rId13"/>
    <p:sldId id="262" r:id="rId14"/>
    <p:sldId id="283" r:id="rId15"/>
    <p:sldId id="285" r:id="rId16"/>
    <p:sldId id="292" r:id="rId17"/>
    <p:sldId id="286" r:id="rId18"/>
    <p:sldId id="287" r:id="rId19"/>
    <p:sldId id="288" r:id="rId20"/>
    <p:sldId id="289" r:id="rId21"/>
    <p:sldId id="290" r:id="rId22"/>
    <p:sldId id="26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hyperlink" Target="https://maken.wikiwijs.nl/77602/Comparison__vergelijkingen_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hyperlink" Target="https://maken.wikiwijs.nl/77602/Comparison__vergelijkingen_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Build prediction models and use pre-trained model to detect sentiment polarity in Puccini’s letters</a:t>
          </a:r>
          <a:endParaRPr lang="en-US" dirty="0"/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06096F25-0139-439F-88C8-E566D7D966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Build Algorithm for data retrieval from </a:t>
          </a:r>
          <a:r>
            <a:rPr lang="en-GB" dirty="0" err="1"/>
            <a:t>Ricordi</a:t>
          </a:r>
          <a:r>
            <a:rPr lang="en-GB" dirty="0"/>
            <a:t> Archive</a:t>
          </a:r>
          <a:endParaRPr lang="en-US" dirty="0"/>
        </a:p>
      </dgm:t>
    </dgm:pt>
    <dgm:pt modelId="{2BC321B5-C64A-41D2-8763-D8E7299B05D1}" type="parTrans" cxnId="{9998A9B7-EE61-431F-95D2-890358A31653}">
      <dgm:prSet/>
      <dgm:spPr/>
      <dgm:t>
        <a:bodyPr/>
        <a:lstStyle/>
        <a:p>
          <a:endParaRPr lang="en-US"/>
        </a:p>
      </dgm:t>
    </dgm:pt>
    <dgm:pt modelId="{69B5C242-6AFD-443E-A294-02B981616473}" type="sibTrans" cxnId="{9998A9B7-EE61-431F-95D2-890358A31653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Comparison between models</a:t>
          </a:r>
          <a:endParaRPr lang="en-US" dirty="0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9B17E7CF-476A-41FA-96D4-F4E2171F7D42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FFFD4457-7498-46CB-A7C8-DEB62C3EB6EC}" type="pres">
      <dgm:prSet presAssocID="{06096F25-0139-439F-88C8-E566D7D966C8}" presName="compNode" presStyleCnt="0"/>
      <dgm:spPr/>
    </dgm:pt>
    <dgm:pt modelId="{B89B18CE-9A83-4E36-814B-F6A98ED3DC54}" type="pres">
      <dgm:prSet presAssocID="{06096F25-0139-439F-88C8-E566D7D966C8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42000" r="-42000"/>
          </a:stretch>
        </a:blipFill>
      </dgm:spPr>
    </dgm:pt>
    <dgm:pt modelId="{C3551EBC-A455-4AB8-A594-60BB454D9536}" type="pres">
      <dgm:prSet presAssocID="{06096F25-0139-439F-88C8-E566D7D966C8}" presName="spaceRect" presStyleCnt="0"/>
      <dgm:spPr/>
    </dgm:pt>
    <dgm:pt modelId="{2AA03C99-B3B3-469C-895C-9B26C425424D}" type="pres">
      <dgm:prSet presAssocID="{06096F25-0139-439F-88C8-E566D7D966C8}" presName="textRect" presStyleLbl="revTx" presStyleIdx="0" presStyleCnt="3">
        <dgm:presLayoutVars>
          <dgm:chMax val="1"/>
          <dgm:chPref val="1"/>
        </dgm:presLayoutVars>
      </dgm:prSet>
      <dgm:spPr/>
    </dgm:pt>
    <dgm:pt modelId="{D16C4713-76C6-420F-A695-2A16501EBD82}" type="pres">
      <dgm:prSet presAssocID="{69B5C242-6AFD-443E-A294-02B981616473}" presName="sibTrans" presStyleCnt="0"/>
      <dgm:spPr/>
    </dgm:pt>
    <dgm:pt modelId="{2E375276-F3F4-410A-AA62-28DC229CCDCD}" type="pres">
      <dgm:prSet presAssocID="{DC676EDC-E53C-41E8-8059-AE57DE663E69}" presName="compNode" presStyleCnt="0"/>
      <dgm:spPr/>
    </dgm:pt>
    <dgm:pt modelId="{E8A65D7C-8D97-4F05-82AE-EB133955B5FF}" type="pres">
      <dgm:prSet presAssocID="{DC676EDC-E53C-41E8-8059-AE57DE663E69}" presName="iconRect" presStyleLbl="node1" presStyleIdx="1" presStyleCnt="3" custScaleX="207652" custScaleY="110748" custLinFactNeighborX="9185" custLinFactNeighborY="-4440"/>
      <dgm:spPr>
        <a:blipFill rotWithShape="1">
          <a:blip xmlns:r="http://schemas.openxmlformats.org/officeDocument/2006/relationships" r:embed="rId2"/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405D8565-775C-4DDD-A88F-24E4AFBF1D37}" type="pres">
      <dgm:prSet presAssocID="{DC676EDC-E53C-41E8-8059-AE57DE663E69}" presName="spaceRect" presStyleCnt="0"/>
      <dgm:spPr/>
    </dgm:pt>
    <dgm:pt modelId="{E9039077-CF01-4B24-ACBB-A48862C28459}" type="pres">
      <dgm:prSet presAssocID="{DC676EDC-E53C-41E8-8059-AE57DE663E69}" presName="textRect" presStyleLbl="revTx" presStyleIdx="1" presStyleCnt="3" custLinFactNeighborY="-4011">
        <dgm:presLayoutVars>
          <dgm:chMax val="1"/>
          <dgm:chPref val="1"/>
        </dgm:presLayoutVars>
      </dgm:prSet>
      <dgm:spPr/>
    </dgm:pt>
    <dgm:pt modelId="{499113DF-0E5C-4AC5-A6F7-BDF13CA22EBD}" type="pres">
      <dgm:prSet presAssocID="{7BC327C5-02D8-4CA7-AAC3-21FB8724C3BB}" presName="sibTrans" presStyleCnt="0"/>
      <dgm:spPr/>
    </dgm:pt>
    <dgm:pt modelId="{F5FCDCB2-A728-4126-98F2-D6DC92BA2946}" type="pres">
      <dgm:prSet presAssocID="{7E662999-8A28-48AF-97E7-CB14FC96C4F6}" presName="compNode" presStyleCnt="0"/>
      <dgm:spPr/>
    </dgm:pt>
    <dgm:pt modelId="{1FF7237D-7C6C-45B4-AD75-6EE68E3EEED4}" type="pres">
      <dgm:prSet presAssocID="{7E662999-8A28-48AF-97E7-CB14FC96C4F6}" presName="iconRect" presStyleLbl="node1" presStyleIdx="2" presStyleCnt="3" custScaleX="110191" custScaleY="1101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</dgm:spPr>
    </dgm:pt>
    <dgm:pt modelId="{F11A48BA-A5FC-4248-ADF1-99F1B62A6610}" type="pres">
      <dgm:prSet presAssocID="{7E662999-8A28-48AF-97E7-CB14FC96C4F6}" presName="spaceRect" presStyleCnt="0"/>
      <dgm:spPr/>
    </dgm:pt>
    <dgm:pt modelId="{BEB27D9B-FE8F-406E-902C-A45D8A0CA83F}" type="pres">
      <dgm:prSet presAssocID="{7E662999-8A28-48AF-97E7-CB14FC96C4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4C5C07-2771-CD4E-8209-F62D821E7CB6}" type="presOf" srcId="{7E662999-8A28-48AF-97E7-CB14FC96C4F6}" destId="{BEB27D9B-FE8F-406E-902C-A45D8A0CA83F}" srcOrd="0" destOrd="0" presId="urn:microsoft.com/office/officeart/2018/2/layout/IconLabelList"/>
    <dgm:cxn modelId="{1D462B20-38B1-D14E-BC0E-9FD336BED39A}" type="presOf" srcId="{DC676EDC-E53C-41E8-8059-AE57DE663E69}" destId="{E9039077-CF01-4B24-ACBB-A48862C28459}" srcOrd="0" destOrd="0" presId="urn:microsoft.com/office/officeart/2018/2/layout/IconLabelList"/>
    <dgm:cxn modelId="{F42B4B5B-E8F1-3041-AACF-E63FA6C62729}" type="presOf" srcId="{06096F25-0139-439F-88C8-E566D7D966C8}" destId="{2AA03C99-B3B3-469C-895C-9B26C425424D}" srcOrd="0" destOrd="0" presId="urn:microsoft.com/office/officeart/2018/2/layout/IconLabelList"/>
    <dgm:cxn modelId="{E75CA176-0440-4CCE-9F43-18F33D6ACEB8}" type="presOf" srcId="{A65942A0-4A5F-4B5F-AC9B-88A014D16305}" destId="{9B17E7CF-476A-41FA-96D4-F4E2171F7D42}" srcOrd="0" destOrd="0" presId="urn:microsoft.com/office/officeart/2018/2/layout/IconLabelList"/>
    <dgm:cxn modelId="{CB083AA4-0598-4911-9D22-15A06311E784}" srcId="{A65942A0-4A5F-4B5F-AC9B-88A014D16305}" destId="{DC676EDC-E53C-41E8-8059-AE57DE663E69}" srcOrd="1" destOrd="0" parTransId="{4DE23087-07FD-407A-9CB0-1FFD98240328}" sibTransId="{7BC327C5-02D8-4CA7-AAC3-21FB8724C3BB}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998A9B7-EE61-431F-95D2-890358A31653}" srcId="{A65942A0-4A5F-4B5F-AC9B-88A014D16305}" destId="{06096F25-0139-439F-88C8-E566D7D966C8}" srcOrd="0" destOrd="0" parTransId="{2BC321B5-C64A-41D2-8763-D8E7299B05D1}" sibTransId="{69B5C242-6AFD-443E-A294-02B981616473}"/>
    <dgm:cxn modelId="{A152CD65-2469-9C4E-9052-112BAA771001}" type="presParOf" srcId="{9B17E7CF-476A-41FA-96D4-F4E2171F7D42}" destId="{FFFD4457-7498-46CB-A7C8-DEB62C3EB6EC}" srcOrd="0" destOrd="0" presId="urn:microsoft.com/office/officeart/2018/2/layout/IconLabelList"/>
    <dgm:cxn modelId="{E8E9113E-67CB-FE41-B831-ADF288439FD5}" type="presParOf" srcId="{FFFD4457-7498-46CB-A7C8-DEB62C3EB6EC}" destId="{B89B18CE-9A83-4E36-814B-F6A98ED3DC54}" srcOrd="0" destOrd="0" presId="urn:microsoft.com/office/officeart/2018/2/layout/IconLabelList"/>
    <dgm:cxn modelId="{A78B2380-3319-024D-BA74-358DCA5C45BA}" type="presParOf" srcId="{FFFD4457-7498-46CB-A7C8-DEB62C3EB6EC}" destId="{C3551EBC-A455-4AB8-A594-60BB454D9536}" srcOrd="1" destOrd="0" presId="urn:microsoft.com/office/officeart/2018/2/layout/IconLabelList"/>
    <dgm:cxn modelId="{135C80E5-8AA5-EF4A-99EA-1F2B0EA0687A}" type="presParOf" srcId="{FFFD4457-7498-46CB-A7C8-DEB62C3EB6EC}" destId="{2AA03C99-B3B3-469C-895C-9B26C425424D}" srcOrd="2" destOrd="0" presId="urn:microsoft.com/office/officeart/2018/2/layout/IconLabelList"/>
    <dgm:cxn modelId="{9E1E2ADC-5F35-424B-A444-88F2035B8724}" type="presParOf" srcId="{9B17E7CF-476A-41FA-96D4-F4E2171F7D42}" destId="{D16C4713-76C6-420F-A695-2A16501EBD82}" srcOrd="1" destOrd="0" presId="urn:microsoft.com/office/officeart/2018/2/layout/IconLabelList"/>
    <dgm:cxn modelId="{0EAF0BBD-E627-A443-9928-7586E10A6019}" type="presParOf" srcId="{9B17E7CF-476A-41FA-96D4-F4E2171F7D42}" destId="{2E375276-F3F4-410A-AA62-28DC229CCDCD}" srcOrd="2" destOrd="0" presId="urn:microsoft.com/office/officeart/2018/2/layout/IconLabelList"/>
    <dgm:cxn modelId="{F1B55B12-D087-6C47-B26E-1140443A4CF6}" type="presParOf" srcId="{2E375276-F3F4-410A-AA62-28DC229CCDCD}" destId="{E8A65D7C-8D97-4F05-82AE-EB133955B5FF}" srcOrd="0" destOrd="0" presId="urn:microsoft.com/office/officeart/2018/2/layout/IconLabelList"/>
    <dgm:cxn modelId="{62411FBB-2AA1-0D43-A694-A9A279A7F589}" type="presParOf" srcId="{2E375276-F3F4-410A-AA62-28DC229CCDCD}" destId="{405D8565-775C-4DDD-A88F-24E4AFBF1D37}" srcOrd="1" destOrd="0" presId="urn:microsoft.com/office/officeart/2018/2/layout/IconLabelList"/>
    <dgm:cxn modelId="{31766235-89C8-3847-9611-E58965BCA5BE}" type="presParOf" srcId="{2E375276-F3F4-410A-AA62-28DC229CCDCD}" destId="{E9039077-CF01-4B24-ACBB-A48862C28459}" srcOrd="2" destOrd="0" presId="urn:microsoft.com/office/officeart/2018/2/layout/IconLabelList"/>
    <dgm:cxn modelId="{7B99E017-F11A-A84A-88EE-DFC7CE4E5745}" type="presParOf" srcId="{9B17E7CF-476A-41FA-96D4-F4E2171F7D42}" destId="{499113DF-0E5C-4AC5-A6F7-BDF13CA22EBD}" srcOrd="3" destOrd="0" presId="urn:microsoft.com/office/officeart/2018/2/layout/IconLabelList"/>
    <dgm:cxn modelId="{BABA237B-1FC8-EE4B-B508-42A9863B77C7}" type="presParOf" srcId="{9B17E7CF-476A-41FA-96D4-F4E2171F7D42}" destId="{F5FCDCB2-A728-4126-98F2-D6DC92BA2946}" srcOrd="4" destOrd="0" presId="urn:microsoft.com/office/officeart/2018/2/layout/IconLabelList"/>
    <dgm:cxn modelId="{99E2D482-B122-894E-B983-EC52A6396E21}" type="presParOf" srcId="{F5FCDCB2-A728-4126-98F2-D6DC92BA2946}" destId="{1FF7237D-7C6C-45B4-AD75-6EE68E3EEED4}" srcOrd="0" destOrd="0" presId="urn:microsoft.com/office/officeart/2018/2/layout/IconLabelList"/>
    <dgm:cxn modelId="{AD4031E2-4D28-DB41-8EDC-C1CF167206F2}" type="presParOf" srcId="{F5FCDCB2-A728-4126-98F2-D6DC92BA2946}" destId="{F11A48BA-A5FC-4248-ADF1-99F1B62A6610}" srcOrd="1" destOrd="0" presId="urn:microsoft.com/office/officeart/2018/2/layout/IconLabelList"/>
    <dgm:cxn modelId="{B6A1BA66-A85F-3946-AB0B-F316848EC6FA}" type="presParOf" srcId="{F5FCDCB2-A728-4126-98F2-D6DC92BA2946}" destId="{BEB27D9B-FE8F-406E-902C-A45D8A0CA8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AA3F9-199C-417E-A98E-CA14B97C4871}" type="doc">
      <dgm:prSet loTypeId="urn:microsoft.com/office/officeart/2008/layout/BendingPictureCaption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B1DDF-1061-45BB-87A9-B78E8530344A}">
      <dgm:prSet/>
      <dgm:spPr/>
      <dgm:t>
        <a:bodyPr/>
        <a:lstStyle/>
        <a:p>
          <a:r>
            <a:rPr lang="it-IT" dirty="0" err="1">
              <a:solidFill>
                <a:schemeClr val="bg1"/>
              </a:solidFill>
            </a:rPr>
            <a:t>Pre-trained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 err="1">
              <a:solidFill>
                <a:schemeClr val="bg1"/>
              </a:solidFill>
            </a:rPr>
            <a:t>SentITA</a:t>
          </a:r>
          <a:endParaRPr lang="it-IT" dirty="0">
            <a:solidFill>
              <a:schemeClr val="bg1"/>
            </a:solidFill>
          </a:endParaRPr>
        </a:p>
      </dgm:t>
    </dgm:pt>
    <dgm:pt modelId="{C502ECA5-F9CF-4E5F-8239-F90F9AD50D0D}" type="parTrans" cxnId="{6F7CD254-7AD2-4144-A93E-40AE3C2EC7F6}">
      <dgm:prSet/>
      <dgm:spPr/>
      <dgm:t>
        <a:bodyPr/>
        <a:lstStyle/>
        <a:p>
          <a:endParaRPr lang="en-US"/>
        </a:p>
      </dgm:t>
    </dgm:pt>
    <dgm:pt modelId="{5A5CCBF2-0767-4710-844C-6B40E6A8B099}" type="sibTrans" cxnId="{6F7CD254-7AD2-4144-A93E-40AE3C2EC7F6}">
      <dgm:prSet/>
      <dgm:spPr/>
      <dgm:t>
        <a:bodyPr/>
        <a:lstStyle/>
        <a:p>
          <a:endParaRPr lang="en-US"/>
        </a:p>
      </dgm:t>
    </dgm:pt>
    <dgm:pt modelId="{59B0DF48-1CC6-44EF-BF0F-EB6799919C34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Simple </a:t>
          </a:r>
          <a:r>
            <a:rPr lang="it-IT" dirty="0" err="1">
              <a:solidFill>
                <a:schemeClr val="bg1"/>
              </a:solidFill>
            </a:rPr>
            <a:t>Neural</a:t>
          </a:r>
          <a:r>
            <a:rPr lang="it-IT" dirty="0">
              <a:solidFill>
                <a:schemeClr val="bg1"/>
              </a:solidFill>
            </a:rPr>
            <a:t> Networks  </a:t>
          </a:r>
          <a:endParaRPr lang="en-US" dirty="0">
            <a:solidFill>
              <a:schemeClr val="bg1"/>
            </a:solidFill>
          </a:endParaRPr>
        </a:p>
      </dgm:t>
    </dgm:pt>
    <dgm:pt modelId="{91543DE4-8C11-413E-B88F-BAC0650858C2}" type="parTrans" cxnId="{C86749C3-5710-430E-8826-565CFA8246B0}">
      <dgm:prSet/>
      <dgm:spPr/>
      <dgm:t>
        <a:bodyPr/>
        <a:lstStyle/>
        <a:p>
          <a:endParaRPr lang="en-US"/>
        </a:p>
      </dgm:t>
    </dgm:pt>
    <dgm:pt modelId="{5ED84526-B6DB-419D-B65D-C5F49715902A}" type="sibTrans" cxnId="{C86749C3-5710-430E-8826-565CFA8246B0}">
      <dgm:prSet/>
      <dgm:spPr/>
      <dgm:t>
        <a:bodyPr/>
        <a:lstStyle/>
        <a:p>
          <a:endParaRPr lang="en-US"/>
        </a:p>
      </dgm:t>
    </dgm:pt>
    <dgm:pt modelId="{A4F085DB-0077-0449-8F8B-C2E9CC6F773C}" type="pres">
      <dgm:prSet presAssocID="{B1EAA3F9-199C-417E-A98E-CA14B97C4871}" presName="diagram" presStyleCnt="0">
        <dgm:presLayoutVars>
          <dgm:dir/>
        </dgm:presLayoutVars>
      </dgm:prSet>
      <dgm:spPr/>
    </dgm:pt>
    <dgm:pt modelId="{82D704F6-990F-3542-8950-19F55260DA04}" type="pres">
      <dgm:prSet presAssocID="{59B0DF48-1CC6-44EF-BF0F-EB6799919C34}" presName="composite" presStyleCnt="0"/>
      <dgm:spPr/>
    </dgm:pt>
    <dgm:pt modelId="{F9CE04EE-B3FE-1D45-ABDB-26D6135AC6A2}" type="pres">
      <dgm:prSet presAssocID="{59B0DF48-1CC6-44EF-BF0F-EB6799919C34}" presName="Image" presStyleLbl="bgShp" presStyleIdx="0" presStyleCnt="2" custLinFactNeighborX="-256" custLinFactNeighborY="-171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F0329DD5-A320-EF41-912F-BA7C019E5C51}" type="pres">
      <dgm:prSet presAssocID="{59B0DF48-1CC6-44EF-BF0F-EB6799919C34}" presName="Parent" presStyleLbl="node0" presStyleIdx="0" presStyleCnt="2">
        <dgm:presLayoutVars>
          <dgm:bulletEnabled val="1"/>
        </dgm:presLayoutVars>
      </dgm:prSet>
      <dgm:spPr/>
    </dgm:pt>
    <dgm:pt modelId="{CA3FDB95-970F-904A-86FF-4C3A456410F4}" type="pres">
      <dgm:prSet presAssocID="{5ED84526-B6DB-419D-B65D-C5F49715902A}" presName="sibTrans" presStyleCnt="0"/>
      <dgm:spPr/>
    </dgm:pt>
    <dgm:pt modelId="{A42C58C3-A412-DC47-AB3B-CF9BD4986D39}" type="pres">
      <dgm:prSet presAssocID="{0CCB1DDF-1061-45BB-87A9-B78E8530344A}" presName="composite" presStyleCnt="0"/>
      <dgm:spPr/>
    </dgm:pt>
    <dgm:pt modelId="{160298F7-6A76-6B46-BEA4-6E2279CB7CE8}" type="pres">
      <dgm:prSet presAssocID="{0CCB1DDF-1061-45BB-87A9-B78E8530344A}" presName="Image" presStyleLbl="bgShp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5C03A93-D118-844D-8040-A83EAE316EFA}" type="pres">
      <dgm:prSet presAssocID="{0CCB1DDF-1061-45BB-87A9-B78E8530344A}" presName="Parent" presStyleLbl="node0" presStyleIdx="1" presStyleCnt="2">
        <dgm:presLayoutVars>
          <dgm:bulletEnabled val="1"/>
        </dgm:presLayoutVars>
      </dgm:prSet>
      <dgm:spPr/>
    </dgm:pt>
  </dgm:ptLst>
  <dgm:cxnLst>
    <dgm:cxn modelId="{6F7CD254-7AD2-4144-A93E-40AE3C2EC7F6}" srcId="{B1EAA3F9-199C-417E-A98E-CA14B97C4871}" destId="{0CCB1DDF-1061-45BB-87A9-B78E8530344A}" srcOrd="1" destOrd="0" parTransId="{C502ECA5-F9CF-4E5F-8239-F90F9AD50D0D}" sibTransId="{5A5CCBF2-0767-4710-844C-6B40E6A8B099}"/>
    <dgm:cxn modelId="{AFFC3577-0C25-CE47-9160-82881589FEC3}" type="presOf" srcId="{59B0DF48-1CC6-44EF-BF0F-EB6799919C34}" destId="{F0329DD5-A320-EF41-912F-BA7C019E5C51}" srcOrd="0" destOrd="0" presId="urn:microsoft.com/office/officeart/2008/layout/BendingPictureCaption"/>
    <dgm:cxn modelId="{8962E693-3CE4-CC47-897E-1BDBFF9C1FD2}" type="presOf" srcId="{B1EAA3F9-199C-417E-A98E-CA14B97C4871}" destId="{A4F085DB-0077-0449-8F8B-C2E9CC6F773C}" srcOrd="0" destOrd="0" presId="urn:microsoft.com/office/officeart/2008/layout/BendingPictureCaption"/>
    <dgm:cxn modelId="{C86749C3-5710-430E-8826-565CFA8246B0}" srcId="{B1EAA3F9-199C-417E-A98E-CA14B97C4871}" destId="{59B0DF48-1CC6-44EF-BF0F-EB6799919C34}" srcOrd="0" destOrd="0" parTransId="{91543DE4-8C11-413E-B88F-BAC0650858C2}" sibTransId="{5ED84526-B6DB-419D-B65D-C5F49715902A}"/>
    <dgm:cxn modelId="{7451A6D3-FD7C-A547-B65A-E619EE3E716D}" type="presOf" srcId="{0CCB1DDF-1061-45BB-87A9-B78E8530344A}" destId="{F5C03A93-D118-844D-8040-A83EAE316EFA}" srcOrd="0" destOrd="0" presId="urn:microsoft.com/office/officeart/2008/layout/BendingPictureCaption"/>
    <dgm:cxn modelId="{2F0FDC6F-E85C-9E4B-BB69-36780CEA37B0}" type="presParOf" srcId="{A4F085DB-0077-0449-8F8B-C2E9CC6F773C}" destId="{82D704F6-990F-3542-8950-19F55260DA04}" srcOrd="0" destOrd="0" presId="urn:microsoft.com/office/officeart/2008/layout/BendingPictureCaption"/>
    <dgm:cxn modelId="{5DEA359B-6714-2942-BA36-34C915CEB1E4}" type="presParOf" srcId="{82D704F6-990F-3542-8950-19F55260DA04}" destId="{F9CE04EE-B3FE-1D45-ABDB-26D6135AC6A2}" srcOrd="0" destOrd="0" presId="urn:microsoft.com/office/officeart/2008/layout/BendingPictureCaption"/>
    <dgm:cxn modelId="{4CB3FAD9-52EC-BC46-A8A2-E5C0602734E3}" type="presParOf" srcId="{82D704F6-990F-3542-8950-19F55260DA04}" destId="{F0329DD5-A320-EF41-912F-BA7C019E5C51}" srcOrd="1" destOrd="0" presId="urn:microsoft.com/office/officeart/2008/layout/BendingPictureCaption"/>
    <dgm:cxn modelId="{6FA082F2-5BB5-B342-9734-498A2512552E}" type="presParOf" srcId="{A4F085DB-0077-0449-8F8B-C2E9CC6F773C}" destId="{CA3FDB95-970F-904A-86FF-4C3A456410F4}" srcOrd="1" destOrd="0" presId="urn:microsoft.com/office/officeart/2008/layout/BendingPictureCaption"/>
    <dgm:cxn modelId="{1B8DF664-4CE3-6F49-A918-C376CD1A1E3F}" type="presParOf" srcId="{A4F085DB-0077-0449-8F8B-C2E9CC6F773C}" destId="{A42C58C3-A412-DC47-AB3B-CF9BD4986D39}" srcOrd="2" destOrd="0" presId="urn:microsoft.com/office/officeart/2008/layout/BendingPictureCaption"/>
    <dgm:cxn modelId="{FCB4D5FA-0A38-BB4F-8666-39558DCBA19C}" type="presParOf" srcId="{A42C58C3-A412-DC47-AB3B-CF9BD4986D39}" destId="{160298F7-6A76-6B46-BEA4-6E2279CB7CE8}" srcOrd="0" destOrd="0" presId="urn:microsoft.com/office/officeart/2008/layout/BendingPictureCaption"/>
    <dgm:cxn modelId="{B344B00B-79CE-314C-9A14-40BE1AEBD614}" type="presParOf" srcId="{A42C58C3-A412-DC47-AB3B-CF9BD4986D39}" destId="{F5C03A93-D118-844D-8040-A83EAE316EF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B18CE-9A83-4E36-814B-F6A98ED3DC54}">
      <dsp:nvSpPr>
        <dsp:cNvPr id="0" name=""/>
        <dsp:cNvSpPr/>
      </dsp:nvSpPr>
      <dsp:spPr>
        <a:xfrm>
          <a:off x="1212569" y="937595"/>
          <a:ext cx="1300252" cy="130025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03C99-B3B3-469C-895C-9B26C425424D}">
      <dsp:nvSpPr>
        <dsp:cNvPr id="0" name=""/>
        <dsp:cNvSpPr/>
      </dsp:nvSpPr>
      <dsp:spPr>
        <a:xfrm>
          <a:off x="417971" y="259436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Build Algorithm for data retrieval from </a:t>
          </a:r>
          <a:r>
            <a:rPr lang="en-GB" sz="1500" kern="1200" dirty="0" err="1"/>
            <a:t>Ricordi</a:t>
          </a:r>
          <a:r>
            <a:rPr lang="en-GB" sz="1500" kern="1200" dirty="0"/>
            <a:t> Archive</a:t>
          </a:r>
          <a:endParaRPr lang="en-US" sz="1500" kern="1200" dirty="0"/>
        </a:p>
      </dsp:txBody>
      <dsp:txXfrm>
        <a:off x="417971" y="2594364"/>
        <a:ext cx="2889450" cy="720000"/>
      </dsp:txXfrm>
    </dsp:sp>
    <dsp:sp modelId="{E8A65D7C-8D97-4F05-82AE-EB133955B5FF}">
      <dsp:nvSpPr>
        <dsp:cNvPr id="0" name=""/>
        <dsp:cNvSpPr/>
      </dsp:nvSpPr>
      <dsp:spPr>
        <a:xfrm>
          <a:off x="4027228" y="844926"/>
          <a:ext cx="2700000" cy="144000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9077-CF01-4B24-ACBB-A48862C28459}">
      <dsp:nvSpPr>
        <dsp:cNvPr id="0" name=""/>
        <dsp:cNvSpPr/>
      </dsp:nvSpPr>
      <dsp:spPr>
        <a:xfrm>
          <a:off x="3813075" y="260042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Build prediction models and use pre-trained model to detect sentiment polarity in Puccini’s letters</a:t>
          </a:r>
          <a:endParaRPr lang="en-US" sz="1500" kern="1200" dirty="0"/>
        </a:p>
      </dsp:txBody>
      <dsp:txXfrm>
        <a:off x="3813075" y="2600423"/>
        <a:ext cx="2889450" cy="720000"/>
      </dsp:txXfrm>
    </dsp:sp>
    <dsp:sp modelId="{1FF7237D-7C6C-45B4-AD75-6EE68E3EEED4}">
      <dsp:nvSpPr>
        <dsp:cNvPr id="0" name=""/>
        <dsp:cNvSpPr/>
      </dsp:nvSpPr>
      <dsp:spPr>
        <a:xfrm>
          <a:off x="7936523" y="904468"/>
          <a:ext cx="1432761" cy="1432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27D9B-FE8F-406E-902C-A45D8A0CA83F}">
      <dsp:nvSpPr>
        <dsp:cNvPr id="0" name=""/>
        <dsp:cNvSpPr/>
      </dsp:nvSpPr>
      <dsp:spPr>
        <a:xfrm>
          <a:off x="7208178" y="262749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Comparison between models</a:t>
          </a:r>
          <a:endParaRPr lang="en-US" sz="1500" kern="1200" dirty="0"/>
        </a:p>
      </dsp:txBody>
      <dsp:txXfrm>
        <a:off x="7208178" y="262749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E04EE-B3FE-1D45-ABDB-26D6135AC6A2}">
      <dsp:nvSpPr>
        <dsp:cNvPr id="0" name=""/>
        <dsp:cNvSpPr/>
      </dsp:nvSpPr>
      <dsp:spPr>
        <a:xfrm>
          <a:off x="0" y="0"/>
          <a:ext cx="4913492" cy="3631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329DD5-A320-EF41-912F-BA7C019E5C51}">
      <dsp:nvSpPr>
        <dsp:cNvPr id="0" name=""/>
        <dsp:cNvSpPr/>
      </dsp:nvSpPr>
      <dsp:spPr>
        <a:xfrm>
          <a:off x="998372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3300" kern="1200" dirty="0">
              <a:solidFill>
                <a:schemeClr val="bg1"/>
              </a:solidFill>
            </a:rPr>
            <a:t>Simple </a:t>
          </a:r>
          <a:r>
            <a:rPr lang="it-IT" sz="3300" kern="1200" dirty="0" err="1">
              <a:solidFill>
                <a:schemeClr val="bg1"/>
              </a:solidFill>
            </a:rPr>
            <a:t>Neural</a:t>
          </a:r>
          <a:r>
            <a:rPr lang="it-IT" sz="3300" kern="1200" dirty="0">
              <a:solidFill>
                <a:schemeClr val="bg1"/>
              </a:solidFill>
            </a:rPr>
            <a:t> Networks  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998372" y="3002334"/>
        <a:ext cx="4233966" cy="1017492"/>
      </dsp:txXfrm>
    </dsp:sp>
    <dsp:sp modelId="{160298F7-6A76-6B46-BEA4-6E2279CB7CE8}">
      <dsp:nvSpPr>
        <dsp:cNvPr id="0" name=""/>
        <dsp:cNvSpPr/>
      </dsp:nvSpPr>
      <dsp:spPr>
        <a:xfrm>
          <a:off x="6376186" y="29659"/>
          <a:ext cx="4913492" cy="3631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C03A93-D118-844D-8040-A83EAE316EFA}">
      <dsp:nvSpPr>
        <dsp:cNvPr id="0" name=""/>
        <dsp:cNvSpPr/>
      </dsp:nvSpPr>
      <dsp:spPr>
        <a:xfrm>
          <a:off x="7369339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3300" kern="1200" dirty="0" err="1">
              <a:solidFill>
                <a:schemeClr val="bg1"/>
              </a:solidFill>
            </a:rPr>
            <a:t>Pre-trained</a:t>
          </a:r>
          <a:r>
            <a:rPr lang="it-IT" sz="3300" kern="1200" dirty="0">
              <a:solidFill>
                <a:schemeClr val="bg1"/>
              </a:solidFill>
            </a:rPr>
            <a:t> </a:t>
          </a:r>
          <a:r>
            <a:rPr lang="it-IT" sz="3300" kern="1200" dirty="0" err="1">
              <a:solidFill>
                <a:schemeClr val="bg1"/>
              </a:solidFill>
            </a:rPr>
            <a:t>SentITA</a:t>
          </a:r>
          <a:endParaRPr lang="it-IT" sz="3300" kern="1200" dirty="0">
            <a:solidFill>
              <a:schemeClr val="bg1"/>
            </a:solidFill>
          </a:endParaRPr>
        </a:p>
      </dsp:txBody>
      <dsp:txXfrm>
        <a:off x="7369339" y="3002334"/>
        <a:ext cx="4233966" cy="101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20B4D-64C4-DE4D-9BAD-6D7061CB2997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A776-7CCF-F147-A29D-898088400F0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2E437B-B623-FF49-9C39-B596529CB901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230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CBD11C-B599-1742-8490-4FF5CB7E956C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19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1BB42F-0CC6-F244-8284-00B249ECEF29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33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BFECF64-F90C-1B4D-BF61-C9135C51FFB6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6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83AE806-B56D-8A49-8E1E-57F598BB5926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87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052FF0-8A19-634E-8804-F449BFBAD093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13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50FB01-EFA8-8E4D-851F-CE6F036C811D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2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EB2F88E-3405-E64C-969F-77F1EFFAD929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71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492C49-0924-6A49-844A-393D430B6FEE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74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1A3522-BC96-544D-A564-D0242F209995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52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F5FA03A-90C3-EF46-B662-BC0BABECDF2C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20AFE3F-7082-E64F-8D7F-4572EF0DD251}" type="datetime1">
              <a:rPr lang="it-IT" smtClean="0"/>
              <a:t>20/12/21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66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0102&amp;picture=questions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E667D-7B20-4DCC-B68A-658FD508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2482" b="66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08DDCB-0543-4448-8F25-92B0AABF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1" y="512763"/>
            <a:ext cx="7486149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Puccini by mail</a:t>
            </a:r>
            <a:br>
              <a:rPr lang="en-GB" sz="4800" dirty="0"/>
            </a:br>
            <a:r>
              <a:rPr lang="en-GB" sz="4800" dirty="0"/>
              <a:t>Sentiment polarity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7C262-7E7B-8046-B474-4EC1F48A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Andrea </a:t>
            </a:r>
            <a:r>
              <a:rPr lang="en-GB" sz="2000" dirty="0" err="1"/>
              <a:t>Ierardi</a:t>
            </a:r>
            <a:endParaRPr lang="en-GB" sz="2000" dirty="0"/>
          </a:p>
          <a:p>
            <a:pPr algn="l"/>
            <a:r>
              <a:rPr lang="en-GB" sz="2000" dirty="0"/>
              <a:t>Student’s ID: 960188</a:t>
            </a:r>
          </a:p>
        </p:txBody>
      </p:sp>
    </p:spTree>
    <p:extLst>
      <p:ext uri="{BB962C8B-B14F-4D97-AF65-F5344CB8AC3E}">
        <p14:creationId xmlns:p14="http://schemas.microsoft.com/office/powerpoint/2010/main" val="2317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Information Extraction Problems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772226"/>
            <a:ext cx="11169704" cy="4560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Letter’s text in some cases is not already transcribed from the original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SOLUTION</a:t>
            </a:r>
            <a:r>
              <a:rPr lang="en-GB" dirty="0"/>
              <a:t>: Skip this letter in the algorithm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</p:txBody>
      </p:sp>
      <p:sp>
        <p:nvSpPr>
          <p:cNvPr id="73" name="Segnaposto piè di pagina 5">
            <a:extLst>
              <a:ext uri="{FF2B5EF4-FFF2-40B4-BE49-F238E27FC236}">
                <a16:creationId xmlns:a16="http://schemas.microsoft.com/office/drawing/2014/main" id="{128ED23C-9910-6142-AD9F-F99F3633D9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620F9E27-6CF8-DF4E-B1E0-4337E85B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00" y="2353714"/>
            <a:ext cx="5551424" cy="26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Letters Word Cloud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772226"/>
            <a:ext cx="5742740" cy="4429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b="1" dirty="0"/>
              <a:t>common </a:t>
            </a:r>
            <a:r>
              <a:rPr lang="it-IT" b="1" dirty="0" err="1"/>
              <a:t>words</a:t>
            </a:r>
            <a:r>
              <a:rPr lang="it-IT" b="1" dirty="0"/>
              <a:t> </a:t>
            </a:r>
            <a:r>
              <a:rPr lang="it-IT" dirty="0"/>
              <a:t>are </a:t>
            </a:r>
            <a:r>
              <a:rPr lang="it-IT" dirty="0" err="1"/>
              <a:t>related</a:t>
            </a:r>
            <a:r>
              <a:rPr lang="it-IT" dirty="0"/>
              <a:t> to music, Puccini </a:t>
            </a:r>
            <a:r>
              <a:rPr lang="it-IT" dirty="0" err="1"/>
              <a:t>works</a:t>
            </a:r>
            <a:r>
              <a:rPr lang="it-IT" dirty="0"/>
              <a:t>, friends and </a:t>
            </a:r>
            <a:r>
              <a:rPr lang="it-IT" dirty="0" err="1"/>
              <a:t>collaborations</a:t>
            </a:r>
            <a:r>
              <a:rPr lang="it-IT" dirty="0"/>
              <a:t>:</a:t>
            </a:r>
          </a:p>
          <a:p>
            <a:pPr>
              <a:lnSpc>
                <a:spcPct val="100000"/>
              </a:lnSpc>
            </a:pPr>
            <a:r>
              <a:rPr lang="it-IT" b="1" dirty="0"/>
              <a:t>Works</a:t>
            </a:r>
            <a:r>
              <a:rPr lang="it-IT" dirty="0"/>
              <a:t>: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Bohème, Manon Lescaut. </a:t>
            </a:r>
          </a:p>
          <a:p>
            <a:pPr>
              <a:lnSpc>
                <a:spcPct val="100000"/>
              </a:lnSpc>
            </a:pPr>
            <a:r>
              <a:rPr lang="it-IT" b="1" dirty="0"/>
              <a:t>Friends</a:t>
            </a:r>
            <a:r>
              <a:rPr lang="it-IT" dirty="0"/>
              <a:t> and </a:t>
            </a:r>
            <a:r>
              <a:rPr lang="en-GB" b="1" dirty="0"/>
              <a:t>colleagues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Tito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name</a:t>
            </a:r>
            <a:r>
              <a:rPr lang="it-IT" dirty="0"/>
              <a:t> of Tito II Ricordi.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Luigi Illica and Giuseppe Giacosa are </a:t>
            </a:r>
            <a:r>
              <a:rPr lang="it-IT" dirty="0" err="1"/>
              <a:t>famous</a:t>
            </a:r>
            <a:r>
              <a:rPr lang="it-IT" dirty="0"/>
              <a:t> </a:t>
            </a:r>
            <a:r>
              <a:rPr lang="it-IT" dirty="0" err="1"/>
              <a:t>librettists</a:t>
            </a:r>
            <a:r>
              <a:rPr lang="it-IT" dirty="0"/>
              <a:t> </a:t>
            </a:r>
            <a:r>
              <a:rPr lang="it-IT" dirty="0" err="1"/>
              <a:t>whom</a:t>
            </a:r>
            <a:r>
              <a:rPr lang="it-IT" dirty="0"/>
              <a:t> Puccini </a:t>
            </a:r>
            <a:r>
              <a:rPr lang="it-IT" dirty="0" err="1"/>
              <a:t>worked</a:t>
            </a:r>
            <a:r>
              <a:rPr lang="it-IT" dirty="0"/>
              <a:t>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Puccini </a:t>
            </a:r>
            <a:r>
              <a:rPr lang="it-IT" dirty="0" err="1"/>
              <a:t>conservatory</a:t>
            </a:r>
            <a:r>
              <a:rPr lang="it-IT" dirty="0"/>
              <a:t> room mate Pietro Mascagni.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Leopoldo </a:t>
            </a:r>
            <a:r>
              <a:rPr lang="it-IT" dirty="0" err="1"/>
              <a:t>Mugnone</a:t>
            </a:r>
            <a:r>
              <a:rPr lang="it-IT" dirty="0"/>
              <a:t>  </a:t>
            </a:r>
          </a:p>
          <a:p>
            <a:pPr>
              <a:lnSpc>
                <a:spcPct val="100000"/>
              </a:lnSpc>
            </a:pPr>
            <a:r>
              <a:rPr lang="it-IT" b="1" dirty="0" err="1"/>
              <a:t>Italian</a:t>
            </a:r>
            <a:r>
              <a:rPr lang="it-IT" b="1" dirty="0"/>
              <a:t> </a:t>
            </a:r>
            <a:r>
              <a:rPr lang="it-IT" b="1" dirty="0" err="1"/>
              <a:t>cities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Milan, Rome, </a:t>
            </a:r>
            <a:r>
              <a:rPr lang="it-IT" dirty="0" err="1"/>
              <a:t>Turin</a:t>
            </a:r>
            <a:r>
              <a:rPr lang="it-IT" dirty="0"/>
              <a:t> and Lucca </a:t>
            </a:r>
          </a:p>
          <a:p>
            <a:pPr lvl="1"/>
            <a:r>
              <a:rPr lang="it-IT" dirty="0"/>
              <a:t>Torre lago: a small community </a:t>
            </a:r>
            <a:r>
              <a:rPr lang="it-IT" dirty="0" err="1"/>
              <a:t>nearby</a:t>
            </a:r>
            <a:r>
              <a:rPr lang="it-IT" dirty="0"/>
              <a:t> Lucca </a:t>
            </a:r>
            <a:r>
              <a:rPr lang="it-IT" dirty="0" err="1"/>
              <a:t>where</a:t>
            </a:r>
            <a:r>
              <a:rPr lang="it-IT" dirty="0"/>
              <a:t> from 1891 </a:t>
            </a:r>
            <a:r>
              <a:rPr lang="it-IT" dirty="0" err="1"/>
              <a:t>onwards</a:t>
            </a:r>
            <a:r>
              <a:rPr lang="it-IT" dirty="0"/>
              <a:t> Puccini, Puccini </a:t>
            </a:r>
            <a:r>
              <a:rPr lang="it-IT" dirty="0" err="1"/>
              <a:t>spent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his</a:t>
            </a:r>
            <a:r>
              <a:rPr lang="it-IT" dirty="0"/>
              <a:t> time </a:t>
            </a:r>
          </a:p>
          <a:p>
            <a:pPr lvl="1"/>
            <a:endParaRPr lang="it-IT" dirty="0"/>
          </a:p>
          <a:p>
            <a:pPr>
              <a:lnSpc>
                <a:spcPct val="100000"/>
              </a:lnSpc>
            </a:pPr>
            <a:r>
              <a:rPr lang="it-IT" b="1" dirty="0"/>
              <a:t>Opera </a:t>
            </a:r>
            <a:r>
              <a:rPr lang="it-IT" b="1" dirty="0" err="1"/>
              <a:t>terms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Music, score, verse, tempo, scene 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</p:txBody>
      </p:sp>
      <p:sp>
        <p:nvSpPr>
          <p:cNvPr id="73" name="Segnaposto piè di pagina 5">
            <a:extLst>
              <a:ext uri="{FF2B5EF4-FFF2-40B4-BE49-F238E27FC236}">
                <a16:creationId xmlns:a16="http://schemas.microsoft.com/office/drawing/2014/main" id="{128ED23C-9910-6142-AD9F-F99F3633D9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pic>
        <p:nvPicPr>
          <p:cNvPr id="3073" name="Picture 1" descr="page6image16342128">
            <a:extLst>
              <a:ext uri="{FF2B5EF4-FFF2-40B4-BE49-F238E27FC236}">
                <a16:creationId xmlns:a16="http://schemas.microsoft.com/office/drawing/2014/main" id="{FACEC79E-3A87-464C-B2E0-2F691325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290914"/>
            <a:ext cx="5044063" cy="25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Models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F74F852-D852-476B-B0CB-A103CAB1B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75075"/>
              </p:ext>
            </p:extLst>
          </p:nvPr>
        </p:nvGraphicFramePr>
        <p:xfrm>
          <a:off x="290213" y="1884834"/>
          <a:ext cx="11608526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042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Two</a:t>
            </a:r>
            <a:r>
              <a:rPr lang="it-IT" b="1" dirty="0"/>
              <a:t> </a:t>
            </a:r>
            <a:r>
              <a:rPr lang="it-IT" b="1" dirty="0" err="1"/>
              <a:t>types</a:t>
            </a:r>
            <a:r>
              <a:rPr lang="it-IT" b="1" dirty="0"/>
              <a:t> </a:t>
            </a:r>
            <a:r>
              <a:rPr lang="it-IT" dirty="0"/>
              <a:t>of </a:t>
            </a:r>
            <a:r>
              <a:rPr lang="it-IT" dirty="0" err="1"/>
              <a:t>Neural</a:t>
            </a:r>
            <a:r>
              <a:rPr lang="it-IT" dirty="0"/>
              <a:t> Networks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constructed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sentiments</a:t>
            </a:r>
            <a:r>
              <a:rPr lang="it-IT" dirty="0"/>
              <a:t> in the target </a:t>
            </a:r>
            <a:r>
              <a:rPr lang="it-IT" dirty="0" err="1"/>
              <a:t>variable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2-sentiments </a:t>
            </a:r>
            <a:r>
              <a:rPr lang="it-IT" b="1" dirty="0" err="1"/>
              <a:t>Neural</a:t>
            </a:r>
            <a:r>
              <a:rPr lang="it-IT" b="1" dirty="0"/>
              <a:t> Networks</a:t>
            </a:r>
            <a:r>
              <a:rPr lang="it-IT" dirty="0"/>
              <a:t>: Positive and Negative</a:t>
            </a:r>
          </a:p>
          <a:p>
            <a:pPr lvl="1"/>
            <a:r>
              <a:rPr lang="it-IT" b="1" dirty="0"/>
              <a:t>4-sentiments </a:t>
            </a:r>
            <a:r>
              <a:rPr lang="it-IT" b="1" dirty="0" err="1"/>
              <a:t>Neural</a:t>
            </a:r>
            <a:r>
              <a:rPr lang="it-IT" b="1" dirty="0"/>
              <a:t> Networks</a:t>
            </a:r>
            <a:r>
              <a:rPr lang="it-IT" dirty="0"/>
              <a:t>: Positive, Negative, </a:t>
            </a:r>
            <a:r>
              <a:rPr lang="it-IT" dirty="0" err="1"/>
              <a:t>Neutral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Positive and Negative</a:t>
            </a:r>
          </a:p>
          <a:p>
            <a:endParaRPr lang="it-IT" dirty="0"/>
          </a:p>
          <a:p>
            <a:r>
              <a:rPr lang="it-IT" dirty="0"/>
              <a:t>Simple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64594" y="3953661"/>
            <a:ext cx="2143076" cy="23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4-sentiment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SentiPolc</a:t>
            </a:r>
            <a:r>
              <a:rPr lang="it-IT" dirty="0"/>
              <a:t> Test set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F1 score: 0.467 - </a:t>
            </a:r>
            <a:r>
              <a:rPr lang="it-IT" dirty="0" err="1"/>
              <a:t>Accuracy</a:t>
            </a:r>
            <a:r>
              <a:rPr lang="it-IT" dirty="0"/>
              <a:t>: 46.22 %  </a:t>
            </a:r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124" y="3639279"/>
            <a:ext cx="5239336" cy="276185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1531" y="3689115"/>
            <a:ext cx="5899009" cy="2654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06869" y="3238563"/>
            <a:ext cx="36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Predictions</a:t>
            </a:r>
            <a:r>
              <a:rPr lang="it-IT" dirty="0"/>
              <a:t> with 4-sentiments model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0164"/>
            <a:ext cx="506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Predictions</a:t>
            </a:r>
            <a:r>
              <a:rPr lang="it-IT" dirty="0"/>
              <a:t> with 4-sentiments model over the </a:t>
            </a:r>
            <a:r>
              <a:rPr lang="it-IT" dirty="0" err="1"/>
              <a:t>years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39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2-sentiment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14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SentiPolc</a:t>
            </a:r>
            <a:r>
              <a:rPr lang="it-IT" dirty="0"/>
              <a:t> Test set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F1 score: 0.627 - </a:t>
            </a:r>
            <a:r>
              <a:rPr lang="it-IT" dirty="0" err="1"/>
              <a:t>Accuracy</a:t>
            </a:r>
            <a:r>
              <a:rPr lang="it-IT" dirty="0"/>
              <a:t>: 61.89 %  </a:t>
            </a:r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781" y="3662423"/>
            <a:ext cx="5091718" cy="26541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3792" y="3689139"/>
            <a:ext cx="6141706" cy="26541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248396"/>
            <a:ext cx="36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Predictions</a:t>
            </a:r>
            <a:r>
              <a:rPr lang="it-IT" dirty="0"/>
              <a:t> with 2-sentiments model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9997"/>
            <a:ext cx="506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Predictions</a:t>
            </a:r>
            <a:r>
              <a:rPr lang="it-IT" dirty="0"/>
              <a:t> with 2-sentiments model over the </a:t>
            </a:r>
            <a:r>
              <a:rPr lang="it-IT" dirty="0" err="1"/>
              <a:t>years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73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15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583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The model </a:t>
            </a:r>
            <a:r>
              <a:rPr lang="it-IT" dirty="0" err="1"/>
              <a:t>receives</a:t>
            </a:r>
            <a:r>
              <a:rPr lang="it-IT" dirty="0"/>
              <a:t> in input a word </a:t>
            </a:r>
            <a:r>
              <a:rPr lang="it-IT" dirty="0" err="1"/>
              <a:t>embedding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representation</a:t>
            </a:r>
            <a:r>
              <a:rPr lang="it-IT" dirty="0"/>
              <a:t> of the single </a:t>
            </a:r>
            <a:r>
              <a:rPr lang="it-IT" dirty="0" err="1"/>
              <a:t>words</a:t>
            </a:r>
            <a:r>
              <a:rPr lang="it-IT" dirty="0"/>
              <a:t> </a:t>
            </a:r>
          </a:p>
          <a:p>
            <a:pPr>
              <a:lnSpc>
                <a:spcPct val="110000"/>
              </a:lnSpc>
            </a:pPr>
            <a:r>
              <a:rPr lang="it-IT" dirty="0" err="1"/>
              <a:t>Trained</a:t>
            </a:r>
            <a:r>
              <a:rPr lang="it-IT" dirty="0"/>
              <a:t> on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(Sentipolc2016, AB- SITA2018 + Wikipedia). </a:t>
            </a:r>
          </a:p>
          <a:p>
            <a:pPr>
              <a:lnSpc>
                <a:spcPct val="100000"/>
              </a:lnSpc>
            </a:pPr>
            <a:r>
              <a:rPr lang="it-IT" dirty="0"/>
              <a:t>Train and test the model </a:t>
            </a:r>
            <a:r>
              <a:rPr lang="it-IT" dirty="0" err="1"/>
              <a:t>comprises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102k </a:t>
            </a:r>
            <a:r>
              <a:rPr lang="it-IT" dirty="0" err="1"/>
              <a:t>sentences</a:t>
            </a:r>
            <a:r>
              <a:rPr lang="it-IT" dirty="0"/>
              <a:t> of </a:t>
            </a:r>
            <a:r>
              <a:rPr lang="it-IT" dirty="0" err="1"/>
              <a:t>which</a:t>
            </a:r>
            <a:r>
              <a:rPr lang="it-IT" dirty="0"/>
              <a:t> 7k </a:t>
            </a:r>
            <a:r>
              <a:rPr lang="it-IT" dirty="0" err="1"/>
              <a:t>positives</a:t>
            </a:r>
            <a:r>
              <a:rPr lang="it-IT" dirty="0"/>
              <a:t>, 7k </a:t>
            </a:r>
            <a:r>
              <a:rPr lang="it-IT" dirty="0" err="1"/>
              <a:t>negatives</a:t>
            </a:r>
            <a:r>
              <a:rPr lang="it-IT" dirty="0"/>
              <a:t> and 88k </a:t>
            </a:r>
            <a:r>
              <a:rPr lang="it-IT" dirty="0" err="1"/>
              <a:t>neutral</a:t>
            </a:r>
            <a:r>
              <a:rPr lang="it-IT" dirty="0"/>
              <a:t>. 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Bidirectional</a:t>
            </a:r>
            <a:r>
              <a:rPr lang="it-IT" dirty="0"/>
              <a:t> LSTM-CNN 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58400" y="1863008"/>
            <a:ext cx="1995948" cy="40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sentiment polarity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16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SentiPolc</a:t>
            </a:r>
            <a:r>
              <a:rPr lang="it-IT" dirty="0"/>
              <a:t> Test set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F1 score: 0.85 </a:t>
            </a:r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036" y="3578133"/>
            <a:ext cx="5020649" cy="26647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632346"/>
            <a:ext cx="5839498" cy="271090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95598" y="3183395"/>
            <a:ext cx="40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sentiment</a:t>
            </a:r>
            <a:r>
              <a:rPr lang="it-IT" dirty="0"/>
              <a:t> with </a:t>
            </a:r>
            <a:r>
              <a:rPr lang="it-IT" dirty="0" err="1"/>
              <a:t>SentITA</a:t>
            </a:r>
            <a:r>
              <a:rPr lang="it-IT" dirty="0"/>
              <a:t> model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375219" y="3183395"/>
            <a:ext cx="539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sentiment</a:t>
            </a:r>
            <a:r>
              <a:rPr lang="it-IT" dirty="0"/>
              <a:t> with </a:t>
            </a:r>
            <a:r>
              <a:rPr lang="it-IT" dirty="0" err="1"/>
              <a:t>SentITA</a:t>
            </a:r>
            <a:r>
              <a:rPr lang="it-IT" dirty="0"/>
              <a:t> model over the </a:t>
            </a:r>
            <a:r>
              <a:rPr lang="it-IT" dirty="0" err="1"/>
              <a:t>years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22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17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emotions</a:t>
            </a:r>
            <a:r>
              <a:rPr lang="it-IT" dirty="0"/>
              <a:t> in </a:t>
            </a:r>
            <a:r>
              <a:rPr lang="it-IT" dirty="0" err="1"/>
              <a:t>SentiPolc</a:t>
            </a:r>
            <a:r>
              <a:rPr lang="it-IT" dirty="0"/>
              <a:t> </a:t>
            </a:r>
            <a:r>
              <a:rPr lang="it-IT" dirty="0" err="1"/>
              <a:t>dataset</a:t>
            </a:r>
            <a:endParaRPr lang="it-IT" dirty="0"/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510" y="3329494"/>
            <a:ext cx="5402291" cy="30268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5079" y="3342698"/>
            <a:ext cx="5706297" cy="302685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269284" y="2880543"/>
            <a:ext cx="40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sentiment</a:t>
            </a:r>
            <a:r>
              <a:rPr lang="it-IT" dirty="0"/>
              <a:t> with </a:t>
            </a:r>
            <a:r>
              <a:rPr lang="it-IT" dirty="0" err="1"/>
              <a:t>SentITA</a:t>
            </a:r>
            <a:r>
              <a:rPr lang="it-IT" dirty="0"/>
              <a:t> model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8492" y="2876139"/>
            <a:ext cx="539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sentiment</a:t>
            </a:r>
            <a:r>
              <a:rPr lang="it-IT" dirty="0"/>
              <a:t> with </a:t>
            </a:r>
            <a:r>
              <a:rPr lang="it-IT" dirty="0" err="1"/>
              <a:t>SentITA</a:t>
            </a:r>
            <a:r>
              <a:rPr lang="it-IT" dirty="0"/>
              <a:t> model over the </a:t>
            </a:r>
            <a:r>
              <a:rPr lang="it-IT" dirty="0" err="1"/>
              <a:t>years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9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 and sentiment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emotions</a:t>
            </a:r>
            <a:r>
              <a:rPr lang="it-IT" dirty="0"/>
              <a:t> in </a:t>
            </a:r>
            <a:r>
              <a:rPr lang="it-IT" dirty="0" err="1"/>
              <a:t>SentiPolc</a:t>
            </a:r>
            <a:r>
              <a:rPr lang="it-IT" dirty="0"/>
              <a:t> </a:t>
            </a:r>
            <a:r>
              <a:rPr lang="it-IT" dirty="0" err="1"/>
              <a:t>dataset</a:t>
            </a:r>
            <a:endParaRPr lang="it-IT" dirty="0"/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9264" y="3091424"/>
            <a:ext cx="6120996" cy="32637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3721720" y="2728095"/>
            <a:ext cx="616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sentiment</a:t>
            </a:r>
            <a:r>
              <a:rPr lang="it-IT" dirty="0"/>
              <a:t> with </a:t>
            </a:r>
            <a:r>
              <a:rPr lang="it-IT" dirty="0" err="1"/>
              <a:t>SentITA</a:t>
            </a:r>
            <a:r>
              <a:rPr lang="it-IT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348772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Project aim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2182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993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19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Simple </a:t>
            </a:r>
            <a:r>
              <a:rPr lang="it-IT" dirty="0" err="1"/>
              <a:t>Neural</a:t>
            </a:r>
            <a:r>
              <a:rPr lang="it-IT" dirty="0"/>
              <a:t> Networks model and </a:t>
            </a:r>
            <a:r>
              <a:rPr lang="it-IT" dirty="0" err="1"/>
              <a:t>SentITA</a:t>
            </a:r>
            <a:r>
              <a:rPr lang="it-IT" dirty="0"/>
              <a:t> model</a:t>
            </a:r>
          </a:p>
          <a:p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sentiment</a:t>
            </a:r>
            <a:r>
              <a:rPr lang="it-IT" dirty="0"/>
              <a:t> </a:t>
            </a:r>
            <a:r>
              <a:rPr lang="it-IT" dirty="0" err="1"/>
              <a:t>polarity</a:t>
            </a:r>
            <a:r>
              <a:rPr lang="it-IT" dirty="0"/>
              <a:t> model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compared</a:t>
            </a:r>
            <a:endParaRPr lang="it-IT" dirty="0"/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7180" y="4187931"/>
            <a:ext cx="3895064" cy="20686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740006"/>
            <a:ext cx="701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2-sentiments </a:t>
            </a:r>
            <a:r>
              <a:rPr lang="it-IT" dirty="0" err="1"/>
              <a:t>Neural</a:t>
            </a:r>
            <a:r>
              <a:rPr lang="it-IT" dirty="0"/>
              <a:t> Networks and Sentita </a:t>
            </a:r>
            <a:r>
              <a:rPr lang="it-IT" dirty="0" err="1"/>
              <a:t>models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519758" y="4368344"/>
            <a:ext cx="507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letters</a:t>
            </a:r>
            <a:r>
              <a:rPr lang="it-IT" dirty="0"/>
              <a:t> are </a:t>
            </a:r>
            <a:r>
              <a:rPr lang="it-IT" dirty="0" err="1"/>
              <a:t>predicted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sentiments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68% of the </a:t>
            </a:r>
            <a:r>
              <a:rPr lang="it-IT" dirty="0" err="1"/>
              <a:t>letters</a:t>
            </a:r>
            <a:r>
              <a:rPr lang="it-IT" dirty="0"/>
              <a:t> are </a:t>
            </a:r>
            <a:r>
              <a:rPr lang="it-IT" dirty="0" err="1"/>
              <a:t>classified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sentiment</a:t>
            </a:r>
            <a:r>
              <a:rPr lang="it-IT" dirty="0"/>
              <a:t> by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0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20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Simple </a:t>
            </a:r>
            <a:r>
              <a:rPr lang="it-IT" dirty="0" err="1"/>
              <a:t>Neural</a:t>
            </a:r>
            <a:r>
              <a:rPr lang="it-IT" dirty="0"/>
              <a:t> Networks model and </a:t>
            </a:r>
            <a:r>
              <a:rPr lang="it-IT" dirty="0" err="1"/>
              <a:t>SentITA</a:t>
            </a:r>
            <a:r>
              <a:rPr lang="it-IT" dirty="0"/>
              <a:t> model</a:t>
            </a:r>
          </a:p>
          <a:p>
            <a:r>
              <a:rPr lang="it-IT" dirty="0"/>
              <a:t>Model </a:t>
            </a:r>
            <a:r>
              <a:rPr lang="it-IT" dirty="0" err="1"/>
              <a:t>result</a:t>
            </a:r>
            <a:r>
              <a:rPr lang="it-IT" dirty="0"/>
              <a:t> on </a:t>
            </a:r>
            <a:r>
              <a:rPr lang="it-IT" dirty="0" err="1"/>
              <a:t>Puccini’s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487" y="3628105"/>
            <a:ext cx="4991868" cy="262847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280355" y="4240950"/>
            <a:ext cx="5523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 are </a:t>
            </a:r>
            <a:r>
              <a:rPr lang="it-IT" dirty="0" err="1"/>
              <a:t>distribuited</a:t>
            </a:r>
            <a:r>
              <a:rPr lang="it-IT" dirty="0"/>
              <a:t> in the </a:t>
            </a:r>
            <a:r>
              <a:rPr lang="it-IT" dirty="0" err="1"/>
              <a:t>years</a:t>
            </a:r>
            <a:r>
              <a:rPr lang="it-IT" dirty="0"/>
              <a:t>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in 1888 and 1902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letters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years</a:t>
            </a:r>
            <a:r>
              <a:rPr lang="it-IT" dirty="0"/>
              <a:t> 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lower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discordance</a:t>
            </a:r>
            <a:r>
              <a:rPr lang="it-IT" dirty="0"/>
              <a:t> </a:t>
            </a:r>
            <a:r>
              <a:rPr lang="it-IT" dirty="0" err="1"/>
              <a:t>stays</a:t>
            </a:r>
            <a:r>
              <a:rPr lang="it-IT" dirty="0"/>
              <a:t> under 40%  in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years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7113AC-FD55-A441-A2E1-F417C698C031}"/>
              </a:ext>
            </a:extLst>
          </p:cNvPr>
          <p:cNvSpPr/>
          <p:nvPr/>
        </p:nvSpPr>
        <p:spPr>
          <a:xfrm>
            <a:off x="206673" y="3229895"/>
            <a:ext cx="773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CMR9"/>
              </a:rPr>
              <a:t>Percentage</a:t>
            </a:r>
            <a:r>
              <a:rPr lang="it-IT" dirty="0">
                <a:latin typeface="CMR9"/>
              </a:rPr>
              <a:t> of </a:t>
            </a:r>
            <a:r>
              <a:rPr lang="it-IT" dirty="0" err="1">
                <a:latin typeface="CMR9"/>
              </a:rPr>
              <a:t>discordance</a:t>
            </a:r>
            <a:r>
              <a:rPr lang="it-IT" dirty="0">
                <a:latin typeface="CMR9"/>
              </a:rPr>
              <a:t> in </a:t>
            </a:r>
            <a:r>
              <a:rPr lang="it-IT" dirty="0" err="1">
                <a:latin typeface="CMR9"/>
              </a:rPr>
              <a:t>predicted</a:t>
            </a:r>
            <a:r>
              <a:rPr lang="it-IT" dirty="0">
                <a:latin typeface="CMR9"/>
              </a:rPr>
              <a:t> </a:t>
            </a:r>
            <a:r>
              <a:rPr lang="it-IT" dirty="0" err="1">
                <a:latin typeface="CMR9"/>
              </a:rPr>
              <a:t>sentiments</a:t>
            </a:r>
            <a:r>
              <a:rPr lang="it-IT" dirty="0">
                <a:latin typeface="CMR9"/>
              </a:rPr>
              <a:t> - </a:t>
            </a:r>
            <a:r>
              <a:rPr lang="it-IT" dirty="0" err="1">
                <a:latin typeface="CMR9"/>
              </a:rPr>
              <a:t>Neural</a:t>
            </a:r>
            <a:r>
              <a:rPr lang="it-IT" dirty="0">
                <a:latin typeface="CMR9"/>
              </a:rPr>
              <a:t> Networks vs. </a:t>
            </a:r>
            <a:r>
              <a:rPr lang="it-IT" dirty="0" err="1">
                <a:latin typeface="CMR9"/>
              </a:rPr>
              <a:t>SentITA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1CB589-F340-E24D-8357-C376B77CB198}"/>
              </a:ext>
            </a:extLst>
          </p:cNvPr>
          <p:cNvSpPr txBox="1"/>
          <p:nvPr/>
        </p:nvSpPr>
        <p:spPr>
          <a:xfrm rot="16200000">
            <a:off x="484421" y="4757677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percentage</a:t>
            </a:r>
            <a:endParaRPr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F11C99-AF49-5644-BFDB-F52C1F3ED23F}"/>
              </a:ext>
            </a:extLst>
          </p:cNvPr>
          <p:cNvSpPr txBox="1"/>
          <p:nvPr/>
        </p:nvSpPr>
        <p:spPr>
          <a:xfrm>
            <a:off x="3000833" y="610079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4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Conclusions &amp; 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21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7" cy="435133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Retrieval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worked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SentITA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, due to the large training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2-sentiments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and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a </a:t>
            </a:r>
            <a:r>
              <a:rPr lang="it-IT" dirty="0" err="1"/>
              <a:t>simple</a:t>
            </a:r>
            <a:r>
              <a:rPr lang="it-IT" dirty="0"/>
              <a:t> and </a:t>
            </a:r>
            <a:r>
              <a:rPr lang="it-IT" dirty="0" err="1"/>
              <a:t>reliable</a:t>
            </a:r>
            <a:r>
              <a:rPr lang="it-IT" dirty="0"/>
              <a:t> baseline </a:t>
            </a:r>
          </a:p>
          <a:p>
            <a:r>
              <a:rPr lang="en-GB" dirty="0"/>
              <a:t>Next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Develope</a:t>
            </a:r>
            <a:r>
              <a:rPr lang="it-IT" dirty="0"/>
              <a:t> a model for </a:t>
            </a:r>
            <a:r>
              <a:rPr lang="it-IT" dirty="0" err="1"/>
              <a:t>emotions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Use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</a:t>
            </a:r>
            <a:r>
              <a:rPr lang="it-IT" dirty="0" err="1"/>
              <a:t>retrieved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the model (source, </a:t>
            </a:r>
            <a:r>
              <a:rPr lang="it-IT" dirty="0" err="1"/>
              <a:t>receiver</a:t>
            </a:r>
            <a:r>
              <a:rPr lang="it-IT" dirty="0"/>
              <a:t>, date, </a:t>
            </a:r>
            <a:r>
              <a:rPr lang="it-IT" dirty="0" err="1"/>
              <a:t>place</a:t>
            </a:r>
            <a:r>
              <a:rPr lang="it-IT" dirty="0"/>
              <a:t>, volume, volume </a:t>
            </a:r>
            <a:r>
              <a:rPr lang="it-IT" dirty="0" err="1"/>
              <a:t>signature</a:t>
            </a:r>
            <a:r>
              <a:rPr lang="it-IT" dirty="0"/>
              <a:t>, </a:t>
            </a:r>
            <a:r>
              <a:rPr lang="it-IT" dirty="0" err="1"/>
              <a:t>year</a:t>
            </a:r>
            <a:r>
              <a:rPr lang="it-IT" dirty="0"/>
              <a:t>, page,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pages</a:t>
            </a:r>
            <a:r>
              <a:rPr lang="it-IT" dirty="0"/>
              <a:t> ecc.)</a:t>
            </a:r>
          </a:p>
        </p:txBody>
      </p:sp>
    </p:spTree>
    <p:extLst>
      <p:ext uri="{BB962C8B-B14F-4D97-AF65-F5344CB8AC3E}">
        <p14:creationId xmlns:p14="http://schemas.microsoft.com/office/powerpoint/2010/main" val="47640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22</a:t>
            </a:fld>
            <a:endParaRPr lang="en-US" sz="1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0728EF-B5A9-C749-A24C-1D410972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5330" y="2241321"/>
            <a:ext cx="4700253" cy="35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Datasets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FA895-560C-274C-B1B5-8294830A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Two datasets: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The Ricordi Archive: 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Extracted with a retrieval algorithm</a:t>
            </a:r>
            <a:endParaRPr lang="it-IT" dirty="0"/>
          </a:p>
          <a:p>
            <a:pPr lvl="2">
              <a:lnSpc>
                <a:spcPct val="100000"/>
              </a:lnSpc>
            </a:pPr>
            <a:r>
              <a:rPr lang="it-IT" dirty="0"/>
              <a:t>500 </a:t>
            </a:r>
            <a:r>
              <a:rPr lang="it-IT" dirty="0" err="1"/>
              <a:t>letters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and </a:t>
            </a:r>
            <a:r>
              <a:rPr lang="it-IT" dirty="0" err="1"/>
              <a:t>sent</a:t>
            </a:r>
            <a:r>
              <a:rPr lang="it-IT" dirty="0"/>
              <a:t> by Giacomo Puccini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/>
              <a:t> </a:t>
            </a:r>
            <a:r>
              <a:rPr lang="it-IT" dirty="0" err="1"/>
              <a:t>Sentipolc</a:t>
            </a:r>
            <a:r>
              <a:rPr lang="it-IT" dirty="0"/>
              <a:t>- evalita16: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Collection of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Tweets</a:t>
            </a:r>
            <a:endParaRPr lang="it-IT" dirty="0"/>
          </a:p>
          <a:p>
            <a:pPr lvl="2">
              <a:lnSpc>
                <a:spcPct val="100000"/>
              </a:lnSpc>
            </a:pPr>
            <a:r>
              <a:rPr lang="en-GB" dirty="0"/>
              <a:t>Available in csv format</a:t>
            </a:r>
            <a:r>
              <a:rPr lang="it-IT" dirty="0"/>
              <a:t> in the website</a:t>
            </a:r>
          </a:p>
          <a:p>
            <a:pPr lvl="2">
              <a:lnSpc>
                <a:spcPct val="100000"/>
              </a:lnSpc>
            </a:pPr>
            <a:r>
              <a:rPr lang="it-IT" dirty="0"/>
              <a:t>7000 </a:t>
            </a:r>
            <a:r>
              <a:rPr lang="it-IT" dirty="0" err="1"/>
              <a:t>examples</a:t>
            </a:r>
            <a:r>
              <a:rPr lang="it-IT" dirty="0"/>
              <a:t> for training, 4000 </a:t>
            </a:r>
            <a:r>
              <a:rPr lang="it-IT" dirty="0" err="1"/>
              <a:t>example</a:t>
            </a:r>
            <a:r>
              <a:rPr lang="it-IT" dirty="0"/>
              <a:t> for </a:t>
            </a:r>
            <a:r>
              <a:rPr lang="it-IT" dirty="0" err="1"/>
              <a:t>testing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17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Ricordi</a:t>
            </a:r>
            <a:r>
              <a:rPr lang="en-GB" sz="5400" dirty="0"/>
              <a:t> Archive Extraction Algorithm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FA895-560C-274C-B1B5-8294830A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main URLs: </a:t>
            </a:r>
          </a:p>
          <a:p>
            <a:pPr lvl="1"/>
            <a:r>
              <a:rPr lang="en-GB" dirty="0"/>
              <a:t>IDs URL: used for extraction of the letter IDs</a:t>
            </a:r>
          </a:p>
          <a:p>
            <a:pPr lvl="1"/>
            <a:r>
              <a:rPr lang="en-GB" dirty="0"/>
              <a:t>Letters visualization URL: used for the extraction of information for the selected letter’s 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Extraction of the information using HTML fields:</a:t>
            </a:r>
          </a:p>
          <a:p>
            <a:pPr lvl="1"/>
            <a:r>
              <a:rPr lang="it-IT" b="1" dirty="0"/>
              <a:t>&lt;div&gt; The Content </a:t>
            </a:r>
            <a:r>
              <a:rPr lang="it-IT" b="1" dirty="0" err="1"/>
              <a:t>Division</a:t>
            </a:r>
            <a:r>
              <a:rPr lang="it-IT" b="1" dirty="0"/>
              <a:t> </a:t>
            </a:r>
            <a:r>
              <a:rPr lang="it-IT" b="1" dirty="0" err="1"/>
              <a:t>element</a:t>
            </a:r>
            <a:r>
              <a:rPr lang="en-GB" dirty="0"/>
              <a:t> HTML</a:t>
            </a:r>
          </a:p>
          <a:p>
            <a:pPr lvl="1"/>
            <a:r>
              <a:rPr lang="en-GB" dirty="0"/>
              <a:t>Separating different information searching for specific </a:t>
            </a:r>
            <a:r>
              <a:rPr lang="en-GB" dirty="0" err="1"/>
              <a:t>Div</a:t>
            </a:r>
            <a:r>
              <a:rPr lang="en-GB" dirty="0"/>
              <a:t> IDs</a:t>
            </a:r>
          </a:p>
          <a:p>
            <a:pPr lvl="1"/>
            <a:r>
              <a:rPr lang="en-GB" dirty="0"/>
              <a:t>For the additional info newline separator have been considered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386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92DEE380-6E19-B54F-B70C-2B3A8CDF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ID Extraction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1" y="1860216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For the iteration of the different pages we pass an incremental number as parameter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For each letter we extract the “</a:t>
            </a:r>
            <a:r>
              <a:rPr lang="en-GB" dirty="0" err="1"/>
              <a:t>segnatura</a:t>
            </a:r>
            <a:r>
              <a:rPr lang="en-GB" dirty="0"/>
              <a:t>” field which contains the letter’s ID</a:t>
            </a:r>
            <a:endParaRPr lang="en-GB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BC94F3-954E-8F45-8F2A-C9164DFA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799736"/>
            <a:ext cx="8775700" cy="406400"/>
          </a:xfrm>
          <a:prstGeom prst="rect">
            <a:avLst/>
          </a:prstGeom>
        </p:spPr>
      </p:pic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0448A8-77DD-C94F-888D-8C420464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53" y="3954430"/>
            <a:ext cx="7085744" cy="2190139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6B8D088A-8431-7848-94E6-CEF427EF4534}"/>
              </a:ext>
            </a:extLst>
          </p:cNvPr>
          <p:cNvSpPr/>
          <p:nvPr/>
        </p:nvSpPr>
        <p:spPr>
          <a:xfrm>
            <a:off x="8023122" y="3886730"/>
            <a:ext cx="1356851" cy="229427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74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ID Extraction Problems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860216"/>
            <a:ext cx="11517433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Setting page number high (for example) 200 a empty table is returned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sz="2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945C54-4AE0-AC41-A414-3A30D9CF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28" y="2658514"/>
            <a:ext cx="8348287" cy="2042736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3A72B6B-260E-BC4D-B83E-2D5F4A0C29FD}"/>
              </a:ext>
            </a:extLst>
          </p:cNvPr>
          <p:cNvSpPr txBox="1">
            <a:spLocks/>
          </p:cNvSpPr>
          <p:nvPr/>
        </p:nvSpPr>
        <p:spPr>
          <a:xfrm>
            <a:off x="353260" y="3968614"/>
            <a:ext cx="11750250" cy="205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1200" b="1" dirty="0"/>
              <a:t>SOLUTION</a:t>
            </a:r>
            <a:r>
              <a:rPr lang="en-GB" sz="11200" dirty="0"/>
              <a:t>: if the returned table is empty all the possible IDs have been examined and the first phase of the algorithm stops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4306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92DEE380-6E19-B54F-B70C-2B3A8CDF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Information Extraction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860216"/>
            <a:ext cx="1169125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Retrieved IDs in the first phase are appended in the second URL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Appending the letter’s ID at the end of the we obtain the letter information</a:t>
            </a:r>
            <a:endParaRPr lang="en-GB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BC94F3-954E-8F45-8F2A-C9164DFA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9976" y="2704123"/>
            <a:ext cx="7884160" cy="406400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B6F35E-A9AB-3849-AB29-0D0C55CE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13" y="4085515"/>
            <a:ext cx="3480865" cy="22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92DEE380-6E19-B54F-B70C-2B3A8CDF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Information Extraction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7988967" y="1860216"/>
            <a:ext cx="2879893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sz="2200" dirty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EEAC02-4D3A-A84A-AFBE-969400A8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9" y="1870075"/>
            <a:ext cx="6926179" cy="445374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5982C9-D6D6-AB4C-B34B-109F7D126296}"/>
              </a:ext>
            </a:extLst>
          </p:cNvPr>
          <p:cNvSpPr/>
          <p:nvPr/>
        </p:nvSpPr>
        <p:spPr>
          <a:xfrm>
            <a:off x="5899868" y="2735249"/>
            <a:ext cx="1184744" cy="299764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0750461-64CA-F34F-A1C6-B8CE9522A90F}"/>
              </a:ext>
            </a:extLst>
          </p:cNvPr>
          <p:cNvSpPr/>
          <p:nvPr/>
        </p:nvSpPr>
        <p:spPr>
          <a:xfrm>
            <a:off x="2759103" y="2655736"/>
            <a:ext cx="3094458" cy="29976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B64821-D3F1-E24F-A225-C9C57E07779C}"/>
              </a:ext>
            </a:extLst>
          </p:cNvPr>
          <p:cNvSpPr txBox="1"/>
          <p:nvPr/>
        </p:nvSpPr>
        <p:spPr>
          <a:xfrm>
            <a:off x="7772231" y="2214001"/>
            <a:ext cx="2999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GB" dirty="0">
                <a:solidFill>
                  <a:srgbClr val="002060"/>
                </a:solidFill>
              </a:rPr>
              <a:t>Main Information</a:t>
            </a: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B050"/>
                </a:solidFill>
              </a:rPr>
              <a:t>Transcribed Text</a:t>
            </a: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C00000"/>
                </a:solidFill>
              </a:rPr>
              <a:t>Additional Information</a:t>
            </a:r>
          </a:p>
        </p:txBody>
      </p:sp>
      <p:cxnSp>
        <p:nvCxnSpPr>
          <p:cNvPr id="16" name="Connettore 4 15">
            <a:extLst>
              <a:ext uri="{FF2B5EF4-FFF2-40B4-BE49-F238E27FC236}">
                <a16:creationId xmlns:a16="http://schemas.microsoft.com/office/drawing/2014/main" id="{43D1FFB2-CA36-034C-9A91-88B7C5AABF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03034" y="2519211"/>
            <a:ext cx="3569197" cy="1264451"/>
          </a:xfrm>
          <a:prstGeom prst="bentConnector3">
            <a:avLst>
              <a:gd name="adj1" fmla="val 8636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1CD3DA2-597B-2C43-960B-6F3C85DA98EB}"/>
              </a:ext>
            </a:extLst>
          </p:cNvPr>
          <p:cNvCxnSpPr/>
          <p:nvPr/>
        </p:nvCxnSpPr>
        <p:spPr>
          <a:xfrm>
            <a:off x="7167841" y="5108711"/>
            <a:ext cx="459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DB741E0-FA0C-2C4F-900E-91F5392503C4}"/>
              </a:ext>
            </a:extLst>
          </p:cNvPr>
          <p:cNvSpPr/>
          <p:nvPr/>
        </p:nvSpPr>
        <p:spPr>
          <a:xfrm>
            <a:off x="464298" y="1843622"/>
            <a:ext cx="6620313" cy="46959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A67DBF48-5052-514F-B4B6-06C14A2A286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84611" y="2078421"/>
            <a:ext cx="679768" cy="3469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1D85254C-E85E-BD4E-839A-A3BC1B40B7F2}"/>
              </a:ext>
            </a:extLst>
          </p:cNvPr>
          <p:cNvCxnSpPr/>
          <p:nvPr/>
        </p:nvCxnSpPr>
        <p:spPr>
          <a:xfrm>
            <a:off x="4203034" y="2504993"/>
            <a:ext cx="0" cy="1731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1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Information Extraction Problems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772226"/>
            <a:ext cx="11169704" cy="4560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GB" dirty="0"/>
              <a:t>Discordance between letters in the additional information field: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SOLUTION</a:t>
            </a:r>
            <a:r>
              <a:rPr lang="en-GB" dirty="0"/>
              <a:t>: set </a:t>
            </a:r>
            <a:r>
              <a:rPr lang="en-GB" dirty="0" err="1"/>
              <a:t>dataframe</a:t>
            </a:r>
            <a:r>
              <a:rPr lang="en-GB" dirty="0"/>
              <a:t> cell with null value if information is missing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8A975E2-4F43-C542-9FF7-9C98FF666291}"/>
              </a:ext>
            </a:extLst>
          </p:cNvPr>
          <p:cNvSpPr txBox="1"/>
          <p:nvPr/>
        </p:nvSpPr>
        <p:spPr>
          <a:xfrm>
            <a:off x="3571022" y="2468896"/>
            <a:ext cx="2705212" cy="20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6F42225-3917-DF4E-874B-219ABCE1AE1A}"/>
              </a:ext>
            </a:extLst>
          </p:cNvPr>
          <p:cNvSpPr/>
          <p:nvPr/>
        </p:nvSpPr>
        <p:spPr>
          <a:xfrm>
            <a:off x="3571021" y="2773970"/>
            <a:ext cx="2665363" cy="203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8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4660C53-6356-7A40-9B70-71175000F453}"/>
              </a:ext>
            </a:extLst>
          </p:cNvPr>
          <p:cNvSpPr/>
          <p:nvPr/>
        </p:nvSpPr>
        <p:spPr>
          <a:xfrm>
            <a:off x="3187545" y="3007512"/>
            <a:ext cx="1768708" cy="18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7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26F8791-6A1A-B745-9ECB-4FE0F1223342}"/>
              </a:ext>
            </a:extLst>
          </p:cNvPr>
          <p:cNvSpPr/>
          <p:nvPr/>
        </p:nvSpPr>
        <p:spPr>
          <a:xfrm>
            <a:off x="3187635" y="3146560"/>
            <a:ext cx="2101812" cy="18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7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3AE2C6-6F09-FD47-B6AB-7A0691FC41DE}"/>
              </a:ext>
            </a:extLst>
          </p:cNvPr>
          <p:cNvSpPr/>
          <p:nvPr/>
        </p:nvSpPr>
        <p:spPr>
          <a:xfrm>
            <a:off x="3187546" y="3312373"/>
            <a:ext cx="1941331" cy="18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700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98D6FBB-20FF-3944-BC3F-CF30E6307A3E}"/>
              </a:ext>
            </a:extLst>
          </p:cNvPr>
          <p:cNvSpPr/>
          <p:nvPr/>
        </p:nvSpPr>
        <p:spPr>
          <a:xfrm>
            <a:off x="3212696" y="3730621"/>
            <a:ext cx="2260570" cy="18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7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E0671CC-E6E2-904B-A7C1-D150F1049C41}"/>
              </a:ext>
            </a:extLst>
          </p:cNvPr>
          <p:cNvSpPr/>
          <p:nvPr/>
        </p:nvSpPr>
        <p:spPr>
          <a:xfrm>
            <a:off x="3187546" y="3474457"/>
            <a:ext cx="1768710" cy="2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 dirty="0"/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5409974D-F488-3145-9B49-50213AA6762D}"/>
              </a:ext>
            </a:extLst>
          </p:cNvPr>
          <p:cNvSpPr/>
          <p:nvPr/>
        </p:nvSpPr>
        <p:spPr>
          <a:xfrm>
            <a:off x="3569308" y="2582982"/>
            <a:ext cx="45719" cy="399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arentesi graffa aperta 31">
            <a:extLst>
              <a:ext uri="{FF2B5EF4-FFF2-40B4-BE49-F238E27FC236}">
                <a16:creationId xmlns:a16="http://schemas.microsoft.com/office/drawing/2014/main" id="{26A2A5D6-CCC1-C449-BCFD-C06DFA3A0D6A}"/>
              </a:ext>
            </a:extLst>
          </p:cNvPr>
          <p:cNvSpPr/>
          <p:nvPr/>
        </p:nvSpPr>
        <p:spPr>
          <a:xfrm>
            <a:off x="5303277" y="2422675"/>
            <a:ext cx="45719" cy="250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F5EB7256-84B3-DA41-90A3-BED1C156F552}"/>
              </a:ext>
            </a:extLst>
          </p:cNvPr>
          <p:cNvSpPr/>
          <p:nvPr/>
        </p:nvSpPr>
        <p:spPr>
          <a:xfrm>
            <a:off x="5299786" y="2741794"/>
            <a:ext cx="45719" cy="250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EF129735-5BE7-0244-ADBB-F6BDA6BE7D00}"/>
              </a:ext>
            </a:extLst>
          </p:cNvPr>
          <p:cNvSpPr/>
          <p:nvPr/>
        </p:nvSpPr>
        <p:spPr>
          <a:xfrm>
            <a:off x="5306721" y="3078974"/>
            <a:ext cx="45719" cy="451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arentesi graffa aperta 35">
            <a:extLst>
              <a:ext uri="{FF2B5EF4-FFF2-40B4-BE49-F238E27FC236}">
                <a16:creationId xmlns:a16="http://schemas.microsoft.com/office/drawing/2014/main" id="{282AE104-8CAA-B64C-835B-1DAAFC4B601E}"/>
              </a:ext>
            </a:extLst>
          </p:cNvPr>
          <p:cNvSpPr/>
          <p:nvPr/>
        </p:nvSpPr>
        <p:spPr>
          <a:xfrm>
            <a:off x="5315921" y="3657374"/>
            <a:ext cx="45719" cy="250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22F1F152-F8F9-4948-8301-B93BEE596E59}"/>
              </a:ext>
            </a:extLst>
          </p:cNvPr>
          <p:cNvSpPr/>
          <p:nvPr/>
        </p:nvSpPr>
        <p:spPr>
          <a:xfrm>
            <a:off x="5329580" y="3975680"/>
            <a:ext cx="45719" cy="677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5B1626B2-1EB7-7942-992D-F29DA1F3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17" y="3141612"/>
            <a:ext cx="1057747" cy="49210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AD190A75-3211-314E-92B2-A9C2BA04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34" y="4047322"/>
            <a:ext cx="1057748" cy="662376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0A65DEB8-0FF7-5F43-843A-F4A2734B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14" y="3653000"/>
            <a:ext cx="688530" cy="258846"/>
          </a:xfrm>
          <a:prstGeom prst="rect">
            <a:avLst/>
          </a:prstGeom>
        </p:spPr>
      </p:pic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35888B4F-8FD1-6D42-9671-7B6F77C85E1E}"/>
              </a:ext>
            </a:extLst>
          </p:cNvPr>
          <p:cNvCxnSpPr>
            <a:cxnSpLocks/>
          </p:cNvCxnSpPr>
          <p:nvPr/>
        </p:nvCxnSpPr>
        <p:spPr>
          <a:xfrm flipH="1" flipV="1">
            <a:off x="3134108" y="3624941"/>
            <a:ext cx="5607423" cy="2694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1642375-8F34-0D4E-9ED8-DE2B5E5183B5}"/>
              </a:ext>
            </a:extLst>
          </p:cNvPr>
          <p:cNvCxnSpPr>
            <a:cxnSpLocks/>
          </p:cNvCxnSpPr>
          <p:nvPr/>
        </p:nvCxnSpPr>
        <p:spPr>
          <a:xfrm flipH="1" flipV="1">
            <a:off x="3134108" y="3024663"/>
            <a:ext cx="5607423" cy="2694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F12F4E32-1271-3244-B726-9F65689B5DD3}"/>
              </a:ext>
            </a:extLst>
          </p:cNvPr>
          <p:cNvCxnSpPr>
            <a:cxnSpLocks/>
          </p:cNvCxnSpPr>
          <p:nvPr/>
        </p:nvCxnSpPr>
        <p:spPr>
          <a:xfrm flipH="1" flipV="1">
            <a:off x="3131577" y="2681946"/>
            <a:ext cx="5607423" cy="2694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8BEAAB54-1D7F-4349-BBC8-A41F849A53CB}"/>
              </a:ext>
            </a:extLst>
          </p:cNvPr>
          <p:cNvCxnSpPr>
            <a:cxnSpLocks/>
          </p:cNvCxnSpPr>
          <p:nvPr/>
        </p:nvCxnSpPr>
        <p:spPr>
          <a:xfrm flipH="1" flipV="1">
            <a:off x="3131577" y="2351536"/>
            <a:ext cx="5607423" cy="2694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1962898-DEB5-7749-8920-6D32A4937A8C}"/>
              </a:ext>
            </a:extLst>
          </p:cNvPr>
          <p:cNvCxnSpPr>
            <a:cxnSpLocks/>
          </p:cNvCxnSpPr>
          <p:nvPr/>
        </p:nvCxnSpPr>
        <p:spPr>
          <a:xfrm flipH="1" flipV="1">
            <a:off x="3131577" y="3918204"/>
            <a:ext cx="5607423" cy="2694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ttore 1 48">
            <a:extLst>
              <a:ext uri="{FF2B5EF4-FFF2-40B4-BE49-F238E27FC236}">
                <a16:creationId xmlns:a16="http://schemas.microsoft.com/office/drawing/2014/main" id="{D10AB870-7DD9-1644-A3E7-F0428ABF57F8}"/>
              </a:ext>
            </a:extLst>
          </p:cNvPr>
          <p:cNvCxnSpPr>
            <a:cxnSpLocks/>
          </p:cNvCxnSpPr>
          <p:nvPr/>
        </p:nvCxnSpPr>
        <p:spPr>
          <a:xfrm flipH="1">
            <a:off x="6837533" y="1970641"/>
            <a:ext cx="1" cy="255872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5" name="Tabella 55">
            <a:extLst>
              <a:ext uri="{FF2B5EF4-FFF2-40B4-BE49-F238E27FC236}">
                <a16:creationId xmlns:a16="http://schemas.microsoft.com/office/drawing/2014/main" id="{F04A8437-E30E-7749-800D-D15639A3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49165"/>
              </p:ext>
            </p:extLst>
          </p:nvPr>
        </p:nvGraphicFramePr>
        <p:xfrm>
          <a:off x="2432330" y="2320569"/>
          <a:ext cx="7675401" cy="313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467">
                  <a:extLst>
                    <a:ext uri="{9D8B030D-6E8A-4147-A177-3AD203B41FA5}">
                      <a16:colId xmlns:a16="http://schemas.microsoft.com/office/drawing/2014/main" val="3036297632"/>
                    </a:ext>
                  </a:extLst>
                </a:gridCol>
                <a:gridCol w="2558467">
                  <a:extLst>
                    <a:ext uri="{9D8B030D-6E8A-4147-A177-3AD203B41FA5}">
                      <a16:colId xmlns:a16="http://schemas.microsoft.com/office/drawing/2014/main" val="2370737820"/>
                    </a:ext>
                  </a:extLst>
                </a:gridCol>
                <a:gridCol w="2558467">
                  <a:extLst>
                    <a:ext uri="{9D8B030D-6E8A-4147-A177-3AD203B41FA5}">
                      <a16:colId xmlns:a16="http://schemas.microsoft.com/office/drawing/2014/main" val="180915871"/>
                    </a:ext>
                  </a:extLst>
                </a:gridCol>
              </a:tblGrid>
              <a:tr h="350190">
                <a:tc>
                  <a:txBody>
                    <a:bodyPr/>
                    <a:lstStyle/>
                    <a:p>
                      <a:r>
                        <a:rPr lang="en-GB" sz="1700" dirty="0" err="1"/>
                        <a:t>Div</a:t>
                      </a:r>
                      <a:r>
                        <a:rPr lang="en-GB" sz="1700" dirty="0"/>
                        <a:t> id</a:t>
                      </a: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Page 1</a:t>
                      </a: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Page 2</a:t>
                      </a:r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3494370453"/>
                  </a:ext>
                </a:extLst>
              </a:tr>
              <a:tr h="350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named-people</a:t>
                      </a: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2766720695"/>
                  </a:ext>
                </a:extLst>
              </a:tr>
              <a:tr h="350190">
                <a:tc>
                  <a:txBody>
                    <a:bodyPr/>
                    <a:lstStyle/>
                    <a:p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named-works</a:t>
                      </a: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/>
                        <a:t>NULL</a:t>
                      </a:r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438290555"/>
                  </a:ext>
                </a:extLst>
              </a:tr>
              <a:tr h="350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-teatri</a:t>
                      </a: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/>
                        <a:t>NULL</a:t>
                      </a:r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464314672"/>
                  </a:ext>
                </a:extLst>
              </a:tr>
              <a:tr h="546872">
                <a:tc>
                  <a:txBody>
                    <a:bodyPr/>
                    <a:lstStyle/>
                    <a:p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-tipologia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sottotipologia</a:t>
                      </a: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-scrittura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linuga</a:t>
                      </a: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2332895209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-show-</a:t>
                      </a:r>
                      <a:r>
                        <a:rPr lang="it-IT" sz="800" kern="1200" dirty="0" err="1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it-IT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-metadati-fisici</a:t>
                      </a: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2518807401"/>
                  </a:ext>
                </a:extLst>
              </a:tr>
              <a:tr h="777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rgbClr val="202124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Outside a div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rgbClr val="202124"/>
                        </a:solidFill>
                        <a:latin typeface="Menlo" panose="020B0609030804020204" pitchFamily="49" charset="0"/>
                        <a:ea typeface="+mn-ea"/>
                        <a:cs typeface="+mn-cs"/>
                      </a:endParaRPr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L="86348" marR="86348" marT="43174" marB="4317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86348" marR="86348" marT="43174" marB="43174"/>
                </a:tc>
                <a:extLst>
                  <a:ext uri="{0D108BD9-81ED-4DB2-BD59-A6C34878D82A}">
                    <a16:rowId xmlns:a16="http://schemas.microsoft.com/office/drawing/2014/main" val="1711547041"/>
                  </a:ext>
                </a:extLst>
              </a:tr>
            </a:tbl>
          </a:graphicData>
        </a:graphic>
      </p:graphicFrame>
      <p:pic>
        <p:nvPicPr>
          <p:cNvPr id="38" name="Immagine 37">
            <a:extLst>
              <a:ext uri="{FF2B5EF4-FFF2-40B4-BE49-F238E27FC236}">
                <a16:creationId xmlns:a16="http://schemas.microsoft.com/office/drawing/2014/main" id="{E9255161-BAB3-7842-8030-3E98490A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539" y="2715175"/>
            <a:ext cx="804517" cy="267404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78E99FE9-51BA-0149-9AC1-8FA08054AC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2" b="85461"/>
          <a:stretch/>
        </p:blipFill>
        <p:spPr>
          <a:xfrm>
            <a:off x="5707582" y="2715069"/>
            <a:ext cx="1069301" cy="286775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EE9F3376-9FF2-FD49-87D1-8D8714D2BE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56" t="16927" r="37909" b="72895"/>
          <a:stretch/>
        </p:blipFill>
        <p:spPr>
          <a:xfrm>
            <a:off x="5894344" y="3063519"/>
            <a:ext cx="719654" cy="271758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479D8CED-8DD2-4145-9124-AA7F7796BC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5" t="29958" r="20946" b="60314"/>
          <a:stretch/>
        </p:blipFill>
        <p:spPr>
          <a:xfrm>
            <a:off x="5729024" y="3411093"/>
            <a:ext cx="950617" cy="259737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7C611512-CB91-B949-AC4A-8AFC26E589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8" t="61612" r="31114" b="28063"/>
          <a:stretch/>
        </p:blipFill>
        <p:spPr>
          <a:xfrm>
            <a:off x="5836967" y="4335089"/>
            <a:ext cx="792104" cy="27568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0C24FAA2-5869-A747-9DD9-3A6AEA1BC1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74" t="72994" r="4282" b="1155"/>
          <a:stretch/>
        </p:blipFill>
        <p:spPr>
          <a:xfrm>
            <a:off x="5703358" y="4702614"/>
            <a:ext cx="1087450" cy="690249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F300A0FF-4E53-4644-8CE5-0EBA476AD1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35" t="40811" r="27652" b="40118"/>
          <a:stretch/>
        </p:blipFill>
        <p:spPr>
          <a:xfrm>
            <a:off x="5801677" y="3752856"/>
            <a:ext cx="844829" cy="509217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5AC6BCA0-2E5F-5C46-9F3B-0AC92F19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407" y="3761725"/>
            <a:ext cx="1057747" cy="492107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6664D0FD-2985-F643-A9E6-0F9B1886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794" y="4735308"/>
            <a:ext cx="1057748" cy="662376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6EE755C4-5367-FD46-80E5-FA571455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604" y="4340826"/>
            <a:ext cx="688530" cy="258846"/>
          </a:xfrm>
          <a:prstGeom prst="rect">
            <a:avLst/>
          </a:prstGeom>
        </p:spPr>
      </p:pic>
      <p:sp>
        <p:nvSpPr>
          <p:cNvPr id="73" name="Segnaposto piè di pagina 5">
            <a:extLst>
              <a:ext uri="{FF2B5EF4-FFF2-40B4-BE49-F238E27FC236}">
                <a16:creationId xmlns:a16="http://schemas.microsoft.com/office/drawing/2014/main" id="{128ED23C-9910-6142-AD9F-F99F3633D9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233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5196</TotalTime>
  <Words>966</Words>
  <Application>Microsoft Macintosh PowerPoint</Application>
  <PresentationFormat>Widescreen</PresentationFormat>
  <Paragraphs>231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CMR9</vt:lpstr>
      <vt:lpstr>Menlo</vt:lpstr>
      <vt:lpstr>Wingdings</vt:lpstr>
      <vt:lpstr>Tema di Office</vt:lpstr>
      <vt:lpstr>Puccini by mail Sentiment polarity prediction</vt:lpstr>
      <vt:lpstr>Project aim</vt:lpstr>
      <vt:lpstr>Datasets</vt:lpstr>
      <vt:lpstr>Ricordi Archive Extraction Algorithm</vt:lpstr>
      <vt:lpstr>ID Extraction</vt:lpstr>
      <vt:lpstr>ID Extraction Problems</vt:lpstr>
      <vt:lpstr>Information Extraction</vt:lpstr>
      <vt:lpstr>Information Extraction</vt:lpstr>
      <vt:lpstr>Information Extraction Problems</vt:lpstr>
      <vt:lpstr>Information Extraction Problems</vt:lpstr>
      <vt:lpstr>Letters Word Cloud </vt:lpstr>
      <vt:lpstr>Models</vt:lpstr>
      <vt:lpstr>Neural Networks Architecture</vt:lpstr>
      <vt:lpstr>Neural Networks 4-sentiment</vt:lpstr>
      <vt:lpstr>Neural Networks 2-sentiment</vt:lpstr>
      <vt:lpstr>SentITA Architecture</vt:lpstr>
      <vt:lpstr>SentITA sentiment polarity</vt:lpstr>
      <vt:lpstr>SentITA emotion</vt:lpstr>
      <vt:lpstr>SentITA emotion and sentiment</vt:lpstr>
      <vt:lpstr>Neural Networks vs. SentITA</vt:lpstr>
      <vt:lpstr>Neural Networks vs. SentITA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Emotion Detection App</dc:title>
  <dc:creator>Microsoft Office User</dc:creator>
  <cp:lastModifiedBy>Andrea Ierardi</cp:lastModifiedBy>
  <cp:revision>15</cp:revision>
  <dcterms:created xsi:type="dcterms:W3CDTF">2021-05-08T11:12:21Z</dcterms:created>
  <dcterms:modified xsi:type="dcterms:W3CDTF">2021-12-20T13:26:47Z</dcterms:modified>
</cp:coreProperties>
</file>