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4163" r:id="rId1"/>
  </p:sldMasterIdLst>
  <p:notesMasterIdLst>
    <p:notesMasterId r:id="rId18"/>
  </p:notesMasterIdLst>
  <p:sldIdLst>
    <p:sldId id="256" r:id="rId2"/>
    <p:sldId id="259" r:id="rId3"/>
    <p:sldId id="260" r:id="rId4"/>
    <p:sldId id="284" r:id="rId5"/>
    <p:sldId id="261" r:id="rId6"/>
    <p:sldId id="262" r:id="rId7"/>
    <p:sldId id="283" r:id="rId8"/>
    <p:sldId id="285" r:id="rId9"/>
    <p:sldId id="292" r:id="rId10"/>
    <p:sldId id="286" r:id="rId11"/>
    <p:sldId id="287" r:id="rId12"/>
    <p:sldId id="288" r:id="rId13"/>
    <p:sldId id="289" r:id="rId14"/>
    <p:sldId id="290" r:id="rId15"/>
    <p:sldId id="267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04"/>
    <p:restoredTop sz="96327"/>
  </p:normalViewPr>
  <p:slideViewPr>
    <p:cSldViewPr snapToGrid="0" snapToObjects="1">
      <p:cViewPr varScale="1">
        <p:scale>
          <a:sx n="143" d="100"/>
          <a:sy n="143" d="100"/>
        </p:scale>
        <p:origin x="18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hyperlink" Target="https://maken.wikiwijs.nl/77602/Comparison__vergelijkingen_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edueda.net/index.php?title=Reti_Neurali" TargetMode="External"/><Relationship Id="rId1" Type="http://schemas.openxmlformats.org/officeDocument/2006/relationships/image" Target="../media/image8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hyperlink" Target="https://maken.wikiwijs.nl/77602/Comparison__vergelijkingen_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edueda.net/index.php?title=Reti_Neurali" TargetMode="External"/><Relationship Id="rId1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5942A0-4A5F-4B5F-AC9B-88A014D1630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676EDC-E53C-41E8-8059-AE57DE663E6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dirty="0" err="1"/>
            <a:t>Sviluppo</a:t>
          </a:r>
          <a:r>
            <a:rPr lang="en-GB" sz="1800" dirty="0"/>
            <a:t> di </a:t>
          </a:r>
          <a:r>
            <a:rPr lang="en-GB" sz="1800" dirty="0" err="1"/>
            <a:t>modelli</a:t>
          </a:r>
          <a:r>
            <a:rPr lang="en-GB" sz="1800" dirty="0"/>
            <a:t> di </a:t>
          </a:r>
          <a:r>
            <a:rPr lang="en-GB" sz="1800" dirty="0" err="1"/>
            <a:t>previsione</a:t>
          </a:r>
          <a:r>
            <a:rPr lang="en-GB" sz="1800" dirty="0"/>
            <a:t> per </a:t>
          </a:r>
          <a:r>
            <a:rPr lang="en-GB" sz="1800" dirty="0" err="1"/>
            <a:t>rilevare</a:t>
          </a:r>
          <a:r>
            <a:rPr lang="en-GB" sz="1800" dirty="0"/>
            <a:t> la sentiment polarity</a:t>
          </a:r>
          <a:endParaRPr lang="en-US" sz="1800" dirty="0"/>
        </a:p>
      </dgm:t>
    </dgm:pt>
    <dgm:pt modelId="{4DE23087-07FD-407A-9CB0-1FFD98240328}" type="parTrans" cxnId="{CB083AA4-0598-4911-9D22-15A06311E784}">
      <dgm:prSet/>
      <dgm:spPr/>
      <dgm:t>
        <a:bodyPr/>
        <a:lstStyle/>
        <a:p>
          <a:endParaRPr lang="en-US"/>
        </a:p>
      </dgm:t>
    </dgm:pt>
    <dgm:pt modelId="{7BC327C5-02D8-4CA7-AAC3-21FB8724C3BB}" type="sibTrans" cxnId="{CB083AA4-0598-4911-9D22-15A06311E784}">
      <dgm:prSet/>
      <dgm:spPr/>
      <dgm:t>
        <a:bodyPr/>
        <a:lstStyle/>
        <a:p>
          <a:endParaRPr lang="en-US"/>
        </a:p>
      </dgm:t>
    </dgm:pt>
    <dgm:pt modelId="{7E662999-8A28-48AF-97E7-CB14FC96C4F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 err="1"/>
            <a:t>Confronto</a:t>
          </a:r>
          <a:r>
            <a:rPr lang="en-GB" dirty="0"/>
            <a:t> </a:t>
          </a:r>
          <a:r>
            <a:rPr lang="en-GB" dirty="0" err="1"/>
            <a:t>tra</a:t>
          </a:r>
          <a:r>
            <a:rPr lang="en-GB" dirty="0"/>
            <a:t> </a:t>
          </a:r>
          <a:r>
            <a:rPr lang="en-GB" dirty="0" err="1"/>
            <a:t>modelli</a:t>
          </a:r>
          <a:r>
            <a:rPr lang="en-GB" dirty="0"/>
            <a:t> </a:t>
          </a:r>
          <a:r>
            <a:rPr lang="en-GB" dirty="0" err="1"/>
            <a:t>sviluppati</a:t>
          </a:r>
          <a:r>
            <a:rPr lang="en-GB" dirty="0"/>
            <a:t> e </a:t>
          </a:r>
          <a:r>
            <a:rPr lang="en-GB" dirty="0" err="1"/>
            <a:t>modelli</a:t>
          </a:r>
          <a:r>
            <a:rPr lang="en-GB" dirty="0"/>
            <a:t> pre-</a:t>
          </a:r>
          <a:r>
            <a:rPr lang="en-GB" dirty="0" err="1"/>
            <a:t>addestrati</a:t>
          </a:r>
          <a:endParaRPr lang="en-US" dirty="0"/>
        </a:p>
      </dgm:t>
    </dgm:pt>
    <dgm:pt modelId="{38EC3561-3CA3-4F40-ADEF-AAD6ECFE6F7C}" type="parTrans" cxnId="{14659FB5-5E38-4106-B083-B8468A978769}">
      <dgm:prSet/>
      <dgm:spPr/>
      <dgm:t>
        <a:bodyPr/>
        <a:lstStyle/>
        <a:p>
          <a:endParaRPr lang="en-US"/>
        </a:p>
      </dgm:t>
    </dgm:pt>
    <dgm:pt modelId="{4D85980E-40AF-4243-9CDA-042201514F38}" type="sibTrans" cxnId="{14659FB5-5E38-4106-B083-B8468A978769}">
      <dgm:prSet/>
      <dgm:spPr/>
      <dgm:t>
        <a:bodyPr/>
        <a:lstStyle/>
        <a:p>
          <a:endParaRPr lang="en-US"/>
        </a:p>
      </dgm:t>
    </dgm:pt>
    <dgm:pt modelId="{C711D6CA-B898-CB4C-9421-3AB5F933023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Addestramento dei modelli </a:t>
          </a:r>
        </a:p>
      </dgm:t>
    </dgm:pt>
    <dgm:pt modelId="{E79D8218-FB50-744E-84C6-353D61589BC0}" type="parTrans" cxnId="{9DEAE6E7-6A82-6D40-A594-AC3231AB87B7}">
      <dgm:prSet/>
      <dgm:spPr/>
      <dgm:t>
        <a:bodyPr/>
        <a:lstStyle/>
        <a:p>
          <a:endParaRPr lang="it-IT"/>
        </a:p>
      </dgm:t>
    </dgm:pt>
    <dgm:pt modelId="{435BC51A-63F0-D542-B339-E8CEC9936AF3}" type="sibTrans" cxnId="{9DEAE6E7-6A82-6D40-A594-AC3231AB87B7}">
      <dgm:prSet/>
      <dgm:spPr/>
      <dgm:t>
        <a:bodyPr/>
        <a:lstStyle/>
        <a:p>
          <a:endParaRPr lang="it-IT"/>
        </a:p>
      </dgm:t>
    </dgm:pt>
    <dgm:pt modelId="{9B17E7CF-476A-41FA-96D4-F4E2171F7D42}" type="pres">
      <dgm:prSet presAssocID="{A65942A0-4A5F-4B5F-AC9B-88A014D16305}" presName="root" presStyleCnt="0">
        <dgm:presLayoutVars>
          <dgm:dir/>
          <dgm:resizeHandles val="exact"/>
        </dgm:presLayoutVars>
      </dgm:prSet>
      <dgm:spPr/>
    </dgm:pt>
    <dgm:pt modelId="{2E375276-F3F4-410A-AA62-28DC229CCDCD}" type="pres">
      <dgm:prSet presAssocID="{DC676EDC-E53C-41E8-8059-AE57DE663E69}" presName="compNode" presStyleCnt="0"/>
      <dgm:spPr/>
    </dgm:pt>
    <dgm:pt modelId="{E8A65D7C-8D97-4F05-82AE-EB133955B5FF}" type="pres">
      <dgm:prSet presAssocID="{DC676EDC-E53C-41E8-8059-AE57DE663E69}" presName="iconRect" presStyleLbl="node1" presStyleIdx="0" presStyleCnt="3" custScaleX="207652" custScaleY="110748" custLinFactNeighborX="9185" custLinFactNeighborY="-4440"/>
      <dgm:spPr>
        <a:blipFill rotWithShape="1">
          <a:blip xmlns:r="http://schemas.openxmlformats.org/officeDocument/2006/relationships" r:embed="rId1"/>
          <a:srcRect/>
          <a:stretch>
            <a:fillRect t="-2000" b="-2000"/>
          </a:stretch>
        </a:blipFill>
      </dgm:spPr>
      <dgm:extLst>
        <a:ext uri="{E40237B7-FDA0-4F09-8148-C483321AD2D9}">
          <dgm14:cNvPr xmlns:dgm14="http://schemas.microsoft.com/office/drawing/2010/diagram" id="0" name="" descr="Musica"/>
        </a:ext>
      </dgm:extLst>
    </dgm:pt>
    <dgm:pt modelId="{405D8565-775C-4DDD-A88F-24E4AFBF1D37}" type="pres">
      <dgm:prSet presAssocID="{DC676EDC-E53C-41E8-8059-AE57DE663E69}" presName="spaceRect" presStyleCnt="0"/>
      <dgm:spPr/>
    </dgm:pt>
    <dgm:pt modelId="{E9039077-CF01-4B24-ACBB-A48862C28459}" type="pres">
      <dgm:prSet presAssocID="{DC676EDC-E53C-41E8-8059-AE57DE663E69}" presName="textRect" presStyleLbl="revTx" presStyleIdx="0" presStyleCnt="3" custLinFactNeighborY="-4011">
        <dgm:presLayoutVars>
          <dgm:chMax val="1"/>
          <dgm:chPref val="1"/>
        </dgm:presLayoutVars>
      </dgm:prSet>
      <dgm:spPr/>
    </dgm:pt>
    <dgm:pt modelId="{499113DF-0E5C-4AC5-A6F7-BDF13CA22EBD}" type="pres">
      <dgm:prSet presAssocID="{7BC327C5-02D8-4CA7-AAC3-21FB8724C3BB}" presName="sibTrans" presStyleCnt="0"/>
      <dgm:spPr/>
    </dgm:pt>
    <dgm:pt modelId="{AB73C7A3-D049-BF42-8DF8-F96BAE42F812}" type="pres">
      <dgm:prSet presAssocID="{C711D6CA-B898-CB4C-9421-3AB5F933023F}" presName="compNode" presStyleCnt="0"/>
      <dgm:spPr/>
    </dgm:pt>
    <dgm:pt modelId="{E60743DB-D08D-5543-940B-FD297A3D540C}" type="pres">
      <dgm:prSet presAssocID="{C711D6CA-B898-CB4C-9421-3AB5F933023F}" presName="iconRect" presStyleLbl="node1" presStyleIdx="1" presStyleCnt="3"/>
      <dgm:spPr>
        <a:blipFill>
          <a:blip xmlns:r="http://schemas.openxmlformats.org/officeDocument/2006/relationships" r:embed="rId2"/>
          <a:srcRect/>
          <a:stretch>
            <a:fillRect l="-25000" r="-25000"/>
          </a:stretch>
        </a:blipFill>
      </dgm:spPr>
    </dgm:pt>
    <dgm:pt modelId="{D266113E-F08F-9D4C-9A39-BB3F92500329}" type="pres">
      <dgm:prSet presAssocID="{C711D6CA-B898-CB4C-9421-3AB5F933023F}" presName="spaceRect" presStyleCnt="0"/>
      <dgm:spPr/>
    </dgm:pt>
    <dgm:pt modelId="{2CD17199-E813-A049-B162-420AEAA9C7CF}" type="pres">
      <dgm:prSet presAssocID="{C711D6CA-B898-CB4C-9421-3AB5F933023F}" presName="textRect" presStyleLbl="revTx" presStyleIdx="1" presStyleCnt="3">
        <dgm:presLayoutVars>
          <dgm:chMax val="1"/>
          <dgm:chPref val="1"/>
        </dgm:presLayoutVars>
      </dgm:prSet>
      <dgm:spPr/>
    </dgm:pt>
    <dgm:pt modelId="{27B99F9A-2F92-CC4A-A9AE-A7C77FA5C7B2}" type="pres">
      <dgm:prSet presAssocID="{435BC51A-63F0-D542-B339-E8CEC9936AF3}" presName="sibTrans" presStyleCnt="0"/>
      <dgm:spPr/>
    </dgm:pt>
    <dgm:pt modelId="{F5FCDCB2-A728-4126-98F2-D6DC92BA2946}" type="pres">
      <dgm:prSet presAssocID="{7E662999-8A28-48AF-97E7-CB14FC96C4F6}" presName="compNode" presStyleCnt="0"/>
      <dgm:spPr/>
    </dgm:pt>
    <dgm:pt modelId="{1FF7237D-7C6C-45B4-AD75-6EE68E3EEED4}" type="pres">
      <dgm:prSet presAssocID="{7E662999-8A28-48AF-97E7-CB14FC96C4F6}" presName="iconRect" presStyleLbl="node1" presStyleIdx="2" presStyleCnt="3" custScaleX="110191" custScaleY="11019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3000" r="-3000"/>
          </a:stretch>
        </a:blipFill>
      </dgm:spPr>
    </dgm:pt>
    <dgm:pt modelId="{F11A48BA-A5FC-4248-ADF1-99F1B62A6610}" type="pres">
      <dgm:prSet presAssocID="{7E662999-8A28-48AF-97E7-CB14FC96C4F6}" presName="spaceRect" presStyleCnt="0"/>
      <dgm:spPr/>
    </dgm:pt>
    <dgm:pt modelId="{BEB27D9B-FE8F-406E-902C-A45D8A0CA83F}" type="pres">
      <dgm:prSet presAssocID="{7E662999-8A28-48AF-97E7-CB14FC96C4F6}" presName="textRect" presStyleLbl="revTx" presStyleIdx="2" presStyleCnt="3" custScaleX="116831">
        <dgm:presLayoutVars>
          <dgm:chMax val="1"/>
          <dgm:chPref val="1"/>
        </dgm:presLayoutVars>
      </dgm:prSet>
      <dgm:spPr/>
    </dgm:pt>
  </dgm:ptLst>
  <dgm:cxnLst>
    <dgm:cxn modelId="{5C4C5C07-2771-CD4E-8209-F62D821E7CB6}" type="presOf" srcId="{7E662999-8A28-48AF-97E7-CB14FC96C4F6}" destId="{BEB27D9B-FE8F-406E-902C-A45D8A0CA83F}" srcOrd="0" destOrd="0" presId="urn:microsoft.com/office/officeart/2018/2/layout/IconLabelList"/>
    <dgm:cxn modelId="{1D462B20-38B1-D14E-BC0E-9FD336BED39A}" type="presOf" srcId="{DC676EDC-E53C-41E8-8059-AE57DE663E69}" destId="{E9039077-CF01-4B24-ACBB-A48862C28459}" srcOrd="0" destOrd="0" presId="urn:microsoft.com/office/officeart/2018/2/layout/IconLabelList"/>
    <dgm:cxn modelId="{43B27D69-E5E0-204C-B333-197FE9E1C8DE}" type="presOf" srcId="{C711D6CA-B898-CB4C-9421-3AB5F933023F}" destId="{2CD17199-E813-A049-B162-420AEAA9C7CF}" srcOrd="0" destOrd="0" presId="urn:microsoft.com/office/officeart/2018/2/layout/IconLabelList"/>
    <dgm:cxn modelId="{E75CA176-0440-4CCE-9F43-18F33D6ACEB8}" type="presOf" srcId="{A65942A0-4A5F-4B5F-AC9B-88A014D16305}" destId="{9B17E7CF-476A-41FA-96D4-F4E2171F7D42}" srcOrd="0" destOrd="0" presId="urn:microsoft.com/office/officeart/2018/2/layout/IconLabelList"/>
    <dgm:cxn modelId="{CB083AA4-0598-4911-9D22-15A06311E784}" srcId="{A65942A0-4A5F-4B5F-AC9B-88A014D16305}" destId="{DC676EDC-E53C-41E8-8059-AE57DE663E69}" srcOrd="0" destOrd="0" parTransId="{4DE23087-07FD-407A-9CB0-1FFD98240328}" sibTransId="{7BC327C5-02D8-4CA7-AAC3-21FB8724C3BB}"/>
    <dgm:cxn modelId="{14659FB5-5E38-4106-B083-B8468A978769}" srcId="{A65942A0-4A5F-4B5F-AC9B-88A014D16305}" destId="{7E662999-8A28-48AF-97E7-CB14FC96C4F6}" srcOrd="2" destOrd="0" parTransId="{38EC3561-3CA3-4F40-ADEF-AAD6ECFE6F7C}" sibTransId="{4D85980E-40AF-4243-9CDA-042201514F38}"/>
    <dgm:cxn modelId="{9DEAE6E7-6A82-6D40-A594-AC3231AB87B7}" srcId="{A65942A0-4A5F-4B5F-AC9B-88A014D16305}" destId="{C711D6CA-B898-CB4C-9421-3AB5F933023F}" srcOrd="1" destOrd="0" parTransId="{E79D8218-FB50-744E-84C6-353D61589BC0}" sibTransId="{435BC51A-63F0-D542-B339-E8CEC9936AF3}"/>
    <dgm:cxn modelId="{0EAF0BBD-E627-A443-9928-7586E10A6019}" type="presParOf" srcId="{9B17E7CF-476A-41FA-96D4-F4E2171F7D42}" destId="{2E375276-F3F4-410A-AA62-28DC229CCDCD}" srcOrd="0" destOrd="0" presId="urn:microsoft.com/office/officeart/2018/2/layout/IconLabelList"/>
    <dgm:cxn modelId="{F1B55B12-D087-6C47-B26E-1140443A4CF6}" type="presParOf" srcId="{2E375276-F3F4-410A-AA62-28DC229CCDCD}" destId="{E8A65D7C-8D97-4F05-82AE-EB133955B5FF}" srcOrd="0" destOrd="0" presId="urn:microsoft.com/office/officeart/2018/2/layout/IconLabelList"/>
    <dgm:cxn modelId="{62411FBB-2AA1-0D43-A694-A9A279A7F589}" type="presParOf" srcId="{2E375276-F3F4-410A-AA62-28DC229CCDCD}" destId="{405D8565-775C-4DDD-A88F-24E4AFBF1D37}" srcOrd="1" destOrd="0" presId="urn:microsoft.com/office/officeart/2018/2/layout/IconLabelList"/>
    <dgm:cxn modelId="{31766235-89C8-3847-9611-E58965BCA5BE}" type="presParOf" srcId="{2E375276-F3F4-410A-AA62-28DC229CCDCD}" destId="{E9039077-CF01-4B24-ACBB-A48862C28459}" srcOrd="2" destOrd="0" presId="urn:microsoft.com/office/officeart/2018/2/layout/IconLabelList"/>
    <dgm:cxn modelId="{7B99E017-F11A-A84A-88EE-DFC7CE4E5745}" type="presParOf" srcId="{9B17E7CF-476A-41FA-96D4-F4E2171F7D42}" destId="{499113DF-0E5C-4AC5-A6F7-BDF13CA22EBD}" srcOrd="1" destOrd="0" presId="urn:microsoft.com/office/officeart/2018/2/layout/IconLabelList"/>
    <dgm:cxn modelId="{39F17734-DC38-1044-B010-1FA12746CE6C}" type="presParOf" srcId="{9B17E7CF-476A-41FA-96D4-F4E2171F7D42}" destId="{AB73C7A3-D049-BF42-8DF8-F96BAE42F812}" srcOrd="2" destOrd="0" presId="urn:microsoft.com/office/officeart/2018/2/layout/IconLabelList"/>
    <dgm:cxn modelId="{59DAF531-A7EF-0041-8901-9754595A2CB9}" type="presParOf" srcId="{AB73C7A3-D049-BF42-8DF8-F96BAE42F812}" destId="{E60743DB-D08D-5543-940B-FD297A3D540C}" srcOrd="0" destOrd="0" presId="urn:microsoft.com/office/officeart/2018/2/layout/IconLabelList"/>
    <dgm:cxn modelId="{15A1D406-676A-7E4D-94C9-69561A356F05}" type="presParOf" srcId="{AB73C7A3-D049-BF42-8DF8-F96BAE42F812}" destId="{D266113E-F08F-9D4C-9A39-BB3F92500329}" srcOrd="1" destOrd="0" presId="urn:microsoft.com/office/officeart/2018/2/layout/IconLabelList"/>
    <dgm:cxn modelId="{CF31AA42-2F79-2E4D-8FB8-AA3A82D6FD6F}" type="presParOf" srcId="{AB73C7A3-D049-BF42-8DF8-F96BAE42F812}" destId="{2CD17199-E813-A049-B162-420AEAA9C7CF}" srcOrd="2" destOrd="0" presId="urn:microsoft.com/office/officeart/2018/2/layout/IconLabelList"/>
    <dgm:cxn modelId="{6AD3D85C-A688-6843-9C59-727DEE9FC78A}" type="presParOf" srcId="{9B17E7CF-476A-41FA-96D4-F4E2171F7D42}" destId="{27B99F9A-2F92-CC4A-A9AE-A7C77FA5C7B2}" srcOrd="3" destOrd="0" presId="urn:microsoft.com/office/officeart/2018/2/layout/IconLabelList"/>
    <dgm:cxn modelId="{BABA237B-1FC8-EE4B-B508-42A9863B77C7}" type="presParOf" srcId="{9B17E7CF-476A-41FA-96D4-F4E2171F7D42}" destId="{F5FCDCB2-A728-4126-98F2-D6DC92BA2946}" srcOrd="4" destOrd="0" presId="urn:microsoft.com/office/officeart/2018/2/layout/IconLabelList"/>
    <dgm:cxn modelId="{99E2D482-B122-894E-B983-EC52A6396E21}" type="presParOf" srcId="{F5FCDCB2-A728-4126-98F2-D6DC92BA2946}" destId="{1FF7237D-7C6C-45B4-AD75-6EE68E3EEED4}" srcOrd="0" destOrd="0" presId="urn:microsoft.com/office/officeart/2018/2/layout/IconLabelList"/>
    <dgm:cxn modelId="{AD4031E2-4D28-DB41-8EDC-C1CF167206F2}" type="presParOf" srcId="{F5FCDCB2-A728-4126-98F2-D6DC92BA2946}" destId="{F11A48BA-A5FC-4248-ADF1-99F1B62A6610}" srcOrd="1" destOrd="0" presId="urn:microsoft.com/office/officeart/2018/2/layout/IconLabelList"/>
    <dgm:cxn modelId="{B6A1BA66-A85F-3946-AB0B-F316848EC6FA}" type="presParOf" srcId="{F5FCDCB2-A728-4126-98F2-D6DC92BA2946}" destId="{BEB27D9B-FE8F-406E-902C-A45D8A0CA83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EAA3F9-199C-417E-A98E-CA14B97C4871}" type="doc">
      <dgm:prSet loTypeId="urn:microsoft.com/office/officeart/2008/layout/BendingPictureCaption" loCatId="icon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CB1DDF-1061-45BB-87A9-B78E8530344A}">
      <dgm:prSet/>
      <dgm:spPr/>
      <dgm:t>
        <a:bodyPr/>
        <a:lstStyle/>
        <a:p>
          <a:r>
            <a:rPr lang="it-IT" dirty="0" err="1">
              <a:solidFill>
                <a:schemeClr val="bg1"/>
              </a:solidFill>
            </a:rPr>
            <a:t>Pre</a:t>
          </a:r>
          <a:r>
            <a:rPr lang="it-IT" dirty="0">
              <a:solidFill>
                <a:schemeClr val="bg1"/>
              </a:solidFill>
            </a:rPr>
            <a:t>-addestrato </a:t>
          </a:r>
          <a:r>
            <a:rPr lang="it-IT" dirty="0" err="1">
              <a:solidFill>
                <a:schemeClr val="bg1"/>
              </a:solidFill>
            </a:rPr>
            <a:t>SentITA</a:t>
          </a:r>
          <a:endParaRPr lang="it-IT" dirty="0">
            <a:solidFill>
              <a:schemeClr val="bg1"/>
            </a:solidFill>
          </a:endParaRPr>
        </a:p>
      </dgm:t>
    </dgm:pt>
    <dgm:pt modelId="{C502ECA5-F9CF-4E5F-8239-F90F9AD50D0D}" type="parTrans" cxnId="{6F7CD254-7AD2-4144-A93E-40AE3C2EC7F6}">
      <dgm:prSet/>
      <dgm:spPr/>
      <dgm:t>
        <a:bodyPr/>
        <a:lstStyle/>
        <a:p>
          <a:endParaRPr lang="en-US"/>
        </a:p>
      </dgm:t>
    </dgm:pt>
    <dgm:pt modelId="{5A5CCBF2-0767-4710-844C-6B40E6A8B099}" type="sibTrans" cxnId="{6F7CD254-7AD2-4144-A93E-40AE3C2EC7F6}">
      <dgm:prSet/>
      <dgm:spPr/>
      <dgm:t>
        <a:bodyPr/>
        <a:lstStyle/>
        <a:p>
          <a:endParaRPr lang="en-US"/>
        </a:p>
      </dgm:t>
    </dgm:pt>
    <dgm:pt modelId="{59B0DF48-1CC6-44EF-BF0F-EB6799919C34}">
      <dgm:prSet/>
      <dgm:spPr/>
      <dgm:t>
        <a:bodyPr/>
        <a:lstStyle/>
        <a:p>
          <a:r>
            <a:rPr lang="en-US" dirty="0" err="1">
              <a:solidFill>
                <a:schemeClr val="bg1"/>
              </a:solidFill>
            </a:rPr>
            <a:t>Reti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Neurali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Semplici</a:t>
          </a:r>
          <a:endParaRPr lang="en-US" dirty="0">
            <a:solidFill>
              <a:schemeClr val="bg1"/>
            </a:solidFill>
          </a:endParaRPr>
        </a:p>
      </dgm:t>
    </dgm:pt>
    <dgm:pt modelId="{91543DE4-8C11-413E-B88F-BAC0650858C2}" type="parTrans" cxnId="{C86749C3-5710-430E-8826-565CFA8246B0}">
      <dgm:prSet/>
      <dgm:spPr/>
      <dgm:t>
        <a:bodyPr/>
        <a:lstStyle/>
        <a:p>
          <a:endParaRPr lang="en-US"/>
        </a:p>
      </dgm:t>
    </dgm:pt>
    <dgm:pt modelId="{5ED84526-B6DB-419D-B65D-C5F49715902A}" type="sibTrans" cxnId="{C86749C3-5710-430E-8826-565CFA8246B0}">
      <dgm:prSet/>
      <dgm:spPr/>
      <dgm:t>
        <a:bodyPr/>
        <a:lstStyle/>
        <a:p>
          <a:endParaRPr lang="en-US"/>
        </a:p>
      </dgm:t>
    </dgm:pt>
    <dgm:pt modelId="{A4F085DB-0077-0449-8F8B-C2E9CC6F773C}" type="pres">
      <dgm:prSet presAssocID="{B1EAA3F9-199C-417E-A98E-CA14B97C4871}" presName="diagram" presStyleCnt="0">
        <dgm:presLayoutVars>
          <dgm:dir/>
        </dgm:presLayoutVars>
      </dgm:prSet>
      <dgm:spPr/>
    </dgm:pt>
    <dgm:pt modelId="{82D704F6-990F-3542-8950-19F55260DA04}" type="pres">
      <dgm:prSet presAssocID="{59B0DF48-1CC6-44EF-BF0F-EB6799919C34}" presName="composite" presStyleCnt="0"/>
      <dgm:spPr/>
    </dgm:pt>
    <dgm:pt modelId="{F9CE04EE-B3FE-1D45-ABDB-26D6135AC6A2}" type="pres">
      <dgm:prSet presAssocID="{59B0DF48-1CC6-44EF-BF0F-EB6799919C34}" presName="Image" presStyleLbl="bgShp" presStyleIdx="0" presStyleCnt="2" custLinFactNeighborX="-256" custLinFactNeighborY="-1714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0000" b="-10000"/>
          </a:stretch>
        </a:blipFill>
      </dgm:spPr>
    </dgm:pt>
    <dgm:pt modelId="{F0329DD5-A320-EF41-912F-BA7C019E5C51}" type="pres">
      <dgm:prSet presAssocID="{59B0DF48-1CC6-44EF-BF0F-EB6799919C34}" presName="Parent" presStyleLbl="node0" presStyleIdx="0" presStyleCnt="2">
        <dgm:presLayoutVars>
          <dgm:bulletEnabled val="1"/>
        </dgm:presLayoutVars>
      </dgm:prSet>
      <dgm:spPr/>
    </dgm:pt>
    <dgm:pt modelId="{CA3FDB95-970F-904A-86FF-4C3A456410F4}" type="pres">
      <dgm:prSet presAssocID="{5ED84526-B6DB-419D-B65D-C5F49715902A}" presName="sibTrans" presStyleCnt="0"/>
      <dgm:spPr/>
    </dgm:pt>
    <dgm:pt modelId="{A42C58C3-A412-DC47-AB3B-CF9BD4986D39}" type="pres">
      <dgm:prSet presAssocID="{0CCB1DDF-1061-45BB-87A9-B78E8530344A}" presName="composite" presStyleCnt="0"/>
      <dgm:spPr/>
    </dgm:pt>
    <dgm:pt modelId="{160298F7-6A76-6B46-BEA4-6E2279CB7CE8}" type="pres">
      <dgm:prSet presAssocID="{0CCB1DDF-1061-45BB-87A9-B78E8530344A}" presName="Image" presStyleLbl="bgShp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F5C03A93-D118-844D-8040-A83EAE316EFA}" type="pres">
      <dgm:prSet presAssocID="{0CCB1DDF-1061-45BB-87A9-B78E8530344A}" presName="Parent" presStyleLbl="node0" presStyleIdx="1" presStyleCnt="2">
        <dgm:presLayoutVars>
          <dgm:bulletEnabled val="1"/>
        </dgm:presLayoutVars>
      </dgm:prSet>
      <dgm:spPr/>
    </dgm:pt>
  </dgm:ptLst>
  <dgm:cxnLst>
    <dgm:cxn modelId="{6F7CD254-7AD2-4144-A93E-40AE3C2EC7F6}" srcId="{B1EAA3F9-199C-417E-A98E-CA14B97C4871}" destId="{0CCB1DDF-1061-45BB-87A9-B78E8530344A}" srcOrd="1" destOrd="0" parTransId="{C502ECA5-F9CF-4E5F-8239-F90F9AD50D0D}" sibTransId="{5A5CCBF2-0767-4710-844C-6B40E6A8B099}"/>
    <dgm:cxn modelId="{AFFC3577-0C25-CE47-9160-82881589FEC3}" type="presOf" srcId="{59B0DF48-1CC6-44EF-BF0F-EB6799919C34}" destId="{F0329DD5-A320-EF41-912F-BA7C019E5C51}" srcOrd="0" destOrd="0" presId="urn:microsoft.com/office/officeart/2008/layout/BendingPictureCaption"/>
    <dgm:cxn modelId="{8962E693-3CE4-CC47-897E-1BDBFF9C1FD2}" type="presOf" srcId="{B1EAA3F9-199C-417E-A98E-CA14B97C4871}" destId="{A4F085DB-0077-0449-8F8B-C2E9CC6F773C}" srcOrd="0" destOrd="0" presId="urn:microsoft.com/office/officeart/2008/layout/BendingPictureCaption"/>
    <dgm:cxn modelId="{C86749C3-5710-430E-8826-565CFA8246B0}" srcId="{B1EAA3F9-199C-417E-A98E-CA14B97C4871}" destId="{59B0DF48-1CC6-44EF-BF0F-EB6799919C34}" srcOrd="0" destOrd="0" parTransId="{91543DE4-8C11-413E-B88F-BAC0650858C2}" sibTransId="{5ED84526-B6DB-419D-B65D-C5F49715902A}"/>
    <dgm:cxn modelId="{7451A6D3-FD7C-A547-B65A-E619EE3E716D}" type="presOf" srcId="{0CCB1DDF-1061-45BB-87A9-B78E8530344A}" destId="{F5C03A93-D118-844D-8040-A83EAE316EFA}" srcOrd="0" destOrd="0" presId="urn:microsoft.com/office/officeart/2008/layout/BendingPictureCaption"/>
    <dgm:cxn modelId="{2F0FDC6F-E85C-9E4B-BB69-36780CEA37B0}" type="presParOf" srcId="{A4F085DB-0077-0449-8F8B-C2E9CC6F773C}" destId="{82D704F6-990F-3542-8950-19F55260DA04}" srcOrd="0" destOrd="0" presId="urn:microsoft.com/office/officeart/2008/layout/BendingPictureCaption"/>
    <dgm:cxn modelId="{5DEA359B-6714-2942-BA36-34C915CEB1E4}" type="presParOf" srcId="{82D704F6-990F-3542-8950-19F55260DA04}" destId="{F9CE04EE-B3FE-1D45-ABDB-26D6135AC6A2}" srcOrd="0" destOrd="0" presId="urn:microsoft.com/office/officeart/2008/layout/BendingPictureCaption"/>
    <dgm:cxn modelId="{4CB3FAD9-52EC-BC46-A8A2-E5C0602734E3}" type="presParOf" srcId="{82D704F6-990F-3542-8950-19F55260DA04}" destId="{F0329DD5-A320-EF41-912F-BA7C019E5C51}" srcOrd="1" destOrd="0" presId="urn:microsoft.com/office/officeart/2008/layout/BendingPictureCaption"/>
    <dgm:cxn modelId="{6FA082F2-5BB5-B342-9734-498A2512552E}" type="presParOf" srcId="{A4F085DB-0077-0449-8F8B-C2E9CC6F773C}" destId="{CA3FDB95-970F-904A-86FF-4C3A456410F4}" srcOrd="1" destOrd="0" presId="urn:microsoft.com/office/officeart/2008/layout/BendingPictureCaption"/>
    <dgm:cxn modelId="{1B8DF664-4CE3-6F49-A918-C376CD1A1E3F}" type="presParOf" srcId="{A4F085DB-0077-0449-8F8B-C2E9CC6F773C}" destId="{A42C58C3-A412-DC47-AB3B-CF9BD4986D39}" srcOrd="2" destOrd="0" presId="urn:microsoft.com/office/officeart/2008/layout/BendingPictureCaption"/>
    <dgm:cxn modelId="{FCB4D5FA-0A38-BB4F-8666-39558DCBA19C}" type="presParOf" srcId="{A42C58C3-A412-DC47-AB3B-CF9BD4986D39}" destId="{160298F7-6A76-6B46-BEA4-6E2279CB7CE8}" srcOrd="0" destOrd="0" presId="urn:microsoft.com/office/officeart/2008/layout/BendingPictureCaption"/>
    <dgm:cxn modelId="{B344B00B-79CE-314C-9A14-40BE1AEBD614}" type="presParOf" srcId="{A42C58C3-A412-DC47-AB3B-CF9BD4986D39}" destId="{F5C03A93-D118-844D-8040-A83EAE316EFA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65D7C-8D97-4F05-82AE-EB133955B5FF}">
      <dsp:nvSpPr>
        <dsp:cNvPr id="0" name=""/>
        <dsp:cNvSpPr/>
      </dsp:nvSpPr>
      <dsp:spPr>
        <a:xfrm>
          <a:off x="388962" y="765467"/>
          <a:ext cx="2700000" cy="1440003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t="-2000" b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039077-CF01-4B24-ACBB-A48862C28459}">
      <dsp:nvSpPr>
        <dsp:cNvPr id="0" name=""/>
        <dsp:cNvSpPr/>
      </dsp:nvSpPr>
      <dsp:spPr>
        <a:xfrm>
          <a:off x="174809" y="2539467"/>
          <a:ext cx="28894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Sviluppo</a:t>
          </a:r>
          <a:r>
            <a:rPr lang="en-GB" sz="1800" kern="1200" dirty="0"/>
            <a:t> di </a:t>
          </a:r>
          <a:r>
            <a:rPr lang="en-GB" sz="1800" kern="1200" dirty="0" err="1"/>
            <a:t>modelli</a:t>
          </a:r>
          <a:r>
            <a:rPr lang="en-GB" sz="1800" kern="1200" dirty="0"/>
            <a:t> di </a:t>
          </a:r>
          <a:r>
            <a:rPr lang="en-GB" sz="1800" kern="1200" dirty="0" err="1"/>
            <a:t>previsione</a:t>
          </a:r>
          <a:r>
            <a:rPr lang="en-GB" sz="1800" kern="1200" dirty="0"/>
            <a:t> per </a:t>
          </a:r>
          <a:r>
            <a:rPr lang="en-GB" sz="1800" kern="1200" dirty="0" err="1"/>
            <a:t>rilevare</a:t>
          </a:r>
          <a:r>
            <a:rPr lang="en-GB" sz="1800" kern="1200" dirty="0"/>
            <a:t> la sentiment polarity</a:t>
          </a:r>
          <a:endParaRPr lang="en-US" sz="1800" kern="1200" dirty="0"/>
        </a:p>
      </dsp:txBody>
      <dsp:txXfrm>
        <a:off x="174809" y="2539467"/>
        <a:ext cx="2889450" cy="855000"/>
      </dsp:txXfrm>
    </dsp:sp>
    <dsp:sp modelId="{E60743DB-D08D-5543-940B-FD297A3D540C}">
      <dsp:nvSpPr>
        <dsp:cNvPr id="0" name=""/>
        <dsp:cNvSpPr/>
      </dsp:nvSpPr>
      <dsp:spPr>
        <a:xfrm>
          <a:off x="4364512" y="858136"/>
          <a:ext cx="1300252" cy="1300252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17199-E813-A049-B162-420AEAA9C7CF}">
      <dsp:nvSpPr>
        <dsp:cNvPr id="0" name=""/>
        <dsp:cNvSpPr/>
      </dsp:nvSpPr>
      <dsp:spPr>
        <a:xfrm>
          <a:off x="3569913" y="2538823"/>
          <a:ext cx="28894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Addestramento dei modelli </a:t>
          </a:r>
        </a:p>
      </dsp:txBody>
      <dsp:txXfrm>
        <a:off x="3569913" y="2538823"/>
        <a:ext cx="2889450" cy="855000"/>
      </dsp:txXfrm>
    </dsp:sp>
    <dsp:sp modelId="{1FF7237D-7C6C-45B4-AD75-6EE68E3EEED4}">
      <dsp:nvSpPr>
        <dsp:cNvPr id="0" name=""/>
        <dsp:cNvSpPr/>
      </dsp:nvSpPr>
      <dsp:spPr>
        <a:xfrm>
          <a:off x="7936523" y="825009"/>
          <a:ext cx="1432761" cy="14327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B27D9B-FE8F-406E-902C-A45D8A0CA83F}">
      <dsp:nvSpPr>
        <dsp:cNvPr id="0" name=""/>
        <dsp:cNvSpPr/>
      </dsp:nvSpPr>
      <dsp:spPr>
        <a:xfrm>
          <a:off x="6965017" y="2571950"/>
          <a:ext cx="3375773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Confronto</a:t>
          </a:r>
          <a:r>
            <a:rPr lang="en-GB" sz="1900" kern="1200" dirty="0"/>
            <a:t> </a:t>
          </a:r>
          <a:r>
            <a:rPr lang="en-GB" sz="1900" kern="1200" dirty="0" err="1"/>
            <a:t>tra</a:t>
          </a:r>
          <a:r>
            <a:rPr lang="en-GB" sz="1900" kern="1200" dirty="0"/>
            <a:t> </a:t>
          </a:r>
          <a:r>
            <a:rPr lang="en-GB" sz="1900" kern="1200" dirty="0" err="1"/>
            <a:t>modelli</a:t>
          </a:r>
          <a:r>
            <a:rPr lang="en-GB" sz="1900" kern="1200" dirty="0"/>
            <a:t> </a:t>
          </a:r>
          <a:r>
            <a:rPr lang="en-GB" sz="1900" kern="1200" dirty="0" err="1"/>
            <a:t>sviluppati</a:t>
          </a:r>
          <a:r>
            <a:rPr lang="en-GB" sz="1900" kern="1200" dirty="0"/>
            <a:t> e </a:t>
          </a:r>
          <a:r>
            <a:rPr lang="en-GB" sz="1900" kern="1200" dirty="0" err="1"/>
            <a:t>modelli</a:t>
          </a:r>
          <a:r>
            <a:rPr lang="en-GB" sz="1900" kern="1200" dirty="0"/>
            <a:t> pre-</a:t>
          </a:r>
          <a:r>
            <a:rPr lang="en-GB" sz="1900" kern="1200" dirty="0" err="1"/>
            <a:t>addestrati</a:t>
          </a:r>
          <a:endParaRPr lang="en-US" sz="1900" kern="1200" dirty="0"/>
        </a:p>
      </dsp:txBody>
      <dsp:txXfrm>
        <a:off x="6965017" y="2571950"/>
        <a:ext cx="3375773" cy="85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E04EE-B3FE-1D45-ABDB-26D6135AC6A2}">
      <dsp:nvSpPr>
        <dsp:cNvPr id="0" name=""/>
        <dsp:cNvSpPr/>
      </dsp:nvSpPr>
      <dsp:spPr>
        <a:xfrm>
          <a:off x="0" y="0"/>
          <a:ext cx="4913492" cy="36310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0000" b="-10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0329DD5-A320-EF41-912F-BA7C019E5C51}">
      <dsp:nvSpPr>
        <dsp:cNvPr id="0" name=""/>
        <dsp:cNvSpPr/>
      </dsp:nvSpPr>
      <dsp:spPr>
        <a:xfrm>
          <a:off x="998372" y="3002334"/>
          <a:ext cx="4233966" cy="10174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3400" kern="1200" dirty="0" err="1">
              <a:solidFill>
                <a:schemeClr val="bg1"/>
              </a:solidFill>
            </a:rPr>
            <a:t>Reti</a:t>
          </a:r>
          <a:r>
            <a:rPr lang="en-US" sz="3400" kern="1200" dirty="0">
              <a:solidFill>
                <a:schemeClr val="bg1"/>
              </a:solidFill>
            </a:rPr>
            <a:t> </a:t>
          </a:r>
          <a:r>
            <a:rPr lang="en-US" sz="3400" kern="1200" dirty="0" err="1">
              <a:solidFill>
                <a:schemeClr val="bg1"/>
              </a:solidFill>
            </a:rPr>
            <a:t>Neurali</a:t>
          </a:r>
          <a:r>
            <a:rPr lang="en-US" sz="3400" kern="1200" dirty="0">
              <a:solidFill>
                <a:schemeClr val="bg1"/>
              </a:solidFill>
            </a:rPr>
            <a:t> </a:t>
          </a:r>
          <a:r>
            <a:rPr lang="en-US" sz="3400" kern="1200" dirty="0" err="1">
              <a:solidFill>
                <a:schemeClr val="bg1"/>
              </a:solidFill>
            </a:rPr>
            <a:t>Semplici</a:t>
          </a:r>
          <a:endParaRPr lang="en-US" sz="3400" kern="1200" dirty="0">
            <a:solidFill>
              <a:schemeClr val="bg1"/>
            </a:solidFill>
          </a:endParaRPr>
        </a:p>
      </dsp:txBody>
      <dsp:txXfrm>
        <a:off x="998372" y="3002334"/>
        <a:ext cx="4233966" cy="1017492"/>
      </dsp:txXfrm>
    </dsp:sp>
    <dsp:sp modelId="{160298F7-6A76-6B46-BEA4-6E2279CB7CE8}">
      <dsp:nvSpPr>
        <dsp:cNvPr id="0" name=""/>
        <dsp:cNvSpPr/>
      </dsp:nvSpPr>
      <dsp:spPr>
        <a:xfrm>
          <a:off x="6376186" y="29659"/>
          <a:ext cx="4913492" cy="36310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5C03A93-D118-844D-8040-A83EAE316EFA}">
      <dsp:nvSpPr>
        <dsp:cNvPr id="0" name=""/>
        <dsp:cNvSpPr/>
      </dsp:nvSpPr>
      <dsp:spPr>
        <a:xfrm>
          <a:off x="7369339" y="3002334"/>
          <a:ext cx="4233966" cy="10174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it-IT" sz="3400" kern="1200" dirty="0" err="1">
              <a:solidFill>
                <a:schemeClr val="bg1"/>
              </a:solidFill>
            </a:rPr>
            <a:t>Pre</a:t>
          </a:r>
          <a:r>
            <a:rPr lang="it-IT" sz="3400" kern="1200" dirty="0">
              <a:solidFill>
                <a:schemeClr val="bg1"/>
              </a:solidFill>
            </a:rPr>
            <a:t>-addestrato </a:t>
          </a:r>
          <a:r>
            <a:rPr lang="it-IT" sz="3400" kern="1200" dirty="0" err="1">
              <a:solidFill>
                <a:schemeClr val="bg1"/>
              </a:solidFill>
            </a:rPr>
            <a:t>SentITA</a:t>
          </a:r>
          <a:endParaRPr lang="it-IT" sz="3400" kern="1200" dirty="0">
            <a:solidFill>
              <a:schemeClr val="bg1"/>
            </a:solidFill>
          </a:endParaRPr>
        </a:p>
      </dsp:txBody>
      <dsp:txXfrm>
        <a:off x="7369339" y="3002334"/>
        <a:ext cx="4233966" cy="1017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20B4D-64C4-DE4D-9BAD-6D7061CB2997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AA776-7CCF-F147-A29D-898088400F0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70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42E437B-B623-FF49-9C39-B596529CB901}" type="datetime1">
              <a:rPr lang="it-IT" smtClean="0"/>
              <a:t>13/01/22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3230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ACBD11C-B599-1742-8490-4FF5CB7E956C}" type="datetime1">
              <a:rPr lang="it-IT" smtClean="0"/>
              <a:t>13/01/22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5199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61BB42F-0CC6-F244-8284-00B249ECEF29}" type="datetime1">
              <a:rPr lang="it-IT" smtClean="0"/>
              <a:t>13/01/22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9339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BFECF64-F90C-1B4D-BF61-C9135C51FFB6}" type="datetime1">
              <a:rPr lang="it-IT" smtClean="0"/>
              <a:t>13/01/22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0066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83AE806-B56D-8A49-8E1E-57F598BB5926}" type="datetime1">
              <a:rPr lang="it-IT" smtClean="0"/>
              <a:t>13/01/22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0874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F052FF0-8A19-634E-8804-F449BFBAD093}" type="datetime1">
              <a:rPr lang="it-IT" smtClean="0"/>
              <a:t>13/01/22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3138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A50FB01-EFA8-8E4D-851F-CE6F036C811D}" type="datetime1">
              <a:rPr lang="it-IT" smtClean="0"/>
              <a:t>13/01/22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222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EB2F88E-3405-E64C-969F-77F1EFFAD929}" type="datetime1">
              <a:rPr lang="it-IT" smtClean="0"/>
              <a:t>13/01/22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2713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6492C49-0924-6A49-844A-393D430B6FEE}" type="datetime1">
              <a:rPr lang="it-IT" smtClean="0"/>
              <a:t>13/01/22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7747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C1A3522-BC96-544D-A564-D0242F209995}" type="datetime1">
              <a:rPr lang="it-IT" smtClean="0"/>
              <a:t>13/01/22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5520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F5FA03A-90C3-EF46-B662-BC0BABECDF2C}" type="datetime1">
              <a:rPr lang="it-IT" smtClean="0"/>
              <a:t>13/01/22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463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20AFE3F-7082-E64F-8D7F-4572EF0DD251}" type="datetime1">
              <a:rPr lang="it-IT" smtClean="0"/>
              <a:t>13/01/22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4669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4" r:id="rId1"/>
    <p:sldLayoutId id="2147484165" r:id="rId2"/>
    <p:sldLayoutId id="2147484166" r:id="rId3"/>
    <p:sldLayoutId id="2147484167" r:id="rId4"/>
    <p:sldLayoutId id="2147484168" r:id="rId5"/>
    <p:sldLayoutId id="2147484169" r:id="rId6"/>
    <p:sldLayoutId id="2147484170" r:id="rId7"/>
    <p:sldLayoutId id="2147484171" r:id="rId8"/>
    <p:sldLayoutId id="2147484172" r:id="rId9"/>
    <p:sldLayoutId id="2147484173" r:id="rId10"/>
    <p:sldLayoutId id="214748417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Andrea.ierardi@student.unimi.it" TargetMode="External"/><Relationship Id="rId7" Type="http://schemas.openxmlformats.org/officeDocument/2006/relationships/hyperlink" Target="https://pngimg.com/download/7339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github.com/Andreaierardi/sentiment-puccini" TargetMode="External"/><Relationship Id="rId4" Type="http://schemas.openxmlformats.org/officeDocument/2006/relationships/hyperlink" Target="mailto:andreierardi@gmail.com" TargetMode="External"/><Relationship Id="rId9" Type="http://schemas.openxmlformats.org/officeDocument/2006/relationships/hyperlink" Target="https://freepngimg.com/png/66541-logo-google-email-gmail-download-hq-pn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240102&amp;picture=questions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0E667D-7B20-4DCC-B68A-658FD508B7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t="2482" b="660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B08DDCB-0543-4448-8F25-92B0AABF9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341" y="512763"/>
            <a:ext cx="7486149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/>
              <a:t>Puccini by mail</a:t>
            </a:r>
            <a:br>
              <a:rPr lang="en-GB" sz="4800" dirty="0"/>
            </a:br>
            <a:r>
              <a:rPr lang="en-GB" sz="4800" dirty="0"/>
              <a:t>Sentiment polarity prediction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4B7C262-7E7B-8046-B474-4EC1F48AD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9" y="4132730"/>
            <a:ext cx="6998585" cy="259976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GB" sz="2000" b="1" dirty="0"/>
              <a:t>Andrea </a:t>
            </a:r>
            <a:r>
              <a:rPr lang="en-GB" sz="2000" b="1" dirty="0" err="1"/>
              <a:t>Ierardi</a:t>
            </a:r>
            <a:endParaRPr lang="en-GB" sz="2000" b="1" dirty="0"/>
          </a:p>
          <a:p>
            <a:pPr algn="l"/>
            <a:endParaRPr lang="en-GB" sz="2000" dirty="0"/>
          </a:p>
          <a:p>
            <a:pPr algn="l"/>
            <a:r>
              <a:rPr lang="en-GB" sz="2000" dirty="0" err="1"/>
              <a:t>Contatti</a:t>
            </a:r>
            <a:endParaRPr lang="en-GB" sz="2000" dirty="0"/>
          </a:p>
          <a:p>
            <a:pPr algn="l"/>
            <a:r>
              <a:rPr lang="en-GB" sz="2000" dirty="0">
                <a:hlinkClick r:id="rId3"/>
              </a:rPr>
              <a:t>andrea.ierardi@student.unimi.it</a:t>
            </a:r>
            <a:endParaRPr lang="en-GB" sz="2000" dirty="0"/>
          </a:p>
          <a:p>
            <a:pPr algn="l"/>
            <a:r>
              <a:rPr lang="en-GB" sz="2000" dirty="0">
                <a:hlinkClick r:id="rId4"/>
              </a:rPr>
              <a:t>andreierardi@gmail.com</a:t>
            </a:r>
            <a:endParaRPr lang="en-GB" sz="2000" dirty="0"/>
          </a:p>
          <a:p>
            <a:pPr algn="l"/>
            <a:endParaRPr lang="en-GB" sz="2000" dirty="0"/>
          </a:p>
          <a:p>
            <a:pPr algn="l"/>
            <a:r>
              <a:rPr lang="en-GB" sz="2000" dirty="0"/>
              <a:t>Repository </a:t>
            </a:r>
            <a:r>
              <a:rPr lang="en-GB" sz="2000" dirty="0" err="1"/>
              <a:t>Github</a:t>
            </a:r>
            <a:r>
              <a:rPr lang="en-GB" sz="2000" dirty="0"/>
              <a:t> </a:t>
            </a:r>
          </a:p>
          <a:p>
            <a:pPr algn="l"/>
            <a:r>
              <a:rPr lang="en-GB" sz="2000" dirty="0"/>
              <a:t> </a:t>
            </a:r>
            <a:r>
              <a:rPr lang="en-GB" sz="2000" dirty="0">
                <a:hlinkClick r:id="rId5"/>
              </a:rPr>
              <a:t>https://github.com/Andreaierardi/sentiment-puccini</a:t>
            </a:r>
            <a:endParaRPr lang="en-GB" sz="2000" dirty="0"/>
          </a:p>
          <a:p>
            <a:pPr algn="l"/>
            <a:endParaRPr lang="en-GB" sz="2000" dirty="0"/>
          </a:p>
          <a:p>
            <a:pPr algn="l"/>
            <a:endParaRPr lang="en-GB" sz="2000" dirty="0"/>
          </a:p>
          <a:p>
            <a:pPr algn="l"/>
            <a:endParaRPr lang="en-GB" sz="20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D777A89-B73E-DB47-8B62-3BDC152C5E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153130" y="5800165"/>
            <a:ext cx="545072" cy="54507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AB84A2F-0EE5-4A4D-BE49-A533C4FD79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434507" y="4712728"/>
            <a:ext cx="438408" cy="27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9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 err="1"/>
              <a:t>SentITA</a:t>
            </a:r>
            <a:r>
              <a:rPr lang="en-GB" sz="5400" dirty="0"/>
              <a:t> sentiment polarity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9</a:t>
            </a:fld>
            <a:endParaRPr lang="en-US" sz="10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3389AD-4C23-6F4F-85E1-DF8FE5DE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Risultati su </a:t>
            </a:r>
            <a:r>
              <a:rPr lang="it-IT" dirty="0" err="1"/>
              <a:t>SentiPolc</a:t>
            </a:r>
            <a:r>
              <a:rPr lang="it-IT" dirty="0"/>
              <a:t> Test set:</a:t>
            </a:r>
          </a:p>
          <a:p>
            <a:pPr lvl="1"/>
            <a:r>
              <a:rPr lang="it-IT" dirty="0"/>
              <a:t>F1 score: 0.85 </a:t>
            </a:r>
          </a:p>
          <a:p>
            <a:r>
              <a:rPr lang="it-IT" dirty="0"/>
              <a:t>Risultati modello sulle lettere di Puccini: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EEEC4BB-AA06-AD44-BE52-1BECBCDEB8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9036" y="3578133"/>
            <a:ext cx="5020649" cy="266472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A439BF5-4475-8E40-9F35-B0A2DAF245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3632346"/>
            <a:ext cx="5839498" cy="271090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33B617B-B31C-314F-9214-A6949190C29A}"/>
              </a:ext>
            </a:extLst>
          </p:cNvPr>
          <p:cNvSpPr txBox="1"/>
          <p:nvPr/>
        </p:nvSpPr>
        <p:spPr>
          <a:xfrm>
            <a:off x="1095598" y="3183395"/>
            <a:ext cx="267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Previsioni modello </a:t>
            </a:r>
            <a:r>
              <a:rPr lang="it-IT" dirty="0" err="1"/>
              <a:t>SentITA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2454A72-BFB1-1749-A1F2-65AEE1725827}"/>
              </a:ext>
            </a:extLst>
          </p:cNvPr>
          <p:cNvSpPr txBox="1"/>
          <p:nvPr/>
        </p:nvSpPr>
        <p:spPr>
          <a:xfrm>
            <a:off x="6375219" y="3183395"/>
            <a:ext cx="3619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Previsioni modello </a:t>
            </a:r>
            <a:r>
              <a:rPr lang="it-IT" dirty="0" err="1"/>
              <a:t>SentITA</a:t>
            </a:r>
            <a:r>
              <a:rPr lang="it-IT" dirty="0"/>
              <a:t> negli anni</a:t>
            </a:r>
          </a:p>
        </p:txBody>
      </p:sp>
    </p:spTree>
    <p:extLst>
      <p:ext uri="{BB962C8B-B14F-4D97-AF65-F5344CB8AC3E}">
        <p14:creationId xmlns:p14="http://schemas.microsoft.com/office/powerpoint/2010/main" val="3592206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 err="1"/>
              <a:t>SentITA</a:t>
            </a:r>
            <a:r>
              <a:rPr lang="en-GB" sz="5400" dirty="0"/>
              <a:t> emotion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10</a:t>
            </a:fld>
            <a:endParaRPr lang="en-US" sz="10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3389AD-4C23-6F4F-85E1-DF8FE5DE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Non ci sono informazioni sulle emozioni nei dati </a:t>
            </a:r>
            <a:r>
              <a:rPr lang="it-IT" dirty="0" err="1"/>
              <a:t>SentiPolc</a:t>
            </a:r>
            <a:endParaRPr lang="it-IT" dirty="0"/>
          </a:p>
          <a:p>
            <a:r>
              <a:rPr lang="it-IT" dirty="0"/>
              <a:t>Risultati del modello sulle lettere di Puccini: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EEEC4BB-AA06-AD44-BE52-1BECBCDEB8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0510" y="3329494"/>
            <a:ext cx="5402291" cy="302685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A439BF5-4475-8E40-9F35-B0A2DAF245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65079" y="3342698"/>
            <a:ext cx="5706297" cy="302685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33B617B-B31C-314F-9214-A6949190C29A}"/>
              </a:ext>
            </a:extLst>
          </p:cNvPr>
          <p:cNvSpPr txBox="1"/>
          <p:nvPr/>
        </p:nvSpPr>
        <p:spPr>
          <a:xfrm>
            <a:off x="1269284" y="2880543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Previsioni emozioni modello </a:t>
            </a:r>
            <a:r>
              <a:rPr lang="it-IT" dirty="0" err="1"/>
              <a:t>SentITA</a:t>
            </a:r>
            <a:r>
              <a:rPr lang="it-IT" dirty="0"/>
              <a:t>	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2454A72-BFB1-1749-A1F2-65AEE1725827}"/>
              </a:ext>
            </a:extLst>
          </p:cNvPr>
          <p:cNvSpPr txBox="1"/>
          <p:nvPr/>
        </p:nvSpPr>
        <p:spPr>
          <a:xfrm>
            <a:off x="6248492" y="2876139"/>
            <a:ext cx="463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Previsioni emozioni modello </a:t>
            </a:r>
            <a:r>
              <a:rPr lang="it-IT" dirty="0" err="1"/>
              <a:t>SentITA</a:t>
            </a:r>
            <a:r>
              <a:rPr lang="it-IT" dirty="0"/>
              <a:t> negli anni</a:t>
            </a:r>
          </a:p>
        </p:txBody>
      </p:sp>
    </p:spTree>
    <p:extLst>
      <p:ext uri="{BB962C8B-B14F-4D97-AF65-F5344CB8AC3E}">
        <p14:creationId xmlns:p14="http://schemas.microsoft.com/office/powerpoint/2010/main" val="1088953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 err="1"/>
              <a:t>SentITA</a:t>
            </a:r>
            <a:r>
              <a:rPr lang="en-GB" sz="5400" dirty="0"/>
              <a:t> emotion and sentiment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11</a:t>
            </a:fld>
            <a:endParaRPr lang="en-US" sz="10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3389AD-4C23-6F4F-85E1-DF8FE5DE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Non ci sono informazioni sulle emozioni nei dati </a:t>
            </a:r>
            <a:r>
              <a:rPr lang="it-IT" dirty="0" err="1"/>
              <a:t>SentiPolc</a:t>
            </a:r>
            <a:endParaRPr lang="it-IT" dirty="0"/>
          </a:p>
          <a:p>
            <a:r>
              <a:rPr lang="it-IT" dirty="0"/>
              <a:t>Risultati modello sulle lettere di Puccini: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EEEC4BB-AA06-AD44-BE52-1BECBCDEB8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69264" y="3091424"/>
            <a:ext cx="6120996" cy="326372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33B617B-B31C-314F-9214-A6949190C29A}"/>
              </a:ext>
            </a:extLst>
          </p:cNvPr>
          <p:cNvSpPr txBox="1"/>
          <p:nvPr/>
        </p:nvSpPr>
        <p:spPr>
          <a:xfrm>
            <a:off x="3721720" y="2728095"/>
            <a:ext cx="616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Previsioni emozioni-sentimenti modello </a:t>
            </a:r>
            <a:r>
              <a:rPr lang="it-IT" dirty="0" err="1"/>
              <a:t>SentITA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87723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Neural Networks vs. </a:t>
            </a:r>
            <a:r>
              <a:rPr lang="en-GB" sz="5400" dirty="0" err="1"/>
              <a:t>SentITA</a:t>
            </a:r>
            <a:endParaRPr lang="en-GB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12</a:t>
            </a:fld>
            <a:endParaRPr lang="en-US" sz="10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3389AD-4C23-6F4F-85E1-DF8FE5DE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Confronto tra una semplice Rete Neurale e il modello </a:t>
            </a:r>
            <a:r>
              <a:rPr lang="it-IT" dirty="0" err="1"/>
              <a:t>SentITA</a:t>
            </a:r>
            <a:endParaRPr lang="it-IT" dirty="0"/>
          </a:p>
          <a:p>
            <a:r>
              <a:rPr lang="it-IT" dirty="0"/>
              <a:t>Per il confronto sono state considerate le sole previsioni relative  alla </a:t>
            </a:r>
            <a:r>
              <a:rPr lang="it-IT" dirty="0" err="1"/>
              <a:t>sentiment</a:t>
            </a:r>
            <a:r>
              <a:rPr lang="it-IT" dirty="0"/>
              <a:t> </a:t>
            </a:r>
            <a:r>
              <a:rPr lang="it-IT" dirty="0" err="1"/>
              <a:t>polarity</a:t>
            </a:r>
            <a:endParaRPr lang="it-IT" dirty="0"/>
          </a:p>
          <a:p>
            <a:r>
              <a:rPr lang="it-IT" dirty="0"/>
              <a:t>Confronto dei risultati sulle lettere di Puccini: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EEEC4BB-AA06-AD44-BE52-1BECBCDEB8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77180" y="4187931"/>
            <a:ext cx="3895064" cy="206865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33B617B-B31C-314F-9214-A6949190C29A}"/>
              </a:ext>
            </a:extLst>
          </p:cNvPr>
          <p:cNvSpPr txBox="1"/>
          <p:nvPr/>
        </p:nvSpPr>
        <p:spPr>
          <a:xfrm>
            <a:off x="1036231" y="3740006"/>
            <a:ext cx="424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Confronto modello 2 sentimenti vs. </a:t>
            </a:r>
            <a:r>
              <a:rPr lang="it-IT" dirty="0" err="1"/>
              <a:t>SentITA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D33DD82-467D-FB43-BBF7-C45E1724A71E}"/>
              </a:ext>
            </a:extLst>
          </p:cNvPr>
          <p:cNvSpPr txBox="1"/>
          <p:nvPr/>
        </p:nvSpPr>
        <p:spPr>
          <a:xfrm>
            <a:off x="6519758" y="4368344"/>
            <a:ext cx="50734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maggior parte delle lettere è stata classificata con lo stesso sentimento dai due modelli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68% delle lettere è classificato con lo stesso sentimento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909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Neural Networks vs. </a:t>
            </a:r>
            <a:r>
              <a:rPr lang="en-GB" sz="5400" dirty="0" err="1"/>
              <a:t>SentITA</a:t>
            </a:r>
            <a:endParaRPr lang="en-GB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13</a:t>
            </a:fld>
            <a:endParaRPr lang="en-US" sz="10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3389AD-4C23-6F4F-85E1-DF8FE5DE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Confronto tra una semplice Rete Neurale e il modello </a:t>
            </a:r>
            <a:r>
              <a:rPr lang="it-IT" dirty="0" err="1"/>
              <a:t>SentITA</a:t>
            </a:r>
            <a:endParaRPr lang="it-IT" dirty="0"/>
          </a:p>
          <a:p>
            <a:endParaRPr lang="it-IT" dirty="0"/>
          </a:p>
          <a:p>
            <a:r>
              <a:rPr lang="it-IT" dirty="0"/>
              <a:t>Confronto risultati dei modelli sulle lettere di Puccini: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EEEC4BB-AA06-AD44-BE52-1BECBCDEB8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88487" y="3628105"/>
            <a:ext cx="4991868" cy="262847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D33DD82-467D-FB43-BBF7-C45E1724A71E}"/>
              </a:ext>
            </a:extLst>
          </p:cNvPr>
          <p:cNvSpPr txBox="1"/>
          <p:nvPr/>
        </p:nvSpPr>
        <p:spPr>
          <a:xfrm>
            <a:off x="6280355" y="4240950"/>
            <a:ext cx="55237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maggior parte delle lettere è distribuita negli anni centrali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percentuale è più alta nel 1888 e 1902 poiché il numero di lettere in quell’anno è basso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percentuale di discordanza rimane sotto il 40% negli altri anni.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67113AC-FD55-A441-A2E1-F417C698C031}"/>
              </a:ext>
            </a:extLst>
          </p:cNvPr>
          <p:cNvSpPr/>
          <p:nvPr/>
        </p:nvSpPr>
        <p:spPr>
          <a:xfrm>
            <a:off x="168854" y="3324353"/>
            <a:ext cx="6928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CMR9"/>
              </a:rPr>
              <a:t>Percentuale di discordanza nelle previsioni tra Rete Neurale e </a:t>
            </a:r>
            <a:r>
              <a:rPr lang="it-IT" dirty="0" err="1">
                <a:latin typeface="CMR9"/>
              </a:rPr>
              <a:t>SentITA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21CB589-F340-E24D-8357-C376B77CB198}"/>
              </a:ext>
            </a:extLst>
          </p:cNvPr>
          <p:cNvSpPr txBox="1"/>
          <p:nvPr/>
        </p:nvSpPr>
        <p:spPr>
          <a:xfrm rot="16200000">
            <a:off x="484421" y="4757677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percentage</a:t>
            </a:r>
            <a:endParaRPr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DF11C99-AF49-5644-BFDB-F52C1F3ED23F}"/>
              </a:ext>
            </a:extLst>
          </p:cNvPr>
          <p:cNvSpPr txBox="1"/>
          <p:nvPr/>
        </p:nvSpPr>
        <p:spPr>
          <a:xfrm>
            <a:off x="3000833" y="6100795"/>
            <a:ext cx="5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year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7147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 err="1"/>
              <a:t>Conclusioni</a:t>
            </a:r>
            <a:r>
              <a:rPr lang="en-GB" sz="5400" dirty="0"/>
              <a:t> &amp; Next Steps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14</a:t>
            </a:fld>
            <a:endParaRPr lang="en-US" sz="10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3389AD-4C23-6F4F-85E1-DF8FE5DEA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3927" cy="4351338"/>
          </a:xfrm>
        </p:spPr>
        <p:txBody>
          <a:bodyPr>
            <a:normAutofit/>
          </a:bodyPr>
          <a:lstStyle/>
          <a:p>
            <a:r>
              <a:rPr lang="it-IT" dirty="0"/>
              <a:t>Conclusioni</a:t>
            </a:r>
          </a:p>
          <a:p>
            <a:pPr lvl="1">
              <a:buFont typeface="Wingdings" pitchFamily="2" charset="2"/>
              <a:buChar char="§"/>
            </a:pPr>
            <a:r>
              <a:rPr lang="it-IT" dirty="0"/>
              <a:t>Il modello </a:t>
            </a:r>
            <a:r>
              <a:rPr lang="it-IT" dirty="0" err="1"/>
              <a:t>SentITA</a:t>
            </a:r>
            <a:r>
              <a:rPr lang="it-IT" dirty="0"/>
              <a:t> ha dato risultati migliori ma la grandezza dei </a:t>
            </a:r>
            <a:r>
              <a:rPr lang="it-IT" dirty="0" err="1"/>
              <a:t>dataset</a:t>
            </a:r>
            <a:r>
              <a:rPr lang="it-IT" dirty="0"/>
              <a:t> di addestramento rende il procedimento di previsione lento. Infatti, la Rete Neurale a 2 sentimenti è parecchio più veloce da addestrare e potrebbe quindi essere impiegata come modello baseline affidabile. </a:t>
            </a:r>
          </a:p>
          <a:p>
            <a:pPr lvl="1">
              <a:buFont typeface="Wingdings" pitchFamily="2" charset="2"/>
              <a:buChar char="§"/>
            </a:pPr>
            <a:endParaRPr lang="it-IT" dirty="0"/>
          </a:p>
          <a:p>
            <a:r>
              <a:rPr lang="en-GB" dirty="0"/>
              <a:t>Next</a:t>
            </a:r>
            <a:r>
              <a:rPr lang="it-IT" dirty="0"/>
              <a:t> </a:t>
            </a:r>
            <a:r>
              <a:rPr lang="it-IT" dirty="0" err="1"/>
              <a:t>Steps</a:t>
            </a:r>
            <a:r>
              <a:rPr lang="it-IT" dirty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it-IT" dirty="0"/>
              <a:t>Sviluppo di modelli semplici anche per la parte di </a:t>
            </a:r>
            <a:r>
              <a:rPr lang="it-IT" dirty="0" err="1"/>
              <a:t>emotions</a:t>
            </a:r>
            <a:r>
              <a:rPr lang="it-IT" dirty="0"/>
              <a:t> </a:t>
            </a:r>
            <a:r>
              <a:rPr lang="it-IT" dirty="0" err="1"/>
              <a:t>detection</a:t>
            </a:r>
            <a:endParaRPr lang="it-IT" dirty="0"/>
          </a:p>
          <a:p>
            <a:pPr lvl="1">
              <a:buFont typeface="Wingdings" pitchFamily="2" charset="2"/>
              <a:buChar char="§"/>
            </a:pPr>
            <a:r>
              <a:rPr lang="it-IT" dirty="0"/>
              <a:t>Utilizzo di altre variabili per l’addestramento dei modelli (emittente, destinatario, data, luogo, volume, anno, pagine ecc.)</a:t>
            </a:r>
          </a:p>
        </p:txBody>
      </p:sp>
    </p:spTree>
    <p:extLst>
      <p:ext uri="{BB962C8B-B14F-4D97-AF65-F5344CB8AC3E}">
        <p14:creationId xmlns:p14="http://schemas.microsoft.com/office/powerpoint/2010/main" val="476405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 err="1"/>
              <a:t>Domande</a:t>
            </a:r>
            <a:r>
              <a:rPr lang="en-GB" sz="5400" dirty="0"/>
              <a:t>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15</a:t>
            </a:fld>
            <a:endParaRPr lang="en-US" sz="10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5C0728EF-B5A9-C749-A24C-1D410972D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85330" y="2241321"/>
            <a:ext cx="4700253" cy="357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51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Progetto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Segnaposto contenuto 2">
            <a:extLst>
              <a:ext uri="{FF2B5EF4-FFF2-40B4-BE49-F238E27FC236}">
                <a16:creationId xmlns:a16="http://schemas.microsoft.com/office/drawing/2014/main" id="{A93ADCDC-2059-4DB8-811D-7E6B4D45AE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575794"/>
              </p:ext>
            </p:extLst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1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39933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 err="1"/>
              <a:t>Dati</a:t>
            </a:r>
            <a:r>
              <a:rPr lang="en-GB" sz="5400" dirty="0"/>
              <a:t>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9FA895-560C-274C-B1B5-8294830A1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Due dataset:</a:t>
            </a:r>
          </a:p>
          <a:p>
            <a:pPr lvl="1">
              <a:lnSpc>
                <a:spcPct val="150000"/>
              </a:lnSpc>
            </a:pPr>
            <a:r>
              <a:rPr lang="it-IT" dirty="0"/>
              <a:t>Archivio Ricordi: </a:t>
            </a:r>
          </a:p>
          <a:p>
            <a:pPr lvl="2">
              <a:lnSpc>
                <a:spcPct val="100000"/>
              </a:lnSpc>
            </a:pPr>
            <a:r>
              <a:rPr lang="en-GB" dirty="0" err="1"/>
              <a:t>Estrazione</a:t>
            </a:r>
            <a:r>
              <a:rPr lang="en-GB" dirty="0"/>
              <a:t> </a:t>
            </a:r>
            <a:r>
              <a:rPr lang="en-GB" dirty="0" err="1"/>
              <a:t>lettere</a:t>
            </a:r>
            <a:r>
              <a:rPr lang="en-GB" dirty="0"/>
              <a:t> </a:t>
            </a:r>
            <a:r>
              <a:rPr lang="en-GB" dirty="0" err="1"/>
              <a:t>ricevute</a:t>
            </a:r>
            <a:r>
              <a:rPr lang="en-GB" dirty="0"/>
              <a:t>/mandate da/a Giacomo Puccini 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it-IT" dirty="0"/>
          </a:p>
          <a:p>
            <a:pPr lvl="1">
              <a:lnSpc>
                <a:spcPct val="150000"/>
              </a:lnSpc>
            </a:pPr>
            <a:r>
              <a:rPr lang="it-IT" dirty="0"/>
              <a:t> </a:t>
            </a:r>
            <a:r>
              <a:rPr lang="it-IT" dirty="0" err="1"/>
              <a:t>Sentipolc</a:t>
            </a:r>
            <a:r>
              <a:rPr lang="it-IT" dirty="0"/>
              <a:t>- evalita16: </a:t>
            </a:r>
          </a:p>
          <a:p>
            <a:pPr lvl="2">
              <a:lnSpc>
                <a:spcPct val="150000"/>
              </a:lnSpc>
            </a:pPr>
            <a:r>
              <a:rPr lang="it-IT" dirty="0"/>
              <a:t>Collezione di </a:t>
            </a:r>
            <a:r>
              <a:rPr lang="it-IT" dirty="0" err="1"/>
              <a:t>Tweet</a:t>
            </a:r>
            <a:r>
              <a:rPr lang="it-IT" dirty="0"/>
              <a:t> in lingua italiana</a:t>
            </a:r>
          </a:p>
          <a:p>
            <a:pPr lvl="2">
              <a:lnSpc>
                <a:spcPct val="150000"/>
              </a:lnSpc>
            </a:pPr>
            <a:r>
              <a:rPr lang="it-IT" dirty="0"/>
              <a:t>Disponibile sul sito in formato </a:t>
            </a:r>
            <a:r>
              <a:rPr lang="it-IT" dirty="0" err="1"/>
              <a:t>csv</a:t>
            </a:r>
            <a:r>
              <a:rPr lang="it-IT" dirty="0"/>
              <a:t> </a:t>
            </a:r>
          </a:p>
          <a:p>
            <a:pPr lvl="2">
              <a:lnSpc>
                <a:spcPct val="150000"/>
              </a:lnSpc>
            </a:pPr>
            <a:r>
              <a:rPr lang="it-IT" dirty="0"/>
              <a:t>7000 esempi di training, 400 esempi di test</a:t>
            </a:r>
          </a:p>
          <a:p>
            <a:pPr lvl="1"/>
            <a:endParaRPr lang="it-IT" dirty="0"/>
          </a:p>
          <a:p>
            <a:pPr marL="457200" lvl="1" indent="0">
              <a:buNone/>
            </a:pPr>
            <a:endParaRPr lang="en-GB" sz="1800" dirty="0"/>
          </a:p>
          <a:p>
            <a:endParaRPr lang="en-GB" sz="2200" dirty="0"/>
          </a:p>
          <a:p>
            <a:endParaRPr lang="en-GB" sz="2200" dirty="0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2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01750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Word Cloud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3</a:t>
            </a:fld>
            <a:endParaRPr lang="en-US" sz="1000" dirty="0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6B34CF53-AC06-2842-988F-BA0000A74EF6}"/>
              </a:ext>
            </a:extLst>
          </p:cNvPr>
          <p:cNvSpPr txBox="1">
            <a:spLocks/>
          </p:cNvSpPr>
          <p:nvPr/>
        </p:nvSpPr>
        <p:spPr>
          <a:xfrm>
            <a:off x="353260" y="1772226"/>
            <a:ext cx="5742740" cy="442931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it-IT" dirty="0"/>
              <a:t>Le parole più utilizzate sono relative alla composizione, agli amici e ai collaboratori di Giacomo Puccini:</a:t>
            </a:r>
          </a:p>
          <a:p>
            <a:pPr>
              <a:lnSpc>
                <a:spcPct val="100000"/>
              </a:lnSpc>
            </a:pPr>
            <a:r>
              <a:rPr lang="it-IT" b="1" dirty="0"/>
              <a:t>Composizioni</a:t>
            </a:r>
            <a:r>
              <a:rPr lang="it-IT" dirty="0"/>
              <a:t>: 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Bohème, Manon Lescaut. </a:t>
            </a:r>
          </a:p>
          <a:p>
            <a:pPr>
              <a:lnSpc>
                <a:spcPct val="100000"/>
              </a:lnSpc>
            </a:pPr>
            <a:r>
              <a:rPr lang="it-IT" b="1" dirty="0"/>
              <a:t>Amici e colleghi</a:t>
            </a:r>
            <a:r>
              <a:rPr lang="it-IT" dirty="0"/>
              <a:t>: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Tito II Ricordi. 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Luigi Illica e Giuseppe Giacosa famosi librettisti con cui Puccini lavorò. 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Pietro Mascagni compagno di stanza durante il conservatorio. 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Leopoldo </a:t>
            </a:r>
            <a:r>
              <a:rPr lang="it-IT" dirty="0" err="1"/>
              <a:t>Mugnone</a:t>
            </a:r>
            <a:r>
              <a:rPr lang="it-IT" dirty="0"/>
              <a:t>.</a:t>
            </a:r>
          </a:p>
          <a:p>
            <a:pPr>
              <a:lnSpc>
                <a:spcPct val="100000"/>
              </a:lnSpc>
            </a:pPr>
            <a:r>
              <a:rPr lang="it-IT" b="1" dirty="0"/>
              <a:t>Città italiane</a:t>
            </a:r>
            <a:r>
              <a:rPr lang="it-IT" dirty="0"/>
              <a:t>: </a:t>
            </a:r>
          </a:p>
          <a:p>
            <a:pPr lvl="1"/>
            <a:r>
              <a:rPr lang="it-IT" dirty="0"/>
              <a:t>Milano, Roma, Torino e Lucca</a:t>
            </a:r>
          </a:p>
          <a:p>
            <a:pPr lvl="1"/>
            <a:r>
              <a:rPr lang="it-IT" dirty="0"/>
              <a:t>Torre del Lago: una comunità nei pressi di Lucca dove Puccini si trasferì nel 1891.</a:t>
            </a:r>
          </a:p>
          <a:p>
            <a:pPr lvl="1"/>
            <a:endParaRPr lang="it-IT" dirty="0"/>
          </a:p>
          <a:p>
            <a:pPr>
              <a:lnSpc>
                <a:spcPct val="100000"/>
              </a:lnSpc>
            </a:pPr>
            <a:r>
              <a:rPr lang="it-IT" b="1" dirty="0"/>
              <a:t>Opera</a:t>
            </a:r>
            <a:r>
              <a:rPr lang="it-IT" dirty="0"/>
              <a:t>: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Musica, versi, partitura, tempo, scena</a:t>
            </a:r>
          </a:p>
          <a:p>
            <a:pPr lvl="1">
              <a:lnSpc>
                <a:spcPct val="100000"/>
              </a:lnSpc>
            </a:pPr>
            <a:endParaRPr lang="en-GB" dirty="0"/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endParaRPr lang="en-GB" dirty="0"/>
          </a:p>
        </p:txBody>
      </p:sp>
      <p:sp>
        <p:nvSpPr>
          <p:cNvPr id="73" name="Segnaposto piè di pagina 5">
            <a:extLst>
              <a:ext uri="{FF2B5EF4-FFF2-40B4-BE49-F238E27FC236}">
                <a16:creationId xmlns:a16="http://schemas.microsoft.com/office/drawing/2014/main" id="{128ED23C-9910-6142-AD9F-F99F3633D907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/>
              <a:t>Andrea Ierardi</a:t>
            </a:r>
            <a:endParaRPr lang="en-US" sz="1000" dirty="0"/>
          </a:p>
        </p:txBody>
      </p:sp>
      <p:pic>
        <p:nvPicPr>
          <p:cNvPr id="3073" name="Picture 1" descr="page6image16342128">
            <a:extLst>
              <a:ext uri="{FF2B5EF4-FFF2-40B4-BE49-F238E27FC236}">
                <a16:creationId xmlns:a16="http://schemas.microsoft.com/office/drawing/2014/main" id="{FACEC79E-3A87-464C-B2E0-2F691325C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737" y="2290914"/>
            <a:ext cx="5044063" cy="256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369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 err="1"/>
              <a:t>Modelli</a:t>
            </a:r>
            <a:endParaRPr lang="en-GB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3F74F852-D852-476B-B0CB-A103CAB1B6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354142"/>
              </p:ext>
            </p:extLst>
          </p:nvPr>
        </p:nvGraphicFramePr>
        <p:xfrm>
          <a:off x="290213" y="1884834"/>
          <a:ext cx="11608526" cy="4049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4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10427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 err="1"/>
              <a:t>Architettura</a:t>
            </a:r>
            <a:r>
              <a:rPr lang="en-GB" sz="5400" dirty="0"/>
              <a:t> </a:t>
            </a:r>
            <a:r>
              <a:rPr lang="en-GB" sz="5400" dirty="0" err="1"/>
              <a:t>delle</a:t>
            </a:r>
            <a:r>
              <a:rPr lang="en-GB" sz="5400" dirty="0"/>
              <a:t> </a:t>
            </a:r>
            <a:r>
              <a:rPr lang="en-GB" sz="5400" dirty="0" err="1"/>
              <a:t>reti</a:t>
            </a:r>
            <a:r>
              <a:rPr lang="en-GB" sz="5400" dirty="0"/>
              <a:t> </a:t>
            </a:r>
            <a:r>
              <a:rPr lang="en-GB" sz="5400" dirty="0" err="1"/>
              <a:t>neurali</a:t>
            </a:r>
            <a:endParaRPr lang="en-GB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5</a:t>
            </a:fld>
            <a:endParaRPr lang="en-US" sz="10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3389AD-4C23-6F4F-85E1-DF8FE5DE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Sono stati costruiti </a:t>
            </a:r>
            <a:r>
              <a:rPr lang="it-IT" b="1" dirty="0"/>
              <a:t>due tipi </a:t>
            </a:r>
            <a:r>
              <a:rPr lang="it-IT" dirty="0"/>
              <a:t>di Reti Neurali basate sul numero di differenti sentimenti della variabile target:</a:t>
            </a:r>
          </a:p>
          <a:p>
            <a:pPr lvl="1"/>
            <a:r>
              <a:rPr lang="it-IT" dirty="0"/>
              <a:t>Rete Neurale a </a:t>
            </a:r>
            <a:r>
              <a:rPr lang="it-IT" b="1" dirty="0"/>
              <a:t>2 sentimenti</a:t>
            </a:r>
            <a:r>
              <a:rPr lang="it-IT" dirty="0"/>
              <a:t>: Positivi e Negativi</a:t>
            </a:r>
          </a:p>
          <a:p>
            <a:pPr lvl="1"/>
            <a:r>
              <a:rPr lang="it-IT" dirty="0"/>
              <a:t>Rete Neurale a </a:t>
            </a:r>
            <a:r>
              <a:rPr lang="it-IT" b="1" dirty="0"/>
              <a:t>4 sentimenti</a:t>
            </a:r>
            <a:r>
              <a:rPr lang="it-IT" dirty="0"/>
              <a:t>: Positivi, Negativi, Entrambi e Neutrali.</a:t>
            </a:r>
          </a:p>
          <a:p>
            <a:endParaRPr lang="it-IT" dirty="0"/>
          </a:p>
          <a:p>
            <a:r>
              <a:rPr lang="it-IT" dirty="0"/>
              <a:t>Architettura Rete Neurale Semplice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2D8E0C8-D065-7640-99E6-FFFBA4D27C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764594" y="3953661"/>
            <a:ext cx="2143076" cy="236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61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 err="1"/>
              <a:t>Reti</a:t>
            </a:r>
            <a:r>
              <a:rPr lang="en-GB" sz="5400" dirty="0"/>
              <a:t> </a:t>
            </a:r>
            <a:r>
              <a:rPr lang="en-GB" sz="5400" dirty="0" err="1"/>
              <a:t>Neurali</a:t>
            </a:r>
            <a:r>
              <a:rPr lang="en-GB" sz="5400" dirty="0"/>
              <a:t> a 4 </a:t>
            </a:r>
            <a:r>
              <a:rPr lang="en-GB" sz="5400" dirty="0" err="1"/>
              <a:t>sentimenti</a:t>
            </a:r>
            <a:endParaRPr lang="en-GB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6</a:t>
            </a:fld>
            <a:endParaRPr lang="en-US" sz="10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3389AD-4C23-6F4F-85E1-DF8FE5DE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Risultati su </a:t>
            </a:r>
            <a:r>
              <a:rPr lang="it-IT" dirty="0" err="1"/>
              <a:t>SentiPolc</a:t>
            </a:r>
            <a:r>
              <a:rPr lang="it-IT" dirty="0"/>
              <a:t> Test set:</a:t>
            </a:r>
          </a:p>
          <a:p>
            <a:pPr lvl="1"/>
            <a:r>
              <a:rPr lang="it-IT" dirty="0"/>
              <a:t>F1 score: 0.467 - </a:t>
            </a:r>
            <a:r>
              <a:rPr lang="it-IT" dirty="0" err="1"/>
              <a:t>Accuracy</a:t>
            </a:r>
            <a:r>
              <a:rPr lang="it-IT" dirty="0"/>
              <a:t>: 46.22 %  </a:t>
            </a:r>
          </a:p>
          <a:p>
            <a:r>
              <a:rPr lang="it-IT" dirty="0"/>
              <a:t>Risultati modello sulle lettere di Puccini: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EEEC4BB-AA06-AD44-BE52-1BECBCDEB8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3124" y="3639279"/>
            <a:ext cx="5239336" cy="276185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A439BF5-4475-8E40-9F35-B0A2DAF245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41531" y="3689115"/>
            <a:ext cx="5899009" cy="265414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33B617B-B31C-314F-9214-A6949190C29A}"/>
              </a:ext>
            </a:extLst>
          </p:cNvPr>
          <p:cNvSpPr txBox="1"/>
          <p:nvPr/>
        </p:nvSpPr>
        <p:spPr>
          <a:xfrm>
            <a:off x="1006869" y="3238563"/>
            <a:ext cx="3305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Previsioni modello a 4 sentimenti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2454A72-BFB1-1749-A1F2-65AEE1725827}"/>
              </a:ext>
            </a:extLst>
          </p:cNvPr>
          <p:cNvSpPr txBox="1"/>
          <p:nvPr/>
        </p:nvSpPr>
        <p:spPr>
          <a:xfrm>
            <a:off x="6240824" y="3240164"/>
            <a:ext cx="427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Previsioni modello a 4 sentimenti negli anni</a:t>
            </a:r>
          </a:p>
        </p:txBody>
      </p:sp>
    </p:spTree>
    <p:extLst>
      <p:ext uri="{BB962C8B-B14F-4D97-AF65-F5344CB8AC3E}">
        <p14:creationId xmlns:p14="http://schemas.microsoft.com/office/powerpoint/2010/main" val="1152398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 err="1"/>
              <a:t>Reti</a:t>
            </a:r>
            <a:r>
              <a:rPr lang="en-GB" sz="5400" dirty="0"/>
              <a:t> </a:t>
            </a:r>
            <a:r>
              <a:rPr lang="en-GB" sz="5400" dirty="0" err="1"/>
              <a:t>Neurali</a:t>
            </a:r>
            <a:r>
              <a:rPr lang="en-GB" sz="5400" dirty="0"/>
              <a:t> a 2 </a:t>
            </a:r>
            <a:r>
              <a:rPr lang="en-GB" sz="5400" dirty="0" err="1"/>
              <a:t>sentimenti</a:t>
            </a:r>
            <a:endParaRPr lang="en-GB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7</a:t>
            </a:fld>
            <a:endParaRPr lang="en-US" sz="10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3389AD-4C23-6F4F-85E1-DF8FE5DE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Risultati su </a:t>
            </a:r>
            <a:r>
              <a:rPr lang="it-IT" dirty="0" err="1"/>
              <a:t>SentiPolc</a:t>
            </a:r>
            <a:r>
              <a:rPr lang="it-IT" dirty="0"/>
              <a:t> Test set:</a:t>
            </a:r>
          </a:p>
          <a:p>
            <a:pPr lvl="1"/>
            <a:r>
              <a:rPr lang="it-IT" dirty="0"/>
              <a:t>F1 score: 0.627 - </a:t>
            </a:r>
            <a:r>
              <a:rPr lang="it-IT" dirty="0" err="1"/>
              <a:t>Accuracy</a:t>
            </a:r>
            <a:r>
              <a:rPr lang="it-IT" dirty="0"/>
              <a:t>: 61.89 %  </a:t>
            </a:r>
          </a:p>
          <a:p>
            <a:r>
              <a:rPr lang="it-IT" dirty="0"/>
              <a:t>Risultati modello sulle lettere di Puccini: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EEEC4BB-AA06-AD44-BE52-1BECBCDEB8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1781" y="3662423"/>
            <a:ext cx="5091718" cy="265411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A439BF5-4475-8E40-9F35-B0A2DAF245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93792" y="3689139"/>
            <a:ext cx="6141706" cy="265411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33B617B-B31C-314F-9214-A6949190C29A}"/>
              </a:ext>
            </a:extLst>
          </p:cNvPr>
          <p:cNvSpPr txBox="1"/>
          <p:nvPr/>
        </p:nvSpPr>
        <p:spPr>
          <a:xfrm>
            <a:off x="1036231" y="3248396"/>
            <a:ext cx="3305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Previsioni modello a 2 sentimenti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2454A72-BFB1-1749-A1F2-65AEE1725827}"/>
              </a:ext>
            </a:extLst>
          </p:cNvPr>
          <p:cNvSpPr txBox="1"/>
          <p:nvPr/>
        </p:nvSpPr>
        <p:spPr>
          <a:xfrm>
            <a:off x="6240824" y="3249997"/>
            <a:ext cx="427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Previsioni modello a 2 sentimenti negli anni</a:t>
            </a:r>
          </a:p>
        </p:txBody>
      </p:sp>
    </p:spTree>
    <p:extLst>
      <p:ext uri="{BB962C8B-B14F-4D97-AF65-F5344CB8AC3E}">
        <p14:creationId xmlns:p14="http://schemas.microsoft.com/office/powerpoint/2010/main" val="4261731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 err="1"/>
              <a:t>Architettura</a:t>
            </a:r>
            <a:r>
              <a:rPr lang="en-GB" sz="5400" dirty="0"/>
              <a:t> </a:t>
            </a:r>
            <a:r>
              <a:rPr lang="en-GB" sz="5400" dirty="0" err="1"/>
              <a:t>SentITA</a:t>
            </a:r>
            <a:endParaRPr lang="en-GB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8</a:t>
            </a:fld>
            <a:endParaRPr lang="en-US" sz="10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3389AD-4C23-6F4F-85E1-DF8FE5DEA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299222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dirty="0"/>
              <a:t>Il modello riceve in input una rappresentazione delle parole con word </a:t>
            </a:r>
            <a:r>
              <a:rPr lang="it-IT" dirty="0" err="1"/>
              <a:t>embedding</a:t>
            </a:r>
            <a:endParaRPr lang="it-IT" dirty="0"/>
          </a:p>
          <a:p>
            <a:pPr>
              <a:lnSpc>
                <a:spcPct val="110000"/>
              </a:lnSpc>
            </a:pPr>
            <a:r>
              <a:rPr lang="it-IT" dirty="0"/>
              <a:t>Addestrato su </a:t>
            </a:r>
            <a:r>
              <a:rPr lang="it-IT" dirty="0" err="1"/>
              <a:t>dataset</a:t>
            </a:r>
            <a:r>
              <a:rPr lang="it-IT" dirty="0"/>
              <a:t> differenti (Sentipolc2016, AB- SITA2018 + Wikipedia). </a:t>
            </a:r>
          </a:p>
          <a:p>
            <a:pPr>
              <a:lnSpc>
                <a:spcPct val="100000"/>
              </a:lnSpc>
            </a:pPr>
            <a:r>
              <a:rPr lang="it-IT" dirty="0"/>
              <a:t>I dati di addestramento e test comprendono circa 102k frasi di cui 7k con sentimento positivo, 7k negativo e 88k neutrale.</a:t>
            </a:r>
          </a:p>
          <a:p>
            <a:pPr>
              <a:lnSpc>
                <a:spcPct val="150000"/>
              </a:lnSpc>
            </a:pPr>
            <a:r>
              <a:rPr lang="it-IT" dirty="0"/>
              <a:t>Architettura Rete Neurale: </a:t>
            </a:r>
            <a:r>
              <a:rPr lang="it-IT" dirty="0" err="1"/>
              <a:t>Bidirectional</a:t>
            </a:r>
            <a:r>
              <a:rPr lang="it-IT" dirty="0"/>
              <a:t> LSTM-CNN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2D8E0C8-D065-7640-99E6-FFFBA4D27C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058400" y="1863008"/>
            <a:ext cx="1995948" cy="409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13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Rosso arancion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6737</TotalTime>
  <Words>747</Words>
  <Application>Microsoft Macintosh PowerPoint</Application>
  <PresentationFormat>Widescreen</PresentationFormat>
  <Paragraphs>137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CMR9</vt:lpstr>
      <vt:lpstr>Wingdings</vt:lpstr>
      <vt:lpstr>Tema di Office</vt:lpstr>
      <vt:lpstr>Puccini by mail Sentiment polarity prediction</vt:lpstr>
      <vt:lpstr>Progetto </vt:lpstr>
      <vt:lpstr>Dati </vt:lpstr>
      <vt:lpstr>Word Cloud </vt:lpstr>
      <vt:lpstr>Modelli</vt:lpstr>
      <vt:lpstr>Architettura delle reti neurali</vt:lpstr>
      <vt:lpstr>Reti Neurali a 4 sentimenti</vt:lpstr>
      <vt:lpstr>Reti Neurali a 2 sentimenti</vt:lpstr>
      <vt:lpstr>Architettura SentITA</vt:lpstr>
      <vt:lpstr>SentITA sentiment polarity</vt:lpstr>
      <vt:lpstr>SentITA emotion</vt:lpstr>
      <vt:lpstr>SentITA emotion and sentiment</vt:lpstr>
      <vt:lpstr>Neural Networks vs. SentITA</vt:lpstr>
      <vt:lpstr>Neural Networks vs. SentITA</vt:lpstr>
      <vt:lpstr>Conclusioni &amp; Next Steps</vt:lpstr>
      <vt:lpstr>Domande?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Lyrics Emotion Detection App</dc:title>
  <dc:creator>Microsoft Office User</dc:creator>
  <cp:lastModifiedBy>Andrea Ierardi</cp:lastModifiedBy>
  <cp:revision>33</cp:revision>
  <dcterms:created xsi:type="dcterms:W3CDTF">2021-05-08T11:12:21Z</dcterms:created>
  <dcterms:modified xsi:type="dcterms:W3CDTF">2022-01-13T19:25:32Z</dcterms:modified>
</cp:coreProperties>
</file>