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A2447-3F08-480E-BBCF-02F21B4E41C7}" v="161" dt="2023-02-10T19:58:57.753"/>
    <p1510:client id="{A79446F1-09D5-468F-89C9-224ADE00F432}" v="269" dt="2023-02-10T20:52:18.839"/>
    <p1510:client id="{EF27B319-8A3E-402C-A20B-D030D89CC375}" v="805" dt="2023-02-08T00:09:29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8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5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7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4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AF0EA-5F39-DBAB-FB4F-96A71786E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11" b="4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>
                <a:ea typeface="Calibri Light"/>
                <a:cs typeface="Calibri Light"/>
              </a:rPr>
              <a:t>Pompa a vuoto</a:t>
            </a:r>
            <a:endParaRPr lang="de-DE" sz="44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dirty="0" err="1">
                <a:ea typeface="Calibri"/>
                <a:cs typeface="Calibri"/>
              </a:rPr>
              <a:t>Relazione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scientifica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110DDC-9EB6-9E5F-5C1A-441960D1C8EB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OCCORRENTE</a:t>
            </a:r>
          </a:p>
        </p:txBody>
      </p:sp>
    </p:spTree>
    <p:extLst>
      <p:ext uri="{BB962C8B-B14F-4D97-AF65-F5344CB8AC3E}">
        <p14:creationId xmlns:p14="http://schemas.microsoft.com/office/powerpoint/2010/main" val="263116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6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magine 5" descr="Immagine che contiene tazza, vetro, bevanda&#10;&#10;Descrizione generata automaticamente">
            <a:extLst>
              <a:ext uri="{FF2B5EF4-FFF2-40B4-BE49-F238E27FC236}">
                <a16:creationId xmlns:a16="http://schemas.microsoft.com/office/drawing/2014/main" id="{DF708088-4E56-5362-77C0-7BB07983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82" y="2585"/>
            <a:ext cx="2680494" cy="269137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5AC19-8D1F-78A2-F442-5EF95C067143}"/>
              </a:ext>
            </a:extLst>
          </p:cNvPr>
          <p:cNvSpPr txBox="1"/>
          <p:nvPr/>
        </p:nvSpPr>
        <p:spPr>
          <a:xfrm>
            <a:off x="6657715" y="2990818"/>
            <a:ext cx="4195675" cy="2913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Una </a:t>
            </a:r>
            <a:r>
              <a:rPr lang="en-US" sz="2000" dirty="0" err="1"/>
              <a:t>pompa</a:t>
            </a:r>
            <a:r>
              <a:rPr lang="en-US" sz="2000" dirty="0"/>
              <a:t> a </a:t>
            </a:r>
            <a:r>
              <a:rPr lang="en-US" sz="2000" dirty="0" err="1"/>
              <a:t>vuoto</a:t>
            </a:r>
            <a:endParaRPr lang="en-US" sz="2000" dirty="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becher</a:t>
            </a:r>
            <a:r>
              <a:rPr lang="en-US" sz="2000" dirty="0"/>
              <a:t> con </a:t>
            </a:r>
            <a:r>
              <a:rPr lang="en-US" sz="2000" dirty="0" err="1"/>
              <a:t>dell'acqua</a:t>
            </a:r>
            <a:endParaRPr lang="en-US" sz="2000" dirty="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palloncino</a:t>
            </a:r>
            <a:r>
              <a:rPr lang="en-US" sz="2000" dirty="0"/>
              <a:t> quasi </a:t>
            </a:r>
            <a:r>
              <a:rPr lang="en-US" sz="2000" dirty="0" err="1"/>
              <a:t>sgonfio</a:t>
            </a:r>
            <a:endParaRPr lang="en-US" sz="2000" dirty="0" err="1">
              <a:cs typeface="Calibri"/>
            </a:endParaRPr>
          </a:p>
        </p:txBody>
      </p:sp>
      <p:pic>
        <p:nvPicPr>
          <p:cNvPr id="3" name="Immagine 3" descr="Immagine che contiene testo, dispositivo&#10;&#10;Descrizione generata automaticamente">
            <a:extLst>
              <a:ext uri="{FF2B5EF4-FFF2-40B4-BE49-F238E27FC236}">
                <a16:creationId xmlns:a16="http://schemas.microsoft.com/office/drawing/2014/main" id="{5D1FAB51-2857-1FF9-E17A-F39460CB6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78" r="-3" b="350"/>
          <a:stretch/>
        </p:blipFill>
        <p:spPr>
          <a:xfrm>
            <a:off x="-48047" y="3335722"/>
            <a:ext cx="4411552" cy="3777423"/>
          </a:xfrm>
          <a:prstGeom prst="rect">
            <a:avLst/>
          </a:prstGeom>
        </p:spPr>
      </p:pic>
      <p:sp>
        <p:nvSpPr>
          <p:cNvPr id="6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4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8B5371-F186-6C9A-8B07-18E6BD81F15E}"/>
              </a:ext>
            </a:extLst>
          </p:cNvPr>
          <p:cNvSpPr txBox="1"/>
          <p:nvPr/>
        </p:nvSpPr>
        <p:spPr>
          <a:xfrm>
            <a:off x="804672" y="940391"/>
            <a:ext cx="10021446" cy="29444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ESPERIMENTI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Calibri Ligh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2" y="939510"/>
            <a:ext cx="4826539" cy="2947517"/>
            <a:chOff x="6867014" y="-1"/>
            <a:chExt cx="5324986" cy="3251913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4" y="-1"/>
              <a:ext cx="5324985" cy="3251913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0"/>
              <a:ext cx="5275532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5" y="0"/>
              <a:ext cx="5270785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54323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8656625-359F-1192-6BD0-FA3DD19A0461}"/>
              </a:ext>
            </a:extLst>
          </p:cNvPr>
          <p:cNvSpPr txBox="1"/>
          <p:nvPr/>
        </p:nvSpPr>
        <p:spPr>
          <a:xfrm>
            <a:off x="435596" y="640080"/>
            <a:ext cx="4643496" cy="3566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1. </a:t>
            </a:r>
            <a:r>
              <a:rPr lang="en-US" sz="3000" dirty="0" err="1">
                <a:latin typeface="+mj-lt"/>
                <a:ea typeface="+mj-ea"/>
                <a:cs typeface="+mj-cs"/>
              </a:rPr>
              <a:t>Abbiamo</a:t>
            </a:r>
            <a:r>
              <a:rPr lang="en-US" sz="30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latin typeface="+mj-lt"/>
                <a:ea typeface="+mj-ea"/>
                <a:cs typeface="+mj-cs"/>
              </a:rPr>
              <a:t>inserito</a:t>
            </a:r>
            <a:r>
              <a:rPr lang="en-US" sz="3000" dirty="0">
                <a:latin typeface="+mj-lt"/>
                <a:ea typeface="+mj-ea"/>
                <a:cs typeface="+mj-cs"/>
              </a:rPr>
              <a:t> il </a:t>
            </a:r>
            <a:r>
              <a:rPr lang="en-US" sz="3000" dirty="0" err="1">
                <a:latin typeface="+mj-lt"/>
                <a:ea typeface="+mj-ea"/>
                <a:cs typeface="+mj-cs"/>
              </a:rPr>
              <a:t>becher</a:t>
            </a:r>
            <a:r>
              <a:rPr lang="en-US" sz="30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latin typeface="+mj-lt"/>
                <a:ea typeface="+mj-ea"/>
                <a:cs typeface="+mj-cs"/>
              </a:rPr>
              <a:t>contenente</a:t>
            </a:r>
            <a:r>
              <a:rPr lang="en-US" sz="3000" dirty="0">
                <a:latin typeface="+mj-lt"/>
                <a:ea typeface="+mj-ea"/>
                <a:cs typeface="+mj-cs"/>
              </a:rPr>
              <a:t> </a:t>
            </a:r>
            <a:r>
              <a:rPr lang="en-US" sz="3000" dirty="0" err="1">
                <a:latin typeface="+mj-lt"/>
                <a:ea typeface="+mj-ea"/>
                <a:cs typeface="+mj-cs"/>
              </a:rPr>
              <a:t>dell'acqua</a:t>
            </a:r>
            <a:r>
              <a:rPr lang="en-US" sz="3000" dirty="0">
                <a:latin typeface="+mj-lt"/>
                <a:ea typeface="+mj-ea"/>
                <a:cs typeface="+mj-cs"/>
              </a:rPr>
              <a:t> sotto la campana </a:t>
            </a:r>
            <a:r>
              <a:rPr lang="en-US" sz="3000" dirty="0" err="1">
                <a:latin typeface="+mj-lt"/>
                <a:ea typeface="+mj-ea"/>
                <a:cs typeface="+mj-cs"/>
              </a:rPr>
              <a:t>della</a:t>
            </a:r>
            <a:r>
              <a:rPr lang="en-US" sz="30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latin typeface="+mj-lt"/>
                <a:ea typeface="+mj-ea"/>
                <a:cs typeface="+mj-cs"/>
              </a:rPr>
              <a:t>pompa</a:t>
            </a:r>
            <a:r>
              <a:rPr lang="en-US" sz="3000" dirty="0">
                <a:latin typeface="+mj-lt"/>
                <a:ea typeface="+mj-ea"/>
                <a:cs typeface="+mj-cs"/>
              </a:rPr>
              <a:t> a </a:t>
            </a:r>
            <a:r>
              <a:rPr lang="en-US" sz="3000" dirty="0" err="1">
                <a:latin typeface="+mj-lt"/>
                <a:ea typeface="+mj-ea"/>
                <a:cs typeface="+mj-cs"/>
              </a:rPr>
              <a:t>vuoto</a:t>
            </a:r>
            <a:r>
              <a:rPr lang="en-US" sz="3000" dirty="0">
                <a:latin typeface="+mj-lt"/>
                <a:ea typeface="+mj-ea"/>
                <a:cs typeface="+mj-cs"/>
              </a:rPr>
              <a:t> e </a:t>
            </a:r>
            <a:r>
              <a:rPr lang="en-US" sz="3000" dirty="0" err="1">
                <a:latin typeface="+mj-lt"/>
                <a:ea typeface="+mj-ea"/>
                <a:cs typeface="+mj-cs"/>
              </a:rPr>
              <a:t>abbiamo</a:t>
            </a:r>
            <a:r>
              <a:rPr lang="en-US" sz="30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latin typeface="+mj-lt"/>
                <a:ea typeface="+mj-ea"/>
                <a:cs typeface="+mj-cs"/>
              </a:rPr>
              <a:t>aspettato</a:t>
            </a:r>
            <a:r>
              <a:rPr lang="en-US" sz="3000" dirty="0">
                <a:latin typeface="+mj-lt"/>
                <a:ea typeface="+mj-ea"/>
                <a:cs typeface="+mj-cs"/>
              </a:rPr>
              <a:t>.</a:t>
            </a:r>
            <a:endParaRPr lang="en-US" sz="3000" dirty="0" err="1">
              <a:latin typeface="+mj-lt"/>
              <a:ea typeface="Calibri Light"/>
              <a:cs typeface="Calibri Light"/>
            </a:endParaRP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3" descr="Immagine che contiene tavolo, interni, tazza, pavimento&#10;&#10;Descrizione generata automaticamente">
            <a:extLst>
              <a:ext uri="{FF2B5EF4-FFF2-40B4-BE49-F238E27FC236}">
                <a16:creationId xmlns:a16="http://schemas.microsoft.com/office/drawing/2014/main" id="{77599797-7B8A-431C-78F3-6B330F38B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27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997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84322D-AA69-1F8E-ADF1-DB2350C15E4E}"/>
              </a:ext>
            </a:extLst>
          </p:cNvPr>
          <p:cNvSpPr txBox="1"/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latin typeface="Calibri Light"/>
                <a:ea typeface="Calibri Light"/>
                <a:cs typeface="Calibri Light"/>
              </a:rPr>
              <a:t>2. Poi </a:t>
            </a:r>
            <a:r>
              <a:rPr lang="en-US" sz="3000" dirty="0" err="1">
                <a:latin typeface="Calibri Light"/>
                <a:ea typeface="Calibri Light"/>
                <a:cs typeface="Calibri Light"/>
              </a:rPr>
              <a:t>abbiamo</a:t>
            </a:r>
            <a:r>
              <a:rPr lang="en-US" sz="3000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sz="3000" dirty="0" err="1">
                <a:latin typeface="Calibri Light"/>
                <a:ea typeface="Calibri Light"/>
                <a:cs typeface="Calibri Light"/>
              </a:rPr>
              <a:t>inserito</a:t>
            </a:r>
            <a:r>
              <a:rPr lang="en-US" sz="3000" dirty="0">
                <a:latin typeface="Calibri Light"/>
                <a:ea typeface="Calibri Light"/>
                <a:cs typeface="Calibri Light"/>
              </a:rPr>
              <a:t> un </a:t>
            </a:r>
            <a:r>
              <a:rPr lang="en-US" sz="3000" dirty="0" err="1">
                <a:latin typeface="Calibri Light"/>
                <a:ea typeface="Calibri Light"/>
                <a:cs typeface="Calibri Light"/>
              </a:rPr>
              <a:t>palloncino</a:t>
            </a:r>
            <a:r>
              <a:rPr lang="en-US" sz="3000" dirty="0">
                <a:latin typeface="Calibri Light"/>
                <a:ea typeface="Calibri Light"/>
                <a:cs typeface="Calibri Light"/>
              </a:rPr>
              <a:t> quasi </a:t>
            </a:r>
            <a:r>
              <a:rPr lang="en-US" sz="3000" dirty="0" err="1">
                <a:latin typeface="Calibri Light"/>
                <a:ea typeface="Calibri Light"/>
                <a:cs typeface="Calibri Light"/>
              </a:rPr>
              <a:t>sgonfio</a:t>
            </a:r>
            <a:r>
              <a:rPr lang="en-US" sz="3000" dirty="0">
                <a:latin typeface="Calibri Light"/>
                <a:ea typeface="Calibri Light"/>
                <a:cs typeface="Calibri Light"/>
              </a:rPr>
              <a:t> sotto la campana </a:t>
            </a:r>
            <a:r>
              <a:rPr lang="en-US" sz="3000" dirty="0" err="1">
                <a:latin typeface="Calibri Light"/>
                <a:ea typeface="Calibri Light"/>
                <a:cs typeface="Calibri Light"/>
              </a:rPr>
              <a:t>della</a:t>
            </a:r>
            <a:r>
              <a:rPr lang="en-US" sz="3000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sz="3000" dirty="0" err="1">
                <a:latin typeface="Calibri Light"/>
                <a:ea typeface="Calibri Light"/>
                <a:cs typeface="Calibri Light"/>
              </a:rPr>
              <a:t>pompa</a:t>
            </a:r>
            <a:r>
              <a:rPr lang="en-US" sz="3000" dirty="0">
                <a:latin typeface="Calibri Light"/>
                <a:ea typeface="Calibri Light"/>
                <a:cs typeface="Calibri Light"/>
              </a:rPr>
              <a:t> a </a:t>
            </a:r>
            <a:r>
              <a:rPr lang="en-US" sz="3000" dirty="0" err="1">
                <a:latin typeface="Calibri Light"/>
                <a:ea typeface="Calibri Light"/>
                <a:cs typeface="Calibri Light"/>
              </a:rPr>
              <a:t>vuoto</a:t>
            </a:r>
            <a:r>
              <a:rPr lang="en-US" sz="3000" dirty="0">
                <a:latin typeface="Calibri Light"/>
                <a:ea typeface="Calibri Light"/>
                <a:cs typeface="Calibri Light"/>
              </a:rPr>
              <a:t> e </a:t>
            </a:r>
            <a:r>
              <a:rPr lang="en-US" sz="3000" dirty="0" err="1">
                <a:latin typeface="Calibri Light"/>
                <a:ea typeface="Calibri Light"/>
                <a:cs typeface="Calibri Light"/>
              </a:rPr>
              <a:t>abbiamo</a:t>
            </a:r>
            <a:r>
              <a:rPr lang="en-US" sz="3000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sz="3000" dirty="0" err="1">
                <a:latin typeface="Calibri Light"/>
                <a:ea typeface="Calibri Light"/>
                <a:cs typeface="Calibri Light"/>
              </a:rPr>
              <a:t>aspettato</a:t>
            </a:r>
            <a:r>
              <a:rPr lang="en-US" sz="3000" dirty="0">
                <a:latin typeface="Calibri Light"/>
                <a:ea typeface="Calibri Light"/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75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110DDC-9EB6-9E5F-5C1A-441960D1C8EB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5200" dirty="0">
                <a:solidFill>
                  <a:schemeClr val="tx2"/>
                </a:solidFill>
                <a:latin typeface="Calibri Light"/>
                <a:ea typeface="Calibri Light"/>
                <a:cs typeface="Calibri Light"/>
              </a:rPr>
              <a:t>OSSERVAZIONI E CONCLUSIONI</a:t>
            </a:r>
            <a:r>
              <a:rPr lang="it-IT" sz="5200" dirty="0">
                <a:solidFill>
                  <a:schemeClr val="tx2"/>
                </a:solidFill>
                <a:latin typeface="Calibri Light"/>
                <a:ea typeface="Calibri"/>
                <a:cs typeface="Calibri"/>
              </a:rPr>
              <a:t>​</a:t>
            </a:r>
            <a:endParaRPr lang="en-US" sz="5200" kern="1200">
              <a:solidFill>
                <a:schemeClr val="tx2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04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04F90F-BDA4-0DB7-F508-5634F6836AD7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Nel primo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esperimento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abbiamo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notato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che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dopo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qualche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secondo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l'acqua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cominciava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a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bollire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, e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quando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l'abbiamo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tirata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fuori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e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l'abbiamo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toccata era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diventata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fredda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. </a:t>
            </a:r>
            <a:endParaRPr lang="it-IT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Nel secondo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esperimento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,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invece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, il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pallocino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dopo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pochi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secondi ha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iniziato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 a </a:t>
            </a:r>
            <a:r>
              <a:rPr lang="en-US" sz="3000" dirty="0" err="1">
                <a:solidFill>
                  <a:schemeClr val="tx2"/>
                </a:solidFill>
                <a:ea typeface="Calibri"/>
                <a:cs typeface="Calibri"/>
              </a:rPr>
              <a:t>gonfiarsi</a:t>
            </a:r>
            <a:r>
              <a:rPr lang="en-US" sz="3000" dirty="0">
                <a:solidFill>
                  <a:schemeClr val="tx2"/>
                </a:solidFill>
                <a:ea typeface="Calibri"/>
                <a:cs typeface="Calibri"/>
              </a:rPr>
              <a:t>.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04F90F-BDA4-0DB7-F508-5634F6836AD7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tx2"/>
                </a:solidFill>
              </a:rPr>
              <a:t>Nel primo </a:t>
            </a:r>
            <a:r>
              <a:rPr lang="en-US" sz="3000" dirty="0" err="1">
                <a:solidFill>
                  <a:schemeClr val="tx2"/>
                </a:solidFill>
              </a:rPr>
              <a:t>esperimento</a:t>
            </a:r>
            <a:r>
              <a:rPr lang="en-US" sz="3000" dirty="0">
                <a:solidFill>
                  <a:schemeClr val="tx2"/>
                </a:solidFill>
              </a:rPr>
              <a:t>, </a:t>
            </a:r>
            <a:r>
              <a:rPr lang="en-US" sz="3000" dirty="0" err="1">
                <a:solidFill>
                  <a:schemeClr val="tx2"/>
                </a:solidFill>
              </a:rPr>
              <a:t>l'acqua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bolliva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perché</a:t>
            </a:r>
            <a:r>
              <a:rPr lang="en-US" sz="3000" dirty="0">
                <a:solidFill>
                  <a:schemeClr val="tx2"/>
                </a:solidFill>
              </a:rPr>
              <a:t> la </a:t>
            </a:r>
            <a:r>
              <a:rPr lang="en-US" sz="3000" dirty="0" err="1">
                <a:solidFill>
                  <a:schemeClr val="tx2"/>
                </a:solidFill>
              </a:rPr>
              <a:t>pressione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atmosferica</a:t>
            </a:r>
            <a:r>
              <a:rPr lang="en-US" sz="3000" dirty="0">
                <a:solidFill>
                  <a:schemeClr val="tx2"/>
                </a:solidFill>
              </a:rPr>
              <a:t> era </a:t>
            </a:r>
            <a:r>
              <a:rPr lang="en-US" sz="3000" dirty="0" err="1">
                <a:solidFill>
                  <a:schemeClr val="tx2"/>
                </a:solidFill>
              </a:rPr>
              <a:t>così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bassa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che</a:t>
            </a:r>
            <a:r>
              <a:rPr lang="en-US" sz="3000" dirty="0">
                <a:solidFill>
                  <a:schemeClr val="tx2"/>
                </a:solidFill>
              </a:rPr>
              <a:t> il punto di </a:t>
            </a:r>
            <a:r>
              <a:rPr lang="en-US" sz="3000" dirty="0" err="1">
                <a:solidFill>
                  <a:schemeClr val="tx2"/>
                </a:solidFill>
              </a:rPr>
              <a:t>ebollizione</a:t>
            </a:r>
            <a:r>
              <a:rPr lang="en-US" sz="3000" dirty="0">
                <a:solidFill>
                  <a:schemeClr val="tx2"/>
                </a:solidFill>
              </a:rPr>
              <a:t> era a </a:t>
            </a:r>
            <a:r>
              <a:rPr lang="en-US" sz="3000" dirty="0" err="1">
                <a:solidFill>
                  <a:schemeClr val="tx2"/>
                </a:solidFill>
              </a:rPr>
              <a:t>temperatura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ambiente</a:t>
            </a:r>
            <a:r>
              <a:rPr lang="en-US" sz="3000" dirty="0">
                <a:solidFill>
                  <a:schemeClr val="tx2"/>
                </a:solidFill>
              </a:rPr>
              <a:t>. </a:t>
            </a:r>
            <a:r>
              <a:rPr lang="en-US" sz="3000" dirty="0" err="1">
                <a:solidFill>
                  <a:schemeClr val="tx2"/>
                </a:solidFill>
              </a:rPr>
              <a:t>Invece</a:t>
            </a:r>
            <a:r>
              <a:rPr lang="en-US" sz="3000" dirty="0">
                <a:solidFill>
                  <a:schemeClr val="tx2"/>
                </a:solidFill>
              </a:rPr>
              <a:t>, </a:t>
            </a:r>
            <a:r>
              <a:rPr lang="en-US" sz="3000" dirty="0" err="1">
                <a:solidFill>
                  <a:schemeClr val="tx2"/>
                </a:solidFill>
              </a:rPr>
              <a:t>nel</a:t>
            </a:r>
            <a:r>
              <a:rPr lang="en-US" sz="3000" dirty="0">
                <a:solidFill>
                  <a:schemeClr val="tx2"/>
                </a:solidFill>
              </a:rPr>
              <a:t> secondo </a:t>
            </a:r>
            <a:r>
              <a:rPr lang="en-US" sz="3000" dirty="0" err="1">
                <a:solidFill>
                  <a:schemeClr val="tx2"/>
                </a:solidFill>
              </a:rPr>
              <a:t>esperimento</a:t>
            </a:r>
            <a:r>
              <a:rPr lang="en-US" sz="3000" dirty="0">
                <a:solidFill>
                  <a:schemeClr val="tx2"/>
                </a:solidFill>
              </a:rPr>
              <a:t>, il </a:t>
            </a:r>
            <a:r>
              <a:rPr lang="en-US" sz="3000" dirty="0" err="1">
                <a:solidFill>
                  <a:schemeClr val="tx2"/>
                </a:solidFill>
              </a:rPr>
              <a:t>palloncino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si</a:t>
            </a:r>
            <a:r>
              <a:rPr lang="en-US" sz="3000" dirty="0">
                <a:solidFill>
                  <a:schemeClr val="tx2"/>
                </a:solidFill>
              </a:rPr>
              <a:t> era </a:t>
            </a:r>
            <a:r>
              <a:rPr lang="en-US" sz="3000" dirty="0" err="1">
                <a:solidFill>
                  <a:schemeClr val="tx2"/>
                </a:solidFill>
              </a:rPr>
              <a:t>sgonfiato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perché</a:t>
            </a:r>
            <a:r>
              <a:rPr lang="en-US" sz="3000" dirty="0">
                <a:solidFill>
                  <a:schemeClr val="tx2"/>
                </a:solidFill>
              </a:rPr>
              <a:t>, </a:t>
            </a:r>
            <a:r>
              <a:rPr lang="en-US" sz="3000" dirty="0" err="1">
                <a:solidFill>
                  <a:schemeClr val="tx2"/>
                </a:solidFill>
              </a:rPr>
              <a:t>essendo</a:t>
            </a:r>
            <a:r>
              <a:rPr lang="en-US" sz="3000" dirty="0">
                <a:solidFill>
                  <a:schemeClr val="tx2"/>
                </a:solidFill>
              </a:rPr>
              <a:t> la </a:t>
            </a:r>
            <a:r>
              <a:rPr lang="en-US" sz="3000" dirty="0" err="1">
                <a:solidFill>
                  <a:schemeClr val="tx2"/>
                </a:solidFill>
              </a:rPr>
              <a:t>pressione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atmosferica</a:t>
            </a:r>
            <a:r>
              <a:rPr lang="en-US" sz="3000" dirty="0">
                <a:solidFill>
                  <a:schemeClr val="tx2"/>
                </a:solidFill>
              </a:rPr>
              <a:t> molto </a:t>
            </a:r>
            <a:r>
              <a:rPr lang="en-US" sz="3000" dirty="0" err="1">
                <a:solidFill>
                  <a:schemeClr val="tx2"/>
                </a:solidFill>
              </a:rPr>
              <a:t>bassa</a:t>
            </a:r>
            <a:r>
              <a:rPr lang="en-US" sz="3000" dirty="0">
                <a:solidFill>
                  <a:schemeClr val="tx2"/>
                </a:solidFill>
              </a:rPr>
              <a:t>, le </a:t>
            </a:r>
            <a:r>
              <a:rPr lang="en-US" sz="3000" dirty="0" err="1">
                <a:solidFill>
                  <a:schemeClr val="tx2"/>
                </a:solidFill>
              </a:rPr>
              <a:t>molecole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erano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più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libere</a:t>
            </a:r>
            <a:r>
              <a:rPr lang="en-US" sz="3000" dirty="0">
                <a:solidFill>
                  <a:schemeClr val="tx2"/>
                </a:solidFill>
              </a:rPr>
              <a:t> di </a:t>
            </a:r>
            <a:r>
              <a:rPr lang="en-US" sz="3000" dirty="0" err="1">
                <a:solidFill>
                  <a:schemeClr val="tx2"/>
                </a:solidFill>
              </a:rPr>
              <a:t>muoversi</a:t>
            </a:r>
            <a:r>
              <a:rPr lang="en-US" sz="3000" dirty="0">
                <a:solidFill>
                  <a:schemeClr val="tx2"/>
                </a:solidFill>
              </a:rPr>
              <a:t> e </a:t>
            </a:r>
            <a:r>
              <a:rPr lang="en-US" sz="3000" dirty="0" err="1">
                <a:solidFill>
                  <a:schemeClr val="tx2"/>
                </a:solidFill>
              </a:rPr>
              <a:t>l'aria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all'interno</a:t>
            </a:r>
            <a:r>
              <a:rPr lang="en-US" sz="3000" dirty="0">
                <a:solidFill>
                  <a:schemeClr val="tx2"/>
                </a:solidFill>
              </a:rPr>
              <a:t> era </a:t>
            </a:r>
            <a:r>
              <a:rPr lang="en-US" sz="3000" dirty="0" err="1">
                <a:solidFill>
                  <a:schemeClr val="tx2"/>
                </a:solidFill>
              </a:rPr>
              <a:t>aumentata</a:t>
            </a:r>
            <a:r>
              <a:rPr lang="en-US" sz="3000" dirty="0">
                <a:solidFill>
                  <a:schemeClr val="tx2"/>
                </a:solidFill>
              </a:rPr>
              <a:t> di volume.</a:t>
            </a:r>
            <a:endParaRPr lang="it-IT" sz="30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17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Office Theme</vt:lpstr>
      <vt:lpstr>Pompa a vuoto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209</cp:revision>
  <dcterms:created xsi:type="dcterms:W3CDTF">2023-02-07T23:48:04Z</dcterms:created>
  <dcterms:modified xsi:type="dcterms:W3CDTF">2023-02-10T21:07:11Z</dcterms:modified>
</cp:coreProperties>
</file>