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ags/tag2.xml" ContentType="application/vnd.openxmlformats-officedocument.presentationml.tags+xml"/>
  <Override PartName="/ppt/notesSlides/notesSlide5.xml" ContentType="application/vnd.openxmlformats-officedocument.presentationml.notesSlide+xml"/>
  <Override PartName="/ppt/tags/tag3.xml" ContentType="application/vnd.openxmlformats-officedocument.presentationml.tags+xml"/>
  <Override PartName="/ppt/notesSlides/notesSlide6.xml" ContentType="application/vnd.openxmlformats-officedocument.presentationml.notesSlide+xml"/>
  <Override PartName="/ppt/tags/tag4.xml" ContentType="application/vnd.openxmlformats-officedocument.presentationml.tags+xml"/>
  <Override PartName="/ppt/notesSlides/notesSlide7.xml" ContentType="application/vnd.openxmlformats-officedocument.presentationml.notesSlide+xml"/>
  <Override PartName="/ppt/tags/tag5.xml" ContentType="application/vnd.openxmlformats-officedocument.presentationml.tags+xml"/>
  <Override PartName="/ppt/notesSlides/notesSlide8.xml" ContentType="application/vnd.openxmlformats-officedocument.presentationml.notesSlide+xml"/>
  <Override PartName="/ppt/comments/modernComment_1D9_74DD5B5E.xml" ContentType="application/vnd.ms-powerpoint.comments+xml"/>
  <Override PartName="/ppt/tags/tag6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7.xml" ContentType="application/vnd.openxmlformats-officedocument.presentationml.tags+xml"/>
  <Override PartName="/ppt/notesSlides/notesSlide11.xml" ContentType="application/vnd.openxmlformats-officedocument.presentationml.notesSlide+xml"/>
  <Override PartName="/ppt/tags/tag8.xml" ContentType="application/vnd.openxmlformats-officedocument.presentationml.tags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tags/tag9.xml" ContentType="application/vnd.openxmlformats-officedocument.presentationml.tags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tags/tag10.xml" ContentType="application/vnd.openxmlformats-officedocument.presentationml.tags+xml"/>
  <Override PartName="/ppt/notesSlides/notesSlide17.xml" ContentType="application/vnd.openxmlformats-officedocument.presentationml.notesSlide+xml"/>
  <Override PartName="/ppt/tags/tag11.xml" ContentType="application/vnd.openxmlformats-officedocument.presentationml.tags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tags/tag12.xml" ContentType="application/vnd.openxmlformats-officedocument.presentationml.tags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tags/tag13.xml" ContentType="application/vnd.openxmlformats-officedocument.presentationml.tags+xml"/>
  <Override PartName="/ppt/notesSlides/notesSlide22.xml" ContentType="application/vnd.openxmlformats-officedocument.presentationml.notesSlide+xml"/>
  <Override PartName="/ppt/tags/tag14.xml" ContentType="application/vnd.openxmlformats-officedocument.presentationml.tags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5" r:id="rId1"/>
  </p:sldMasterIdLst>
  <p:notesMasterIdLst>
    <p:notesMasterId r:id="rId107"/>
  </p:notesMasterIdLst>
  <p:sldIdLst>
    <p:sldId id="256" r:id="rId2"/>
    <p:sldId id="575" r:id="rId3"/>
    <p:sldId id="624" r:id="rId4"/>
    <p:sldId id="576" r:id="rId5"/>
    <p:sldId id="577" r:id="rId6"/>
    <p:sldId id="434" r:id="rId7"/>
    <p:sldId id="435" r:id="rId8"/>
    <p:sldId id="436" r:id="rId9"/>
    <p:sldId id="607" r:id="rId10"/>
    <p:sldId id="437" r:id="rId11"/>
    <p:sldId id="524" r:id="rId12"/>
    <p:sldId id="465" r:id="rId13"/>
    <p:sldId id="471" r:id="rId14"/>
    <p:sldId id="466" r:id="rId15"/>
    <p:sldId id="467" r:id="rId16"/>
    <p:sldId id="468" r:id="rId17"/>
    <p:sldId id="469" r:id="rId18"/>
    <p:sldId id="470" r:id="rId19"/>
    <p:sldId id="472" r:id="rId20"/>
    <p:sldId id="473" r:id="rId21"/>
    <p:sldId id="526" r:id="rId22"/>
    <p:sldId id="474" r:id="rId23"/>
    <p:sldId id="475" r:id="rId24"/>
    <p:sldId id="572" r:id="rId25"/>
    <p:sldId id="573" r:id="rId26"/>
    <p:sldId id="574" r:id="rId27"/>
    <p:sldId id="515" r:id="rId28"/>
    <p:sldId id="439" r:id="rId29"/>
    <p:sldId id="528" r:id="rId30"/>
    <p:sldId id="440" r:id="rId31"/>
    <p:sldId id="460" r:id="rId32"/>
    <p:sldId id="527" r:id="rId33"/>
    <p:sldId id="608" r:id="rId34"/>
    <p:sldId id="444" r:id="rId35"/>
    <p:sldId id="614" r:id="rId36"/>
    <p:sldId id="615" r:id="rId37"/>
    <p:sldId id="441" r:id="rId38"/>
    <p:sldId id="616" r:id="rId39"/>
    <p:sldId id="442" r:id="rId40"/>
    <p:sldId id="443" r:id="rId41"/>
    <p:sldId id="529" r:id="rId42"/>
    <p:sldId id="445" r:id="rId43"/>
    <p:sldId id="617" r:id="rId44"/>
    <p:sldId id="446" r:id="rId45"/>
    <p:sldId id="461" r:id="rId46"/>
    <p:sldId id="485" r:id="rId47"/>
    <p:sldId id="484" r:id="rId48"/>
    <p:sldId id="609" r:id="rId49"/>
    <p:sldId id="618" r:id="rId50"/>
    <p:sldId id="463" r:id="rId51"/>
    <p:sldId id="464" r:id="rId52"/>
    <p:sldId id="476" r:id="rId53"/>
    <p:sldId id="612" r:id="rId54"/>
    <p:sldId id="619" r:id="rId55"/>
    <p:sldId id="448" r:id="rId56"/>
    <p:sldId id="579" r:id="rId57"/>
    <p:sldId id="620" r:id="rId58"/>
    <p:sldId id="581" r:id="rId59"/>
    <p:sldId id="582" r:id="rId60"/>
    <p:sldId id="583" r:id="rId61"/>
    <p:sldId id="584" r:id="rId62"/>
    <p:sldId id="585" r:id="rId63"/>
    <p:sldId id="586" r:id="rId64"/>
    <p:sldId id="587" r:id="rId65"/>
    <p:sldId id="588" r:id="rId66"/>
    <p:sldId id="589" r:id="rId67"/>
    <p:sldId id="590" r:id="rId68"/>
    <p:sldId id="621" r:id="rId69"/>
    <p:sldId id="591" r:id="rId70"/>
    <p:sldId id="593" r:id="rId71"/>
    <p:sldId id="594" r:id="rId72"/>
    <p:sldId id="625" r:id="rId73"/>
    <p:sldId id="595" r:id="rId74"/>
    <p:sldId id="449" r:id="rId75"/>
    <p:sldId id="530" r:id="rId76"/>
    <p:sldId id="531" r:id="rId77"/>
    <p:sldId id="596" r:id="rId78"/>
    <p:sldId id="532" r:id="rId79"/>
    <p:sldId id="613" r:id="rId80"/>
    <p:sldId id="622" r:id="rId81"/>
    <p:sldId id="605" r:id="rId82"/>
    <p:sldId id="603" r:id="rId83"/>
    <p:sldId id="604" r:id="rId84"/>
    <p:sldId id="606" r:id="rId85"/>
    <p:sldId id="597" r:id="rId86"/>
    <p:sldId id="450" r:id="rId87"/>
    <p:sldId id="451" r:id="rId88"/>
    <p:sldId id="598" r:id="rId89"/>
    <p:sldId id="599" r:id="rId90"/>
    <p:sldId id="452" r:id="rId91"/>
    <p:sldId id="600" r:id="rId92"/>
    <p:sldId id="545" r:id="rId93"/>
    <p:sldId id="453" r:id="rId94"/>
    <p:sldId id="454" r:id="rId95"/>
    <p:sldId id="455" r:id="rId96"/>
    <p:sldId id="456" r:id="rId97"/>
    <p:sldId id="543" r:id="rId98"/>
    <p:sldId id="544" r:id="rId99"/>
    <p:sldId id="525" r:id="rId100"/>
    <p:sldId id="279" r:id="rId101"/>
    <p:sldId id="533" r:id="rId102"/>
    <p:sldId id="534" r:id="rId103"/>
    <p:sldId id="457" r:id="rId104"/>
    <p:sldId id="623" r:id="rId105"/>
    <p:sldId id="459" r:id="rId106"/>
  </p:sldIdLst>
  <p:sldSz cx="12192000" cy="6858000"/>
  <p:notesSz cx="6858000" cy="9144000"/>
  <p:custDataLst>
    <p:tags r:id="rId108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4655D4A-5D90-476B-ACFC-70A995BADD2F}">
          <p14:sldIdLst>
            <p14:sldId id="256"/>
            <p14:sldId id="575"/>
            <p14:sldId id="624"/>
            <p14:sldId id="576"/>
            <p14:sldId id="577"/>
          </p14:sldIdLst>
        </p14:section>
        <p14:section name="Стандартная библиотека" id="{D76DA428-86A2-42CE-99EA-D25B25631D55}">
          <p14:sldIdLst>
            <p14:sldId id="434"/>
            <p14:sldId id="435"/>
            <p14:sldId id="436"/>
            <p14:sldId id="607"/>
            <p14:sldId id="437"/>
            <p14:sldId id="524"/>
            <p14:sldId id="465"/>
            <p14:sldId id="471"/>
            <p14:sldId id="466"/>
            <p14:sldId id="467"/>
            <p14:sldId id="468"/>
            <p14:sldId id="469"/>
            <p14:sldId id="470"/>
            <p14:sldId id="472"/>
            <p14:sldId id="473"/>
            <p14:sldId id="526"/>
            <p14:sldId id="474"/>
            <p14:sldId id="475"/>
            <p14:sldId id="572"/>
            <p14:sldId id="573"/>
            <p14:sldId id="574"/>
            <p14:sldId id="515"/>
            <p14:sldId id="439"/>
            <p14:sldId id="528"/>
            <p14:sldId id="440"/>
            <p14:sldId id="460"/>
            <p14:sldId id="527"/>
            <p14:sldId id="608"/>
            <p14:sldId id="444"/>
            <p14:sldId id="614"/>
            <p14:sldId id="615"/>
            <p14:sldId id="441"/>
            <p14:sldId id="616"/>
            <p14:sldId id="442"/>
            <p14:sldId id="443"/>
            <p14:sldId id="529"/>
            <p14:sldId id="445"/>
            <p14:sldId id="617"/>
            <p14:sldId id="446"/>
            <p14:sldId id="461"/>
            <p14:sldId id="485"/>
            <p14:sldId id="484"/>
            <p14:sldId id="609"/>
            <p14:sldId id="618"/>
            <p14:sldId id="463"/>
            <p14:sldId id="464"/>
            <p14:sldId id="476"/>
            <p14:sldId id="612"/>
            <p14:sldId id="619"/>
            <p14:sldId id="448"/>
            <p14:sldId id="579"/>
            <p14:sldId id="620"/>
            <p14:sldId id="581"/>
            <p14:sldId id="582"/>
            <p14:sldId id="583"/>
            <p14:sldId id="584"/>
            <p14:sldId id="585"/>
            <p14:sldId id="586"/>
            <p14:sldId id="587"/>
            <p14:sldId id="588"/>
            <p14:sldId id="589"/>
            <p14:sldId id="590"/>
            <p14:sldId id="621"/>
            <p14:sldId id="591"/>
            <p14:sldId id="593"/>
            <p14:sldId id="594"/>
            <p14:sldId id="625"/>
            <p14:sldId id="595"/>
            <p14:sldId id="449"/>
            <p14:sldId id="530"/>
            <p14:sldId id="531"/>
            <p14:sldId id="596"/>
            <p14:sldId id="532"/>
            <p14:sldId id="613"/>
            <p14:sldId id="622"/>
            <p14:sldId id="605"/>
            <p14:sldId id="603"/>
            <p14:sldId id="604"/>
            <p14:sldId id="606"/>
            <p14:sldId id="597"/>
            <p14:sldId id="450"/>
            <p14:sldId id="451"/>
            <p14:sldId id="598"/>
            <p14:sldId id="599"/>
            <p14:sldId id="452"/>
            <p14:sldId id="600"/>
            <p14:sldId id="545"/>
            <p14:sldId id="453"/>
            <p14:sldId id="454"/>
            <p14:sldId id="455"/>
            <p14:sldId id="456"/>
            <p14:sldId id="543"/>
            <p14:sldId id="544"/>
            <p14:sldId id="525"/>
            <p14:sldId id="279"/>
            <p14:sldId id="533"/>
            <p14:sldId id="534"/>
            <p14:sldId id="457"/>
            <p14:sldId id="623"/>
            <p14:sldId id="459"/>
          </p14:sldIdLst>
        </p14:section>
        <p14:section name="Указатели" id="{614234C3-F438-4BA1-8CCC-D915472788FC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12722E03-E50A-125D-914E-77E41B71B406}" name="Alexey Malov" initials="AM" userId="S::alexey.malov@ispring.com::84d975bf-7581-4e72-b098-b36a7b6fbb5f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22" autoAdjust="0"/>
    <p:restoredTop sz="71445" autoAdjust="0"/>
  </p:normalViewPr>
  <p:slideViewPr>
    <p:cSldViewPr>
      <p:cViewPr varScale="1">
        <p:scale>
          <a:sx n="81" d="100"/>
          <a:sy n="81" d="100"/>
        </p:scale>
        <p:origin x="978" y="90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2155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tableStyles" Target="tableStyles.xml"/><Relationship Id="rId16" Type="http://schemas.openxmlformats.org/officeDocument/2006/relationships/slide" Target="slides/slide15.xml"/><Relationship Id="rId107" Type="http://schemas.openxmlformats.org/officeDocument/2006/relationships/notesMaster" Target="notesMasters/notesMaster1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microsoft.com/office/2018/10/relationships/authors" Target="author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tags" Target="tags/tag1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presProps" Target="presProps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theme" Target="theme/theme1.xml"/></Relationships>
</file>

<file path=ppt/comments/modernComment_1D9_74DD5B5E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ECB33CB3-58B6-4933-9E8D-20C8EDBF70B7}" authorId="{12722E03-E50A-125D-914E-77E41B71B406}" created="2022-01-26T06:02:45.035">
    <pc:sldMkLst xmlns:pc="http://schemas.microsoft.com/office/powerpoint/2013/main/command">
      <pc:docMk/>
      <pc:sldMk cId="1960663902" sldId="473"/>
    </pc:sldMkLst>
    <p188:txBody>
      <a:bodyPr/>
      <a:lstStyle/>
      <a:p>
        <a:r>
          <a:rPr lang="ru-RU"/>
          <a:t>Добавить иллюстрацию, поясняющую работу string_view</a:t>
        </a:r>
      </a:p>
    </p188:txBody>
  </p188:cm>
</p188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DCB6D-0B48-4A3D-B663-06C3F903A9D3}" type="datetimeFigureOut">
              <a:rPr lang="ru-RU" smtClean="0"/>
              <a:pPr/>
              <a:t>12.03.2024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72A1285-F988-4153-B7C5-B887A867730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73615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85553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9EEDAFB-66F6-4554-A2E1-FF14FD81AE35}" type="slidenum">
              <a:rPr lang="ru-RU" smtClean="0"/>
              <a:pPr>
                <a:defRPr/>
              </a:pPr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439021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9EEDAFB-66F6-4554-A2E1-FF14FD81AE35}" type="slidenum">
              <a:rPr lang="ru-RU" smtClean="0"/>
              <a:pPr>
                <a:defRPr/>
              </a:pPr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26837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9EEDAFB-66F6-4554-A2E1-FF14FD81AE35}" type="slidenum">
              <a:rPr lang="ru-RU" smtClean="0"/>
              <a:pPr>
                <a:defRPr/>
              </a:pPr>
              <a:t>37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784776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9EEDAFB-66F6-4554-A2E1-FF14FD81AE35}" type="slidenum">
              <a:rPr lang="ru-RU" smtClean="0"/>
              <a:pPr>
                <a:defRPr/>
              </a:pPr>
              <a:t>39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65923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9EEDAFB-66F6-4554-A2E1-FF14FD81AE35}" type="slidenum">
              <a:rPr lang="ru-RU" smtClean="0"/>
              <a:pPr>
                <a:defRPr/>
              </a:pPr>
              <a:t>40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45887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9EEDAFB-66F6-4554-A2E1-FF14FD81AE35}" type="slidenum">
              <a:rPr lang="ru-RU" smtClean="0"/>
              <a:pPr>
                <a:defRPr/>
              </a:pPr>
              <a:t>42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20057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9EEDAFB-66F6-4554-A2E1-FF14FD81AE35}" type="slidenum">
              <a:rPr lang="ru-RU" smtClean="0"/>
              <a:pPr>
                <a:defRPr/>
              </a:pPr>
              <a:t>44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704606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9EEDAFB-66F6-4554-A2E1-FF14FD81AE35}" type="slidenum">
              <a:rPr lang="ru-RU" smtClean="0"/>
              <a:pPr>
                <a:defRPr/>
              </a:pPr>
              <a:t>49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420531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9EEDAFB-66F6-4554-A2E1-FF14FD81AE35}" type="slidenum">
              <a:rPr lang="ru-RU" smtClean="0"/>
              <a:pPr>
                <a:defRPr/>
              </a:pPr>
              <a:t>54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57499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9EEDAFB-66F6-4554-A2E1-FF14FD81AE35}" type="slidenum">
              <a:rPr lang="ru-RU" smtClean="0"/>
              <a:pPr>
                <a:defRPr/>
              </a:pPr>
              <a:t>55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24836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pPr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285855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9EEDAFB-66F6-4554-A2E1-FF14FD81AE35}" type="slidenum">
              <a:rPr lang="ru-RU" smtClean="0"/>
              <a:pPr>
                <a:defRPr/>
              </a:pPr>
              <a:t>74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802540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pPr/>
              <a:t>80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40667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9EEDAFB-66F6-4554-A2E1-FF14FD81AE35}" type="slidenum">
              <a:rPr lang="ru-RU" smtClean="0"/>
              <a:pPr>
                <a:defRPr/>
              </a:pPr>
              <a:t>86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302872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Образ слайда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189443" name="Заметки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ru-RU"/>
          </a:p>
        </p:txBody>
      </p:sp>
      <p:sp>
        <p:nvSpPr>
          <p:cNvPr id="189444" name="Номер слайда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FFE010F-E2E4-4B74-B991-7FD1A01D7B22}" type="slidenum">
              <a:rPr lang="ru-RU" smtClean="0"/>
              <a:pPr/>
              <a:t>87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673380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9EEDAFB-66F6-4554-A2E1-FF14FD81AE35}" type="slidenum">
              <a:rPr lang="ru-RU" smtClean="0"/>
              <a:pPr>
                <a:defRPr/>
              </a:pPr>
              <a:t>90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909276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pPr/>
              <a:t>92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6257726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9EEDAFB-66F6-4554-A2E1-FF14FD81AE35}" type="slidenum">
              <a:rPr lang="ru-RU" smtClean="0"/>
              <a:pPr>
                <a:defRPr/>
              </a:pPr>
              <a:t>93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451634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9EEDAFB-66F6-4554-A2E1-FF14FD81AE35}" type="slidenum">
              <a:rPr lang="ru-RU" smtClean="0"/>
              <a:pPr>
                <a:defRPr/>
              </a:pPr>
              <a:t>94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880646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9EEDAFB-66F6-4554-A2E1-FF14FD81AE35}" type="slidenum">
              <a:rPr lang="ru-RU" smtClean="0"/>
              <a:pPr>
                <a:defRPr/>
              </a:pPr>
              <a:t>95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507468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9EEDAFB-66F6-4554-A2E1-FF14FD81AE35}" type="slidenum">
              <a:rPr lang="ru-RU" smtClean="0"/>
              <a:pPr>
                <a:defRPr/>
              </a:pPr>
              <a:t>96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175890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pPr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808150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В </a:t>
            </a:r>
            <a:r>
              <a:rPr lang="en-US" dirty="0"/>
              <a:t>C++ 17</a:t>
            </a:r>
            <a:r>
              <a:rPr lang="en-US" baseline="0" dirty="0"/>
              <a:t> </a:t>
            </a:r>
            <a:r>
              <a:rPr lang="ru-RU" baseline="0" dirty="0"/>
              <a:t>появился класс </a:t>
            </a:r>
            <a:r>
              <a:rPr lang="en-US" baseline="0" dirty="0"/>
              <a:t>optional </a:t>
            </a:r>
            <a:r>
              <a:rPr lang="ru-RU" baseline="0" dirty="0"/>
              <a:t>для хранений опциональных значений. Можно сравнить его с коробкой, которая может быть пустой, либо содержать значение.</a:t>
            </a:r>
          </a:p>
          <a:p>
            <a:r>
              <a:rPr lang="ru-RU" dirty="0"/>
              <a:t>С</a:t>
            </a:r>
            <a:r>
              <a:rPr lang="ru-RU" baseline="0" dirty="0"/>
              <a:t> небольшими модификациям этот класс перекочевал из </a:t>
            </a:r>
            <a:r>
              <a:rPr lang="en-US" baseline="0" dirty="0"/>
              <a:t>boost</a:t>
            </a:r>
            <a:r>
              <a:rPr lang="ru-RU" baseline="0" dirty="0"/>
              <a:t>.</a:t>
            </a:r>
          </a:p>
          <a:p>
            <a:r>
              <a:rPr lang="ru-RU" baseline="0" dirty="0"/>
              <a:t>Для создания объекта не используется динамическое выделение памяти.</a:t>
            </a:r>
          </a:p>
          <a:p>
            <a:r>
              <a:rPr lang="ru-RU" baseline="0" dirty="0"/>
              <a:t>Области применения этого класса – хранение значений, которые могут отсутствовать, отложенная инициализация полей класса, которые нельзя/не хочется инициализировать в конструкторе. В простейших ситуациях может использоваться для информирования об ошибке, как альтернатива исключениям и кодам возврата.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821D0F8-ED15-4C66-B45E-299497AD8983}" type="slidenum">
              <a:rPr lang="ru-RU" smtClean="0"/>
              <a:t>100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4979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pPr/>
              <a:t>102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322644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9EEDAFB-66F6-4554-A2E1-FF14FD81AE35}" type="slidenum">
              <a:rPr lang="ru-RU" smtClean="0"/>
              <a:pPr>
                <a:defRPr/>
              </a:pPr>
              <a:t>103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433497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9EEDAFB-66F6-4554-A2E1-FF14FD81AE35}" type="slidenum">
              <a:rPr lang="ru-RU" smtClean="0"/>
              <a:pPr>
                <a:defRPr/>
              </a:pPr>
              <a:t>104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70722375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9EEDAFB-66F6-4554-A2E1-FF14FD81AE35}" type="slidenum">
              <a:rPr lang="ru-RU" smtClean="0"/>
              <a:pPr>
                <a:defRPr/>
              </a:pPr>
              <a:t>105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78786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72A1285-F988-4153-B7C5-B887A867730D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25585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9EEDAFB-66F6-4554-A2E1-FF14FD81AE35}" type="slidenum">
              <a:rPr lang="ru-RU" smtClean="0"/>
              <a:pPr>
                <a:defRPr/>
              </a:pPr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349408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9EEDAFB-66F6-4554-A2E1-FF14FD81AE35}" type="slidenum">
              <a:rPr lang="ru-RU" smtClean="0"/>
              <a:pPr>
                <a:defRPr/>
              </a:pPr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667677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9EEDAFB-66F6-4554-A2E1-FF14FD81AE35}" type="slidenum">
              <a:rPr lang="ru-RU" smtClean="0"/>
              <a:pPr>
                <a:defRPr/>
              </a:pPr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715035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9EEDAFB-66F6-4554-A2E1-FF14FD81AE35}" type="slidenum">
              <a:rPr lang="ru-RU" smtClean="0"/>
              <a:pPr>
                <a:defRPr/>
              </a:pPr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82737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9EEDAFB-66F6-4554-A2E1-FF14FD81AE35}" type="slidenum">
              <a:rPr lang="ru-RU" smtClean="0"/>
              <a:pPr>
                <a:defRPr/>
              </a:pPr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71611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A02C55-1068-44A2-82CD-4A743E928D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118CAC-FF14-4794-872A-0B58773704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3136DA-9A4C-40BA-AA17-EA981E33A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pPr/>
              <a:t>12.03.2024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B9565D-5DAF-464C-82B5-47EFB42109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D81BC0-D73B-43B8-8006-98D7A5B18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79012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12AE94-21A1-4EBE-A5A8-131A3D8C6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264F14-09E0-466A-A888-D63A8EC8F4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8EB26F-3CBB-4723-A051-957A026FAF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pPr/>
              <a:t>12.03.2024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D476C5-257A-4B9E-A8CB-4E370B37C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7C76A-3A7C-436A-AF34-DF2DA5E83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409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285F875-DD72-4DC4-B341-AFD9F2621C8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D1CC3C-59B8-4399-A3F8-342E1496EE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5FA286-6C9E-4DA4-8B49-B014663BD5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pPr/>
              <a:t>12.03.2024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E1ED6D-C751-4EFD-A3DA-7390F9FD7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475682-EF44-4A00-A3B6-4CF5ED7F3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8115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48B86-0259-498D-9F1D-890E4853A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0B8B12-9163-4F0A-8DAE-AFB4CBC637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36A382-819C-4C90-BB8B-9A3A9D80E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pPr/>
              <a:t>12.03.2024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830B75-1D6F-4808-A43F-C1338A8E8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275CC4-7EFF-40D7-AD6B-048DB231F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474794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D6DFB9-1D2C-4C99-9976-80D45F82B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18B29D-ACB6-4F20-A63F-AD683F65C0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C7DDFE-7665-40F4-8709-37F31AC46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pPr/>
              <a:t>12.03.2024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35FF8-8475-420D-B26A-2BBC6975E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9B57D3-45C8-4599-A3A4-224EF17A9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7478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C257C-E519-4004-9664-5EE2DEEBE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D14FD9-045B-4C7F-988A-793C9DDD1D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4292FC0-5215-485D-B178-1923B27881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DB3E4B-3202-4B3C-B276-911106E40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pPr/>
              <a:t>12.03.2024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BD2B61-3FC8-4F39-8668-A4B6CF03F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EF1529-0A6F-472C-8162-0809B794FB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16359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872A2-4F60-4CCD-822D-BA26D782D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817310-7D32-449E-8B15-BA4AD9264A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DD8049-2981-4DBC-9A47-E4B3503FE2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570114-2659-411A-91CA-84B6FB6FD4C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181DACC-6CA4-48F6-AB55-E0AE146F33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53C7C0-3FB7-4520-91B5-A83C85E2A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pPr/>
              <a:t>12.03.2024</a:t>
            </a:fld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8811D75-3F94-44BC-B9A2-007C43EB8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2C99E5D-E837-44F0-8032-4C2DE4136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94733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6E088-F4DC-427D-BE79-3F7232B45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194E55-A7DB-461A-B228-D91789878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pPr/>
              <a:t>12.03.2024</a:t>
            </a:fld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B0D332-2F02-4297-803D-C24BAA7C3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4ED2AD-5C1C-4C18-ADEC-8112D8B38E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6770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241CC0-6A58-46A9-8D3D-3BEC81FE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pPr/>
              <a:t>12.03.2024</a:t>
            </a:fld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35FB09-9210-4FF3-B521-92AC071705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21D5FF-9F9B-438D-962B-19E33EA77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8505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8BB67B-1DE1-4C38-B86C-EE4E5FE5E2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365E22-365F-4133-AE2C-BFE9368A2F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E76D52-A043-43E2-878C-F0D059B739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521B72-F8F3-4BAF-9039-4FCA7A5AFE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pPr/>
              <a:t>12.03.2024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3C61C2-EF1C-4C27-9CE7-95CD0A820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2278CE-F8F6-4357-8DE5-C5A74A902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5810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2B80C-2148-42E9-A299-F6AFD8D5F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36453F-1A78-4AC8-BEE7-23D2EBA9DF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7AD1CC-F62E-4D14-B0B2-A5BFC0D90A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4C1507-4C3F-4C2A-83FD-8D1EE9B02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0F9C9-AB92-4E86-B698-DEC9BF4350FF}" type="datetimeFigureOut">
              <a:rPr lang="ru-RU" smtClean="0"/>
              <a:pPr/>
              <a:t>12.03.2024</a:t>
            </a:fld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1CAD7A-2676-460D-902D-1573FADC4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CCB590-E5BD-4AA2-BDC3-280A70356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FDEFA0-FF01-4CA2-B8AA-E5F5B71BEE8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4649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384AB9-7DB0-4EF3-8BF0-3BA42E7212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B3234E-B82A-4AAC-B0D9-04778BA62C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DB06BE-AC98-4682-81AB-EA91CCDAD6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90F9C9-AB92-4E86-B698-DEC9BF4350FF}" type="datetimeFigureOut">
              <a:rPr lang="ru-RU" smtClean="0"/>
              <a:pPr/>
              <a:t>12.03.2024</a:t>
            </a:fld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13F399-1978-443D-8A54-1C7438E428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E86AD1-D5ED-4EF9-89A0-3ABFEAC15E2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FDEFA0-FF01-4CA2-B8AA-E5F5B71BEE8D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0019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Relationship Id="rId5" Type="http://schemas.openxmlformats.org/officeDocument/2006/relationships/image" Target="../media/image2.png"/><Relationship Id="rId4" Type="http://schemas.openxmlformats.org/officeDocument/2006/relationships/hyperlink" Target="http://en.cppreference.com/w/cpp/string/basic_string" TargetMode="Externa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cppreference.com/w/cpp/utility/optional" TargetMode="External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7.png"/><Relationship Id="rId4" Type="http://schemas.openxmlformats.org/officeDocument/2006/relationships/hyperlink" Target="https://habr.com/ru/companies/infopulse/articles/194726/" TargetMode="External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hyperlink" Target="http://habrahabr.ru/company/infopulse/blog/194726/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://en.cppreference.com/w/cpp/string/basic_string_view" TargetMode="External"/><Relationship Id="rId2" Type="http://schemas.microsoft.com/office/2018/10/relationships/comments" Target="../comments/modernComment_1D9_74DD5B5E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en.cppreference.com/w/cpp/container/array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Relationship Id="rId5" Type="http://schemas.openxmlformats.org/officeDocument/2006/relationships/image" Target="../media/image5.png"/><Relationship Id="rId4" Type="http://schemas.openxmlformats.org/officeDocument/2006/relationships/hyperlink" Target="https://en.cppreference.com/w/cpp/container/vector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hyperlink" Target="https://quick-bench.com/q/i29UtpPOU0KqnZz1y9SLl7tWFt4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Relationship Id="rId5" Type="http://schemas.openxmlformats.org/officeDocument/2006/relationships/image" Target="../media/image6.png"/><Relationship Id="rId4" Type="http://schemas.openxmlformats.org/officeDocument/2006/relationships/hyperlink" Target="https://en.cppreference.com/w/cpp/container/deque" TargetMode="Externa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8.xml"/><Relationship Id="rId5" Type="http://schemas.openxmlformats.org/officeDocument/2006/relationships/image" Target="../media/image7.png"/><Relationship Id="rId4" Type="http://schemas.openxmlformats.org/officeDocument/2006/relationships/hyperlink" Target="https://en.cppreference.com/w/cpp/container/list" TargetMode="Externa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quick-bench.com/q/W1if_qgPSZ7neHLRNylHrAwpvOs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7" Type="http://schemas.openxmlformats.org/officeDocument/2006/relationships/image" Target="../media/image10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Relationship Id="rId6" Type="http://schemas.openxmlformats.org/officeDocument/2006/relationships/image" Target="../media/image9.png"/><Relationship Id="rId5" Type="http://schemas.openxmlformats.org/officeDocument/2006/relationships/hyperlink" Target="https://en.cppreference.com/w/cpp/container/multimap/" TargetMode="External"/><Relationship Id="rId4" Type="http://schemas.openxmlformats.org/officeDocument/2006/relationships/hyperlink" Target="https://en.cppreference.com/w/cpp/container/map" TargetMode="Externa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Relationship Id="rId6" Type="http://schemas.openxmlformats.org/officeDocument/2006/relationships/image" Target="../media/image13.png"/><Relationship Id="rId5" Type="http://schemas.openxmlformats.org/officeDocument/2006/relationships/hyperlink" Target="https://en.cppreference.com/w/cpp/container/unordered_multimap" TargetMode="External"/><Relationship Id="rId4" Type="http://schemas.openxmlformats.org/officeDocument/2006/relationships/hyperlink" Target="https://en.cppreference.com/w/cpp/container/unordered_map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7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1.xml"/><Relationship Id="rId6" Type="http://schemas.openxmlformats.org/officeDocument/2006/relationships/image" Target="../media/image14.png"/><Relationship Id="rId5" Type="http://schemas.openxmlformats.org/officeDocument/2006/relationships/hyperlink" Target="https://en.cppreference.com/w/cpp/container/multiset" TargetMode="External"/><Relationship Id="rId4" Type="http://schemas.openxmlformats.org/officeDocument/2006/relationships/hyperlink" Target="https://en.cppreference.com/w/cpp/container/set" TargetMode="Externa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en.cppreference.com/w/cpp/utility/functional/function" TargetMode="Externa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cppreference.com/w/cpp/io/manip" TargetMode="External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en.cppreference.com/w/cpp/io/c/FILE#Binary_and_text_modes" TargetMode="Externa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cppreference.com/w/cpp/named_req/OutputIterator" TargetMode="External"/><Relationship Id="rId7" Type="http://schemas.openxmlformats.org/officeDocument/2006/relationships/hyperlink" Target="https://en.cppreference.com/w/cpp/named_req/ContiguousIterator" TargetMode="External"/><Relationship Id="rId2" Type="http://schemas.openxmlformats.org/officeDocument/2006/relationships/hyperlink" Target="https://en.cppreference.com/w/cpp/named_req/InputIterator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en.cppreference.com/w/cpp/named_req/RandomAccessIterator" TargetMode="External"/><Relationship Id="rId5" Type="http://schemas.openxmlformats.org/officeDocument/2006/relationships/hyperlink" Target="https://en.cppreference.com/w/cpp/named_req/BidirectionalIterator" TargetMode="External"/><Relationship Id="rId4" Type="http://schemas.openxmlformats.org/officeDocument/2006/relationships/hyperlink" Target="https://en.cppreference.com/w/cpp/named_req/ForwardIterator" TargetMode="Externa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cppreference.com/w/cpp/language/range-for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6.xml"/><Relationship Id="rId1" Type="http://schemas.openxmlformats.org/officeDocument/2006/relationships/tags" Target="../tags/tag14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hyperlink" Target="https://wandbox.org/permlink/MSu4VTL6jHwk4vfN" TargetMode="External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1.png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43428A6-C2DB-41FE-9A27-384A9AB66A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4429"/>
            <a:ext cx="12192000" cy="6966858"/>
          </a:xfrm>
          <a:prstGeom prst="rect">
            <a:avLst/>
          </a:prstGeom>
        </p:spPr>
      </p:pic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77CAD62A-E4D8-4B1B-9985-B57FC37A67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ru-RU" sz="8000" dirty="0">
                <a:solidFill>
                  <a:schemeClr val="bg1"/>
                </a:solidFill>
                <a:latin typeface="Impact" panose="020B0806030902050204" pitchFamily="34" charset="0"/>
              </a:rPr>
              <a:t>Стандартная библиотека </a:t>
            </a:r>
            <a:r>
              <a:rPr lang="en-US" sz="8000" dirty="0">
                <a:solidFill>
                  <a:schemeClr val="bg1"/>
                </a:solidFill>
                <a:latin typeface="Impact" panose="020B0806030902050204" pitchFamily="34" charset="0"/>
              </a:rPr>
              <a:t>C++</a:t>
            </a:r>
            <a:endParaRPr lang="ru-RU" sz="80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9" name="Подзаголовок 8">
            <a:extLst>
              <a:ext uri="{FF2B5EF4-FFF2-40B4-BE49-F238E27FC236}">
                <a16:creationId xmlns:a16="http://schemas.microsoft.com/office/drawing/2014/main" id="{F4B82558-19EA-4C3E-B922-1C26A663A34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93312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/>
              <a:t>Строка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  <a:hlinkClick r:id="rId4"/>
              </a:rPr>
              <a:t>std::string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ru-RU" dirty="0"/>
              <a:t>Класс, предназначенный для хранения строк произвольной длины</a:t>
            </a:r>
          </a:p>
          <a:p>
            <a:pPr lvl="1" eaLnBrk="1" hangingPunct="1">
              <a:lnSpc>
                <a:spcPct val="90000"/>
              </a:lnSpc>
            </a:pPr>
            <a:r>
              <a:rPr lang="ru-RU" dirty="0"/>
              <a:t>В качестве элементов строк могут выступать элементы типа </a:t>
            </a:r>
            <a:r>
              <a:rPr lang="en-US" dirty="0"/>
              <a:t>char (string), </a:t>
            </a:r>
            <a:r>
              <a:rPr lang="en-US" dirty="0" err="1"/>
              <a:t>wchar_t</a:t>
            </a:r>
            <a:r>
              <a:rPr lang="en-US" dirty="0"/>
              <a:t> (</a:t>
            </a:r>
            <a:r>
              <a:rPr lang="en-US" dirty="0" err="1"/>
              <a:t>wstring</a:t>
            </a:r>
            <a:r>
              <a:rPr lang="en-US" dirty="0"/>
              <a:t>) </a:t>
            </a:r>
            <a:r>
              <a:rPr lang="ru-RU" dirty="0"/>
              <a:t>или определяемые пользователем типы (</a:t>
            </a:r>
            <a:r>
              <a:rPr lang="en-US" dirty="0" err="1"/>
              <a:t>basic_string</a:t>
            </a:r>
            <a:r>
              <a:rPr lang="en-US" dirty="0"/>
              <a:t>)</a:t>
            </a:r>
          </a:p>
          <a:p>
            <a:pPr lvl="1" eaLnBrk="1" hangingPunct="1">
              <a:lnSpc>
                <a:spcPct val="90000"/>
              </a:lnSpc>
            </a:pPr>
            <a:r>
              <a:rPr lang="ru-RU" dirty="0"/>
              <a:t>Достоинства:</a:t>
            </a:r>
          </a:p>
          <a:p>
            <a:pPr lvl="2" eaLnBrk="1" hangingPunct="1">
              <a:lnSpc>
                <a:spcPct val="90000"/>
              </a:lnSpc>
            </a:pPr>
            <a:r>
              <a:rPr lang="ru-RU" dirty="0"/>
              <a:t>Автоматизация управления памятью</a:t>
            </a:r>
          </a:p>
          <a:p>
            <a:pPr lvl="2" eaLnBrk="1" hangingPunct="1">
              <a:lnSpc>
                <a:spcPct val="90000"/>
              </a:lnSpc>
            </a:pPr>
            <a:r>
              <a:rPr lang="ru-RU" dirty="0"/>
              <a:t>Набор операций для работы со строками</a:t>
            </a:r>
            <a:endParaRPr lang="en-US" dirty="0"/>
          </a:p>
          <a:p>
            <a:pPr lvl="1" eaLnBrk="1" hangingPunct="1">
              <a:lnSpc>
                <a:spcPct val="90000"/>
              </a:lnSpc>
            </a:pPr>
            <a:r>
              <a:rPr lang="ru-RU" dirty="0"/>
              <a:t>Для работы с данным классом строк необходимо подключить заголовочный файл </a:t>
            </a:r>
            <a:r>
              <a:rPr lang="en-US" dirty="0"/>
              <a:t>&lt;string&gt;</a:t>
            </a:r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0AC5BBA-E8F1-D951-0EFB-95BD333B9E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84432" y="4722557"/>
            <a:ext cx="2041245" cy="205957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665533261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std::optional</a:t>
            </a:r>
            <a:endParaRPr lang="ru-RU" dirty="0"/>
          </a:p>
        </p:txBody>
      </p:sp>
      <p:sp>
        <p:nvSpPr>
          <p:cNvPr id="5" name="Объект 4"/>
          <p:cNvSpPr>
            <a:spLocks noGrp="1"/>
          </p:cNvSpPr>
          <p:nvPr>
            <p:ph idx="1"/>
          </p:nvPr>
        </p:nvSpPr>
        <p:spPr>
          <a:xfrm>
            <a:off x="838198" y="1825625"/>
            <a:ext cx="9804095" cy="4351338"/>
          </a:xfrm>
        </p:spPr>
        <p:txBody>
          <a:bodyPr>
            <a:normAutofit/>
          </a:bodyPr>
          <a:lstStyle/>
          <a:p>
            <a:r>
              <a:rPr lang="ru-RU" dirty="0"/>
              <a:t>Опциональное значение</a:t>
            </a:r>
          </a:p>
          <a:p>
            <a:r>
              <a:rPr lang="ru-RU" dirty="0"/>
              <a:t>Не использует динамическое выделение памяти</a:t>
            </a:r>
          </a:p>
          <a:p>
            <a:r>
              <a:rPr lang="ru-RU" dirty="0"/>
              <a:t>Применение</a:t>
            </a:r>
          </a:p>
          <a:p>
            <a:pPr lvl="1"/>
            <a:r>
              <a:rPr lang="ru-RU" dirty="0"/>
              <a:t>Значение, которого может и не быть</a:t>
            </a:r>
          </a:p>
          <a:p>
            <a:pPr lvl="2"/>
            <a:r>
              <a:rPr lang="ru-RU" dirty="0"/>
              <a:t>Результат поиска</a:t>
            </a:r>
          </a:p>
          <a:p>
            <a:pPr lvl="2"/>
            <a:r>
              <a:rPr lang="en-US" dirty="0"/>
              <a:t>Undefined-</a:t>
            </a:r>
            <a:r>
              <a:rPr lang="ru-RU" dirty="0"/>
              <a:t>значение (если сам тип его не имеет)</a:t>
            </a:r>
          </a:p>
          <a:p>
            <a:pPr lvl="1"/>
            <a:r>
              <a:rPr lang="ru-RU" dirty="0"/>
              <a:t>Отложенное конструирование объекта</a:t>
            </a:r>
          </a:p>
          <a:p>
            <a:pPr lvl="2"/>
            <a:r>
              <a:rPr lang="ru-RU" dirty="0"/>
              <a:t>Поле класса не может быть проинициализировано в конструкторе</a:t>
            </a:r>
          </a:p>
          <a:p>
            <a:pPr lvl="2"/>
            <a:r>
              <a:rPr lang="ru-RU" dirty="0"/>
              <a:t>Ленивые вычисления</a:t>
            </a:r>
          </a:p>
          <a:p>
            <a:pPr lvl="1"/>
            <a:r>
              <a:rPr lang="ru-RU" dirty="0"/>
              <a:t>Простейшее информирование об ошибке</a:t>
            </a:r>
            <a:endParaRPr lang="en-US" dirty="0"/>
          </a:p>
        </p:txBody>
      </p:sp>
      <p:pic>
        <p:nvPicPr>
          <p:cNvPr id="1032" name="Коробка (зад)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5910" y="137418"/>
            <a:ext cx="2982226" cy="2306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Шарик" descr="C:\Users\Vivid\AppData\Local\Microsoft\Windows\INetCache\IE\WS3H632O\Blue_sphere.svg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50477" y="607946"/>
            <a:ext cx="1033094" cy="10330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Коробка (перед)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5910" y="137417"/>
            <a:ext cx="2982226" cy="2306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02D6676-6FD6-4AE0-A190-7D7D39D36DD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533659" y="4148473"/>
            <a:ext cx="2524477" cy="2572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676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0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FFC27AD-C05A-8F4D-77A0-5EFEEEE2FBC2}"/>
              </a:ext>
            </a:extLst>
          </p:cNvPr>
          <p:cNvSpPr txBox="1"/>
          <p:nvPr/>
        </p:nvSpPr>
        <p:spPr>
          <a:xfrm>
            <a:off x="1524000" y="15273"/>
            <a:ext cx="8136904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enum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2F4F4F"/>
                </a:solidFill>
                <a:latin typeface="Consolas" panose="020B0609020204030204" pitchFamily="49" charset="0"/>
              </a:rPr>
              <a:t>Red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2F4F4F"/>
                </a:solidFill>
                <a:latin typeface="Consolas" panose="020B0609020204030204" pitchFamily="49" charset="0"/>
              </a:rPr>
              <a:t>Yellow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2F4F4F"/>
                </a:solidFill>
                <a:latin typeface="Consolas" panose="020B0609020204030204" pitchFamily="49" charset="0"/>
              </a:rPr>
              <a:t>Green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2F4F4F"/>
                </a:solidFill>
                <a:latin typeface="Consolas" panose="020B0609020204030204" pitchFamily="49" charset="0"/>
              </a:rPr>
              <a:t>Black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2F4F4F"/>
                </a:solidFill>
                <a:latin typeface="Consolas" panose="020B0609020204030204" pitchFamily="49" charset="0"/>
              </a:rPr>
              <a:t>White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};</a:t>
            </a:r>
          </a:p>
          <a:p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Point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double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x, y;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Triangle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  Point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vertex1, vertex2, vertex3;</a:t>
            </a:r>
          </a:p>
          <a:p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  optional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outlineColor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  optional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fillColor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dirty="0">
              <a:solidFill>
                <a:srgbClr val="2B91AF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ColorToString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switch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case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2F4F4F"/>
                </a:solidFill>
                <a:latin typeface="Consolas" panose="020B0609020204030204" pitchFamily="49" charset="0"/>
              </a:rPr>
              <a:t>Red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"red"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case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2F4F4F"/>
                </a:solidFill>
                <a:latin typeface="Consolas" panose="020B0609020204030204" pitchFamily="49" charset="0"/>
              </a:rPr>
              <a:t>Yellow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"yellow"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case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2F4F4F"/>
                </a:solidFill>
                <a:latin typeface="Consolas" panose="020B0609020204030204" pitchFamily="49" charset="0"/>
              </a:rPr>
              <a:t>Green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"green"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case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2F4F4F"/>
                </a:solidFill>
                <a:latin typeface="Consolas" panose="020B0609020204030204" pitchFamily="49" charset="0"/>
              </a:rPr>
              <a:t>Black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"black"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case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2F4F4F"/>
                </a:solidFill>
                <a:latin typeface="Consolas" panose="020B0609020204030204" pitchFamily="49" charset="0"/>
              </a:rPr>
              <a:t>White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"white"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default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dirty="0">
                <a:solidFill>
                  <a:srgbClr val="6F008A"/>
                </a:solidFill>
                <a:latin typeface="Consolas" panose="020B0609020204030204" pitchFamily="49" charset="0"/>
              </a:rPr>
              <a:t>    assert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(!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"unknown color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    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Равнобедренный треугольник 5">
            <a:extLst>
              <a:ext uri="{FF2B5EF4-FFF2-40B4-BE49-F238E27FC236}">
                <a16:creationId xmlns:a16="http://schemas.microsoft.com/office/drawing/2014/main" id="{6F87663C-6802-AC77-4763-FC5D0F3D425A}"/>
              </a:ext>
            </a:extLst>
          </p:cNvPr>
          <p:cNvSpPr/>
          <p:nvPr/>
        </p:nvSpPr>
        <p:spPr>
          <a:xfrm>
            <a:off x="7053437" y="1876553"/>
            <a:ext cx="2160240" cy="1080120"/>
          </a:xfrm>
          <a:prstGeom prst="triangle">
            <a:avLst>
              <a:gd name="adj" fmla="val 16701"/>
            </a:avLst>
          </a:prstGeom>
          <a:solidFill>
            <a:srgbClr val="00B0F0"/>
          </a:solidFill>
          <a:ln w="762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Равнобедренный треугольник 6">
            <a:extLst>
              <a:ext uri="{FF2B5EF4-FFF2-40B4-BE49-F238E27FC236}">
                <a16:creationId xmlns:a16="http://schemas.microsoft.com/office/drawing/2014/main" id="{BBEE4595-B777-7DAF-B902-9A4AB8619656}"/>
              </a:ext>
            </a:extLst>
          </p:cNvPr>
          <p:cNvSpPr/>
          <p:nvPr/>
        </p:nvSpPr>
        <p:spPr>
          <a:xfrm rot="19109283">
            <a:off x="7008271" y="1518133"/>
            <a:ext cx="2495941" cy="1733503"/>
          </a:xfrm>
          <a:prstGeom prst="triangle">
            <a:avLst>
              <a:gd name="adj" fmla="val 50000"/>
            </a:avLst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Равнобедренный треугольник 7">
            <a:extLst>
              <a:ext uri="{FF2B5EF4-FFF2-40B4-BE49-F238E27FC236}">
                <a16:creationId xmlns:a16="http://schemas.microsoft.com/office/drawing/2014/main" id="{2C862EE2-A0EB-56AE-429C-9D4F7E93DDCA}"/>
              </a:ext>
            </a:extLst>
          </p:cNvPr>
          <p:cNvSpPr/>
          <p:nvPr/>
        </p:nvSpPr>
        <p:spPr>
          <a:xfrm rot="2892151">
            <a:off x="7735492" y="2690081"/>
            <a:ext cx="2160240" cy="1437560"/>
          </a:xfrm>
          <a:prstGeom prst="triangle">
            <a:avLst>
              <a:gd name="adj" fmla="val 100000"/>
            </a:avLst>
          </a:prstGeom>
          <a:solidFill>
            <a:srgbClr val="92D050"/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8043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2E220DB-123D-FA08-E6E6-1EA9D4E2BF47}"/>
              </a:ext>
            </a:extLst>
          </p:cNvPr>
          <p:cNvSpPr txBox="1"/>
          <p:nvPr/>
        </p:nvSpPr>
        <p:spPr>
          <a:xfrm>
            <a:off x="1541488" y="14168"/>
            <a:ext cx="9126512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std::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ostream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operator&lt;&lt;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ostream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strm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Point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point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strm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"{"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point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.x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",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point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.y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"}"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ostream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operator&lt;&lt;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2B91AF"/>
                </a:solidFill>
                <a:latin typeface="Consolas" panose="020B0609020204030204" pitchFamily="49" charset="0"/>
              </a:rPr>
              <a:t>ostream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strm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Triangle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ru-RU" dirty="0">
                <a:solidFill>
                  <a:srgbClr val="80808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strm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"{p1: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.vertex1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", p2: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.vertex2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", p3: 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</a:rPr>
              <a:t>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.vertex3;</a:t>
            </a:r>
          </a:p>
          <a:p>
            <a:r>
              <a:rPr lang="ru-RU" dirty="0">
                <a:solidFill>
                  <a:srgbClr val="80808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strm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", 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outlineColor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: "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t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.outlineColor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?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ColorToString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*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t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.outlineColor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: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none"s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dirty="0">
                <a:solidFill>
                  <a:srgbClr val="80808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strm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", 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fillColor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: "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t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.fillColor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?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ColorToString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*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t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.fillColor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: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none"s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strm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"}"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ru-RU" dirty="0">
                <a:solidFill>
                  <a:srgbClr val="2B91AF"/>
                </a:solidFill>
                <a:latin typeface="Consolas" panose="020B0609020204030204" pitchFamily="49" charset="0"/>
              </a:rPr>
              <a:t> 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Triangle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t{ { 0, 0 }, { 0, 1 }, { 1, 0 },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Color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2F4F4F"/>
                </a:solidFill>
                <a:latin typeface="Consolas" panose="020B0609020204030204" pitchFamily="49" charset="0"/>
              </a:rPr>
              <a:t>Red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nullopt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};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t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" name="Равнобедренный треугольник 3">
            <a:extLst>
              <a:ext uri="{FF2B5EF4-FFF2-40B4-BE49-F238E27FC236}">
                <a16:creationId xmlns:a16="http://schemas.microsoft.com/office/drawing/2014/main" id="{C943E33C-060A-FCE3-2226-7D535EDDC567}"/>
              </a:ext>
            </a:extLst>
          </p:cNvPr>
          <p:cNvSpPr/>
          <p:nvPr/>
        </p:nvSpPr>
        <p:spPr>
          <a:xfrm flipH="1">
            <a:off x="8544272" y="4941168"/>
            <a:ext cx="1008112" cy="1008112"/>
          </a:xfrm>
          <a:prstGeom prst="triangle">
            <a:avLst>
              <a:gd name="adj" fmla="val 100000"/>
            </a:avLst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BC834473-717C-BC1A-3985-186B1DD0ED9C}"/>
              </a:ext>
            </a:extLst>
          </p:cNvPr>
          <p:cNvCxnSpPr>
            <a:cxnSpLocks/>
          </p:cNvCxnSpPr>
          <p:nvPr/>
        </p:nvCxnSpPr>
        <p:spPr>
          <a:xfrm>
            <a:off x="7896200" y="5949280"/>
            <a:ext cx="2304256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>
            <a:extLst>
              <a:ext uri="{FF2B5EF4-FFF2-40B4-BE49-F238E27FC236}">
                <a16:creationId xmlns:a16="http://schemas.microsoft.com/office/drawing/2014/main" id="{58C96BB8-B27C-77BF-5936-BDF602DAA71F}"/>
              </a:ext>
            </a:extLst>
          </p:cNvPr>
          <p:cNvCxnSpPr>
            <a:cxnSpLocks/>
          </p:cNvCxnSpPr>
          <p:nvPr/>
        </p:nvCxnSpPr>
        <p:spPr>
          <a:xfrm flipV="1">
            <a:off x="8544272" y="4571592"/>
            <a:ext cx="0" cy="17377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C670D4E2-03D1-4164-33A5-CD1FA1EC80C1}"/>
              </a:ext>
            </a:extLst>
          </p:cNvPr>
          <p:cNvSpPr txBox="1"/>
          <p:nvPr/>
        </p:nvSpPr>
        <p:spPr>
          <a:xfrm>
            <a:off x="1442480" y="6371167"/>
            <a:ext cx="932452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>
                <a:latin typeface="Consolas" panose="020B0609020204030204" pitchFamily="49" charset="0"/>
              </a:rPr>
              <a:t>{p1: {0, 0}, p2: {0, 1}, p3: {1, 0},  </a:t>
            </a:r>
            <a:r>
              <a:rPr lang="ru-RU" sz="1600" dirty="0" err="1">
                <a:latin typeface="Consolas" panose="020B0609020204030204" pitchFamily="49" charset="0"/>
              </a:rPr>
              <a:t>outlineColor</a:t>
            </a:r>
            <a:r>
              <a:rPr lang="ru-RU" sz="1600" dirty="0">
                <a:latin typeface="Consolas" panose="020B0609020204030204" pitchFamily="49" charset="0"/>
              </a:rPr>
              <a:t>: </a:t>
            </a:r>
            <a:r>
              <a:rPr lang="ru-RU" sz="1600" dirty="0" err="1">
                <a:latin typeface="Consolas" panose="020B0609020204030204" pitchFamily="49" charset="0"/>
              </a:rPr>
              <a:t>red</a:t>
            </a:r>
            <a:r>
              <a:rPr lang="ru-RU" sz="1600" dirty="0">
                <a:latin typeface="Consolas" panose="020B0609020204030204" pitchFamily="49" charset="0"/>
              </a:rPr>
              <a:t> </a:t>
            </a:r>
            <a:r>
              <a:rPr lang="ru-RU" sz="1600" dirty="0" err="1">
                <a:latin typeface="Consolas" panose="020B0609020204030204" pitchFamily="49" charset="0"/>
              </a:rPr>
              <a:t>fillColor</a:t>
            </a:r>
            <a:r>
              <a:rPr lang="ru-RU" sz="1600" dirty="0">
                <a:latin typeface="Consolas" panose="020B0609020204030204" pitchFamily="49" charset="0"/>
              </a:rPr>
              <a:t>: </a:t>
            </a:r>
            <a:r>
              <a:rPr lang="ru-RU" sz="1600" dirty="0" err="1">
                <a:latin typeface="Consolas" panose="020B0609020204030204" pitchFamily="49" charset="0"/>
              </a:rPr>
              <a:t>none</a:t>
            </a:r>
            <a:r>
              <a:rPr lang="ru-RU" sz="16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09439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Контейнеры</a:t>
            </a:r>
            <a:r>
              <a:rPr lang="en-US" dirty="0"/>
              <a:t> STL</a:t>
            </a:r>
            <a:r>
              <a:rPr lang="ru-RU" dirty="0"/>
              <a:t> и умные указатели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Контейнеры </a:t>
            </a:r>
            <a:r>
              <a:rPr lang="en-US" dirty="0"/>
              <a:t>STL </a:t>
            </a:r>
            <a:r>
              <a:rPr lang="ru-RU" dirty="0"/>
              <a:t>автоматически освобождают занимаемую своими элементами память</a:t>
            </a:r>
          </a:p>
          <a:p>
            <a:r>
              <a:rPr lang="en-US" dirty="0"/>
              <a:t>std::vector – </a:t>
            </a:r>
            <a:r>
              <a:rPr lang="ru-RU" dirty="0"/>
              <a:t>рекомендуемая альтернатива динамическому массиву</a:t>
            </a:r>
          </a:p>
          <a:p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err="1"/>
              <a:t>unique_ptr</a:t>
            </a:r>
            <a:r>
              <a:rPr lang="en-US" dirty="0"/>
              <a:t> – </a:t>
            </a:r>
            <a:r>
              <a:rPr lang="ru-RU" dirty="0"/>
              <a:t>умный указатель</a:t>
            </a:r>
          </a:p>
          <a:p>
            <a:r>
              <a:rPr lang="en-US" dirty="0" err="1"/>
              <a:t>std</a:t>
            </a:r>
            <a:r>
              <a:rPr lang="en-US" dirty="0"/>
              <a:t>::</a:t>
            </a:r>
            <a:r>
              <a:rPr lang="en-US" dirty="0" err="1"/>
              <a:t>shared_ptr</a:t>
            </a:r>
            <a:r>
              <a:rPr lang="en-US" dirty="0"/>
              <a:t> – </a:t>
            </a:r>
            <a:r>
              <a:rPr lang="ru-RU" dirty="0"/>
              <a:t>умный указатель с подсчетом ссылок</a:t>
            </a:r>
          </a:p>
          <a:p>
            <a:r>
              <a:rPr lang="ru-RU" dirty="0"/>
              <a:t>Прочее</a:t>
            </a:r>
          </a:p>
          <a:p>
            <a:pPr lvl="1"/>
            <a:r>
              <a:rPr lang="en-US" dirty="0"/>
              <a:t>boost::</a:t>
            </a:r>
            <a:r>
              <a:rPr lang="en-US" dirty="0" err="1"/>
              <a:t>scoped_ptr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boost::</a:t>
            </a:r>
            <a:r>
              <a:rPr lang="en-US" dirty="0" err="1"/>
              <a:t>intrusive_ptr</a:t>
            </a:r>
            <a:endParaRPr lang="ru-RU" dirty="0"/>
          </a:p>
          <a:p>
            <a:pPr lvl="1"/>
            <a:r>
              <a:rPr lang="en-US" dirty="0"/>
              <a:t>boost::</a:t>
            </a:r>
            <a:r>
              <a:rPr lang="en-US" dirty="0" err="1"/>
              <a:t>scoped_array</a:t>
            </a:r>
            <a:endParaRPr lang="en-US" dirty="0"/>
          </a:p>
          <a:p>
            <a:pPr lvl="1"/>
            <a:r>
              <a:rPr lang="en-US" dirty="0"/>
              <a:t>boost::</a:t>
            </a:r>
            <a:r>
              <a:rPr lang="en-US" dirty="0" err="1"/>
              <a:t>shared_array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72509615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http://hsto.org/storage3/90b/aaf/e72/90baafe7206a5f39f3816ea867768045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368" y="-39199"/>
            <a:ext cx="7812360" cy="68971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3B6FBF7-B450-47C6-800F-81A55A11E58E}"/>
              </a:ext>
            </a:extLst>
          </p:cNvPr>
          <p:cNvSpPr txBox="1"/>
          <p:nvPr/>
        </p:nvSpPr>
        <p:spPr>
          <a:xfrm>
            <a:off x="5375920" y="641246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hlinkClick r:id="rId4"/>
              </a:rPr>
              <a:t>https://habr.com/ru/companies/infopulse/articles/194726/</a:t>
            </a:r>
            <a:r>
              <a:rPr lang="ru-RU" dirty="0"/>
              <a:t> 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4D25DB56-AE2A-4BE4-9757-93326449CAF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67774" y="980728"/>
            <a:ext cx="2495898" cy="255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811788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Ссылки</a:t>
            </a:r>
          </a:p>
        </p:txBody>
      </p:sp>
      <p:sp>
        <p:nvSpPr>
          <p:cNvPr id="4" name="Объект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hlinkClick r:id="rId3"/>
              </a:rPr>
              <a:t>Алгоритм выбора контейнера </a:t>
            </a:r>
            <a:r>
              <a:rPr lang="en-US" dirty="0">
                <a:hlinkClick r:id="rId3"/>
              </a:rPr>
              <a:t>STL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110274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FAC67B32-D8F7-7E2A-29F5-70C9C494A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Внутреннее устройство </a:t>
            </a:r>
            <a:r>
              <a:rPr lang="en-US" dirty="0"/>
              <a:t>string*</a:t>
            </a:r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8EDB4E74-030B-CFBC-2A39-1F38A6CBE00D}"/>
              </a:ext>
            </a:extLst>
          </p:cNvPr>
          <p:cNvSpPr/>
          <p:nvPr/>
        </p:nvSpPr>
        <p:spPr>
          <a:xfrm>
            <a:off x="3791744" y="2083792"/>
            <a:ext cx="5112568" cy="43204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800" dirty="0">
                <a:solidFill>
                  <a:schemeClr val="tx1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Hello, world</a:t>
            </a:r>
            <a:r>
              <a:rPr lang="en-US" sz="1400" dirty="0">
                <a:solidFill>
                  <a:schemeClr val="tx1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\0</a:t>
            </a:r>
            <a:endParaRPr lang="ru-RU" sz="1400" dirty="0">
              <a:solidFill>
                <a:schemeClr val="tx1"/>
              </a:solidFill>
              <a:highlight>
                <a:srgbClr val="FFFF00"/>
              </a:highlight>
              <a:latin typeface="Consolas" panose="020B0609020204030204" pitchFamily="49" charset="0"/>
            </a:endParaRP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24997A7F-6D45-866B-D32F-F1271D787194}"/>
              </a:ext>
            </a:extLst>
          </p:cNvPr>
          <p:cNvSpPr/>
          <p:nvPr/>
        </p:nvSpPr>
        <p:spPr>
          <a:xfrm>
            <a:off x="1828800" y="4559645"/>
            <a:ext cx="2376264" cy="16561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>
              <a:solidFill>
                <a:schemeClr val="tx1"/>
              </a:solidFill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A24D587C-837F-C7D0-E933-934760EA65B0}"/>
              </a:ext>
            </a:extLst>
          </p:cNvPr>
          <p:cNvSpPr/>
          <p:nvPr/>
        </p:nvSpPr>
        <p:spPr>
          <a:xfrm>
            <a:off x="1981200" y="4712045"/>
            <a:ext cx="207984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</a:rPr>
              <a:t>m_data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59E10E48-70F2-7ABA-E389-CF6B2B1CA756}"/>
              </a:ext>
            </a:extLst>
          </p:cNvPr>
          <p:cNvSpPr/>
          <p:nvPr/>
        </p:nvSpPr>
        <p:spPr>
          <a:xfrm>
            <a:off x="1975076" y="5211909"/>
            <a:ext cx="207984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</a:rPr>
              <a:t>m_size</a:t>
            </a:r>
            <a:r>
              <a:rPr lang="en-US" dirty="0">
                <a:solidFill>
                  <a:schemeClr val="tx1"/>
                </a:solidFill>
              </a:rPr>
              <a:t>: 12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919CE81B-92E0-E531-2C14-1B1B7B5793E8}"/>
              </a:ext>
            </a:extLst>
          </p:cNvPr>
          <p:cNvSpPr/>
          <p:nvPr/>
        </p:nvSpPr>
        <p:spPr>
          <a:xfrm>
            <a:off x="1975076" y="5653976"/>
            <a:ext cx="207984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</a:rPr>
              <a:t>m_capacity</a:t>
            </a:r>
            <a:r>
              <a:rPr lang="en-US" dirty="0">
                <a:solidFill>
                  <a:schemeClr val="tx1"/>
                </a:solidFill>
              </a:rPr>
              <a:t>: 12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BFE61396-C437-3AC3-3CF9-724BE45F0FC7}"/>
              </a:ext>
            </a:extLst>
          </p:cNvPr>
          <p:cNvCxnSpPr>
            <a:cxnSpLocks/>
            <a:stCxn id="7" idx="0"/>
            <a:endCxn id="5" idx="1"/>
          </p:cNvCxnSpPr>
          <p:nvPr/>
        </p:nvCxnSpPr>
        <p:spPr>
          <a:xfrm flipV="1">
            <a:off x="3021124" y="2299817"/>
            <a:ext cx="770620" cy="2412229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Левая фигурная скобка 13">
            <a:extLst>
              <a:ext uri="{FF2B5EF4-FFF2-40B4-BE49-F238E27FC236}">
                <a16:creationId xmlns:a16="http://schemas.microsoft.com/office/drawing/2014/main" id="{83B1B691-3B5B-1209-6EF0-A4F06876767C}"/>
              </a:ext>
            </a:extLst>
          </p:cNvPr>
          <p:cNvSpPr/>
          <p:nvPr/>
        </p:nvSpPr>
        <p:spPr>
          <a:xfrm rot="16200000">
            <a:off x="4807698" y="1670828"/>
            <a:ext cx="517154" cy="2312647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44574BD-3421-5E93-8CBB-85C93A8A1127}"/>
              </a:ext>
            </a:extLst>
          </p:cNvPr>
          <p:cNvSpPr txBox="1"/>
          <p:nvPr/>
        </p:nvSpPr>
        <p:spPr>
          <a:xfrm>
            <a:off x="3909952" y="3085728"/>
            <a:ext cx="2249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size</a:t>
            </a:r>
            <a:endParaRPr lang="ru-RU" sz="2400" dirty="0"/>
          </a:p>
        </p:txBody>
      </p:sp>
      <p:sp>
        <p:nvSpPr>
          <p:cNvPr id="16" name="Левая фигурная скобка 15">
            <a:extLst>
              <a:ext uri="{FF2B5EF4-FFF2-40B4-BE49-F238E27FC236}">
                <a16:creationId xmlns:a16="http://schemas.microsoft.com/office/drawing/2014/main" id="{CC8CB6FA-ADDF-EDFE-C25D-7568209A0A3B}"/>
              </a:ext>
            </a:extLst>
          </p:cNvPr>
          <p:cNvSpPr/>
          <p:nvPr/>
        </p:nvSpPr>
        <p:spPr>
          <a:xfrm rot="16200000">
            <a:off x="6040544" y="1357587"/>
            <a:ext cx="517154" cy="4778338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BE00D5D-4E5C-6137-3C49-DBDF754BEB96}"/>
              </a:ext>
            </a:extLst>
          </p:cNvPr>
          <p:cNvSpPr txBox="1"/>
          <p:nvPr/>
        </p:nvSpPr>
        <p:spPr>
          <a:xfrm>
            <a:off x="5174609" y="4017313"/>
            <a:ext cx="2249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capacity</a:t>
            </a:r>
            <a:endParaRPr lang="ru-RU" sz="2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C4E0AAF-E595-3533-D417-3E8EA282433B}"/>
              </a:ext>
            </a:extLst>
          </p:cNvPr>
          <p:cNvSpPr txBox="1"/>
          <p:nvPr/>
        </p:nvSpPr>
        <p:spPr>
          <a:xfrm>
            <a:off x="5879976" y="6086024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 </a:t>
            </a:r>
            <a:r>
              <a:rPr lang="ru-RU" dirty="0"/>
              <a:t>На практике всё устроено чуть хитрее</a:t>
            </a:r>
          </a:p>
        </p:txBody>
      </p:sp>
    </p:spTree>
    <p:extLst>
      <p:ext uri="{BB962C8B-B14F-4D97-AF65-F5344CB8AC3E}">
        <p14:creationId xmlns:p14="http://schemas.microsoft.com/office/powerpoint/2010/main" val="155025585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Создание строки</a:t>
            </a:r>
          </a:p>
        </p:txBody>
      </p:sp>
      <p:sp>
        <p:nvSpPr>
          <p:cNvPr id="4" name="Rectangle 3"/>
          <p:cNvSpPr/>
          <p:nvPr/>
        </p:nvSpPr>
        <p:spPr>
          <a:xfrm>
            <a:off x="1524000" y="1772817"/>
            <a:ext cx="9144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ru-RU" sz="2400" dirty="0"/>
          </a:p>
        </p:txBody>
      </p:sp>
      <p:sp>
        <p:nvSpPr>
          <p:cNvPr id="5" name="Rectangle 4"/>
          <p:cNvSpPr/>
          <p:nvPr/>
        </p:nvSpPr>
        <p:spPr>
          <a:xfrm>
            <a:off x="1524000" y="1988840"/>
            <a:ext cx="91440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1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80"/>
                </a:solidFill>
                <a:latin typeface="Consolas" panose="020B0609020204030204" pitchFamily="49" charset="0"/>
              </a:rPr>
              <a:t>emptyString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i="1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80"/>
                </a:solidFill>
                <a:latin typeface="Consolas" panose="020B0609020204030204" pitchFamily="49" charset="0"/>
              </a:rPr>
              <a:t>hello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"Hello"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80"/>
                </a:solidFill>
                <a:latin typeface="Consolas" panose="020B0609020204030204" pitchFamily="49" charset="0"/>
              </a:rPr>
              <a:t>goodbye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Goodbye"s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80"/>
                </a:solidFill>
                <a:latin typeface="Consolas" panose="020B0609020204030204" pitchFamily="49" charset="0"/>
              </a:rPr>
              <a:t>chars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[] = {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'O'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'n'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'e'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// Создание строки из массива символов заданной длины</a:t>
            </a:r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i="1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80"/>
                </a:solidFill>
                <a:latin typeface="Consolas" panose="020B0609020204030204" pitchFamily="49" charset="0"/>
              </a:rPr>
              <a:t>one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80"/>
                </a:solidFill>
                <a:latin typeface="Consolas" panose="020B0609020204030204" pitchFamily="49" charset="0"/>
              </a:rPr>
              <a:t>chars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2400" i="1" dirty="0" err="1">
                <a:solidFill>
                  <a:srgbClr val="0000FF"/>
                </a:solidFill>
                <a:latin typeface="Consolas" panose="020B0609020204030204" pitchFamily="49" charset="0"/>
              </a:rPr>
              <a:t>std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2400" i="1" dirty="0">
                <a:solidFill>
                  <a:srgbClr val="880000"/>
                </a:solidFill>
                <a:latin typeface="Consolas" panose="020B0609020204030204" pitchFamily="49" charset="0"/>
              </a:rPr>
              <a:t>size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80"/>
                </a:solidFill>
                <a:latin typeface="Consolas" panose="020B0609020204030204" pitchFamily="49" charset="0"/>
              </a:rPr>
              <a:t>chars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));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One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i="1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80"/>
                </a:solidFill>
                <a:latin typeface="Consolas" panose="020B0609020204030204" pitchFamily="49" charset="0"/>
              </a:rPr>
              <a:t>aaaa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(4,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'a'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en-US" sz="2400" dirty="0" err="1">
                <a:solidFill>
                  <a:srgbClr val="008000"/>
                </a:solidFill>
                <a:latin typeface="Consolas" panose="020B0609020204030204" pitchFamily="49" charset="0"/>
              </a:rPr>
              <a:t>aaaa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6589079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Размер и вместимость</a:t>
            </a:r>
          </a:p>
        </p:txBody>
      </p:sp>
      <p:sp>
        <p:nvSpPr>
          <p:cNvPr id="3" name="Rectangle 2"/>
          <p:cNvSpPr/>
          <p:nvPr/>
        </p:nvSpPr>
        <p:spPr>
          <a:xfrm>
            <a:off x="1531243" y="1403462"/>
            <a:ext cx="8928992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</a:rPr>
              <a:t>text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200" dirty="0">
                <a:solidFill>
                  <a:srgbClr val="A31515"/>
                </a:solidFill>
                <a:latin typeface="Consolas" panose="020B0609020204030204" pitchFamily="49" charset="0"/>
              </a:rPr>
              <a:t>"This is a very long </a:t>
            </a:r>
            <a:r>
              <a:rPr lang="en-US" sz="2200" dirty="0" err="1">
                <a:solidFill>
                  <a:srgbClr val="A31515"/>
                </a:solidFill>
                <a:latin typeface="Consolas" panose="020B0609020204030204" pitchFamily="49" charset="0"/>
              </a:rPr>
              <a:t>string"s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200" i="1" dirty="0">
                <a:solidFill>
                  <a:srgbClr val="0000FF"/>
                </a:solidFill>
                <a:latin typeface="Consolas" panose="020B0609020204030204" pitchFamily="49" charset="0"/>
              </a:rPr>
              <a:t>assert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</a:rPr>
              <a:t>text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200" i="1" dirty="0" err="1">
                <a:solidFill>
                  <a:srgbClr val="880000"/>
                </a:solidFill>
                <a:latin typeface="Consolas" panose="020B0609020204030204" pitchFamily="49" charset="0"/>
              </a:rPr>
              <a:t>length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() == 26);</a:t>
            </a:r>
          </a:p>
          <a:p>
            <a:r>
              <a:rPr lang="en-US" sz="2200" i="1" dirty="0">
                <a:solidFill>
                  <a:srgbClr val="0000FF"/>
                </a:solidFill>
                <a:latin typeface="Consolas" panose="020B0609020204030204" pitchFamily="49" charset="0"/>
              </a:rPr>
              <a:t>assert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</a:rPr>
              <a:t>text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200" i="1" dirty="0" err="1">
                <a:solidFill>
                  <a:srgbClr val="880000"/>
                </a:solidFill>
                <a:latin typeface="Consolas" panose="020B0609020204030204" pitchFamily="49" charset="0"/>
              </a:rPr>
              <a:t>size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() == 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</a:rPr>
              <a:t>text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200" i="1" dirty="0" err="1">
                <a:solidFill>
                  <a:srgbClr val="880000"/>
                </a:solidFill>
                <a:latin typeface="Consolas" panose="020B0609020204030204" pitchFamily="49" charset="0"/>
              </a:rPr>
              <a:t>length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sz="2200" i="1" dirty="0">
                <a:solidFill>
                  <a:srgbClr val="0000FF"/>
                </a:solidFill>
                <a:latin typeface="Consolas" panose="020B0609020204030204" pitchFamily="49" charset="0"/>
              </a:rPr>
              <a:t>assert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</a:rPr>
              <a:t>text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200" i="1" dirty="0" err="1">
                <a:solidFill>
                  <a:srgbClr val="880000"/>
                </a:solidFill>
                <a:latin typeface="Consolas" panose="020B0609020204030204" pitchFamily="49" charset="0"/>
              </a:rPr>
              <a:t>capacity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() &gt;= 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</a:rPr>
              <a:t>text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200" i="1" dirty="0" err="1">
                <a:solidFill>
                  <a:srgbClr val="880000"/>
                </a:solidFill>
                <a:latin typeface="Consolas" panose="020B0609020204030204" pitchFamily="49" charset="0"/>
              </a:rPr>
              <a:t>length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endParaRPr lang="ru-RU" sz="2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2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</a:rPr>
              <a:t>oldCapacity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</a:rPr>
              <a:t>text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200" i="1" dirty="0" err="1">
                <a:solidFill>
                  <a:srgbClr val="880000"/>
                </a:solidFill>
                <a:latin typeface="Consolas" panose="020B0609020204030204" pitchFamily="49" charset="0"/>
              </a:rPr>
              <a:t>capacity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</a:rPr>
              <a:t>text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200" i="1" dirty="0" err="1">
                <a:solidFill>
                  <a:srgbClr val="880000"/>
                </a:solidFill>
                <a:latin typeface="Consolas" panose="020B0609020204030204" pitchFamily="49" charset="0"/>
              </a:rPr>
              <a:t>erase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(19, 7); </a:t>
            </a:r>
            <a:r>
              <a:rPr lang="en-US" sz="2200" dirty="0">
                <a:solidFill>
                  <a:srgbClr val="008000"/>
                </a:solidFill>
                <a:latin typeface="Consolas" panose="020B0609020204030204" pitchFamily="49" charset="0"/>
              </a:rPr>
              <a:t>// erase " string"</a:t>
            </a:r>
            <a:endParaRPr lang="en-US" sz="2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200" i="1" dirty="0">
                <a:solidFill>
                  <a:srgbClr val="0000FF"/>
                </a:solidFill>
                <a:latin typeface="Consolas" panose="020B0609020204030204" pitchFamily="49" charset="0"/>
              </a:rPr>
              <a:t>assert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>
                <a:solidFill>
                  <a:srgbClr val="000080"/>
                </a:solidFill>
                <a:latin typeface="Consolas" panose="020B0609020204030204" pitchFamily="49" charset="0"/>
              </a:rPr>
              <a:t>text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008080"/>
                </a:solidFill>
                <a:latin typeface="Consolas" panose="020B0609020204030204" pitchFamily="49" charset="0"/>
              </a:rPr>
              <a:t>==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200" dirty="0">
                <a:solidFill>
                  <a:srgbClr val="A31515"/>
                </a:solidFill>
                <a:latin typeface="Consolas" panose="020B0609020204030204" pitchFamily="49" charset="0"/>
              </a:rPr>
              <a:t>"This is a very </a:t>
            </a:r>
            <a:r>
              <a:rPr lang="en-US" sz="2200" dirty="0" err="1">
                <a:solidFill>
                  <a:srgbClr val="A31515"/>
                </a:solidFill>
                <a:latin typeface="Consolas" panose="020B0609020204030204" pitchFamily="49" charset="0"/>
              </a:rPr>
              <a:t>long"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s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200" i="1" dirty="0">
                <a:solidFill>
                  <a:srgbClr val="0000FF"/>
                </a:solidFill>
                <a:latin typeface="Consolas" panose="020B0609020204030204" pitchFamily="49" charset="0"/>
              </a:rPr>
              <a:t>assert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</a:rPr>
              <a:t>text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200" i="1" dirty="0" err="1">
                <a:solidFill>
                  <a:srgbClr val="880000"/>
                </a:solidFill>
                <a:latin typeface="Consolas" panose="020B0609020204030204" pitchFamily="49" charset="0"/>
              </a:rPr>
              <a:t>capacity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() == 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</a:rPr>
              <a:t>oldCapacity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200" i="1" dirty="0">
                <a:solidFill>
                  <a:srgbClr val="0000FF"/>
                </a:solidFill>
                <a:latin typeface="Consolas" panose="020B0609020204030204" pitchFamily="49" charset="0"/>
              </a:rPr>
              <a:t>assert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</a:rPr>
              <a:t>text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200" i="1" dirty="0" err="1">
                <a:solidFill>
                  <a:srgbClr val="880000"/>
                </a:solidFill>
                <a:latin typeface="Consolas" panose="020B0609020204030204" pitchFamily="49" charset="0"/>
              </a:rPr>
              <a:t>length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() == 19);</a:t>
            </a:r>
          </a:p>
          <a:p>
            <a:endParaRPr lang="ru-RU" sz="2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200" i="1" dirty="0">
                <a:solidFill>
                  <a:srgbClr val="0000FF"/>
                </a:solidFill>
                <a:latin typeface="Consolas" panose="020B0609020204030204" pitchFamily="49" charset="0"/>
              </a:rPr>
              <a:t>assert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(!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</a:rPr>
              <a:t>text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200" i="1" dirty="0" err="1">
                <a:solidFill>
                  <a:srgbClr val="880000"/>
                </a:solidFill>
                <a:latin typeface="Consolas" panose="020B0609020204030204" pitchFamily="49" charset="0"/>
              </a:rPr>
              <a:t>empty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</a:rPr>
              <a:t>text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200" i="1" dirty="0" err="1">
                <a:solidFill>
                  <a:srgbClr val="880000"/>
                </a:solidFill>
                <a:latin typeface="Consolas" panose="020B0609020204030204" pitchFamily="49" charset="0"/>
              </a:rPr>
              <a:t>clear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en-US" sz="2200" i="1" dirty="0">
                <a:solidFill>
                  <a:srgbClr val="0000FF"/>
                </a:solidFill>
                <a:latin typeface="Consolas" panose="020B0609020204030204" pitchFamily="49" charset="0"/>
              </a:rPr>
              <a:t>assert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</a:rPr>
              <a:t>text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200" i="1" dirty="0" err="1">
                <a:solidFill>
                  <a:srgbClr val="880000"/>
                </a:solidFill>
                <a:latin typeface="Consolas" panose="020B0609020204030204" pitchFamily="49" charset="0"/>
              </a:rPr>
              <a:t>length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() == 0);</a:t>
            </a:r>
          </a:p>
          <a:p>
            <a:r>
              <a:rPr lang="en-US" sz="2200" i="1" dirty="0">
                <a:solidFill>
                  <a:srgbClr val="0000FF"/>
                </a:solidFill>
                <a:latin typeface="Consolas" panose="020B0609020204030204" pitchFamily="49" charset="0"/>
              </a:rPr>
              <a:t>assert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</a:rPr>
              <a:t>text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200" i="1" dirty="0" err="1">
                <a:solidFill>
                  <a:srgbClr val="880000"/>
                </a:solidFill>
                <a:latin typeface="Consolas" panose="020B0609020204030204" pitchFamily="49" charset="0"/>
              </a:rPr>
              <a:t>empty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sz="2200" i="1" dirty="0">
                <a:solidFill>
                  <a:srgbClr val="0000FF"/>
                </a:solidFill>
                <a:latin typeface="Consolas" panose="020B0609020204030204" pitchFamily="49" charset="0"/>
              </a:rPr>
              <a:t>assert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</a:rPr>
              <a:t>text</a:t>
            </a:r>
            <a:r>
              <a:rPr lang="en-US" sz="22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200" i="1" dirty="0" err="1">
                <a:solidFill>
                  <a:srgbClr val="880000"/>
                </a:solidFill>
                <a:latin typeface="Consolas" panose="020B0609020204030204" pitchFamily="49" charset="0"/>
              </a:rPr>
              <a:t>capacity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() == </a:t>
            </a:r>
            <a:r>
              <a:rPr lang="en-US" sz="2200" dirty="0" err="1">
                <a:solidFill>
                  <a:srgbClr val="000080"/>
                </a:solidFill>
                <a:latin typeface="Consolas" panose="020B0609020204030204" pitchFamily="49" charset="0"/>
              </a:rPr>
              <a:t>oldCapacity</a:t>
            </a:r>
            <a:r>
              <a:rPr lang="en-US" sz="2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ru-RU" sz="2200" dirty="0"/>
          </a:p>
        </p:txBody>
      </p:sp>
    </p:spTree>
    <p:extLst>
      <p:ext uri="{BB962C8B-B14F-4D97-AF65-F5344CB8AC3E}">
        <p14:creationId xmlns:p14="http://schemas.microsoft.com/office/powerpoint/2010/main" val="906705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Сравнение строк</a:t>
            </a:r>
          </a:p>
        </p:txBody>
      </p:sp>
      <p:sp>
        <p:nvSpPr>
          <p:cNvPr id="3" name="Rectangle 2"/>
          <p:cNvSpPr/>
          <p:nvPr/>
        </p:nvSpPr>
        <p:spPr>
          <a:xfrm>
            <a:off x="1966352" y="1988840"/>
            <a:ext cx="777686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1" dirty="0">
                <a:solidFill>
                  <a:srgbClr val="0000FF"/>
                </a:solidFill>
                <a:latin typeface="Consolas" panose="020B0609020204030204" pitchFamily="49" charset="0"/>
              </a:rPr>
              <a:t>assert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bbb"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&gt;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aaa"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i="1" dirty="0">
                <a:solidFill>
                  <a:srgbClr val="0000FF"/>
                </a:solidFill>
                <a:latin typeface="Consolas" panose="020B0609020204030204" pitchFamily="49" charset="0"/>
              </a:rPr>
              <a:t>assert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xyz"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==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xyz"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i="1" dirty="0">
                <a:solidFill>
                  <a:srgbClr val="0000FF"/>
                </a:solidFill>
                <a:latin typeface="Consolas" panose="020B0609020204030204" pitchFamily="49" charset="0"/>
              </a:rPr>
              <a:t>assert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Abc"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&gt;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Abb"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i="1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80"/>
                </a:solidFill>
                <a:latin typeface="Consolas" panose="020B0609020204030204" pitchFamily="49" charset="0"/>
              </a:rPr>
              <a:t>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"Hello"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i="1" dirty="0">
                <a:solidFill>
                  <a:srgbClr val="0000FF"/>
                </a:solidFill>
                <a:latin typeface="Consolas" panose="020B0609020204030204" pitchFamily="49" charset="0"/>
              </a:rPr>
              <a:t>assert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"Hello"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8080"/>
                </a:solidFill>
                <a:latin typeface="Consolas" panose="020B0609020204030204" pitchFamily="49" charset="0"/>
              </a:rPr>
              <a:t>==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80"/>
                </a:solidFill>
                <a:latin typeface="Consolas" panose="020B0609020204030204" pitchFamily="49" charset="0"/>
              </a:rPr>
              <a:t>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9615926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Конкатенация строк</a:t>
            </a:r>
          </a:p>
        </p:txBody>
      </p:sp>
      <p:sp>
        <p:nvSpPr>
          <p:cNvPr id="3" name="Rectangle 2"/>
          <p:cNvSpPr/>
          <p:nvPr/>
        </p:nvSpPr>
        <p:spPr>
          <a:xfrm>
            <a:off x="1919536" y="1772816"/>
            <a:ext cx="8496944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1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80"/>
                </a:solidFill>
                <a:latin typeface="Consolas" panose="020B0609020204030204" pitchFamily="49" charset="0"/>
              </a:rPr>
              <a:t>hello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"Hello"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i="1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80"/>
                </a:solidFill>
                <a:latin typeface="Consolas" panose="020B0609020204030204" pitchFamily="49" charset="0"/>
              </a:rPr>
              <a:t>world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"world"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i="1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80"/>
                </a:solidFill>
                <a:latin typeface="Consolas" panose="020B0609020204030204" pitchFamily="49" charset="0"/>
              </a:rPr>
              <a:t>helloWorld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000080"/>
                </a:solidFill>
                <a:latin typeface="Consolas" panose="020B0609020204030204" pitchFamily="49" charset="0"/>
              </a:rPr>
              <a:t>hello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8080"/>
                </a:solidFill>
                <a:latin typeface="Consolas" panose="020B0609020204030204" pitchFamily="49" charset="0"/>
              </a:rPr>
              <a:t>+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 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8080"/>
                </a:solidFill>
                <a:latin typeface="Consolas" panose="020B0609020204030204" pitchFamily="49" charset="0"/>
              </a:rPr>
              <a:t>+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80"/>
                </a:solidFill>
                <a:latin typeface="Consolas" panose="020B0609020204030204" pitchFamily="49" charset="0"/>
              </a:rPr>
              <a:t>world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"Hello world"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i="1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80"/>
                </a:solidFill>
                <a:latin typeface="Consolas" panose="020B0609020204030204" pitchFamily="49" charset="0"/>
              </a:rPr>
              <a:t>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 err="1">
                <a:solidFill>
                  <a:srgbClr val="000080"/>
                </a:solidFill>
                <a:latin typeface="Consolas" panose="020B0609020204030204" pitchFamily="49" charset="0"/>
              </a:rPr>
              <a:t>s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i="1" dirty="0" err="1">
                <a:solidFill>
                  <a:srgbClr val="880000"/>
                </a:solidFill>
                <a:latin typeface="Consolas" panose="020B0609020204030204" pitchFamily="49" charset="0"/>
              </a:rPr>
              <a:t>append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80"/>
                </a:solidFill>
                <a:latin typeface="Consolas" panose="020B0609020204030204" pitchFamily="49" charset="0"/>
              </a:rPr>
              <a:t>hello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US" sz="2400" i="1" dirty="0">
                <a:solidFill>
                  <a:srgbClr val="880000"/>
                </a:solidFill>
                <a:latin typeface="Consolas" panose="020B0609020204030204" pitchFamily="49" charset="0"/>
              </a:rPr>
              <a:t>append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 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).</a:t>
            </a:r>
            <a:r>
              <a:rPr lang="en-US" sz="2400" i="1" dirty="0">
                <a:solidFill>
                  <a:srgbClr val="880000"/>
                </a:solidFill>
                <a:latin typeface="Consolas" panose="020B0609020204030204" pitchFamily="49" charset="0"/>
              </a:rPr>
              <a:t>append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80"/>
                </a:solidFill>
                <a:latin typeface="Consolas" panose="020B0609020204030204" pitchFamily="49" charset="0"/>
              </a:rPr>
              <a:t>world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"Hello world"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284398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Извлечение подстроки</a:t>
            </a:r>
          </a:p>
        </p:txBody>
      </p:sp>
      <p:sp>
        <p:nvSpPr>
          <p:cNvPr id="3" name="Rectangle 2"/>
          <p:cNvSpPr/>
          <p:nvPr/>
        </p:nvSpPr>
        <p:spPr>
          <a:xfrm>
            <a:off x="1631504" y="1628800"/>
            <a:ext cx="9036496" cy="522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80"/>
                </a:solidFill>
                <a:latin typeface="Consolas" panose="020B0609020204030204" pitchFamily="49" charset="0"/>
              </a:rPr>
              <a:t>helloWorld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"Hello 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world"s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i="1" dirty="0">
                <a:solidFill>
                  <a:srgbClr val="0000FF"/>
                </a:solidFill>
                <a:latin typeface="Consolas" panose="020B0609020204030204" pitchFamily="49" charset="0"/>
              </a:rPr>
              <a:t>assert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80"/>
                </a:solidFill>
                <a:latin typeface="Consolas" panose="020B0609020204030204" pitchFamily="49" charset="0"/>
              </a:rPr>
              <a:t>helloWorld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i="1" dirty="0" err="1">
                <a:solidFill>
                  <a:srgbClr val="880000"/>
                </a:solidFill>
                <a:latin typeface="Consolas" panose="020B0609020204030204" pitchFamily="49" charset="0"/>
              </a:rPr>
              <a:t>substr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(0, 5) </a:t>
            </a:r>
            <a:r>
              <a:rPr lang="en-US" sz="2400" dirty="0">
                <a:solidFill>
                  <a:srgbClr val="008080"/>
                </a:solidFill>
                <a:latin typeface="Consolas" panose="020B0609020204030204" pitchFamily="49" charset="0"/>
              </a:rPr>
              <a:t>==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Hello"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i="1" dirty="0">
                <a:solidFill>
                  <a:srgbClr val="0000FF"/>
                </a:solidFill>
                <a:latin typeface="Consolas" panose="020B0609020204030204" pitchFamily="49" charset="0"/>
              </a:rPr>
              <a:t>assert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80"/>
                </a:solidFill>
                <a:latin typeface="Consolas" panose="020B0609020204030204" pitchFamily="49" charset="0"/>
              </a:rPr>
              <a:t>helloWorld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i="1" dirty="0" err="1">
                <a:solidFill>
                  <a:srgbClr val="880000"/>
                </a:solidFill>
                <a:latin typeface="Consolas" panose="020B0609020204030204" pitchFamily="49" charset="0"/>
              </a:rPr>
              <a:t>substr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(6, 5) </a:t>
            </a:r>
            <a:r>
              <a:rPr lang="en-US" sz="2400" dirty="0">
                <a:solidFill>
                  <a:srgbClr val="008080"/>
                </a:solidFill>
                <a:latin typeface="Consolas" panose="020B0609020204030204" pitchFamily="49" charset="0"/>
              </a:rPr>
              <a:t>==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world"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i="1" dirty="0">
                <a:solidFill>
                  <a:srgbClr val="0000FF"/>
                </a:solidFill>
                <a:latin typeface="Consolas" panose="020B0609020204030204" pitchFamily="49" charset="0"/>
              </a:rPr>
              <a:t>assert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80"/>
                </a:solidFill>
                <a:latin typeface="Consolas" panose="020B0609020204030204" pitchFamily="49" charset="0"/>
              </a:rPr>
              <a:t>helloWorld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i="1" dirty="0" err="1">
                <a:solidFill>
                  <a:srgbClr val="880000"/>
                </a:solidFill>
                <a:latin typeface="Consolas" panose="020B0609020204030204" pitchFamily="49" charset="0"/>
              </a:rPr>
              <a:t>substr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(6) </a:t>
            </a:r>
            <a:r>
              <a:rPr lang="en-US" sz="2400" dirty="0">
                <a:solidFill>
                  <a:srgbClr val="008080"/>
                </a:solidFill>
                <a:latin typeface="Consolas" panose="020B0609020204030204" pitchFamily="49" charset="0"/>
              </a:rPr>
              <a:t>==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world"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i="1" dirty="0">
                <a:solidFill>
                  <a:srgbClr val="0000FF"/>
                </a:solidFill>
                <a:latin typeface="Consolas" panose="020B0609020204030204" pitchFamily="49" charset="0"/>
              </a:rPr>
              <a:t>assert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80"/>
                </a:solidFill>
                <a:latin typeface="Consolas" panose="020B0609020204030204" pitchFamily="49" charset="0"/>
              </a:rPr>
              <a:t>helloWorld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i="1" dirty="0" err="1">
                <a:solidFill>
                  <a:srgbClr val="880000"/>
                </a:solidFill>
                <a:latin typeface="Consolas" panose="020B0609020204030204" pitchFamily="49" charset="0"/>
              </a:rPr>
              <a:t>substr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 </a:t>
            </a:r>
            <a:r>
              <a:rPr lang="en-US" sz="2400" dirty="0">
                <a:solidFill>
                  <a:srgbClr val="008080"/>
                </a:solidFill>
                <a:latin typeface="Consolas" panose="020B0609020204030204" pitchFamily="49" charset="0"/>
              </a:rPr>
              <a:t>==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"Hello 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world"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80"/>
                </a:solidFill>
                <a:latin typeface="Consolas" panose="020B0609020204030204" pitchFamily="49" charset="0"/>
              </a:rPr>
              <a:t>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"This is a wonderful "s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 err="1">
                <a:solidFill>
                  <a:srgbClr val="000080"/>
                </a:solidFill>
                <a:latin typeface="Consolas" panose="020B0609020204030204" pitchFamily="49" charset="0"/>
              </a:rPr>
              <a:t>s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i="1" dirty="0" err="1">
                <a:solidFill>
                  <a:srgbClr val="880000"/>
                </a:solidFill>
                <a:latin typeface="Consolas" panose="020B0609020204030204" pitchFamily="49" charset="0"/>
              </a:rPr>
              <a:t>append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80"/>
                </a:solidFill>
                <a:latin typeface="Consolas" panose="020B0609020204030204" pitchFamily="49" charset="0"/>
              </a:rPr>
              <a:t>helloWorld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0, 4);</a:t>
            </a:r>
          </a:p>
          <a:p>
            <a:r>
              <a:rPr lang="en-US" sz="2400" i="1" dirty="0">
                <a:solidFill>
                  <a:srgbClr val="0000FF"/>
                </a:solidFill>
                <a:latin typeface="Consolas" panose="020B0609020204030204" pitchFamily="49" charset="0"/>
              </a:rPr>
              <a:t>assert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80"/>
                </a:solidFill>
                <a:latin typeface="Consolas" panose="020B0609020204030204" pitchFamily="49" charset="0"/>
              </a:rPr>
              <a:t>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8080"/>
                </a:solidFill>
                <a:latin typeface="Consolas" panose="020B0609020204030204" pitchFamily="49" charset="0"/>
              </a:rPr>
              <a:t>==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"This is a wonderful Hell"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80"/>
                </a:solidFill>
                <a:latin typeface="Consolas" panose="020B0609020204030204" pitchFamily="49" charset="0"/>
              </a:rPr>
              <a:t>helloWorld1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 err="1">
                <a:solidFill>
                  <a:srgbClr val="000080"/>
                </a:solidFill>
                <a:latin typeface="Consolas" panose="020B0609020204030204" pitchFamily="49" charset="0"/>
              </a:rPr>
              <a:t>helloWorld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i="1" dirty="0" err="1">
                <a:solidFill>
                  <a:srgbClr val="880000"/>
                </a:solidFill>
                <a:latin typeface="Consolas" panose="020B0609020204030204" pitchFamily="49" charset="0"/>
              </a:rPr>
              <a:t>substr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(0, 6);</a:t>
            </a:r>
          </a:p>
          <a:p>
            <a:r>
              <a:rPr lang="en-US" sz="2400" dirty="0">
                <a:solidFill>
                  <a:srgbClr val="000080"/>
                </a:solidFill>
                <a:latin typeface="Consolas" panose="020B0609020204030204" pitchFamily="49" charset="0"/>
              </a:rPr>
              <a:t>helloWorld1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i="1" dirty="0">
                <a:solidFill>
                  <a:srgbClr val="880000"/>
                </a:solidFill>
                <a:latin typeface="Consolas" panose="020B0609020204030204" pitchFamily="49" charset="0"/>
              </a:rPr>
              <a:t>append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80"/>
                </a:solidFill>
                <a:latin typeface="Consolas" panose="020B0609020204030204" pitchFamily="49" charset="0"/>
              </a:rPr>
              <a:t>helloWorld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6);</a:t>
            </a:r>
          </a:p>
          <a:p>
            <a:r>
              <a:rPr lang="en-US" sz="2400" i="1" dirty="0">
                <a:solidFill>
                  <a:srgbClr val="0000FF"/>
                </a:solidFill>
                <a:latin typeface="Consolas" panose="020B0609020204030204" pitchFamily="49" charset="0"/>
              </a:rPr>
              <a:t>assert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80"/>
                </a:solidFill>
                <a:latin typeface="Consolas" panose="020B0609020204030204" pitchFamily="49" charset="0"/>
              </a:rPr>
              <a:t>helloWorld1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8080"/>
                </a:solidFill>
                <a:latin typeface="Consolas" panose="020B0609020204030204" pitchFamily="49" charset="0"/>
              </a:rPr>
              <a:t>==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80"/>
                </a:solidFill>
                <a:latin typeface="Consolas" panose="020B0609020204030204" pitchFamily="49" charset="0"/>
              </a:rPr>
              <a:t>helloWorld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456089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Поиск внутри строки</a:t>
            </a:r>
          </a:p>
        </p:txBody>
      </p:sp>
      <p:sp>
        <p:nvSpPr>
          <p:cNvPr id="3" name="Rectangle 2"/>
          <p:cNvSpPr/>
          <p:nvPr/>
        </p:nvSpPr>
        <p:spPr>
          <a:xfrm>
            <a:off x="1545456" y="1916832"/>
            <a:ext cx="9144000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1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80"/>
                </a:solidFill>
                <a:latin typeface="Consolas" panose="020B0609020204030204" pitchFamily="49" charset="0"/>
              </a:rPr>
              <a:t>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"Hello world"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i="1" dirty="0">
                <a:solidFill>
                  <a:srgbClr val="0000FF"/>
                </a:solidFill>
                <a:latin typeface="Consolas" panose="020B0609020204030204" pitchFamily="49" charset="0"/>
              </a:rPr>
              <a:t>assert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80"/>
                </a:solidFill>
                <a:latin typeface="Consolas" panose="020B0609020204030204" pitchFamily="49" charset="0"/>
              </a:rPr>
              <a:t>s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i="1" dirty="0" err="1">
                <a:solidFill>
                  <a:srgbClr val="880000"/>
                </a:solidFill>
                <a:latin typeface="Consolas" panose="020B0609020204030204" pitchFamily="49" charset="0"/>
              </a:rPr>
              <a:t>find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'w'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 == 6);</a:t>
            </a:r>
          </a:p>
          <a:p>
            <a:r>
              <a:rPr lang="en-US" sz="2400" i="1" dirty="0">
                <a:solidFill>
                  <a:srgbClr val="0000FF"/>
                </a:solidFill>
                <a:latin typeface="Consolas" panose="020B0609020204030204" pitchFamily="49" charset="0"/>
              </a:rPr>
              <a:t>assert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80"/>
                </a:solidFill>
                <a:latin typeface="Consolas" panose="020B0609020204030204" pitchFamily="49" charset="0"/>
              </a:rPr>
              <a:t>s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i="1" dirty="0" err="1">
                <a:solidFill>
                  <a:srgbClr val="880000"/>
                </a:solidFill>
                <a:latin typeface="Consolas" panose="020B0609020204030204" pitchFamily="49" charset="0"/>
              </a:rPr>
              <a:t>find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'x'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 == </a:t>
            </a:r>
            <a:r>
              <a:rPr lang="en-US" sz="2400" i="1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2400" i="1" dirty="0" err="1">
                <a:solidFill>
                  <a:srgbClr val="000080"/>
                </a:solidFill>
                <a:latin typeface="Consolas" panose="020B0609020204030204" pitchFamily="49" charset="0"/>
              </a:rPr>
              <a:t>npos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i="1" dirty="0">
                <a:solidFill>
                  <a:srgbClr val="0000FF"/>
                </a:solidFill>
                <a:latin typeface="Consolas" panose="020B0609020204030204" pitchFamily="49" charset="0"/>
              </a:rPr>
              <a:t>assert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80"/>
                </a:solidFill>
                <a:latin typeface="Consolas" panose="020B0609020204030204" pitchFamily="49" charset="0"/>
              </a:rPr>
              <a:t>s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i="1" dirty="0" err="1">
                <a:solidFill>
                  <a:srgbClr val="880000"/>
                </a:solidFill>
                <a:latin typeface="Consolas" panose="020B0609020204030204" pitchFamily="49" charset="0"/>
              </a:rPr>
              <a:t>find_first_of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aeiouy"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 == 1);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e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i="1" dirty="0">
                <a:solidFill>
                  <a:srgbClr val="0000FF"/>
                </a:solidFill>
                <a:latin typeface="Consolas" panose="020B0609020204030204" pitchFamily="49" charset="0"/>
              </a:rPr>
              <a:t>assert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80"/>
                </a:solidFill>
                <a:latin typeface="Consolas" panose="020B0609020204030204" pitchFamily="49" charset="0"/>
              </a:rPr>
              <a:t>s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i="1" dirty="0" err="1">
                <a:solidFill>
                  <a:srgbClr val="880000"/>
                </a:solidFill>
                <a:latin typeface="Consolas" panose="020B0609020204030204" pitchFamily="49" charset="0"/>
              </a:rPr>
              <a:t>find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world"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 == 6);</a:t>
            </a:r>
          </a:p>
          <a:p>
            <a:r>
              <a:rPr lang="en-US" sz="2400" i="1" dirty="0">
                <a:solidFill>
                  <a:srgbClr val="0000FF"/>
                </a:solidFill>
                <a:latin typeface="Consolas" panose="020B0609020204030204" pitchFamily="49" charset="0"/>
              </a:rPr>
              <a:t>assert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80"/>
                </a:solidFill>
                <a:latin typeface="Consolas" panose="020B0609020204030204" pitchFamily="49" charset="0"/>
              </a:rPr>
              <a:t>s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i="1" dirty="0" err="1">
                <a:solidFill>
                  <a:srgbClr val="880000"/>
                </a:solidFill>
                <a:latin typeface="Consolas" panose="020B0609020204030204" pitchFamily="49" charset="0"/>
              </a:rPr>
              <a:t>find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'o'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 == 4);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first 'o' letter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i="1" dirty="0">
                <a:solidFill>
                  <a:srgbClr val="0000FF"/>
                </a:solidFill>
                <a:latin typeface="Consolas" panose="020B0609020204030204" pitchFamily="49" charset="0"/>
              </a:rPr>
              <a:t>assert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80"/>
                </a:solidFill>
                <a:latin typeface="Consolas" panose="020B0609020204030204" pitchFamily="49" charset="0"/>
              </a:rPr>
              <a:t>s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i="1" dirty="0" err="1">
                <a:solidFill>
                  <a:srgbClr val="880000"/>
                </a:solidFill>
                <a:latin typeface="Consolas" panose="020B0609020204030204" pitchFamily="49" charset="0"/>
              </a:rPr>
              <a:t>rfind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'o'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 == 7);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last 'o' letter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i="1" dirty="0">
                <a:solidFill>
                  <a:srgbClr val="0000FF"/>
                </a:solidFill>
                <a:latin typeface="Consolas" panose="020B0609020204030204" pitchFamily="49" charset="0"/>
              </a:rPr>
              <a:t>assert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80"/>
                </a:solidFill>
                <a:latin typeface="Consolas" panose="020B0609020204030204" pitchFamily="49" charset="0"/>
              </a:rPr>
              <a:t>s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i="1" dirty="0" err="1">
                <a:solidFill>
                  <a:srgbClr val="880000"/>
                </a:solidFill>
                <a:latin typeface="Consolas" panose="020B0609020204030204" pitchFamily="49" charset="0"/>
              </a:rPr>
              <a:t>find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'o'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5) == 7);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4102995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Замена внутри строки</a:t>
            </a:r>
          </a:p>
        </p:txBody>
      </p:sp>
      <p:sp>
        <p:nvSpPr>
          <p:cNvPr id="3" name="Rectangle 2"/>
          <p:cNvSpPr/>
          <p:nvPr/>
        </p:nvSpPr>
        <p:spPr>
          <a:xfrm>
            <a:off x="1948408" y="2564904"/>
            <a:ext cx="8352928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80"/>
                </a:solidFill>
                <a:latin typeface="Consolas" panose="020B0609020204030204" pitchFamily="49" charset="0"/>
              </a:rPr>
              <a:t>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"Hello 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world"s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 err="1">
                <a:solidFill>
                  <a:srgbClr val="000080"/>
                </a:solidFill>
                <a:latin typeface="Consolas" panose="020B0609020204030204" pitchFamily="49" charset="0"/>
              </a:rPr>
              <a:t>s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i="1" dirty="0" err="1">
                <a:solidFill>
                  <a:srgbClr val="880000"/>
                </a:solidFill>
                <a:latin typeface="Consolas" panose="020B0609020204030204" pitchFamily="49" charset="0"/>
              </a:rPr>
              <a:t>replace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(0, 5,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Goodbye"s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i="1" dirty="0">
                <a:solidFill>
                  <a:srgbClr val="0000FF"/>
                </a:solidFill>
                <a:latin typeface="Consolas" panose="020B0609020204030204" pitchFamily="49" charset="0"/>
              </a:rPr>
              <a:t>assert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80"/>
                </a:solidFill>
                <a:latin typeface="Consolas" panose="020B0609020204030204" pitchFamily="49" charset="0"/>
              </a:rPr>
              <a:t>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8080"/>
                </a:solidFill>
                <a:latin typeface="Consolas" panose="020B0609020204030204" pitchFamily="49" charset="0"/>
              </a:rPr>
              <a:t>==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"Goodbye 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world"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80"/>
                </a:solidFill>
                <a:latin typeface="Consolas" panose="020B0609020204030204" pitchFamily="49" charset="0"/>
              </a:rPr>
              <a:t>s1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"This is a 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cat"s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solidFill>
                  <a:srgbClr val="000080"/>
                </a:solidFill>
                <a:latin typeface="Consolas" panose="020B0609020204030204" pitchFamily="49" charset="0"/>
              </a:rPr>
              <a:t>s1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sz="2400" i="1" dirty="0">
                <a:solidFill>
                  <a:srgbClr val="880000"/>
                </a:solidFill>
                <a:latin typeface="Consolas" panose="020B0609020204030204" pitchFamily="49" charset="0"/>
              </a:rPr>
              <a:t>replace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(10, 3, </a:t>
            </a:r>
            <a:r>
              <a:rPr lang="en-US" sz="2400" dirty="0">
                <a:solidFill>
                  <a:srgbClr val="000080"/>
                </a:solidFill>
                <a:latin typeface="Consolas" panose="020B0609020204030204" pitchFamily="49" charset="0"/>
              </a:rPr>
              <a:t>s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8, 5);</a:t>
            </a:r>
          </a:p>
          <a:p>
            <a:r>
              <a:rPr lang="en-US" sz="2400" i="1" dirty="0">
                <a:solidFill>
                  <a:srgbClr val="0000FF"/>
                </a:solidFill>
                <a:latin typeface="Consolas" panose="020B0609020204030204" pitchFamily="49" charset="0"/>
              </a:rPr>
              <a:t>assert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000080"/>
                </a:solidFill>
                <a:latin typeface="Consolas" panose="020B0609020204030204" pitchFamily="49" charset="0"/>
              </a:rPr>
              <a:t>s1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8080"/>
                </a:solidFill>
                <a:latin typeface="Consolas" panose="020B0609020204030204" pitchFamily="49" charset="0"/>
              </a:rPr>
              <a:t>==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"This is a world"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911113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string_view</a:t>
            </a:r>
            <a:endParaRPr lang="ru-RU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8604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43428A6-C2DB-41FE-9A27-384A9AB66A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4429"/>
            <a:ext cx="12192000" cy="6966858"/>
          </a:xfrm>
          <a:prstGeom prst="rect">
            <a:avLst/>
          </a:prstGeom>
        </p:spPr>
      </p:pic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77CAD62A-E4D8-4B1B-9985-B57FC37A67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7448" y="404665"/>
            <a:ext cx="9540552" cy="2592288"/>
          </a:xfrm>
        </p:spPr>
        <p:txBody>
          <a:bodyPr anchor="t">
            <a:normAutofit/>
          </a:bodyPr>
          <a:lstStyle/>
          <a:p>
            <a:pPr algn="l"/>
            <a:r>
              <a:rPr lang="ru-RU" sz="8800" dirty="0">
                <a:solidFill>
                  <a:schemeClr val="bg1"/>
                </a:solidFill>
                <a:latin typeface="Impact" panose="020B0806030902050204" pitchFamily="34" charset="0"/>
              </a:rPr>
              <a:t>Стандартная библиотека </a:t>
            </a:r>
            <a:r>
              <a:rPr lang="en-US" sz="8800" dirty="0">
                <a:solidFill>
                  <a:schemeClr val="bg1"/>
                </a:solidFill>
                <a:latin typeface="Impact" panose="020B0806030902050204" pitchFamily="34" charset="0"/>
              </a:rPr>
              <a:t>C++</a:t>
            </a:r>
            <a:endParaRPr lang="ru-RU" sz="88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9" name="Подзаголовок 8">
            <a:extLst>
              <a:ext uri="{FF2B5EF4-FFF2-40B4-BE49-F238E27FC236}">
                <a16:creationId xmlns:a16="http://schemas.microsoft.com/office/drawing/2014/main" id="{F4B82558-19EA-4C3E-B922-1C26A663A3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7448" y="2996953"/>
            <a:ext cx="9540552" cy="2260847"/>
          </a:xfrm>
        </p:spPr>
        <p:txBody>
          <a:bodyPr>
            <a:normAutofit/>
          </a:bodyPr>
          <a:lstStyle/>
          <a:p>
            <a:pPr algn="l"/>
            <a:r>
              <a:rPr lang="ru-RU" sz="6000" dirty="0">
                <a:solidFill>
                  <a:schemeClr val="bg1"/>
                </a:solidFill>
                <a:latin typeface="Impact" panose="020B0806030902050204" pitchFamily="34" charset="0"/>
              </a:rPr>
              <a:t>Часть 1</a:t>
            </a:r>
            <a:endParaRPr lang="en-US" sz="6000" dirty="0">
              <a:solidFill>
                <a:schemeClr val="bg1"/>
              </a:solidFill>
              <a:latin typeface="Impact" panose="020B0806030902050204" pitchFamily="34" charset="0"/>
            </a:endParaRPr>
          </a:p>
          <a:p>
            <a:pPr algn="l"/>
            <a:r>
              <a:rPr lang="ru-RU" sz="5200" dirty="0">
                <a:solidFill>
                  <a:schemeClr val="bg1"/>
                </a:solidFill>
                <a:latin typeface="Impact" panose="020B0806030902050204" pitchFamily="34" charset="0"/>
              </a:rPr>
              <a:t>Работа со строками</a:t>
            </a:r>
          </a:p>
        </p:txBody>
      </p:sp>
    </p:spTree>
    <p:extLst>
      <p:ext uri="{BB962C8B-B14F-4D97-AF65-F5344CB8AC3E}">
        <p14:creationId xmlns:p14="http://schemas.microsoft.com/office/powerpoint/2010/main" val="15674845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hlinkClick r:id="rId3"/>
              </a:rPr>
              <a:t>string_view</a:t>
            </a:r>
            <a:endParaRPr lang="ru-RU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Легковесный объект, ссылающийся на неизменную последовательность символов в памяти</a:t>
            </a:r>
          </a:p>
          <a:p>
            <a:pPr lvl="1"/>
            <a:r>
              <a:rPr lang="ru-RU" dirty="0"/>
              <a:t>Ссылка на часть строки</a:t>
            </a:r>
          </a:p>
          <a:p>
            <a:r>
              <a:rPr lang="ru-RU" dirty="0"/>
              <a:t>Не владеет символьными данными</a:t>
            </a:r>
          </a:p>
          <a:p>
            <a:pPr lvl="1"/>
            <a:r>
              <a:rPr lang="ru-RU" dirty="0"/>
              <a:t>При разрушении </a:t>
            </a:r>
            <a:r>
              <a:rPr lang="en-US" dirty="0" err="1"/>
              <a:t>string_view</a:t>
            </a:r>
            <a:r>
              <a:rPr lang="ru-RU" dirty="0"/>
              <a:t> строка не удаляется</a:t>
            </a:r>
          </a:p>
          <a:p>
            <a:pPr lvl="1"/>
            <a:r>
              <a:rPr lang="ru-RU" dirty="0"/>
              <a:t>После разрушения строки использовать ссылавшийся на нее </a:t>
            </a:r>
            <a:r>
              <a:rPr lang="en-US" dirty="0" err="1"/>
              <a:t>string_view</a:t>
            </a:r>
            <a:r>
              <a:rPr lang="ru-RU" dirty="0"/>
              <a:t> нельзя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E710487-79E5-966C-2A3F-77488224C7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52384" y="188640"/>
            <a:ext cx="2530059" cy="2552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663902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8F931F59-35AE-EB55-D812-B01B50A41CBF}"/>
              </a:ext>
            </a:extLst>
          </p:cNvPr>
          <p:cNvSpPr/>
          <p:nvPr/>
        </p:nvSpPr>
        <p:spPr>
          <a:xfrm>
            <a:off x="2207568" y="3789040"/>
            <a:ext cx="1368152" cy="10801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6449A098-F3E6-279F-F10E-9B62CC87E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Устройство </a:t>
            </a:r>
            <a:r>
              <a:rPr lang="en-US" dirty="0" err="1"/>
              <a:t>string_view</a:t>
            </a:r>
            <a:endParaRPr lang="ru-RU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999F08C0-2221-AF26-AA8B-2C7F5A001B70}"/>
              </a:ext>
            </a:extLst>
          </p:cNvPr>
          <p:cNvSpPr/>
          <p:nvPr/>
        </p:nvSpPr>
        <p:spPr>
          <a:xfrm>
            <a:off x="2567608" y="2060848"/>
            <a:ext cx="43204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  <a:endParaRPr lang="ru-RU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7D3365BF-23F8-0243-E7D6-1D9FCB65E941}"/>
              </a:ext>
            </a:extLst>
          </p:cNvPr>
          <p:cNvSpPr/>
          <p:nvPr/>
        </p:nvSpPr>
        <p:spPr>
          <a:xfrm>
            <a:off x="2999656" y="2060848"/>
            <a:ext cx="43204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  <a:endParaRPr lang="ru-RU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AEA10FEA-7FDC-FB61-7625-080937C0FBF3}"/>
              </a:ext>
            </a:extLst>
          </p:cNvPr>
          <p:cNvSpPr/>
          <p:nvPr/>
        </p:nvSpPr>
        <p:spPr>
          <a:xfrm>
            <a:off x="3431704" y="2060848"/>
            <a:ext cx="43204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</a:t>
            </a:r>
            <a:endParaRPr lang="ru-RU" dirty="0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825B55EE-8130-680B-C9EC-6C39CCC03812}"/>
              </a:ext>
            </a:extLst>
          </p:cNvPr>
          <p:cNvSpPr/>
          <p:nvPr/>
        </p:nvSpPr>
        <p:spPr>
          <a:xfrm>
            <a:off x="3863752" y="2060848"/>
            <a:ext cx="43204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</a:t>
            </a:r>
            <a:endParaRPr lang="ru-RU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2BDE4F55-2BFD-3489-3AE1-DC81FAD9AFFB}"/>
              </a:ext>
            </a:extLst>
          </p:cNvPr>
          <p:cNvSpPr/>
          <p:nvPr/>
        </p:nvSpPr>
        <p:spPr>
          <a:xfrm>
            <a:off x="4295800" y="2060848"/>
            <a:ext cx="43204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</a:t>
            </a:r>
            <a:endParaRPr lang="ru-RU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87AB4533-6759-49ED-85DC-7ACE69BE6A7B}"/>
              </a:ext>
            </a:extLst>
          </p:cNvPr>
          <p:cNvSpPr/>
          <p:nvPr/>
        </p:nvSpPr>
        <p:spPr>
          <a:xfrm>
            <a:off x="2334608" y="3935695"/>
            <a:ext cx="1152128" cy="36004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  <a:endParaRPr lang="ru-RU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9875CA65-B73C-FAE2-9D23-065A6E48BAB8}"/>
              </a:ext>
            </a:extLst>
          </p:cNvPr>
          <p:cNvSpPr/>
          <p:nvPr/>
        </p:nvSpPr>
        <p:spPr>
          <a:xfrm>
            <a:off x="2334608" y="4410422"/>
            <a:ext cx="1152128" cy="36004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size: 5</a:t>
            </a:r>
            <a:endParaRPr lang="ru-RU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:a16="http://schemas.microsoft.com/office/drawing/2014/main" id="{0AE3A8C6-178A-69D2-7332-44DE27A78B78}"/>
              </a:ext>
            </a:extLst>
          </p:cNvPr>
          <p:cNvSpPr/>
          <p:nvPr/>
        </p:nvSpPr>
        <p:spPr>
          <a:xfrm>
            <a:off x="4727848" y="2060848"/>
            <a:ext cx="43204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  <a:endParaRPr lang="ru-RU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:a16="http://schemas.microsoft.com/office/drawing/2014/main" id="{45947C34-B4B8-713A-8FCA-723810285273}"/>
              </a:ext>
            </a:extLst>
          </p:cNvPr>
          <p:cNvSpPr/>
          <p:nvPr/>
        </p:nvSpPr>
        <p:spPr>
          <a:xfrm>
            <a:off x="5159896" y="2060848"/>
            <a:ext cx="43204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</a:t>
            </a:r>
            <a:endParaRPr lang="ru-RU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B026927F-353A-D2EF-1831-0FFA3AFE4FF2}"/>
              </a:ext>
            </a:extLst>
          </p:cNvPr>
          <p:cNvSpPr/>
          <p:nvPr/>
        </p:nvSpPr>
        <p:spPr>
          <a:xfrm>
            <a:off x="5591944" y="2060848"/>
            <a:ext cx="43204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</a:t>
            </a:r>
            <a:endParaRPr lang="ru-RU" dirty="0"/>
          </a:p>
        </p:txBody>
      </p:sp>
      <p:sp>
        <p:nvSpPr>
          <p:cNvPr id="15" name="Прямоугольник 14">
            <a:extLst>
              <a:ext uri="{FF2B5EF4-FFF2-40B4-BE49-F238E27FC236}">
                <a16:creationId xmlns:a16="http://schemas.microsoft.com/office/drawing/2014/main" id="{7AF0D6D5-B92F-43F0-4B06-CAAC4AF20EC6}"/>
              </a:ext>
            </a:extLst>
          </p:cNvPr>
          <p:cNvSpPr/>
          <p:nvPr/>
        </p:nvSpPr>
        <p:spPr>
          <a:xfrm>
            <a:off x="6023992" y="2060848"/>
            <a:ext cx="43204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</a:t>
            </a:r>
            <a:endParaRPr lang="ru-RU" dirty="0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0A5C912D-1914-6353-13BD-8A6A48523943}"/>
              </a:ext>
            </a:extLst>
          </p:cNvPr>
          <p:cNvSpPr/>
          <p:nvPr/>
        </p:nvSpPr>
        <p:spPr>
          <a:xfrm>
            <a:off x="6456040" y="2060848"/>
            <a:ext cx="43204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</a:t>
            </a:r>
            <a:endParaRPr lang="ru-RU" dirty="0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764BC7BE-4FB8-29E1-72BB-C06CFA317FBA}"/>
              </a:ext>
            </a:extLst>
          </p:cNvPr>
          <p:cNvSpPr/>
          <p:nvPr/>
        </p:nvSpPr>
        <p:spPr>
          <a:xfrm>
            <a:off x="6888088" y="2060848"/>
            <a:ext cx="432048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  <a:endParaRPr lang="ru-RU" dirty="0"/>
          </a:p>
        </p:txBody>
      </p:sp>
      <p:cxnSp>
        <p:nvCxnSpPr>
          <p:cNvPr id="19" name="Прямая со стрелкой 18">
            <a:extLst>
              <a:ext uri="{FF2B5EF4-FFF2-40B4-BE49-F238E27FC236}">
                <a16:creationId xmlns:a16="http://schemas.microsoft.com/office/drawing/2014/main" id="{78514393-AAD8-44CA-0C4D-4D13008F77D7}"/>
              </a:ext>
            </a:extLst>
          </p:cNvPr>
          <p:cNvCxnSpPr>
            <a:cxnSpLocks/>
            <a:stCxn id="10" idx="3"/>
            <a:endCxn id="5" idx="2"/>
          </p:cNvCxnSpPr>
          <p:nvPr/>
        </p:nvCxnSpPr>
        <p:spPr>
          <a:xfrm flipH="1" flipV="1">
            <a:off x="2783632" y="2564905"/>
            <a:ext cx="703104" cy="1550811"/>
          </a:xfrm>
          <a:prstGeom prst="curvedConnector4">
            <a:avLst>
              <a:gd name="adj1" fmla="val -32513"/>
              <a:gd name="adj2" fmla="val 55804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9B0AFCF0-0D56-7A5E-84F9-97A59BAF8641}"/>
              </a:ext>
            </a:extLst>
          </p:cNvPr>
          <p:cNvSpPr/>
          <p:nvPr/>
        </p:nvSpPr>
        <p:spPr>
          <a:xfrm>
            <a:off x="6096800" y="3789040"/>
            <a:ext cx="1368152" cy="108012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14890E1C-8B14-9B47-6F81-203074FAA8A4}"/>
              </a:ext>
            </a:extLst>
          </p:cNvPr>
          <p:cNvSpPr/>
          <p:nvPr/>
        </p:nvSpPr>
        <p:spPr>
          <a:xfrm>
            <a:off x="6223840" y="3935695"/>
            <a:ext cx="1152128" cy="36004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</a:t>
            </a:r>
            <a:endParaRPr lang="ru-RU" dirty="0"/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04F20227-4064-0527-25EA-F4B2C7AAE490}"/>
              </a:ext>
            </a:extLst>
          </p:cNvPr>
          <p:cNvSpPr/>
          <p:nvPr/>
        </p:nvSpPr>
        <p:spPr>
          <a:xfrm>
            <a:off x="6223840" y="4410422"/>
            <a:ext cx="1152128" cy="360040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size: 5</a:t>
            </a:r>
            <a:endParaRPr lang="ru-RU" dirty="0"/>
          </a:p>
        </p:txBody>
      </p:sp>
      <p:cxnSp>
        <p:nvCxnSpPr>
          <p:cNvPr id="28" name="Прямая со стрелкой 18">
            <a:extLst>
              <a:ext uri="{FF2B5EF4-FFF2-40B4-BE49-F238E27FC236}">
                <a16:creationId xmlns:a16="http://schemas.microsoft.com/office/drawing/2014/main" id="{F51D4F6F-4ED8-D73A-74D3-465397B10550}"/>
              </a:ext>
            </a:extLst>
          </p:cNvPr>
          <p:cNvCxnSpPr>
            <a:cxnSpLocks/>
            <a:stCxn id="26" idx="0"/>
            <a:endCxn id="13" idx="2"/>
          </p:cNvCxnSpPr>
          <p:nvPr/>
        </p:nvCxnSpPr>
        <p:spPr>
          <a:xfrm rot="16200000" flipV="1">
            <a:off x="5402518" y="2538308"/>
            <a:ext cx="1370791" cy="1423984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64340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Конструирование </a:t>
            </a:r>
            <a:r>
              <a:rPr lang="en-US" dirty="0" err="1"/>
              <a:t>string_view</a:t>
            </a:r>
            <a:endParaRPr lang="ru-RU" dirty="0"/>
          </a:p>
        </p:txBody>
      </p:sp>
      <p:sp>
        <p:nvSpPr>
          <p:cNvPr id="5" name="Rectangle 4"/>
          <p:cNvSpPr/>
          <p:nvPr/>
        </p:nvSpPr>
        <p:spPr>
          <a:xfrm>
            <a:off x="1496938" y="1988841"/>
            <a:ext cx="91440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it-IT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it-IT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2400" dirty="0" err="1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it-IT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it-IT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it-IT" sz="2400" dirty="0">
                <a:solidFill>
                  <a:srgbClr val="000000"/>
                </a:solidFill>
                <a:latin typeface="Consolas" panose="020B0609020204030204" pitchFamily="49" charset="0"/>
              </a:rPr>
              <a:t>[] = { </a:t>
            </a:r>
            <a:r>
              <a:rPr lang="it-IT" sz="2400" dirty="0">
                <a:solidFill>
                  <a:srgbClr val="A31515"/>
                </a:solidFill>
                <a:latin typeface="Consolas" panose="020B0609020204030204" pitchFamily="49" charset="0"/>
              </a:rPr>
              <a:t>'H'</a:t>
            </a:r>
            <a:r>
              <a:rPr lang="it-IT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it-IT" sz="2400" dirty="0">
                <a:solidFill>
                  <a:srgbClr val="A31515"/>
                </a:solidFill>
                <a:latin typeface="Consolas" panose="020B0609020204030204" pitchFamily="49" charset="0"/>
              </a:rPr>
              <a:t>'e'</a:t>
            </a:r>
            <a:r>
              <a:rPr lang="it-IT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it-IT" sz="2400" dirty="0">
                <a:solidFill>
                  <a:srgbClr val="A31515"/>
                </a:solidFill>
                <a:latin typeface="Consolas" panose="020B0609020204030204" pitchFamily="49" charset="0"/>
              </a:rPr>
              <a:t>'l'</a:t>
            </a:r>
            <a:r>
              <a:rPr lang="it-IT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it-IT" sz="2400" dirty="0">
                <a:solidFill>
                  <a:srgbClr val="A31515"/>
                </a:solidFill>
                <a:latin typeface="Consolas" panose="020B0609020204030204" pitchFamily="49" charset="0"/>
              </a:rPr>
              <a:t>'l'</a:t>
            </a:r>
            <a:r>
              <a:rPr lang="it-IT" sz="2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it-IT" sz="2400" dirty="0">
                <a:solidFill>
                  <a:srgbClr val="A31515"/>
                </a:solidFill>
                <a:latin typeface="Consolas" panose="020B0609020204030204" pitchFamily="49" charset="0"/>
              </a:rPr>
              <a:t>'o'</a:t>
            </a:r>
            <a:r>
              <a:rPr lang="it-IT" sz="2400" dirty="0">
                <a:solidFill>
                  <a:srgbClr val="000000"/>
                </a:solidFill>
                <a:latin typeface="Consolas" panose="020B0609020204030204" pitchFamily="49" charset="0"/>
              </a:rPr>
              <a:t> };</a:t>
            </a:r>
          </a:p>
          <a:p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string_view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v(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, 5);</a:t>
            </a:r>
          </a:p>
          <a:p>
            <a:r>
              <a:rPr lang="en-US" sz="2400" dirty="0">
                <a:solidFill>
                  <a:srgbClr val="6F008A"/>
                </a:solidFill>
                <a:latin typeface="Consolas" panose="020B0609020204030204" pitchFamily="49" charset="0"/>
              </a:rPr>
              <a:t>assert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v.length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 == 5);</a:t>
            </a:r>
          </a:p>
          <a:p>
            <a:r>
              <a:rPr lang="en-US" sz="2400" dirty="0">
                <a:solidFill>
                  <a:srgbClr val="6F008A"/>
                </a:solidFill>
                <a:latin typeface="Consolas" panose="020B0609020204030204" pitchFamily="49" charset="0"/>
              </a:rPr>
              <a:t>assert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v.data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 == &amp;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arr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[0]);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view uses </a:t>
            </a:r>
            <a:r>
              <a:rPr lang="en-US" sz="2400" dirty="0" err="1">
                <a:solidFill>
                  <a:srgbClr val="008000"/>
                </a:solidFill>
                <a:latin typeface="Consolas" panose="020B0609020204030204" pitchFamily="49" charset="0"/>
              </a:rPr>
              <a:t>arr's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 data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s(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"Hello"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string_view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sv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= s;</a:t>
            </a:r>
          </a:p>
          <a:p>
            <a:r>
              <a:rPr lang="en-US" sz="2400" dirty="0">
                <a:solidFill>
                  <a:srgbClr val="6F008A"/>
                </a:solidFill>
                <a:latin typeface="Consolas" panose="020B0609020204030204" pitchFamily="49" charset="0"/>
              </a:rPr>
              <a:t>assert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sv.data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 ==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s.data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en-US" sz="2400" dirty="0">
                <a:solidFill>
                  <a:srgbClr val="6F008A"/>
                </a:solidFill>
                <a:latin typeface="Consolas" panose="020B0609020204030204" pitchFamily="49" charset="0"/>
              </a:rPr>
              <a:t>assert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sv.length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 == 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s.length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endParaRPr lang="ru-RU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sv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808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B91AF"/>
                </a:solidFill>
                <a:latin typeface="Consolas" panose="020B0609020204030204" pitchFamily="49" charset="0"/>
              </a:rPr>
              <a:t>string_view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s.data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(), 4);</a:t>
            </a:r>
          </a:p>
          <a:p>
            <a:r>
              <a:rPr lang="en-US" sz="2400" dirty="0">
                <a:solidFill>
                  <a:srgbClr val="6F008A"/>
                </a:solidFill>
                <a:latin typeface="Consolas" panose="020B0609020204030204" pitchFamily="49" charset="0"/>
              </a:rPr>
              <a:t>assert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000000"/>
                </a:solidFill>
                <a:latin typeface="Consolas" panose="020B0609020204030204" pitchFamily="49" charset="0"/>
              </a:rPr>
              <a:t>sv.length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() == 4);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8827926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</a:p>
        </p:txBody>
      </p:sp>
      <p:sp>
        <p:nvSpPr>
          <p:cNvPr id="3" name="Rectangle 2"/>
          <p:cNvSpPr/>
          <p:nvPr/>
        </p:nvSpPr>
        <p:spPr>
          <a:xfrm>
            <a:off x="1524000" y="1628801"/>
            <a:ext cx="9144000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url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</a:t>
            </a: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"http://en.cppreference.com/w/</a:t>
            </a:r>
            <a:r>
              <a:rPr lang="en-US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cpp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/string/</a:t>
            </a:r>
            <a:r>
              <a:rPr lang="en-US" sz="2000" dirty="0" err="1">
                <a:solidFill>
                  <a:srgbClr val="A31515"/>
                </a:solidFill>
                <a:latin typeface="Consolas" panose="020B0609020204030204" pitchFamily="49" charset="0"/>
              </a:rPr>
              <a:t>basic_string_view"s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ru-RU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string_view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scheme(&amp;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url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0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]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4);</a:t>
            </a:r>
          </a:p>
          <a:p>
            <a:r>
              <a:rPr lang="en-US" sz="2000" dirty="0">
                <a:solidFill>
                  <a:srgbClr val="6F008A"/>
                </a:solidFill>
                <a:latin typeface="Consolas" panose="020B0609020204030204" pitchFamily="49" charset="0"/>
              </a:rPr>
              <a:t>assert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(scheme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==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"http"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ru-RU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2000" dirty="0" err="1">
                <a:solidFill>
                  <a:srgbClr val="2B91AF"/>
                </a:solidFill>
                <a:latin typeface="Consolas" panose="020B0609020204030204" pitchFamily="49" charset="0"/>
              </a:rPr>
              <a:t>string_view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domain(&amp;</a:t>
            </a:r>
            <a:r>
              <a:rPr 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url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[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7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]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, 19);</a:t>
            </a:r>
          </a:p>
          <a:p>
            <a:r>
              <a:rPr lang="en-US" sz="2000" dirty="0">
                <a:solidFill>
                  <a:srgbClr val="6F008A"/>
                </a:solidFill>
                <a:latin typeface="Consolas" panose="020B0609020204030204" pitchFamily="49" charset="0"/>
              </a:rPr>
              <a:t>assert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(domain </a:t>
            </a:r>
            <a:r>
              <a:rPr lang="en-US" sz="2000" dirty="0">
                <a:solidFill>
                  <a:srgbClr val="008080"/>
                </a:solidFill>
                <a:latin typeface="Consolas" panose="020B0609020204030204" pitchFamily="49" charset="0"/>
              </a:rPr>
              <a:t>==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"en.cppreference.com"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5089821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4F59A1-36F4-6660-3600-2B463110C3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std::array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EC5C748-B379-7A00-A98B-CE502DB607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30140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7EFBBCB5-884E-603C-0B01-B218186D3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std::array</a:t>
            </a:r>
            <a:endParaRPr lang="ru-RU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CEC0FF96-76FC-AF9A-A6C5-C6DE1A0026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Массив фиксированного размера, альтернатива </a:t>
            </a:r>
            <a:r>
              <a:rPr lang="en-US" dirty="0"/>
              <a:t>C-</a:t>
            </a:r>
            <a:r>
              <a:rPr lang="ru-RU" dirty="0"/>
              <a:t>массивам</a:t>
            </a:r>
          </a:p>
          <a:p>
            <a:r>
              <a:rPr lang="ru-RU" dirty="0"/>
              <a:t>Можно передавать по значению в функцию и возвращать из функции</a:t>
            </a:r>
          </a:p>
          <a:p>
            <a:r>
              <a:rPr lang="ru-RU" dirty="0"/>
              <a:t>Можно поместить в </a:t>
            </a:r>
            <a:r>
              <a:rPr lang="en-US" dirty="0"/>
              <a:t>optional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D12816F-B9AD-C108-DD85-2478864C21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0376" y="4149080"/>
            <a:ext cx="2560542" cy="2598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4792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F8407BA-2AD1-E327-2D3D-F3F93A96204A}"/>
              </a:ext>
            </a:extLst>
          </p:cNvPr>
          <p:cNvSpPr txBox="1"/>
          <p:nvPr/>
        </p:nvSpPr>
        <p:spPr>
          <a:xfrm>
            <a:off x="551384" y="54493"/>
            <a:ext cx="10225136" cy="67490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iostream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#include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optional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Matrix3x3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std::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&lt;std::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array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&gt;,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&gt;;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PrintMatrix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Matrix3x3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mat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row : mat)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item : row)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item &lt;&lt;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Matrix3x3 m{};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][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1.0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PrintMatrix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(m);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64826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1F7618A1-8066-48FD-9768-0D1E0D858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std::vector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CBE0ACE-5176-4178-A082-B46C84248C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964574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/>
              <a:t>Вектор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  <a:hlinkClick r:id="rId4"/>
              </a:rPr>
              <a:t>std::vector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ru-RU" dirty="0">
                <a:latin typeface="+mn-lt"/>
              </a:rPr>
              <a:t>Контейнер для хранения динамического массива элементов произвольного типа</a:t>
            </a:r>
          </a:p>
          <a:p>
            <a:pPr lvl="1" eaLnBrk="1" hangingPunct="1">
              <a:defRPr/>
            </a:pPr>
            <a:r>
              <a:rPr lang="ru-RU" dirty="0"/>
              <a:t>А</a:t>
            </a:r>
            <a:r>
              <a:rPr lang="ru-RU" dirty="0">
                <a:latin typeface="+mn-lt"/>
              </a:rPr>
              <a:t>втоматиз</a:t>
            </a:r>
            <a:r>
              <a:rPr lang="ru-RU" dirty="0"/>
              <a:t>ирует</a:t>
            </a:r>
            <a:r>
              <a:rPr lang="ru-RU" dirty="0">
                <a:latin typeface="+mn-lt"/>
              </a:rPr>
              <a:t> процесса управления памятью</a:t>
            </a:r>
          </a:p>
          <a:p>
            <a:pPr lvl="1">
              <a:defRPr/>
            </a:pPr>
            <a:r>
              <a:rPr lang="ru-RU" dirty="0">
                <a:latin typeface="+mn-lt"/>
              </a:rPr>
              <a:t>К элементам массива предоставляется индексированный доступ</a:t>
            </a:r>
            <a:endParaRPr lang="en-US" dirty="0">
              <a:latin typeface="+mn-lt"/>
            </a:endParaRPr>
          </a:p>
          <a:p>
            <a:pPr lvl="1">
              <a:defRPr/>
            </a:pPr>
            <a:r>
              <a:rPr lang="ru-RU" dirty="0"/>
              <a:t>Элементы в памяти хранятся непрерывным блоком</a:t>
            </a:r>
            <a:endParaRPr lang="en-US" dirty="0">
              <a:latin typeface="+mn-lt"/>
            </a:endParaRPr>
          </a:p>
          <a:p>
            <a:pPr lvl="1">
              <a:defRPr/>
            </a:pPr>
            <a:r>
              <a:rPr lang="ru-RU" dirty="0"/>
              <a:t>Наиболее часто используемый контейнер</a:t>
            </a:r>
          </a:p>
          <a:p>
            <a:pPr lvl="1" eaLnBrk="1" hangingPunct="1">
              <a:defRPr/>
            </a:pPr>
            <a:r>
              <a:rPr lang="ru-RU" dirty="0">
                <a:latin typeface="+mn-lt"/>
              </a:rPr>
              <a:t>Для использования данного класса необходимо подключить заголовочный файл </a:t>
            </a:r>
            <a:r>
              <a:rPr lang="en-US" dirty="0">
                <a:latin typeface="+mn-lt"/>
              </a:rPr>
              <a:t>&lt;vector&gt;”</a:t>
            </a:r>
            <a:endParaRPr lang="ru-RU" dirty="0">
              <a:latin typeface="+mn-lt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C032569F-88B9-D3DA-38B0-8ECDB966ED1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39079" y="4233765"/>
            <a:ext cx="2552921" cy="259864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85830902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CDD58C1D-46AF-DF06-368A-7D9272CE0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Внутреннее устройство </a:t>
            </a:r>
            <a:r>
              <a:rPr lang="en-US" dirty="0"/>
              <a:t>vector</a:t>
            </a:r>
            <a:endParaRPr lang="ru-RU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405BC081-18CA-ECB0-331B-060E53022847}"/>
              </a:ext>
            </a:extLst>
          </p:cNvPr>
          <p:cNvSpPr/>
          <p:nvPr/>
        </p:nvSpPr>
        <p:spPr>
          <a:xfrm>
            <a:off x="1828800" y="4559645"/>
            <a:ext cx="2376264" cy="1656184"/>
          </a:xfrm>
          <a:prstGeom prst="rect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ru-RU">
              <a:solidFill>
                <a:schemeClr val="tx1"/>
              </a:solidFill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EB237AF9-EA7F-6960-1B64-C15088279C84}"/>
              </a:ext>
            </a:extLst>
          </p:cNvPr>
          <p:cNvSpPr/>
          <p:nvPr/>
        </p:nvSpPr>
        <p:spPr>
          <a:xfrm>
            <a:off x="1981200" y="4712045"/>
            <a:ext cx="207984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</a:rPr>
              <a:t>m_data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90D0921C-1A44-F6B6-2F07-8625F0FA96AC}"/>
              </a:ext>
            </a:extLst>
          </p:cNvPr>
          <p:cNvSpPr/>
          <p:nvPr/>
        </p:nvSpPr>
        <p:spPr>
          <a:xfrm>
            <a:off x="1975076" y="5211909"/>
            <a:ext cx="207984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</a:rPr>
              <a:t>m_size</a:t>
            </a:r>
            <a:r>
              <a:rPr lang="en-US" dirty="0">
                <a:solidFill>
                  <a:schemeClr val="tx1"/>
                </a:solidFill>
              </a:rPr>
              <a:t>: 4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5CF5FBC7-AE7F-2072-91F1-E9C587DDA79C}"/>
              </a:ext>
            </a:extLst>
          </p:cNvPr>
          <p:cNvSpPr/>
          <p:nvPr/>
        </p:nvSpPr>
        <p:spPr>
          <a:xfrm>
            <a:off x="1975076" y="5653976"/>
            <a:ext cx="2079848" cy="432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 err="1">
                <a:solidFill>
                  <a:schemeClr val="tx1"/>
                </a:solidFill>
              </a:rPr>
              <a:t>m_capacity</a:t>
            </a:r>
            <a:r>
              <a:rPr lang="en-US" dirty="0">
                <a:solidFill>
                  <a:schemeClr val="tx1"/>
                </a:solidFill>
              </a:rPr>
              <a:t>: 11</a:t>
            </a:r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7D3463FF-6C18-BB61-7971-BFF451456840}"/>
              </a:ext>
            </a:extLst>
          </p:cNvPr>
          <p:cNvCxnSpPr>
            <a:cxnSpLocks/>
            <a:stCxn id="7" idx="0"/>
            <a:endCxn id="16" idx="1"/>
          </p:cNvCxnSpPr>
          <p:nvPr/>
        </p:nvCxnSpPr>
        <p:spPr>
          <a:xfrm flipV="1">
            <a:off x="3021125" y="2316807"/>
            <a:ext cx="888827" cy="2395238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Левая фигурная скобка 10">
            <a:extLst>
              <a:ext uri="{FF2B5EF4-FFF2-40B4-BE49-F238E27FC236}">
                <a16:creationId xmlns:a16="http://schemas.microsoft.com/office/drawing/2014/main" id="{BA519256-4672-A2BA-D799-57A8BB8E706C}"/>
              </a:ext>
            </a:extLst>
          </p:cNvPr>
          <p:cNvSpPr/>
          <p:nvPr/>
        </p:nvSpPr>
        <p:spPr>
          <a:xfrm rot="16200000">
            <a:off x="4384098" y="2094429"/>
            <a:ext cx="517154" cy="1465445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2A655F-7930-F76B-77B5-51E25D3FDB05}"/>
              </a:ext>
            </a:extLst>
          </p:cNvPr>
          <p:cNvSpPr txBox="1"/>
          <p:nvPr/>
        </p:nvSpPr>
        <p:spPr>
          <a:xfrm>
            <a:off x="3935760" y="3095748"/>
            <a:ext cx="1439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size</a:t>
            </a:r>
            <a:endParaRPr lang="ru-RU" sz="2400" dirty="0"/>
          </a:p>
        </p:txBody>
      </p:sp>
      <p:sp>
        <p:nvSpPr>
          <p:cNvPr id="13" name="Левая фигурная скобка 12">
            <a:extLst>
              <a:ext uri="{FF2B5EF4-FFF2-40B4-BE49-F238E27FC236}">
                <a16:creationId xmlns:a16="http://schemas.microsoft.com/office/drawing/2014/main" id="{C9AFD61C-7DB2-3DFF-E26C-D9D93B878405}"/>
              </a:ext>
            </a:extLst>
          </p:cNvPr>
          <p:cNvSpPr/>
          <p:nvPr/>
        </p:nvSpPr>
        <p:spPr>
          <a:xfrm rot="16200000">
            <a:off x="5667130" y="1731001"/>
            <a:ext cx="517154" cy="4031510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9CFF6E7-6806-3B4E-F24F-11F5720E1EB9}"/>
              </a:ext>
            </a:extLst>
          </p:cNvPr>
          <p:cNvSpPr txBox="1"/>
          <p:nvPr/>
        </p:nvSpPr>
        <p:spPr>
          <a:xfrm>
            <a:off x="5174609" y="4017313"/>
            <a:ext cx="22490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capacity</a:t>
            </a:r>
            <a:endParaRPr lang="ru-RU" sz="2400" dirty="0"/>
          </a:p>
        </p:txBody>
      </p:sp>
      <p:sp>
        <p:nvSpPr>
          <p:cNvPr id="16" name="Прямоугольник 15">
            <a:extLst>
              <a:ext uri="{FF2B5EF4-FFF2-40B4-BE49-F238E27FC236}">
                <a16:creationId xmlns:a16="http://schemas.microsoft.com/office/drawing/2014/main" id="{C96A504E-2E11-DB3B-BCEC-DE024D73BE2B}"/>
              </a:ext>
            </a:extLst>
          </p:cNvPr>
          <p:cNvSpPr/>
          <p:nvPr/>
        </p:nvSpPr>
        <p:spPr>
          <a:xfrm>
            <a:off x="3909952" y="2132857"/>
            <a:ext cx="367901" cy="367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5</a:t>
            </a:r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1B8B94C9-C40A-109C-D9C2-7A603FB00CE7}"/>
              </a:ext>
            </a:extLst>
          </p:cNvPr>
          <p:cNvSpPr/>
          <p:nvPr/>
        </p:nvSpPr>
        <p:spPr>
          <a:xfrm>
            <a:off x="4276313" y="2132857"/>
            <a:ext cx="367901" cy="367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2</a:t>
            </a:r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F71417C6-4DB4-BB5D-3436-BAD622FA09DE}"/>
              </a:ext>
            </a:extLst>
          </p:cNvPr>
          <p:cNvSpPr/>
          <p:nvPr/>
        </p:nvSpPr>
        <p:spPr>
          <a:xfrm>
            <a:off x="4642674" y="2132857"/>
            <a:ext cx="367901" cy="367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8</a:t>
            </a:r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96961E32-A16D-0E86-22EA-E09CF107C128}"/>
              </a:ext>
            </a:extLst>
          </p:cNvPr>
          <p:cNvSpPr/>
          <p:nvPr/>
        </p:nvSpPr>
        <p:spPr>
          <a:xfrm>
            <a:off x="5009035" y="2132857"/>
            <a:ext cx="367901" cy="367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6</a:t>
            </a:r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8F791E93-7097-C4C7-13E3-47B9FBA08201}"/>
              </a:ext>
            </a:extLst>
          </p:cNvPr>
          <p:cNvSpPr/>
          <p:nvPr/>
        </p:nvSpPr>
        <p:spPr>
          <a:xfrm>
            <a:off x="5375396" y="2132857"/>
            <a:ext cx="367901" cy="367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  <a:endParaRPr lang="ru-RU" dirty="0"/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9A196B63-26F6-9408-FF08-377C830B35E6}"/>
              </a:ext>
            </a:extLst>
          </p:cNvPr>
          <p:cNvSpPr/>
          <p:nvPr/>
        </p:nvSpPr>
        <p:spPr>
          <a:xfrm>
            <a:off x="5741757" y="2132857"/>
            <a:ext cx="367901" cy="367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  <a:endParaRPr lang="ru-RU" dirty="0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0D3029D2-E6BC-EB82-EDA9-C7D7FD90FD46}"/>
              </a:ext>
            </a:extLst>
          </p:cNvPr>
          <p:cNvSpPr/>
          <p:nvPr/>
        </p:nvSpPr>
        <p:spPr>
          <a:xfrm>
            <a:off x="6108118" y="2132857"/>
            <a:ext cx="367901" cy="367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  <a:endParaRPr lang="ru-RU" dirty="0"/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8A82D1E3-D09B-282E-B03F-C47E854A2D86}"/>
              </a:ext>
            </a:extLst>
          </p:cNvPr>
          <p:cNvSpPr/>
          <p:nvPr/>
        </p:nvSpPr>
        <p:spPr>
          <a:xfrm>
            <a:off x="6474479" y="2132857"/>
            <a:ext cx="367901" cy="367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  <a:endParaRPr lang="ru-RU" dirty="0"/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97546664-BF86-21B4-534B-CC5338DB37E5}"/>
              </a:ext>
            </a:extLst>
          </p:cNvPr>
          <p:cNvSpPr/>
          <p:nvPr/>
        </p:nvSpPr>
        <p:spPr>
          <a:xfrm>
            <a:off x="6840840" y="2132857"/>
            <a:ext cx="367901" cy="367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  <a:endParaRPr lang="ru-RU" dirty="0"/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6E5252A3-C7BE-0E32-F3D5-DCA36335DA6F}"/>
              </a:ext>
            </a:extLst>
          </p:cNvPr>
          <p:cNvSpPr/>
          <p:nvPr/>
        </p:nvSpPr>
        <p:spPr>
          <a:xfrm>
            <a:off x="7207201" y="2132857"/>
            <a:ext cx="367901" cy="367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  <a:endParaRPr lang="ru-RU" dirty="0"/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25EA523A-795D-430D-500C-8CC30C1EF23D}"/>
              </a:ext>
            </a:extLst>
          </p:cNvPr>
          <p:cNvSpPr/>
          <p:nvPr/>
        </p:nvSpPr>
        <p:spPr>
          <a:xfrm>
            <a:off x="7573562" y="2132857"/>
            <a:ext cx="367901" cy="36790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?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947022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43428A6-C2DB-41FE-9A27-384A9AB66A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4429"/>
            <a:ext cx="12192000" cy="6966858"/>
          </a:xfrm>
          <a:prstGeom prst="rect">
            <a:avLst/>
          </a:prstGeom>
        </p:spPr>
      </p:pic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77CAD62A-E4D8-4B1B-9985-B57FC37A67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7448" y="404665"/>
            <a:ext cx="9540552" cy="2592288"/>
          </a:xfrm>
        </p:spPr>
        <p:txBody>
          <a:bodyPr anchor="t">
            <a:normAutofit/>
          </a:bodyPr>
          <a:lstStyle/>
          <a:p>
            <a:pPr algn="l"/>
            <a:r>
              <a:rPr lang="ru-RU" sz="8800" dirty="0">
                <a:solidFill>
                  <a:schemeClr val="bg1"/>
                </a:solidFill>
                <a:latin typeface="Impact" panose="020B0806030902050204" pitchFamily="34" charset="0"/>
              </a:rPr>
              <a:t>Стандартная библиотека </a:t>
            </a:r>
            <a:r>
              <a:rPr lang="en-US" sz="8800" dirty="0">
                <a:solidFill>
                  <a:schemeClr val="bg1"/>
                </a:solidFill>
                <a:latin typeface="Impact" panose="020B0806030902050204" pitchFamily="34" charset="0"/>
              </a:rPr>
              <a:t>C++</a:t>
            </a:r>
            <a:endParaRPr lang="ru-RU" sz="88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  <p:sp>
        <p:nvSpPr>
          <p:cNvPr id="9" name="Подзаголовок 8">
            <a:extLst>
              <a:ext uri="{FF2B5EF4-FFF2-40B4-BE49-F238E27FC236}">
                <a16:creationId xmlns:a16="http://schemas.microsoft.com/office/drawing/2014/main" id="{F4B82558-19EA-4C3E-B922-1C26A663A3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7448" y="2996953"/>
            <a:ext cx="9540552" cy="3600399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ru-RU" sz="7200" dirty="0">
                <a:solidFill>
                  <a:schemeClr val="bg1"/>
                </a:solidFill>
                <a:latin typeface="Impact" panose="020B0806030902050204" pitchFamily="34" charset="0"/>
              </a:rPr>
              <a:t>Часть 3</a:t>
            </a:r>
            <a:endParaRPr lang="en-US" sz="7200" dirty="0">
              <a:solidFill>
                <a:schemeClr val="bg1"/>
              </a:solidFill>
              <a:latin typeface="Impact" panose="020B0806030902050204" pitchFamily="34" charset="0"/>
            </a:endParaRPr>
          </a:p>
          <a:p>
            <a:pPr algn="l"/>
            <a:r>
              <a:rPr lang="ru-RU" sz="6000" dirty="0">
                <a:solidFill>
                  <a:schemeClr val="bg1"/>
                </a:solidFill>
                <a:latin typeface="Impact" panose="020B0806030902050204" pitchFamily="34" charset="0"/>
              </a:rPr>
              <a:t>Ввод-вывод</a:t>
            </a:r>
          </a:p>
          <a:p>
            <a:pPr algn="l"/>
            <a:r>
              <a:rPr lang="ru-RU" sz="6000" dirty="0">
                <a:solidFill>
                  <a:schemeClr val="bg1"/>
                </a:solidFill>
                <a:latin typeface="Impact" panose="020B0806030902050204" pitchFamily="34" charset="0"/>
              </a:rPr>
              <a:t>Итераторы и алгоритмы</a:t>
            </a:r>
          </a:p>
          <a:p>
            <a:pPr algn="l"/>
            <a:r>
              <a:rPr lang="en-US" sz="6000" dirty="0">
                <a:solidFill>
                  <a:schemeClr val="bg1"/>
                </a:solidFill>
                <a:latin typeface="Impact" panose="020B0806030902050204" pitchFamily="34" charset="0"/>
              </a:rPr>
              <a:t>optional</a:t>
            </a:r>
            <a:endParaRPr lang="ru-RU" sz="6000" dirty="0">
              <a:solidFill>
                <a:schemeClr val="bg1"/>
              </a:solidFill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5733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2095472" y="1779688"/>
            <a:ext cx="821537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50838">
              <a:tabLst>
                <a:tab pos="363538" algn="l"/>
              </a:tabLst>
            </a:pPr>
            <a:r>
              <a:rPr lang="en-US" b="1" dirty="0">
                <a:latin typeface="Courier New" pitchFamily="49" charset="0"/>
              </a:rPr>
              <a:t>#include &lt;vector&gt;</a:t>
            </a:r>
          </a:p>
          <a:p>
            <a:pPr defTabSz="350838">
              <a:tabLst>
                <a:tab pos="363538" algn="l"/>
              </a:tabLst>
            </a:pPr>
            <a:r>
              <a:rPr lang="en-US" b="1" dirty="0">
                <a:latin typeface="Courier New" pitchFamily="49" charset="0"/>
              </a:rPr>
              <a:t>#include &lt;string&gt;</a:t>
            </a:r>
          </a:p>
          <a:p>
            <a:pPr defTabSz="350838">
              <a:tabLst>
                <a:tab pos="363538" algn="l"/>
              </a:tabLst>
            </a:pPr>
            <a:endParaRPr lang="en-US" b="1" dirty="0">
              <a:latin typeface="Courier New" pitchFamily="49" charset="0"/>
            </a:endParaRPr>
          </a:p>
          <a:p>
            <a:pPr defTabSz="350838">
              <a:tabLst>
                <a:tab pos="363538" algn="l"/>
              </a:tabLst>
            </a:pPr>
            <a:r>
              <a:rPr lang="en-US" b="1" dirty="0">
                <a:latin typeface="Courier New" pitchFamily="49" charset="0"/>
              </a:rPr>
              <a:t>using namespace std;</a:t>
            </a:r>
          </a:p>
          <a:p>
            <a:pPr defTabSz="350838">
              <a:tabLst>
                <a:tab pos="363538" algn="l"/>
              </a:tabLst>
            </a:pPr>
            <a:r>
              <a:rPr lang="en-US" b="1" dirty="0">
                <a:latin typeface="Courier New" pitchFamily="49" charset="0"/>
              </a:rPr>
              <a:t>int main(int </a:t>
            </a:r>
            <a:r>
              <a:rPr lang="en-US" b="1" dirty="0" err="1">
                <a:latin typeface="Courier New" pitchFamily="49" charset="0"/>
              </a:rPr>
              <a:t>argc</a:t>
            </a:r>
            <a:r>
              <a:rPr lang="en-US" b="1" dirty="0">
                <a:latin typeface="Courier New" pitchFamily="49" charset="0"/>
              </a:rPr>
              <a:t>, char *</a:t>
            </a:r>
            <a:r>
              <a:rPr lang="en-US" b="1" dirty="0" err="1">
                <a:latin typeface="Courier New" pitchFamily="49" charset="0"/>
              </a:rPr>
              <a:t>argv</a:t>
            </a:r>
            <a:r>
              <a:rPr lang="en-US" b="1" dirty="0">
                <a:latin typeface="Courier New" pitchFamily="49" charset="0"/>
              </a:rPr>
              <a:t>[])</a:t>
            </a:r>
          </a:p>
          <a:p>
            <a:pPr defTabSz="350838">
              <a:tabLst>
                <a:tab pos="363538" algn="l"/>
              </a:tabLst>
            </a:pPr>
            <a:r>
              <a:rPr lang="en-US" b="1" dirty="0">
                <a:latin typeface="Courier New" pitchFamily="49" charset="0"/>
              </a:rPr>
              <a:t>{</a:t>
            </a:r>
          </a:p>
          <a:p>
            <a:pPr defTabSz="350838">
              <a:tabLst>
                <a:tab pos="363538" algn="l"/>
              </a:tabLst>
            </a:pPr>
            <a:r>
              <a:rPr lang="en-US" i="1" dirty="0">
                <a:latin typeface="Courier New" pitchFamily="49" charset="0"/>
              </a:rPr>
              <a:t>	// </a:t>
            </a:r>
            <a:r>
              <a:rPr lang="ru-RU" i="1" dirty="0">
                <a:latin typeface="Courier New" pitchFamily="49" charset="0"/>
              </a:rPr>
              <a:t>создаем массив целых чисел, содержащий 100 элементов</a:t>
            </a:r>
            <a:endParaRPr lang="en-US" i="1" dirty="0">
              <a:latin typeface="Courier New" pitchFamily="49" charset="0"/>
            </a:endParaRPr>
          </a:p>
          <a:p>
            <a:pPr defTabSz="350838">
              <a:tabLst>
                <a:tab pos="363538" algn="l"/>
              </a:tabLst>
            </a:pPr>
            <a:r>
              <a:rPr lang="en-US" b="1" dirty="0">
                <a:latin typeface="Courier New" pitchFamily="49" charset="0"/>
              </a:rPr>
              <a:t>	vector&lt;int&gt; </a:t>
            </a:r>
            <a:r>
              <a:rPr lang="en-US" b="1" dirty="0" err="1">
                <a:latin typeface="Courier New" pitchFamily="49" charset="0"/>
              </a:rPr>
              <a:t>vectorOfInt</a:t>
            </a:r>
            <a:r>
              <a:rPr lang="en-US" b="1" dirty="0">
                <a:latin typeface="Courier New" pitchFamily="49" charset="0"/>
              </a:rPr>
              <a:t>(100);</a:t>
            </a:r>
          </a:p>
          <a:p>
            <a:pPr defTabSz="350838">
              <a:tabLst>
                <a:tab pos="363538" algn="l"/>
              </a:tabLst>
            </a:pPr>
            <a:r>
              <a:rPr lang="en-US" b="1" dirty="0">
                <a:latin typeface="Courier New" pitchFamily="49" charset="0"/>
              </a:rPr>
              <a:t>	vector&lt;string&gt; </a:t>
            </a:r>
            <a:r>
              <a:rPr lang="en-US" b="1" dirty="0" err="1">
                <a:latin typeface="Courier New" pitchFamily="49" charset="0"/>
              </a:rPr>
              <a:t>vectorOfString</a:t>
            </a:r>
            <a:r>
              <a:rPr lang="en-US" b="1" dirty="0">
                <a:latin typeface="Courier New" pitchFamily="49" charset="0"/>
              </a:rPr>
              <a:t>;</a:t>
            </a:r>
          </a:p>
          <a:p>
            <a:pPr defTabSz="350838">
              <a:tabLst>
                <a:tab pos="363538" algn="l"/>
              </a:tabLst>
            </a:pPr>
            <a:endParaRPr lang="en-US" b="1" dirty="0">
              <a:latin typeface="Courier New" pitchFamily="49" charset="0"/>
            </a:endParaRPr>
          </a:p>
          <a:p>
            <a:pPr defTabSz="350838">
              <a:tabLst>
                <a:tab pos="363538" algn="l"/>
              </a:tabLst>
            </a:pPr>
            <a:r>
              <a:rPr lang="en-US" b="1" dirty="0">
                <a:latin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</a:rPr>
              <a:t>vectorOfInt.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</a:rPr>
              <a:t>push_back</a:t>
            </a:r>
            <a:r>
              <a:rPr lang="en-US" b="1" dirty="0">
                <a:latin typeface="Courier New" pitchFamily="49" charset="0"/>
              </a:rPr>
              <a:t>(10);</a:t>
            </a:r>
          </a:p>
          <a:p>
            <a:pPr defTabSz="350838">
              <a:tabLst>
                <a:tab pos="363538" algn="l"/>
              </a:tabLst>
            </a:pPr>
            <a:r>
              <a:rPr lang="en-US" b="1" dirty="0">
                <a:latin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</a:rPr>
              <a:t>vectorOfString.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</a:rPr>
              <a:t>push_back</a:t>
            </a:r>
            <a:r>
              <a:rPr lang="en-US" b="1" dirty="0">
                <a:latin typeface="Courier New" pitchFamily="49" charset="0"/>
              </a:rPr>
              <a:t>(“Hello”);</a:t>
            </a:r>
          </a:p>
          <a:p>
            <a:pPr defTabSz="350838">
              <a:tabLst>
                <a:tab pos="363538" algn="l"/>
              </a:tabLst>
            </a:pPr>
            <a:endParaRPr lang="en-US" b="1" dirty="0">
              <a:latin typeface="Courier New" pitchFamily="49" charset="0"/>
            </a:endParaRPr>
          </a:p>
          <a:p>
            <a:pPr defTabSz="350838">
              <a:tabLst>
                <a:tab pos="363538" algn="l"/>
              </a:tabLst>
            </a:pPr>
            <a:r>
              <a:rPr lang="en-US" b="1" dirty="0">
                <a:latin typeface="Courier New" pitchFamily="49" charset="0"/>
              </a:rPr>
              <a:t>	std::string hello = </a:t>
            </a:r>
            <a:r>
              <a:rPr lang="en-US" b="1" dirty="0" err="1">
                <a:latin typeface="Courier New" pitchFamily="49" charset="0"/>
              </a:rPr>
              <a:t>vectorOfString</a:t>
            </a:r>
            <a:r>
              <a:rPr lang="en-US" b="1" dirty="0">
                <a:latin typeface="Courier New" pitchFamily="49" charset="0"/>
              </a:rPr>
              <a:t>[0];</a:t>
            </a:r>
          </a:p>
          <a:p>
            <a:pPr defTabSz="350838">
              <a:tabLst>
                <a:tab pos="363538" algn="l"/>
              </a:tabLst>
            </a:pPr>
            <a:r>
              <a:rPr lang="en-US" b="1" dirty="0">
                <a:latin typeface="Courier New" pitchFamily="49" charset="0"/>
              </a:rPr>
              <a:t>	</a:t>
            </a:r>
            <a:r>
              <a:rPr lang="en-US" b="1" dirty="0" err="1">
                <a:latin typeface="Courier New" pitchFamily="49" charset="0"/>
              </a:rPr>
              <a:t>size_t</a:t>
            </a:r>
            <a:r>
              <a:rPr lang="en-US" b="1" dirty="0">
                <a:latin typeface="Courier New" pitchFamily="49" charset="0"/>
              </a:rPr>
              <a:t> </a:t>
            </a:r>
            <a:r>
              <a:rPr lang="en-US" b="1" dirty="0" err="1">
                <a:latin typeface="Courier New" pitchFamily="49" charset="0"/>
              </a:rPr>
              <a:t>numberOfItems</a:t>
            </a:r>
            <a:r>
              <a:rPr lang="en-US" b="1" dirty="0">
                <a:latin typeface="Courier New" pitchFamily="49" charset="0"/>
              </a:rPr>
              <a:t> = </a:t>
            </a:r>
            <a:r>
              <a:rPr lang="en-US" b="1" dirty="0" err="1">
                <a:latin typeface="Courier New" pitchFamily="49" charset="0"/>
              </a:rPr>
              <a:t>vectorOfString.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</a:rPr>
              <a:t>size</a:t>
            </a:r>
            <a:r>
              <a:rPr lang="en-US" b="1" dirty="0">
                <a:latin typeface="Courier New" pitchFamily="49" charset="0"/>
              </a:rPr>
              <a:t>();</a:t>
            </a:r>
          </a:p>
          <a:p>
            <a:pPr defTabSz="350838">
              <a:tabLst>
                <a:tab pos="363538" algn="l"/>
              </a:tabLst>
            </a:pPr>
            <a:endParaRPr lang="en-US" b="1" dirty="0">
              <a:latin typeface="Courier New" pitchFamily="49" charset="0"/>
            </a:endParaRPr>
          </a:p>
          <a:p>
            <a:pPr defTabSz="350838">
              <a:tabLst>
                <a:tab pos="363538" algn="l"/>
              </a:tabLst>
            </a:pPr>
            <a:r>
              <a:rPr lang="en-US" b="1" dirty="0">
                <a:latin typeface="Courier New" pitchFamily="49" charset="0"/>
              </a:rPr>
              <a:t>	return 0;</a:t>
            </a:r>
          </a:p>
          <a:p>
            <a:pPr defTabSz="350838">
              <a:tabLst>
                <a:tab pos="363538" algn="l"/>
              </a:tabLst>
            </a:pPr>
            <a:r>
              <a:rPr lang="en-US" b="1" dirty="0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3652795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1498082" y="-22717"/>
            <a:ext cx="7550246" cy="69249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#include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&lt;vector&gt;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#include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200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iostream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#include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&lt;string&gt;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using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namespace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struct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Point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x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y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struct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PointDbl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double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x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y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i="1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main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200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vector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US" sz="12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points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{ 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{0, 0}, {20, 10}, {30, 30} 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};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auto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2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2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points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200" i="1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pt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x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", 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pt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y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i="1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PointDbl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center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{0, 0};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auto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2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2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points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center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x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+= </a:t>
            </a:r>
            <a:r>
              <a:rPr lang="en-US" sz="12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pt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x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2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center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y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+= </a:t>
            </a:r>
            <a:r>
              <a:rPr lang="en-US" sz="12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pt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y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2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center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x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/= </a:t>
            </a:r>
            <a:r>
              <a:rPr lang="en-US" sz="12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points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sz="1200" i="1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2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center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y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/= </a:t>
            </a:r>
            <a:r>
              <a:rPr lang="en-US" sz="12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points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sz="1200" i="1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200" i="1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center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x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", 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center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y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i="1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800"/>
              </a:spcAft>
            </a:pP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1354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>
            <a:extLst>
              <a:ext uri="{FF2B5EF4-FFF2-40B4-BE49-F238E27FC236}">
                <a16:creationId xmlns:a16="http://schemas.microsoft.com/office/drawing/2014/main" id="{D9091278-70F6-298A-A761-D0EBA1C706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Резервирование памяти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11975C3-A349-1C6A-B050-496539015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Если при вставке не хватает места, </a:t>
            </a:r>
            <a:r>
              <a:rPr lang="en-US" dirty="0"/>
              <a:t>vector</a:t>
            </a:r>
            <a:r>
              <a:rPr lang="ru-RU" dirty="0"/>
              <a:t> автоматически увеличивает вместимость</a:t>
            </a:r>
          </a:p>
          <a:p>
            <a:pPr lvl="1"/>
            <a:r>
              <a:rPr lang="ru-RU" dirty="0"/>
              <a:t>Вставка в конец: </a:t>
            </a:r>
            <a:r>
              <a:rPr lang="en-US" dirty="0"/>
              <a:t>O(1)</a:t>
            </a:r>
            <a:r>
              <a:rPr lang="ru-RU" dirty="0"/>
              <a:t>+</a:t>
            </a:r>
          </a:p>
          <a:p>
            <a:r>
              <a:rPr lang="ru-RU" dirty="0"/>
              <a:t>Метод</a:t>
            </a:r>
            <a:r>
              <a:rPr lang="en-US" dirty="0"/>
              <a:t> </a:t>
            </a:r>
            <a:r>
              <a:rPr lang="en-US" b="1" dirty="0"/>
              <a:t>reserve</a:t>
            </a:r>
            <a:r>
              <a:rPr lang="ru-RU" dirty="0"/>
              <a:t> резервирует память для хранения заданного размера, не меняя содержимого вектора</a:t>
            </a:r>
          </a:p>
          <a:p>
            <a:pPr lvl="1"/>
            <a:r>
              <a:rPr lang="ru-RU" dirty="0"/>
              <a:t>Полезен, когда известно примерное количество элементов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DCEE53-D0A8-5703-5C2B-8DA2815CF917}"/>
              </a:ext>
            </a:extLst>
          </p:cNvPr>
          <p:cNvSpPr txBox="1"/>
          <p:nvPr/>
        </p:nvSpPr>
        <p:spPr>
          <a:xfrm>
            <a:off x="4583832" y="6333220"/>
            <a:ext cx="59087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ru-RU" dirty="0">
                <a:hlinkClick r:id="rId2"/>
              </a:rPr>
              <a:t>https://quick-bench.com/q/i29UtpPOU0KqnZz1y9SLl7tWFt4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5170699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0961E0E7-9082-6DD8-4C9F-CFBA832EA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std::deque</a:t>
            </a:r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826D847B-798A-AB8A-E357-1F3D203D59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888638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ru-RU" dirty="0"/>
              <a:t>Двусторонняя очередь</a:t>
            </a:r>
            <a:r>
              <a:rPr lang="en-US" dirty="0"/>
              <a:t> (double-ended queue) </a:t>
            </a:r>
            <a:r>
              <a:rPr lang="en-US" dirty="0">
                <a:hlinkClick r:id="rId4"/>
              </a:rPr>
              <a:t>std::</a:t>
            </a:r>
            <a:r>
              <a:rPr lang="en-US" dirty="0" err="1">
                <a:hlinkClick r:id="rId4"/>
              </a:rPr>
              <a:t>deque</a:t>
            </a:r>
            <a:endParaRPr lang="ru-RU" dirty="0"/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ru-RU" dirty="0"/>
              <a:t>Аналогична вектору, но обеспечивает</a:t>
            </a:r>
            <a:r>
              <a:rPr lang="en-US" dirty="0"/>
              <a:t> </a:t>
            </a:r>
            <a:r>
              <a:rPr lang="ru-RU" dirty="0"/>
              <a:t>эффективную вставку и удаление элементов не только в конце, но и в начале очереди</a:t>
            </a:r>
            <a:endParaRPr lang="en-US" dirty="0"/>
          </a:p>
          <a:p>
            <a:pPr lvl="1" eaLnBrk="1" hangingPunct="1"/>
            <a:r>
              <a:rPr lang="ru-RU" dirty="0"/>
              <a:t>В отличие от вектора </a:t>
            </a:r>
            <a:r>
              <a:rPr lang="ru-RU" b="1" dirty="0"/>
              <a:t>не гарантируется </a:t>
            </a:r>
            <a:r>
              <a:rPr lang="ru-RU" dirty="0"/>
              <a:t>последовательное хранение элементов в памяти</a:t>
            </a:r>
          </a:p>
          <a:p>
            <a:pPr lvl="1" eaLnBrk="1" hangingPunct="1"/>
            <a:r>
              <a:rPr lang="ru-RU" dirty="0"/>
              <a:t>Гарантируется константный доступ к элементу по его индексу</a:t>
            </a:r>
            <a:endParaRPr lang="en-US" dirty="0"/>
          </a:p>
          <a:p>
            <a:pPr lvl="1" eaLnBrk="1" hangingPunct="1"/>
            <a:r>
              <a:rPr lang="ru-RU" dirty="0"/>
              <a:t>Для использования необходимо подключить заголовочный файл </a:t>
            </a:r>
            <a:r>
              <a:rPr lang="en-US" dirty="0"/>
              <a:t>&lt;</a:t>
            </a:r>
            <a:r>
              <a:rPr lang="en-US" dirty="0" err="1"/>
              <a:t>deque</a:t>
            </a:r>
            <a:r>
              <a:rPr lang="en-US" dirty="0"/>
              <a:t>&gt;</a:t>
            </a:r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6F3E4380-0666-D9D6-1DF9-E3DAE5A1F9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80376" y="4266975"/>
            <a:ext cx="2568163" cy="2591025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9850060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726D761E-84B6-4D5D-9847-4A88F986F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Возможное устройство </a:t>
            </a:r>
            <a:r>
              <a:rPr lang="en-US" dirty="0"/>
              <a:t>deque</a:t>
            </a:r>
            <a:endParaRPr lang="ru-RU" dirty="0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07ED7F6E-331F-4ED1-AA2A-BE85D0148BB8}"/>
              </a:ext>
            </a:extLst>
          </p:cNvPr>
          <p:cNvSpPr/>
          <p:nvPr/>
        </p:nvSpPr>
        <p:spPr>
          <a:xfrm>
            <a:off x="4125308" y="2706349"/>
            <a:ext cx="576064" cy="57606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CB956963-7DE0-4A3B-8FA6-74E1F940DB3D}"/>
              </a:ext>
            </a:extLst>
          </p:cNvPr>
          <p:cNvSpPr/>
          <p:nvPr/>
        </p:nvSpPr>
        <p:spPr>
          <a:xfrm>
            <a:off x="4701372" y="2706349"/>
            <a:ext cx="576064" cy="57606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40EC6FF3-8433-4059-B476-95F2DF01FCD9}"/>
              </a:ext>
            </a:extLst>
          </p:cNvPr>
          <p:cNvSpPr/>
          <p:nvPr/>
        </p:nvSpPr>
        <p:spPr>
          <a:xfrm>
            <a:off x="5277436" y="2706349"/>
            <a:ext cx="576064" cy="576064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E5A7E699-30EC-45B7-9D88-6B83D57EAF66}"/>
              </a:ext>
            </a:extLst>
          </p:cNvPr>
          <p:cNvSpPr/>
          <p:nvPr/>
        </p:nvSpPr>
        <p:spPr>
          <a:xfrm>
            <a:off x="5853500" y="2706349"/>
            <a:ext cx="576064" cy="57606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2" name="Прямая со стрелкой 21">
            <a:extLst>
              <a:ext uri="{FF2B5EF4-FFF2-40B4-BE49-F238E27FC236}">
                <a16:creationId xmlns:a16="http://schemas.microsoft.com/office/drawing/2014/main" id="{754AA36A-6B7A-482F-80CC-CEBF0D9A2DD5}"/>
              </a:ext>
            </a:extLst>
          </p:cNvPr>
          <p:cNvCxnSpPr>
            <a:cxnSpLocks/>
            <a:stCxn id="17" idx="2"/>
            <a:endCxn id="5" idx="0"/>
          </p:cNvCxnSpPr>
          <p:nvPr/>
        </p:nvCxnSpPr>
        <p:spPr>
          <a:xfrm flipH="1">
            <a:off x="1025118" y="3282413"/>
            <a:ext cx="3388222" cy="1812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>
            <a:extLst>
              <a:ext uri="{FF2B5EF4-FFF2-40B4-BE49-F238E27FC236}">
                <a16:creationId xmlns:a16="http://schemas.microsoft.com/office/drawing/2014/main" id="{15D17148-CF89-4295-BA03-6E589CCB7A14}"/>
              </a:ext>
            </a:extLst>
          </p:cNvPr>
          <p:cNvCxnSpPr>
            <a:cxnSpLocks/>
            <a:stCxn id="18" idx="2"/>
            <a:endCxn id="9" idx="0"/>
          </p:cNvCxnSpPr>
          <p:nvPr/>
        </p:nvCxnSpPr>
        <p:spPr>
          <a:xfrm flipH="1">
            <a:off x="3826435" y="3282413"/>
            <a:ext cx="1162969" cy="1812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Прямая со стрелкой 26">
            <a:extLst>
              <a:ext uri="{FF2B5EF4-FFF2-40B4-BE49-F238E27FC236}">
                <a16:creationId xmlns:a16="http://schemas.microsoft.com/office/drawing/2014/main" id="{4A3CADFF-71EC-445E-B788-DC938FC6B2D4}"/>
              </a:ext>
            </a:extLst>
          </p:cNvPr>
          <p:cNvCxnSpPr>
            <a:cxnSpLocks/>
            <a:stCxn id="19" idx="2"/>
            <a:endCxn id="13" idx="0"/>
          </p:cNvCxnSpPr>
          <p:nvPr/>
        </p:nvCxnSpPr>
        <p:spPr>
          <a:xfrm>
            <a:off x="5565468" y="3282413"/>
            <a:ext cx="1062284" cy="1812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>
            <a:extLst>
              <a:ext uri="{FF2B5EF4-FFF2-40B4-BE49-F238E27FC236}">
                <a16:creationId xmlns:a16="http://schemas.microsoft.com/office/drawing/2014/main" id="{E04D58C0-E4D6-4892-89CC-FCB45EF65C87}"/>
              </a:ext>
            </a:extLst>
          </p:cNvPr>
          <p:cNvCxnSpPr>
            <a:cxnSpLocks/>
            <a:stCxn id="40" idx="2"/>
            <a:endCxn id="8" idx="0"/>
          </p:cNvCxnSpPr>
          <p:nvPr/>
        </p:nvCxnSpPr>
        <p:spPr>
          <a:xfrm>
            <a:off x="2846299" y="4660102"/>
            <a:ext cx="5765" cy="4343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7F656724-1D94-4C54-A646-A397AA38C886}"/>
              </a:ext>
            </a:extLst>
          </p:cNvPr>
          <p:cNvSpPr txBox="1"/>
          <p:nvPr/>
        </p:nvSpPr>
        <p:spPr>
          <a:xfrm>
            <a:off x="2486259" y="4290770"/>
            <a:ext cx="720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begin</a:t>
            </a:r>
            <a:endParaRPr lang="ru-RU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CF3E800-5B63-4210-BAAC-78BE397487F8}"/>
              </a:ext>
            </a:extLst>
          </p:cNvPr>
          <p:cNvSpPr txBox="1"/>
          <p:nvPr/>
        </p:nvSpPr>
        <p:spPr>
          <a:xfrm>
            <a:off x="6876694" y="4292355"/>
            <a:ext cx="7200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end</a:t>
            </a:r>
            <a:endParaRPr lang="ru-RU" dirty="0"/>
          </a:p>
        </p:txBody>
      </p:sp>
      <p:cxnSp>
        <p:nvCxnSpPr>
          <p:cNvPr id="42" name="Прямая со стрелкой 41">
            <a:extLst>
              <a:ext uri="{FF2B5EF4-FFF2-40B4-BE49-F238E27FC236}">
                <a16:creationId xmlns:a16="http://schemas.microsoft.com/office/drawing/2014/main" id="{D7890B05-A957-4623-9456-E33E5A0578BE}"/>
              </a:ext>
            </a:extLst>
          </p:cNvPr>
          <p:cNvCxnSpPr>
            <a:cxnSpLocks/>
            <a:stCxn id="41" idx="2"/>
            <a:endCxn id="14" idx="0"/>
          </p:cNvCxnSpPr>
          <p:nvPr/>
        </p:nvCxnSpPr>
        <p:spPr>
          <a:xfrm>
            <a:off x="7236734" y="4661687"/>
            <a:ext cx="0" cy="4327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Левая фигурная скобка 47">
            <a:extLst>
              <a:ext uri="{FF2B5EF4-FFF2-40B4-BE49-F238E27FC236}">
                <a16:creationId xmlns:a16="http://schemas.microsoft.com/office/drawing/2014/main" id="{7ED414D1-8E08-46E6-907D-DEECC161B7D2}"/>
              </a:ext>
            </a:extLst>
          </p:cNvPr>
          <p:cNvSpPr/>
          <p:nvPr/>
        </p:nvSpPr>
        <p:spPr>
          <a:xfrm rot="16200000">
            <a:off x="1454080" y="5102027"/>
            <a:ext cx="360040" cy="1826946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C891A9B-F3EE-4C0A-B774-5D1720B69824}"/>
              </a:ext>
            </a:extLst>
          </p:cNvPr>
          <p:cNvSpPr txBox="1"/>
          <p:nvPr/>
        </p:nvSpPr>
        <p:spPr>
          <a:xfrm>
            <a:off x="1070318" y="6364233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offset</a:t>
            </a:r>
            <a:endParaRPr lang="ru-RU" dirty="0"/>
          </a:p>
        </p:txBody>
      </p:sp>
      <p:cxnSp>
        <p:nvCxnSpPr>
          <p:cNvPr id="53" name="Прямая со стрелкой 52">
            <a:extLst>
              <a:ext uri="{FF2B5EF4-FFF2-40B4-BE49-F238E27FC236}">
                <a16:creationId xmlns:a16="http://schemas.microsoft.com/office/drawing/2014/main" id="{B6CC4432-06CE-4A99-8C1A-43457ECCD47B}"/>
              </a:ext>
            </a:extLst>
          </p:cNvPr>
          <p:cNvCxnSpPr>
            <a:stCxn id="51" idx="3"/>
            <a:endCxn id="17" idx="1"/>
          </p:cNvCxnSpPr>
          <p:nvPr/>
        </p:nvCxnSpPr>
        <p:spPr>
          <a:xfrm>
            <a:off x="1931795" y="2114386"/>
            <a:ext cx="2193513" cy="8799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13A0A9C9-FECA-4295-810D-A19EABFA8B72}"/>
              </a:ext>
            </a:extLst>
          </p:cNvPr>
          <p:cNvSpPr txBox="1"/>
          <p:nvPr/>
        </p:nvSpPr>
        <p:spPr>
          <a:xfrm>
            <a:off x="6876694" y="1636512"/>
            <a:ext cx="5227372" cy="16004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1400" dirty="0">
                <a:latin typeface="Consolas" panose="020B0609020204030204" pitchFamily="49" charset="0"/>
              </a:rPr>
              <a:t>//</a:t>
            </a:r>
            <a:r>
              <a:rPr lang="ru-RU" sz="1400" dirty="0">
                <a:latin typeface="Consolas" panose="020B0609020204030204" pitchFamily="49" charset="0"/>
              </a:rPr>
              <a:t>Получение ссылки на элемент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ru-RU" sz="1400" dirty="0">
                <a:latin typeface="Consolas" panose="020B0609020204030204" pitchFamily="49" charset="0"/>
              </a:rPr>
              <a:t>с индексом </a:t>
            </a:r>
            <a:r>
              <a:rPr lang="en-US" sz="1400" dirty="0">
                <a:latin typeface="Consolas" panose="020B0609020204030204" pitchFamily="49" charset="0"/>
              </a:rPr>
              <a:t>pos: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Item&amp; deque&lt;Item&gt;::operator[](</a:t>
            </a:r>
            <a:r>
              <a:rPr lang="en-US" sz="1400" dirty="0" err="1">
                <a:latin typeface="Consolas" panose="020B0609020204030204" pitchFamily="49" charset="0"/>
              </a:rPr>
              <a:t>size_t</a:t>
            </a:r>
            <a:r>
              <a:rPr lang="en-US" sz="1400" dirty="0">
                <a:latin typeface="Consolas" panose="020B0609020204030204" pitchFamily="49" charset="0"/>
              </a:rPr>
              <a:t> pos) {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auto off = pos + </a:t>
            </a:r>
            <a:r>
              <a:rPr lang="en-US" sz="1400" dirty="0" err="1">
                <a:latin typeface="Consolas" panose="020B0609020204030204" pitchFamily="49" charset="0"/>
              </a:rPr>
              <a:t>m_offset</a:t>
            </a:r>
            <a:r>
              <a:rPr lang="en-US" sz="14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auto block = off / </a:t>
            </a:r>
            <a:r>
              <a:rPr lang="en-US" sz="1400" dirty="0" err="1">
                <a:latin typeface="Consolas" panose="020B0609020204030204" pitchFamily="49" charset="0"/>
              </a:rPr>
              <a:t>m_blockSize</a:t>
            </a:r>
            <a:r>
              <a:rPr lang="en-US" sz="1400" dirty="0">
                <a:latin typeface="Consolas" panose="020B0609020204030204" pitchFamily="49" charset="0"/>
              </a:rPr>
              <a:t> &amp; (</a:t>
            </a:r>
            <a:r>
              <a:rPr lang="en-US" sz="1400" dirty="0" err="1">
                <a:latin typeface="Consolas" panose="020B0609020204030204" pitchFamily="49" charset="0"/>
              </a:rPr>
              <a:t>m_mapSize</a:t>
            </a:r>
            <a:r>
              <a:rPr lang="en-US" sz="1400" dirty="0">
                <a:latin typeface="Consolas" panose="020B0609020204030204" pitchFamily="49" charset="0"/>
              </a:rPr>
              <a:t> – 1);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auto </a:t>
            </a:r>
            <a:r>
              <a:rPr lang="en-US" sz="1400" dirty="0" err="1">
                <a:latin typeface="Consolas" panose="020B0609020204030204" pitchFamily="49" charset="0"/>
              </a:rPr>
              <a:t>blockOff</a:t>
            </a:r>
            <a:r>
              <a:rPr lang="en-US" sz="1400" dirty="0">
                <a:latin typeface="Consolas" panose="020B0609020204030204" pitchFamily="49" charset="0"/>
              </a:rPr>
              <a:t> = off % </a:t>
            </a:r>
            <a:r>
              <a:rPr lang="en-US" sz="1400" dirty="0" err="1">
                <a:latin typeface="Consolas" panose="020B0609020204030204" pitchFamily="49" charset="0"/>
              </a:rPr>
              <a:t>m_blockSize</a:t>
            </a:r>
            <a:r>
              <a:rPr lang="en-US" sz="1400" dirty="0"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return </a:t>
            </a:r>
            <a:r>
              <a:rPr lang="en-US" sz="1400" dirty="0" err="1">
                <a:latin typeface="Consolas" panose="020B0609020204030204" pitchFamily="49" charset="0"/>
              </a:rPr>
              <a:t>m_map</a:t>
            </a:r>
            <a:r>
              <a:rPr lang="en-US" sz="1400" dirty="0">
                <a:latin typeface="Consolas" panose="020B0609020204030204" pitchFamily="49" charset="0"/>
              </a:rPr>
              <a:t>[block][</a:t>
            </a:r>
            <a:r>
              <a:rPr lang="en-US" sz="1400" dirty="0" err="1">
                <a:latin typeface="Consolas" panose="020B0609020204030204" pitchFamily="49" charset="0"/>
              </a:rPr>
              <a:t>blockOff</a:t>
            </a:r>
            <a:r>
              <a:rPr lang="en-US" sz="1400" dirty="0">
                <a:latin typeface="Consolas" panose="020B0609020204030204" pitchFamily="49" charset="0"/>
              </a:rPr>
              <a:t>]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70" name="Группа 69">
            <a:extLst>
              <a:ext uri="{FF2B5EF4-FFF2-40B4-BE49-F238E27FC236}">
                <a16:creationId xmlns:a16="http://schemas.microsoft.com/office/drawing/2014/main" id="{E10BFB11-3F92-45AB-9195-5309A080BFA0}"/>
              </a:ext>
            </a:extLst>
          </p:cNvPr>
          <p:cNvGrpSpPr/>
          <p:nvPr/>
        </p:nvGrpSpPr>
        <p:grpSpPr>
          <a:xfrm>
            <a:off x="720627" y="5094480"/>
            <a:ext cx="10657184" cy="572287"/>
            <a:chOff x="191344" y="4960580"/>
            <a:chExt cx="12601400" cy="576064"/>
          </a:xfrm>
        </p:grpSpPr>
        <p:sp>
          <p:nvSpPr>
            <p:cNvPr id="5" name="Прямоугольник 4">
              <a:extLst>
                <a:ext uri="{FF2B5EF4-FFF2-40B4-BE49-F238E27FC236}">
                  <a16:creationId xmlns:a16="http://schemas.microsoft.com/office/drawing/2014/main" id="{B25792CE-38EC-4935-BEAD-2162743F16AD}"/>
                </a:ext>
              </a:extLst>
            </p:cNvPr>
            <p:cNvSpPr/>
            <p:nvPr/>
          </p:nvSpPr>
          <p:spPr>
            <a:xfrm>
              <a:off x="191344" y="4960580"/>
              <a:ext cx="720080" cy="57606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" name="Прямоугольник 5">
              <a:extLst>
                <a:ext uri="{FF2B5EF4-FFF2-40B4-BE49-F238E27FC236}">
                  <a16:creationId xmlns:a16="http://schemas.microsoft.com/office/drawing/2014/main" id="{E00E0F79-3E9C-4520-B83C-80AC5B296991}"/>
                </a:ext>
              </a:extLst>
            </p:cNvPr>
            <p:cNvSpPr/>
            <p:nvPr/>
          </p:nvSpPr>
          <p:spPr>
            <a:xfrm>
              <a:off x="911424" y="4960580"/>
              <a:ext cx="720080" cy="57606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7" name="Прямоугольник 6">
              <a:extLst>
                <a:ext uri="{FF2B5EF4-FFF2-40B4-BE49-F238E27FC236}">
                  <a16:creationId xmlns:a16="http://schemas.microsoft.com/office/drawing/2014/main" id="{C619557D-0B61-4D1A-82F3-0EE48E661E9B}"/>
                </a:ext>
              </a:extLst>
            </p:cNvPr>
            <p:cNvSpPr/>
            <p:nvPr/>
          </p:nvSpPr>
          <p:spPr>
            <a:xfrm>
              <a:off x="1631504" y="4960580"/>
              <a:ext cx="720080" cy="57606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Прямоугольник 7">
              <a:extLst>
                <a:ext uri="{FF2B5EF4-FFF2-40B4-BE49-F238E27FC236}">
                  <a16:creationId xmlns:a16="http://schemas.microsoft.com/office/drawing/2014/main" id="{859497B3-97DF-4166-8803-1DD354E7F3DF}"/>
                </a:ext>
              </a:extLst>
            </p:cNvPr>
            <p:cNvSpPr/>
            <p:nvPr/>
          </p:nvSpPr>
          <p:spPr>
            <a:xfrm>
              <a:off x="2351584" y="4960580"/>
              <a:ext cx="720080" cy="57606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Прямоугольник 8">
              <a:extLst>
                <a:ext uri="{FF2B5EF4-FFF2-40B4-BE49-F238E27FC236}">
                  <a16:creationId xmlns:a16="http://schemas.microsoft.com/office/drawing/2014/main" id="{8E0AF047-C5E4-4E69-82B6-A6BCC2F4EFC9}"/>
                </a:ext>
              </a:extLst>
            </p:cNvPr>
            <p:cNvSpPr/>
            <p:nvPr/>
          </p:nvSpPr>
          <p:spPr>
            <a:xfrm>
              <a:off x="3503712" y="4960580"/>
              <a:ext cx="720080" cy="57606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Прямоугольник 9">
              <a:extLst>
                <a:ext uri="{FF2B5EF4-FFF2-40B4-BE49-F238E27FC236}">
                  <a16:creationId xmlns:a16="http://schemas.microsoft.com/office/drawing/2014/main" id="{6457DB51-E7D9-4E76-8407-F94D426F17D7}"/>
                </a:ext>
              </a:extLst>
            </p:cNvPr>
            <p:cNvSpPr/>
            <p:nvPr/>
          </p:nvSpPr>
          <p:spPr>
            <a:xfrm>
              <a:off x="4223792" y="4960580"/>
              <a:ext cx="720080" cy="57606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" name="Прямоугольник 10">
              <a:extLst>
                <a:ext uri="{FF2B5EF4-FFF2-40B4-BE49-F238E27FC236}">
                  <a16:creationId xmlns:a16="http://schemas.microsoft.com/office/drawing/2014/main" id="{35459909-A137-4697-9CE1-0CC0485D1D56}"/>
                </a:ext>
              </a:extLst>
            </p:cNvPr>
            <p:cNvSpPr/>
            <p:nvPr/>
          </p:nvSpPr>
          <p:spPr>
            <a:xfrm>
              <a:off x="4943872" y="4960580"/>
              <a:ext cx="720080" cy="57606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" name="Прямоугольник 11">
              <a:extLst>
                <a:ext uri="{FF2B5EF4-FFF2-40B4-BE49-F238E27FC236}">
                  <a16:creationId xmlns:a16="http://schemas.microsoft.com/office/drawing/2014/main" id="{1BA2627F-1CFF-437D-8EF9-C5F9BBC09890}"/>
                </a:ext>
              </a:extLst>
            </p:cNvPr>
            <p:cNvSpPr/>
            <p:nvPr/>
          </p:nvSpPr>
          <p:spPr>
            <a:xfrm>
              <a:off x="5663952" y="4960580"/>
              <a:ext cx="720080" cy="57606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" name="Прямоугольник 12">
              <a:extLst>
                <a:ext uri="{FF2B5EF4-FFF2-40B4-BE49-F238E27FC236}">
                  <a16:creationId xmlns:a16="http://schemas.microsoft.com/office/drawing/2014/main" id="{4122403D-6D54-45B3-A0AB-C9349DF1814A}"/>
                </a:ext>
              </a:extLst>
            </p:cNvPr>
            <p:cNvSpPr/>
            <p:nvPr/>
          </p:nvSpPr>
          <p:spPr>
            <a:xfrm>
              <a:off x="6816080" y="4960580"/>
              <a:ext cx="720080" cy="576064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" name="Прямоугольник 13">
              <a:extLst>
                <a:ext uri="{FF2B5EF4-FFF2-40B4-BE49-F238E27FC236}">
                  <a16:creationId xmlns:a16="http://schemas.microsoft.com/office/drawing/2014/main" id="{0C0962FD-75F8-4D45-A600-6F22D7D73A61}"/>
                </a:ext>
              </a:extLst>
            </p:cNvPr>
            <p:cNvSpPr/>
            <p:nvPr/>
          </p:nvSpPr>
          <p:spPr>
            <a:xfrm>
              <a:off x="7536160" y="4960580"/>
              <a:ext cx="720080" cy="57606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Прямоугольник 14">
              <a:extLst>
                <a:ext uri="{FF2B5EF4-FFF2-40B4-BE49-F238E27FC236}">
                  <a16:creationId xmlns:a16="http://schemas.microsoft.com/office/drawing/2014/main" id="{203261FF-A81F-403F-9041-1DC847CB679A}"/>
                </a:ext>
              </a:extLst>
            </p:cNvPr>
            <p:cNvSpPr/>
            <p:nvPr/>
          </p:nvSpPr>
          <p:spPr>
            <a:xfrm>
              <a:off x="8256240" y="4960580"/>
              <a:ext cx="720080" cy="57606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Прямоугольник 15">
              <a:extLst>
                <a:ext uri="{FF2B5EF4-FFF2-40B4-BE49-F238E27FC236}">
                  <a16:creationId xmlns:a16="http://schemas.microsoft.com/office/drawing/2014/main" id="{25DB68FA-C8AB-4C32-B6E9-726FBDFFB0D6}"/>
                </a:ext>
              </a:extLst>
            </p:cNvPr>
            <p:cNvSpPr/>
            <p:nvPr/>
          </p:nvSpPr>
          <p:spPr>
            <a:xfrm>
              <a:off x="8976320" y="4960580"/>
              <a:ext cx="720080" cy="57606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6" name="Прямоугольник 65">
              <a:extLst>
                <a:ext uri="{FF2B5EF4-FFF2-40B4-BE49-F238E27FC236}">
                  <a16:creationId xmlns:a16="http://schemas.microsoft.com/office/drawing/2014/main" id="{261C5B05-EFA5-454F-8367-78E7E1805EA6}"/>
                </a:ext>
              </a:extLst>
            </p:cNvPr>
            <p:cNvSpPr/>
            <p:nvPr/>
          </p:nvSpPr>
          <p:spPr>
            <a:xfrm>
              <a:off x="9912424" y="4960580"/>
              <a:ext cx="720080" cy="57606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7" name="Прямоугольник 66">
              <a:extLst>
                <a:ext uri="{FF2B5EF4-FFF2-40B4-BE49-F238E27FC236}">
                  <a16:creationId xmlns:a16="http://schemas.microsoft.com/office/drawing/2014/main" id="{E864194F-F535-4F74-886B-42C930950EE6}"/>
                </a:ext>
              </a:extLst>
            </p:cNvPr>
            <p:cNvSpPr/>
            <p:nvPr/>
          </p:nvSpPr>
          <p:spPr>
            <a:xfrm>
              <a:off x="10632504" y="4960580"/>
              <a:ext cx="720080" cy="57606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8" name="Прямоугольник 67">
              <a:extLst>
                <a:ext uri="{FF2B5EF4-FFF2-40B4-BE49-F238E27FC236}">
                  <a16:creationId xmlns:a16="http://schemas.microsoft.com/office/drawing/2014/main" id="{27107238-5A68-4D49-A7E7-E5CADAF89D55}"/>
                </a:ext>
              </a:extLst>
            </p:cNvPr>
            <p:cNvSpPr/>
            <p:nvPr/>
          </p:nvSpPr>
          <p:spPr>
            <a:xfrm>
              <a:off x="11352584" y="4960580"/>
              <a:ext cx="720080" cy="57606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69" name="Прямоугольник 68">
              <a:extLst>
                <a:ext uri="{FF2B5EF4-FFF2-40B4-BE49-F238E27FC236}">
                  <a16:creationId xmlns:a16="http://schemas.microsoft.com/office/drawing/2014/main" id="{4932DB37-ABB1-44F3-A227-691FC474E9C2}"/>
                </a:ext>
              </a:extLst>
            </p:cNvPr>
            <p:cNvSpPr/>
            <p:nvPr/>
          </p:nvSpPr>
          <p:spPr>
            <a:xfrm>
              <a:off x="12072664" y="4960580"/>
              <a:ext cx="720080" cy="576064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cxnSp>
        <p:nvCxnSpPr>
          <p:cNvPr id="74" name="Прямая со стрелкой 73">
            <a:extLst>
              <a:ext uri="{FF2B5EF4-FFF2-40B4-BE49-F238E27FC236}">
                <a16:creationId xmlns:a16="http://schemas.microsoft.com/office/drawing/2014/main" id="{4657374B-4926-4359-8953-609D963C23A2}"/>
              </a:ext>
            </a:extLst>
          </p:cNvPr>
          <p:cNvCxnSpPr>
            <a:cxnSpLocks/>
            <a:stCxn id="20" idx="2"/>
            <a:endCxn id="66" idx="0"/>
          </p:cNvCxnSpPr>
          <p:nvPr/>
        </p:nvCxnSpPr>
        <p:spPr>
          <a:xfrm>
            <a:off x="6141532" y="3282413"/>
            <a:ext cx="3104842" cy="1812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TextBox 76">
            <a:extLst>
              <a:ext uri="{FF2B5EF4-FFF2-40B4-BE49-F238E27FC236}">
                <a16:creationId xmlns:a16="http://schemas.microsoft.com/office/drawing/2014/main" id="{BB6E1F44-4E52-4AB4-83B4-EB6153FB99D2}"/>
              </a:ext>
            </a:extLst>
          </p:cNvPr>
          <p:cNvSpPr txBox="1"/>
          <p:nvPr/>
        </p:nvSpPr>
        <p:spPr>
          <a:xfrm>
            <a:off x="5663952" y="6289088"/>
            <a:ext cx="60948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Размер карты блоков и самого блока – степень числа 2</a:t>
            </a:r>
          </a:p>
        </p:txBody>
      </p:sp>
      <p:grpSp>
        <p:nvGrpSpPr>
          <p:cNvPr id="93" name="Группа 92">
            <a:extLst>
              <a:ext uri="{FF2B5EF4-FFF2-40B4-BE49-F238E27FC236}">
                <a16:creationId xmlns:a16="http://schemas.microsoft.com/office/drawing/2014/main" id="{D3E63BA1-2108-4F69-B87C-089EFD91FBBB}"/>
              </a:ext>
            </a:extLst>
          </p:cNvPr>
          <p:cNvGrpSpPr/>
          <p:nvPr/>
        </p:nvGrpSpPr>
        <p:grpSpPr>
          <a:xfrm>
            <a:off x="275611" y="1859401"/>
            <a:ext cx="1656184" cy="2468279"/>
            <a:chOff x="275611" y="1539505"/>
            <a:chExt cx="1656184" cy="2788176"/>
          </a:xfrm>
          <a:solidFill>
            <a:schemeClr val="tx1"/>
          </a:solidFill>
        </p:grpSpPr>
        <p:sp>
          <p:nvSpPr>
            <p:cNvPr id="51" name="Прямоугольник 50">
              <a:extLst>
                <a:ext uri="{FF2B5EF4-FFF2-40B4-BE49-F238E27FC236}">
                  <a16:creationId xmlns:a16="http://schemas.microsoft.com/office/drawing/2014/main" id="{352FAF6E-6C5F-4F4E-8B72-348A65141C36}"/>
                </a:ext>
              </a:extLst>
            </p:cNvPr>
            <p:cNvSpPr/>
            <p:nvPr/>
          </p:nvSpPr>
          <p:spPr>
            <a:xfrm>
              <a:off x="275611" y="1539505"/>
              <a:ext cx="1656184" cy="5760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m_map</a:t>
              </a:r>
              <a:endParaRPr lang="ru-RU" dirty="0"/>
            </a:p>
          </p:txBody>
        </p:sp>
        <p:sp>
          <p:nvSpPr>
            <p:cNvPr id="56" name="Прямоугольник 55">
              <a:extLst>
                <a:ext uri="{FF2B5EF4-FFF2-40B4-BE49-F238E27FC236}">
                  <a16:creationId xmlns:a16="http://schemas.microsoft.com/office/drawing/2014/main" id="{8F77F736-F82A-487B-AE36-21757ED48582}"/>
                </a:ext>
              </a:extLst>
            </p:cNvPr>
            <p:cNvSpPr/>
            <p:nvPr/>
          </p:nvSpPr>
          <p:spPr>
            <a:xfrm>
              <a:off x="275611" y="2083844"/>
              <a:ext cx="1656184" cy="5760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m_size</a:t>
              </a:r>
              <a:r>
                <a:rPr lang="en-US" dirty="0"/>
                <a:t>: 6</a:t>
              </a:r>
              <a:endParaRPr lang="ru-RU" dirty="0"/>
            </a:p>
          </p:txBody>
        </p:sp>
        <p:sp>
          <p:nvSpPr>
            <p:cNvPr id="57" name="Прямоугольник 56">
              <a:extLst>
                <a:ext uri="{FF2B5EF4-FFF2-40B4-BE49-F238E27FC236}">
                  <a16:creationId xmlns:a16="http://schemas.microsoft.com/office/drawing/2014/main" id="{7C89EBF2-504C-40BC-A277-2227E4325E9B}"/>
                </a:ext>
              </a:extLst>
            </p:cNvPr>
            <p:cNvSpPr/>
            <p:nvPr/>
          </p:nvSpPr>
          <p:spPr>
            <a:xfrm>
              <a:off x="275611" y="2659908"/>
              <a:ext cx="1656184" cy="5760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m_offset</a:t>
              </a:r>
              <a:r>
                <a:rPr lang="en-US" dirty="0"/>
                <a:t>: 3</a:t>
              </a:r>
              <a:endParaRPr lang="ru-RU" dirty="0"/>
            </a:p>
          </p:txBody>
        </p:sp>
        <p:sp>
          <p:nvSpPr>
            <p:cNvPr id="79" name="Прямоугольник 78">
              <a:extLst>
                <a:ext uri="{FF2B5EF4-FFF2-40B4-BE49-F238E27FC236}">
                  <a16:creationId xmlns:a16="http://schemas.microsoft.com/office/drawing/2014/main" id="{D3C0C2D5-87F4-49F6-ACF1-FBF205236827}"/>
                </a:ext>
              </a:extLst>
            </p:cNvPr>
            <p:cNvSpPr/>
            <p:nvPr/>
          </p:nvSpPr>
          <p:spPr>
            <a:xfrm>
              <a:off x="275611" y="3204247"/>
              <a:ext cx="1656184" cy="5760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m_blockSize</a:t>
              </a:r>
              <a:r>
                <a:rPr lang="en-US" dirty="0"/>
                <a:t>: 4</a:t>
              </a:r>
              <a:endParaRPr lang="ru-RU" dirty="0"/>
            </a:p>
          </p:txBody>
        </p:sp>
        <p:sp>
          <p:nvSpPr>
            <p:cNvPr id="80" name="Прямоугольник 79">
              <a:extLst>
                <a:ext uri="{FF2B5EF4-FFF2-40B4-BE49-F238E27FC236}">
                  <a16:creationId xmlns:a16="http://schemas.microsoft.com/office/drawing/2014/main" id="{103C5629-AF6B-4E68-97E5-64F349A3F19E}"/>
                </a:ext>
              </a:extLst>
            </p:cNvPr>
            <p:cNvSpPr/>
            <p:nvPr/>
          </p:nvSpPr>
          <p:spPr>
            <a:xfrm>
              <a:off x="275611" y="3751617"/>
              <a:ext cx="1656184" cy="576064"/>
            </a:xfrm>
            <a:prstGeom prst="rect">
              <a:avLst/>
            </a:prstGeom>
            <a:grp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m_mapSize</a:t>
              </a:r>
              <a:r>
                <a:rPr lang="en-US" dirty="0"/>
                <a:t>: 4</a:t>
              </a:r>
              <a:endParaRPr lang="ru-RU" dirty="0"/>
            </a:p>
          </p:txBody>
        </p:sp>
      </p:grpSp>
      <p:sp>
        <p:nvSpPr>
          <p:cNvPr id="81" name="Левая фигурная скобка 80">
            <a:extLst>
              <a:ext uri="{FF2B5EF4-FFF2-40B4-BE49-F238E27FC236}">
                <a16:creationId xmlns:a16="http://schemas.microsoft.com/office/drawing/2014/main" id="{445F206C-5FC4-4711-9278-050758341055}"/>
              </a:ext>
            </a:extLst>
          </p:cNvPr>
          <p:cNvSpPr/>
          <p:nvPr/>
        </p:nvSpPr>
        <p:spPr>
          <a:xfrm rot="5400000">
            <a:off x="5159381" y="1284603"/>
            <a:ext cx="236108" cy="2304257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33C795FB-5732-4CBA-A943-7F012C5989F0}"/>
              </a:ext>
            </a:extLst>
          </p:cNvPr>
          <p:cNvSpPr txBox="1"/>
          <p:nvPr/>
        </p:nvSpPr>
        <p:spPr>
          <a:xfrm>
            <a:off x="4773380" y="1945617"/>
            <a:ext cx="1080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map size</a:t>
            </a:r>
            <a:endParaRPr lang="ru-RU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033047E4-DCAB-4CF9-9EF3-170B37968F59}"/>
              </a:ext>
            </a:extLst>
          </p:cNvPr>
          <p:cNvSpPr txBox="1"/>
          <p:nvPr/>
        </p:nvSpPr>
        <p:spPr>
          <a:xfrm>
            <a:off x="275611" y="1487385"/>
            <a:ext cx="14999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Deque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9681609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7564A4E-D445-4A99-A2D0-4C0902178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std::list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E4C88B6-B000-4EDD-B513-B6791A1088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001993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/>
              <a:t>Двусвязный список</a:t>
            </a:r>
            <a:r>
              <a:rPr lang="en-US" dirty="0"/>
              <a:t> </a:t>
            </a:r>
            <a:r>
              <a:rPr lang="en-US" dirty="0">
                <a:solidFill>
                  <a:srgbClr val="FF0000"/>
                </a:solidFill>
                <a:hlinkClick r:id="rId4"/>
              </a:rPr>
              <a:t>std::list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ru-RU" dirty="0"/>
              <a:t>Реализовывает двусвязный список элементов произвольного типа</a:t>
            </a:r>
          </a:p>
          <a:p>
            <a:pPr lvl="1" eaLnBrk="1" hangingPunct="1"/>
            <a:r>
              <a:rPr lang="ru-RU" dirty="0"/>
              <a:t>К элементам списка осуществляется последовательный доступ при помощи итераторов</a:t>
            </a:r>
          </a:p>
          <a:p>
            <a:pPr lvl="1" eaLnBrk="1" hangingPunct="1"/>
            <a:r>
              <a:rPr lang="ru-RU" dirty="0"/>
              <a:t>Вставка и удаление элементов из произвольного места списка осуществляется за </a:t>
            </a:r>
            <a:r>
              <a:rPr lang="ru-RU" b="1" dirty="0"/>
              <a:t>постоянное время</a:t>
            </a:r>
            <a:endParaRPr lang="en-US" b="1" dirty="0"/>
          </a:p>
          <a:p>
            <a:pPr lvl="1" eaLnBrk="1" hangingPunct="1"/>
            <a:r>
              <a:rPr lang="ru-RU" dirty="0"/>
              <a:t>Для начала работы с данным контейнером необходимо подключить заголовочный файл </a:t>
            </a:r>
            <a:r>
              <a:rPr lang="en-US" dirty="0"/>
              <a:t>&lt;list&gt;</a:t>
            </a:r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9ED52F15-7B70-4EBB-88D0-DD91A8E724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52384" y="4149080"/>
            <a:ext cx="2505425" cy="254353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1551004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65DEAC4B-631E-47A9-9BBE-11E9DE2680FB}"/>
              </a:ext>
            </a:extLst>
          </p:cNvPr>
          <p:cNvSpPr/>
          <p:nvPr/>
        </p:nvSpPr>
        <p:spPr>
          <a:xfrm>
            <a:off x="5573152" y="4309917"/>
            <a:ext cx="1584176" cy="132556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374B37B0-2A0A-4325-BE5C-FA4E58ACA8CE}"/>
              </a:ext>
            </a:extLst>
          </p:cNvPr>
          <p:cNvSpPr/>
          <p:nvPr/>
        </p:nvSpPr>
        <p:spPr>
          <a:xfrm>
            <a:off x="3514845" y="4309917"/>
            <a:ext cx="1584176" cy="132556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A461F600-AFDE-4084-BA81-19742B1F3627}"/>
              </a:ext>
            </a:extLst>
          </p:cNvPr>
          <p:cNvSpPr/>
          <p:nvPr/>
        </p:nvSpPr>
        <p:spPr>
          <a:xfrm>
            <a:off x="1427442" y="4309917"/>
            <a:ext cx="1584176" cy="132556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D8285FF1-7D14-45B4-8D50-8F818DA5F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Возможное устройство двусвязного списка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11689DA2-6520-4177-987F-4D848BC21E00}"/>
              </a:ext>
            </a:extLst>
          </p:cNvPr>
          <p:cNvSpPr/>
          <p:nvPr/>
        </p:nvSpPr>
        <p:spPr>
          <a:xfrm>
            <a:off x="1570181" y="4453932"/>
            <a:ext cx="1293205" cy="528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data: 1</a:t>
            </a:r>
            <a:endParaRPr lang="ru-RU" dirty="0"/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793F122E-B19D-44FF-8969-CC49D87582A7}"/>
              </a:ext>
            </a:extLst>
          </p:cNvPr>
          <p:cNvSpPr/>
          <p:nvPr/>
        </p:nvSpPr>
        <p:spPr>
          <a:xfrm>
            <a:off x="1568712" y="4981991"/>
            <a:ext cx="650818" cy="528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prev</a:t>
            </a:r>
            <a:endParaRPr lang="ru-RU" dirty="0"/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EDF4B042-5F51-456C-B319-003414BC68FB}"/>
              </a:ext>
            </a:extLst>
          </p:cNvPr>
          <p:cNvSpPr/>
          <p:nvPr/>
        </p:nvSpPr>
        <p:spPr>
          <a:xfrm>
            <a:off x="2212569" y="4981990"/>
            <a:ext cx="652287" cy="528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</a:t>
            </a:r>
            <a:endParaRPr lang="ru-RU" dirty="0"/>
          </a:p>
        </p:txBody>
      </p:sp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BCDAA20A-9BAD-4E58-A242-B36504B738BD}"/>
              </a:ext>
            </a:extLst>
          </p:cNvPr>
          <p:cNvSpPr/>
          <p:nvPr/>
        </p:nvSpPr>
        <p:spPr>
          <a:xfrm>
            <a:off x="3662619" y="4453933"/>
            <a:ext cx="1297976" cy="528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data: 2</a:t>
            </a:r>
            <a:endParaRPr lang="ru-RU" dirty="0"/>
          </a:p>
        </p:txBody>
      </p:sp>
      <p:sp>
        <p:nvSpPr>
          <p:cNvPr id="14" name="Прямоугольник 13">
            <a:extLst>
              <a:ext uri="{FF2B5EF4-FFF2-40B4-BE49-F238E27FC236}">
                <a16:creationId xmlns:a16="http://schemas.microsoft.com/office/drawing/2014/main" id="{39AE207E-4705-4E73-8351-54576CE14B0D}"/>
              </a:ext>
            </a:extLst>
          </p:cNvPr>
          <p:cNvSpPr/>
          <p:nvPr/>
        </p:nvSpPr>
        <p:spPr>
          <a:xfrm>
            <a:off x="5710108" y="4453933"/>
            <a:ext cx="1303203" cy="528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data: 3</a:t>
            </a:r>
            <a:endParaRPr lang="ru-RU" dirty="0"/>
          </a:p>
        </p:txBody>
      </p: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5EFFFB18-1C9A-405F-B5F0-4B3AD0ED3E55}"/>
              </a:ext>
            </a:extLst>
          </p:cNvPr>
          <p:cNvCxnSpPr>
            <a:cxnSpLocks/>
            <a:stCxn id="7" idx="3"/>
            <a:endCxn id="18" idx="1"/>
          </p:cNvCxnSpPr>
          <p:nvPr/>
        </p:nvCxnSpPr>
        <p:spPr>
          <a:xfrm flipV="1">
            <a:off x="2864856" y="4972698"/>
            <a:ext cx="649989" cy="273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C8DE3BEC-AE0C-4850-BB82-BB96D050373F}"/>
              </a:ext>
            </a:extLst>
          </p:cNvPr>
          <p:cNvSpPr/>
          <p:nvPr/>
        </p:nvSpPr>
        <p:spPr>
          <a:xfrm>
            <a:off x="3658861" y="4981991"/>
            <a:ext cx="650818" cy="528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prev</a:t>
            </a:r>
            <a:endParaRPr lang="ru-RU" dirty="0"/>
          </a:p>
        </p:txBody>
      </p:sp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B3601F5C-D468-47C5-8147-D7D39F28DFDD}"/>
              </a:ext>
            </a:extLst>
          </p:cNvPr>
          <p:cNvSpPr/>
          <p:nvPr/>
        </p:nvSpPr>
        <p:spPr>
          <a:xfrm>
            <a:off x="4302718" y="4981990"/>
            <a:ext cx="652287" cy="528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</a:t>
            </a:r>
            <a:endParaRPr lang="ru-RU" dirty="0"/>
          </a:p>
        </p:txBody>
      </p:sp>
      <p:sp>
        <p:nvSpPr>
          <p:cNvPr id="38" name="Прямоугольник 37">
            <a:extLst>
              <a:ext uri="{FF2B5EF4-FFF2-40B4-BE49-F238E27FC236}">
                <a16:creationId xmlns:a16="http://schemas.microsoft.com/office/drawing/2014/main" id="{CC550A5E-51F3-4561-A240-4CAC3F7EAB9D}"/>
              </a:ext>
            </a:extLst>
          </p:cNvPr>
          <p:cNvSpPr/>
          <p:nvPr/>
        </p:nvSpPr>
        <p:spPr>
          <a:xfrm>
            <a:off x="5710107" y="4981991"/>
            <a:ext cx="657879" cy="528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prev</a:t>
            </a:r>
            <a:endParaRPr lang="ru-RU" dirty="0"/>
          </a:p>
        </p:txBody>
      </p:sp>
      <p:sp>
        <p:nvSpPr>
          <p:cNvPr id="39" name="Прямоугольник 38">
            <a:extLst>
              <a:ext uri="{FF2B5EF4-FFF2-40B4-BE49-F238E27FC236}">
                <a16:creationId xmlns:a16="http://schemas.microsoft.com/office/drawing/2014/main" id="{8BFB3541-A3DF-4540-A7D5-0781960726D6}"/>
              </a:ext>
            </a:extLst>
          </p:cNvPr>
          <p:cNvSpPr/>
          <p:nvPr/>
        </p:nvSpPr>
        <p:spPr>
          <a:xfrm>
            <a:off x="6361025" y="4981990"/>
            <a:ext cx="652287" cy="528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</a:t>
            </a:r>
            <a:endParaRPr lang="ru-RU" dirty="0"/>
          </a:p>
        </p:txBody>
      </p:sp>
      <p:cxnSp>
        <p:nvCxnSpPr>
          <p:cNvPr id="41" name="Прямая со стрелкой 40">
            <a:extLst>
              <a:ext uri="{FF2B5EF4-FFF2-40B4-BE49-F238E27FC236}">
                <a16:creationId xmlns:a16="http://schemas.microsoft.com/office/drawing/2014/main" id="{60BA1011-EABC-45EB-9357-1FA0B26310E2}"/>
              </a:ext>
            </a:extLst>
          </p:cNvPr>
          <p:cNvCxnSpPr>
            <a:cxnSpLocks/>
            <a:stCxn id="36" idx="1"/>
            <a:endCxn id="17" idx="3"/>
          </p:cNvCxnSpPr>
          <p:nvPr/>
        </p:nvCxnSpPr>
        <p:spPr>
          <a:xfrm flipH="1" flipV="1">
            <a:off x="3011618" y="4972698"/>
            <a:ext cx="647243" cy="2733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 стрелкой 48">
            <a:extLst>
              <a:ext uri="{FF2B5EF4-FFF2-40B4-BE49-F238E27FC236}">
                <a16:creationId xmlns:a16="http://schemas.microsoft.com/office/drawing/2014/main" id="{4BD26C2D-20E7-4D3A-8BEF-51000680E8D0}"/>
              </a:ext>
            </a:extLst>
          </p:cNvPr>
          <p:cNvCxnSpPr>
            <a:cxnSpLocks/>
            <a:stCxn id="38" idx="1"/>
            <a:endCxn id="18" idx="3"/>
          </p:cNvCxnSpPr>
          <p:nvPr/>
        </p:nvCxnSpPr>
        <p:spPr>
          <a:xfrm flipH="1" flipV="1">
            <a:off x="5099021" y="4972698"/>
            <a:ext cx="611086" cy="2733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 стрелкой 53">
            <a:extLst>
              <a:ext uri="{FF2B5EF4-FFF2-40B4-BE49-F238E27FC236}">
                <a16:creationId xmlns:a16="http://schemas.microsoft.com/office/drawing/2014/main" id="{DA6FC49C-B709-4ED5-86FD-3CAAF70C43E7}"/>
              </a:ext>
            </a:extLst>
          </p:cNvPr>
          <p:cNvCxnSpPr>
            <a:cxnSpLocks/>
            <a:stCxn id="37" idx="3"/>
            <a:endCxn id="19" idx="1"/>
          </p:cNvCxnSpPr>
          <p:nvPr/>
        </p:nvCxnSpPr>
        <p:spPr>
          <a:xfrm flipV="1">
            <a:off x="4955005" y="4972698"/>
            <a:ext cx="618147" cy="2733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Прямоугольник 57">
            <a:extLst>
              <a:ext uri="{FF2B5EF4-FFF2-40B4-BE49-F238E27FC236}">
                <a16:creationId xmlns:a16="http://schemas.microsoft.com/office/drawing/2014/main" id="{2980DF95-AFE0-45AA-BB76-93A292EEB683}"/>
              </a:ext>
            </a:extLst>
          </p:cNvPr>
          <p:cNvSpPr/>
          <p:nvPr/>
        </p:nvSpPr>
        <p:spPr>
          <a:xfrm>
            <a:off x="7608168" y="4293096"/>
            <a:ext cx="1584176" cy="1325561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Sentinel</a:t>
            </a:r>
            <a:endParaRPr lang="ru-RU" dirty="0">
              <a:solidFill>
                <a:srgbClr val="FF0000"/>
              </a:solidFill>
            </a:endParaRPr>
          </a:p>
        </p:txBody>
      </p:sp>
      <p:sp>
        <p:nvSpPr>
          <p:cNvPr id="60" name="Прямоугольник 59">
            <a:extLst>
              <a:ext uri="{FF2B5EF4-FFF2-40B4-BE49-F238E27FC236}">
                <a16:creationId xmlns:a16="http://schemas.microsoft.com/office/drawing/2014/main" id="{8D06C6D3-12C6-4D30-BAB6-7A654FCE39A1}"/>
              </a:ext>
            </a:extLst>
          </p:cNvPr>
          <p:cNvSpPr/>
          <p:nvPr/>
        </p:nvSpPr>
        <p:spPr>
          <a:xfrm>
            <a:off x="8378906" y="4955875"/>
            <a:ext cx="652287" cy="528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next</a:t>
            </a:r>
            <a:endParaRPr lang="ru-RU" dirty="0"/>
          </a:p>
        </p:txBody>
      </p:sp>
      <p:sp>
        <p:nvSpPr>
          <p:cNvPr id="61" name="Прямоугольник 60">
            <a:extLst>
              <a:ext uri="{FF2B5EF4-FFF2-40B4-BE49-F238E27FC236}">
                <a16:creationId xmlns:a16="http://schemas.microsoft.com/office/drawing/2014/main" id="{20166F30-7720-43C9-93A0-B27535563CA1}"/>
              </a:ext>
            </a:extLst>
          </p:cNvPr>
          <p:cNvSpPr/>
          <p:nvPr/>
        </p:nvSpPr>
        <p:spPr>
          <a:xfrm>
            <a:off x="7726619" y="4955875"/>
            <a:ext cx="652287" cy="5280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prev</a:t>
            </a:r>
            <a:endParaRPr lang="ru-RU" dirty="0"/>
          </a:p>
        </p:txBody>
      </p:sp>
      <p:cxnSp>
        <p:nvCxnSpPr>
          <p:cNvPr id="62" name="Прямая со стрелкой 61">
            <a:extLst>
              <a:ext uri="{FF2B5EF4-FFF2-40B4-BE49-F238E27FC236}">
                <a16:creationId xmlns:a16="http://schemas.microsoft.com/office/drawing/2014/main" id="{9A0A9FD5-D783-4CDA-8184-9546FB0C7576}"/>
              </a:ext>
            </a:extLst>
          </p:cNvPr>
          <p:cNvCxnSpPr>
            <a:cxnSpLocks/>
            <a:stCxn id="39" idx="3"/>
            <a:endCxn id="58" idx="1"/>
          </p:cNvCxnSpPr>
          <p:nvPr/>
        </p:nvCxnSpPr>
        <p:spPr>
          <a:xfrm flipV="1">
            <a:off x="7013312" y="4955877"/>
            <a:ext cx="594856" cy="2901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>
            <a:extLst>
              <a:ext uri="{FF2B5EF4-FFF2-40B4-BE49-F238E27FC236}">
                <a16:creationId xmlns:a16="http://schemas.microsoft.com/office/drawing/2014/main" id="{F5B42C2A-3A10-4A5B-838A-C8BA83D07A59}"/>
              </a:ext>
            </a:extLst>
          </p:cNvPr>
          <p:cNvCxnSpPr>
            <a:cxnSpLocks/>
            <a:stCxn id="61" idx="1"/>
            <a:endCxn id="19" idx="3"/>
          </p:cNvCxnSpPr>
          <p:nvPr/>
        </p:nvCxnSpPr>
        <p:spPr>
          <a:xfrm flipH="1" flipV="1">
            <a:off x="7157328" y="4972698"/>
            <a:ext cx="569291" cy="247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Соединитель: уступ 69">
            <a:extLst>
              <a:ext uri="{FF2B5EF4-FFF2-40B4-BE49-F238E27FC236}">
                <a16:creationId xmlns:a16="http://schemas.microsoft.com/office/drawing/2014/main" id="{7146795F-1802-487E-9BCD-F12860B29510}"/>
              </a:ext>
            </a:extLst>
          </p:cNvPr>
          <p:cNvCxnSpPr>
            <a:stCxn id="6" idx="1"/>
            <a:endCxn id="58" idx="3"/>
          </p:cNvCxnSpPr>
          <p:nvPr/>
        </p:nvCxnSpPr>
        <p:spPr>
          <a:xfrm rot="10800000" flipH="1">
            <a:off x="1568712" y="4955877"/>
            <a:ext cx="7623632" cy="290144"/>
          </a:xfrm>
          <a:prstGeom prst="bentConnector5">
            <a:avLst>
              <a:gd name="adj1" fmla="val -4665"/>
              <a:gd name="adj2" fmla="val -262482"/>
              <a:gd name="adj3" fmla="val 10299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Соединитель: уступ 72">
            <a:extLst>
              <a:ext uri="{FF2B5EF4-FFF2-40B4-BE49-F238E27FC236}">
                <a16:creationId xmlns:a16="http://schemas.microsoft.com/office/drawing/2014/main" id="{E98B9ACF-6DA8-402E-B8BC-E50D0BF2F72B}"/>
              </a:ext>
            </a:extLst>
          </p:cNvPr>
          <p:cNvCxnSpPr>
            <a:cxnSpLocks/>
            <a:stCxn id="60" idx="3"/>
            <a:endCxn id="17" idx="1"/>
          </p:cNvCxnSpPr>
          <p:nvPr/>
        </p:nvCxnSpPr>
        <p:spPr>
          <a:xfrm flipH="1" flipV="1">
            <a:off x="1427442" y="4972698"/>
            <a:ext cx="7603751" cy="247207"/>
          </a:xfrm>
          <a:prstGeom prst="bentConnector5">
            <a:avLst>
              <a:gd name="adj1" fmla="val -7849"/>
              <a:gd name="adj2" fmla="val -459012"/>
              <a:gd name="adj3" fmla="val 10551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Прямая со стрелкой 78">
            <a:extLst>
              <a:ext uri="{FF2B5EF4-FFF2-40B4-BE49-F238E27FC236}">
                <a16:creationId xmlns:a16="http://schemas.microsoft.com/office/drawing/2014/main" id="{3B10D1E2-4ED3-48AB-9B90-BCFC42FE008E}"/>
              </a:ext>
            </a:extLst>
          </p:cNvPr>
          <p:cNvCxnSpPr>
            <a:cxnSpLocks/>
            <a:stCxn id="83" idx="2"/>
            <a:endCxn id="17" idx="0"/>
          </p:cNvCxnSpPr>
          <p:nvPr/>
        </p:nvCxnSpPr>
        <p:spPr>
          <a:xfrm>
            <a:off x="2212569" y="3894344"/>
            <a:ext cx="6961" cy="4155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0FA62C96-A462-4970-97B8-EFED3E21EA18}"/>
              </a:ext>
            </a:extLst>
          </p:cNvPr>
          <p:cNvSpPr txBox="1"/>
          <p:nvPr/>
        </p:nvSpPr>
        <p:spPr>
          <a:xfrm>
            <a:off x="1755106" y="3525012"/>
            <a:ext cx="914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begin</a:t>
            </a:r>
            <a:endParaRPr lang="ru-RU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61B64848-FA61-4A53-ABDA-90BC36BC8C33}"/>
              </a:ext>
            </a:extLst>
          </p:cNvPr>
          <p:cNvSpPr txBox="1"/>
          <p:nvPr/>
        </p:nvSpPr>
        <p:spPr>
          <a:xfrm>
            <a:off x="7942793" y="3534308"/>
            <a:ext cx="9149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end</a:t>
            </a:r>
            <a:endParaRPr lang="ru-RU" dirty="0"/>
          </a:p>
        </p:txBody>
      </p:sp>
      <p:cxnSp>
        <p:nvCxnSpPr>
          <p:cNvPr id="87" name="Прямая со стрелкой 86">
            <a:extLst>
              <a:ext uri="{FF2B5EF4-FFF2-40B4-BE49-F238E27FC236}">
                <a16:creationId xmlns:a16="http://schemas.microsoft.com/office/drawing/2014/main" id="{67B4498E-9592-4AF0-941A-A1ADE9E56A5D}"/>
              </a:ext>
            </a:extLst>
          </p:cNvPr>
          <p:cNvCxnSpPr>
            <a:cxnSpLocks/>
            <a:stCxn id="86" idx="2"/>
            <a:endCxn id="58" idx="0"/>
          </p:cNvCxnSpPr>
          <p:nvPr/>
        </p:nvCxnSpPr>
        <p:spPr>
          <a:xfrm>
            <a:off x="8400256" y="3903640"/>
            <a:ext cx="0" cy="3894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Прямоугольник 89">
            <a:extLst>
              <a:ext uri="{FF2B5EF4-FFF2-40B4-BE49-F238E27FC236}">
                <a16:creationId xmlns:a16="http://schemas.microsoft.com/office/drawing/2014/main" id="{755C5223-533B-4E5F-904A-9A859E8C988F}"/>
              </a:ext>
            </a:extLst>
          </p:cNvPr>
          <p:cNvSpPr/>
          <p:nvPr/>
        </p:nvSpPr>
        <p:spPr>
          <a:xfrm>
            <a:off x="4414945" y="1849413"/>
            <a:ext cx="136815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m_size:3</a:t>
            </a:r>
            <a:endParaRPr lang="ru-RU" dirty="0"/>
          </a:p>
        </p:txBody>
      </p:sp>
      <p:sp>
        <p:nvSpPr>
          <p:cNvPr id="91" name="Прямоугольник 90">
            <a:extLst>
              <a:ext uri="{FF2B5EF4-FFF2-40B4-BE49-F238E27FC236}">
                <a16:creationId xmlns:a16="http://schemas.microsoft.com/office/drawing/2014/main" id="{747DC024-FD39-4836-92B5-5199B45D1778}"/>
              </a:ext>
            </a:extLst>
          </p:cNvPr>
          <p:cNvSpPr/>
          <p:nvPr/>
        </p:nvSpPr>
        <p:spPr>
          <a:xfrm>
            <a:off x="4414945" y="2353469"/>
            <a:ext cx="136815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m_begin</a:t>
            </a:r>
            <a:endParaRPr lang="ru-RU" dirty="0"/>
          </a:p>
        </p:txBody>
      </p:sp>
      <p:sp>
        <p:nvSpPr>
          <p:cNvPr id="92" name="Прямоугольник 91">
            <a:extLst>
              <a:ext uri="{FF2B5EF4-FFF2-40B4-BE49-F238E27FC236}">
                <a16:creationId xmlns:a16="http://schemas.microsoft.com/office/drawing/2014/main" id="{B00B3690-5DE3-4C99-A953-F2E2F8C5BAD7}"/>
              </a:ext>
            </a:extLst>
          </p:cNvPr>
          <p:cNvSpPr/>
          <p:nvPr/>
        </p:nvSpPr>
        <p:spPr>
          <a:xfrm>
            <a:off x="4414945" y="2857525"/>
            <a:ext cx="1368152" cy="50405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m_end</a:t>
            </a:r>
            <a:endParaRPr lang="ru-RU" dirty="0"/>
          </a:p>
        </p:txBody>
      </p:sp>
      <p:cxnSp>
        <p:nvCxnSpPr>
          <p:cNvPr id="96" name="Прямая со стрелкой 95">
            <a:extLst>
              <a:ext uri="{FF2B5EF4-FFF2-40B4-BE49-F238E27FC236}">
                <a16:creationId xmlns:a16="http://schemas.microsoft.com/office/drawing/2014/main" id="{E09BFEF3-A87B-4C7F-8EFD-D0CC56220AC4}"/>
              </a:ext>
            </a:extLst>
          </p:cNvPr>
          <p:cNvCxnSpPr>
            <a:stCxn id="91" idx="1"/>
            <a:endCxn id="17" idx="0"/>
          </p:cNvCxnSpPr>
          <p:nvPr/>
        </p:nvCxnSpPr>
        <p:spPr>
          <a:xfrm flipH="1">
            <a:off x="2219530" y="2605497"/>
            <a:ext cx="2195415" cy="17044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Прямая со стрелкой 97">
            <a:extLst>
              <a:ext uri="{FF2B5EF4-FFF2-40B4-BE49-F238E27FC236}">
                <a16:creationId xmlns:a16="http://schemas.microsoft.com/office/drawing/2014/main" id="{C984D755-D8F6-43C5-B3BA-52960B2F2D0A}"/>
              </a:ext>
            </a:extLst>
          </p:cNvPr>
          <p:cNvCxnSpPr>
            <a:stCxn id="92" idx="3"/>
            <a:endCxn id="58" idx="0"/>
          </p:cNvCxnSpPr>
          <p:nvPr/>
        </p:nvCxnSpPr>
        <p:spPr>
          <a:xfrm>
            <a:off x="5783097" y="3109553"/>
            <a:ext cx="2617159" cy="11835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895849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2095472" y="1779688"/>
            <a:ext cx="821537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50838">
              <a:tabLst>
                <a:tab pos="363538" algn="l"/>
              </a:tabLst>
            </a:pPr>
            <a:r>
              <a:rPr lang="en-US" sz="1600" b="1" dirty="0">
                <a:latin typeface="Courier New" pitchFamily="49" charset="0"/>
              </a:rPr>
              <a:t>#include &lt;list&gt;</a:t>
            </a:r>
          </a:p>
          <a:p>
            <a:pPr defTabSz="350838">
              <a:tabLst>
                <a:tab pos="363538" algn="l"/>
              </a:tabLst>
            </a:pPr>
            <a:r>
              <a:rPr lang="en-US" sz="1600" b="1" dirty="0">
                <a:latin typeface="Courier New" pitchFamily="49" charset="0"/>
              </a:rPr>
              <a:t>#include &lt;string&gt;</a:t>
            </a:r>
          </a:p>
          <a:p>
            <a:pPr defTabSz="350838">
              <a:tabLst>
                <a:tab pos="363538" algn="l"/>
              </a:tabLst>
            </a:pPr>
            <a:r>
              <a:rPr lang="en-US" sz="1600" b="1" dirty="0">
                <a:latin typeface="Courier New" pitchFamily="49" charset="0"/>
              </a:rPr>
              <a:t>#include &lt;</a:t>
            </a:r>
            <a:r>
              <a:rPr lang="en-US" sz="1600" b="1" dirty="0" err="1">
                <a:latin typeface="Courier New" pitchFamily="49" charset="0"/>
              </a:rPr>
              <a:t>iostream</a:t>
            </a:r>
            <a:r>
              <a:rPr lang="en-US" sz="1600" b="1" dirty="0">
                <a:latin typeface="Courier New" pitchFamily="49" charset="0"/>
              </a:rPr>
              <a:t>&gt;</a:t>
            </a:r>
          </a:p>
          <a:p>
            <a:pPr defTabSz="350838">
              <a:tabLst>
                <a:tab pos="363538" algn="l"/>
              </a:tabLst>
            </a:pPr>
            <a:endParaRPr lang="en-US" sz="1600" b="1" dirty="0">
              <a:latin typeface="Courier New" pitchFamily="49" charset="0"/>
            </a:endParaRPr>
          </a:p>
          <a:p>
            <a:pPr defTabSz="350838">
              <a:tabLst>
                <a:tab pos="363538" algn="l"/>
              </a:tabLst>
            </a:pPr>
            <a:r>
              <a:rPr lang="en-US" sz="1600" b="1" dirty="0">
                <a:latin typeface="Courier New" pitchFamily="49" charset="0"/>
              </a:rPr>
              <a:t>using namespace std;</a:t>
            </a:r>
          </a:p>
          <a:p>
            <a:pPr defTabSz="350838">
              <a:tabLst>
                <a:tab pos="363538" algn="l"/>
              </a:tabLst>
            </a:pPr>
            <a:r>
              <a:rPr lang="en-US" sz="1600" b="1" dirty="0">
                <a:latin typeface="Courier New" pitchFamily="49" charset="0"/>
              </a:rPr>
              <a:t>int main(int </a:t>
            </a:r>
            <a:r>
              <a:rPr lang="en-US" sz="1600" b="1" dirty="0" err="1">
                <a:latin typeface="Courier New" pitchFamily="49" charset="0"/>
              </a:rPr>
              <a:t>argc</a:t>
            </a:r>
            <a:r>
              <a:rPr lang="en-US" sz="1600" b="1" dirty="0">
                <a:latin typeface="Courier New" pitchFamily="49" charset="0"/>
              </a:rPr>
              <a:t>, char *</a:t>
            </a:r>
            <a:r>
              <a:rPr lang="en-US" sz="1600" b="1" dirty="0" err="1">
                <a:latin typeface="Courier New" pitchFamily="49" charset="0"/>
              </a:rPr>
              <a:t>argv</a:t>
            </a:r>
            <a:r>
              <a:rPr lang="en-US" sz="1600" b="1" dirty="0">
                <a:latin typeface="Courier New" pitchFamily="49" charset="0"/>
              </a:rPr>
              <a:t>[])</a:t>
            </a:r>
          </a:p>
          <a:p>
            <a:pPr defTabSz="350838">
              <a:tabLst>
                <a:tab pos="363538" algn="l"/>
              </a:tabLst>
            </a:pPr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 defTabSz="350838">
              <a:tabLst>
                <a:tab pos="363538" algn="l"/>
              </a:tabLst>
            </a:pPr>
            <a:r>
              <a:rPr lang="en-US" sz="1600" b="1" dirty="0">
                <a:latin typeface="Courier New" pitchFamily="49" charset="0"/>
              </a:rPr>
              <a:t>	list&lt;string&gt; </a:t>
            </a:r>
            <a:r>
              <a:rPr lang="en-US" sz="1600" b="1" dirty="0" err="1">
                <a:latin typeface="Courier New" pitchFamily="49" charset="0"/>
              </a:rPr>
              <a:t>listOfStrings</a:t>
            </a:r>
            <a:r>
              <a:rPr lang="en-US" sz="1600" b="1" dirty="0">
                <a:latin typeface="Courier New" pitchFamily="49" charset="0"/>
              </a:rPr>
              <a:t>;</a:t>
            </a:r>
          </a:p>
          <a:p>
            <a:pPr defTabSz="350838">
              <a:tabLst>
                <a:tab pos="363538" algn="l"/>
              </a:tabLst>
            </a:pPr>
            <a:r>
              <a:rPr lang="en-US" sz="1600" b="1" dirty="0">
                <a:latin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</a:rPr>
              <a:t>listOfStrings.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</a:rPr>
              <a:t>push_back</a:t>
            </a:r>
            <a:r>
              <a:rPr lang="en-US" sz="1600" b="1" dirty="0">
                <a:latin typeface="Courier New" pitchFamily="49" charset="0"/>
              </a:rPr>
              <a:t>(“One”);</a:t>
            </a:r>
          </a:p>
          <a:p>
            <a:pPr defTabSz="350838">
              <a:tabLst>
                <a:tab pos="363538" algn="l"/>
              </a:tabLst>
            </a:pPr>
            <a:r>
              <a:rPr lang="en-US" sz="1600" b="1" dirty="0">
                <a:latin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</a:rPr>
              <a:t>listOfStrings.push_back</a:t>
            </a:r>
            <a:r>
              <a:rPr lang="en-US" sz="1600" b="1" dirty="0">
                <a:latin typeface="Courier New" pitchFamily="49" charset="0"/>
              </a:rPr>
              <a:t>(“Two”);</a:t>
            </a:r>
          </a:p>
          <a:p>
            <a:pPr defTabSz="350838">
              <a:tabLst>
                <a:tab pos="363538" algn="l"/>
              </a:tabLst>
            </a:pPr>
            <a:r>
              <a:rPr lang="en-US" sz="1600" b="1" dirty="0">
                <a:latin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</a:rPr>
              <a:t>listOfStrings.push_back</a:t>
            </a:r>
            <a:r>
              <a:rPr lang="en-US" sz="1600" b="1" dirty="0">
                <a:latin typeface="Courier New" pitchFamily="49" charset="0"/>
              </a:rPr>
              <a:t>(“Three”);</a:t>
            </a:r>
          </a:p>
          <a:p>
            <a:pPr defTabSz="350838">
              <a:tabLst>
                <a:tab pos="363538" algn="l"/>
              </a:tabLst>
            </a:pPr>
            <a:r>
              <a:rPr lang="en-US" sz="1600" b="1" dirty="0">
                <a:latin typeface="Courier New" pitchFamily="49" charset="0"/>
              </a:rPr>
              <a:t>	</a:t>
            </a:r>
          </a:p>
          <a:p>
            <a:pPr defTabSz="350838">
              <a:tabLst>
                <a:tab pos="363538" algn="l"/>
              </a:tabLst>
            </a:pPr>
            <a:r>
              <a:rPr lang="en-US" sz="1600" b="1" dirty="0">
                <a:latin typeface="Courier New" pitchFamily="49" charset="0"/>
              </a:rPr>
              <a:t>	for (auto &amp; item : </a:t>
            </a:r>
            <a:r>
              <a:rPr lang="en-US" sz="1600" b="1" dirty="0" err="1">
                <a:latin typeface="Courier New" pitchFamily="49" charset="0"/>
              </a:rPr>
              <a:t>listOfStrings</a:t>
            </a:r>
            <a:r>
              <a:rPr lang="en-US" sz="1600" b="1" dirty="0">
                <a:latin typeface="Courier New" pitchFamily="49" charset="0"/>
              </a:rPr>
              <a:t>)</a:t>
            </a:r>
          </a:p>
          <a:p>
            <a:pPr defTabSz="350838">
              <a:tabLst>
                <a:tab pos="363538" algn="l"/>
              </a:tabLst>
            </a:pPr>
            <a:r>
              <a:rPr lang="en-US" sz="1600" b="1" dirty="0">
                <a:latin typeface="Courier New" pitchFamily="49" charset="0"/>
              </a:rPr>
              <a:t>	{</a:t>
            </a:r>
          </a:p>
          <a:p>
            <a:pPr defTabSz="350838">
              <a:tabLst>
                <a:tab pos="363538" algn="l"/>
              </a:tabLst>
            </a:pPr>
            <a:r>
              <a:rPr lang="en-US" sz="1600" b="1" dirty="0">
                <a:latin typeface="Courier New" pitchFamily="49" charset="0"/>
              </a:rPr>
              <a:t>		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</a:rPr>
              <a:t>cout</a:t>
            </a:r>
            <a:r>
              <a:rPr lang="en-US" sz="1600" b="1" dirty="0">
                <a:latin typeface="Courier New" pitchFamily="49" charset="0"/>
              </a:rPr>
              <a:t> &lt;&lt; item &lt;&lt; “, “;</a:t>
            </a:r>
          </a:p>
          <a:p>
            <a:pPr defTabSz="350838">
              <a:tabLst>
                <a:tab pos="363538" algn="l"/>
              </a:tabLst>
            </a:pPr>
            <a:r>
              <a:rPr lang="en-US" sz="1600" b="1" dirty="0">
                <a:latin typeface="Courier New" pitchFamily="49" charset="0"/>
              </a:rPr>
              <a:t>	}</a:t>
            </a:r>
          </a:p>
          <a:p>
            <a:pPr defTabSz="350838">
              <a:tabLst>
                <a:tab pos="363538" algn="l"/>
              </a:tabLst>
            </a:pPr>
            <a:r>
              <a:rPr lang="en-US" sz="1600" b="1" dirty="0">
                <a:latin typeface="Courier New" pitchFamily="49" charset="0"/>
              </a:rPr>
              <a:t>	return 0;</a:t>
            </a:r>
          </a:p>
          <a:p>
            <a:pPr defTabSz="350838">
              <a:tabLst>
                <a:tab pos="363538" algn="l"/>
              </a:tabLst>
            </a:pPr>
            <a:r>
              <a:rPr lang="en-US" sz="1600" b="1" dirty="0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0702588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43428A6-C2DB-41FE-9A27-384A9AB66A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54429"/>
            <a:ext cx="12192000" cy="6966858"/>
          </a:xfrm>
          <a:prstGeom prst="rect">
            <a:avLst/>
          </a:prstGeom>
        </p:spPr>
      </p:pic>
      <p:sp>
        <p:nvSpPr>
          <p:cNvPr id="7" name="Заголовок 6">
            <a:extLst>
              <a:ext uri="{FF2B5EF4-FFF2-40B4-BE49-F238E27FC236}">
                <a16:creationId xmlns:a16="http://schemas.microsoft.com/office/drawing/2014/main" id="{77CAD62A-E4D8-4B1B-9985-B57FC37A67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7448" y="404665"/>
            <a:ext cx="9540552" cy="1584175"/>
          </a:xfrm>
        </p:spPr>
        <p:txBody>
          <a:bodyPr anchor="b">
            <a:normAutofit/>
          </a:bodyPr>
          <a:lstStyle/>
          <a:p>
            <a:pPr algn="l"/>
            <a:r>
              <a:rPr lang="ru-RU" sz="4400" dirty="0">
                <a:solidFill>
                  <a:schemeClr val="bg1"/>
                </a:solidFill>
                <a:latin typeface="Impact" panose="020B0806030902050204" pitchFamily="34" charset="0"/>
              </a:rPr>
              <a:t>В следующем видео</a:t>
            </a:r>
          </a:p>
        </p:txBody>
      </p:sp>
      <p:sp>
        <p:nvSpPr>
          <p:cNvPr id="9" name="Подзаголовок 8">
            <a:extLst>
              <a:ext uri="{FF2B5EF4-FFF2-40B4-BE49-F238E27FC236}">
                <a16:creationId xmlns:a16="http://schemas.microsoft.com/office/drawing/2014/main" id="{F4B82558-19EA-4C3E-B922-1C26A663A3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7448" y="2564904"/>
            <a:ext cx="9517158" cy="3240359"/>
          </a:xfrm>
        </p:spPr>
        <p:txBody>
          <a:bodyPr>
            <a:normAutofit/>
          </a:bodyPr>
          <a:lstStyle/>
          <a:p>
            <a:pPr algn="l"/>
            <a:r>
              <a:rPr lang="ru-RU" sz="5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Последовательные и ассоциативные контейнеры</a:t>
            </a:r>
          </a:p>
          <a:p>
            <a:pPr algn="l"/>
            <a:r>
              <a:rPr lang="ru-RU" sz="5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Алгоритмы</a:t>
            </a:r>
          </a:p>
          <a:p>
            <a:pPr algn="l"/>
            <a:r>
              <a:rPr lang="en-US" sz="5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optional </a:t>
            </a:r>
            <a:r>
              <a:rPr lang="ru-RU" sz="5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и </a:t>
            </a:r>
            <a:r>
              <a:rPr lang="en-US" sz="52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Impact" panose="020B0806030902050204" pitchFamily="34" charset="0"/>
              </a:rPr>
              <a:t>variant</a:t>
            </a:r>
            <a:endParaRPr lang="ru-RU" sz="52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148561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524002" y="2"/>
            <a:ext cx="9143999" cy="692497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defTabSz="363538"/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&lt;list&gt;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363538"/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&lt;string&gt;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363538"/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2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iostream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</a:p>
          <a:p>
            <a:pPr defTabSz="363538"/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&lt;iterator&gt;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363538"/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&lt;algorithm&gt;</a:t>
            </a:r>
            <a:endParaRPr lang="en-US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363538"/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defTabSz="363538"/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typedef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list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 </a:t>
            </a:r>
            <a:r>
              <a:rPr lang="en-US" sz="1200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StringList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defTabSz="363538"/>
            <a:endParaRPr lang="ru-RU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363538"/>
            <a:r>
              <a:rPr lang="en-US" sz="1200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StringList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PopulateNamesList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 defTabSz="363538"/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defTabSz="363538"/>
            <a:r>
              <a:rPr lang="ru-RU" sz="12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StringList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maleNames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12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maleNames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emplace_back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"Ivan"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 </a:t>
            </a:r>
            <a:r>
              <a:rPr lang="en-US" sz="12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maleNames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emplace_front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"Sergey"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ru-RU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363538"/>
            <a:r>
              <a:rPr lang="ru-RU" sz="12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StringList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femaleNames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 </a:t>
            </a:r>
            <a:r>
              <a:rPr lang="en-US" sz="12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femaleNames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emplace_back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"Irina"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femaleNames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emplace_front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"Anna"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  <a:endParaRPr lang="ru-RU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363538"/>
            <a:endParaRPr lang="ru-RU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363538"/>
            <a:r>
              <a:rPr lang="ru-RU" sz="12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StringList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allNames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move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maleNames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</a:p>
          <a:p>
            <a:pPr defTabSz="363538"/>
            <a:r>
              <a:rPr lang="ru-RU" sz="1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allNames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insert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allNames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(), </a:t>
            </a:r>
            <a:r>
              <a:rPr lang="en-US" sz="12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femaleNames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cbegin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(), </a:t>
            </a:r>
            <a:r>
              <a:rPr lang="en-US" sz="12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femaleNames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cend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());</a:t>
            </a:r>
          </a:p>
          <a:p>
            <a:pPr defTabSz="363538"/>
            <a:r>
              <a:rPr lang="ru-RU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return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allNames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defTabSz="363538"/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defTabSz="363538"/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PrintNamesList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StringList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 </a:t>
            </a:r>
            <a:r>
              <a:rPr lang="en-US" sz="1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defTabSz="363538"/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defTabSz="363538"/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for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auto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 </a:t>
            </a:r>
            <a:r>
              <a:rPr lang="en-US" sz="1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: </a:t>
            </a:r>
            <a:r>
              <a:rPr lang="en-US" sz="1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defTabSz="363538"/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defTabSz="363538"/>
            <a:r>
              <a:rPr lang="en-US" sz="1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en-US" sz="12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1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", 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defTabSz="363538"/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defTabSz="363538"/>
            <a:r>
              <a:rPr lang="en-US" sz="1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1200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defTabSz="363538"/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defTabSz="363538"/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PrintNamesListByCopyingItemsToCout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StringList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 </a:t>
            </a:r>
            <a:r>
              <a:rPr lang="en-US" sz="1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defTabSz="363538"/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defTabSz="363538"/>
            <a:r>
              <a:rPr lang="en-US" sz="12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copy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begin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(), </a:t>
            </a:r>
            <a:r>
              <a:rPr lang="en-US" sz="12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</a:t>
            </a:r>
            <a:r>
              <a:rPr lang="en-US" sz="12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200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(), </a:t>
            </a:r>
            <a:r>
              <a:rPr lang="en-US" sz="1200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ostream_iterator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&gt;(</a:t>
            </a:r>
            <a:r>
              <a:rPr lang="en-US" sz="12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", "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));</a:t>
            </a:r>
          </a:p>
          <a:p>
            <a:pPr defTabSz="363538"/>
            <a:r>
              <a:rPr lang="en-US" sz="1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1200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defTabSz="363538"/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defTabSz="363538"/>
            <a:endParaRPr lang="ru-RU" sz="12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363538"/>
            <a:r>
              <a:rPr lang="en-US" sz="12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main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 defTabSz="363538"/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defTabSz="363538"/>
            <a:r>
              <a:rPr lang="en-US" sz="12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StringList</a:t>
            </a:r>
            <a:r>
              <a:rPr lang="en-US" sz="12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= </a:t>
            </a:r>
            <a:r>
              <a:rPr lang="en-US" sz="1200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PopulateNamesList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();</a:t>
            </a:r>
          </a:p>
          <a:p>
            <a:pPr defTabSz="363538"/>
            <a:r>
              <a:rPr lang="en-US" sz="12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PrintNamesList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defTabSz="363538"/>
            <a:r>
              <a:rPr lang="en-US" sz="1200" dirty="0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PrintNamesListByCopyingItemsToCout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</a:t>
            </a:r>
            <a:r>
              <a:rPr lang="en-US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defTabSz="363538"/>
            <a:r>
              <a:rPr lang="ru-RU" sz="12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265543335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45E706C-018B-3D1E-BB0C-E7E668216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Вставка в последовательные контейнеры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3B5FAD3-D2EA-3180-064E-1AF8234DDA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vector</a:t>
            </a:r>
          </a:p>
          <a:p>
            <a:pPr lvl="1"/>
            <a:r>
              <a:rPr lang="ru-RU" dirty="0"/>
              <a:t>С </a:t>
            </a:r>
            <a:r>
              <a:rPr lang="en-US" dirty="0"/>
              <a:t>reserve </a:t>
            </a:r>
            <a:r>
              <a:rPr lang="ru-RU" dirty="0"/>
              <a:t>и без</a:t>
            </a:r>
          </a:p>
          <a:p>
            <a:r>
              <a:rPr lang="en-US" dirty="0"/>
              <a:t>deque</a:t>
            </a:r>
          </a:p>
          <a:p>
            <a:r>
              <a:rPr lang="en-US" dirty="0"/>
              <a:t>list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75F5FD-FF5B-9B98-9569-C715D2E6CB3A}"/>
              </a:ext>
            </a:extLst>
          </p:cNvPr>
          <p:cNvSpPr txBox="1"/>
          <p:nvPr/>
        </p:nvSpPr>
        <p:spPr>
          <a:xfrm>
            <a:off x="3503712" y="6400800"/>
            <a:ext cx="68511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ru-RU" dirty="0">
                <a:hlinkClick r:id="rId2"/>
              </a:rPr>
              <a:t>https://quick-bench.com/q/W1if_qgPSZ7neHLRNylHrAwpvOs</a:t>
            </a:r>
            <a:endParaRPr lang="ru-RU"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F300627B-3412-4B9E-B18A-A8737F8AAB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31904" y="2924944"/>
            <a:ext cx="2581635" cy="2581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580556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ru-RU" dirty="0">
                <a:latin typeface="+mj-lt"/>
              </a:rPr>
              <a:t>Классы </a:t>
            </a:r>
            <a:r>
              <a:rPr lang="en-US" dirty="0">
                <a:latin typeface="+mj-lt"/>
                <a:hlinkClick r:id="rId4"/>
              </a:rPr>
              <a:t>std::map</a:t>
            </a:r>
            <a:r>
              <a:rPr lang="en-US" dirty="0">
                <a:latin typeface="+mj-lt"/>
              </a:rPr>
              <a:t> </a:t>
            </a:r>
            <a:r>
              <a:rPr lang="ru-RU" dirty="0">
                <a:latin typeface="+mj-lt"/>
              </a:rPr>
              <a:t>и </a:t>
            </a:r>
            <a:r>
              <a:rPr lang="en-US" dirty="0">
                <a:latin typeface="+mj-lt"/>
                <a:hlinkClick r:id="rId5"/>
              </a:rPr>
              <a:t>std::</a:t>
            </a:r>
            <a:r>
              <a:rPr lang="en-US" dirty="0" err="1">
                <a:latin typeface="+mj-lt"/>
                <a:hlinkClick r:id="rId5"/>
              </a:rPr>
              <a:t>multimap</a:t>
            </a:r>
            <a:endParaRPr lang="ru-RU" dirty="0">
              <a:latin typeface="+mj-lt"/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825625"/>
            <a:ext cx="8426152" cy="4351338"/>
          </a:xfrm>
        </p:spPr>
        <p:txBody>
          <a:bodyPr>
            <a:normAutofit fontScale="92500" lnSpcReduction="10000"/>
          </a:bodyPr>
          <a:lstStyle/>
          <a:p>
            <a:pPr eaLnBrk="1" hangingPunct="1"/>
            <a:r>
              <a:rPr lang="ru-RU" dirty="0"/>
              <a:t>Ассоциативный контейнер, хранящий пары «ключ» - «значение»</a:t>
            </a:r>
          </a:p>
          <a:p>
            <a:pPr lvl="1" eaLnBrk="1" hangingPunct="1"/>
            <a:r>
              <a:rPr lang="ru-RU" dirty="0"/>
              <a:t>Позволяет отображать элементы одного типа в элементы другого или того же самого типа</a:t>
            </a:r>
          </a:p>
          <a:p>
            <a:pPr lvl="1" eaLnBrk="1" hangingPunct="1"/>
            <a:r>
              <a:rPr lang="en-US" dirty="0"/>
              <a:t>map – </a:t>
            </a:r>
            <a:r>
              <a:rPr lang="ru-RU" dirty="0"/>
              <a:t>все ключи уникальные</a:t>
            </a:r>
          </a:p>
          <a:p>
            <a:pPr lvl="1" eaLnBrk="1" hangingPunct="1"/>
            <a:r>
              <a:rPr lang="en-US" dirty="0" err="1"/>
              <a:t>multimap</a:t>
            </a:r>
            <a:r>
              <a:rPr lang="en-US" dirty="0"/>
              <a:t> – </a:t>
            </a:r>
            <a:r>
              <a:rPr lang="ru-RU" dirty="0"/>
              <a:t>допускается дублирование ключей</a:t>
            </a:r>
            <a:endParaRPr lang="en-US" dirty="0"/>
          </a:p>
          <a:p>
            <a:pPr eaLnBrk="1" hangingPunct="1"/>
            <a:r>
              <a:rPr lang="ru-RU" dirty="0"/>
              <a:t>Элементы упорядочены в порядке возрастания ключей</a:t>
            </a:r>
            <a:endParaRPr lang="en-US" dirty="0"/>
          </a:p>
          <a:p>
            <a:pPr eaLnBrk="1" hangingPunct="1"/>
            <a:r>
              <a:rPr lang="ru-RU" dirty="0"/>
              <a:t>Для подключения данных классов необходимо подключить заголовочный файл </a:t>
            </a:r>
            <a:r>
              <a:rPr lang="en-US" dirty="0"/>
              <a:t>&lt;map&gt;</a:t>
            </a:r>
            <a:endParaRPr lang="ru-RU" dirty="0"/>
          </a:p>
          <a:p>
            <a:pPr eaLnBrk="1" hangingPunct="1"/>
            <a:r>
              <a:rPr lang="ru-RU" dirty="0"/>
              <a:t>Требования к ключам:</a:t>
            </a:r>
          </a:p>
          <a:p>
            <a:pPr lvl="1" eaLnBrk="1" hangingPunct="1"/>
            <a:r>
              <a:rPr lang="ru-RU" dirty="0"/>
              <a:t>Наличие операции отношения </a:t>
            </a:r>
            <a:r>
              <a:rPr lang="en-US" dirty="0"/>
              <a:t>&lt;</a:t>
            </a:r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230B63A-9EEB-4DE7-A76E-125E4426813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08368" y="1627188"/>
            <a:ext cx="2534004" cy="2534004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CFCC1F3-4A2F-477D-B454-932CBC7AF13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404424" y="4279420"/>
            <a:ext cx="2514951" cy="255305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73229207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Заголовок 7">
            <a:extLst>
              <a:ext uri="{FF2B5EF4-FFF2-40B4-BE49-F238E27FC236}">
                <a16:creationId xmlns:a16="http://schemas.microsoft.com/office/drawing/2014/main" id="{2DD7EB90-FCC9-4060-886C-1D03FBF5F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Красно-чёрное дерево</a:t>
            </a:r>
          </a:p>
        </p:txBody>
      </p:sp>
      <p:pic>
        <p:nvPicPr>
          <p:cNvPr id="9" name="Объект 4">
            <a:extLst>
              <a:ext uri="{FF2B5EF4-FFF2-40B4-BE49-F238E27FC236}">
                <a16:creationId xmlns:a16="http://schemas.microsoft.com/office/drawing/2014/main" id="{BFC6AF39-F93E-4582-8A4A-FD4D1EBE55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21517" y="2060848"/>
            <a:ext cx="8748966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390943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2095472" y="1779687"/>
            <a:ext cx="8215370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50838">
              <a:tabLst>
                <a:tab pos="363538" algn="l"/>
              </a:tabLst>
            </a:pPr>
            <a:r>
              <a:rPr lang="en-US" sz="1600" b="1" dirty="0">
                <a:latin typeface="Courier New" pitchFamily="49" charset="0"/>
              </a:rPr>
              <a:t>#include &lt;map&gt;</a:t>
            </a:r>
          </a:p>
          <a:p>
            <a:pPr defTabSz="350838">
              <a:tabLst>
                <a:tab pos="363538" algn="l"/>
              </a:tabLst>
            </a:pPr>
            <a:r>
              <a:rPr lang="en-US" sz="1600" b="1" dirty="0">
                <a:latin typeface="Courier New" pitchFamily="49" charset="0"/>
              </a:rPr>
              <a:t>#include &lt;string&gt;</a:t>
            </a:r>
          </a:p>
          <a:p>
            <a:pPr defTabSz="350838">
              <a:tabLst>
                <a:tab pos="363538" algn="l"/>
              </a:tabLst>
            </a:pPr>
            <a:r>
              <a:rPr lang="en-US" sz="1600" b="1" dirty="0">
                <a:latin typeface="Courier New" pitchFamily="49" charset="0"/>
              </a:rPr>
              <a:t>#include &lt;</a:t>
            </a:r>
            <a:r>
              <a:rPr lang="en-US" sz="1600" b="1" dirty="0" err="1">
                <a:latin typeface="Courier New" pitchFamily="49" charset="0"/>
              </a:rPr>
              <a:t>iostream</a:t>
            </a:r>
            <a:r>
              <a:rPr lang="en-US" sz="1600" b="1" dirty="0">
                <a:latin typeface="Courier New" pitchFamily="49" charset="0"/>
              </a:rPr>
              <a:t>&gt;</a:t>
            </a:r>
          </a:p>
          <a:p>
            <a:pPr defTabSz="350838">
              <a:tabLst>
                <a:tab pos="363538" algn="l"/>
              </a:tabLst>
            </a:pPr>
            <a:endParaRPr lang="en-US" sz="1600" b="1" dirty="0">
              <a:latin typeface="Courier New" pitchFamily="49" charset="0"/>
            </a:endParaRPr>
          </a:p>
          <a:p>
            <a:pPr defTabSz="350838">
              <a:tabLst>
                <a:tab pos="363538" algn="l"/>
              </a:tabLst>
            </a:pPr>
            <a:r>
              <a:rPr lang="en-US" sz="1600" b="1" dirty="0">
                <a:latin typeface="Courier New" pitchFamily="49" charset="0"/>
              </a:rPr>
              <a:t>using namespace std;</a:t>
            </a:r>
          </a:p>
          <a:p>
            <a:pPr defTabSz="350838">
              <a:tabLst>
                <a:tab pos="363538" algn="l"/>
              </a:tabLst>
            </a:pPr>
            <a:r>
              <a:rPr lang="en-US" sz="1600" b="1" dirty="0">
                <a:latin typeface="Courier New" pitchFamily="49" charset="0"/>
              </a:rPr>
              <a:t>int main(int </a:t>
            </a:r>
            <a:r>
              <a:rPr lang="en-US" sz="1600" b="1" dirty="0" err="1">
                <a:latin typeface="Courier New" pitchFamily="49" charset="0"/>
              </a:rPr>
              <a:t>argc</a:t>
            </a:r>
            <a:r>
              <a:rPr lang="en-US" sz="1600" b="1" dirty="0">
                <a:latin typeface="Courier New" pitchFamily="49" charset="0"/>
              </a:rPr>
              <a:t>, char *</a:t>
            </a:r>
            <a:r>
              <a:rPr lang="en-US" sz="1600" b="1" dirty="0" err="1">
                <a:latin typeface="Courier New" pitchFamily="49" charset="0"/>
              </a:rPr>
              <a:t>argv</a:t>
            </a:r>
            <a:r>
              <a:rPr lang="en-US" sz="1600" b="1" dirty="0">
                <a:latin typeface="Courier New" pitchFamily="49" charset="0"/>
              </a:rPr>
              <a:t>[])</a:t>
            </a:r>
          </a:p>
          <a:p>
            <a:pPr defTabSz="350838">
              <a:tabLst>
                <a:tab pos="363538" algn="l"/>
              </a:tabLst>
            </a:pPr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 defTabSz="350838">
              <a:tabLst>
                <a:tab pos="363538" algn="l"/>
              </a:tabLst>
            </a:pPr>
            <a:r>
              <a:rPr lang="en-US" sz="1600" b="1" dirty="0">
                <a:latin typeface="Courier New" pitchFamily="49" charset="0"/>
              </a:rPr>
              <a:t>	map&lt;string, string&gt; dictionary;</a:t>
            </a:r>
          </a:p>
          <a:p>
            <a:pPr defTabSz="350838">
              <a:tabLst>
                <a:tab pos="363538" algn="l"/>
              </a:tabLst>
            </a:pPr>
            <a:r>
              <a:rPr lang="en-US" sz="1600" b="1" dirty="0">
                <a:latin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</a:rPr>
              <a:t>dictionary.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</a:rPr>
              <a:t>insert</a:t>
            </a:r>
            <a:r>
              <a:rPr lang="en-US" sz="1600" b="1" dirty="0">
                <a:latin typeface="Courier New" pitchFamily="49" charset="0"/>
              </a:rPr>
              <a:t>(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pair</a:t>
            </a:r>
            <a:r>
              <a:rPr lang="en-US" sz="1600" b="1" dirty="0">
                <a:latin typeface="Courier New" pitchFamily="49" charset="0"/>
              </a:rPr>
              <a:t>&lt;string, string&gt;("Cat", "</a:t>
            </a:r>
            <a:r>
              <a:rPr lang="ru-RU" sz="1600" b="1" dirty="0">
                <a:latin typeface="Courier New" pitchFamily="49" charset="0"/>
              </a:rPr>
              <a:t>Кошка</a:t>
            </a:r>
            <a:r>
              <a:rPr lang="en-US" sz="1600" b="1" dirty="0">
                <a:latin typeface="Courier New" pitchFamily="49" charset="0"/>
              </a:rPr>
              <a:t>"));</a:t>
            </a:r>
          </a:p>
          <a:p>
            <a:pPr defTabSz="350838">
              <a:tabLst>
                <a:tab pos="363538" algn="l"/>
              </a:tabLst>
            </a:pPr>
            <a:r>
              <a:rPr lang="en-US" sz="1600" b="1" dirty="0">
                <a:latin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</a:rPr>
              <a:t>dictionary.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</a:rPr>
              <a:t>insert</a:t>
            </a:r>
            <a:r>
              <a:rPr lang="en-US" sz="1600" b="1" dirty="0">
                <a:latin typeface="Courier New" pitchFamily="49" charset="0"/>
              </a:rPr>
              <a:t>(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</a:rPr>
              <a:t>make_pair</a:t>
            </a:r>
            <a:r>
              <a:rPr lang="en-US" sz="1600" b="1" dirty="0">
                <a:latin typeface="Courier New" pitchFamily="49" charset="0"/>
              </a:rPr>
              <a:t>("Snake", "</a:t>
            </a:r>
            <a:r>
              <a:rPr lang="ru-RU" sz="1600" b="1" dirty="0">
                <a:latin typeface="Courier New" pitchFamily="49" charset="0"/>
              </a:rPr>
              <a:t>Змея</a:t>
            </a:r>
            <a:r>
              <a:rPr lang="en-US" sz="1600" b="1" dirty="0">
                <a:latin typeface="Courier New" pitchFamily="49" charset="0"/>
              </a:rPr>
              <a:t>"));</a:t>
            </a:r>
            <a:endParaRPr lang="ru-RU" sz="1600" b="1" dirty="0">
              <a:latin typeface="Courier New" pitchFamily="49" charset="0"/>
            </a:endParaRPr>
          </a:p>
          <a:p>
            <a:pPr defTabSz="350838">
              <a:tabLst>
                <a:tab pos="363538" algn="l"/>
              </a:tabLst>
            </a:pPr>
            <a:r>
              <a:rPr lang="ru-RU" sz="1600" b="1" dirty="0">
                <a:latin typeface="Courier New" pitchFamily="49" charset="0"/>
              </a:rPr>
              <a:t>   </a:t>
            </a:r>
            <a:r>
              <a:rPr lang="en-US" sz="1600" b="1" dirty="0" err="1">
                <a:latin typeface="Courier New" pitchFamily="49" charset="0"/>
              </a:rPr>
              <a:t>dictionary.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</a:rPr>
              <a:t>emplace</a:t>
            </a:r>
            <a:r>
              <a:rPr lang="en-US" sz="1600" b="1" dirty="0">
                <a:latin typeface="Courier New" pitchFamily="49" charset="0"/>
              </a:rPr>
              <a:t>("Apple", "</a:t>
            </a:r>
            <a:r>
              <a:rPr lang="ru-RU" sz="1600" b="1" dirty="0">
                <a:latin typeface="Courier New" pitchFamily="49" charset="0"/>
              </a:rPr>
              <a:t>Яблоко</a:t>
            </a:r>
            <a:r>
              <a:rPr lang="en-US" sz="1600" b="1" dirty="0">
                <a:latin typeface="Courier New" pitchFamily="49" charset="0"/>
              </a:rPr>
              <a:t>"));</a:t>
            </a:r>
            <a:endParaRPr lang="ru-RU" sz="1600" b="1" dirty="0">
              <a:latin typeface="Courier New" pitchFamily="49" charset="0"/>
            </a:endParaRPr>
          </a:p>
          <a:p>
            <a:pPr defTabSz="350838">
              <a:tabLst>
                <a:tab pos="363538" algn="l"/>
              </a:tabLst>
            </a:pPr>
            <a:r>
              <a:rPr lang="ru-RU" sz="1600" b="1" dirty="0">
                <a:latin typeface="Courier New" pitchFamily="49" charset="0"/>
              </a:rPr>
              <a:t>	</a:t>
            </a:r>
            <a:r>
              <a:rPr lang="en-US" sz="1600" b="1" dirty="0">
                <a:latin typeface="Courier New" pitchFamily="49" charset="0"/>
              </a:rPr>
              <a:t>dictionary["Dog"] = "</a:t>
            </a:r>
            <a:r>
              <a:rPr lang="ru-RU" sz="1600" b="1" dirty="0">
                <a:latin typeface="Courier New" pitchFamily="49" charset="0"/>
              </a:rPr>
              <a:t>Собака</a:t>
            </a:r>
            <a:r>
              <a:rPr lang="en-US" sz="1600" b="1" dirty="0">
                <a:latin typeface="Courier New" pitchFamily="49" charset="0"/>
              </a:rPr>
              <a:t>";</a:t>
            </a:r>
          </a:p>
          <a:p>
            <a:pPr defTabSz="350838">
              <a:tabLst>
                <a:tab pos="363538" algn="l"/>
              </a:tabLst>
            </a:pPr>
            <a:r>
              <a:rPr lang="en-US" sz="1600" b="1" dirty="0">
                <a:latin typeface="Courier New" pitchFamily="49" charset="0"/>
              </a:rPr>
              <a:t>	dictionary ["Mouse"] = "</a:t>
            </a:r>
            <a:r>
              <a:rPr lang="ru-RU" sz="1600" b="1" dirty="0">
                <a:latin typeface="Courier New" pitchFamily="49" charset="0"/>
              </a:rPr>
              <a:t>Мышь</a:t>
            </a:r>
            <a:r>
              <a:rPr lang="en-US" sz="1600" b="1" dirty="0">
                <a:latin typeface="Courier New" pitchFamily="49" charset="0"/>
              </a:rPr>
              <a:t>";</a:t>
            </a:r>
          </a:p>
          <a:p>
            <a:pPr defTabSz="350838">
              <a:tabLst>
                <a:tab pos="363538" algn="l"/>
              </a:tabLst>
            </a:pPr>
            <a:r>
              <a:rPr lang="en-US" sz="1600" b="1" dirty="0">
                <a:latin typeface="Courier New" pitchFamily="49" charset="0"/>
              </a:rPr>
              <a:t>	</a:t>
            </a:r>
          </a:p>
          <a:p>
            <a:pPr defTabSz="350838">
              <a:tabLst>
                <a:tab pos="363538" algn="l"/>
              </a:tabLst>
            </a:pPr>
            <a:r>
              <a:rPr lang="en-US" sz="1600" b="1" dirty="0">
                <a:latin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</a:rPr>
              <a:t>cout</a:t>
            </a:r>
            <a:r>
              <a:rPr lang="en-US" sz="1600" b="1" dirty="0">
                <a:latin typeface="Courier New" pitchFamily="49" charset="0"/>
              </a:rPr>
              <a:t> &lt;&lt; dictionary["Dog"] &lt;&lt; “\n”;</a:t>
            </a:r>
          </a:p>
          <a:p>
            <a:pPr defTabSz="350838">
              <a:tabLst>
                <a:tab pos="363538" algn="l"/>
              </a:tabLst>
            </a:pPr>
            <a:r>
              <a:rPr lang="en-US" sz="1600" b="1" dirty="0">
                <a:latin typeface="Courier New" pitchFamily="49" charset="0"/>
              </a:rPr>
              <a:t>	return 0;</a:t>
            </a:r>
          </a:p>
          <a:p>
            <a:pPr defTabSz="350838">
              <a:tabLst>
                <a:tab pos="363538" algn="l"/>
              </a:tabLst>
            </a:pPr>
            <a:r>
              <a:rPr lang="en-US" sz="1600" b="1" dirty="0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9946448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 – подсчет частоты встречаемости символов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1672393" y="1484785"/>
            <a:ext cx="8507288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#include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&lt;map&gt;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#include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200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unordered_map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#include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&lt;string&gt;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#include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200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iostream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using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namespace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i="1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main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200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map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char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US" sz="12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charFreq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</a:t>
            </a:r>
            <a:r>
              <a:rPr lang="ru-RU" sz="12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Можно использовать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unordered_map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//</a:t>
            </a:r>
            <a:r>
              <a:rPr lang="en-US" sz="1200" dirty="0" err="1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unordered_map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&lt;char, </a:t>
            </a:r>
            <a:r>
              <a:rPr lang="en-US" sz="1200" dirty="0" err="1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US" sz="1200" dirty="0" err="1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charFreq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200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text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"a quick brown fox jumps over the lazy dog"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auto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ch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2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text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200" i="1" dirty="0" err="1">
                <a:solidFill>
                  <a:srgbClr val="A000A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isalpha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ch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))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++</a:t>
            </a:r>
            <a:r>
              <a:rPr lang="en-US" sz="12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charFreq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[</a:t>
            </a:r>
            <a:r>
              <a:rPr lang="en-US" sz="12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ch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]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auto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&amp; </a:t>
            </a:r>
            <a:r>
              <a:rPr lang="en-US" sz="12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chInfo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2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charFreq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200" i="1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chInfo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sz="1200" i="1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first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": "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chInfo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sz="1200" i="1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second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200" i="1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endl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1200" i="1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sz="12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sz="1200" i="1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endl</a:t>
            </a: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800"/>
              </a:spcAft>
            </a:pPr>
            <a:r>
              <a:rPr lang="ru-RU" sz="12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2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427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D519B4C-674B-4DE1-859E-1AD14B0D2FE3}"/>
              </a:ext>
            </a:extLst>
          </p:cNvPr>
          <p:cNvSpPr/>
          <p:nvPr/>
        </p:nvSpPr>
        <p:spPr>
          <a:xfrm>
            <a:off x="1631504" y="116632"/>
            <a:ext cx="9036496" cy="6403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600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US" sz="1600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BuildCharCounters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word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counters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word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++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counters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[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ch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]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counters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Anagrams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i="1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"Enter two words: 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word1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word2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i="1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cin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word1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&gt;&gt;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word2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600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BuildCharCounters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word1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==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BuildCharCounters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word2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i="1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word1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 and 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word2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 are anagrams"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i="1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else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i="1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word1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 and 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word2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 are not anagrams"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i="1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066DF1-3769-4EA6-9EB9-87FF32360CA7}"/>
              </a:ext>
            </a:extLst>
          </p:cNvPr>
          <p:cNvSpPr txBox="1"/>
          <p:nvPr/>
        </p:nvSpPr>
        <p:spPr>
          <a:xfrm>
            <a:off x="6779568" y="1776725"/>
            <a:ext cx="38884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Enter two words: </a:t>
            </a:r>
            <a:r>
              <a:rPr lang="en-US" dirty="0">
                <a:solidFill>
                  <a:srgbClr val="FF0000"/>
                </a:solidFill>
                <a:latin typeface="Consolas" panose="020B0609020204030204" pitchFamily="49" charset="0"/>
              </a:rPr>
              <a:t>live evil</a:t>
            </a:r>
          </a:p>
          <a:p>
            <a:r>
              <a:rPr lang="en-US" dirty="0">
                <a:latin typeface="Consolas" panose="020B0609020204030204" pitchFamily="49" charset="0"/>
              </a:rPr>
              <a:t>live and evil are anagrams</a:t>
            </a:r>
          </a:p>
        </p:txBody>
      </p:sp>
    </p:spTree>
    <p:extLst>
      <p:ext uri="{BB962C8B-B14F-4D97-AF65-F5344CB8AC3E}">
        <p14:creationId xmlns:p14="http://schemas.microsoft.com/office/powerpoint/2010/main" val="34834917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DBDEAD0-6F69-41D4-99F3-8EA16AF21F5C}"/>
              </a:ext>
            </a:extLst>
          </p:cNvPr>
          <p:cNvSpPr/>
          <p:nvPr/>
        </p:nvSpPr>
        <p:spPr>
          <a:xfrm>
            <a:off x="1524000" y="199930"/>
            <a:ext cx="8856984" cy="66670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AnimalLegs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600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legsCount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{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dog"s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4 }, {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sparrow"s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2 }, {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spider"s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8 },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octopus"s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8 }, {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ant"s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6 }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};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auto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[</a:t>
            </a:r>
            <a:r>
              <a:rPr lang="en-US" sz="1600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legs] :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legsCount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i="1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 has 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legs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 legs"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i="1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i="1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"Enter animal name: 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animalName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i="1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getline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i="1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cin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animalName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auto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legsCount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sz="1600" i="1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find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animalName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!=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legsCount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sz="1600" i="1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())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i="1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animalName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 has 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it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-&gt;</a:t>
            </a:r>
            <a:r>
              <a:rPr lang="en-US" sz="1600" i="1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second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 legs"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i="1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else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sz="1600" i="1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"No info about 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animalName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i="1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6841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2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8888FB-14EB-4C6F-9300-8D28CD0FB3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std::</a:t>
            </a:r>
            <a:r>
              <a:rPr lang="en-US" dirty="0" err="1"/>
              <a:t>unordered_map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/>
              <a:t>std::</a:t>
            </a:r>
            <a:r>
              <a:rPr lang="en-US" dirty="0" err="1"/>
              <a:t>unordered_multimap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8315AC3-596B-47D4-A678-9A92A72A72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812207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ru-RU" dirty="0">
                <a:latin typeface="+mj-lt"/>
              </a:rPr>
              <a:t>Классы </a:t>
            </a:r>
            <a:r>
              <a:rPr lang="en-US" dirty="0" err="1">
                <a:latin typeface="+mj-lt"/>
                <a:hlinkClick r:id="rId4"/>
              </a:rPr>
              <a:t>std</a:t>
            </a:r>
            <a:r>
              <a:rPr lang="en-US" dirty="0">
                <a:latin typeface="+mj-lt"/>
                <a:hlinkClick r:id="rId4"/>
              </a:rPr>
              <a:t>::</a:t>
            </a:r>
            <a:r>
              <a:rPr lang="en-US" dirty="0" err="1">
                <a:latin typeface="+mj-lt"/>
                <a:hlinkClick r:id="rId4"/>
              </a:rPr>
              <a:t>unordered_map</a:t>
            </a:r>
            <a:r>
              <a:rPr lang="en-US" dirty="0">
                <a:latin typeface="+mj-lt"/>
              </a:rPr>
              <a:t> </a:t>
            </a:r>
            <a:r>
              <a:rPr lang="ru-RU" dirty="0">
                <a:latin typeface="+mj-lt"/>
              </a:rPr>
              <a:t>и </a:t>
            </a:r>
            <a:r>
              <a:rPr lang="en-US" dirty="0" err="1">
                <a:latin typeface="+mj-lt"/>
                <a:hlinkClick r:id="rId5"/>
              </a:rPr>
              <a:t>std</a:t>
            </a:r>
            <a:r>
              <a:rPr lang="en-US" dirty="0">
                <a:latin typeface="+mj-lt"/>
                <a:hlinkClick r:id="rId5"/>
              </a:rPr>
              <a:t>::</a:t>
            </a:r>
            <a:r>
              <a:rPr lang="en-US" dirty="0" err="1">
                <a:latin typeface="+mj-lt"/>
                <a:hlinkClick r:id="rId5"/>
              </a:rPr>
              <a:t>unordered_multimap</a:t>
            </a:r>
            <a:endParaRPr lang="ru-RU" dirty="0">
              <a:latin typeface="+mj-lt"/>
            </a:endParaRP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ru-RU" dirty="0"/>
              <a:t>Ассоциативный контейнер, хранящий пары «ключ» - «значение»</a:t>
            </a:r>
          </a:p>
          <a:p>
            <a:pPr lvl="1" eaLnBrk="1" hangingPunct="1"/>
            <a:r>
              <a:rPr lang="ru-RU" dirty="0"/>
              <a:t>Элементы хранятся не отсортированы никоим образом, но сгруппированы в </a:t>
            </a:r>
            <a:r>
              <a:rPr lang="en-US" dirty="0"/>
              <a:t>bucket-</a:t>
            </a:r>
            <a:r>
              <a:rPr lang="ru-RU" dirty="0"/>
              <a:t>ы согласно </a:t>
            </a:r>
            <a:r>
              <a:rPr lang="ru-RU" dirty="0" err="1"/>
              <a:t>хеш</a:t>
            </a:r>
            <a:r>
              <a:rPr lang="ru-RU" dirty="0"/>
              <a:t>-значению ключей</a:t>
            </a:r>
          </a:p>
          <a:p>
            <a:pPr lvl="1" eaLnBrk="1" hangingPunct="1"/>
            <a:r>
              <a:rPr lang="en-US" dirty="0" err="1"/>
              <a:t>unordered_map</a:t>
            </a:r>
            <a:r>
              <a:rPr lang="en-US" dirty="0"/>
              <a:t> – </a:t>
            </a:r>
            <a:r>
              <a:rPr lang="ru-RU" dirty="0"/>
              <a:t>все ключи уникальные</a:t>
            </a:r>
          </a:p>
          <a:p>
            <a:pPr lvl="1" eaLnBrk="1" hangingPunct="1"/>
            <a:r>
              <a:rPr lang="en-US" dirty="0" err="1"/>
              <a:t>unordered_multimap</a:t>
            </a:r>
            <a:r>
              <a:rPr lang="en-US" dirty="0"/>
              <a:t> – </a:t>
            </a:r>
            <a:r>
              <a:rPr lang="ru-RU" dirty="0"/>
              <a:t>допускается дублирование ключей</a:t>
            </a:r>
            <a:endParaRPr lang="en-US" dirty="0"/>
          </a:p>
          <a:p>
            <a:pPr eaLnBrk="1" hangingPunct="1"/>
            <a:r>
              <a:rPr lang="ru-RU" dirty="0"/>
              <a:t>Для подключения данных классов необходимо подключить заголовочный файл </a:t>
            </a:r>
            <a:r>
              <a:rPr lang="en-US" dirty="0"/>
              <a:t>&lt;</a:t>
            </a:r>
            <a:r>
              <a:rPr lang="en-US" dirty="0" err="1"/>
              <a:t>unordered_map</a:t>
            </a:r>
            <a:r>
              <a:rPr lang="en-US" dirty="0"/>
              <a:t>&gt;</a:t>
            </a:r>
            <a:endParaRPr lang="ru-RU" dirty="0"/>
          </a:p>
          <a:p>
            <a:pPr eaLnBrk="1" hangingPunct="1"/>
            <a:r>
              <a:rPr lang="ru-RU" dirty="0"/>
              <a:t>Требования к ключам:</a:t>
            </a:r>
          </a:p>
          <a:p>
            <a:pPr lvl="1" eaLnBrk="1" hangingPunct="1"/>
            <a:r>
              <a:rPr lang="ru-RU" dirty="0"/>
              <a:t>Наличие операции сравнения </a:t>
            </a:r>
            <a:r>
              <a:rPr lang="en-US" dirty="0"/>
              <a:t>==</a:t>
            </a:r>
          </a:p>
          <a:p>
            <a:pPr lvl="1" eaLnBrk="1" hangingPunct="1"/>
            <a:r>
              <a:rPr lang="ru-RU" dirty="0"/>
              <a:t>Возможность вычислить </a:t>
            </a:r>
            <a:r>
              <a:rPr lang="ru-RU" dirty="0" err="1"/>
              <a:t>хеш</a:t>
            </a:r>
            <a:r>
              <a:rPr lang="ru-RU" dirty="0"/>
              <a:t> от значения ключа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D8433148-08C9-4FD5-BF9A-DF1DC2E1C59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68408" y="4556844"/>
            <a:ext cx="2268248" cy="227687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957306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77187704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Прямоугольник 4"/>
          <p:cNvSpPr/>
          <p:nvPr/>
        </p:nvSpPr>
        <p:spPr>
          <a:xfrm>
            <a:off x="1524000" y="1"/>
            <a:ext cx="9144000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#include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unordered_map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#include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&lt;string&gt;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#include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iostream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using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namespace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enum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Gender</a:t>
            </a:r>
            <a:r>
              <a:rPr lang="ru-RU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 </a:t>
            </a:r>
            <a:r>
              <a:rPr lang="en-US" sz="1600" dirty="0">
                <a:solidFill>
                  <a:srgbClr val="A000A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A000A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Female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GenderToString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Gender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gender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gender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Gender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600" dirty="0">
                <a:solidFill>
                  <a:srgbClr val="A000A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?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"male"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: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"female"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i="1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main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unordered_map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600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Gender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nameToGender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"Sarah"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Gender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600" dirty="0">
                <a:solidFill>
                  <a:srgbClr val="A000A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Female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},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"John"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Gender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600" dirty="0">
                <a:solidFill>
                  <a:srgbClr val="A000A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},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"Leonardo"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Gender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600" dirty="0">
                <a:solidFill>
                  <a:srgbClr val="A000A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},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"Richard"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Gender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600" dirty="0">
                <a:solidFill>
                  <a:srgbClr val="A000A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},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"Tanya"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Gender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sz="1600" dirty="0">
                <a:solidFill>
                  <a:srgbClr val="A000A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Female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i="1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"Tanya is a 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endParaRPr lang="ru-RU" sz="16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ru-RU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GenderToString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nameToGender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sz="1600" i="1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"Tanya"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))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 name.\n"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i="1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"John is a 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GenderToString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nameToGender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sz="1600" i="1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"John"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))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 name.\n"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80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1857156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524000" y="7501"/>
            <a:ext cx="9144000" cy="6894195"/>
          </a:xfrm>
          <a:prstGeom prst="rect">
            <a:avLst/>
          </a:prstGeom>
        </p:spPr>
        <p:txBody>
          <a:bodyPr wrap="square" tIns="0" bIns="0">
            <a:spAutoFit/>
          </a:bodyPr>
          <a:lstStyle/>
          <a:p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#include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iostream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#include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&lt;string&gt;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#include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unordered_map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using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namespace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Point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ru-RU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ru-RU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Структура с перегруженным оператором (), позволяющая вычислить</a:t>
            </a:r>
            <a:endParaRPr lang="en-US" sz="1600" dirty="0">
              <a:solidFill>
                <a:srgbClr val="008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</a:t>
            </a:r>
            <a:r>
              <a:rPr lang="ru-RU" sz="1600" dirty="0" err="1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хеш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-значение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для заданной структуры </a:t>
            </a:r>
            <a:r>
              <a:rPr lang="ru-RU" sz="1600" dirty="0" err="1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person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Она необходима для использования </a:t>
            </a:r>
            <a:r>
              <a:rPr lang="ru-RU" sz="1600" dirty="0" err="1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Point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в качестве ключей в </a:t>
            </a:r>
            <a:r>
              <a:rPr lang="ru-RU" sz="1600" dirty="0" err="1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unordered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600" dirty="0" err="1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map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struct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PointHasher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600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size_t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operator()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Point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&amp;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{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hash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&gt;()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pt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^ </a:t>
            </a:r>
            <a:r>
              <a:rPr lang="en-US" sz="1600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hash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&gt;()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pt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Оператор сравнения, позволяющий сравнивать структуры типа </a:t>
            </a:r>
            <a:r>
              <a:rPr lang="ru-RU" sz="1600" dirty="0" err="1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Point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ru-RU" sz="1600" dirty="0">
              <a:solidFill>
                <a:srgbClr val="008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он необходим для использования </a:t>
            </a:r>
            <a:r>
              <a:rPr lang="ru-RU" sz="1600" dirty="0" err="1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Point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в качестве ключей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bool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operator==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Point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&amp;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pt1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Point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&amp;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pt2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pt1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==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pt2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&amp;&amp;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pt1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==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pt2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336873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524000" y="7500"/>
            <a:ext cx="9144000" cy="5170646"/>
          </a:xfrm>
          <a:prstGeom prst="rect">
            <a:avLst/>
          </a:prstGeom>
        </p:spPr>
        <p:txBody>
          <a:bodyPr wrap="square" tIns="0" bIns="0">
            <a:spAutoFit/>
          </a:bodyPr>
          <a:lstStyle/>
          <a:p>
            <a:r>
              <a:rPr lang="ru-RU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void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600" i="1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main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отображение </a:t>
            </a:r>
            <a:r>
              <a:rPr lang="ru-RU" sz="1600" dirty="0" err="1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Point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в </a:t>
            </a:r>
            <a:r>
              <a:rPr lang="ru-RU" sz="1600" dirty="0" err="1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string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позволяющее узнать название</a:t>
            </a:r>
            <a:endParaRPr lang="en-US" sz="1600" dirty="0">
              <a:solidFill>
                <a:srgbClr val="008000"/>
              </a:solidFill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//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объекта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на картинке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в точке с заданными координатами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600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unordered_map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Point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600" i="1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,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PointHasher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&gt;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pointDescriptions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pointDescriptions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600" i="1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emplace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Point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{10, 20},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"apple"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pointDescriptions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[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{11, 20}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]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=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"apple"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600" i="1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pointDescriptions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600" i="1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({ 10, 20 })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apple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 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auto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=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pointDescriptions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600" i="1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find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({ 11, 34 });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(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!=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pointDescriptions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r>
              <a:rPr lang="en-US" sz="1600" i="1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())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//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вернет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false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{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600" i="1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it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-&gt;</a:t>
            </a:r>
            <a:r>
              <a:rPr lang="en-US" sz="1600" i="1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second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}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else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{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</a:t>
            </a:r>
            <a:r>
              <a:rPr lang="en-US" sz="1600" i="1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"No point description at {11, 34}"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&lt;&lt;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i="1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}</a:t>
            </a:r>
            <a:endParaRPr lang="ru-RU" sz="16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352963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EBF6AB-CB25-460D-8C0A-993952F5DF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std::set </a:t>
            </a:r>
            <a:r>
              <a:rPr lang="ru-RU" dirty="0"/>
              <a:t>и </a:t>
            </a:r>
            <a:r>
              <a:rPr lang="en-US" dirty="0"/>
              <a:t>std::multiset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9B7739C-1309-44C3-B8E2-3F2EAB40B62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919477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ru-RU" dirty="0"/>
              <a:t>Классы множеств </a:t>
            </a:r>
            <a:r>
              <a:rPr lang="en-US" dirty="0">
                <a:hlinkClick r:id="rId4"/>
              </a:rPr>
              <a:t>std::set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>
                <a:hlinkClick r:id="rId5"/>
              </a:rPr>
              <a:t>std::</a:t>
            </a:r>
            <a:r>
              <a:rPr lang="en-US" dirty="0" err="1">
                <a:hlinkClick r:id="rId5"/>
              </a:rPr>
              <a:t>multiset</a:t>
            </a:r>
            <a:endParaRPr lang="ru-RU" dirty="0"/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xfrm>
            <a:off x="838200" y="1825625"/>
            <a:ext cx="8138120" cy="4351338"/>
          </a:xfrm>
        </p:spPr>
        <p:txBody>
          <a:bodyPr>
            <a:normAutofit lnSpcReduction="10000"/>
          </a:bodyPr>
          <a:lstStyle/>
          <a:p>
            <a:pPr eaLnBrk="1" hangingPunct="1"/>
            <a:r>
              <a:rPr lang="ru-RU" dirty="0"/>
              <a:t>Ассоциативный контейнер, хранящий множество элементов определенного типа</a:t>
            </a:r>
          </a:p>
          <a:p>
            <a:pPr lvl="1" eaLnBrk="1" hangingPunct="1"/>
            <a:r>
              <a:rPr lang="en-US" dirty="0"/>
              <a:t>set – </a:t>
            </a:r>
            <a:r>
              <a:rPr lang="ru-RU" dirty="0"/>
              <a:t>дублирование элементов не допускается</a:t>
            </a:r>
          </a:p>
          <a:p>
            <a:pPr lvl="1" eaLnBrk="1" hangingPunct="1"/>
            <a:r>
              <a:rPr lang="en-US" dirty="0" err="1"/>
              <a:t>multiset</a:t>
            </a:r>
            <a:r>
              <a:rPr lang="en-US" dirty="0"/>
              <a:t> – </a:t>
            </a:r>
            <a:r>
              <a:rPr lang="ru-RU" dirty="0"/>
              <a:t>дублирование элементов допускается</a:t>
            </a:r>
            <a:endParaRPr lang="en-US" dirty="0"/>
          </a:p>
          <a:p>
            <a:pPr eaLnBrk="1" hangingPunct="1"/>
            <a:r>
              <a:rPr lang="ru-RU" dirty="0"/>
              <a:t>Для использования данных классов необходимо подключить заголовочный файл </a:t>
            </a:r>
            <a:r>
              <a:rPr lang="en-US" dirty="0"/>
              <a:t>&lt;set&gt;</a:t>
            </a:r>
          </a:p>
          <a:p>
            <a:pPr eaLnBrk="1" hangingPunct="1"/>
            <a:r>
              <a:rPr lang="ru-RU" dirty="0"/>
              <a:t>Требования к элементам – наличие операции отношения </a:t>
            </a:r>
            <a:r>
              <a:rPr lang="en-US" dirty="0"/>
              <a:t>&lt;</a:t>
            </a:r>
            <a:endParaRPr lang="ru-RU" dirty="0"/>
          </a:p>
          <a:p>
            <a:pPr lvl="1" eaLnBrk="1" hangingPunct="1"/>
            <a:r>
              <a:rPr lang="ru-RU" dirty="0"/>
              <a:t>Возможно реализовать проверку упорядоченности иным способом при помощи объекта-параметра шаблона</a:t>
            </a: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B109B2A6-E4B4-4276-987A-F60886CEBD8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32924" y="1438711"/>
            <a:ext cx="2572109" cy="2562583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4614747C-66E6-49E2-B7A5-C1494B073E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264352" y="4227747"/>
            <a:ext cx="2524477" cy="2562583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691503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8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78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78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78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78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78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1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2095472" y="1779687"/>
            <a:ext cx="8215370" cy="48320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50838">
              <a:tabLst>
                <a:tab pos="363538" algn="l"/>
              </a:tabLst>
            </a:pPr>
            <a:r>
              <a:rPr lang="en-US" sz="1400" b="1" dirty="0">
                <a:latin typeface="Courier New" pitchFamily="49" charset="0"/>
              </a:rPr>
              <a:t>#include &lt;set&gt;</a:t>
            </a:r>
          </a:p>
          <a:p>
            <a:pPr defTabSz="350838">
              <a:tabLst>
                <a:tab pos="363538" algn="l"/>
              </a:tabLst>
            </a:pPr>
            <a:r>
              <a:rPr lang="en-US" sz="1400" b="1" dirty="0">
                <a:latin typeface="Courier New" pitchFamily="49" charset="0"/>
              </a:rPr>
              <a:t>#include &lt;string&gt;</a:t>
            </a:r>
          </a:p>
          <a:p>
            <a:pPr defTabSz="350838">
              <a:tabLst>
                <a:tab pos="363538" algn="l"/>
              </a:tabLst>
            </a:pPr>
            <a:r>
              <a:rPr lang="en-US" sz="1400" b="1" dirty="0">
                <a:latin typeface="Courier New" pitchFamily="49" charset="0"/>
              </a:rPr>
              <a:t>#include &lt;</a:t>
            </a:r>
            <a:r>
              <a:rPr lang="en-US" sz="1400" b="1" dirty="0" err="1">
                <a:latin typeface="Courier New" pitchFamily="49" charset="0"/>
              </a:rPr>
              <a:t>iostream</a:t>
            </a:r>
            <a:r>
              <a:rPr lang="en-US" sz="1400" b="1" dirty="0">
                <a:latin typeface="Courier New" pitchFamily="49" charset="0"/>
              </a:rPr>
              <a:t>&gt;</a:t>
            </a:r>
          </a:p>
          <a:p>
            <a:pPr defTabSz="350838">
              <a:tabLst>
                <a:tab pos="363538" algn="l"/>
              </a:tabLst>
            </a:pPr>
            <a:endParaRPr lang="en-US" sz="1400" b="1" dirty="0">
              <a:latin typeface="Courier New" pitchFamily="49" charset="0"/>
            </a:endParaRPr>
          </a:p>
          <a:p>
            <a:pPr defTabSz="350838">
              <a:tabLst>
                <a:tab pos="363538" algn="l"/>
              </a:tabLst>
            </a:pPr>
            <a:r>
              <a:rPr lang="en-US" sz="1400" b="1" dirty="0">
                <a:latin typeface="Courier New" pitchFamily="49" charset="0"/>
              </a:rPr>
              <a:t>using namespace std;</a:t>
            </a:r>
          </a:p>
          <a:p>
            <a:pPr defTabSz="350838">
              <a:tabLst>
                <a:tab pos="363538" algn="l"/>
              </a:tabLst>
            </a:pPr>
            <a:r>
              <a:rPr lang="en-US" sz="1400" b="1" dirty="0">
                <a:latin typeface="Courier New" pitchFamily="49" charset="0"/>
              </a:rPr>
              <a:t>int main(int </a:t>
            </a:r>
            <a:r>
              <a:rPr lang="en-US" sz="1400" b="1" dirty="0" err="1">
                <a:latin typeface="Courier New" pitchFamily="49" charset="0"/>
              </a:rPr>
              <a:t>argc</a:t>
            </a:r>
            <a:r>
              <a:rPr lang="en-US" sz="1400" b="1" dirty="0">
                <a:latin typeface="Courier New" pitchFamily="49" charset="0"/>
              </a:rPr>
              <a:t>, char *</a:t>
            </a:r>
            <a:r>
              <a:rPr lang="en-US" sz="1400" b="1" dirty="0" err="1">
                <a:latin typeface="Courier New" pitchFamily="49" charset="0"/>
              </a:rPr>
              <a:t>argv</a:t>
            </a:r>
            <a:r>
              <a:rPr lang="en-US" sz="1400" b="1" dirty="0">
                <a:latin typeface="Courier New" pitchFamily="49" charset="0"/>
              </a:rPr>
              <a:t>[])</a:t>
            </a:r>
          </a:p>
          <a:p>
            <a:pPr defTabSz="350838">
              <a:tabLst>
                <a:tab pos="363538" algn="l"/>
              </a:tabLst>
            </a:pPr>
            <a:r>
              <a:rPr lang="en-US" sz="1400" b="1" dirty="0">
                <a:latin typeface="Courier New" pitchFamily="49" charset="0"/>
              </a:rPr>
              <a:t>{</a:t>
            </a:r>
          </a:p>
          <a:p>
            <a:pPr defTabSz="350838">
              <a:tabLst>
                <a:tab pos="363538" algn="l"/>
              </a:tabLst>
            </a:pPr>
            <a:r>
              <a:rPr lang="en-US" sz="1400" b="1" dirty="0">
                <a:latin typeface="Courier New" pitchFamily="49" charset="0"/>
              </a:rPr>
              <a:t>	set&lt;int&gt; </a:t>
            </a:r>
            <a:r>
              <a:rPr lang="en-US" sz="1400" b="1" dirty="0" err="1">
                <a:latin typeface="Courier New" pitchFamily="49" charset="0"/>
              </a:rPr>
              <a:t>primeNumbers</a:t>
            </a:r>
            <a:r>
              <a:rPr lang="en-US" sz="1400" b="1" dirty="0">
                <a:latin typeface="Courier New" pitchFamily="49" charset="0"/>
              </a:rPr>
              <a:t>;</a:t>
            </a:r>
          </a:p>
          <a:p>
            <a:pPr defTabSz="350838">
              <a:tabLst>
                <a:tab pos="363538" algn="l"/>
              </a:tabLst>
            </a:pPr>
            <a:r>
              <a:rPr lang="en-US" sz="1400" b="1" dirty="0">
                <a:latin typeface="Courier New" pitchFamily="49" charset="0"/>
              </a:rPr>
              <a:t>	</a:t>
            </a:r>
            <a:r>
              <a:rPr lang="en-US" sz="1400" b="1" dirty="0" err="1">
                <a:latin typeface="Courier New" pitchFamily="49" charset="0"/>
              </a:rPr>
              <a:t>primeNumbers.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</a:rPr>
              <a:t>insert</a:t>
            </a:r>
            <a:r>
              <a:rPr lang="en-US" sz="1400" b="1" dirty="0">
                <a:latin typeface="Courier New" pitchFamily="49" charset="0"/>
              </a:rPr>
              <a:t>(2);</a:t>
            </a:r>
          </a:p>
          <a:p>
            <a:pPr defTabSz="350838">
              <a:tabLst>
                <a:tab pos="363538" algn="l"/>
              </a:tabLst>
            </a:pPr>
            <a:r>
              <a:rPr lang="en-US" sz="1400" b="1" dirty="0">
                <a:latin typeface="Courier New" pitchFamily="49" charset="0"/>
              </a:rPr>
              <a:t>	</a:t>
            </a:r>
            <a:r>
              <a:rPr lang="en-US" sz="1400" b="1" dirty="0" err="1">
                <a:latin typeface="Courier New" pitchFamily="49" charset="0"/>
              </a:rPr>
              <a:t>primeNumbers.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</a:rPr>
              <a:t>insert</a:t>
            </a:r>
            <a:r>
              <a:rPr lang="en-US" sz="1400" b="1" dirty="0">
                <a:latin typeface="Courier New" pitchFamily="49" charset="0"/>
              </a:rPr>
              <a:t>(3);</a:t>
            </a:r>
          </a:p>
          <a:p>
            <a:pPr defTabSz="350838">
              <a:tabLst>
                <a:tab pos="363538" algn="l"/>
              </a:tabLst>
            </a:pPr>
            <a:r>
              <a:rPr lang="en-US" sz="1400" b="1" dirty="0">
                <a:latin typeface="Courier New" pitchFamily="49" charset="0"/>
              </a:rPr>
              <a:t>	</a:t>
            </a:r>
            <a:r>
              <a:rPr lang="en-US" sz="1400" b="1" dirty="0" err="1">
                <a:latin typeface="Courier New" pitchFamily="49" charset="0"/>
              </a:rPr>
              <a:t>primeNumbers.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</a:rPr>
              <a:t>insert</a:t>
            </a:r>
            <a:r>
              <a:rPr lang="en-US" sz="1400" b="1" dirty="0">
                <a:latin typeface="Courier New" pitchFamily="49" charset="0"/>
              </a:rPr>
              <a:t>(5);</a:t>
            </a:r>
          </a:p>
          <a:p>
            <a:pPr defTabSz="350838">
              <a:tabLst>
                <a:tab pos="363538" algn="l"/>
              </a:tabLst>
            </a:pPr>
            <a:r>
              <a:rPr lang="en-US" sz="1400" b="1" dirty="0">
                <a:latin typeface="Courier New" pitchFamily="49" charset="0"/>
              </a:rPr>
              <a:t>	if (</a:t>
            </a:r>
            <a:r>
              <a:rPr lang="en-US" sz="1400" b="1" dirty="0" err="1">
                <a:latin typeface="Courier New" pitchFamily="49" charset="0"/>
              </a:rPr>
              <a:t>primeNumbers.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</a:rPr>
              <a:t>find</a:t>
            </a:r>
            <a:r>
              <a:rPr lang="en-US" sz="1400" b="1" dirty="0">
                <a:latin typeface="Courier New" pitchFamily="49" charset="0"/>
              </a:rPr>
              <a:t>(3) != </a:t>
            </a:r>
            <a:r>
              <a:rPr lang="en-US" sz="1400" b="1" dirty="0" err="1">
                <a:latin typeface="Courier New" pitchFamily="49" charset="0"/>
              </a:rPr>
              <a:t>primeNumbers.end</a:t>
            </a:r>
            <a:r>
              <a:rPr lang="en-US" sz="1400" b="1" dirty="0">
                <a:latin typeface="Courier New" pitchFamily="49" charset="0"/>
              </a:rPr>
              <a:t>())</a:t>
            </a:r>
          </a:p>
          <a:p>
            <a:pPr defTabSz="350838">
              <a:tabLst>
                <a:tab pos="363538" algn="l"/>
              </a:tabLst>
            </a:pPr>
            <a:r>
              <a:rPr lang="en-US" sz="1400" b="1" dirty="0">
                <a:latin typeface="Courier New" pitchFamily="49" charset="0"/>
              </a:rPr>
              <a:t>	{</a:t>
            </a:r>
          </a:p>
          <a:p>
            <a:pPr defTabSz="350838">
              <a:tabLst>
                <a:tab pos="363538" algn="l"/>
              </a:tabLst>
            </a:pPr>
            <a:r>
              <a:rPr lang="en-US" sz="1400" b="1" dirty="0">
                <a:latin typeface="Courier New" pitchFamily="49" charset="0"/>
              </a:rPr>
              <a:t>		</a:t>
            </a:r>
            <a:r>
              <a:rPr lang="en-US" sz="1400" b="1" dirty="0" err="1">
                <a:latin typeface="Courier New" pitchFamily="49" charset="0"/>
              </a:rPr>
              <a:t>cout</a:t>
            </a:r>
            <a:r>
              <a:rPr lang="en-US" sz="1400" b="1" dirty="0">
                <a:latin typeface="Courier New" pitchFamily="49" charset="0"/>
              </a:rPr>
              <a:t> &lt;&lt; “3 is a prime number\n”;</a:t>
            </a:r>
          </a:p>
          <a:p>
            <a:pPr defTabSz="350838">
              <a:tabLst>
                <a:tab pos="363538" algn="l"/>
              </a:tabLst>
            </a:pPr>
            <a:r>
              <a:rPr lang="en-US" sz="1400" b="1" dirty="0">
                <a:latin typeface="Courier New" pitchFamily="49" charset="0"/>
              </a:rPr>
              <a:t>	}</a:t>
            </a:r>
          </a:p>
          <a:p>
            <a:pPr defTabSz="350838">
              <a:tabLst>
                <a:tab pos="363538" algn="l"/>
              </a:tabLst>
            </a:pPr>
            <a:endParaRPr lang="en-US" sz="1400" b="1" dirty="0">
              <a:latin typeface="Courier New" pitchFamily="49" charset="0"/>
            </a:endParaRPr>
          </a:p>
          <a:p>
            <a:pPr defTabSz="350838">
              <a:tabLst>
                <a:tab pos="363538" algn="l"/>
              </a:tabLst>
            </a:pPr>
            <a:r>
              <a:rPr lang="en-US" sz="1400" b="1" dirty="0">
                <a:latin typeface="Courier New" pitchFamily="49" charset="0"/>
              </a:rPr>
              <a:t>	set&lt;string&gt; </a:t>
            </a:r>
            <a:r>
              <a:rPr lang="en-US" sz="1400" b="1" dirty="0" err="1">
                <a:latin typeface="Courier New" pitchFamily="49" charset="0"/>
              </a:rPr>
              <a:t>maleNames</a:t>
            </a:r>
            <a:r>
              <a:rPr lang="en-US" sz="1400" b="1" dirty="0">
                <a:latin typeface="Courier New" pitchFamily="49" charset="0"/>
              </a:rPr>
              <a:t>;</a:t>
            </a:r>
          </a:p>
          <a:p>
            <a:pPr defTabSz="350838">
              <a:tabLst>
                <a:tab pos="363538" algn="l"/>
              </a:tabLst>
            </a:pPr>
            <a:r>
              <a:rPr lang="en-US" sz="1400" b="1" dirty="0">
                <a:latin typeface="Courier New" pitchFamily="49" charset="0"/>
              </a:rPr>
              <a:t>	</a:t>
            </a:r>
            <a:r>
              <a:rPr lang="en-US" sz="1400" b="1" dirty="0" err="1">
                <a:latin typeface="Courier New" pitchFamily="49" charset="0"/>
              </a:rPr>
              <a:t>maleNames.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</a:rPr>
              <a:t>insert</a:t>
            </a:r>
            <a:r>
              <a:rPr lang="en-US" sz="1400" b="1" dirty="0">
                <a:latin typeface="Courier New" pitchFamily="49" charset="0"/>
              </a:rPr>
              <a:t>(“John”);</a:t>
            </a:r>
          </a:p>
          <a:p>
            <a:pPr defTabSz="350838">
              <a:tabLst>
                <a:tab pos="363538" algn="l"/>
              </a:tabLst>
            </a:pPr>
            <a:r>
              <a:rPr lang="en-US" sz="1400" b="1" dirty="0">
                <a:latin typeface="Courier New" pitchFamily="49" charset="0"/>
              </a:rPr>
              <a:t>	</a:t>
            </a:r>
            <a:r>
              <a:rPr lang="en-US" sz="1400" b="1" dirty="0" err="1">
                <a:latin typeface="Courier New" pitchFamily="49" charset="0"/>
              </a:rPr>
              <a:t>maleNames.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</a:rPr>
              <a:t>insert</a:t>
            </a:r>
            <a:r>
              <a:rPr lang="en-US" sz="1400" b="1" dirty="0">
                <a:latin typeface="Courier New" pitchFamily="49" charset="0"/>
              </a:rPr>
              <a:t>(“Peter”);</a:t>
            </a:r>
          </a:p>
          <a:p>
            <a:pPr defTabSz="350838">
              <a:tabLst>
                <a:tab pos="363538" algn="l"/>
              </a:tabLst>
            </a:pPr>
            <a:endParaRPr lang="en-US" sz="1400" b="1" dirty="0">
              <a:latin typeface="Courier New" pitchFamily="49" charset="0"/>
            </a:endParaRPr>
          </a:p>
          <a:p>
            <a:pPr defTabSz="350838">
              <a:tabLst>
                <a:tab pos="363538" algn="l"/>
              </a:tabLst>
            </a:pPr>
            <a:r>
              <a:rPr lang="en-US" sz="1400" b="1" dirty="0">
                <a:latin typeface="Courier New" pitchFamily="49" charset="0"/>
              </a:rPr>
              <a:t>	return 0;</a:t>
            </a:r>
          </a:p>
          <a:p>
            <a:pPr defTabSz="350838">
              <a:tabLst>
                <a:tab pos="363538" algn="l"/>
              </a:tabLst>
            </a:pPr>
            <a:r>
              <a:rPr lang="en-US" sz="1400" b="1" dirty="0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7761168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19EFD60E-D7D6-4BE1-170B-7CADC40AB4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std::function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DDE1E7C-A625-218A-949F-9582D1C1A2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326856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0A0138C0-8AE5-B1D5-6A53-0E3E58718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std::function</a:t>
            </a:r>
            <a:endParaRPr lang="ru-RU" dirty="0"/>
          </a:p>
        </p:txBody>
      </p:sp>
      <p:sp>
        <p:nvSpPr>
          <p:cNvPr id="5" name="Объект 4">
            <a:extLst>
              <a:ext uri="{FF2B5EF4-FFF2-40B4-BE49-F238E27FC236}">
                <a16:creationId xmlns:a16="http://schemas.microsoft.com/office/drawing/2014/main" id="{226C2A16-4059-3AF3-59C6-360C06570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Полиморфная обёртка функции общего назначения</a:t>
            </a:r>
          </a:p>
          <a:p>
            <a:r>
              <a:rPr lang="ru-RU" dirty="0"/>
              <a:t>Экземпляры </a:t>
            </a:r>
            <a:r>
              <a:rPr lang="en-US" dirty="0"/>
              <a:t>std::function </a:t>
            </a:r>
            <a:r>
              <a:rPr lang="ru-RU" dirty="0"/>
              <a:t>могут оборачивать:</a:t>
            </a:r>
          </a:p>
          <a:p>
            <a:pPr lvl="1"/>
            <a:r>
              <a:rPr lang="ru-RU" dirty="0"/>
              <a:t>Обычные функции</a:t>
            </a:r>
          </a:p>
          <a:p>
            <a:pPr lvl="1"/>
            <a:r>
              <a:rPr lang="ru-RU" dirty="0"/>
              <a:t>Лямбда-выражения</a:t>
            </a:r>
          </a:p>
          <a:p>
            <a:pPr lvl="1"/>
            <a:r>
              <a:rPr lang="en-US" dirty="0"/>
              <a:t>bind-</a:t>
            </a:r>
            <a:r>
              <a:rPr lang="ru-RU" dirty="0"/>
              <a:t>выражения</a:t>
            </a:r>
            <a:endParaRPr lang="en-US" dirty="0"/>
          </a:p>
          <a:p>
            <a:pPr lvl="1"/>
            <a:r>
              <a:rPr lang="ru-RU" dirty="0"/>
              <a:t>Функциональные объекты</a:t>
            </a:r>
            <a:endParaRPr lang="en-US" dirty="0"/>
          </a:p>
          <a:p>
            <a:r>
              <a:rPr lang="ru-RU" dirty="0"/>
              <a:t>Объявлена в заголовочном файле </a:t>
            </a:r>
            <a:r>
              <a:rPr lang="en-US" dirty="0"/>
              <a:t>&lt;functional&gt;</a:t>
            </a:r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A9AFE066-FA7D-439B-8CDD-7C31351A66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6360" y="4077072"/>
            <a:ext cx="2524477" cy="2562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174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CE3C93-8BBF-E5EB-165A-BCD7F5F5B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– поиск текста в потоке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8FB54EA-3D01-E1D9-0DF1-C7E61ED35DA8}"/>
              </a:ext>
            </a:extLst>
          </p:cNvPr>
          <p:cNvSpPr txBox="1"/>
          <p:nvPr/>
        </p:nvSpPr>
        <p:spPr>
          <a:xfrm>
            <a:off x="825717" y="1690688"/>
            <a:ext cx="10515600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FindStringInStream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(std::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istream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haystack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std::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needle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std::string line;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found =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lineIndex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std::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getline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(haystack, line); ++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lineIndex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pos =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(needle);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(pos != std::string::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npos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found =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lineIndex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found;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FindStringInStream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needle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?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011F986D-3CC2-4202-18FC-445787A233AC}"/>
              </a:ext>
            </a:extLst>
          </p:cNvPr>
          <p:cNvSpPr/>
          <p:nvPr/>
        </p:nvSpPr>
        <p:spPr>
          <a:xfrm>
            <a:off x="4655840" y="4293096"/>
            <a:ext cx="6337920" cy="586184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Обработка результатов поиска зашита в функцию</a:t>
            </a:r>
            <a:r>
              <a:rPr lang="en-US" dirty="0"/>
              <a:t> </a:t>
            </a:r>
            <a:r>
              <a:rPr lang="ru-RU" dirty="0"/>
              <a:t>поиска </a:t>
            </a:r>
          </a:p>
        </p:txBody>
      </p:sp>
    </p:spTree>
    <p:extLst>
      <p:ext uri="{BB962C8B-B14F-4D97-AF65-F5344CB8AC3E}">
        <p14:creationId xmlns:p14="http://schemas.microsoft.com/office/powerpoint/2010/main" val="30776688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8" dur="7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1F1F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A4E7E7-528B-94BC-9005-C16D187C5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Решение – передаём обработчик результатов снаружи, используя </a:t>
            </a:r>
            <a:r>
              <a:rPr lang="en-US" dirty="0"/>
              <a:t>function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3A9F9D1-3368-5F5D-1A74-A7B20888F296}"/>
              </a:ext>
            </a:extLst>
          </p:cNvPr>
          <p:cNvSpPr txBox="1"/>
          <p:nvPr/>
        </p:nvSpPr>
        <p:spPr>
          <a:xfrm>
            <a:off x="-28068" y="1968560"/>
            <a:ext cx="12220068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using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Callback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std::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lineIndex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std::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line, 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foundPos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)&gt;;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FindStringInStream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(std::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istream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haystack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std::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needle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Callback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callback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Callback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())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std::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found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lineIndex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std::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getline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haystack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 ++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lineIndex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pos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find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needle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pos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!= std::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npos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found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callback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   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callback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lineIndex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pos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found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050367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ru-RU"/>
              <a:t>Стандартная библиотека шаблонов (</a:t>
            </a:r>
            <a:r>
              <a:rPr lang="en-US"/>
              <a:t>STL)</a:t>
            </a:r>
            <a:endParaRPr lang="ru-RU"/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ru-RU" sz="2800" dirty="0"/>
              <a:t>Программная библиотека, содержащая большое количество готового к использованию обобщенного кода</a:t>
            </a:r>
          </a:p>
          <a:p>
            <a:pPr lvl="1" eaLnBrk="1" hangingPunct="1"/>
            <a:r>
              <a:rPr lang="ru-RU" dirty="0"/>
              <a:t>Контейнеры</a:t>
            </a:r>
          </a:p>
          <a:p>
            <a:pPr lvl="1" eaLnBrk="1" hangingPunct="1"/>
            <a:r>
              <a:rPr lang="ru-RU" dirty="0"/>
              <a:t>Итераторы</a:t>
            </a:r>
          </a:p>
          <a:p>
            <a:pPr lvl="1" eaLnBrk="1" hangingPunct="1"/>
            <a:r>
              <a:rPr lang="ru-RU" dirty="0"/>
              <a:t>Алгоритмы</a:t>
            </a:r>
          </a:p>
          <a:p>
            <a:pPr lvl="1" eaLnBrk="1" hangingPunct="1"/>
            <a:r>
              <a:rPr lang="ru-RU" dirty="0"/>
              <a:t>Умные указатели</a:t>
            </a:r>
          </a:p>
          <a:p>
            <a:pPr lvl="1" eaLnBrk="1" hangingPunct="1"/>
            <a:r>
              <a:rPr lang="ru-RU" dirty="0"/>
              <a:t>Поддержка многопоточности</a:t>
            </a:r>
          </a:p>
          <a:p>
            <a:pPr lvl="1" eaLnBrk="1" hangingPunct="1"/>
            <a:r>
              <a:rPr lang="ru-RU" dirty="0"/>
              <a:t>Генераторы случайных чисел</a:t>
            </a:r>
          </a:p>
          <a:p>
            <a:pPr lvl="1" eaLnBrk="1" hangingPunct="1"/>
            <a:r>
              <a:rPr lang="ru-RU" dirty="0"/>
              <a:t>Потоки ввода/вывода</a:t>
            </a:r>
          </a:p>
          <a:p>
            <a:pPr lvl="1" eaLnBrk="1" hangingPunct="1"/>
            <a:r>
              <a:rPr lang="ru-RU" dirty="0"/>
              <a:t>Поддержка функционального программирования</a:t>
            </a:r>
          </a:p>
          <a:p>
            <a:pPr lvl="1" eaLnBrk="1" hangingPunct="1"/>
            <a:r>
              <a:rPr lang="ru-RU" dirty="0"/>
              <a:t>И многое другое</a:t>
            </a:r>
            <a:endParaRPr lang="en-US" dirty="0"/>
          </a:p>
          <a:p>
            <a:pPr eaLnBrk="1" hangingPunct="1"/>
            <a:r>
              <a:rPr lang="ru-RU" sz="2800" dirty="0"/>
              <a:t>Все типы стандартной библиотеки объявлены в пространстве имен </a:t>
            </a:r>
            <a:r>
              <a:rPr lang="en-US" sz="2800" dirty="0"/>
              <a:t>std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9420846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A97E91-FF84-B66A-5472-09989F6B6A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Обрабатываем результаты в обычной функции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10916E8-A009-AC16-F490-CC3ABC93B95D}"/>
              </a:ext>
            </a:extLst>
          </p:cNvPr>
          <p:cNvSpPr txBox="1"/>
          <p:nvPr/>
        </p:nvSpPr>
        <p:spPr>
          <a:xfrm>
            <a:off x="838200" y="2136338"/>
            <a:ext cx="1105444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PrintLine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lineIndex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std::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foundPos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lineIndex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std::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FindStringInStream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needle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PrintLine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?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9978516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BA1D03-FF69-8E57-FB67-331BF81D2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Обрабатываем результаты в лямбда-функции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1FE1767-F4E7-A0C8-E644-15BCD8714F5E}"/>
              </a:ext>
            </a:extLst>
          </p:cNvPr>
          <p:cNvSpPr txBox="1"/>
          <p:nvPr/>
        </p:nvSpPr>
        <p:spPr>
          <a:xfrm>
            <a:off x="838200" y="2852935"/>
            <a:ext cx="11018440" cy="21236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</a:t>
            </a:r>
            <a:r>
              <a:rPr lang="ru-RU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endParaRPr lang="ru-RU" sz="22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2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FindStringInStream</a:t>
            </a:r>
            <a:r>
              <a:rPr lang="en-US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(std::</a:t>
            </a:r>
            <a:r>
              <a:rPr lang="en-US" sz="2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cin</a:t>
            </a:r>
            <a:r>
              <a:rPr lang="en-US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2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needle</a:t>
            </a:r>
            <a:r>
              <a:rPr lang="en-US" sz="22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[](</a:t>
            </a:r>
            <a:r>
              <a:rPr lang="en-US" sz="2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lineIndex</a:t>
            </a:r>
            <a:r>
              <a:rPr lang="en-US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std::</a:t>
            </a:r>
            <a:r>
              <a:rPr lang="en-US" sz="22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</a:t>
            </a:r>
            <a:r>
              <a:rPr lang="en-US" sz="22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lang="en-US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2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200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foundPos</a:t>
            </a:r>
            <a:r>
              <a:rPr lang="en-US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std::</a:t>
            </a:r>
            <a:r>
              <a:rPr lang="en-US" sz="22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2200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lineIndex</a:t>
            </a:r>
            <a:r>
              <a:rPr lang="en-US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std::</a:t>
            </a:r>
            <a:r>
              <a:rPr lang="en-US" sz="22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});</a:t>
            </a:r>
          </a:p>
          <a:p>
            <a:r>
              <a:rPr lang="en-US" sz="2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3855966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A4E2CF-9830-3F77-BC21-3736926243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B2CC70A-6926-965C-0395-50F1ECBDA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Обрабатываем результаты в лямбда-функции, захватывающей переменные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67263E-D73F-DA77-2897-8AC0C3829D9A}"/>
              </a:ext>
            </a:extLst>
          </p:cNvPr>
          <p:cNvSpPr txBox="1"/>
          <p:nvPr/>
        </p:nvSpPr>
        <p:spPr>
          <a:xfrm>
            <a:off x="838200" y="2924944"/>
            <a:ext cx="11018440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std::</a:t>
            </a:r>
            <a:r>
              <a:rPr lang="en-US" sz="20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vector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20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lines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FindStringInStream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(std::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cin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needle</a:t>
            </a:r>
            <a:r>
              <a:rPr lang="en-US" sz="20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[&amp;</a:t>
            </a:r>
            <a:r>
              <a:rPr lang="en-US" sz="20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lines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](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lineIndex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std::</a:t>
            </a:r>
            <a:r>
              <a:rPr lang="en-US" sz="2000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</a:t>
            </a:r>
            <a:r>
              <a:rPr lang="en-US" sz="2000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foundPos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2000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lines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push_back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lineIndex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});</a:t>
            </a:r>
          </a:p>
          <a:p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ru-RU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Можно использовать </a:t>
            </a:r>
            <a:r>
              <a:rPr lang="en-US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lines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8616920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5C7D24D-7AE4-AEFC-5694-D5459D5E9E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Обрабатываем результаты в методе класса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0278B67-76E4-46DE-5D59-780CC80F4AC8}"/>
              </a:ext>
            </a:extLst>
          </p:cNvPr>
          <p:cNvSpPr txBox="1"/>
          <p:nvPr/>
        </p:nvSpPr>
        <p:spPr>
          <a:xfrm>
            <a:off x="838200" y="2060848"/>
            <a:ext cx="11234464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Printer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lineIndex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std::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</a:t>
            </a:r>
            <a:r>
              <a:rPr lang="en-US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line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size_t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foundPos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++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m_index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.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 err="1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lineIndex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std::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m_index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Printer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printer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FindStringInStream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needle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std::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bind_front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(&amp;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Printer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en-US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printer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86784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3B3056D-1D23-48B9-8C58-322DFDCCA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Ввод-вывод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91C0F14-8178-4798-B9E2-A664596965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0572651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9BE1138-DEA7-4101-A275-212F1260A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Стандартные потоки ввода-вывода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08069EA-C9A3-4111-AF80-63FF9460D6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std::</a:t>
            </a:r>
            <a:r>
              <a:rPr lang="en-US" dirty="0" err="1"/>
              <a:t>cout</a:t>
            </a:r>
            <a:r>
              <a:rPr lang="en-US" dirty="0"/>
              <a:t> </a:t>
            </a:r>
            <a:r>
              <a:rPr lang="ru-RU" dirty="0"/>
              <a:t>—</a:t>
            </a:r>
            <a:r>
              <a:rPr lang="en-US" dirty="0"/>
              <a:t> </a:t>
            </a:r>
            <a:r>
              <a:rPr lang="ru-RU" dirty="0"/>
              <a:t>глобальный объект, связанный со </a:t>
            </a:r>
            <a:r>
              <a:rPr lang="ru-RU" b="1" dirty="0"/>
              <a:t>стандартным потоком вывода</a:t>
            </a:r>
            <a:r>
              <a:rPr lang="en-US" dirty="0"/>
              <a:t> </a:t>
            </a:r>
            <a:r>
              <a:rPr lang="en-US" dirty="0" err="1"/>
              <a:t>stdout</a:t>
            </a:r>
            <a:endParaRPr lang="ru-RU" dirty="0"/>
          </a:p>
          <a:p>
            <a:pPr lvl="1"/>
            <a:r>
              <a:rPr lang="ru-RU" dirty="0"/>
              <a:t>Перенаправление потока вывода в файл при запуске из консоли:</a:t>
            </a:r>
            <a:br>
              <a:rPr lang="ru-RU" dirty="0"/>
            </a:br>
            <a:r>
              <a:rPr lang="en-US" dirty="0">
                <a:latin typeface="Consolas" panose="020B0609020204030204" pitchFamily="49" charset="0"/>
              </a:rPr>
              <a:t>app.exe &gt; stdout.txt</a:t>
            </a:r>
          </a:p>
          <a:p>
            <a:r>
              <a:rPr lang="en-US" dirty="0"/>
              <a:t>std::</a:t>
            </a:r>
            <a:r>
              <a:rPr lang="en-US" dirty="0" err="1"/>
              <a:t>cin</a:t>
            </a:r>
            <a:r>
              <a:rPr lang="ru-RU" dirty="0"/>
              <a:t> – глобальный объект, связанный со </a:t>
            </a:r>
            <a:r>
              <a:rPr lang="ru-RU" b="1" dirty="0"/>
              <a:t>стандартным потоком ввода</a:t>
            </a:r>
            <a:r>
              <a:rPr lang="ru-RU" dirty="0"/>
              <a:t> </a:t>
            </a:r>
            <a:r>
              <a:rPr lang="en-US" dirty="0"/>
              <a:t>stdin</a:t>
            </a:r>
            <a:endParaRPr lang="ru-RU" dirty="0"/>
          </a:p>
          <a:p>
            <a:pPr lvl="1"/>
            <a:r>
              <a:rPr lang="ru-RU" dirty="0"/>
              <a:t>Перенаправление потока ввода на чтение из файла при запуске приложения:</a:t>
            </a:r>
            <a:br>
              <a:rPr lang="ru-RU" dirty="0"/>
            </a:br>
            <a:r>
              <a:rPr lang="en-US" dirty="0">
                <a:latin typeface="Consolas" panose="020B0609020204030204" pitchFamily="49" charset="0"/>
              </a:rPr>
              <a:t>app.exe &lt; stdin.txt</a:t>
            </a:r>
          </a:p>
          <a:p>
            <a:r>
              <a:rPr lang="en-US" dirty="0"/>
              <a:t>std::</a:t>
            </a:r>
            <a:r>
              <a:rPr lang="en-US" dirty="0" err="1"/>
              <a:t>cerr</a:t>
            </a:r>
            <a:r>
              <a:rPr lang="en-US" dirty="0"/>
              <a:t> – </a:t>
            </a:r>
            <a:r>
              <a:rPr lang="ru-RU" dirty="0"/>
              <a:t>глобальный объект, связанный со </a:t>
            </a:r>
            <a:r>
              <a:rPr lang="ru-RU" b="1" dirty="0"/>
              <a:t>стандартным потоком ошибок</a:t>
            </a:r>
            <a:endParaRPr lang="en-US" b="1" dirty="0"/>
          </a:p>
          <a:p>
            <a:pPr lvl="1"/>
            <a:r>
              <a:rPr lang="ru-RU" dirty="0"/>
              <a:t>Перенаправление потока ошибок в файл при запуске из консоли:</a:t>
            </a:r>
            <a:br>
              <a:rPr lang="ru-RU" dirty="0"/>
            </a:br>
            <a:r>
              <a:rPr lang="en-US" dirty="0">
                <a:latin typeface="Consolas" panose="020B0609020204030204" pitchFamily="49" charset="0"/>
              </a:rPr>
              <a:t>app.exe 2&gt; stderr.txt</a:t>
            </a:r>
          </a:p>
        </p:txBody>
      </p:sp>
    </p:spTree>
    <p:extLst>
      <p:ext uri="{BB962C8B-B14F-4D97-AF65-F5344CB8AC3E}">
        <p14:creationId xmlns:p14="http://schemas.microsoft.com/office/powerpoint/2010/main" val="1915330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9ED62C-D0FE-4F48-A14A-68BD8AFB6A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Операции ввода-вывода в поток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5F2D0F8-B1ED-475E-AD5C-976788414ED6}"/>
              </a:ext>
            </a:extLst>
          </p:cNvPr>
          <p:cNvSpPr/>
          <p:nvPr/>
        </p:nvSpPr>
        <p:spPr>
          <a:xfrm>
            <a:off x="838200" y="1988839"/>
            <a:ext cx="1080241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StandardIO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number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</a:p>
          <a:p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   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Читаем число из потока в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number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cin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&gt;&gt;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number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   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Выводим число из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number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в поток вывода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number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   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Выводим число из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number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в поток ошибок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cerr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number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!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cin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&gt;&gt;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number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))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       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При чтении числа произошла ошибка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ru-RU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8959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2A6116-D476-4B9B-9E81-31E7F07E9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Манипуляторы ввода-вывода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0782682-78C7-42AD-89D4-5C8CD73ACAC3}"/>
              </a:ext>
            </a:extLst>
          </p:cNvPr>
          <p:cNvSpPr/>
          <p:nvPr/>
        </p:nvSpPr>
        <p:spPr>
          <a:xfrm>
            <a:off x="838200" y="1556792"/>
            <a:ext cx="1101844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>
                <a:solidFill>
                  <a:srgbClr val="AF00DB"/>
                </a:solidFill>
                <a:latin typeface="Consolas" panose="020B0609020204030204" pitchFamily="49" charset="0"/>
              </a:rPr>
              <a:t>#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include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iomanip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IOManip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number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cin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&gt;&gt;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hex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&gt;&gt;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number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Считываем число в 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hex-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формате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number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 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hex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 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number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 "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 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oct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number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 "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 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dec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number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defaultPrecision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precision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numbers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pi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 "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 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setprecision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15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numbers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pi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 "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 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setprecision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numbers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pi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 "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 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setprecision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defaultPrecision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numbers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pi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8272CA5-9595-42B3-A1AB-610A2726A641}"/>
              </a:ext>
            </a:extLst>
          </p:cNvPr>
          <p:cNvSpPr/>
          <p:nvPr/>
        </p:nvSpPr>
        <p:spPr>
          <a:xfrm>
            <a:off x="6640647" y="5805264"/>
            <a:ext cx="5184576" cy="938624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Consolas" panose="020B0609020204030204" pitchFamily="49" charset="0"/>
              </a:rPr>
              <a:t>FF</a:t>
            </a:r>
          </a:p>
          <a:p>
            <a:r>
              <a:rPr lang="en-US" dirty="0">
                <a:latin typeface="Consolas" panose="020B0609020204030204" pitchFamily="49" charset="0"/>
              </a:rPr>
              <a:t>255 ff 377 255</a:t>
            </a:r>
          </a:p>
          <a:p>
            <a:r>
              <a:rPr lang="en-US" dirty="0">
                <a:latin typeface="Consolas" panose="020B0609020204030204" pitchFamily="49" charset="0"/>
              </a:rPr>
              <a:t>3.14159 3.14159265358979 3.14 3.14159</a:t>
            </a:r>
            <a:endParaRPr lang="ru-RU" dirty="0">
              <a:latin typeface="Consolas" panose="020B0609020204030204" pitchFamily="49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DE28A1A-F1EF-47C6-8777-247281D168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52383" y="353169"/>
            <a:ext cx="2238875" cy="223887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273E51F-1B5B-458F-BD97-5E940D3A43A2}"/>
              </a:ext>
            </a:extLst>
          </p:cNvPr>
          <p:cNvSpPr/>
          <p:nvPr/>
        </p:nvSpPr>
        <p:spPr>
          <a:xfrm>
            <a:off x="7392144" y="0"/>
            <a:ext cx="45783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hlinkClick r:id="rId3"/>
              </a:rPr>
              <a:t>https://en.cppreference.com/w/cpp/io/manip</a:t>
            </a:r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87742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18AF2C-6E64-48B9-814E-D0A76F34F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Текстовый поток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B6C62-ABC7-42EF-9FE8-E6B95185E6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743586" cy="4351338"/>
          </a:xfrm>
        </p:spPr>
        <p:txBody>
          <a:bodyPr>
            <a:normAutofit fontScale="85000" lnSpcReduction="20000"/>
          </a:bodyPr>
          <a:lstStyle/>
          <a:p>
            <a:r>
              <a:rPr lang="ru-RU" dirty="0"/>
              <a:t>Текстовый поток – последовательность символов, разбитая на строки из 0 или более символов</a:t>
            </a:r>
          </a:p>
          <a:p>
            <a:pPr lvl="1"/>
            <a:r>
              <a:rPr lang="ru-RU" dirty="0"/>
              <a:t>Строки завершаются символом </a:t>
            </a:r>
            <a:r>
              <a:rPr lang="en-US" dirty="0">
                <a:solidFill>
                  <a:srgbClr val="FF0000"/>
                </a:solidFill>
              </a:rPr>
              <a:t>\n</a:t>
            </a:r>
          </a:p>
          <a:p>
            <a:pPr lvl="1"/>
            <a:r>
              <a:rPr lang="ru-RU" dirty="0"/>
              <a:t>Реализация может добавлять или удалять символы для соответствия стандарту, принятому в ОС</a:t>
            </a:r>
          </a:p>
          <a:p>
            <a:pPr lvl="2"/>
            <a:r>
              <a:rPr lang="en-US" dirty="0"/>
              <a:t>Windows</a:t>
            </a:r>
            <a:r>
              <a:rPr lang="ru-RU" dirty="0"/>
              <a:t> преобразовывает </a:t>
            </a:r>
            <a:r>
              <a:rPr lang="en-US" dirty="0">
                <a:solidFill>
                  <a:srgbClr val="FF0000"/>
                </a:solidFill>
              </a:rPr>
              <a:t>\n</a:t>
            </a:r>
            <a:r>
              <a:rPr lang="en-US" dirty="0"/>
              <a:t> </a:t>
            </a:r>
            <a:r>
              <a:rPr lang="ru-RU" dirty="0"/>
              <a:t>как </a:t>
            </a:r>
            <a:r>
              <a:rPr lang="en-US" dirty="0">
                <a:solidFill>
                  <a:srgbClr val="FF0000"/>
                </a:solidFill>
              </a:rPr>
              <a:t>\r\n</a:t>
            </a:r>
            <a:r>
              <a:rPr lang="ru-RU" dirty="0"/>
              <a:t> при выводе, при чтении </a:t>
            </a:r>
            <a:r>
              <a:rPr lang="en-US" dirty="0">
                <a:solidFill>
                  <a:srgbClr val="FF0000"/>
                </a:solidFill>
              </a:rPr>
              <a:t>\r\n</a:t>
            </a:r>
            <a:r>
              <a:rPr lang="ru-RU" dirty="0"/>
              <a:t> преобразовывает в </a:t>
            </a:r>
            <a:r>
              <a:rPr lang="en-US" dirty="0">
                <a:solidFill>
                  <a:srgbClr val="FF0000"/>
                </a:solidFill>
              </a:rPr>
              <a:t>\n</a:t>
            </a:r>
          </a:p>
          <a:p>
            <a:r>
              <a:rPr lang="ru-RU" dirty="0"/>
              <a:t>Данные, читаемые из текстового потока будут равны ранее записанным в этот поток, только если выполнены условия</a:t>
            </a:r>
          </a:p>
          <a:p>
            <a:pPr lvl="1"/>
            <a:r>
              <a:rPr lang="ru-RU" dirty="0"/>
              <a:t>Выводятся только печатаемые символы и/или символы </a:t>
            </a:r>
            <a:r>
              <a:rPr lang="en-US" dirty="0">
                <a:solidFill>
                  <a:srgbClr val="FF0000"/>
                </a:solidFill>
              </a:rPr>
              <a:t>\t </a:t>
            </a:r>
            <a:r>
              <a:rPr lang="ru-RU" dirty="0"/>
              <a:t>и </a:t>
            </a:r>
            <a:r>
              <a:rPr lang="en-US" dirty="0">
                <a:solidFill>
                  <a:srgbClr val="FF0000"/>
                </a:solidFill>
              </a:rPr>
              <a:t>\n</a:t>
            </a:r>
            <a:r>
              <a:rPr lang="en-US" dirty="0"/>
              <a:t>.</a:t>
            </a:r>
          </a:p>
          <a:p>
            <a:pPr lvl="1"/>
            <a:r>
              <a:rPr lang="ru-RU" dirty="0"/>
              <a:t>Перед </a:t>
            </a:r>
            <a:r>
              <a:rPr lang="en-US" dirty="0">
                <a:solidFill>
                  <a:srgbClr val="FF0000"/>
                </a:solidFill>
              </a:rPr>
              <a:t>\n</a:t>
            </a:r>
            <a:r>
              <a:rPr lang="ru-RU" dirty="0"/>
              <a:t> не выводились пробельные символы</a:t>
            </a:r>
          </a:p>
          <a:p>
            <a:pPr lvl="1"/>
            <a:r>
              <a:rPr lang="ru-RU" dirty="0"/>
              <a:t>Последний выведенный символ </a:t>
            </a:r>
            <a:r>
              <a:rPr lang="en-US" dirty="0"/>
              <a:t>—</a:t>
            </a:r>
            <a:r>
              <a:rPr lang="ru-RU" dirty="0"/>
              <a:t> </a:t>
            </a:r>
            <a:r>
              <a:rPr lang="ru-RU" dirty="0">
                <a:solidFill>
                  <a:srgbClr val="FF0000"/>
                </a:solidFill>
              </a:rPr>
              <a:t>\</a:t>
            </a:r>
            <a:r>
              <a:rPr lang="en-US" dirty="0">
                <a:solidFill>
                  <a:srgbClr val="FF0000"/>
                </a:solidFill>
              </a:rPr>
              <a:t>n</a:t>
            </a:r>
            <a:endParaRPr lang="ru-RU" dirty="0">
              <a:solidFill>
                <a:srgbClr val="FF0000"/>
              </a:solidFill>
            </a:endParaRPr>
          </a:p>
          <a:p>
            <a:r>
              <a:rPr lang="ru-RU" b="1" dirty="0">
                <a:solidFill>
                  <a:srgbClr val="000000"/>
                </a:solidFill>
              </a:rPr>
              <a:t>Двоичный поток</a:t>
            </a:r>
            <a:r>
              <a:rPr lang="ru-RU" dirty="0">
                <a:solidFill>
                  <a:srgbClr val="000000"/>
                </a:solidFill>
              </a:rPr>
              <a:t> – последовательность символов, которые всегда считываются в том же виде, в каком были записаны.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BF16F2-D927-4499-A924-53AAE63D76B6}"/>
              </a:ext>
            </a:extLst>
          </p:cNvPr>
          <p:cNvSpPr/>
          <p:nvPr/>
        </p:nvSpPr>
        <p:spPr>
          <a:xfrm>
            <a:off x="983432" y="6311900"/>
            <a:ext cx="693643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hlinkClick r:id="rId2"/>
              </a:rPr>
              <a:t>https://en.cppreference.com/w/cpp/io/c/FILE#Binary_and_text_modes</a:t>
            </a:r>
            <a:r>
              <a:rPr lang="ru-RU" dirty="0"/>
              <a:t> 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4F4776F-9A6C-451A-B941-AA4B350818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0376" y="1690688"/>
            <a:ext cx="2610214" cy="2638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9247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0E1598-147B-494D-BD50-00DDF6B3CC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Файловый ввод-вывод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75CD3A-943E-4856-A969-858A2D98DE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Потоки, связанные с файлами объявленные в </a:t>
            </a:r>
            <a:r>
              <a:rPr lang="en-US" dirty="0"/>
              <a:t>&lt;</a:t>
            </a:r>
            <a:r>
              <a:rPr lang="en-US" dirty="0" err="1"/>
              <a:t>fstream</a:t>
            </a:r>
            <a:r>
              <a:rPr lang="en-US" dirty="0"/>
              <a:t>&gt;</a:t>
            </a:r>
            <a:endParaRPr lang="ru-RU" dirty="0"/>
          </a:p>
          <a:p>
            <a:pPr lvl="1"/>
            <a:r>
              <a:rPr lang="en-US" dirty="0"/>
              <a:t>std::</a:t>
            </a:r>
            <a:r>
              <a:rPr lang="en-US" dirty="0" err="1"/>
              <a:t>ifstream</a:t>
            </a:r>
            <a:r>
              <a:rPr lang="en-US" dirty="0"/>
              <a:t> – </a:t>
            </a:r>
            <a:r>
              <a:rPr lang="ru-RU" dirty="0"/>
              <a:t>поток чтения из файла</a:t>
            </a:r>
          </a:p>
          <a:p>
            <a:pPr lvl="1"/>
            <a:r>
              <a:rPr lang="en-US" dirty="0"/>
              <a:t>std::</a:t>
            </a:r>
            <a:r>
              <a:rPr lang="en-US" dirty="0" err="1"/>
              <a:t>ofstream</a:t>
            </a:r>
            <a:r>
              <a:rPr lang="en-US" dirty="0"/>
              <a:t> – </a:t>
            </a:r>
            <a:r>
              <a:rPr lang="ru-RU" dirty="0"/>
              <a:t>поток вывода в файл</a:t>
            </a:r>
          </a:p>
          <a:p>
            <a:pPr lvl="1"/>
            <a:r>
              <a:rPr lang="en-US" dirty="0"/>
              <a:t>std::</a:t>
            </a:r>
            <a:r>
              <a:rPr lang="en-US" dirty="0" err="1"/>
              <a:t>fstream</a:t>
            </a:r>
            <a:r>
              <a:rPr lang="en-US" dirty="0"/>
              <a:t> – </a:t>
            </a:r>
            <a:r>
              <a:rPr lang="ru-RU" dirty="0"/>
              <a:t>поток ввода-вывода из файла</a:t>
            </a:r>
          </a:p>
          <a:p>
            <a:r>
              <a:rPr lang="ru-RU" dirty="0"/>
              <a:t>При открытии файла можно указать режим, в котором они открываются</a:t>
            </a:r>
          </a:p>
          <a:p>
            <a:pPr lvl="1"/>
            <a:r>
              <a:rPr lang="en-US" dirty="0"/>
              <a:t>std::</a:t>
            </a:r>
            <a:r>
              <a:rPr lang="en-US" dirty="0" err="1"/>
              <a:t>ios_base</a:t>
            </a:r>
            <a:r>
              <a:rPr lang="en-US" dirty="0"/>
              <a:t>::app – </a:t>
            </a:r>
            <a:r>
              <a:rPr lang="ru-RU" dirty="0"/>
              <a:t>выполнять запись в конец потока</a:t>
            </a:r>
            <a:endParaRPr lang="en-US" dirty="0"/>
          </a:p>
          <a:p>
            <a:pPr lvl="1"/>
            <a:r>
              <a:rPr lang="en-US" dirty="0"/>
              <a:t>std::</a:t>
            </a:r>
            <a:r>
              <a:rPr lang="en-US" dirty="0" err="1"/>
              <a:t>ios_base</a:t>
            </a:r>
            <a:r>
              <a:rPr lang="en-US" dirty="0"/>
              <a:t>::binary – </a:t>
            </a:r>
            <a:r>
              <a:rPr lang="ru-RU" dirty="0"/>
              <a:t>открыть в двоичном режиме</a:t>
            </a:r>
          </a:p>
          <a:p>
            <a:pPr lvl="1"/>
            <a:r>
              <a:rPr lang="en-US" dirty="0"/>
              <a:t>std::</a:t>
            </a:r>
            <a:r>
              <a:rPr lang="en-US" dirty="0" err="1"/>
              <a:t>ios_base</a:t>
            </a:r>
            <a:r>
              <a:rPr lang="en-US" dirty="0"/>
              <a:t>::in – </a:t>
            </a:r>
            <a:r>
              <a:rPr lang="ru-RU" dirty="0"/>
              <a:t>открыть для чтения (по умолчанию для </a:t>
            </a:r>
            <a:r>
              <a:rPr lang="en-US" dirty="0"/>
              <a:t>std::</a:t>
            </a:r>
            <a:r>
              <a:rPr lang="en-US" dirty="0" err="1"/>
              <a:t>ifstream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std::</a:t>
            </a:r>
            <a:r>
              <a:rPr lang="en-US" dirty="0" err="1"/>
              <a:t>ios_base</a:t>
            </a:r>
            <a:r>
              <a:rPr lang="en-US" dirty="0"/>
              <a:t>::out – </a:t>
            </a:r>
            <a:r>
              <a:rPr lang="ru-RU" dirty="0"/>
              <a:t>открыть для записи (по умолчанию для </a:t>
            </a:r>
            <a:r>
              <a:rPr lang="en-US" dirty="0"/>
              <a:t>std::</a:t>
            </a:r>
            <a:r>
              <a:rPr lang="en-US" dirty="0" err="1"/>
              <a:t>ofstream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std::</a:t>
            </a:r>
            <a:r>
              <a:rPr lang="en-US" dirty="0" err="1"/>
              <a:t>ios_base</a:t>
            </a:r>
            <a:r>
              <a:rPr lang="en-US" dirty="0"/>
              <a:t>::</a:t>
            </a:r>
            <a:r>
              <a:rPr lang="en-US" dirty="0" err="1"/>
              <a:t>trunc</a:t>
            </a:r>
            <a:r>
              <a:rPr lang="en-US" dirty="0"/>
              <a:t> – </a:t>
            </a:r>
            <a:r>
              <a:rPr lang="ru-RU" dirty="0"/>
              <a:t>при открытии отбросить содержимое потока</a:t>
            </a:r>
          </a:p>
          <a:p>
            <a:pPr lvl="1"/>
            <a:r>
              <a:rPr lang="en-US" dirty="0"/>
              <a:t>std::</a:t>
            </a:r>
            <a:r>
              <a:rPr lang="en-US" dirty="0" err="1"/>
              <a:t>ios_base</a:t>
            </a:r>
            <a:r>
              <a:rPr lang="en-US" dirty="0"/>
              <a:t>::ate – </a:t>
            </a:r>
            <a:r>
              <a:rPr lang="ru-RU" dirty="0"/>
              <a:t>переместиться в конец потока после открытия</a:t>
            </a:r>
          </a:p>
          <a:p>
            <a:pPr lvl="1"/>
            <a:r>
              <a:rPr lang="en-US" dirty="0"/>
              <a:t>std::</a:t>
            </a:r>
            <a:r>
              <a:rPr lang="en-US" dirty="0" err="1"/>
              <a:t>ios_base</a:t>
            </a:r>
            <a:r>
              <a:rPr lang="en-US" dirty="0"/>
              <a:t>::</a:t>
            </a:r>
            <a:r>
              <a:rPr lang="en-US" dirty="0" err="1"/>
              <a:t>noreplace</a:t>
            </a:r>
            <a:r>
              <a:rPr lang="en-US" dirty="0"/>
              <a:t> – </a:t>
            </a:r>
            <a:r>
              <a:rPr lang="ru-RU" dirty="0"/>
              <a:t>открыть в эксклюзивном режиме</a:t>
            </a:r>
          </a:p>
        </p:txBody>
      </p:sp>
    </p:spTree>
    <p:extLst>
      <p:ext uri="{BB962C8B-B14F-4D97-AF65-F5344CB8AC3E}">
        <p14:creationId xmlns:p14="http://schemas.microsoft.com/office/powerpoint/2010/main" val="3815781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Контейнеры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ru-RU" sz="2800" dirty="0"/>
              <a:t>Классы, предназначенные для хранения элементов определенного типа</a:t>
            </a:r>
          </a:p>
          <a:p>
            <a:pPr lvl="1" eaLnBrk="1" hangingPunct="1"/>
            <a:r>
              <a:rPr lang="en-US" dirty="0"/>
              <a:t>STL </a:t>
            </a:r>
            <a:r>
              <a:rPr lang="ru-RU" dirty="0"/>
              <a:t>содержит классы обобщенных реализаций различных контейнеров, которые можно использовать с элементами различных типов</a:t>
            </a:r>
          </a:p>
          <a:p>
            <a:pPr eaLnBrk="1" hangingPunct="1"/>
            <a:r>
              <a:rPr lang="ru-RU" sz="2800" dirty="0"/>
              <a:t>В </a:t>
            </a:r>
            <a:r>
              <a:rPr lang="en-US" sz="2800" dirty="0"/>
              <a:t>STL </a:t>
            </a:r>
            <a:r>
              <a:rPr lang="ru-RU" sz="2800" dirty="0"/>
              <a:t>поддерживаются 2 вида контейнеров</a:t>
            </a:r>
          </a:p>
          <a:p>
            <a:pPr lvl="1" eaLnBrk="1" hangingPunct="1"/>
            <a:r>
              <a:rPr lang="ru-RU" dirty="0"/>
              <a:t>Последовательные</a:t>
            </a:r>
          </a:p>
          <a:p>
            <a:pPr lvl="1" eaLnBrk="1" hangingPunct="1"/>
            <a:r>
              <a:rPr lang="ru-RU" dirty="0"/>
              <a:t>Ассоциативные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71528217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DA0B8-F6A9-44DF-A9AC-F74D85DEB0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Тонкости работы с файловыми потоками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22CA4-008A-4515-AD59-406AC391C5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При выходе из блока видимости переменной поток закрывается</a:t>
            </a:r>
          </a:p>
          <a:p>
            <a:pPr lvl="1"/>
            <a:r>
              <a:rPr lang="ru-RU" dirty="0"/>
              <a:t>Не нужно вызывать </a:t>
            </a:r>
            <a:r>
              <a:rPr lang="en-US" dirty="0"/>
              <a:t>close </a:t>
            </a:r>
            <a:r>
              <a:rPr lang="ru-RU" dirty="0"/>
              <a:t>явно</a:t>
            </a:r>
          </a:p>
          <a:p>
            <a:r>
              <a:rPr lang="ru-RU" dirty="0"/>
              <a:t>Потоки буферизируют читаемые и записываемые данные</a:t>
            </a:r>
          </a:p>
          <a:p>
            <a:r>
              <a:rPr lang="ru-RU" dirty="0"/>
              <a:t>При закрытии потока буфер сбрасывается в файл</a:t>
            </a:r>
          </a:p>
          <a:p>
            <a:pPr lvl="1"/>
            <a:r>
              <a:rPr lang="ru-RU" dirty="0"/>
              <a:t>Можно принудительно сбросить буфер в файл методом </a:t>
            </a:r>
            <a:r>
              <a:rPr lang="en-US" dirty="0"/>
              <a:t>flush()</a:t>
            </a:r>
          </a:p>
          <a:p>
            <a:r>
              <a:rPr lang="ru-RU" dirty="0"/>
              <a:t>После операций записи и чтения следует проверить состояние потока</a:t>
            </a:r>
          </a:p>
          <a:p>
            <a:pPr lvl="1"/>
            <a:r>
              <a:rPr lang="ru-RU" dirty="0"/>
              <a:t>Могут быть выставлены флаги </a:t>
            </a:r>
            <a:r>
              <a:rPr lang="en-US" dirty="0" err="1"/>
              <a:t>eof</a:t>
            </a:r>
            <a:r>
              <a:rPr lang="en-US" dirty="0"/>
              <a:t>, fail, bad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92041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FD85E3C-D254-4BF7-89D5-5911F0B819DE}"/>
              </a:ext>
            </a:extLst>
          </p:cNvPr>
          <p:cNvSpPr/>
          <p:nvPr/>
        </p:nvSpPr>
        <p:spPr>
          <a:xfrm>
            <a:off x="407368" y="0"/>
            <a:ext cx="12385376" cy="678647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5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500" dirty="0" err="1">
                <a:solidFill>
                  <a:srgbClr val="267F99"/>
                </a:solidFill>
                <a:latin typeface="Consolas" panose="020B0609020204030204" pitchFamily="49" charset="0"/>
              </a:rPr>
              <a:t>ifstream</a:t>
            </a:r>
            <a:r>
              <a:rPr lang="de-DE" sz="15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500" dirty="0" err="1">
                <a:solidFill>
                  <a:srgbClr val="001080"/>
                </a:solidFill>
                <a:latin typeface="Consolas" panose="020B0609020204030204" pitchFamily="49" charset="0"/>
              </a:rPr>
              <a:t>input</a:t>
            </a:r>
            <a:r>
              <a:rPr lang="de-DE" sz="15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500" dirty="0">
                <a:solidFill>
                  <a:srgbClr val="A31515"/>
                </a:solidFill>
                <a:latin typeface="Consolas" panose="020B0609020204030204" pitchFamily="49" charset="0"/>
              </a:rPr>
              <a:t>"Input.txt" </a:t>
            </a:r>
            <a:r>
              <a:rPr lang="ru-RU" sz="1500" dirty="0">
                <a:solidFill>
                  <a:srgbClr val="008000"/>
                </a:solidFill>
                <a:latin typeface="Consolas" panose="020B0609020204030204" pitchFamily="49" charset="0"/>
              </a:rPr>
              <a:t>/*</a:t>
            </a:r>
            <a:r>
              <a:rPr lang="en-US" sz="1500" dirty="0">
                <a:solidFill>
                  <a:srgbClr val="008000"/>
                </a:solidFill>
                <a:latin typeface="Consolas" panose="020B0609020204030204" pitchFamily="49" charset="0"/>
              </a:rPr>
              <a:t>, std::</a:t>
            </a:r>
            <a:r>
              <a:rPr lang="en-US" sz="1500" dirty="0" err="1">
                <a:solidFill>
                  <a:srgbClr val="008000"/>
                </a:solidFill>
                <a:latin typeface="Consolas" panose="020B0609020204030204" pitchFamily="49" charset="0"/>
              </a:rPr>
              <a:t>ios_base</a:t>
            </a:r>
            <a:r>
              <a:rPr lang="en-US" sz="1500" dirty="0">
                <a:solidFill>
                  <a:srgbClr val="008000"/>
                </a:solidFill>
                <a:latin typeface="Consolas" panose="020B0609020204030204" pitchFamily="49" charset="0"/>
              </a:rPr>
              <a:t>::binary </a:t>
            </a:r>
            <a:r>
              <a:rPr lang="ru-RU" sz="1500" dirty="0">
                <a:solidFill>
                  <a:srgbClr val="008000"/>
                </a:solidFill>
                <a:latin typeface="Consolas" panose="020B0609020204030204" pitchFamily="49" charset="0"/>
              </a:rPr>
              <a:t>*/</a:t>
            </a:r>
            <a:r>
              <a:rPr lang="de-DE" sz="15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  <a:br>
              <a:rPr lang="de-DE" sz="15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ru-RU" sz="15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500" dirty="0" err="1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de-DE" sz="1500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sz="1500" dirty="0">
                <a:solidFill>
                  <a:srgbClr val="000000"/>
                </a:solidFill>
                <a:latin typeface="Consolas" panose="020B0609020204030204" pitchFamily="49" charset="0"/>
              </a:rPr>
              <a:t>!</a:t>
            </a:r>
            <a:r>
              <a:rPr lang="de-DE" sz="1500" dirty="0" err="1">
                <a:solidFill>
                  <a:srgbClr val="001080"/>
                </a:solidFill>
                <a:latin typeface="Consolas" panose="020B0609020204030204" pitchFamily="49" charset="0"/>
              </a:rPr>
              <a:t>input</a:t>
            </a:r>
            <a:r>
              <a:rPr lang="de-DE" sz="15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sz="1500" dirty="0" err="1">
                <a:solidFill>
                  <a:srgbClr val="795E26"/>
                </a:solidFill>
                <a:latin typeface="Consolas" panose="020B0609020204030204" pitchFamily="49" charset="0"/>
              </a:rPr>
              <a:t>is_open</a:t>
            </a:r>
            <a:r>
              <a:rPr lang="de-DE" sz="1500" dirty="0">
                <a:solidFill>
                  <a:srgbClr val="3B3B3B"/>
                </a:solidFill>
                <a:latin typeface="Consolas" panose="020B0609020204030204" pitchFamily="49" charset="0"/>
              </a:rPr>
              <a:t>()) </a:t>
            </a:r>
            <a:r>
              <a:rPr lang="en-US" sz="1500" dirty="0">
                <a:solidFill>
                  <a:srgbClr val="008000"/>
                </a:solidFill>
                <a:latin typeface="Consolas" panose="020B0609020204030204" pitchFamily="49" charset="0"/>
              </a:rPr>
              <a:t>//</a:t>
            </a:r>
            <a:r>
              <a:rPr lang="ru-RU" sz="1500" dirty="0">
                <a:solidFill>
                  <a:srgbClr val="008000"/>
                </a:solidFill>
                <a:latin typeface="Consolas" panose="020B0609020204030204" pitchFamily="49" charset="0"/>
              </a:rPr>
              <a:t> Или </a:t>
            </a:r>
            <a:r>
              <a:rPr lang="en-US" sz="1500" dirty="0">
                <a:solidFill>
                  <a:srgbClr val="008000"/>
                </a:solidFill>
                <a:latin typeface="Consolas" panose="020B0609020204030204" pitchFamily="49" charset="0"/>
              </a:rPr>
              <a:t>if (!input)</a:t>
            </a:r>
            <a:endParaRPr lang="de-DE" sz="15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500" dirty="0">
                <a:solidFill>
                  <a:srgbClr val="3B3B3B"/>
                </a:solidFill>
                <a:latin typeface="Consolas" panose="020B0609020204030204" pitchFamily="49" charset="0"/>
              </a:rPr>
              <a:t>    {</a:t>
            </a:r>
          </a:p>
          <a:p>
            <a:r>
              <a:rPr lang="de-DE" sz="15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1500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sz="15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5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5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5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sz="1500" dirty="0" err="1">
                <a:solidFill>
                  <a:srgbClr val="A31515"/>
                </a:solidFill>
                <a:latin typeface="Consolas" panose="020B0609020204030204" pitchFamily="49" charset="0"/>
              </a:rPr>
              <a:t>Failed</a:t>
            </a:r>
            <a:r>
              <a:rPr lang="de-DE" sz="15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de-DE" sz="1500" dirty="0" err="1">
                <a:solidFill>
                  <a:srgbClr val="A31515"/>
                </a:solidFill>
                <a:latin typeface="Consolas" panose="020B0609020204030204" pitchFamily="49" charset="0"/>
              </a:rPr>
              <a:t>to</a:t>
            </a:r>
            <a:r>
              <a:rPr lang="de-DE" sz="1500" dirty="0">
                <a:solidFill>
                  <a:srgbClr val="A31515"/>
                </a:solidFill>
                <a:latin typeface="Consolas" panose="020B0609020204030204" pitchFamily="49" charset="0"/>
              </a:rPr>
              <a:t> open </a:t>
            </a:r>
            <a:r>
              <a:rPr lang="de-DE" sz="1500" dirty="0" err="1">
                <a:solidFill>
                  <a:srgbClr val="A31515"/>
                </a:solidFill>
                <a:latin typeface="Consolas" panose="020B0609020204030204" pitchFamily="49" charset="0"/>
              </a:rPr>
              <a:t>for</a:t>
            </a:r>
            <a:r>
              <a:rPr lang="de-DE" sz="15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de-DE" sz="1500" dirty="0" err="1">
                <a:solidFill>
                  <a:srgbClr val="A31515"/>
                </a:solidFill>
                <a:latin typeface="Consolas" panose="020B0609020204030204" pitchFamily="49" charset="0"/>
              </a:rPr>
              <a:t>reading</a:t>
            </a:r>
            <a:r>
              <a:rPr lang="de-DE" sz="1500" dirty="0">
                <a:solidFill>
                  <a:srgbClr val="EE0000"/>
                </a:solidFill>
                <a:latin typeface="Consolas" panose="020B0609020204030204" pitchFamily="49" charset="0"/>
              </a:rPr>
              <a:t>\n</a:t>
            </a:r>
            <a:r>
              <a:rPr lang="de-DE" sz="15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sz="15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5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1500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sz="15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5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de-DE" sz="15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500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endParaRPr lang="ru-RU" sz="15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sz="15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500" dirty="0" err="1">
                <a:solidFill>
                  <a:srgbClr val="267F99"/>
                </a:solidFill>
                <a:latin typeface="Consolas" panose="020B0609020204030204" pitchFamily="49" charset="0"/>
              </a:rPr>
              <a:t>ofstream</a:t>
            </a:r>
            <a:r>
              <a:rPr lang="de-DE" sz="15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500" dirty="0" err="1">
                <a:solidFill>
                  <a:srgbClr val="001080"/>
                </a:solidFill>
                <a:latin typeface="Consolas" panose="020B0609020204030204" pitchFamily="49" charset="0"/>
              </a:rPr>
              <a:t>output</a:t>
            </a:r>
            <a:r>
              <a:rPr lang="de-DE" sz="15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500" dirty="0">
                <a:solidFill>
                  <a:srgbClr val="A31515"/>
                </a:solidFill>
                <a:latin typeface="Consolas" panose="020B0609020204030204" pitchFamily="49" charset="0"/>
              </a:rPr>
              <a:t>"Output.txt"</a:t>
            </a:r>
            <a:r>
              <a:rPr lang="ru-RU" sz="1500" dirty="0">
                <a:solidFill>
                  <a:srgbClr val="008000"/>
                </a:solidFill>
                <a:latin typeface="Consolas" panose="020B0609020204030204" pitchFamily="49" charset="0"/>
              </a:rPr>
              <a:t> /*</a:t>
            </a:r>
            <a:r>
              <a:rPr lang="en-US" sz="1500" dirty="0">
                <a:solidFill>
                  <a:srgbClr val="008000"/>
                </a:solidFill>
                <a:latin typeface="Consolas" panose="020B0609020204030204" pitchFamily="49" charset="0"/>
              </a:rPr>
              <a:t>, std::</a:t>
            </a:r>
            <a:r>
              <a:rPr lang="en-US" sz="1500" dirty="0" err="1">
                <a:solidFill>
                  <a:srgbClr val="008000"/>
                </a:solidFill>
                <a:latin typeface="Consolas" panose="020B0609020204030204" pitchFamily="49" charset="0"/>
              </a:rPr>
              <a:t>ios_base</a:t>
            </a:r>
            <a:r>
              <a:rPr lang="en-US" sz="1500" dirty="0">
                <a:solidFill>
                  <a:srgbClr val="008000"/>
                </a:solidFill>
                <a:latin typeface="Consolas" panose="020B0609020204030204" pitchFamily="49" charset="0"/>
              </a:rPr>
              <a:t>::binary </a:t>
            </a:r>
            <a:r>
              <a:rPr lang="ru-RU" sz="1500" dirty="0">
                <a:solidFill>
                  <a:srgbClr val="008000"/>
                </a:solidFill>
                <a:latin typeface="Consolas" panose="020B0609020204030204" pitchFamily="49" charset="0"/>
              </a:rPr>
              <a:t>*/</a:t>
            </a:r>
            <a:r>
              <a:rPr lang="de-DE" sz="15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sz="15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500" dirty="0" err="1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de-DE" sz="1500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sz="1500" dirty="0">
                <a:solidFill>
                  <a:srgbClr val="000000"/>
                </a:solidFill>
                <a:latin typeface="Consolas" panose="020B0609020204030204" pitchFamily="49" charset="0"/>
              </a:rPr>
              <a:t>!</a:t>
            </a:r>
            <a:r>
              <a:rPr lang="de-DE" sz="1500" dirty="0" err="1">
                <a:solidFill>
                  <a:srgbClr val="001080"/>
                </a:solidFill>
                <a:latin typeface="Consolas" panose="020B0609020204030204" pitchFamily="49" charset="0"/>
              </a:rPr>
              <a:t>output</a:t>
            </a:r>
            <a:r>
              <a:rPr lang="de-DE" sz="15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sz="1500" dirty="0" err="1">
                <a:solidFill>
                  <a:srgbClr val="795E26"/>
                </a:solidFill>
                <a:latin typeface="Consolas" panose="020B0609020204030204" pitchFamily="49" charset="0"/>
              </a:rPr>
              <a:t>is_open</a:t>
            </a:r>
            <a:r>
              <a:rPr lang="de-DE" sz="1500" dirty="0">
                <a:solidFill>
                  <a:srgbClr val="3B3B3B"/>
                </a:solidFill>
                <a:latin typeface="Consolas" panose="020B0609020204030204" pitchFamily="49" charset="0"/>
              </a:rPr>
              <a:t>())</a:t>
            </a:r>
            <a:r>
              <a:rPr lang="ru-RU" sz="15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5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sz="15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1500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sz="15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5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5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5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sz="1500" dirty="0" err="1">
                <a:solidFill>
                  <a:srgbClr val="A31515"/>
                </a:solidFill>
                <a:latin typeface="Consolas" panose="020B0609020204030204" pitchFamily="49" charset="0"/>
              </a:rPr>
              <a:t>Failed</a:t>
            </a:r>
            <a:r>
              <a:rPr lang="de-DE" sz="15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de-DE" sz="1500" dirty="0" err="1">
                <a:solidFill>
                  <a:srgbClr val="A31515"/>
                </a:solidFill>
                <a:latin typeface="Consolas" panose="020B0609020204030204" pitchFamily="49" charset="0"/>
              </a:rPr>
              <a:t>to</a:t>
            </a:r>
            <a:r>
              <a:rPr lang="de-DE" sz="1500" dirty="0">
                <a:solidFill>
                  <a:srgbClr val="A31515"/>
                </a:solidFill>
                <a:latin typeface="Consolas" panose="020B0609020204030204" pitchFamily="49" charset="0"/>
              </a:rPr>
              <a:t> open </a:t>
            </a:r>
            <a:r>
              <a:rPr lang="de-DE" sz="1500" dirty="0" err="1">
                <a:solidFill>
                  <a:srgbClr val="A31515"/>
                </a:solidFill>
                <a:latin typeface="Consolas" panose="020B0609020204030204" pitchFamily="49" charset="0"/>
              </a:rPr>
              <a:t>file</a:t>
            </a:r>
            <a:r>
              <a:rPr lang="de-DE" sz="15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de-DE" sz="1500" dirty="0" err="1">
                <a:solidFill>
                  <a:srgbClr val="A31515"/>
                </a:solidFill>
                <a:latin typeface="Consolas" panose="020B0609020204030204" pitchFamily="49" charset="0"/>
              </a:rPr>
              <a:t>for</a:t>
            </a:r>
            <a:r>
              <a:rPr lang="de-DE" sz="15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de-DE" sz="1500" dirty="0" err="1">
                <a:solidFill>
                  <a:srgbClr val="A31515"/>
                </a:solidFill>
                <a:latin typeface="Consolas" panose="020B0609020204030204" pitchFamily="49" charset="0"/>
              </a:rPr>
              <a:t>writing</a:t>
            </a:r>
            <a:r>
              <a:rPr lang="de-DE" sz="1500" dirty="0">
                <a:solidFill>
                  <a:srgbClr val="EE0000"/>
                </a:solidFill>
                <a:latin typeface="Consolas" panose="020B0609020204030204" pitchFamily="49" charset="0"/>
              </a:rPr>
              <a:t>\n</a:t>
            </a:r>
            <a:r>
              <a:rPr lang="de-DE" sz="15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sz="15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5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1500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sz="15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5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de-DE" sz="15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500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br>
              <a:rPr lang="de-DE" sz="15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sz="15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500" dirty="0" err="1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de-DE" sz="15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500" dirty="0" err="1">
                <a:solidFill>
                  <a:srgbClr val="001080"/>
                </a:solidFill>
                <a:latin typeface="Consolas" panose="020B0609020204030204" pitchFamily="49" charset="0"/>
              </a:rPr>
              <a:t>ch</a:t>
            </a:r>
            <a:r>
              <a:rPr lang="de-DE" sz="15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ru-RU" sz="15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500" dirty="0" err="1">
                <a:solidFill>
                  <a:srgbClr val="AF00DB"/>
                </a:solidFill>
                <a:latin typeface="Consolas" panose="020B0609020204030204" pitchFamily="49" charset="0"/>
              </a:rPr>
              <a:t>while</a:t>
            </a:r>
            <a:r>
              <a:rPr lang="de-DE" sz="1500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sz="1500" dirty="0" err="1">
                <a:solidFill>
                  <a:srgbClr val="001080"/>
                </a:solidFill>
                <a:latin typeface="Consolas" panose="020B0609020204030204" pitchFamily="49" charset="0"/>
              </a:rPr>
              <a:t>input</a:t>
            </a:r>
            <a:r>
              <a:rPr lang="de-DE" sz="15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sz="1500" dirty="0" err="1">
                <a:solidFill>
                  <a:srgbClr val="795E26"/>
                </a:solidFill>
                <a:latin typeface="Consolas" panose="020B0609020204030204" pitchFamily="49" charset="0"/>
              </a:rPr>
              <a:t>get</a:t>
            </a:r>
            <a:r>
              <a:rPr lang="de-DE" sz="15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500" dirty="0" err="1">
                <a:solidFill>
                  <a:srgbClr val="001080"/>
                </a:solidFill>
                <a:latin typeface="Consolas" panose="020B0609020204030204" pitchFamily="49" charset="0"/>
              </a:rPr>
              <a:t>ch</a:t>
            </a:r>
            <a:r>
              <a:rPr lang="de-DE" sz="1500" dirty="0">
                <a:solidFill>
                  <a:srgbClr val="3B3B3B"/>
                </a:solidFill>
                <a:latin typeface="Consolas" panose="020B0609020204030204" pitchFamily="49" charset="0"/>
              </a:rPr>
              <a:t>))</a:t>
            </a:r>
            <a:r>
              <a:rPr lang="ru-RU" sz="15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5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sz="15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1500" dirty="0" err="1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de-DE" sz="1500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sz="1500" dirty="0">
                <a:solidFill>
                  <a:srgbClr val="795E26"/>
                </a:solidFill>
                <a:latin typeface="Consolas" panose="020B0609020204030204" pitchFamily="49" charset="0"/>
              </a:rPr>
              <a:t>!</a:t>
            </a:r>
            <a:r>
              <a:rPr lang="de-DE" sz="1500" dirty="0" err="1">
                <a:solidFill>
                  <a:srgbClr val="001080"/>
                </a:solidFill>
                <a:latin typeface="Consolas" panose="020B0609020204030204" pitchFamily="49" charset="0"/>
              </a:rPr>
              <a:t>output</a:t>
            </a:r>
            <a:r>
              <a:rPr lang="de-DE" sz="15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sz="1500" dirty="0" err="1">
                <a:solidFill>
                  <a:srgbClr val="795E26"/>
                </a:solidFill>
                <a:latin typeface="Consolas" panose="020B0609020204030204" pitchFamily="49" charset="0"/>
              </a:rPr>
              <a:t>put</a:t>
            </a:r>
            <a:r>
              <a:rPr lang="de-DE" sz="15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500" dirty="0" err="1">
                <a:solidFill>
                  <a:srgbClr val="001080"/>
                </a:solidFill>
                <a:latin typeface="Consolas" panose="020B0609020204030204" pitchFamily="49" charset="0"/>
              </a:rPr>
              <a:t>ch</a:t>
            </a:r>
            <a:r>
              <a:rPr lang="de-DE" sz="1500" dirty="0">
                <a:solidFill>
                  <a:srgbClr val="3B3B3B"/>
                </a:solidFill>
                <a:latin typeface="Consolas" panose="020B0609020204030204" pitchFamily="49" charset="0"/>
              </a:rPr>
              <a:t>))</a:t>
            </a:r>
            <a:r>
              <a:rPr lang="ru-RU" sz="15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5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sz="15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de-DE" sz="1500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sz="15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5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5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5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sz="1500" dirty="0" err="1">
                <a:solidFill>
                  <a:srgbClr val="A31515"/>
                </a:solidFill>
                <a:latin typeface="Consolas" panose="020B0609020204030204" pitchFamily="49" charset="0"/>
              </a:rPr>
              <a:t>Failed</a:t>
            </a:r>
            <a:r>
              <a:rPr lang="de-DE" sz="15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de-DE" sz="1500" dirty="0" err="1">
                <a:solidFill>
                  <a:srgbClr val="A31515"/>
                </a:solidFill>
                <a:latin typeface="Consolas" panose="020B0609020204030204" pitchFamily="49" charset="0"/>
              </a:rPr>
              <a:t>to</a:t>
            </a:r>
            <a:r>
              <a:rPr lang="de-DE" sz="1500" dirty="0">
                <a:solidFill>
                  <a:srgbClr val="A31515"/>
                </a:solidFill>
                <a:latin typeface="Consolas" panose="020B0609020204030204" pitchFamily="49" charset="0"/>
              </a:rPr>
              <a:t> save </a:t>
            </a:r>
            <a:r>
              <a:rPr lang="de-DE" sz="1500" dirty="0" err="1">
                <a:solidFill>
                  <a:srgbClr val="A31515"/>
                </a:solidFill>
                <a:latin typeface="Consolas" panose="020B0609020204030204" pitchFamily="49" charset="0"/>
              </a:rPr>
              <a:t>data</a:t>
            </a:r>
            <a:r>
              <a:rPr lang="de-DE" sz="1500" dirty="0">
                <a:solidFill>
                  <a:srgbClr val="A31515"/>
                </a:solidFill>
                <a:latin typeface="Consolas" panose="020B0609020204030204" pitchFamily="49" charset="0"/>
              </a:rPr>
              <a:t> on </a:t>
            </a:r>
            <a:r>
              <a:rPr lang="de-DE" sz="1500" dirty="0" err="1">
                <a:solidFill>
                  <a:srgbClr val="A31515"/>
                </a:solidFill>
                <a:latin typeface="Consolas" panose="020B0609020204030204" pitchFamily="49" charset="0"/>
              </a:rPr>
              <a:t>disk</a:t>
            </a:r>
            <a:r>
              <a:rPr lang="de-DE" sz="1500" dirty="0">
                <a:solidFill>
                  <a:srgbClr val="EE0000"/>
                </a:solidFill>
                <a:latin typeface="Consolas" panose="020B0609020204030204" pitchFamily="49" charset="0"/>
              </a:rPr>
              <a:t>\n</a:t>
            </a:r>
            <a:r>
              <a:rPr lang="de-DE" sz="15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sz="15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5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de-DE" sz="1500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sz="15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5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de-DE" sz="15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5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}</a:t>
            </a:r>
          </a:p>
          <a:p>
            <a:r>
              <a:rPr lang="de-DE" sz="1500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  <a:endParaRPr lang="ru-RU" sz="15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1500" dirty="0">
                <a:solidFill>
                  <a:srgbClr val="3B3B3B"/>
                </a:solidFill>
                <a:latin typeface="Consolas" panose="020B0609020204030204" pitchFamily="49" charset="0"/>
              </a:rPr>
              <a:t>   </a:t>
            </a:r>
            <a:r>
              <a:rPr lang="ru-RU" sz="15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500" dirty="0" err="1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de-DE" sz="1500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sz="1500" dirty="0">
                <a:solidFill>
                  <a:srgbClr val="795E26"/>
                </a:solidFill>
                <a:latin typeface="Consolas" panose="020B0609020204030204" pitchFamily="49" charset="0"/>
              </a:rPr>
              <a:t>!</a:t>
            </a:r>
            <a:r>
              <a:rPr lang="de-DE" sz="1500" dirty="0" err="1">
                <a:solidFill>
                  <a:srgbClr val="001080"/>
                </a:solidFill>
                <a:latin typeface="Consolas" panose="020B0609020204030204" pitchFamily="49" charset="0"/>
              </a:rPr>
              <a:t>input</a:t>
            </a:r>
            <a:r>
              <a:rPr lang="de-DE" sz="15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sz="1500" dirty="0" err="1">
                <a:solidFill>
                  <a:srgbClr val="795E26"/>
                </a:solidFill>
                <a:latin typeface="Consolas" panose="020B0609020204030204" pitchFamily="49" charset="0"/>
              </a:rPr>
              <a:t>eof</a:t>
            </a:r>
            <a:r>
              <a:rPr lang="de-DE" sz="1500" dirty="0">
                <a:solidFill>
                  <a:srgbClr val="3B3B3B"/>
                </a:solidFill>
                <a:latin typeface="Consolas" panose="020B0609020204030204" pitchFamily="49" charset="0"/>
              </a:rPr>
              <a:t>()) {</a:t>
            </a:r>
          </a:p>
          <a:p>
            <a:r>
              <a:rPr lang="de-DE" sz="15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1500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sz="15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5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5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5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sz="1500" dirty="0" err="1">
                <a:solidFill>
                  <a:srgbClr val="A31515"/>
                </a:solidFill>
                <a:latin typeface="Consolas" panose="020B0609020204030204" pitchFamily="49" charset="0"/>
              </a:rPr>
              <a:t>Failed</a:t>
            </a:r>
            <a:r>
              <a:rPr lang="de-DE" sz="15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de-DE" sz="1500" dirty="0" err="1">
                <a:solidFill>
                  <a:srgbClr val="A31515"/>
                </a:solidFill>
                <a:latin typeface="Consolas" panose="020B0609020204030204" pitchFamily="49" charset="0"/>
              </a:rPr>
              <a:t>to</a:t>
            </a:r>
            <a:r>
              <a:rPr lang="de-DE" sz="15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de-DE" sz="1500" dirty="0" err="1">
                <a:solidFill>
                  <a:srgbClr val="A31515"/>
                </a:solidFill>
                <a:latin typeface="Consolas" panose="020B0609020204030204" pitchFamily="49" charset="0"/>
              </a:rPr>
              <a:t>read</a:t>
            </a:r>
            <a:r>
              <a:rPr lang="de-DE" sz="15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de-DE" sz="1500" dirty="0" err="1">
                <a:solidFill>
                  <a:srgbClr val="A31515"/>
                </a:solidFill>
                <a:latin typeface="Consolas" panose="020B0609020204030204" pitchFamily="49" charset="0"/>
              </a:rPr>
              <a:t>file</a:t>
            </a:r>
            <a:r>
              <a:rPr lang="de-DE" sz="15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sz="15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5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1500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sz="15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5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de-DE" sz="15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500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endParaRPr lang="de-DE" sz="15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sz="15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500" dirty="0" err="1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de-DE" sz="1500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sz="1500" dirty="0">
                <a:solidFill>
                  <a:srgbClr val="795E26"/>
                </a:solidFill>
                <a:latin typeface="Consolas" panose="020B0609020204030204" pitchFamily="49" charset="0"/>
              </a:rPr>
              <a:t>!</a:t>
            </a:r>
            <a:r>
              <a:rPr lang="de-DE" sz="1500" dirty="0" err="1">
                <a:solidFill>
                  <a:srgbClr val="001080"/>
                </a:solidFill>
                <a:latin typeface="Consolas" panose="020B0609020204030204" pitchFamily="49" charset="0"/>
              </a:rPr>
              <a:t>output</a:t>
            </a:r>
            <a:r>
              <a:rPr lang="de-DE" sz="15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sz="1500" dirty="0" err="1">
                <a:solidFill>
                  <a:srgbClr val="795E26"/>
                </a:solidFill>
                <a:latin typeface="Consolas" panose="020B0609020204030204" pitchFamily="49" charset="0"/>
              </a:rPr>
              <a:t>flush</a:t>
            </a:r>
            <a:r>
              <a:rPr lang="de-DE" sz="1500" dirty="0">
                <a:solidFill>
                  <a:srgbClr val="3B3B3B"/>
                </a:solidFill>
                <a:latin typeface="Consolas" panose="020B0609020204030204" pitchFamily="49" charset="0"/>
              </a:rPr>
              <a:t>())</a:t>
            </a:r>
            <a:r>
              <a:rPr lang="de-DE" sz="15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ru-RU" sz="15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ru-RU" sz="15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1500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sz="15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5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5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5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sz="1500" dirty="0" err="1">
                <a:solidFill>
                  <a:srgbClr val="A31515"/>
                </a:solidFill>
                <a:latin typeface="Consolas" panose="020B0609020204030204" pitchFamily="49" charset="0"/>
              </a:rPr>
              <a:t>Failed</a:t>
            </a:r>
            <a:r>
              <a:rPr lang="de-DE" sz="15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de-DE" sz="1500" dirty="0" err="1">
                <a:solidFill>
                  <a:srgbClr val="A31515"/>
                </a:solidFill>
                <a:latin typeface="Consolas" panose="020B0609020204030204" pitchFamily="49" charset="0"/>
              </a:rPr>
              <a:t>to</a:t>
            </a:r>
            <a:r>
              <a:rPr lang="de-DE" sz="1500" dirty="0">
                <a:solidFill>
                  <a:srgbClr val="A31515"/>
                </a:solidFill>
                <a:latin typeface="Consolas" panose="020B0609020204030204" pitchFamily="49" charset="0"/>
              </a:rPr>
              <a:t> save </a:t>
            </a:r>
            <a:r>
              <a:rPr lang="de-DE" sz="1500" dirty="0" err="1">
                <a:solidFill>
                  <a:srgbClr val="A31515"/>
                </a:solidFill>
                <a:latin typeface="Consolas" panose="020B0609020204030204" pitchFamily="49" charset="0"/>
              </a:rPr>
              <a:t>data</a:t>
            </a:r>
            <a:r>
              <a:rPr lang="de-DE" sz="1500" dirty="0">
                <a:solidFill>
                  <a:srgbClr val="A31515"/>
                </a:solidFill>
                <a:latin typeface="Consolas" panose="020B0609020204030204" pitchFamily="49" charset="0"/>
              </a:rPr>
              <a:t> on </a:t>
            </a:r>
            <a:r>
              <a:rPr lang="de-DE" sz="1500" dirty="0" err="1">
                <a:solidFill>
                  <a:srgbClr val="A31515"/>
                </a:solidFill>
                <a:latin typeface="Consolas" panose="020B0609020204030204" pitchFamily="49" charset="0"/>
              </a:rPr>
              <a:t>disk</a:t>
            </a:r>
            <a:r>
              <a:rPr lang="de-DE" sz="1500" dirty="0">
                <a:solidFill>
                  <a:srgbClr val="EE0000"/>
                </a:solidFill>
                <a:latin typeface="Consolas" panose="020B0609020204030204" pitchFamily="49" charset="0"/>
              </a:rPr>
              <a:t>\n</a:t>
            </a:r>
            <a:r>
              <a:rPr lang="de-DE" sz="15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sz="15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5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1500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sz="15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500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de-DE" sz="15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500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  <a:endParaRPr lang="de-DE" sz="15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9868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4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">
                                            <p:txEl>
                                              <p:pRg st="26" end="2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598524-E03D-48DE-8B22-361FFA058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Потоки чтения из строки и записи в строку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B878AD6-9139-4985-9F3B-D81C0E78DB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33061" cy="4351338"/>
          </a:xfrm>
        </p:spPr>
        <p:txBody>
          <a:bodyPr/>
          <a:lstStyle/>
          <a:p>
            <a:r>
              <a:rPr lang="en-US" dirty="0"/>
              <a:t>std::</a:t>
            </a:r>
            <a:r>
              <a:rPr lang="en-US" dirty="0" err="1"/>
              <a:t>istringstream</a:t>
            </a:r>
            <a:r>
              <a:rPr lang="en-US" dirty="0"/>
              <a:t> – </a:t>
            </a:r>
            <a:r>
              <a:rPr lang="ru-RU" dirty="0"/>
              <a:t>поток ввода из строки</a:t>
            </a:r>
            <a:endParaRPr lang="en-US" dirty="0"/>
          </a:p>
          <a:p>
            <a:r>
              <a:rPr lang="en-US" dirty="0"/>
              <a:t>std::</a:t>
            </a:r>
            <a:r>
              <a:rPr lang="en-US" dirty="0" err="1"/>
              <a:t>ostringstream</a:t>
            </a:r>
            <a:r>
              <a:rPr lang="en-US" dirty="0"/>
              <a:t> – </a:t>
            </a:r>
            <a:r>
              <a:rPr lang="ru-RU" dirty="0"/>
              <a:t>поток вывода в строку</a:t>
            </a:r>
          </a:p>
          <a:p>
            <a:r>
              <a:rPr lang="en-US" dirty="0"/>
              <a:t>std::</a:t>
            </a:r>
            <a:r>
              <a:rPr lang="en-US" dirty="0" err="1"/>
              <a:t>stringstream</a:t>
            </a:r>
            <a:r>
              <a:rPr lang="en-US" dirty="0"/>
              <a:t> –</a:t>
            </a:r>
            <a:r>
              <a:rPr lang="ru-RU" dirty="0"/>
              <a:t> поток ввода-вывода, связанный со строкой</a:t>
            </a:r>
            <a:endParaRPr lang="en-US" dirty="0"/>
          </a:p>
          <a:p>
            <a:r>
              <a:rPr lang="ru-RU" dirty="0"/>
              <a:t>Эти потоки объявлены в файле </a:t>
            </a:r>
            <a:r>
              <a:rPr lang="en-US" dirty="0"/>
              <a:t>&lt;</a:t>
            </a:r>
            <a:r>
              <a:rPr lang="en-US" dirty="0" err="1"/>
              <a:t>sstream</a:t>
            </a:r>
            <a:r>
              <a:rPr lang="en-US" dirty="0"/>
              <a:t>&gt;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D9201AC-E661-4125-BEEC-29F33EB7510E}"/>
              </a:ext>
            </a:extLst>
          </p:cNvPr>
          <p:cNvSpPr txBox="1"/>
          <p:nvPr/>
        </p:nvSpPr>
        <p:spPr>
          <a:xfrm>
            <a:off x="6384032" y="1825625"/>
            <a:ext cx="535112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#include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cassert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&gt;</a:t>
            </a:r>
          </a:p>
          <a:p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#include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sstream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main()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istringstream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in{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"Hello 42"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std::string hello;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in &gt;&gt; hello &gt;&gt; n;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assert(hello ==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"Hello"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&amp;&amp; n ==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std::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ostringstream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out;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out &lt;&lt;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"Hi 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123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assert(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out.str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==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"Hi 123"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48811189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B4A0B-2FAE-4C9F-A89D-4EAAF36A7C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Итераторы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B12C1A-B12B-47AB-AF95-150605A7C2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8164773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Итераторы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defRPr/>
            </a:pPr>
            <a:r>
              <a:rPr lang="ru-RU" sz="2800" dirty="0"/>
              <a:t>Итератор – объект, позволяющий программисту осуществлять перебор элементов контейнера вне зависимости от деталей его реализации</a:t>
            </a:r>
            <a:endParaRPr lang="en-US" sz="2800" dirty="0"/>
          </a:p>
          <a:p>
            <a:pPr lvl="1" eaLnBrk="1" hangingPunct="1">
              <a:defRPr/>
            </a:pPr>
            <a:r>
              <a:rPr lang="ru-RU" dirty="0">
                <a:latin typeface="+mn-lt"/>
              </a:rPr>
              <a:t>Например, осуществлять вставку диапазона элементов одного контейнера в другой</a:t>
            </a:r>
          </a:p>
          <a:p>
            <a:pPr lvl="1" eaLnBrk="1" hangingPunct="1">
              <a:defRPr/>
            </a:pPr>
            <a:r>
              <a:rPr lang="ru-RU" dirty="0"/>
              <a:t>Один и тот же код может использоваться для обработки элементов разных контейнеров</a:t>
            </a:r>
            <a:endParaRPr lang="ru-RU" dirty="0">
              <a:latin typeface="+mn-lt"/>
            </a:endParaRPr>
          </a:p>
          <a:p>
            <a:pPr eaLnBrk="1" hangingPunct="1">
              <a:defRPr/>
            </a:pPr>
            <a:r>
              <a:rPr lang="ru-RU" sz="2800" dirty="0"/>
              <a:t>Итераторы используются в </a:t>
            </a:r>
            <a:r>
              <a:rPr lang="en-US" sz="2800" dirty="0"/>
              <a:t>STL </a:t>
            </a:r>
            <a:r>
              <a:rPr lang="ru-RU" sz="2800" dirty="0"/>
              <a:t>для доступа к элементам контейнеров</a:t>
            </a:r>
          </a:p>
          <a:p>
            <a:pPr lvl="1" eaLnBrk="1" hangingPunct="1">
              <a:defRPr/>
            </a:pPr>
            <a:r>
              <a:rPr lang="ru-RU" dirty="0">
                <a:latin typeface="+mn-lt"/>
              </a:rPr>
              <a:t>Обобщенные реализации алгоритмов используют итераторы для обработки элементов контейнеров</a:t>
            </a:r>
          </a:p>
          <a:p>
            <a:pPr lvl="2" eaLnBrk="1" hangingPunct="1">
              <a:defRPr/>
            </a:pPr>
            <a:r>
              <a:rPr lang="ru-RU" sz="2000" b="1" dirty="0"/>
              <a:t>Итератор – связующее звено между контейнером и алгоритмом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6689909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17C06FA9-B9BA-B65B-C4C9-7A6E2A0217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Контейнеры и итераторы</a:t>
            </a:r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6C632AD4-BF38-D8C2-6F0F-E688030DE43F}"/>
              </a:ext>
            </a:extLst>
          </p:cNvPr>
          <p:cNvSpPr/>
          <p:nvPr/>
        </p:nvSpPr>
        <p:spPr>
          <a:xfrm>
            <a:off x="2279576" y="2060848"/>
            <a:ext cx="5112568" cy="125106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Овал 6">
            <a:extLst>
              <a:ext uri="{FF2B5EF4-FFF2-40B4-BE49-F238E27FC236}">
                <a16:creationId xmlns:a16="http://schemas.microsoft.com/office/drawing/2014/main" id="{E989BD23-EC75-9A2D-CBCF-6E999BDEAF6E}"/>
              </a:ext>
            </a:extLst>
          </p:cNvPr>
          <p:cNvSpPr/>
          <p:nvPr/>
        </p:nvSpPr>
        <p:spPr>
          <a:xfrm>
            <a:off x="2567608" y="2348880"/>
            <a:ext cx="720080" cy="648072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Овал 7">
            <a:extLst>
              <a:ext uri="{FF2B5EF4-FFF2-40B4-BE49-F238E27FC236}">
                <a16:creationId xmlns:a16="http://schemas.microsoft.com/office/drawing/2014/main" id="{288CF709-8717-9D3B-99D6-EF9B3D3BB269}"/>
              </a:ext>
            </a:extLst>
          </p:cNvPr>
          <p:cNvSpPr/>
          <p:nvPr/>
        </p:nvSpPr>
        <p:spPr>
          <a:xfrm>
            <a:off x="3520958" y="2362343"/>
            <a:ext cx="720080" cy="648072"/>
          </a:xfrm>
          <a:prstGeom prst="ellipse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D61004F3-F08F-3CDE-C4C4-891452C3188A}"/>
              </a:ext>
            </a:extLst>
          </p:cNvPr>
          <p:cNvSpPr/>
          <p:nvPr/>
        </p:nvSpPr>
        <p:spPr>
          <a:xfrm>
            <a:off x="4474308" y="2375806"/>
            <a:ext cx="720080" cy="648072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15C46FF8-4F82-ECF1-FEA7-C95BD23A6570}"/>
              </a:ext>
            </a:extLst>
          </p:cNvPr>
          <p:cNvSpPr/>
          <p:nvPr/>
        </p:nvSpPr>
        <p:spPr>
          <a:xfrm>
            <a:off x="5427658" y="2389269"/>
            <a:ext cx="720080" cy="648072"/>
          </a:xfrm>
          <a:prstGeom prst="ellipse">
            <a:avLst/>
          </a:prstGeom>
          <a:solidFill>
            <a:srgbClr val="7030A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65E400A4-64ED-ABFE-16C1-30F4191DCBDA}"/>
              </a:ext>
            </a:extLst>
          </p:cNvPr>
          <p:cNvSpPr/>
          <p:nvPr/>
        </p:nvSpPr>
        <p:spPr>
          <a:xfrm>
            <a:off x="6381008" y="2402732"/>
            <a:ext cx="720080" cy="648072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47851DDA-B42C-3E8B-EFB2-089D316CF504}"/>
              </a:ext>
            </a:extLst>
          </p:cNvPr>
          <p:cNvSpPr/>
          <p:nvPr/>
        </p:nvSpPr>
        <p:spPr>
          <a:xfrm>
            <a:off x="2495600" y="4581128"/>
            <a:ext cx="864096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5EB3600E-8DAF-B47F-3976-C8C5AED225A7}"/>
              </a:ext>
            </a:extLst>
          </p:cNvPr>
          <p:cNvCxnSpPr>
            <a:stCxn id="12" idx="0"/>
            <a:endCxn id="7" idx="4"/>
          </p:cNvCxnSpPr>
          <p:nvPr/>
        </p:nvCxnSpPr>
        <p:spPr>
          <a:xfrm flipV="1">
            <a:off x="2927648" y="2996952"/>
            <a:ext cx="0" cy="1584176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Прямоугольник: скругленные углы 15">
            <a:extLst>
              <a:ext uri="{FF2B5EF4-FFF2-40B4-BE49-F238E27FC236}">
                <a16:creationId xmlns:a16="http://schemas.microsoft.com/office/drawing/2014/main" id="{C3A21665-80D4-98D4-B149-B9608BF7C15F}"/>
              </a:ext>
            </a:extLst>
          </p:cNvPr>
          <p:cNvSpPr/>
          <p:nvPr/>
        </p:nvSpPr>
        <p:spPr>
          <a:xfrm>
            <a:off x="7490020" y="4581128"/>
            <a:ext cx="864096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FED216D-66F1-FBF7-90C1-4D35B21EF9C6}"/>
              </a:ext>
            </a:extLst>
          </p:cNvPr>
          <p:cNvSpPr txBox="1"/>
          <p:nvPr/>
        </p:nvSpPr>
        <p:spPr>
          <a:xfrm>
            <a:off x="2331314" y="1552146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Контейнер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FEFDB01-798E-A9A5-52E1-97877917A9E0}"/>
              </a:ext>
            </a:extLst>
          </p:cNvPr>
          <p:cNvSpPr txBox="1"/>
          <p:nvPr/>
        </p:nvSpPr>
        <p:spPr>
          <a:xfrm>
            <a:off x="1981200" y="5305854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container.begin</a:t>
            </a:r>
            <a:r>
              <a:rPr lang="en-US" dirty="0"/>
              <a:t>()</a:t>
            </a:r>
            <a:endParaRPr lang="ru-RU" dirty="0"/>
          </a:p>
        </p:txBody>
      </p:sp>
      <p:sp>
        <p:nvSpPr>
          <p:cNvPr id="20" name="Овал 19">
            <a:extLst>
              <a:ext uri="{FF2B5EF4-FFF2-40B4-BE49-F238E27FC236}">
                <a16:creationId xmlns:a16="http://schemas.microsoft.com/office/drawing/2014/main" id="{86F061E3-F749-688A-A97E-48001941C5A1}"/>
              </a:ext>
            </a:extLst>
          </p:cNvPr>
          <p:cNvSpPr/>
          <p:nvPr/>
        </p:nvSpPr>
        <p:spPr>
          <a:xfrm>
            <a:off x="7490020" y="2389269"/>
            <a:ext cx="720080" cy="648072"/>
          </a:xfrm>
          <a:prstGeom prst="ellipse">
            <a:avLst/>
          </a:prstGeom>
          <a:noFill/>
          <a:ln w="34925" cmpd="sng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1" name="Прямая со стрелкой 20">
            <a:extLst>
              <a:ext uri="{FF2B5EF4-FFF2-40B4-BE49-F238E27FC236}">
                <a16:creationId xmlns:a16="http://schemas.microsoft.com/office/drawing/2014/main" id="{8C41324E-0E42-0D4F-5A94-3519FF9C9FED}"/>
              </a:ext>
            </a:extLst>
          </p:cNvPr>
          <p:cNvCxnSpPr>
            <a:cxnSpLocks/>
            <a:stCxn id="16" idx="0"/>
            <a:endCxn id="20" idx="4"/>
          </p:cNvCxnSpPr>
          <p:nvPr/>
        </p:nvCxnSpPr>
        <p:spPr>
          <a:xfrm flipH="1" flipV="1">
            <a:off x="7850060" y="3037342"/>
            <a:ext cx="72008" cy="1543787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8A054CB5-73F6-B180-8287-4D889B267108}"/>
              </a:ext>
            </a:extLst>
          </p:cNvPr>
          <p:cNvSpPr txBox="1"/>
          <p:nvPr/>
        </p:nvSpPr>
        <p:spPr>
          <a:xfrm>
            <a:off x="6960096" y="5305854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container.end</a:t>
            </a:r>
            <a:r>
              <a:rPr lang="en-US" dirty="0"/>
              <a:t>()</a:t>
            </a:r>
            <a:endParaRPr lang="ru-RU" dirty="0"/>
          </a:p>
        </p:txBody>
      </p:sp>
      <p:sp>
        <p:nvSpPr>
          <p:cNvPr id="25" name="Прямоугольник: скругленные углы 24">
            <a:extLst>
              <a:ext uri="{FF2B5EF4-FFF2-40B4-BE49-F238E27FC236}">
                <a16:creationId xmlns:a16="http://schemas.microsoft.com/office/drawing/2014/main" id="{957C3330-FB4D-DE6C-FA28-0131C045426C}"/>
              </a:ext>
            </a:extLst>
          </p:cNvPr>
          <p:cNvSpPr/>
          <p:nvPr/>
        </p:nvSpPr>
        <p:spPr>
          <a:xfrm>
            <a:off x="4782457" y="4581128"/>
            <a:ext cx="864096" cy="64807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6" name="Прямая со стрелкой 25">
            <a:extLst>
              <a:ext uri="{FF2B5EF4-FFF2-40B4-BE49-F238E27FC236}">
                <a16:creationId xmlns:a16="http://schemas.microsoft.com/office/drawing/2014/main" id="{BEC516FB-862A-3BA4-D956-D16578D08237}"/>
              </a:ext>
            </a:extLst>
          </p:cNvPr>
          <p:cNvCxnSpPr>
            <a:cxnSpLocks/>
            <a:stCxn id="25" idx="0"/>
            <a:endCxn id="9" idx="4"/>
          </p:cNvCxnSpPr>
          <p:nvPr/>
        </p:nvCxnSpPr>
        <p:spPr>
          <a:xfrm flipH="1" flipV="1">
            <a:off x="4834349" y="3023878"/>
            <a:ext cx="380157" cy="155725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474651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768A13-4845-7564-AE5F-0BD439E2B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Категории итераторов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771A623-0EE9-037B-253B-8FFF571953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 err="1">
                <a:hlinkClick r:id="rId2"/>
              </a:rPr>
              <a:t>LegacyInputIterator</a:t>
            </a:r>
            <a:endParaRPr lang="ru-RU" dirty="0"/>
          </a:p>
          <a:p>
            <a:pPr lvl="1"/>
            <a:r>
              <a:rPr lang="ru-RU" dirty="0"/>
              <a:t>Однопроходное чтение</a:t>
            </a:r>
          </a:p>
          <a:p>
            <a:r>
              <a:rPr lang="en-US" dirty="0" err="1">
                <a:hlinkClick r:id="rId3"/>
              </a:rPr>
              <a:t>LegacyOutputIterator</a:t>
            </a:r>
            <a:endParaRPr lang="ru-RU" dirty="0"/>
          </a:p>
          <a:p>
            <a:pPr lvl="1"/>
            <a:r>
              <a:rPr lang="ru-RU" dirty="0"/>
              <a:t>Однопроходная запись</a:t>
            </a:r>
          </a:p>
          <a:p>
            <a:r>
              <a:rPr lang="en-US" dirty="0" err="1">
                <a:hlinkClick r:id="rId4"/>
              </a:rPr>
              <a:t>LegacyForwardIterator</a:t>
            </a:r>
            <a:endParaRPr lang="en-US" dirty="0"/>
          </a:p>
          <a:p>
            <a:pPr lvl="1"/>
            <a:r>
              <a:rPr lang="ru-RU" dirty="0"/>
              <a:t>Может использоваться в многопроходных алгоритмах</a:t>
            </a:r>
          </a:p>
          <a:p>
            <a:pPr lvl="1"/>
            <a:r>
              <a:rPr lang="ru-RU" dirty="0"/>
              <a:t>Допускает чтение и запись</a:t>
            </a:r>
          </a:p>
          <a:p>
            <a:pPr lvl="1"/>
            <a:r>
              <a:rPr lang="ru-RU" dirty="0"/>
              <a:t>Доступен только инкремент</a:t>
            </a:r>
            <a:endParaRPr lang="en-US" dirty="0"/>
          </a:p>
          <a:p>
            <a:r>
              <a:rPr lang="en-US" dirty="0" err="1">
                <a:hlinkClick r:id="rId5"/>
              </a:rPr>
              <a:t>LegacyBidirectionalIterator</a:t>
            </a:r>
            <a:endParaRPr lang="en-US" dirty="0"/>
          </a:p>
          <a:p>
            <a:pPr lvl="1"/>
            <a:r>
              <a:rPr lang="ru-RU" dirty="0"/>
              <a:t>Все возможности </a:t>
            </a:r>
            <a:r>
              <a:rPr lang="en-US" dirty="0" err="1"/>
              <a:t>LegacyForwardIterator</a:t>
            </a:r>
            <a:r>
              <a:rPr lang="ru-RU" dirty="0"/>
              <a:t> + декремент</a:t>
            </a:r>
            <a:endParaRPr lang="en-US" dirty="0"/>
          </a:p>
          <a:p>
            <a:r>
              <a:rPr lang="en-US" dirty="0" err="1">
                <a:hlinkClick r:id="rId6"/>
              </a:rPr>
              <a:t>LegacyRandomAccessIterator</a:t>
            </a:r>
            <a:endParaRPr lang="en-US" dirty="0"/>
          </a:p>
          <a:p>
            <a:pPr lvl="1"/>
            <a:r>
              <a:rPr lang="ru-RU" dirty="0"/>
              <a:t>Доступ к элементам относительно итератора за константное время</a:t>
            </a:r>
            <a:endParaRPr lang="en-US" dirty="0"/>
          </a:p>
          <a:p>
            <a:r>
              <a:rPr lang="en-US" dirty="0" err="1">
                <a:hlinkClick r:id="rId7"/>
              </a:rPr>
              <a:t>LegacyContiguousIterator</a:t>
            </a:r>
            <a:endParaRPr lang="ru-RU" dirty="0"/>
          </a:p>
          <a:p>
            <a:pPr lvl="1"/>
            <a:r>
              <a:rPr lang="ru-RU" dirty="0"/>
              <a:t>Хранение объектов в непрерывной области памяти</a:t>
            </a:r>
          </a:p>
        </p:txBody>
      </p:sp>
    </p:spTree>
    <p:extLst>
      <p:ext uri="{BB962C8B-B14F-4D97-AF65-F5344CB8AC3E}">
        <p14:creationId xmlns:p14="http://schemas.microsoft.com/office/powerpoint/2010/main" val="272388031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AC75D-D5A5-49B1-A23D-8CEC806B6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Методы для получения итераторов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218C8-5043-4530-8308-E931006EF8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Прямые итераторы</a:t>
            </a:r>
            <a:endParaRPr lang="en-US" dirty="0"/>
          </a:p>
          <a:p>
            <a:pPr lvl="1"/>
            <a:r>
              <a:rPr lang="en-US" dirty="0"/>
              <a:t>begin</a:t>
            </a:r>
          </a:p>
          <a:p>
            <a:pPr lvl="1"/>
            <a:r>
              <a:rPr lang="en-US" dirty="0"/>
              <a:t>end</a:t>
            </a:r>
            <a:endParaRPr lang="ru-RU" dirty="0"/>
          </a:p>
          <a:p>
            <a:r>
              <a:rPr lang="ru-RU" dirty="0"/>
              <a:t>Обратные итераторы</a:t>
            </a:r>
            <a:endParaRPr lang="en-US" dirty="0"/>
          </a:p>
          <a:p>
            <a:pPr lvl="1"/>
            <a:r>
              <a:rPr lang="en-US" dirty="0" err="1"/>
              <a:t>rbegin</a:t>
            </a:r>
            <a:endParaRPr lang="ru-RU" dirty="0"/>
          </a:p>
          <a:p>
            <a:pPr lvl="1"/>
            <a:r>
              <a:rPr lang="en-US" dirty="0"/>
              <a:t>rend</a:t>
            </a:r>
          </a:p>
          <a:p>
            <a:r>
              <a:rPr lang="ru-RU" dirty="0"/>
              <a:t>Константные итераторы</a:t>
            </a:r>
          </a:p>
          <a:p>
            <a:pPr lvl="1"/>
            <a:r>
              <a:rPr lang="en-US" dirty="0" err="1"/>
              <a:t>cbegin</a:t>
            </a:r>
            <a:r>
              <a:rPr lang="en-US" dirty="0"/>
              <a:t>, </a:t>
            </a:r>
            <a:r>
              <a:rPr lang="en-US" dirty="0" err="1"/>
              <a:t>cend</a:t>
            </a:r>
            <a:endParaRPr lang="en-US" dirty="0"/>
          </a:p>
          <a:p>
            <a:pPr lvl="1"/>
            <a:r>
              <a:rPr lang="en-US" dirty="0" err="1"/>
              <a:t>crbegin</a:t>
            </a:r>
            <a:r>
              <a:rPr lang="en-US" dirty="0"/>
              <a:t>, </a:t>
            </a:r>
            <a:r>
              <a:rPr lang="en-US" dirty="0" err="1"/>
              <a:t>crend</a:t>
            </a:r>
            <a:endParaRPr lang="en-US" dirty="0"/>
          </a:p>
          <a:p>
            <a:r>
              <a:rPr lang="ru-RU" dirty="0"/>
              <a:t>Функции вроде </a:t>
            </a:r>
          </a:p>
          <a:p>
            <a:pPr lvl="1"/>
            <a:r>
              <a:rPr lang="en-US" dirty="0"/>
              <a:t>std::begin(</a:t>
            </a:r>
            <a:r>
              <a:rPr lang="ru-RU" dirty="0"/>
              <a:t>контейнер)</a:t>
            </a:r>
          </a:p>
          <a:p>
            <a:pPr lvl="1"/>
            <a:r>
              <a:rPr lang="en-US" dirty="0"/>
              <a:t>std::end(</a:t>
            </a:r>
            <a:r>
              <a:rPr lang="ru-RU" dirty="0"/>
              <a:t>контейнер)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44184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FD0E433-D869-D6CE-D713-B06BFEA9A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801BA83F-4CAD-77B2-7C23-4C43160981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62589"/>
            <a:ext cx="10515600" cy="4277409"/>
          </a:xfrm>
        </p:spPr>
      </p:pic>
    </p:spTree>
    <p:extLst>
      <p:ext uri="{BB962C8B-B14F-4D97-AF65-F5344CB8AC3E}">
        <p14:creationId xmlns:p14="http://schemas.microsoft.com/office/powerpoint/2010/main" val="342816681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5CFF804F-0921-4AA1-8BB6-A5D8974EE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Исследуем </a:t>
            </a:r>
            <a:r>
              <a:rPr lang="en-US" dirty="0"/>
              <a:t>range-based for</a:t>
            </a:r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C268AC9-B047-4C58-BEC6-86F0CC2E3F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89223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 dirty="0"/>
              <a:t>Основные контейнеры </a:t>
            </a:r>
            <a:r>
              <a:rPr lang="en-US" dirty="0"/>
              <a:t>STL</a:t>
            </a:r>
            <a:endParaRPr lang="ru-RU" dirty="0"/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ru-RU" sz="2800" dirty="0"/>
              <a:t>Последовательные контейнеры</a:t>
            </a:r>
          </a:p>
          <a:p>
            <a:pPr lvl="1" eaLnBrk="1" hangingPunct="1">
              <a:lnSpc>
                <a:spcPct val="80000"/>
              </a:lnSpc>
            </a:pPr>
            <a:r>
              <a:rPr lang="ru-RU" dirty="0"/>
              <a:t>Строка</a:t>
            </a:r>
            <a:r>
              <a:rPr lang="en-US" dirty="0"/>
              <a:t> (</a:t>
            </a:r>
            <a:r>
              <a:rPr lang="en-US" b="1" dirty="0" err="1"/>
              <a:t>basic_string</a:t>
            </a:r>
            <a:r>
              <a:rPr lang="en-US" dirty="0"/>
              <a:t>, </a:t>
            </a:r>
            <a:r>
              <a:rPr lang="en-US" b="1" dirty="0"/>
              <a:t>string</a:t>
            </a:r>
            <a:r>
              <a:rPr lang="en-US" dirty="0"/>
              <a:t>, </a:t>
            </a:r>
            <a:r>
              <a:rPr lang="en-US" b="1" dirty="0" err="1"/>
              <a:t>wstring</a:t>
            </a:r>
            <a:r>
              <a:rPr lang="en-US" dirty="0"/>
              <a:t>)</a:t>
            </a:r>
            <a:endParaRPr lang="ru-RU" dirty="0"/>
          </a:p>
          <a:p>
            <a:pPr lvl="1" eaLnBrk="1" hangingPunct="1">
              <a:lnSpc>
                <a:spcPct val="80000"/>
              </a:lnSpc>
            </a:pPr>
            <a:r>
              <a:rPr lang="ru-RU" dirty="0"/>
              <a:t>Вектор </a:t>
            </a:r>
            <a:r>
              <a:rPr lang="en-US" dirty="0"/>
              <a:t>(</a:t>
            </a:r>
            <a:r>
              <a:rPr lang="en-US" b="1" dirty="0"/>
              <a:t>vector</a:t>
            </a:r>
            <a:r>
              <a:rPr lang="en-US" dirty="0"/>
              <a:t>)</a:t>
            </a:r>
          </a:p>
          <a:p>
            <a:pPr lvl="1" eaLnBrk="1" hangingPunct="1">
              <a:lnSpc>
                <a:spcPct val="80000"/>
              </a:lnSpc>
            </a:pPr>
            <a:r>
              <a:rPr lang="ru-RU" dirty="0"/>
              <a:t>Двусвязный список </a:t>
            </a:r>
            <a:r>
              <a:rPr lang="en-US" dirty="0"/>
              <a:t>(</a:t>
            </a:r>
            <a:r>
              <a:rPr lang="en-US" b="1" dirty="0"/>
              <a:t>list</a:t>
            </a:r>
            <a:r>
              <a:rPr lang="en-US" dirty="0"/>
              <a:t>)</a:t>
            </a:r>
            <a:endParaRPr lang="ru-RU" dirty="0"/>
          </a:p>
          <a:p>
            <a:pPr lvl="1" eaLnBrk="1" hangingPunct="1">
              <a:lnSpc>
                <a:spcPct val="80000"/>
              </a:lnSpc>
            </a:pPr>
            <a:r>
              <a:rPr lang="ru-RU" dirty="0"/>
              <a:t>Односвязный список (</a:t>
            </a:r>
            <a:r>
              <a:rPr lang="en-US" b="1" dirty="0" err="1"/>
              <a:t>forward_list</a:t>
            </a:r>
            <a:r>
              <a:rPr lang="en-US" dirty="0"/>
              <a:t>)</a:t>
            </a:r>
          </a:p>
          <a:p>
            <a:pPr lvl="1" eaLnBrk="1" hangingPunct="1">
              <a:lnSpc>
                <a:spcPct val="80000"/>
              </a:lnSpc>
            </a:pPr>
            <a:r>
              <a:rPr lang="ru-RU" dirty="0"/>
              <a:t>Двусторонняя очередь (</a:t>
            </a:r>
            <a:r>
              <a:rPr lang="en-US" b="1" dirty="0" err="1"/>
              <a:t>deque</a:t>
            </a:r>
            <a:r>
              <a:rPr lang="ru-RU" dirty="0"/>
              <a:t>)</a:t>
            </a:r>
          </a:p>
          <a:p>
            <a:pPr eaLnBrk="1" hangingPunct="1">
              <a:lnSpc>
                <a:spcPct val="80000"/>
              </a:lnSpc>
            </a:pPr>
            <a:r>
              <a:rPr lang="ru-RU" sz="2800" dirty="0"/>
              <a:t>Ассоциативные контейнеры</a:t>
            </a:r>
          </a:p>
          <a:p>
            <a:pPr lvl="1" eaLnBrk="1" hangingPunct="1">
              <a:lnSpc>
                <a:spcPct val="80000"/>
              </a:lnSpc>
            </a:pPr>
            <a:r>
              <a:rPr lang="ru-RU" dirty="0"/>
              <a:t>Отображение (</a:t>
            </a:r>
            <a:r>
              <a:rPr lang="en-US" b="1" dirty="0"/>
              <a:t>map</a:t>
            </a:r>
            <a:r>
              <a:rPr lang="ru-RU" dirty="0"/>
              <a:t>, </a:t>
            </a:r>
            <a:r>
              <a:rPr lang="en-US" b="1" dirty="0" err="1"/>
              <a:t>multimap</a:t>
            </a:r>
            <a:r>
              <a:rPr lang="en-US" dirty="0"/>
              <a:t>, </a:t>
            </a:r>
            <a:r>
              <a:rPr lang="en-US" b="1" dirty="0" err="1"/>
              <a:t>unordered_map</a:t>
            </a:r>
            <a:r>
              <a:rPr lang="en-US" dirty="0"/>
              <a:t>, </a:t>
            </a:r>
            <a:r>
              <a:rPr lang="en-US" b="1" dirty="0" err="1"/>
              <a:t>unordered_multimap</a:t>
            </a:r>
            <a:r>
              <a:rPr lang="en-US" dirty="0"/>
              <a:t>)</a:t>
            </a:r>
          </a:p>
          <a:p>
            <a:pPr lvl="1" eaLnBrk="1" hangingPunct="1">
              <a:lnSpc>
                <a:spcPct val="80000"/>
              </a:lnSpc>
            </a:pPr>
            <a:r>
              <a:rPr lang="ru-RU" dirty="0"/>
              <a:t>Множество </a:t>
            </a:r>
            <a:r>
              <a:rPr lang="en-US" dirty="0"/>
              <a:t>(</a:t>
            </a:r>
            <a:r>
              <a:rPr lang="en-US" b="1" dirty="0"/>
              <a:t>set</a:t>
            </a:r>
            <a:r>
              <a:rPr lang="en-US" dirty="0"/>
              <a:t>, </a:t>
            </a:r>
            <a:r>
              <a:rPr lang="en-US" b="1" dirty="0" err="1"/>
              <a:t>multiset</a:t>
            </a:r>
            <a:r>
              <a:rPr lang="en-US" dirty="0"/>
              <a:t>, </a:t>
            </a:r>
            <a:r>
              <a:rPr lang="en-US" b="1" dirty="0" err="1"/>
              <a:t>unordered_set</a:t>
            </a:r>
            <a:r>
              <a:rPr lang="en-US" dirty="0"/>
              <a:t>, </a:t>
            </a:r>
            <a:r>
              <a:rPr lang="en-US" b="1" dirty="0" err="1"/>
              <a:t>unordered_multiset</a:t>
            </a:r>
            <a:r>
              <a:rPr lang="en-US" dirty="0"/>
              <a:t>)</a:t>
            </a:r>
          </a:p>
          <a:p>
            <a:pPr eaLnBrk="1" hangingPunct="1">
              <a:lnSpc>
                <a:spcPct val="80000"/>
              </a:lnSpc>
            </a:pPr>
            <a:r>
              <a:rPr lang="ru-RU" sz="2800" dirty="0"/>
              <a:t>Контейнеры-адаптеры</a:t>
            </a:r>
          </a:p>
          <a:p>
            <a:pPr lvl="1" eaLnBrk="1" hangingPunct="1">
              <a:lnSpc>
                <a:spcPct val="80000"/>
              </a:lnSpc>
            </a:pPr>
            <a:r>
              <a:rPr lang="ru-RU" dirty="0"/>
              <a:t>Стек (</a:t>
            </a:r>
            <a:r>
              <a:rPr lang="en-US" b="1" dirty="0"/>
              <a:t>stack</a:t>
            </a:r>
            <a:r>
              <a:rPr lang="en-US" dirty="0"/>
              <a:t>)</a:t>
            </a:r>
            <a:endParaRPr lang="ru-RU" dirty="0"/>
          </a:p>
          <a:p>
            <a:pPr lvl="1" eaLnBrk="1" hangingPunct="1">
              <a:lnSpc>
                <a:spcPct val="80000"/>
              </a:lnSpc>
            </a:pPr>
            <a:r>
              <a:rPr lang="ru-RU" dirty="0"/>
              <a:t>Очередь </a:t>
            </a:r>
            <a:r>
              <a:rPr lang="en-US" dirty="0"/>
              <a:t>(</a:t>
            </a:r>
            <a:r>
              <a:rPr lang="en-US" b="1" dirty="0"/>
              <a:t>queue</a:t>
            </a:r>
            <a:r>
              <a:rPr lang="en-US" dirty="0"/>
              <a:t>)</a:t>
            </a:r>
          </a:p>
          <a:p>
            <a:pPr lvl="1" eaLnBrk="1" hangingPunct="1">
              <a:lnSpc>
                <a:spcPct val="80000"/>
              </a:lnSpc>
            </a:pPr>
            <a:r>
              <a:rPr lang="ru-RU" dirty="0"/>
              <a:t>Очередь с приоритетом (</a:t>
            </a:r>
            <a:r>
              <a:rPr lang="en-US" b="1" dirty="0" err="1"/>
              <a:t>priority_queue</a:t>
            </a:r>
            <a:r>
              <a:rPr lang="ru-RU" dirty="0"/>
              <a:t>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1914772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4E3900-0B67-8DA9-30ED-CFD623F4E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Заглядываем внутрь </a:t>
            </a:r>
            <a:r>
              <a:rPr lang="en-US" dirty="0"/>
              <a:t>range-based for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DAA79C7-1EF2-2E3C-3DF3-F49E772D9A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defTabSz="354013"/>
            <a:r>
              <a:rPr lang="ru-RU" dirty="0"/>
              <a:t>Синтаксис цикла</a:t>
            </a:r>
            <a:endParaRPr lang="en-US" dirty="0"/>
          </a:p>
          <a:p>
            <a:pPr marL="0" indent="0" defTabSz="354013">
              <a:buNone/>
            </a:pP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b="1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i="1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b="0" i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-statement</a:t>
            </a:r>
            <a:r>
              <a:rPr lang="en-US" sz="2000" b="0" dirty="0">
                <a:solidFill>
                  <a:srgbClr val="00B050"/>
                </a:solidFill>
                <a:effectLst/>
                <a:latin typeface="Consolas" panose="020B0609020204030204" pitchFamily="49" charset="0"/>
              </a:rPr>
              <a:t>(optional)</a:t>
            </a:r>
            <a:r>
              <a:rPr lang="en-US" b="0" i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r</a:t>
            </a:r>
            <a:r>
              <a:rPr lang="en-US" b="0" i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ange-declaration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range-expression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 defTabSz="354013">
              <a:buNone/>
            </a:pPr>
            <a:r>
              <a:rPr lang="en-US" i="1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b="0" i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loop-statement</a:t>
            </a:r>
          </a:p>
          <a:p>
            <a:pPr defTabSz="354013"/>
            <a:r>
              <a:rPr lang="ru-RU" dirty="0"/>
              <a:t>Компилятором он разворачивается в такую конструкцию:</a:t>
            </a:r>
          </a:p>
          <a:p>
            <a:pPr marL="0" indent="0" defTabSz="354013">
              <a:lnSpc>
                <a:spcPct val="120000"/>
              </a:lnSpc>
              <a:spcBef>
                <a:spcPts val="0"/>
              </a:spcBef>
              <a:buNone/>
            </a:pP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 defTabSz="354013">
              <a:lnSpc>
                <a:spcPct val="120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lang="en-US" b="0" i="1" dirty="0" err="1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init</a:t>
            </a:r>
            <a:r>
              <a:rPr lang="en-US" b="0" i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-statement</a:t>
            </a:r>
            <a:endParaRPr lang="en-US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 defTabSz="354013">
              <a:lnSpc>
                <a:spcPct val="120000"/>
              </a:lnSpc>
              <a:spcBef>
                <a:spcPts val="0"/>
              </a:spcBef>
              <a:buNone/>
            </a:pPr>
            <a:r>
              <a:rPr lang="ru-RU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lang="en-US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&amp;&amp; __range = </a:t>
            </a:r>
            <a:r>
              <a:rPr lang="en-US" b="0" i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range-expression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 defTabSz="354013">
              <a:lnSpc>
                <a:spcPct val="120000"/>
              </a:lnSpc>
              <a:spcBef>
                <a:spcPts val="0"/>
              </a:spcBef>
              <a:buNone/>
            </a:pPr>
            <a:r>
              <a:rPr lang="ru-RU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lang="en-US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__begin = </a:t>
            </a:r>
            <a:r>
              <a:rPr lang="en-US" b="0" i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begin-expr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 defTabSz="354013">
              <a:lnSpc>
                <a:spcPct val="120000"/>
              </a:lnSpc>
              <a:spcBef>
                <a:spcPts val="0"/>
              </a:spcBef>
              <a:buNone/>
            </a:pPr>
            <a:r>
              <a:rPr lang="ru-RU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lang="en-US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__end = </a:t>
            </a:r>
            <a:r>
              <a:rPr lang="en-US" b="0" i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end-expr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 defTabSz="354013">
              <a:lnSpc>
                <a:spcPct val="120000"/>
              </a:lnSpc>
              <a:spcBef>
                <a:spcPts val="0"/>
              </a:spcBef>
              <a:buNone/>
            </a:pPr>
            <a:r>
              <a:rPr lang="ru-RU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lang="en-US" b="1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 ; __begin != __end; ++__begin)</a:t>
            </a:r>
            <a:r>
              <a:rPr lang="ru-RU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endParaRPr lang="ru-RU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 defTabSz="354013">
              <a:lnSpc>
                <a:spcPct val="120000"/>
              </a:lnSpc>
              <a:spcBef>
                <a:spcPts val="0"/>
              </a:spcBef>
              <a:buNone/>
            </a:pPr>
            <a:r>
              <a:rPr lang="ru-RU" b="0" i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			</a:t>
            </a:r>
            <a:r>
              <a:rPr lang="en-US" b="0" i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range-declaration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*__begin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 defTabSz="354013">
              <a:lnSpc>
                <a:spcPct val="120000"/>
              </a:lnSpc>
              <a:spcBef>
                <a:spcPts val="0"/>
              </a:spcBef>
              <a:buNone/>
            </a:pPr>
            <a:r>
              <a:rPr lang="ru-RU" b="0" i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			</a:t>
            </a:r>
            <a:r>
              <a:rPr lang="en-US" b="0" i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loop-statement</a:t>
            </a:r>
            <a:endParaRPr lang="ru-RU" b="0" i="1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Consolas" panose="020B0609020204030204" pitchFamily="49" charset="0"/>
            </a:endParaRPr>
          </a:p>
          <a:p>
            <a:pPr marL="0" indent="0" defTabSz="354013">
              <a:lnSpc>
                <a:spcPct val="120000"/>
              </a:lnSpc>
              <a:spcBef>
                <a:spcPts val="0"/>
              </a:spcBef>
              <a:buNone/>
            </a:pP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ru-RU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 defTabSz="354013">
              <a:lnSpc>
                <a:spcPct val="120000"/>
              </a:lnSpc>
              <a:spcBef>
                <a:spcPts val="0"/>
              </a:spcBef>
              <a:buNone/>
            </a:pPr>
            <a:r>
              <a:rPr lang="ru-RU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F99708B-DF3E-4534-89D5-B41C78D0A17B}"/>
              </a:ext>
            </a:extLst>
          </p:cNvPr>
          <p:cNvSpPr txBox="1"/>
          <p:nvPr/>
        </p:nvSpPr>
        <p:spPr>
          <a:xfrm>
            <a:off x="2567608" y="6308209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hlinkClick r:id="rId3"/>
              </a:rPr>
              <a:t>https://en.cppreference.com/w/cpp/language/range-for</a:t>
            </a:r>
            <a:r>
              <a:rPr lang="en-US" dirty="0"/>
              <a:t> </a:t>
            </a:r>
            <a:endParaRPr lang="ru-RU"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CDB009E-1F4F-4878-B83E-E1789E9D35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92344" y="4105432"/>
            <a:ext cx="2553056" cy="25721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52839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D135ED-E91C-E2C0-FB14-D375A500D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init</a:t>
            </a:r>
            <a:r>
              <a:rPr lang="en-US" dirty="0"/>
              <a:t>-statement (</a:t>
            </a:r>
            <a:r>
              <a:rPr lang="ru-RU" dirty="0"/>
              <a:t>начиная с </a:t>
            </a:r>
            <a:r>
              <a:rPr lang="en-US" dirty="0"/>
              <a:t>C++20)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0A9836C-5396-F601-664A-43C06C4306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defTabSz="354013"/>
            <a:r>
              <a:rPr lang="ru-RU" dirty="0"/>
              <a:t>Выражение, например:</a:t>
            </a:r>
          </a:p>
          <a:p>
            <a:pPr marL="0" indent="0" defTabSz="354013">
              <a:buNone/>
            </a:pPr>
            <a:r>
              <a:rPr lang="en-US" dirty="0">
                <a:latin typeface="Consolas" panose="020B0609020204030204" pitchFamily="49" charset="0"/>
              </a:rPr>
              <a:t>	n=n+5;</a:t>
            </a:r>
            <a:endParaRPr lang="ru-RU" dirty="0">
              <a:latin typeface="Consolas" panose="020B0609020204030204" pitchFamily="49" charset="0"/>
            </a:endParaRPr>
          </a:p>
          <a:p>
            <a:pPr defTabSz="354013"/>
            <a:r>
              <a:rPr lang="ru-RU" dirty="0"/>
              <a:t>Объявление переменной с инициализатором или нескольких переменных</a:t>
            </a:r>
          </a:p>
          <a:p>
            <a:pPr defTabSz="354013"/>
            <a:r>
              <a:rPr lang="en-US" dirty="0"/>
              <a:t>Structured-binding</a:t>
            </a:r>
          </a:p>
          <a:p>
            <a:pPr marL="0" indent="0" defTabSz="354013">
              <a:buNone/>
            </a:pPr>
            <a:r>
              <a:rPr lang="en-US" dirty="0">
                <a:latin typeface="Consolas" panose="020B0609020204030204" pitchFamily="49" charset="0"/>
              </a:rPr>
              <a:t>	auto [x, y] = </a:t>
            </a:r>
            <a:r>
              <a:rPr lang="en-US" dirty="0" err="1">
                <a:latin typeface="Consolas" panose="020B0609020204030204" pitchFamily="49" charset="0"/>
              </a:rPr>
              <a:t>GetPoint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pPr defTabSz="354013"/>
            <a:r>
              <a:rPr lang="ru-RU" dirty="0"/>
              <a:t>Объявление синонима типа</a:t>
            </a:r>
            <a:endParaRPr lang="en-US" dirty="0"/>
          </a:p>
          <a:p>
            <a:pPr marL="0" indent="0" defTabSz="354013">
              <a:buNone/>
            </a:pPr>
            <a:r>
              <a:rPr lang="en-US" dirty="0">
                <a:latin typeface="Consolas" panose="020B0609020204030204" pitchFamily="49" charset="0"/>
              </a:rPr>
              <a:t>	using Number = int;</a:t>
            </a: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9CC98F-E611-86E7-AD83-D855F5A51BFE}"/>
              </a:ext>
            </a:extLst>
          </p:cNvPr>
          <p:cNvSpPr txBox="1"/>
          <p:nvPr/>
        </p:nvSpPr>
        <p:spPr>
          <a:xfrm>
            <a:off x="6600056" y="3861048"/>
            <a:ext cx="5472608" cy="2862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defTabSz="354013">
              <a:spcBef>
                <a:spcPts val="0"/>
              </a:spcBef>
              <a:buNone/>
            </a:pP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defTabSz="354013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init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-statement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defTabSz="354013">
              <a:spcBef>
                <a:spcPts val="0"/>
              </a:spcBef>
              <a:buNone/>
            </a:pPr>
            <a:r>
              <a:rPr lang="ru-RU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&amp;&amp; __range = </a:t>
            </a:r>
            <a:r>
              <a:rPr lang="en-US" b="0" i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range-expression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defTabSz="354013">
              <a:spcBef>
                <a:spcPts val="0"/>
              </a:spcBef>
              <a:buNone/>
            </a:pPr>
            <a:r>
              <a:rPr lang="ru-RU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__begin = </a:t>
            </a:r>
            <a:r>
              <a:rPr lang="en-US" b="0" i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begin-expr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defTabSz="354013">
              <a:spcBef>
                <a:spcPts val="0"/>
              </a:spcBef>
              <a:buNone/>
            </a:pPr>
            <a:r>
              <a:rPr lang="ru-RU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__end = </a:t>
            </a:r>
            <a:r>
              <a:rPr lang="en-US" b="0" i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end-expr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defTabSz="354013">
              <a:spcBef>
                <a:spcPts val="0"/>
              </a:spcBef>
              <a:buNone/>
            </a:pPr>
            <a:r>
              <a:rPr lang="ru-RU" b="1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b="1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 ; __begin != __end; ++__begin)</a:t>
            </a:r>
            <a:r>
              <a:rPr lang="ru-RU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endParaRPr lang="ru-RU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defTabSz="354013">
              <a:spcBef>
                <a:spcPts val="0"/>
              </a:spcBef>
              <a:buNone/>
            </a:pPr>
            <a:r>
              <a:rPr lang="ru-RU" b="0" i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		</a:t>
            </a:r>
            <a:r>
              <a:rPr lang="en-US" b="0" i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range-declaration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*__begin;</a:t>
            </a:r>
            <a:endParaRPr lang="ru-RU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defTabSz="354013">
              <a:spcBef>
                <a:spcPts val="0"/>
              </a:spcBef>
              <a:buNone/>
            </a:pPr>
            <a:r>
              <a:rPr lang="ru-RU" b="0" i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		</a:t>
            </a:r>
            <a:r>
              <a:rPr lang="en-US" b="0" i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loop-statement</a:t>
            </a:r>
            <a:endParaRPr lang="ru-RU" b="0" i="1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Consolas" panose="020B0609020204030204" pitchFamily="49" charset="0"/>
            </a:endParaRPr>
          </a:p>
          <a:p>
            <a:pPr marL="0" defTabSz="354013">
              <a:spcBef>
                <a:spcPts val="0"/>
              </a:spcBef>
              <a:buNone/>
            </a:pPr>
            <a:r>
              <a:rPr lang="ru-RU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defTabSz="354013">
              <a:spcBef>
                <a:spcPts val="0"/>
              </a:spcBef>
              <a:buNone/>
            </a:pP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50082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0318BF3-F89D-727E-8DE6-641ECE94D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begin-expr </a:t>
            </a:r>
            <a:r>
              <a:rPr lang="ru-RU" dirty="0"/>
              <a:t>и </a:t>
            </a:r>
            <a:r>
              <a:rPr lang="en-US" dirty="0"/>
              <a:t>end-expr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0410B82-C48E-4FC9-FD52-36D56AE932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Если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range-expression</a:t>
            </a:r>
            <a:r>
              <a:rPr lang="en-US" dirty="0"/>
              <a:t> – </a:t>
            </a:r>
            <a:r>
              <a:rPr lang="ru-RU" dirty="0"/>
              <a:t>массив</a:t>
            </a:r>
            <a:endParaRPr lang="en-US" dirty="0"/>
          </a:p>
          <a:p>
            <a:pPr lvl="1"/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begin-expr</a:t>
            </a:r>
            <a:r>
              <a:rPr lang="en-US" dirty="0"/>
              <a:t> – </a:t>
            </a:r>
            <a:r>
              <a:rPr lang="ru-RU" dirty="0">
                <a:latin typeface="Consolas" panose="020B0609020204030204" pitchFamily="49" charset="0"/>
              </a:rPr>
              <a:t>__</a:t>
            </a:r>
            <a:r>
              <a:rPr lang="en-US" dirty="0">
                <a:latin typeface="Consolas" panose="020B0609020204030204" pitchFamily="49" charset="0"/>
              </a:rPr>
              <a:t>range</a:t>
            </a:r>
          </a:p>
          <a:p>
            <a:pPr lvl="1"/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end-expr</a:t>
            </a:r>
            <a:r>
              <a:rPr lang="en-US" dirty="0"/>
              <a:t> — 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ru-RU" dirty="0">
                <a:latin typeface="Consolas" panose="020B0609020204030204" pitchFamily="49" charset="0"/>
              </a:rPr>
              <a:t>__</a:t>
            </a:r>
            <a:r>
              <a:rPr lang="en-US" dirty="0">
                <a:latin typeface="Consolas" panose="020B0609020204030204" pitchFamily="49" charset="0"/>
              </a:rPr>
              <a:t>range + __bound)</a:t>
            </a:r>
            <a:r>
              <a:rPr lang="ru-RU" dirty="0"/>
              <a:t>, где </a:t>
            </a:r>
            <a:r>
              <a:rPr lang="en-US" dirty="0">
                <a:latin typeface="Consolas" panose="020B0609020204030204" pitchFamily="49" charset="0"/>
              </a:rPr>
              <a:t>__bound</a:t>
            </a:r>
            <a:r>
              <a:rPr lang="en-US" dirty="0"/>
              <a:t> –</a:t>
            </a:r>
            <a:r>
              <a:rPr lang="ru-RU" dirty="0"/>
              <a:t> размер массива</a:t>
            </a:r>
            <a:endParaRPr lang="en-US" dirty="0"/>
          </a:p>
          <a:p>
            <a:r>
              <a:rPr lang="ru-RU" dirty="0"/>
              <a:t>Если 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range-expression</a:t>
            </a:r>
            <a:r>
              <a:rPr lang="en-US" dirty="0"/>
              <a:t> – </a:t>
            </a:r>
            <a:r>
              <a:rPr lang="ru-RU" dirty="0"/>
              <a:t>класс или структура с методами </a:t>
            </a:r>
            <a:r>
              <a:rPr lang="en-US" dirty="0">
                <a:latin typeface="Consolas" panose="020B0609020204030204" pitchFamily="49" charset="0"/>
              </a:rPr>
              <a:t>begin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>
                <a:latin typeface="Consolas" panose="020B0609020204030204" pitchFamily="49" charset="0"/>
              </a:rPr>
              <a:t>end</a:t>
            </a:r>
          </a:p>
          <a:p>
            <a:pPr lvl="1"/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begin-expr</a:t>
            </a:r>
            <a:r>
              <a:rPr lang="en-US" dirty="0"/>
              <a:t> – </a:t>
            </a:r>
            <a:r>
              <a:rPr lang="en-US" dirty="0">
                <a:latin typeface="Consolas" panose="020B0609020204030204" pitchFamily="49" charset="0"/>
              </a:rPr>
              <a:t>__</a:t>
            </a:r>
            <a:r>
              <a:rPr lang="en-US" dirty="0" err="1">
                <a:latin typeface="Consolas" panose="020B0609020204030204" pitchFamily="49" charset="0"/>
              </a:rPr>
              <a:t>range.begin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  <a:p>
            <a:pPr lvl="1"/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end-expr</a:t>
            </a:r>
            <a:r>
              <a:rPr lang="en-US" dirty="0"/>
              <a:t>  — </a:t>
            </a:r>
            <a:r>
              <a:rPr lang="en-US" dirty="0">
                <a:latin typeface="Consolas" panose="020B0609020204030204" pitchFamily="49" charset="0"/>
              </a:rPr>
              <a:t>__</a:t>
            </a:r>
            <a:r>
              <a:rPr lang="en-US" dirty="0" err="1">
                <a:latin typeface="Consolas" panose="020B0609020204030204" pitchFamily="49" charset="0"/>
              </a:rPr>
              <a:t>range.end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  <a:p>
            <a:r>
              <a:rPr lang="ru-RU" dirty="0"/>
              <a:t>В остальных случаях</a:t>
            </a:r>
          </a:p>
          <a:p>
            <a:pPr lvl="1"/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begin-expr</a:t>
            </a:r>
            <a:r>
              <a:rPr lang="en-US" dirty="0"/>
              <a:t> – </a:t>
            </a:r>
            <a:r>
              <a:rPr lang="en-US">
                <a:latin typeface="Consolas" panose="020B0609020204030204" pitchFamily="49" charset="0"/>
              </a:rPr>
              <a:t>begin(__range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end-expr</a:t>
            </a:r>
            <a:r>
              <a:rPr lang="en-US" dirty="0"/>
              <a:t>  — </a:t>
            </a:r>
            <a:r>
              <a:rPr lang="en-US" dirty="0">
                <a:latin typeface="Consolas" panose="020B0609020204030204" pitchFamily="49" charset="0"/>
              </a:rPr>
              <a:t>end(__range)</a:t>
            </a:r>
            <a:endParaRPr lang="ru-RU" dirty="0"/>
          </a:p>
          <a:p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F22B0C-DB0D-39DD-F3D6-EF458E35B93C}"/>
              </a:ext>
            </a:extLst>
          </p:cNvPr>
          <p:cNvSpPr txBox="1"/>
          <p:nvPr/>
        </p:nvSpPr>
        <p:spPr>
          <a:xfrm>
            <a:off x="6600056" y="3861048"/>
            <a:ext cx="5472608" cy="286232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defTabSz="354013">
              <a:spcBef>
                <a:spcPts val="0"/>
              </a:spcBef>
              <a:buNone/>
            </a:pP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defTabSz="354013"/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i="1" dirty="0" err="1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init</a:t>
            </a:r>
            <a:r>
              <a:rPr lang="en-US" i="1" dirty="0">
                <a:solidFill>
                  <a:schemeClr val="tx1">
                    <a:lumMod val="50000"/>
                    <a:lumOff val="50000"/>
                  </a:schemeClr>
                </a:solidFill>
                <a:latin typeface="Consolas" panose="020B0609020204030204" pitchFamily="49" charset="0"/>
              </a:rPr>
              <a:t>-statement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defTabSz="354013">
              <a:spcBef>
                <a:spcPts val="0"/>
              </a:spcBef>
              <a:buNone/>
            </a:pPr>
            <a:r>
              <a:rPr lang="ru-RU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&amp;&amp; __range = </a:t>
            </a:r>
            <a:r>
              <a:rPr lang="en-US" b="0" i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range-expression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defTabSz="354013">
              <a:spcBef>
                <a:spcPts val="0"/>
              </a:spcBef>
              <a:buNone/>
            </a:pPr>
            <a:r>
              <a:rPr lang="ru-RU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__begin = </a:t>
            </a:r>
            <a:r>
              <a:rPr lang="en-US" b="0" i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begin-expr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defTabSz="354013">
              <a:spcBef>
                <a:spcPts val="0"/>
              </a:spcBef>
              <a:buNone/>
            </a:pPr>
            <a:r>
              <a:rPr lang="ru-RU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b="1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__end = </a:t>
            </a:r>
            <a:r>
              <a:rPr lang="en-US" b="0" i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end-expr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defTabSz="354013">
              <a:spcBef>
                <a:spcPts val="0"/>
              </a:spcBef>
              <a:buNone/>
            </a:pPr>
            <a:r>
              <a:rPr lang="ru-RU" b="1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b="1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 ; __begin != __end; ++__begin)</a:t>
            </a:r>
            <a:r>
              <a:rPr lang="ru-RU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endParaRPr lang="ru-RU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defTabSz="354013">
              <a:spcBef>
                <a:spcPts val="0"/>
              </a:spcBef>
              <a:buNone/>
            </a:pPr>
            <a:r>
              <a:rPr lang="ru-RU" b="0" i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		</a:t>
            </a:r>
            <a:r>
              <a:rPr lang="en-US" b="0" i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range-declaration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 *__begin;</a:t>
            </a:r>
            <a:endParaRPr lang="ru-RU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defTabSz="354013">
              <a:spcBef>
                <a:spcPts val="0"/>
              </a:spcBef>
              <a:buNone/>
            </a:pPr>
            <a:r>
              <a:rPr lang="ru-RU" b="0" i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		</a:t>
            </a:r>
            <a:r>
              <a:rPr lang="en-US" b="0" i="1" dirty="0">
                <a:solidFill>
                  <a:schemeClr val="tx1">
                    <a:lumMod val="50000"/>
                    <a:lumOff val="50000"/>
                  </a:schemeClr>
                </a:solidFill>
                <a:effectLst/>
                <a:latin typeface="Consolas" panose="020B0609020204030204" pitchFamily="49" charset="0"/>
              </a:rPr>
              <a:t>loop-statement</a:t>
            </a:r>
            <a:endParaRPr lang="ru-RU" b="0" i="1" dirty="0">
              <a:solidFill>
                <a:schemeClr val="tx1">
                  <a:lumMod val="50000"/>
                  <a:lumOff val="50000"/>
                </a:schemeClr>
              </a:solidFill>
              <a:effectLst/>
              <a:latin typeface="Consolas" panose="020B0609020204030204" pitchFamily="49" charset="0"/>
            </a:endParaRPr>
          </a:p>
          <a:p>
            <a:pPr marL="0" defTabSz="354013">
              <a:spcBef>
                <a:spcPts val="0"/>
              </a:spcBef>
              <a:buNone/>
            </a:pPr>
            <a:r>
              <a:rPr lang="ru-RU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defTabSz="354013">
              <a:spcBef>
                <a:spcPts val="0"/>
              </a:spcBef>
              <a:buNone/>
            </a:pP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6040791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035C3E-1832-ECB0-797B-DC8E03F251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7C5D54-2889-83DC-9306-EA5D030D15D6}"/>
              </a:ext>
            </a:extLst>
          </p:cNvPr>
          <p:cNvSpPr txBox="1"/>
          <p:nvPr/>
        </p:nvSpPr>
        <p:spPr>
          <a:xfrm>
            <a:off x="838200" y="1690688"/>
            <a:ext cx="8309487" cy="132343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primes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 = { 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17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19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23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};</a:t>
            </a:r>
          </a:p>
          <a:p>
            <a:r>
              <a:rPr lang="en-US" sz="20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prime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sz="20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primes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std::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20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prime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20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E9EDC7C-F623-645C-4D6B-A30F546039D5}"/>
              </a:ext>
            </a:extLst>
          </p:cNvPr>
          <p:cNvSpPr txBox="1"/>
          <p:nvPr/>
        </p:nvSpPr>
        <p:spPr>
          <a:xfrm>
            <a:off x="838200" y="3343254"/>
            <a:ext cx="10730408" cy="34778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&amp;&amp; </a:t>
            </a:r>
            <a:r>
              <a:rPr lang="en-US" sz="20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__range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primes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              // int (&amp;__range)[9]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__begin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__range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           // int* __begin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__end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sz="20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__range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std::</a:t>
            </a:r>
            <a:r>
              <a:rPr lang="en-US" sz="2000" b="0" dirty="0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size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primes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int* __end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(; </a:t>
            </a:r>
            <a:r>
              <a:rPr lang="en-US" sz="20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__begin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!= </a:t>
            </a:r>
            <a:r>
              <a:rPr lang="en-US" sz="20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__end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++</a:t>
            </a:r>
            <a:r>
              <a:rPr lang="en-US" sz="20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__begin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prime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*</a:t>
            </a:r>
            <a:r>
              <a:rPr lang="en-US" sz="20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__begin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               </a:t>
            </a:r>
            <a:r>
              <a:rPr lang="en-US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int prime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{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std::</a:t>
            </a:r>
            <a:r>
              <a:rPr lang="en-US" sz="2000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2000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prime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&lt;&lt; </a:t>
            </a:r>
            <a:r>
              <a:rPr lang="en-US" sz="20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89972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1255C3B-AB69-68BE-5062-2BC07D03F4FC}"/>
              </a:ext>
            </a:extLst>
          </p:cNvPr>
          <p:cNvSpPr txBox="1"/>
          <p:nvPr/>
        </p:nvSpPr>
        <p:spPr>
          <a:xfrm>
            <a:off x="335360" y="332656"/>
            <a:ext cx="11280576" cy="175432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std::</a:t>
            </a:r>
            <a:r>
              <a:rPr lang="en-US" b="0" dirty="0">
                <a:solidFill>
                  <a:srgbClr val="2B91AF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hello world</a:t>
            </a:r>
            <a:r>
              <a:rPr lang="en-US" b="0" dirty="0">
                <a:solidFill>
                  <a:srgbClr val="E21F1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isEven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isEven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static_cast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unsigned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&gt;(std::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toupper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static_cast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unsigned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)));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isEven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!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isEven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E06F55-9906-9437-C4F2-C2BFD25D8325}"/>
              </a:ext>
            </a:extLst>
          </p:cNvPr>
          <p:cNvSpPr txBox="1"/>
          <p:nvPr/>
        </p:nvSpPr>
        <p:spPr>
          <a:xfrm>
            <a:off x="336749" y="2532884"/>
            <a:ext cx="11279187" cy="39703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354013"/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defTabSz="354013"/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isEven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false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defTabSz="354013"/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&amp;&amp;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__range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              // std::string&amp; __range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defTabSz="354013"/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__begin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begin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// std::string::iterator __begin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defTabSz="354013"/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__end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__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range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end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   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std::string::iterator __end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defTabSz="354013"/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(;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__begin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!= 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__end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++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__begin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defTabSz="354013"/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auto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&amp;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*</a:t>
            </a:r>
            <a:r>
              <a:rPr lang="en-US" b="0" dirty="0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__begin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             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 // char&amp; </a:t>
            </a:r>
            <a:r>
              <a:rPr lang="en-US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ch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defTabSz="354013"/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defTabSz="354013"/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b="0" dirty="0">
                <a:solidFill>
                  <a:srgbClr val="8F08C4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isEven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defTabSz="354013"/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 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static_cast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unsigned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&gt;(std::</a:t>
            </a:r>
            <a:r>
              <a:rPr lang="en-US" b="0" dirty="0" err="1">
                <a:solidFill>
                  <a:srgbClr val="74531F"/>
                </a:solidFill>
                <a:effectLst/>
                <a:latin typeface="Consolas" panose="020B0609020204030204" pitchFamily="49" charset="0"/>
              </a:rPr>
              <a:t>toupper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static_cast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unsigned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&gt;(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ch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)));</a:t>
            </a:r>
          </a:p>
          <a:p>
            <a:pPr defTabSz="354013"/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  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isEven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!</a:t>
            </a:r>
            <a:r>
              <a:rPr lang="en-US" b="0" dirty="0" err="1">
                <a:solidFill>
                  <a:srgbClr val="1F377F"/>
                </a:solidFill>
                <a:effectLst/>
                <a:latin typeface="Consolas" panose="020B0609020204030204" pitchFamily="49" charset="0"/>
              </a:rPr>
              <a:t>isEven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defTabSz="354013"/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 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defTabSz="354013"/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 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defTabSz="354013"/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97465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FA42E22-B030-470B-915D-BED4E97E1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Алгоритмы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51EEA12-DD58-4CB6-B32C-6D02DBE226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50928752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ru-RU"/>
              <a:t>Алгоритмы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ru-RU" sz="2800" dirty="0"/>
              <a:t>Обобщенные функции, реализующие типичные алгоритмы над элементами контейнеров</a:t>
            </a:r>
          </a:p>
          <a:p>
            <a:pPr lvl="1" eaLnBrk="1" hangingPunct="1"/>
            <a:r>
              <a:rPr lang="ru-RU" dirty="0"/>
              <a:t>Сортировка, поиск, поэлементная обработка</a:t>
            </a:r>
          </a:p>
          <a:p>
            <a:pPr eaLnBrk="1" hangingPunct="1"/>
            <a:r>
              <a:rPr lang="ru-RU" sz="2800" dirty="0"/>
              <a:t>Алгоритмы в </a:t>
            </a:r>
            <a:r>
              <a:rPr lang="en-US" sz="2800" dirty="0"/>
              <a:t>STL </a:t>
            </a:r>
            <a:r>
              <a:rPr lang="ru-RU" sz="2800" dirty="0"/>
              <a:t>не работают с контейнерами напрямую</a:t>
            </a:r>
          </a:p>
          <a:p>
            <a:pPr lvl="1" eaLnBrk="1" hangingPunct="1"/>
            <a:r>
              <a:rPr lang="ru-RU" dirty="0"/>
              <a:t>Вместо этого алгоритмы используют итераторы, задающие определенные элементы или диапазоны элементов контейнера</a:t>
            </a:r>
          </a:p>
          <a:p>
            <a:pPr eaLnBrk="1" hangingPunct="1"/>
            <a:r>
              <a:rPr lang="ru-RU" dirty="0"/>
              <a:t>Для работы с алгоритмами </a:t>
            </a:r>
            <a:r>
              <a:rPr lang="en-US" dirty="0"/>
              <a:t>STL </a:t>
            </a:r>
            <a:r>
              <a:rPr lang="ru-RU" dirty="0"/>
              <a:t>необходимо подключить заголовочный файл </a:t>
            </a:r>
            <a:r>
              <a:rPr lang="en-US" dirty="0"/>
              <a:t>&lt;algorithm&gt;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237874668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1676400" y="2060849"/>
            <a:ext cx="8668072" cy="4708981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347663"/>
            <a:r>
              <a:rPr lang="en-US" sz="2000" dirty="0">
                <a:latin typeface="Courier New" pitchFamily="49" charset="0"/>
                <a:cs typeface="Courier New" pitchFamily="49" charset="0"/>
              </a:rPr>
              <a:t>#include &lt;algorithm&gt;</a:t>
            </a:r>
          </a:p>
          <a:p>
            <a:pPr defTabSz="347663"/>
            <a:r>
              <a:rPr lang="en-US" sz="2000" dirty="0">
                <a:latin typeface="Courier New" pitchFamily="49" charset="0"/>
                <a:cs typeface="Courier New" pitchFamily="49" charset="0"/>
              </a:rPr>
              <a:t>#include &lt;functional&gt;</a:t>
            </a:r>
          </a:p>
          <a:p>
            <a:pPr defTabSz="347663"/>
            <a:endParaRPr lang="ru-RU" sz="2000" dirty="0">
              <a:latin typeface="Courier New" pitchFamily="49" charset="0"/>
              <a:cs typeface="Courier New" pitchFamily="49" charset="0"/>
            </a:endParaRPr>
          </a:p>
          <a:p>
            <a:pPr defTabSz="347663"/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main()</a:t>
            </a:r>
          </a:p>
          <a:p>
            <a:pPr defTabSz="347663"/>
            <a:r>
              <a:rPr lang="ru-RU" sz="2000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pPr defTabSz="347663"/>
            <a:r>
              <a:rPr lang="en-US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 array[5] = {3, 5, 1, 7, 9};</a:t>
            </a:r>
          </a:p>
          <a:p>
            <a:pPr defTabSz="347663"/>
            <a:endParaRPr lang="en-US" sz="2000" dirty="0">
              <a:latin typeface="Courier New" pitchFamily="49" charset="0"/>
              <a:cs typeface="Courier New" pitchFamily="49" charset="0"/>
            </a:endParaRPr>
          </a:p>
          <a:p>
            <a:pPr defTabSz="347663"/>
            <a:r>
              <a:rPr lang="ru-RU" sz="2000" dirty="0">
                <a:latin typeface="Courier New" pitchFamily="49" charset="0"/>
                <a:cs typeface="Courier New" pitchFamily="49" charset="0"/>
              </a:rPr>
              <a:t>	// Сортируем </a:t>
            </a:r>
            <a:r>
              <a:rPr lang="ru-RU" sz="2000" dirty="0" err="1">
                <a:latin typeface="Courier New" pitchFamily="49" charset="0"/>
                <a:cs typeface="Courier New" pitchFamily="49" charset="0"/>
              </a:rPr>
              <a:t>масссив</a:t>
            </a:r>
            <a:r>
              <a:rPr lang="ru-RU" sz="2000" dirty="0">
                <a:latin typeface="Courier New" pitchFamily="49" charset="0"/>
                <a:cs typeface="Courier New" pitchFamily="49" charset="0"/>
              </a:rPr>
              <a:t> по возрастанию</a:t>
            </a:r>
          </a:p>
          <a:p>
            <a:pPr defTabSz="347663"/>
            <a:r>
              <a:rPr lang="en-US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::sort(&amp;array[0], &amp;array[5]);</a:t>
            </a:r>
          </a:p>
          <a:p>
            <a:pPr defTabSz="347663"/>
            <a:endParaRPr lang="ru-RU" sz="2000" dirty="0">
              <a:latin typeface="Courier New" pitchFamily="49" charset="0"/>
              <a:cs typeface="Courier New" pitchFamily="49" charset="0"/>
            </a:endParaRPr>
          </a:p>
          <a:p>
            <a:pPr defTabSz="347663"/>
            <a:r>
              <a:rPr lang="ru-RU" sz="2000" dirty="0">
                <a:latin typeface="Courier New" pitchFamily="49" charset="0"/>
                <a:cs typeface="Courier New" pitchFamily="49" charset="0"/>
              </a:rPr>
              <a:t>	// Сортируем по убыванию</a:t>
            </a:r>
          </a:p>
          <a:p>
            <a:pPr defTabSz="347663"/>
            <a:r>
              <a:rPr lang="en-US" sz="20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::sort(&amp;array[0], &amp;array[5], 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std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::greater&lt;</a:t>
            </a:r>
            <a:r>
              <a:rPr lang="en-US" sz="2000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latin typeface="Courier New" pitchFamily="49" charset="0"/>
                <a:cs typeface="Courier New" pitchFamily="49" charset="0"/>
              </a:rPr>
              <a:t>&gt;());</a:t>
            </a:r>
          </a:p>
          <a:p>
            <a:pPr defTabSz="347663"/>
            <a:endParaRPr lang="ru-RU" sz="2000" dirty="0">
              <a:latin typeface="Courier New" pitchFamily="49" charset="0"/>
              <a:cs typeface="Courier New" pitchFamily="49" charset="0"/>
            </a:endParaRPr>
          </a:p>
          <a:p>
            <a:pPr defTabSz="347663"/>
            <a:r>
              <a:rPr lang="en-US" sz="2000" dirty="0">
                <a:latin typeface="Courier New" pitchFamily="49" charset="0"/>
                <a:cs typeface="Courier New" pitchFamily="49" charset="0"/>
              </a:rPr>
              <a:t>	return 0;</a:t>
            </a:r>
          </a:p>
          <a:p>
            <a:pPr defTabSz="347663"/>
            <a:r>
              <a:rPr lang="ru-RU" sz="2000" dirty="0">
                <a:latin typeface="Courier New" pitchFamily="49" charset="0"/>
                <a:cs typeface="Courier New" pitchFamily="49" charset="0"/>
              </a:rPr>
              <a:t>}</a:t>
            </a:r>
            <a:endParaRPr lang="ru-RU" sz="2000" b="1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Пример: сортировка</a:t>
            </a:r>
            <a:r>
              <a:rPr lang="en-US" dirty="0"/>
              <a:t> </a:t>
            </a:r>
            <a:r>
              <a:rPr lang="ru-RU" dirty="0"/>
              <a:t>массива с использованием </a:t>
            </a:r>
            <a:r>
              <a:rPr lang="en-US" dirty="0"/>
              <a:t>STL</a:t>
            </a:r>
            <a:endParaRPr lang="ru-RU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507657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78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78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78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78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78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789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3789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3789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3789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3789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3789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EC9B4-2D0C-49DB-80F7-22EF33751F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Сортируем массив, передавая итераторы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BF7BE22-FD16-42A2-B39B-22537D12E500}"/>
              </a:ext>
            </a:extLst>
          </p:cNvPr>
          <p:cNvSpPr/>
          <p:nvPr/>
        </p:nvSpPr>
        <p:spPr>
          <a:xfrm>
            <a:off x="838200" y="2132856"/>
            <a:ext cx="1015677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SortWithIterators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array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[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]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{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7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9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};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   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Сортируем </a:t>
            </a:r>
            <a:r>
              <a:rPr lang="ru-RU" dirty="0" err="1">
                <a:solidFill>
                  <a:srgbClr val="008000"/>
                </a:solidFill>
                <a:latin typeface="Consolas" panose="020B0609020204030204" pitchFamily="49" charset="0"/>
              </a:rPr>
              <a:t>масссив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 по возрастанию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sort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begin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array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),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end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array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));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   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Сортируем по убыванию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sort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begin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array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),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end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array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),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greater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&lt;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&gt;());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2199864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2512C-23C5-480B-9BF3-4B4F8FC82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Сортируем, используя </a:t>
            </a:r>
            <a:r>
              <a:rPr lang="en-US" dirty="0"/>
              <a:t>C++20 ranges</a:t>
            </a:r>
            <a:endParaRPr lang="ru-RU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E6C4505-437E-43E9-BB3C-977684D0EED3}"/>
              </a:ext>
            </a:extLst>
          </p:cNvPr>
          <p:cNvSpPr/>
          <p:nvPr/>
        </p:nvSpPr>
        <p:spPr>
          <a:xfrm>
            <a:off x="854174" y="2132856"/>
            <a:ext cx="816056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SortUsingRanges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array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[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]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{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5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7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9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};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ranges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sort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array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ranges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sort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array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greater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&lt;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&gt;());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83231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3907A938-AEA6-A728-E3AC-CBCECDBB4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std::string</a:t>
            </a:r>
            <a:endParaRPr lang="ru-RU" dirty="0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082D4E0-CA4D-6477-BF35-1F9D5D21AA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231374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E6085A4-A8FA-4607-9153-926DCFB5A9D4}"/>
              </a:ext>
            </a:extLst>
          </p:cNvPr>
          <p:cNvSpPr/>
          <p:nvPr/>
        </p:nvSpPr>
        <p:spPr>
          <a:xfrm>
            <a:off x="0" y="0"/>
            <a:ext cx="12192000" cy="72327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dirty="0">
                <a:solidFill>
                  <a:srgbClr val="AF00DB"/>
                </a:solidFill>
                <a:latin typeface="Consolas" panose="020B0609020204030204" pitchFamily="49" charset="0"/>
              </a:rPr>
              <a:t>#</a:t>
            </a:r>
            <a:r>
              <a:rPr lang="de-DE" sz="1600" dirty="0" err="1">
                <a:solidFill>
                  <a:srgbClr val="AF00DB"/>
                </a:solidFill>
                <a:latin typeface="Consolas" panose="020B0609020204030204" pitchFamily="49" charset="0"/>
              </a:rPr>
              <a:t>include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de-DE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algorithm</a:t>
            </a:r>
            <a:r>
              <a:rPr lang="de-DE" sz="16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AF00DB"/>
                </a:solidFill>
                <a:latin typeface="Consolas" panose="020B0609020204030204" pitchFamily="49" charset="0"/>
              </a:rPr>
              <a:t>#</a:t>
            </a:r>
            <a:r>
              <a:rPr lang="de-DE" sz="1600" dirty="0" err="1">
                <a:solidFill>
                  <a:srgbClr val="AF00DB"/>
                </a:solidFill>
                <a:latin typeface="Consolas" panose="020B0609020204030204" pitchFamily="49" charset="0"/>
              </a:rPr>
              <a:t>include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de-DE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functional</a:t>
            </a:r>
            <a:r>
              <a:rPr lang="de-DE" sz="16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AF00DB"/>
                </a:solidFill>
                <a:latin typeface="Consolas" panose="020B0609020204030204" pitchFamily="49" charset="0"/>
              </a:rPr>
              <a:t>#</a:t>
            </a:r>
            <a:r>
              <a:rPr lang="de-DE" sz="1600" dirty="0" err="1">
                <a:solidFill>
                  <a:srgbClr val="AF00DB"/>
                </a:solidFill>
                <a:latin typeface="Consolas" panose="020B0609020204030204" pitchFamily="49" charset="0"/>
              </a:rPr>
              <a:t>include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de-DE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string</a:t>
            </a:r>
            <a:r>
              <a:rPr lang="de-DE" sz="16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b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267F99"/>
                </a:solidFill>
                <a:latin typeface="Consolas" panose="020B0609020204030204" pitchFamily="49" charset="0"/>
              </a:rPr>
              <a:t>Student 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age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</a:p>
          <a:p>
            <a:b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CompareStudentsByAge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600" dirty="0">
                <a:solidFill>
                  <a:srgbClr val="267F99"/>
                </a:solidFill>
                <a:latin typeface="Consolas" panose="020B0609020204030204" pitchFamily="49" charset="0"/>
              </a:rPr>
              <a:t>Student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s1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sz="1600" dirty="0">
                <a:solidFill>
                  <a:srgbClr val="267F99"/>
                </a:solidFill>
                <a:latin typeface="Consolas" panose="020B0609020204030204" pitchFamily="49" charset="0"/>
              </a:rPr>
              <a:t>Student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s2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s1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age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s2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age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>
                <a:solidFill>
                  <a:srgbClr val="267F99"/>
                </a:solidFill>
                <a:latin typeface="Consolas" panose="020B0609020204030204" pitchFamily="49" charset="0"/>
              </a:rPr>
              <a:t>Student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students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[]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{ </a:t>
            </a:r>
            <a:r>
              <a:rPr lang="de-DE" sz="1600" dirty="0">
                <a:solidFill>
                  <a:srgbClr val="A31515"/>
                </a:solidFill>
                <a:latin typeface="Consolas" panose="020B0609020204030204" pitchFamily="49" charset="0"/>
              </a:rPr>
              <a:t>"Ivan"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sz="1600" dirty="0">
                <a:solidFill>
                  <a:srgbClr val="098658"/>
                </a:solidFill>
                <a:latin typeface="Consolas" panose="020B0609020204030204" pitchFamily="49" charset="0"/>
              </a:rPr>
              <a:t>20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},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{ </a:t>
            </a:r>
            <a:r>
              <a:rPr lang="de-DE" sz="1600" dirty="0">
                <a:solidFill>
                  <a:srgbClr val="A31515"/>
                </a:solidFill>
                <a:latin typeface="Consolas" panose="020B0609020204030204" pitchFamily="49" charset="0"/>
              </a:rPr>
              <a:t>"Alexey"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sz="1600" dirty="0">
                <a:solidFill>
                  <a:srgbClr val="098658"/>
                </a:solidFill>
                <a:latin typeface="Consolas" panose="020B0609020204030204" pitchFamily="49" charset="0"/>
              </a:rPr>
              <a:t>21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},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{ </a:t>
            </a:r>
            <a:r>
              <a:rPr lang="de-DE" sz="1600" dirty="0">
                <a:solidFill>
                  <a:srgbClr val="A31515"/>
                </a:solidFill>
                <a:latin typeface="Consolas" panose="020B0609020204030204" pitchFamily="49" charset="0"/>
              </a:rPr>
              <a:t>"Sergey"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sz="1600" dirty="0">
                <a:solidFill>
                  <a:srgbClr val="098658"/>
                </a:solidFill>
                <a:latin typeface="Consolas" panose="020B0609020204030204" pitchFamily="49" charset="0"/>
              </a:rPr>
              <a:t>19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},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};</a:t>
            </a:r>
          </a:p>
          <a:p>
            <a:b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sort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begin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students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),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end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students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),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[](</a:t>
            </a:r>
            <a:r>
              <a:rPr lang="de-DE" sz="1600" dirty="0">
                <a:solidFill>
                  <a:srgbClr val="267F99"/>
                </a:solidFill>
                <a:latin typeface="Consolas" panose="020B0609020204030204" pitchFamily="49" charset="0"/>
              </a:rPr>
              <a:t>Student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s1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sz="1600" dirty="0">
                <a:solidFill>
                  <a:srgbClr val="267F99"/>
                </a:solidFill>
                <a:latin typeface="Consolas" panose="020B0609020204030204" pitchFamily="49" charset="0"/>
              </a:rPr>
              <a:t>Student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s2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de-DE" sz="1600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s1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s2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});</a:t>
            </a:r>
            <a:r>
              <a:rPr lang="de-DE" sz="1600" dirty="0">
                <a:solidFill>
                  <a:srgbClr val="008000"/>
                </a:solidFill>
                <a:latin typeface="Consolas" panose="020B0609020204030204" pitchFamily="49" charset="0"/>
              </a:rPr>
              <a:t> // Alexey, Ivan Sergey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b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sort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students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[</a:t>
            </a:r>
            <a:r>
              <a:rPr lang="de-DE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],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students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[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size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students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)], 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CompareStudentsByAge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  <a:r>
              <a:rPr lang="de-DE" sz="1600" dirty="0">
                <a:solidFill>
                  <a:srgbClr val="008000"/>
                </a:solidFill>
                <a:latin typeface="Consolas" panose="020B0609020204030204" pitchFamily="49" charset="0"/>
              </a:rPr>
              <a:t> // Sergey, Ivan, Alexey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endParaRPr lang="de-DE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9127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2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625C78A-10D3-449B-99CF-F95950E85ECC}"/>
              </a:ext>
            </a:extLst>
          </p:cNvPr>
          <p:cNvSpPr/>
          <p:nvPr/>
        </p:nvSpPr>
        <p:spPr>
          <a:xfrm>
            <a:off x="263352" y="58846"/>
            <a:ext cx="11665296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>
                <a:solidFill>
                  <a:srgbClr val="AF00DB"/>
                </a:solidFill>
                <a:latin typeface="Consolas" panose="020B0609020204030204" pitchFamily="49" charset="0"/>
              </a:rPr>
              <a:t>#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include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algorithm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AF00DB"/>
                </a:solidFill>
                <a:latin typeface="Consolas" panose="020B0609020204030204" pitchFamily="49" charset="0"/>
              </a:rPr>
              <a:t>#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include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functional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AF00DB"/>
                </a:solidFill>
                <a:latin typeface="Consolas" panose="020B0609020204030204" pitchFamily="49" charset="0"/>
              </a:rPr>
              <a:t>#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include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string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Student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age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Student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students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[]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{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"Ivan"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20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},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{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"Alexey"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21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},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    {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"Sergey"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19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},</a:t>
            </a: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};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ranges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sort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students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{},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Student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// Alexey, Ivan, Sergey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ranges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sort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students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{},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Student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age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// Sergey, Ivan, Alexey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ranges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sort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students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greater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&lt;&gt;(),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Student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age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// Alexey, Ivan, Sergey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15223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7AC3D-74EB-4CDB-B29E-C7314F1A02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Двоичный поиск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62117BC-7CFB-4922-8899-646B2B872D0B}"/>
              </a:ext>
            </a:extLst>
          </p:cNvPr>
          <p:cNvSpPr/>
          <p:nvPr/>
        </p:nvSpPr>
        <p:spPr>
          <a:xfrm>
            <a:off x="2567608" y="1988840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ru-RU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0FB6B5-DF92-460B-9D76-0DD248C9620A}"/>
              </a:ext>
            </a:extLst>
          </p:cNvPr>
          <p:cNvSpPr/>
          <p:nvPr/>
        </p:nvSpPr>
        <p:spPr>
          <a:xfrm>
            <a:off x="3052428" y="1988840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ru-RU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24A86F8-C7BF-4F7A-9355-E8FF681C7A29}"/>
              </a:ext>
            </a:extLst>
          </p:cNvPr>
          <p:cNvSpPr/>
          <p:nvPr/>
        </p:nvSpPr>
        <p:spPr>
          <a:xfrm>
            <a:off x="3537248" y="1988840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ru-RU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0043C84-41A6-468F-831A-F022E828E206}"/>
              </a:ext>
            </a:extLst>
          </p:cNvPr>
          <p:cNvSpPr/>
          <p:nvPr/>
        </p:nvSpPr>
        <p:spPr>
          <a:xfrm>
            <a:off x="4022068" y="1988840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6</a:t>
            </a:r>
            <a:endParaRPr lang="ru-RU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DE86C9E-B018-4F18-9574-6A5922579F8D}"/>
              </a:ext>
            </a:extLst>
          </p:cNvPr>
          <p:cNvSpPr/>
          <p:nvPr/>
        </p:nvSpPr>
        <p:spPr>
          <a:xfrm>
            <a:off x="4506888" y="1988840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  <a:endParaRPr lang="ru-RU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036BABA-3641-443B-90BA-0E146CE47EA5}"/>
              </a:ext>
            </a:extLst>
          </p:cNvPr>
          <p:cNvSpPr/>
          <p:nvPr/>
        </p:nvSpPr>
        <p:spPr>
          <a:xfrm>
            <a:off x="4991708" y="1988840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7</a:t>
            </a:r>
            <a:endParaRPr lang="ru-RU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625CB65-8969-45A0-85C8-C2208F368FEE}"/>
              </a:ext>
            </a:extLst>
          </p:cNvPr>
          <p:cNvSpPr/>
          <p:nvPr/>
        </p:nvSpPr>
        <p:spPr>
          <a:xfrm>
            <a:off x="5470252" y="1988840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8</a:t>
            </a:r>
            <a:endParaRPr lang="ru-RU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61C5E59-5D8A-4376-9727-C9225BCF996A}"/>
              </a:ext>
            </a:extLst>
          </p:cNvPr>
          <p:cNvSpPr/>
          <p:nvPr/>
        </p:nvSpPr>
        <p:spPr>
          <a:xfrm>
            <a:off x="5948796" y="1988840"/>
            <a:ext cx="360040" cy="3600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9</a:t>
            </a:r>
            <a:endParaRPr lang="ru-RU" dirty="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24A2CC4D-530E-4B8F-92B3-1CBA57D5FB97}"/>
              </a:ext>
            </a:extLst>
          </p:cNvPr>
          <p:cNvGrpSpPr/>
          <p:nvPr/>
        </p:nvGrpSpPr>
        <p:grpSpPr>
          <a:xfrm>
            <a:off x="3642432" y="2492896"/>
            <a:ext cx="3818532" cy="369332"/>
            <a:chOff x="2118432" y="2852936"/>
            <a:chExt cx="3818532" cy="369332"/>
          </a:xfrm>
        </p:grpSpPr>
        <p:sp>
          <p:nvSpPr>
            <p:cNvPr id="12" name="Arrow: Down 11">
              <a:extLst>
                <a:ext uri="{FF2B5EF4-FFF2-40B4-BE49-F238E27FC236}">
                  <a16:creationId xmlns:a16="http://schemas.microsoft.com/office/drawing/2014/main" id="{0CA657D2-ABE2-415F-AE2C-00D448B4B953}"/>
                </a:ext>
              </a:extLst>
            </p:cNvPr>
            <p:cNvSpPr/>
            <p:nvPr/>
          </p:nvSpPr>
          <p:spPr>
            <a:xfrm rot="5400000" flipV="1">
              <a:off x="2118432" y="2862228"/>
              <a:ext cx="360040" cy="36004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F27D157-2655-43E1-AFCA-B91EF4F1D71C}"/>
                </a:ext>
              </a:extLst>
            </p:cNvPr>
            <p:cNvSpPr txBox="1"/>
            <p:nvPr/>
          </p:nvSpPr>
          <p:spPr>
            <a:xfrm>
              <a:off x="2555776" y="2852936"/>
              <a:ext cx="33811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lower_bound</a:t>
              </a:r>
              <a:r>
                <a:rPr lang="en-US" dirty="0"/>
                <a:t>(numbers, 5)</a:t>
              </a:r>
              <a:endParaRPr lang="ru-RU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B2C63FF-D7AC-48BC-93A3-10E0A50E3585}"/>
              </a:ext>
            </a:extLst>
          </p:cNvPr>
          <p:cNvGrpSpPr/>
          <p:nvPr/>
        </p:nvGrpSpPr>
        <p:grpSpPr>
          <a:xfrm>
            <a:off x="5126446" y="2924966"/>
            <a:ext cx="3782702" cy="369332"/>
            <a:chOff x="2154262" y="2852936"/>
            <a:chExt cx="3782702" cy="369332"/>
          </a:xfrm>
        </p:grpSpPr>
        <p:sp>
          <p:nvSpPr>
            <p:cNvPr id="16" name="Arrow: Down 15">
              <a:extLst>
                <a:ext uri="{FF2B5EF4-FFF2-40B4-BE49-F238E27FC236}">
                  <a16:creationId xmlns:a16="http://schemas.microsoft.com/office/drawing/2014/main" id="{73D2A989-6ADD-4D13-B82D-F2228D417BF9}"/>
                </a:ext>
              </a:extLst>
            </p:cNvPr>
            <p:cNvSpPr/>
            <p:nvPr/>
          </p:nvSpPr>
          <p:spPr>
            <a:xfrm rot="5400000" flipV="1">
              <a:off x="2154262" y="2857582"/>
              <a:ext cx="360040" cy="36004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B1AE55B-7DF0-4577-9549-0AB6AA7B5E46}"/>
                </a:ext>
              </a:extLst>
            </p:cNvPr>
            <p:cNvSpPr txBox="1"/>
            <p:nvPr/>
          </p:nvSpPr>
          <p:spPr>
            <a:xfrm>
              <a:off x="2691768" y="2852936"/>
              <a:ext cx="324519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lower_bound</a:t>
              </a:r>
              <a:r>
                <a:rPr lang="en-US" dirty="0"/>
                <a:t>(numbers, 8)</a:t>
              </a:r>
              <a:endParaRPr lang="ru-RU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02BA6A6-51AA-4C66-8B48-12116B89211E}"/>
              </a:ext>
            </a:extLst>
          </p:cNvPr>
          <p:cNvGrpSpPr/>
          <p:nvPr/>
        </p:nvGrpSpPr>
        <p:grpSpPr>
          <a:xfrm>
            <a:off x="4022068" y="3491760"/>
            <a:ext cx="3438896" cy="369332"/>
            <a:chOff x="2498068" y="2852936"/>
            <a:chExt cx="3438896" cy="369332"/>
          </a:xfrm>
        </p:grpSpPr>
        <p:sp>
          <p:nvSpPr>
            <p:cNvPr id="19" name="Arrow: Down 18">
              <a:extLst>
                <a:ext uri="{FF2B5EF4-FFF2-40B4-BE49-F238E27FC236}">
                  <a16:creationId xmlns:a16="http://schemas.microsoft.com/office/drawing/2014/main" id="{F537954E-E904-4D0A-A2C7-16B6C64168FE}"/>
                </a:ext>
              </a:extLst>
            </p:cNvPr>
            <p:cNvSpPr/>
            <p:nvPr/>
          </p:nvSpPr>
          <p:spPr>
            <a:xfrm rot="16200000" flipV="1">
              <a:off x="2498068" y="2852936"/>
              <a:ext cx="360040" cy="36004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AD21CBC8-0361-43AB-B541-2602398C7FAF}"/>
                </a:ext>
              </a:extLst>
            </p:cNvPr>
            <p:cNvSpPr txBox="1"/>
            <p:nvPr/>
          </p:nvSpPr>
          <p:spPr>
            <a:xfrm>
              <a:off x="2912628" y="2852936"/>
              <a:ext cx="30243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upper_bound</a:t>
              </a:r>
              <a:r>
                <a:rPr lang="en-US" dirty="0"/>
                <a:t>(numbers, 5)</a:t>
              </a:r>
              <a:endParaRPr lang="ru-RU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24433750-D643-451D-B985-79D203320A71}"/>
              </a:ext>
            </a:extLst>
          </p:cNvPr>
          <p:cNvGrpSpPr/>
          <p:nvPr/>
        </p:nvGrpSpPr>
        <p:grpSpPr>
          <a:xfrm>
            <a:off x="5942253" y="3990814"/>
            <a:ext cx="3438896" cy="369332"/>
            <a:chOff x="2498068" y="2852936"/>
            <a:chExt cx="3438896" cy="369332"/>
          </a:xfrm>
        </p:grpSpPr>
        <p:sp>
          <p:nvSpPr>
            <p:cNvPr id="22" name="Arrow: Down 21">
              <a:extLst>
                <a:ext uri="{FF2B5EF4-FFF2-40B4-BE49-F238E27FC236}">
                  <a16:creationId xmlns:a16="http://schemas.microsoft.com/office/drawing/2014/main" id="{7BE19E02-75F3-4519-8EF1-11BBF17093A3}"/>
                </a:ext>
              </a:extLst>
            </p:cNvPr>
            <p:cNvSpPr/>
            <p:nvPr/>
          </p:nvSpPr>
          <p:spPr>
            <a:xfrm rot="16200000" flipV="1">
              <a:off x="2498068" y="2852936"/>
              <a:ext cx="360040" cy="36004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E8AFD642-282A-46F7-A44C-2072BFDF2845}"/>
                </a:ext>
              </a:extLst>
            </p:cNvPr>
            <p:cNvSpPr txBox="1"/>
            <p:nvPr/>
          </p:nvSpPr>
          <p:spPr>
            <a:xfrm>
              <a:off x="2912628" y="2852936"/>
              <a:ext cx="30243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upper_bound</a:t>
              </a:r>
              <a:r>
                <a:rPr lang="en-US" dirty="0"/>
                <a:t>(numbers, 8)</a:t>
              </a:r>
              <a:endParaRPr lang="ru-RU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0E9668D-D3B0-48CF-814C-95A1221B2A8D}"/>
              </a:ext>
            </a:extLst>
          </p:cNvPr>
          <p:cNvGrpSpPr/>
          <p:nvPr/>
        </p:nvGrpSpPr>
        <p:grpSpPr>
          <a:xfrm>
            <a:off x="4132058" y="4653136"/>
            <a:ext cx="4412214" cy="369332"/>
            <a:chOff x="2120361" y="2852936"/>
            <a:chExt cx="4412214" cy="369332"/>
          </a:xfrm>
        </p:grpSpPr>
        <p:sp>
          <p:nvSpPr>
            <p:cNvPr id="25" name="Arrow: Down 24">
              <a:extLst>
                <a:ext uri="{FF2B5EF4-FFF2-40B4-BE49-F238E27FC236}">
                  <a16:creationId xmlns:a16="http://schemas.microsoft.com/office/drawing/2014/main" id="{AC787B5F-4061-45D8-9D2B-3B1751022C37}"/>
                </a:ext>
              </a:extLst>
            </p:cNvPr>
            <p:cNvSpPr/>
            <p:nvPr/>
          </p:nvSpPr>
          <p:spPr>
            <a:xfrm rot="5400000" flipV="1">
              <a:off x="2120361" y="2857582"/>
              <a:ext cx="360040" cy="36004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DAC90E20-1968-4DFB-BBE1-2A727B892E57}"/>
                </a:ext>
              </a:extLst>
            </p:cNvPr>
            <p:cNvSpPr txBox="1"/>
            <p:nvPr/>
          </p:nvSpPr>
          <p:spPr>
            <a:xfrm>
              <a:off x="3937100" y="2852936"/>
              <a:ext cx="25954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equal_range</a:t>
              </a:r>
              <a:r>
                <a:rPr lang="en-US" dirty="0"/>
                <a:t>(numbers, 7)</a:t>
              </a:r>
              <a:endParaRPr lang="ru-RU" dirty="0"/>
            </a:p>
          </p:txBody>
        </p:sp>
        <p:sp>
          <p:nvSpPr>
            <p:cNvPr id="27" name="Arrow: Down 26">
              <a:extLst>
                <a:ext uri="{FF2B5EF4-FFF2-40B4-BE49-F238E27FC236}">
                  <a16:creationId xmlns:a16="http://schemas.microsoft.com/office/drawing/2014/main" id="{EAE52642-3A9D-4FEB-AA81-A17750DDA075}"/>
                </a:ext>
              </a:extLst>
            </p:cNvPr>
            <p:cNvSpPr/>
            <p:nvPr/>
          </p:nvSpPr>
          <p:spPr>
            <a:xfrm rot="16200000" flipV="1">
              <a:off x="3476290" y="2857582"/>
              <a:ext cx="360040" cy="36004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AC67A313-F255-401F-90DD-65749CD1CAE1}"/>
              </a:ext>
            </a:extLst>
          </p:cNvPr>
          <p:cNvCxnSpPr>
            <a:cxnSpLocks/>
            <a:stCxn id="9" idx="1"/>
          </p:cNvCxnSpPr>
          <p:nvPr/>
        </p:nvCxnSpPr>
        <p:spPr>
          <a:xfrm>
            <a:off x="5470253" y="2168860"/>
            <a:ext cx="12743" cy="3056936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2D0B3C2D-475F-4FC5-B2AE-C923EC19D813}"/>
              </a:ext>
            </a:extLst>
          </p:cNvPr>
          <p:cNvCxnSpPr>
            <a:cxnSpLocks/>
            <a:stCxn id="7" idx="1"/>
          </p:cNvCxnSpPr>
          <p:nvPr/>
        </p:nvCxnSpPr>
        <p:spPr>
          <a:xfrm>
            <a:off x="4506888" y="2168860"/>
            <a:ext cx="0" cy="2988332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92C63193-1127-4910-A0F3-9F383416813C}"/>
              </a:ext>
            </a:extLst>
          </p:cNvPr>
          <p:cNvCxnSpPr>
            <a:cxnSpLocks/>
          </p:cNvCxnSpPr>
          <p:nvPr/>
        </p:nvCxnSpPr>
        <p:spPr>
          <a:xfrm>
            <a:off x="4994237" y="2132856"/>
            <a:ext cx="12607" cy="3024336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7E49D400-FCA6-4B2A-9429-7E55F6B4F427}"/>
              </a:ext>
            </a:extLst>
          </p:cNvPr>
          <p:cNvSpPr/>
          <p:nvPr/>
        </p:nvSpPr>
        <p:spPr>
          <a:xfrm>
            <a:off x="6803719" y="6363017"/>
            <a:ext cx="515486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>
                <a:hlinkClick r:id="rId3"/>
              </a:rPr>
              <a:t>https://wandbox.org/permlink/MSu4VTL6jHwk4vfN</a:t>
            </a:r>
            <a:r>
              <a:rPr lang="de-DE" dirty="0"/>
              <a:t> </a:t>
            </a:r>
            <a:endParaRPr lang="ru-RU" dirty="0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D2EFDD80-5B6E-41F2-8300-E8DD550B1F1A}"/>
              </a:ext>
            </a:extLst>
          </p:cNvPr>
          <p:cNvGrpSpPr/>
          <p:nvPr/>
        </p:nvGrpSpPr>
        <p:grpSpPr>
          <a:xfrm>
            <a:off x="3644258" y="5201641"/>
            <a:ext cx="3396939" cy="384196"/>
            <a:chOff x="2047350" y="2838072"/>
            <a:chExt cx="3396939" cy="384196"/>
          </a:xfrm>
        </p:grpSpPr>
        <p:sp>
          <p:nvSpPr>
            <p:cNvPr id="38" name="Arrow: Down 37">
              <a:extLst>
                <a:ext uri="{FF2B5EF4-FFF2-40B4-BE49-F238E27FC236}">
                  <a16:creationId xmlns:a16="http://schemas.microsoft.com/office/drawing/2014/main" id="{5A2CF22C-180F-4C8D-8A26-06CDCDDFC989}"/>
                </a:ext>
              </a:extLst>
            </p:cNvPr>
            <p:cNvSpPr/>
            <p:nvPr/>
          </p:nvSpPr>
          <p:spPr>
            <a:xfrm rot="5400000" flipV="1">
              <a:off x="2047350" y="2852936"/>
              <a:ext cx="360040" cy="36004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DC897AB7-8C51-44F0-A161-C60418B5AF33}"/>
                </a:ext>
              </a:extLst>
            </p:cNvPr>
            <p:cNvSpPr txBox="1"/>
            <p:nvPr/>
          </p:nvSpPr>
          <p:spPr>
            <a:xfrm>
              <a:off x="2848814" y="2838072"/>
              <a:ext cx="25954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/>
                <a:t>equal_range</a:t>
              </a:r>
              <a:r>
                <a:rPr lang="en-US" dirty="0"/>
                <a:t>(numbers, 5)</a:t>
              </a:r>
              <a:endParaRPr lang="ru-RU" dirty="0"/>
            </a:p>
          </p:txBody>
        </p:sp>
        <p:sp>
          <p:nvSpPr>
            <p:cNvPr id="40" name="Arrow: Down 39">
              <a:extLst>
                <a:ext uri="{FF2B5EF4-FFF2-40B4-BE49-F238E27FC236}">
                  <a16:creationId xmlns:a16="http://schemas.microsoft.com/office/drawing/2014/main" id="{C9EE6096-419A-4049-90A4-904748F90D84}"/>
                </a:ext>
              </a:extLst>
            </p:cNvPr>
            <p:cNvSpPr/>
            <p:nvPr/>
          </p:nvSpPr>
          <p:spPr>
            <a:xfrm rot="16200000" flipV="1">
              <a:off x="2461730" y="2862228"/>
              <a:ext cx="360040" cy="360040"/>
            </a:xfrm>
            <a:prstGeom prst="down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</p:grp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07C10AA1-F130-4818-88F7-B0F45D99D8FC}"/>
              </a:ext>
            </a:extLst>
          </p:cNvPr>
          <p:cNvCxnSpPr>
            <a:cxnSpLocks/>
            <a:stCxn id="6" idx="1"/>
          </p:cNvCxnSpPr>
          <p:nvPr/>
        </p:nvCxnSpPr>
        <p:spPr>
          <a:xfrm>
            <a:off x="4022068" y="2168860"/>
            <a:ext cx="0" cy="3996444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28">
            <a:extLst>
              <a:ext uri="{FF2B5EF4-FFF2-40B4-BE49-F238E27FC236}">
                <a16:creationId xmlns:a16="http://schemas.microsoft.com/office/drawing/2014/main" id="{372C817B-2323-5E2A-7AA7-D3FF24849FFC}"/>
              </a:ext>
            </a:extLst>
          </p:cNvPr>
          <p:cNvCxnSpPr>
            <a:cxnSpLocks/>
          </p:cNvCxnSpPr>
          <p:nvPr/>
        </p:nvCxnSpPr>
        <p:spPr>
          <a:xfrm>
            <a:off x="5932594" y="2193153"/>
            <a:ext cx="12743" cy="3056936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C992FDC0-9134-77D9-31F3-D7ED4E04FE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78315" y="309307"/>
            <a:ext cx="2499577" cy="2552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6867255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2095472" y="1779687"/>
            <a:ext cx="8215370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350838">
              <a:tabLst>
                <a:tab pos="363538" algn="l"/>
              </a:tabLst>
            </a:pPr>
            <a:r>
              <a:rPr lang="en-US" sz="1400" b="1" dirty="0">
                <a:latin typeface="Courier New" pitchFamily="49" charset="0"/>
              </a:rPr>
              <a:t>#include &lt;string&gt;</a:t>
            </a:r>
          </a:p>
          <a:p>
            <a:pPr defTabSz="350838">
              <a:tabLst>
                <a:tab pos="363538" algn="l"/>
              </a:tabLst>
            </a:pPr>
            <a:r>
              <a:rPr lang="en-US" sz="1400" b="1" dirty="0">
                <a:latin typeface="Courier New" pitchFamily="49" charset="0"/>
              </a:rPr>
              <a:t>#include &lt;vector&gt;</a:t>
            </a:r>
          </a:p>
          <a:p>
            <a:pPr defTabSz="350838">
              <a:tabLst>
                <a:tab pos="363538" algn="l"/>
              </a:tabLst>
            </a:pPr>
            <a:r>
              <a:rPr lang="en-US" sz="1400" b="1" dirty="0">
                <a:latin typeface="Courier New" pitchFamily="49" charset="0"/>
              </a:rPr>
              <a:t>#include &lt;list&gt;</a:t>
            </a:r>
          </a:p>
          <a:p>
            <a:pPr defTabSz="350838">
              <a:tabLst>
                <a:tab pos="363538" algn="l"/>
              </a:tabLst>
            </a:pPr>
            <a:r>
              <a:rPr lang="en-US" sz="1400" b="1" dirty="0">
                <a:latin typeface="Courier New" pitchFamily="49" charset="0"/>
              </a:rPr>
              <a:t>#include &lt;</a:t>
            </a:r>
            <a:r>
              <a:rPr lang="en-US" sz="1400" b="1" dirty="0" err="1">
                <a:latin typeface="Courier New" pitchFamily="49" charset="0"/>
              </a:rPr>
              <a:t>iterator</a:t>
            </a:r>
            <a:r>
              <a:rPr lang="en-US" sz="1400" b="1" dirty="0">
                <a:latin typeface="Courier New" pitchFamily="49" charset="0"/>
              </a:rPr>
              <a:t>&gt;</a:t>
            </a:r>
          </a:p>
          <a:p>
            <a:pPr defTabSz="350838">
              <a:tabLst>
                <a:tab pos="363538" algn="l"/>
              </a:tabLst>
            </a:pPr>
            <a:endParaRPr lang="en-US" sz="1400" b="1" dirty="0">
              <a:latin typeface="Courier New" pitchFamily="49" charset="0"/>
            </a:endParaRPr>
          </a:p>
          <a:p>
            <a:pPr defTabSz="350838">
              <a:tabLst>
                <a:tab pos="363538" algn="l"/>
              </a:tabLst>
            </a:pPr>
            <a:r>
              <a:rPr lang="en-US" sz="1400" b="1" dirty="0">
                <a:latin typeface="Courier New" pitchFamily="49" charset="0"/>
              </a:rPr>
              <a:t>using namespace std;</a:t>
            </a:r>
          </a:p>
          <a:p>
            <a:pPr defTabSz="350838">
              <a:tabLst>
                <a:tab pos="363538" algn="l"/>
              </a:tabLst>
            </a:pPr>
            <a:r>
              <a:rPr lang="en-US" sz="1400" b="1" dirty="0">
                <a:latin typeface="Courier New" pitchFamily="49" charset="0"/>
              </a:rPr>
              <a:t>int main(int </a:t>
            </a:r>
            <a:r>
              <a:rPr lang="en-US" sz="1400" b="1" dirty="0" err="1">
                <a:latin typeface="Courier New" pitchFamily="49" charset="0"/>
              </a:rPr>
              <a:t>argc</a:t>
            </a:r>
            <a:r>
              <a:rPr lang="en-US" sz="1400" b="1" dirty="0">
                <a:latin typeface="Courier New" pitchFamily="49" charset="0"/>
              </a:rPr>
              <a:t>, char *</a:t>
            </a:r>
            <a:r>
              <a:rPr lang="en-US" sz="1400" b="1" dirty="0" err="1">
                <a:latin typeface="Courier New" pitchFamily="49" charset="0"/>
              </a:rPr>
              <a:t>argv</a:t>
            </a:r>
            <a:r>
              <a:rPr lang="en-US" sz="1400" b="1" dirty="0">
                <a:latin typeface="Courier New" pitchFamily="49" charset="0"/>
              </a:rPr>
              <a:t>[])</a:t>
            </a:r>
          </a:p>
          <a:p>
            <a:pPr defTabSz="350838">
              <a:tabLst>
                <a:tab pos="363538" algn="l"/>
              </a:tabLst>
            </a:pPr>
            <a:r>
              <a:rPr lang="en-US" sz="1400" b="1" dirty="0">
                <a:latin typeface="Courier New" pitchFamily="49" charset="0"/>
              </a:rPr>
              <a:t>{</a:t>
            </a:r>
          </a:p>
          <a:p>
            <a:pPr defTabSz="350838">
              <a:tabLst>
                <a:tab pos="363538" algn="l"/>
              </a:tabLst>
            </a:pPr>
            <a:r>
              <a:rPr lang="en-US" sz="1400" b="1" dirty="0">
                <a:latin typeface="Courier New" pitchFamily="49" charset="0"/>
              </a:rPr>
              <a:t>	vector&lt;string&gt; names;</a:t>
            </a:r>
          </a:p>
          <a:p>
            <a:pPr defTabSz="350838">
              <a:tabLst>
                <a:tab pos="363538" algn="l"/>
              </a:tabLst>
            </a:pPr>
            <a:r>
              <a:rPr lang="en-US" sz="1400" b="1" dirty="0">
                <a:latin typeface="Courier New" pitchFamily="49" charset="0"/>
              </a:rPr>
              <a:t>	</a:t>
            </a:r>
            <a:r>
              <a:rPr lang="en-US" sz="1400" b="1" dirty="0" err="1">
                <a:latin typeface="Courier New" pitchFamily="49" charset="0"/>
              </a:rPr>
              <a:t>names.push_back</a:t>
            </a:r>
            <a:r>
              <a:rPr lang="en-US" sz="1400" b="1" dirty="0">
                <a:latin typeface="Courier New" pitchFamily="49" charset="0"/>
              </a:rPr>
              <a:t>("Peter");</a:t>
            </a:r>
          </a:p>
          <a:p>
            <a:pPr defTabSz="350838">
              <a:tabLst>
                <a:tab pos="363538" algn="l"/>
              </a:tabLst>
            </a:pPr>
            <a:r>
              <a:rPr lang="en-US" sz="1400" b="1" dirty="0">
                <a:latin typeface="Courier New" pitchFamily="49" charset="0"/>
              </a:rPr>
              <a:t>	</a:t>
            </a:r>
            <a:r>
              <a:rPr lang="en-US" sz="1400" b="1" dirty="0" err="1">
                <a:latin typeface="Courier New" pitchFamily="49" charset="0"/>
              </a:rPr>
              <a:t>names.push_back</a:t>
            </a:r>
            <a:r>
              <a:rPr lang="en-US" sz="1400" b="1" dirty="0">
                <a:latin typeface="Courier New" pitchFamily="49" charset="0"/>
              </a:rPr>
              <a:t>("Ivan");</a:t>
            </a:r>
          </a:p>
          <a:p>
            <a:pPr defTabSz="350838">
              <a:tabLst>
                <a:tab pos="363538" algn="l"/>
              </a:tabLst>
            </a:pPr>
            <a:r>
              <a:rPr lang="en-US" sz="1400" b="1" dirty="0">
                <a:latin typeface="Courier New" pitchFamily="49" charset="0"/>
              </a:rPr>
              <a:t>	</a:t>
            </a:r>
            <a:r>
              <a:rPr lang="en-US" sz="1400" b="1" dirty="0" err="1">
                <a:latin typeface="Courier New" pitchFamily="49" charset="0"/>
              </a:rPr>
              <a:t>names.push_back</a:t>
            </a:r>
            <a:r>
              <a:rPr lang="en-US" sz="1400" b="1" dirty="0">
                <a:latin typeface="Courier New" pitchFamily="49" charset="0"/>
              </a:rPr>
              <a:t>("John");</a:t>
            </a:r>
          </a:p>
          <a:p>
            <a:pPr defTabSz="350838">
              <a:tabLst>
                <a:tab pos="363538" algn="l"/>
              </a:tabLst>
            </a:pPr>
            <a:endParaRPr lang="en-US" sz="1400" b="1" dirty="0">
              <a:latin typeface="Courier New" pitchFamily="49" charset="0"/>
            </a:endParaRPr>
          </a:p>
          <a:p>
            <a:pPr defTabSz="350838">
              <a:tabLst>
                <a:tab pos="363538" algn="l"/>
              </a:tabLst>
            </a:pPr>
            <a:r>
              <a:rPr lang="en-US" sz="1400" b="1" dirty="0">
                <a:latin typeface="Courier New" pitchFamily="49" charset="0"/>
              </a:rPr>
              <a:t>	list&lt;string&gt; </a:t>
            </a:r>
            <a:r>
              <a:rPr lang="en-US" sz="1400" b="1" dirty="0" err="1">
                <a:latin typeface="Courier New" pitchFamily="49" charset="0"/>
              </a:rPr>
              <a:t>namesList</a:t>
            </a:r>
            <a:r>
              <a:rPr lang="en-US" sz="1400" b="1" dirty="0">
                <a:latin typeface="Courier New" pitchFamily="49" charset="0"/>
              </a:rPr>
              <a:t>;</a:t>
            </a:r>
          </a:p>
          <a:p>
            <a:pPr defTabSz="350838">
              <a:tabLst>
                <a:tab pos="363538" algn="l"/>
              </a:tabLst>
            </a:pPr>
            <a:endParaRPr lang="en-US" sz="1400" b="1" dirty="0">
              <a:latin typeface="Courier New" pitchFamily="49" charset="0"/>
            </a:endParaRPr>
          </a:p>
          <a:p>
            <a:pPr defTabSz="350838">
              <a:tabLst>
                <a:tab pos="363538" algn="l"/>
              </a:tabLst>
            </a:pPr>
            <a:r>
              <a:rPr lang="en-US" sz="1400" b="1" dirty="0">
                <a:latin typeface="Courier New" pitchFamily="49" charset="0"/>
              </a:rPr>
              <a:t>	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</a:rPr>
              <a:t>sort</a:t>
            </a:r>
            <a:r>
              <a:rPr lang="en-US" sz="1400" b="1" dirty="0">
                <a:latin typeface="Courier New" pitchFamily="49" charset="0"/>
              </a:rPr>
              <a:t>(</a:t>
            </a:r>
            <a:r>
              <a:rPr lang="en-US" sz="1400" b="1" dirty="0" err="1">
                <a:latin typeface="Courier New" pitchFamily="49" charset="0"/>
              </a:rPr>
              <a:t>names.begin</a:t>
            </a:r>
            <a:r>
              <a:rPr lang="en-US" sz="1400" b="1" dirty="0">
                <a:latin typeface="Courier New" pitchFamily="49" charset="0"/>
              </a:rPr>
              <a:t>(), </a:t>
            </a:r>
            <a:r>
              <a:rPr lang="en-US" sz="1400" b="1" dirty="0" err="1">
                <a:latin typeface="Courier New" pitchFamily="49" charset="0"/>
              </a:rPr>
              <a:t>names.end</a:t>
            </a:r>
            <a:r>
              <a:rPr lang="en-US" sz="1400" b="1" dirty="0">
                <a:latin typeface="Courier New" pitchFamily="49" charset="0"/>
              </a:rPr>
              <a:t>());</a:t>
            </a:r>
          </a:p>
          <a:p>
            <a:pPr defTabSz="350838">
              <a:tabLst>
                <a:tab pos="363538" algn="l"/>
              </a:tabLst>
            </a:pPr>
            <a:r>
              <a:rPr lang="en-US" sz="1400" b="1" dirty="0">
                <a:latin typeface="Courier New" pitchFamily="49" charset="0"/>
              </a:rPr>
              <a:t>	</a:t>
            </a:r>
          </a:p>
          <a:p>
            <a:pPr defTabSz="350838">
              <a:tabLst>
                <a:tab pos="363538" algn="l"/>
              </a:tabLst>
            </a:pPr>
            <a:r>
              <a:rPr lang="ru-RU" sz="1400" b="1" dirty="0">
                <a:latin typeface="Courier New" pitchFamily="49" charset="0"/>
              </a:rPr>
              <a:t>	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</a:rPr>
              <a:t>copy</a:t>
            </a:r>
            <a:r>
              <a:rPr lang="en-US" sz="1400" b="1" dirty="0">
                <a:latin typeface="Courier New" pitchFamily="49" charset="0"/>
              </a:rPr>
              <a:t>(</a:t>
            </a:r>
            <a:r>
              <a:rPr lang="en-US" sz="1400" b="1" dirty="0" err="1">
                <a:latin typeface="Courier New" pitchFamily="49" charset="0"/>
              </a:rPr>
              <a:t>names.begin</a:t>
            </a:r>
            <a:r>
              <a:rPr lang="en-US" sz="1400" b="1" dirty="0">
                <a:latin typeface="Courier New" pitchFamily="49" charset="0"/>
              </a:rPr>
              <a:t>(), </a:t>
            </a:r>
            <a:r>
              <a:rPr lang="en-US" sz="1400" b="1" dirty="0" err="1">
                <a:latin typeface="Courier New" pitchFamily="49" charset="0"/>
              </a:rPr>
              <a:t>names.end</a:t>
            </a:r>
            <a:r>
              <a:rPr lang="en-US" sz="1400" b="1" dirty="0">
                <a:latin typeface="Courier New" pitchFamily="49" charset="0"/>
              </a:rPr>
              <a:t>(), </a:t>
            </a:r>
            <a:r>
              <a:rPr lang="en-US" sz="1400" b="1" dirty="0" err="1">
                <a:latin typeface="Courier New" pitchFamily="49" charset="0"/>
              </a:rPr>
              <a:t>back_inserter</a:t>
            </a:r>
            <a:r>
              <a:rPr lang="en-US" sz="1400" b="1" dirty="0">
                <a:latin typeface="Courier New" pitchFamily="49" charset="0"/>
              </a:rPr>
              <a:t>(</a:t>
            </a:r>
            <a:r>
              <a:rPr lang="en-US" sz="1400" b="1" dirty="0" err="1">
                <a:latin typeface="Courier New" pitchFamily="49" charset="0"/>
              </a:rPr>
              <a:t>namesList</a:t>
            </a:r>
            <a:r>
              <a:rPr lang="en-US" sz="1400" b="1" dirty="0">
                <a:latin typeface="Courier New" pitchFamily="49" charset="0"/>
              </a:rPr>
              <a:t>));</a:t>
            </a:r>
          </a:p>
          <a:p>
            <a:pPr defTabSz="350838">
              <a:tabLst>
                <a:tab pos="363538" algn="l"/>
              </a:tabLst>
            </a:pPr>
            <a:r>
              <a:rPr lang="en-US" sz="1400" b="1" dirty="0">
                <a:latin typeface="Courier New" pitchFamily="49" charset="0"/>
              </a:rPr>
              <a:t>	</a:t>
            </a:r>
          </a:p>
          <a:p>
            <a:pPr defTabSz="350838">
              <a:tabLst>
                <a:tab pos="363538" algn="l"/>
              </a:tabLst>
            </a:pPr>
            <a:r>
              <a:rPr lang="en-US" sz="1400" b="1" dirty="0">
                <a:latin typeface="Courier New" pitchFamily="49" charset="0"/>
              </a:rPr>
              <a:t>	return 0;</a:t>
            </a:r>
          </a:p>
          <a:p>
            <a:pPr defTabSz="350838">
              <a:tabLst>
                <a:tab pos="363538" algn="l"/>
              </a:tabLst>
            </a:pPr>
            <a:r>
              <a:rPr lang="en-US" sz="1400" b="1" dirty="0">
                <a:latin typeface="Courier New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0179232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/>
          <p:cNvSpPr/>
          <p:nvPr/>
        </p:nvSpPr>
        <p:spPr>
          <a:xfrm>
            <a:off x="1703512" y="404665"/>
            <a:ext cx="8820472" cy="6186309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defTabSz="363538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iostream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363538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&lt;vector&gt;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363538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&lt;functional&gt;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363538"/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363538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defTabSz="363538"/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363538"/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bool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IsEven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</a:t>
            </a:r>
          </a:p>
          <a:p>
            <a:pPr defTabSz="363538"/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defTabSz="363538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return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value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% 2) == 0;</a:t>
            </a:r>
          </a:p>
          <a:p>
            <a:pPr defTabSz="363538"/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defTabSz="363538"/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363538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FindFirstEvenValueInArray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 defTabSz="363538"/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defTabSz="363538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numbers[] = { 1, 3, 9, 10, 17, 12, 21 };</a:t>
            </a:r>
          </a:p>
          <a:p>
            <a:pPr defTabSz="363538"/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363538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auto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it = </a:t>
            </a:r>
            <a:r>
              <a:rPr lang="en-US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find_if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cbegin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(numbers), </a:t>
            </a:r>
            <a:r>
              <a:rPr lang="en-US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cend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(numbers), </a:t>
            </a:r>
            <a:r>
              <a:rPr lang="en-US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IsEven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);</a:t>
            </a:r>
          </a:p>
          <a:p>
            <a:pPr defTabSz="363538"/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363538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(it != </a:t>
            </a:r>
            <a:r>
              <a:rPr lang="en-US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cend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(numbers))</a:t>
            </a:r>
          </a:p>
          <a:p>
            <a:pPr defTabSz="363538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defTabSz="363538"/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"First even number in array is 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*it &lt;&lt; </a:t>
            </a:r>
            <a:r>
              <a:rPr lang="en-US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defTabSz="363538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defTabSz="363538"/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37173998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545704" y="1556793"/>
            <a:ext cx="9137802" cy="5078313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&lt;algorithm&gt;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iostream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&lt;string&gt;</a:t>
            </a:r>
            <a:endParaRPr lang="ru-RU" dirty="0"/>
          </a:p>
          <a:p>
            <a:pPr defTabSz="363538"/>
            <a:endParaRPr lang="en-US" dirty="0">
              <a:solidFill>
                <a:srgbClr val="0000FF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363538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SearchingForRabbit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 defTabSz="363538"/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defTabSz="363538"/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string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animals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= {</a:t>
            </a:r>
          </a:p>
          <a:p>
            <a:pPr defTabSz="363538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"fox"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"wolf"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"snake"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"turtle"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"bear"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"rabbit"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"hare"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  <a:p>
            <a:pPr defTabSz="363538"/>
            <a:endParaRPr lang="ru-RU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363538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if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find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begin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animals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), 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animals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),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"rabbit"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 != </a:t>
            </a:r>
            <a:r>
              <a:rPr lang="en-US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animals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))</a:t>
            </a:r>
          </a:p>
          <a:p>
            <a:pPr defTabSz="363538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defTabSz="363538"/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"There is a rabbit among the animals"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defTabSz="363538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defTabSz="363538"/>
            <a:r>
              <a:rPr lang="en-US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else</a:t>
            </a:r>
            <a:endParaRPr lang="en-US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363538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defTabSz="363538"/>
            <a:r>
              <a:rPr lang="en-US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en-US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"There </a:t>
            </a:r>
            <a:r>
              <a:rPr lang="en-US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are no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rabbits"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defTabSz="363538"/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defTabSz="363538"/>
            <a:r>
              <a:rPr lang="ru-RU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88053186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703512" y="188641"/>
            <a:ext cx="8820472" cy="655564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defTabSz="363538"/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&lt;algorithm&gt;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363538"/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</a:t>
            </a:r>
            <a:r>
              <a:rPr lang="en-US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iostream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&gt;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363538"/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#include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&lt;string&gt;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363538"/>
            <a:endParaRPr lang="ru-RU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363538"/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using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namespace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defTabSz="363538"/>
            <a:endParaRPr lang="ru-RU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363538"/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struct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Person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363538"/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defTabSz="363538"/>
            <a:r>
              <a:rPr lang="en-US" sz="14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string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name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defTabSz="363538"/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int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age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defTabSz="363538"/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  <a:p>
            <a:pPr defTabSz="363538"/>
            <a:endParaRPr lang="ru-RU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363538"/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void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TestWhetherThereIsAtLeastOneAdult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()</a:t>
            </a:r>
          </a:p>
          <a:p>
            <a:pPr defTabSz="363538"/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defTabSz="363538"/>
            <a:r>
              <a:rPr lang="en-US" sz="14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Person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people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[] = { </a:t>
            </a:r>
          </a:p>
          <a:p>
            <a:pPr defTabSz="363538"/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{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"Ivan"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4 }, {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"Sergey"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16 }, {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Stepan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Anatolievich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65 }, </a:t>
            </a:r>
          </a:p>
          <a:p>
            <a:pPr defTabSz="363538"/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{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"Maria </a:t>
            </a:r>
            <a:r>
              <a:rPr lang="en-US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Semenovna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36 }, {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400" dirty="0" err="1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Egor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13 } </a:t>
            </a:r>
          </a:p>
          <a:p>
            <a:pPr defTabSz="363538"/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};</a:t>
            </a:r>
          </a:p>
          <a:p>
            <a:pPr defTabSz="363538"/>
            <a:endParaRPr lang="ru-RU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363538"/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if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(</a:t>
            </a:r>
            <a:r>
              <a:rPr lang="en-US" sz="1400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any_of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begin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people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), </a:t>
            </a:r>
            <a:r>
              <a:rPr lang="en-US" sz="14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people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), [](</a:t>
            </a:r>
            <a:r>
              <a:rPr lang="en-US" sz="1400" dirty="0">
                <a:solidFill>
                  <a:srgbClr val="216F8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Person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&amp; </a:t>
            </a:r>
            <a:r>
              <a:rPr lang="en-US" sz="14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person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){</a:t>
            </a:r>
          </a:p>
          <a:p>
            <a:pPr defTabSz="363538"/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return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person</a:t>
            </a:r>
            <a:r>
              <a:rPr lang="en-US" sz="1400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.</a:t>
            </a:r>
            <a:r>
              <a:rPr lang="en-US" sz="14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age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&gt;= 18;</a:t>
            </a:r>
          </a:p>
          <a:p>
            <a:pPr defTabSz="363538"/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}))</a:t>
            </a:r>
          </a:p>
          <a:p>
            <a:pPr defTabSz="363538"/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defTabSz="363538"/>
            <a:r>
              <a:rPr lang="en-US" sz="14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en-US" sz="14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"At least one person is an adult"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1400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defTabSz="363538"/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defTabSz="363538"/>
            <a:r>
              <a:rPr lang="en-US" sz="1400" dirty="0">
                <a:solidFill>
                  <a:srgbClr val="0000F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else</a:t>
            </a:r>
            <a:endParaRPr lang="en-US" sz="1400" dirty="0">
              <a:solidFill>
                <a:srgbClr val="000000"/>
              </a:solidFill>
              <a:highlight>
                <a:srgbClr val="FFFFFF"/>
              </a:highlight>
              <a:latin typeface="Consolas" panose="020B0609020204030204" pitchFamily="49" charset="0"/>
            </a:endParaRPr>
          </a:p>
          <a:p>
            <a:pPr defTabSz="363538"/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{</a:t>
            </a:r>
          </a:p>
          <a:p>
            <a:pPr defTabSz="363538"/>
            <a:r>
              <a:rPr lang="en-US" sz="1400" dirty="0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	</a:t>
            </a:r>
            <a:r>
              <a:rPr lang="en-US" sz="1400" dirty="0" err="1">
                <a:solidFill>
                  <a:srgbClr val="00008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1400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"There are no adults"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sz="1400" dirty="0" err="1">
                <a:solidFill>
                  <a:srgbClr val="88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;</a:t>
            </a:r>
          </a:p>
          <a:p>
            <a:pPr defTabSz="363538"/>
            <a:r>
              <a:rPr lang="en-US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	</a:t>
            </a:r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  <a:p>
            <a:pPr defTabSz="363538"/>
            <a:r>
              <a:rPr lang="ru-RU" sz="1400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054383480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FAB2B4-BCA3-24B1-8817-D25FDE648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Идиома </a:t>
            </a:r>
            <a:r>
              <a:rPr lang="en-US" dirty="0"/>
              <a:t>erase-remove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65B6C92-F7B6-E30D-2E4B-D4FF61FCAA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2397521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390D053-2BC6-CA6E-277C-1E931C95C10A}"/>
              </a:ext>
            </a:extLst>
          </p:cNvPr>
          <p:cNvSpPr txBox="1"/>
          <p:nvPr/>
        </p:nvSpPr>
        <p:spPr>
          <a:xfrm>
            <a:off x="1524000" y="-1"/>
            <a:ext cx="9144000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kern="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#include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kern="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&lt;algorithm&gt;</a:t>
            </a:r>
            <a:endParaRPr lang="ru-RU" sz="1600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kern="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#include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kern="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&lt;iostream&gt;</a:t>
            </a:r>
            <a:endParaRPr lang="ru-RU" sz="1600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kern="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#include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kern="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&lt;iterator&gt;</a:t>
            </a:r>
            <a:endParaRPr lang="ru-RU" sz="1600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kern="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#include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kern="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&lt;vector&gt;</a:t>
            </a:r>
            <a:endParaRPr lang="ru-RU" sz="1600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Print(</a:t>
            </a:r>
            <a:r>
              <a:rPr lang="en-US" sz="16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std::</a:t>
            </a:r>
            <a:r>
              <a:rPr lang="en-US" sz="1600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vector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6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&gt;&amp; </a:t>
            </a:r>
            <a:r>
              <a:rPr lang="en-US" sz="1600" kern="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r>
              <a:rPr lang="en-US" sz="1600" kern="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std::copy(</a:t>
            </a:r>
            <a:r>
              <a:rPr lang="en-US" sz="1600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</a:t>
            </a:r>
            <a:r>
              <a:rPr lang="en-US" sz="1600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.begin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(), </a:t>
            </a:r>
            <a:r>
              <a:rPr lang="en-US" sz="1600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</a:t>
            </a:r>
            <a:r>
              <a:rPr lang="en-US" sz="1600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.end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(), std::</a:t>
            </a:r>
            <a:r>
              <a:rPr lang="en-US" sz="1600" kern="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ostream_iterator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6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&gt;(std::</a:t>
            </a:r>
            <a:r>
              <a:rPr lang="en-US" sz="1600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1600" kern="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", "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));</a:t>
            </a:r>
            <a:endParaRPr lang="ru-RU" sz="1600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std::</a:t>
            </a:r>
            <a:r>
              <a:rPr lang="en-US" sz="1600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kern="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std::</a:t>
            </a:r>
            <a:r>
              <a:rPr lang="en-US" sz="1600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endl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600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main()</a:t>
            </a:r>
            <a:r>
              <a:rPr lang="en-US" sz="1600" kern="100" dirty="0">
                <a:latin typeface="Consolas" panose="020B06090202040302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std::</a:t>
            </a:r>
            <a:r>
              <a:rPr lang="en-US" sz="1600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vector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sz="16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numbers{ 9, 3, 0, 2, 0, 7, 8, 13, 6 };</a:t>
            </a:r>
            <a:endParaRPr lang="ru-RU" sz="1600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Print(numbers);</a:t>
            </a:r>
            <a:endParaRPr lang="ru-RU" sz="1600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auto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it = std::remove(</a:t>
            </a:r>
            <a:r>
              <a:rPr lang="en-US" sz="1600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numbers.begin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(), </a:t>
            </a:r>
            <a:r>
              <a:rPr lang="en-US" sz="1600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numbers.end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(), 0);</a:t>
            </a:r>
            <a:endParaRPr lang="ru-RU" sz="1600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Print(numbers);</a:t>
            </a:r>
            <a:endParaRPr lang="ru-RU" sz="1600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numbers.erase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(it, </a:t>
            </a:r>
            <a:r>
              <a:rPr lang="en-US" sz="1600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numbers.end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());</a:t>
            </a:r>
            <a:endParaRPr lang="ru-RU" sz="1600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Print(numbers);</a:t>
            </a:r>
            <a:endParaRPr lang="ru-RU" sz="1600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1600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numbers.erase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endParaRPr lang="ru-RU" sz="1600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std::</a:t>
            </a:r>
            <a:r>
              <a:rPr lang="en-US" sz="1600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remove_if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</a:p>
          <a:p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sz="1600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numbers.begin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(), </a:t>
            </a:r>
            <a:r>
              <a:rPr lang="en-US" sz="1600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numbers.end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(),</a:t>
            </a:r>
          </a:p>
          <a:p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[](</a:t>
            </a:r>
            <a:r>
              <a:rPr lang="en-US" sz="16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{ </a:t>
            </a:r>
            <a:r>
              <a:rPr lang="en-US" sz="16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</a:t>
            </a:r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% 2 == 0; }), </a:t>
            </a:r>
            <a:endParaRPr lang="ru-RU" sz="1600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ru-RU" sz="1600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numbers.end</a:t>
            </a:r>
            <a:r>
              <a:rPr lang="ru-RU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());</a:t>
            </a:r>
            <a:endParaRPr lang="ru-RU" sz="1600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Print(</a:t>
            </a:r>
            <a:r>
              <a:rPr lang="ru-RU" sz="1600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numbers</a:t>
            </a:r>
            <a:r>
              <a:rPr lang="ru-RU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1600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ru-RU" sz="16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1600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A9BC0BD2-9773-04B2-6269-19B1840C3A0E}"/>
              </a:ext>
            </a:extLst>
          </p:cNvPr>
          <p:cNvSpPr/>
          <p:nvPr/>
        </p:nvSpPr>
        <p:spPr>
          <a:xfrm>
            <a:off x="6456040" y="5372154"/>
            <a:ext cx="3995936" cy="1368152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dirty="0">
                <a:latin typeface="Consolas" panose="020B0609020204030204" pitchFamily="49" charset="0"/>
              </a:rPr>
              <a:t>9, 3, 0, 2, 0, 7, 8, 13, 6, </a:t>
            </a:r>
          </a:p>
          <a:p>
            <a:r>
              <a:rPr lang="ru-RU" dirty="0">
                <a:latin typeface="Consolas" panose="020B0609020204030204" pitchFamily="49" charset="0"/>
              </a:rPr>
              <a:t>9, 3, 2, 7, 8, 13, 6, 13, 6, </a:t>
            </a:r>
          </a:p>
          <a:p>
            <a:r>
              <a:rPr lang="ru-RU" dirty="0">
                <a:latin typeface="Consolas" panose="020B0609020204030204" pitchFamily="49" charset="0"/>
              </a:rPr>
              <a:t>9, 3, 2, 7, 8, 13, 6, </a:t>
            </a:r>
          </a:p>
          <a:p>
            <a:r>
              <a:rPr lang="ru-RU" dirty="0">
                <a:latin typeface="Consolas" panose="020B0609020204030204" pitchFamily="49" charset="0"/>
              </a:rPr>
              <a:t>9, 3, 7, 13, </a:t>
            </a:r>
          </a:p>
        </p:txBody>
      </p:sp>
    </p:spTree>
    <p:extLst>
      <p:ext uri="{BB962C8B-B14F-4D97-AF65-F5344CB8AC3E}">
        <p14:creationId xmlns:p14="http://schemas.microsoft.com/office/powerpoint/2010/main" val="14998423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">
                                            <p:txEl>
                                              <p:pRg st="24" end="2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6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5A410D-70D9-2679-E80D-98C717DDF3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std::optional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BF8AEF0-A3E5-1CD9-C96A-F265F8906E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141307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_PRESENTER" val="c3a95a37d3a97989ff551949289caca977b538d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95bd3461-00c3-4a96-a922-fc48dc2356c2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07ab4edb-91d0-4af7-9d0b-2c96dec1732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adadbec7-5857-48a6-8b75-4868b9f4040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a77969e6-0576-4669-9cad-43411d00507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189faae1-ba61-49dc-9476-0fcf3871f8d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aaefb5e4-2fd5-41dd-b373-e5ed0a0c7dc6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182e97d2-f20a-4606-be19-23a7de49a78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5585c847-70f5-4e89-8337-ff3ca9bbafb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cb6f6964-58fe-459c-b140-825c3f00fcfd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5a838e2c-4a2c-49a3-bc1d-3cd578301d5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c1f769ac-bdfe-41fa-ae75-f65691b298e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5a93f2bf-bdfb-4f8a-83f7-95d0927702f8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RTICULATE_SLIDE_GUID" val="95bd3461-00c3-4a96-a922-fc48dc2356c2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5588</TotalTime>
  <Words>8776</Words>
  <Application>Microsoft Office PowerPoint</Application>
  <PresentationFormat>Широкоэкранный</PresentationFormat>
  <Paragraphs>1294</Paragraphs>
  <Slides>105</Slides>
  <Notes>34</Notes>
  <HiddenSlides>3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105</vt:i4>
      </vt:variant>
    </vt:vector>
  </HeadingPairs>
  <TitlesOfParts>
    <vt:vector size="112" baseType="lpstr">
      <vt:lpstr>Arial</vt:lpstr>
      <vt:lpstr>Calibri</vt:lpstr>
      <vt:lpstr>Calibri Light</vt:lpstr>
      <vt:lpstr>Consolas</vt:lpstr>
      <vt:lpstr>Courier New</vt:lpstr>
      <vt:lpstr>Impact</vt:lpstr>
      <vt:lpstr>Office Theme</vt:lpstr>
      <vt:lpstr>Стандартная библиотека C++</vt:lpstr>
      <vt:lpstr>Стандартная библиотека C++</vt:lpstr>
      <vt:lpstr>Стандартная библиотека C++</vt:lpstr>
      <vt:lpstr>В следующем видео</vt:lpstr>
      <vt:lpstr>Презентация PowerPoint</vt:lpstr>
      <vt:lpstr>Стандартная библиотека шаблонов (STL)</vt:lpstr>
      <vt:lpstr>Контейнеры</vt:lpstr>
      <vt:lpstr>Основные контейнеры STL</vt:lpstr>
      <vt:lpstr>std::string</vt:lpstr>
      <vt:lpstr>Строка std::string</vt:lpstr>
      <vt:lpstr>Внутреннее устройство string*</vt:lpstr>
      <vt:lpstr>Создание строки</vt:lpstr>
      <vt:lpstr>Размер и вместимость</vt:lpstr>
      <vt:lpstr>Сравнение строк</vt:lpstr>
      <vt:lpstr>Конкатенация строк</vt:lpstr>
      <vt:lpstr>Извлечение подстроки</vt:lpstr>
      <vt:lpstr>Поиск внутри строки</vt:lpstr>
      <vt:lpstr>Замена внутри строки</vt:lpstr>
      <vt:lpstr>string_view</vt:lpstr>
      <vt:lpstr>string_view</vt:lpstr>
      <vt:lpstr>Устройство string_view</vt:lpstr>
      <vt:lpstr>Конструирование string_view</vt:lpstr>
      <vt:lpstr>Пример</vt:lpstr>
      <vt:lpstr>std::array</vt:lpstr>
      <vt:lpstr>std::array</vt:lpstr>
      <vt:lpstr>Презентация PowerPoint</vt:lpstr>
      <vt:lpstr>std::vector</vt:lpstr>
      <vt:lpstr>Вектор std::vector</vt:lpstr>
      <vt:lpstr>Внутреннее устройство vector</vt:lpstr>
      <vt:lpstr>Пример</vt:lpstr>
      <vt:lpstr>Презентация PowerPoint</vt:lpstr>
      <vt:lpstr>Резервирование памяти</vt:lpstr>
      <vt:lpstr>std::deque</vt:lpstr>
      <vt:lpstr>Двусторонняя очередь (double-ended queue) std::deque</vt:lpstr>
      <vt:lpstr>Возможное устройство deque</vt:lpstr>
      <vt:lpstr>std::list</vt:lpstr>
      <vt:lpstr>Двусвязный список std::list</vt:lpstr>
      <vt:lpstr>Возможное устройство двусвязного списка</vt:lpstr>
      <vt:lpstr>Пример</vt:lpstr>
      <vt:lpstr>Презентация PowerPoint</vt:lpstr>
      <vt:lpstr>Вставка в последовательные контейнеры</vt:lpstr>
      <vt:lpstr>Классы std::map и std::multimap</vt:lpstr>
      <vt:lpstr>Красно-чёрное дерево</vt:lpstr>
      <vt:lpstr>Пример</vt:lpstr>
      <vt:lpstr>Пример – подсчет частоты встречаемости символов</vt:lpstr>
      <vt:lpstr>Презентация PowerPoint</vt:lpstr>
      <vt:lpstr>Презентация PowerPoint</vt:lpstr>
      <vt:lpstr>std::unordered_map и std::unordered_multimap</vt:lpstr>
      <vt:lpstr>Классы std::unordered_map и std::unordered_multimap</vt:lpstr>
      <vt:lpstr>Презентация PowerPoint</vt:lpstr>
      <vt:lpstr>Презентация PowerPoint</vt:lpstr>
      <vt:lpstr>Презентация PowerPoint</vt:lpstr>
      <vt:lpstr>std::set и std::multiset</vt:lpstr>
      <vt:lpstr>Классы множеств std::set и std::multiset</vt:lpstr>
      <vt:lpstr>Пример</vt:lpstr>
      <vt:lpstr>std::function</vt:lpstr>
      <vt:lpstr>std::function</vt:lpstr>
      <vt:lpstr>Задача – поиск текста в потоке</vt:lpstr>
      <vt:lpstr>Решение – передаём обработчик результатов снаружи, используя function</vt:lpstr>
      <vt:lpstr>Обрабатываем результаты в обычной функции</vt:lpstr>
      <vt:lpstr>Обрабатываем результаты в лямбда-функции</vt:lpstr>
      <vt:lpstr>Обрабатываем результаты в лямбда-функции, захватывающей переменные</vt:lpstr>
      <vt:lpstr>Обрабатываем результаты в методе класса</vt:lpstr>
      <vt:lpstr>Ввод-вывод</vt:lpstr>
      <vt:lpstr>Стандартные потоки ввода-вывода</vt:lpstr>
      <vt:lpstr>Операции ввода-вывода в поток</vt:lpstr>
      <vt:lpstr>Манипуляторы ввода-вывода</vt:lpstr>
      <vt:lpstr>Текстовый поток</vt:lpstr>
      <vt:lpstr>Файловый ввод-вывод</vt:lpstr>
      <vt:lpstr>Тонкости работы с файловыми потоками</vt:lpstr>
      <vt:lpstr>Презентация PowerPoint</vt:lpstr>
      <vt:lpstr>Потоки чтения из строки и записи в строку</vt:lpstr>
      <vt:lpstr>Итераторы</vt:lpstr>
      <vt:lpstr>Итераторы</vt:lpstr>
      <vt:lpstr>Контейнеры и итераторы</vt:lpstr>
      <vt:lpstr>Категории итераторов</vt:lpstr>
      <vt:lpstr>Методы для получения итераторов</vt:lpstr>
      <vt:lpstr>Презентация PowerPoint</vt:lpstr>
      <vt:lpstr>Исследуем range-based for</vt:lpstr>
      <vt:lpstr>Заглядываем внутрь range-based for</vt:lpstr>
      <vt:lpstr>init-statement (начиная с C++20)</vt:lpstr>
      <vt:lpstr>begin-expr и end-expr</vt:lpstr>
      <vt:lpstr>Пример</vt:lpstr>
      <vt:lpstr>Презентация PowerPoint</vt:lpstr>
      <vt:lpstr>Алгоритмы</vt:lpstr>
      <vt:lpstr>Алгоритмы</vt:lpstr>
      <vt:lpstr>Пример: сортировка массива с использованием STL</vt:lpstr>
      <vt:lpstr>Сортируем массив, передавая итераторы</vt:lpstr>
      <vt:lpstr>Сортируем, используя C++20 ranges</vt:lpstr>
      <vt:lpstr>Презентация PowerPoint</vt:lpstr>
      <vt:lpstr>Презентация PowerPoint</vt:lpstr>
      <vt:lpstr>Двоичный поиск</vt:lpstr>
      <vt:lpstr>Пример</vt:lpstr>
      <vt:lpstr>Презентация PowerPoint</vt:lpstr>
      <vt:lpstr>Презентация PowerPoint</vt:lpstr>
      <vt:lpstr>Презентация PowerPoint</vt:lpstr>
      <vt:lpstr>Идиома erase-remove</vt:lpstr>
      <vt:lpstr>Презентация PowerPoint</vt:lpstr>
      <vt:lpstr>std::optional</vt:lpstr>
      <vt:lpstr>std::optional</vt:lpstr>
      <vt:lpstr>Презентация PowerPoint</vt:lpstr>
      <vt:lpstr>Презентация PowerPoint</vt:lpstr>
      <vt:lpstr>Контейнеры STL и умные указатели</vt:lpstr>
      <vt:lpstr>Презентация PowerPoint</vt:lpstr>
      <vt:lpstr>Ссылки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Vivid</dc:creator>
  <cp:lastModifiedBy>Vivid</cp:lastModifiedBy>
  <cp:revision>197</cp:revision>
  <dcterms:created xsi:type="dcterms:W3CDTF">2016-02-02T19:36:42Z</dcterms:created>
  <dcterms:modified xsi:type="dcterms:W3CDTF">2024-03-11T23:00:44Z</dcterms:modified>
</cp:coreProperties>
</file>