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6.xml" ContentType="application/vnd.openxmlformats-officedocument.presentationml.tags+xml"/>
  <Override PartName="/ppt/notesSlides/notesSlide29.xml" ContentType="application/vnd.openxmlformats-officedocument.presentationml.notesSlide+xml"/>
  <Override PartName="/ppt/tags/tag7.xml" ContentType="application/vnd.openxmlformats-officedocument.presentationml.tags+xml"/>
  <Override PartName="/ppt/notesSlides/notesSlide30.xml" ContentType="application/vnd.openxmlformats-officedocument.presentationml.notesSlide+xml"/>
  <Override PartName="/ppt/tags/tag8.xml" ContentType="application/vnd.openxmlformats-officedocument.presentationml.tags+xml"/>
  <Override PartName="/ppt/notesSlides/notesSlide31.xml" ContentType="application/vnd.openxmlformats-officedocument.presentationml.notesSlide+xml"/>
  <Override PartName="/ppt/tags/tag9.xml" ContentType="application/vnd.openxmlformats-officedocument.presentationml.tags+xml"/>
  <Override PartName="/ppt/notesSlides/notesSlide32.xml" ContentType="application/vnd.openxmlformats-officedocument.presentationml.notesSlide+xml"/>
  <Override PartName="/ppt/tags/tag10.xml" ContentType="application/vnd.openxmlformats-officedocument.presentationml.tags+xml"/>
  <Override PartName="/ppt/notesSlides/notesSlide33.xml" ContentType="application/vnd.openxmlformats-officedocument.presentationml.notesSlide+xml"/>
  <Override PartName="/ppt/tags/tag11.xml" ContentType="application/vnd.openxmlformats-officedocument.presentationml.tags+xml"/>
  <Override PartName="/ppt/notesSlides/notesSlide34.xml" ContentType="application/vnd.openxmlformats-officedocument.presentationml.notesSlide+xml"/>
  <Override PartName="/ppt/tags/tag12.xml" ContentType="application/vnd.openxmlformats-officedocument.presentationml.tags+xml"/>
  <Override PartName="/ppt/notesSlides/notesSlide35.xml" ContentType="application/vnd.openxmlformats-officedocument.presentationml.notesSlide+xml"/>
  <Override PartName="/ppt/tags/tag13.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4.xml" ContentType="application/vnd.openxmlformats-officedocument.presentationml.tags+xml"/>
  <Override PartName="/ppt/notesSlides/notesSlide49.xml" ContentType="application/vnd.openxmlformats-officedocument.presentationml.notesSlide+xml"/>
  <Override PartName="/ppt/tags/tag15.xml" ContentType="application/vnd.openxmlformats-officedocument.presentationml.tags+xml"/>
  <Override PartName="/ppt/notesSlides/notesSlide50.xml" ContentType="application/vnd.openxmlformats-officedocument.presentationml.notesSlide+xml"/>
  <Override PartName="/ppt/tags/tag16.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17.xml" ContentType="application/vnd.openxmlformats-officedocument.presentationml.tags+xml"/>
  <Override PartName="/ppt/notesSlides/notesSlide53.xml" ContentType="application/vnd.openxmlformats-officedocument.presentationml.notesSlide+xml"/>
  <Override PartName="/ppt/tags/tag18.xml" ContentType="application/vnd.openxmlformats-officedocument.presentationml.tags+xml"/>
  <Override PartName="/ppt/notesSlides/notesSlide54.xml" ContentType="application/vnd.openxmlformats-officedocument.presentationml.notesSlide+xml"/>
  <Override PartName="/ppt/tags/tag19.xml" ContentType="application/vnd.openxmlformats-officedocument.presentationml.tags+xml"/>
  <Override PartName="/ppt/notesSlides/notesSlide55.xml" ContentType="application/vnd.openxmlformats-officedocument.presentationml.notesSlide+xml"/>
  <Override PartName="/ppt/tags/tag20.xml" ContentType="application/vnd.openxmlformats-officedocument.presentationml.tags+xml"/>
  <Override PartName="/ppt/notesSlides/notesSlide56.xml" ContentType="application/vnd.openxmlformats-officedocument.presentationml.notesSlide+xml"/>
  <Override PartName="/ppt/tags/tag21.xml" ContentType="application/vnd.openxmlformats-officedocument.presentationml.tags+xml"/>
  <Override PartName="/ppt/notesSlides/notesSlide57.xml" ContentType="application/vnd.openxmlformats-officedocument.presentationml.notesSlide+xml"/>
  <Override PartName="/ppt/tags/tag22.xml" ContentType="application/vnd.openxmlformats-officedocument.presentationml.tags+xml"/>
  <Override PartName="/ppt/notesSlides/notesSlide58.xml" ContentType="application/vnd.openxmlformats-officedocument.presentationml.notesSlide+xml"/>
  <Override PartName="/ppt/tags/tag23.xml" ContentType="application/vnd.openxmlformats-officedocument.presentationml.tags+xml"/>
  <Override PartName="/ppt/notesSlides/notesSlide59.xml" ContentType="application/vnd.openxmlformats-officedocument.presentationml.notesSlide+xml"/>
  <Override PartName="/ppt/tags/tag24.xml" ContentType="application/vnd.openxmlformats-officedocument.presentationml.tags+xml"/>
  <Override PartName="/ppt/notesSlides/notesSlide60.xml" ContentType="application/vnd.openxmlformats-officedocument.presentationml.notesSlide+xml"/>
  <Override PartName="/ppt/tags/tag25.xml" ContentType="application/vnd.openxmlformats-officedocument.presentationml.tags+xml"/>
  <Override PartName="/ppt/notesSlides/notesSlide61.xml" ContentType="application/vnd.openxmlformats-officedocument.presentationml.notesSlide+xml"/>
  <Override PartName="/ppt/tags/tag26.xml" ContentType="application/vnd.openxmlformats-officedocument.presentationml.tags+xml"/>
  <Override PartName="/ppt/notesSlides/notesSlide62.xml" ContentType="application/vnd.openxmlformats-officedocument.presentationml.notesSlide+xml"/>
  <Override PartName="/ppt/tags/tag27.xml" ContentType="application/vnd.openxmlformats-officedocument.presentationml.tags+xml"/>
  <Override PartName="/ppt/notesSlides/notesSlide63.xml" ContentType="application/vnd.openxmlformats-officedocument.presentationml.notesSlide+xml"/>
  <Override PartName="/ppt/tags/tag28.xml" ContentType="application/vnd.openxmlformats-officedocument.presentationml.tags+xml"/>
  <Override PartName="/ppt/notesSlides/notesSlide64.xml" ContentType="application/vnd.openxmlformats-officedocument.presentationml.notesSlide+xml"/>
  <Override PartName="/ppt/tags/tag29.xml" ContentType="application/vnd.openxmlformats-officedocument.presentationml.tags+xml"/>
  <Override PartName="/ppt/notesSlides/notesSlide65.xml" ContentType="application/vnd.openxmlformats-officedocument.presentationml.notesSlide+xml"/>
  <Override PartName="/ppt/tags/tag30.xml" ContentType="application/vnd.openxmlformats-officedocument.presentationml.tags+xml"/>
  <Override PartName="/ppt/notesSlides/notesSlide66.xml" ContentType="application/vnd.openxmlformats-officedocument.presentationml.notesSlide+xml"/>
  <Override PartName="/ppt/tags/tag31.xml" ContentType="application/vnd.openxmlformats-officedocument.presentationml.tags+xml"/>
  <Override PartName="/ppt/notesSlides/notesSlide67.xml" ContentType="application/vnd.openxmlformats-officedocument.presentationml.notesSlide+xml"/>
  <Override PartName="/ppt/tags/tag32.xml" ContentType="application/vnd.openxmlformats-officedocument.presentationml.tags+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ags/tag33.xml" ContentType="application/vnd.openxmlformats-officedocument.presentationml.tags+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tags/tag34.xml" ContentType="application/vnd.openxmlformats-officedocument.presentationml.tags+xml"/>
  <Override PartName="/ppt/notesSlides/notesSlide89.xml" ContentType="application/vnd.openxmlformats-officedocument.presentationml.notesSlide+xml"/>
  <Override PartName="/ppt/tags/tag35.xml" ContentType="application/vnd.openxmlformats-officedocument.presentationml.tags+xml"/>
  <Override PartName="/ppt/notesSlides/notesSlide90.xml" ContentType="application/vnd.openxmlformats-officedocument.presentationml.notesSlide+xml"/>
  <Override PartName="/ppt/tags/tag36.xml" ContentType="application/vnd.openxmlformats-officedocument.presentationml.tags+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tags/tag37.xml" ContentType="application/vnd.openxmlformats-officedocument.presentationml.tags+xml"/>
  <Override PartName="/ppt/notesSlides/notesSlide93.xml" ContentType="application/vnd.openxmlformats-officedocument.presentationml.notesSlide+xml"/>
  <Override PartName="/ppt/tags/tag38.xml" ContentType="application/vnd.openxmlformats-officedocument.presentationml.tags+xml"/>
  <Override PartName="/ppt/notesSlides/notesSlide94.xml" ContentType="application/vnd.openxmlformats-officedocument.presentationml.notesSlide+xml"/>
  <Override PartName="/ppt/tags/tag39.xml" ContentType="application/vnd.openxmlformats-officedocument.presentationml.tags+xml"/>
  <Override PartName="/ppt/notesSlides/notesSlide95.xml" ContentType="application/vnd.openxmlformats-officedocument.presentationml.notesSlide+xml"/>
  <Override PartName="/ppt/tags/tag40.xml" ContentType="application/vnd.openxmlformats-officedocument.presentationml.tags+xml"/>
  <Override PartName="/ppt/notesSlides/notesSlide96.xml" ContentType="application/vnd.openxmlformats-officedocument.presentationml.notesSlide+xml"/>
  <Override PartName="/ppt/tags/tag41.xml" ContentType="application/vnd.openxmlformats-officedocument.presentationml.tags+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tags/tag42.xml" ContentType="application/vnd.openxmlformats-officedocument.presentationml.tags+xml"/>
  <Override PartName="/ppt/notesSlides/notesSlide99.xml" ContentType="application/vnd.openxmlformats-officedocument.presentationml.notesSlide+xml"/>
  <Override PartName="/ppt/tags/tag43.xml" ContentType="application/vnd.openxmlformats-officedocument.presentationml.tags+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tags/tag44.xml" ContentType="application/vnd.openxmlformats-officedocument.presentationml.tags+xml"/>
  <Override PartName="/ppt/notesSlides/notesSlide102.xml" ContentType="application/vnd.openxmlformats-officedocument.presentationml.notesSlide+xml"/>
  <Override PartName="/ppt/tags/tag45.xml" ContentType="application/vnd.openxmlformats-officedocument.presentationml.tags+xml"/>
  <Override PartName="/ppt/notesSlides/notesSlide103.xml" ContentType="application/vnd.openxmlformats-officedocument.presentationml.notesSlide+xml"/>
  <Override PartName="/ppt/tags/tag46.xml" ContentType="application/vnd.openxmlformats-officedocument.presentationml.tags+xml"/>
  <Override PartName="/ppt/notesSlides/notesSlide104.xml" ContentType="application/vnd.openxmlformats-officedocument.presentationml.notesSlide+xml"/>
  <Override PartName="/ppt/tags/tag47.xml" ContentType="application/vnd.openxmlformats-officedocument.presentationml.tags+xml"/>
  <Override PartName="/ppt/notesSlides/notesSlide105.xml" ContentType="application/vnd.openxmlformats-officedocument.presentationml.notesSlide+xml"/>
  <Override PartName="/ppt/comments/modernComment_1D9_74DD5B5E.xml" ContentType="application/vnd.ms-powerpoint.comments+xml"/>
  <Override PartName="/ppt/tags/tag48.xml" ContentType="application/vnd.openxmlformats-officedocument.presentationml.tags+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tags/tag49.xml" ContentType="application/vnd.openxmlformats-officedocument.presentationml.tags+xml"/>
  <Override PartName="/ppt/notesSlides/notesSlide108.xml" ContentType="application/vnd.openxmlformats-officedocument.presentationml.notesSlide+xml"/>
  <Override PartName="/ppt/tags/tag50.xml" ContentType="application/vnd.openxmlformats-officedocument.presentationml.tags+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tags/tag51.xml" ContentType="application/vnd.openxmlformats-officedocument.presentationml.tags+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tags/tag52.xml" ContentType="application/vnd.openxmlformats-officedocument.presentationml.tags+xml"/>
  <Override PartName="/ppt/notesSlides/notesSlide114.xml" ContentType="application/vnd.openxmlformats-officedocument.presentationml.notesSlide+xml"/>
  <Override PartName="/ppt/tags/tag53.xml" ContentType="application/vnd.openxmlformats-officedocument.presentationml.tags+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tags/tag54.xml" ContentType="application/vnd.openxmlformats-officedocument.presentationml.tags+xml"/>
  <Override PartName="/ppt/notesSlides/notesSlide117.xml" ContentType="application/vnd.openxmlformats-officedocument.presentationml.notesSlide+xml"/>
  <Override PartName="/ppt/tags/tag55.xml" ContentType="application/vnd.openxmlformats-officedocument.presentationml.tags+xml"/>
  <Override PartName="/ppt/notesSlides/notesSlide118.xml" ContentType="application/vnd.openxmlformats-officedocument.presentationml.notesSlide+xml"/>
  <Override PartName="/ppt/tags/tag56.xml" ContentType="application/vnd.openxmlformats-officedocument.presentationml.tags+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tags/tag57.xml" ContentType="application/vnd.openxmlformats-officedocument.presentationml.tags+xml"/>
  <Override PartName="/ppt/notesSlides/notesSlide162.xml" ContentType="application/vnd.openxmlformats-officedocument.presentationml.notesSlide+xml"/>
  <Override PartName="/ppt/tags/tag58.xml" ContentType="application/vnd.openxmlformats-officedocument.presentationml.tags+xml"/>
  <Override PartName="/ppt/notesSlides/notesSlide163.xml" ContentType="application/vnd.openxmlformats-officedocument.presentationml.notesSlide+xml"/>
  <Override PartName="/ppt/tags/tag59.xml" ContentType="application/vnd.openxmlformats-officedocument.presentationml.tags+xml"/>
  <Override PartName="/ppt/notesSlides/notesSlide164.xml" ContentType="application/vnd.openxmlformats-officedocument.presentationml.notesSlide+xml"/>
  <Override PartName="/ppt/tags/tag60.xml" ContentType="application/vnd.openxmlformats-officedocument.presentationml.tags+xml"/>
  <Override PartName="/ppt/notesSlides/notesSlide165.xml" ContentType="application/vnd.openxmlformats-officedocument.presentationml.notesSlide+xml"/>
  <Override PartName="/ppt/tags/tag61.xml" ContentType="application/vnd.openxmlformats-officedocument.presentationml.tags+xml"/>
  <Override PartName="/ppt/notesSlides/notesSlide166.xml" ContentType="application/vnd.openxmlformats-officedocument.presentationml.notesSlide+xml"/>
  <Override PartName="/ppt/tags/tag62.xml" ContentType="application/vnd.openxmlformats-officedocument.presentationml.tags+xml"/>
  <Override PartName="/ppt/notesSlides/notesSlide167.xml" ContentType="application/vnd.openxmlformats-officedocument.presentationml.notesSlide+xml"/>
  <Override PartName="/ppt/tags/tag63.xml" ContentType="application/vnd.openxmlformats-officedocument.presentationml.tags+xml"/>
  <Override PartName="/ppt/notesSlides/notesSlide168.xml" ContentType="application/vnd.openxmlformats-officedocument.presentationml.notesSlide+xml"/>
  <Override PartName="/ppt/tags/tag64.xml" ContentType="application/vnd.openxmlformats-officedocument.presentationml.tags+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tags/tag65.xml" ContentType="application/vnd.openxmlformats-officedocument.presentationml.tags+xml"/>
  <Override PartName="/ppt/notesSlides/notesSlide171.xml" ContentType="application/vnd.openxmlformats-officedocument.presentationml.notesSlide+xml"/>
  <Override PartName="/ppt/tags/tag66.xml" ContentType="application/vnd.openxmlformats-officedocument.presentationml.tags+xml"/>
  <Override PartName="/ppt/notesSlides/notesSlide172.xml" ContentType="application/vnd.openxmlformats-officedocument.presentationml.notesSlide+xml"/>
  <Override PartName="/ppt/tags/tag67.xml" ContentType="application/vnd.openxmlformats-officedocument.presentationml.tags+xml"/>
  <Override PartName="/ppt/notesSlides/notesSlide173.xml" ContentType="application/vnd.openxmlformats-officedocument.presentationml.notesSlide+xml"/>
  <Override PartName="/ppt/tags/tag68.xml" ContentType="application/vnd.openxmlformats-officedocument.presentationml.tags+xml"/>
  <Override PartName="/ppt/notesSlides/notesSlide174.xml" ContentType="application/vnd.openxmlformats-officedocument.presentationml.notesSlide+xml"/>
  <Override PartName="/ppt/tags/tag69.xml" ContentType="application/vnd.openxmlformats-officedocument.presentationml.tags+xml"/>
  <Override PartName="/ppt/notesSlides/notesSlide175.xml" ContentType="application/vnd.openxmlformats-officedocument.presentationml.notesSlide+xml"/>
  <Override PartName="/ppt/tags/tag70.xml" ContentType="application/vnd.openxmlformats-officedocument.presentationml.tags+xml"/>
  <Override PartName="/ppt/notesSlides/notesSlide176.xml" ContentType="application/vnd.openxmlformats-officedocument.presentationml.notesSlide+xml"/>
  <Override PartName="/ppt/tags/tag71.xml" ContentType="application/vnd.openxmlformats-officedocument.presentationml.tags+xml"/>
  <Override PartName="/ppt/notesSlides/notesSlide177.xml" ContentType="application/vnd.openxmlformats-officedocument.presentationml.notesSlide+xml"/>
  <Override PartName="/ppt/tags/tag72.xml" ContentType="application/vnd.openxmlformats-officedocument.presentationml.tags+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tags/tag73.xml" ContentType="application/vnd.openxmlformats-officedocument.presentationml.tags+xml"/>
  <Override PartName="/ppt/notesSlides/notesSlide180.xml" ContentType="application/vnd.openxmlformats-officedocument.presentationml.notesSlide+xml"/>
  <Override PartName="/ppt/tags/tag74.xml" ContentType="application/vnd.openxmlformats-officedocument.presentationml.tags+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tags/tag75.xml" ContentType="application/vnd.openxmlformats-officedocument.presentationml.tags+xml"/>
  <Override PartName="/ppt/notesSlides/notesSlide183.xml" ContentType="application/vnd.openxmlformats-officedocument.presentationml.notesSlide+xml"/>
  <Override PartName="/ppt/tags/tag76.xml" ContentType="application/vnd.openxmlformats-officedocument.presentationml.tags+xml"/>
  <Override PartName="/ppt/notesSlides/notesSlide184.xml" ContentType="application/vnd.openxmlformats-officedocument.presentationml.notesSlide+xml"/>
  <Override PartName="/ppt/tags/tag77.xml" ContentType="application/vnd.openxmlformats-officedocument.presentationml.tags+xml"/>
  <Override PartName="/ppt/notesSlides/notesSlide185.xml" ContentType="application/vnd.openxmlformats-officedocument.presentationml.notesSlide+xml"/>
  <Override PartName="/ppt/tags/tag78.xml" ContentType="application/vnd.openxmlformats-officedocument.presentationml.tags+xml"/>
  <Override PartName="/ppt/notesSlides/notesSlide186.xml" ContentType="application/vnd.openxmlformats-officedocument.presentationml.notesSlide+xml"/>
  <Override PartName="/ppt/tags/tag79.xml" ContentType="application/vnd.openxmlformats-officedocument.presentationml.tags+xml"/>
  <Override PartName="/ppt/notesSlides/notesSlide187.xml" ContentType="application/vnd.openxmlformats-officedocument.presentationml.notesSlide+xml"/>
  <Override PartName="/ppt/tags/tag80.xml" ContentType="application/vnd.openxmlformats-officedocument.presentationml.tags+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tags/tag81.xml" ContentType="application/vnd.openxmlformats-officedocument.presentationml.tags+xml"/>
  <Override PartName="/ppt/notesSlides/notesSlide190.xml" ContentType="application/vnd.openxmlformats-officedocument.presentationml.notesSlide+xml"/>
  <Override PartName="/ppt/tags/tag82.xml" ContentType="application/vnd.openxmlformats-officedocument.presentationml.tags+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99"/>
  </p:notesMasterIdLst>
  <p:sldIdLst>
    <p:sldId id="256" r:id="rId2"/>
    <p:sldId id="257" r:id="rId3"/>
    <p:sldId id="258" r:id="rId4"/>
    <p:sldId id="270" r:id="rId5"/>
    <p:sldId id="266" r:id="rId6"/>
    <p:sldId id="260" r:id="rId7"/>
    <p:sldId id="546" r:id="rId8"/>
    <p:sldId id="262" r:id="rId9"/>
    <p:sldId id="477" r:id="rId10"/>
    <p:sldId id="263" r:id="rId11"/>
    <p:sldId id="265" r:id="rId12"/>
    <p:sldId id="264" r:id="rId13"/>
    <p:sldId id="478" r:id="rId14"/>
    <p:sldId id="267" r:id="rId15"/>
    <p:sldId id="268" r:id="rId16"/>
    <p:sldId id="271" r:id="rId17"/>
    <p:sldId id="272" r:id="rId18"/>
    <p:sldId id="304" r:id="rId19"/>
    <p:sldId id="305" r:id="rId20"/>
    <p:sldId id="306" r:id="rId21"/>
    <p:sldId id="308" r:id="rId22"/>
    <p:sldId id="307" r:id="rId23"/>
    <p:sldId id="276" r:id="rId24"/>
    <p:sldId id="277" r:id="rId25"/>
    <p:sldId id="479" r:id="rId26"/>
    <p:sldId id="278" r:id="rId27"/>
    <p:sldId id="279" r:id="rId28"/>
    <p:sldId id="547" r:id="rId29"/>
    <p:sldId id="281" r:id="rId30"/>
    <p:sldId id="282" r:id="rId31"/>
    <p:sldId id="283" r:id="rId32"/>
    <p:sldId id="284" r:id="rId33"/>
    <p:sldId id="291" r:id="rId34"/>
    <p:sldId id="285" r:id="rId35"/>
    <p:sldId id="286" r:id="rId36"/>
    <p:sldId id="287" r:id="rId37"/>
    <p:sldId id="288" r:id="rId38"/>
    <p:sldId id="289" r:id="rId39"/>
    <p:sldId id="486" r:id="rId40"/>
    <p:sldId id="316" r:id="rId41"/>
    <p:sldId id="317" r:id="rId42"/>
    <p:sldId id="480" r:id="rId43"/>
    <p:sldId id="319" r:id="rId44"/>
    <p:sldId id="514" r:id="rId45"/>
    <p:sldId id="481" r:id="rId46"/>
    <p:sldId id="482" r:id="rId47"/>
    <p:sldId id="321" r:id="rId48"/>
    <p:sldId id="483" r:id="rId49"/>
    <p:sldId id="323" r:id="rId50"/>
    <p:sldId id="324" r:id="rId51"/>
    <p:sldId id="325" r:id="rId52"/>
    <p:sldId id="326" r:id="rId53"/>
    <p:sldId id="327" r:id="rId54"/>
    <p:sldId id="328" r:id="rId55"/>
    <p:sldId id="329" r:id="rId56"/>
    <p:sldId id="330" r:id="rId57"/>
    <p:sldId id="331" r:id="rId58"/>
    <p:sldId id="513" r:id="rId59"/>
    <p:sldId id="332" r:id="rId60"/>
    <p:sldId id="333" r:id="rId61"/>
    <p:sldId id="334" r:id="rId62"/>
    <p:sldId id="335" r:id="rId63"/>
    <p:sldId id="336" r:id="rId64"/>
    <p:sldId id="571" r:id="rId65"/>
    <p:sldId id="337" r:id="rId66"/>
    <p:sldId id="548" r:id="rId67"/>
    <p:sldId id="338" r:id="rId68"/>
    <p:sldId id="339" r:id="rId69"/>
    <p:sldId id="340" r:id="rId70"/>
    <p:sldId id="341" r:id="rId71"/>
    <p:sldId id="342" r:id="rId72"/>
    <p:sldId id="343" r:id="rId73"/>
    <p:sldId id="344" r:id="rId74"/>
    <p:sldId id="345" r:id="rId75"/>
    <p:sldId id="346" r:id="rId76"/>
    <p:sldId id="348" r:id="rId77"/>
    <p:sldId id="347" r:id="rId78"/>
    <p:sldId id="353" r:id="rId79"/>
    <p:sldId id="354" r:id="rId80"/>
    <p:sldId id="355" r:id="rId81"/>
    <p:sldId id="356" r:id="rId82"/>
    <p:sldId id="357" r:id="rId83"/>
    <p:sldId id="358" r:id="rId84"/>
    <p:sldId id="359" r:id="rId85"/>
    <p:sldId id="370" r:id="rId86"/>
    <p:sldId id="371" r:id="rId87"/>
    <p:sldId id="372" r:id="rId88"/>
    <p:sldId id="360" r:id="rId89"/>
    <p:sldId id="373" r:id="rId90"/>
    <p:sldId id="374" r:id="rId91"/>
    <p:sldId id="362" r:id="rId92"/>
    <p:sldId id="364" r:id="rId93"/>
    <p:sldId id="375" r:id="rId94"/>
    <p:sldId id="367" r:id="rId95"/>
    <p:sldId id="368" r:id="rId96"/>
    <p:sldId id="549" r:id="rId97"/>
    <p:sldId id="550" r:id="rId98"/>
    <p:sldId id="551" r:id="rId99"/>
    <p:sldId id="552" r:id="rId100"/>
    <p:sldId id="553" r:id="rId101"/>
    <p:sldId id="554" r:id="rId102"/>
    <p:sldId id="555" r:id="rId103"/>
    <p:sldId id="556" r:id="rId104"/>
    <p:sldId id="557" r:id="rId105"/>
    <p:sldId id="558" r:id="rId106"/>
    <p:sldId id="559" r:id="rId107"/>
    <p:sldId id="560" r:id="rId108"/>
    <p:sldId id="561" r:id="rId109"/>
    <p:sldId id="562" r:id="rId110"/>
    <p:sldId id="563" r:id="rId111"/>
    <p:sldId id="564" r:id="rId112"/>
    <p:sldId id="565" r:id="rId113"/>
    <p:sldId id="566" r:id="rId114"/>
    <p:sldId id="567" r:id="rId115"/>
    <p:sldId id="568" r:id="rId116"/>
    <p:sldId id="569" r:id="rId117"/>
    <p:sldId id="570" r:id="rId118"/>
    <p:sldId id="269" r:id="rId119"/>
    <p:sldId id="292" r:id="rId120"/>
    <p:sldId id="293" r:id="rId121"/>
    <p:sldId id="296" r:id="rId122"/>
    <p:sldId id="297" r:id="rId123"/>
    <p:sldId id="298" r:id="rId124"/>
    <p:sldId id="294" r:id="rId125"/>
    <p:sldId id="295" r:id="rId126"/>
    <p:sldId id="299" r:id="rId127"/>
    <p:sldId id="300" r:id="rId128"/>
    <p:sldId id="301" r:id="rId129"/>
    <p:sldId id="302" r:id="rId130"/>
    <p:sldId id="303" r:id="rId131"/>
    <p:sldId id="432" r:id="rId132"/>
    <p:sldId id="309" r:id="rId133"/>
    <p:sldId id="311" r:id="rId134"/>
    <p:sldId id="312" r:id="rId135"/>
    <p:sldId id="313" r:id="rId136"/>
    <p:sldId id="314" r:id="rId137"/>
    <p:sldId id="376" r:id="rId138"/>
    <p:sldId id="377" r:id="rId139"/>
    <p:sldId id="378" r:id="rId140"/>
    <p:sldId id="380" r:id="rId141"/>
    <p:sldId id="379" r:id="rId142"/>
    <p:sldId id="381" r:id="rId143"/>
    <p:sldId id="382" r:id="rId144"/>
    <p:sldId id="383" r:id="rId145"/>
    <p:sldId id="384" r:id="rId146"/>
    <p:sldId id="385" r:id="rId147"/>
    <p:sldId id="386" r:id="rId148"/>
    <p:sldId id="516" r:id="rId149"/>
    <p:sldId id="517" r:id="rId150"/>
    <p:sldId id="518" r:id="rId151"/>
    <p:sldId id="519" r:id="rId152"/>
    <p:sldId id="520" r:id="rId153"/>
    <p:sldId id="521" r:id="rId154"/>
    <p:sldId id="405" r:id="rId155"/>
    <p:sldId id="387" r:id="rId156"/>
    <p:sldId id="388" r:id="rId157"/>
    <p:sldId id="522" r:id="rId158"/>
    <p:sldId id="523" r:id="rId159"/>
    <p:sldId id="433" r:id="rId160"/>
    <p:sldId id="434" r:id="rId161"/>
    <p:sldId id="435" r:id="rId162"/>
    <p:sldId id="436" r:id="rId163"/>
    <p:sldId id="437" r:id="rId164"/>
    <p:sldId id="524" r:id="rId165"/>
    <p:sldId id="465" r:id="rId166"/>
    <p:sldId id="471" r:id="rId167"/>
    <p:sldId id="466" r:id="rId168"/>
    <p:sldId id="467" r:id="rId169"/>
    <p:sldId id="468" r:id="rId170"/>
    <p:sldId id="469" r:id="rId171"/>
    <p:sldId id="470" r:id="rId172"/>
    <p:sldId id="472" r:id="rId173"/>
    <p:sldId id="473" r:id="rId174"/>
    <p:sldId id="526" r:id="rId175"/>
    <p:sldId id="474" r:id="rId176"/>
    <p:sldId id="475" r:id="rId177"/>
    <p:sldId id="572" r:id="rId178"/>
    <p:sldId id="573" r:id="rId179"/>
    <p:sldId id="574" r:id="rId180"/>
    <p:sldId id="515" r:id="rId181"/>
    <p:sldId id="439" r:id="rId182"/>
    <p:sldId id="528" r:id="rId183"/>
    <p:sldId id="440" r:id="rId184"/>
    <p:sldId id="460" r:id="rId185"/>
    <p:sldId id="527" r:id="rId186"/>
    <p:sldId id="444" r:id="rId187"/>
    <p:sldId id="441" r:id="rId188"/>
    <p:sldId id="442" r:id="rId189"/>
    <p:sldId id="443" r:id="rId190"/>
    <p:sldId id="529" r:id="rId191"/>
    <p:sldId id="445" r:id="rId192"/>
    <p:sldId id="446" r:id="rId193"/>
    <p:sldId id="461" r:id="rId194"/>
    <p:sldId id="485" r:id="rId195"/>
    <p:sldId id="484" r:id="rId196"/>
    <p:sldId id="462" r:id="rId197"/>
    <p:sldId id="463" r:id="rId198"/>
    <p:sldId id="464" r:id="rId199"/>
    <p:sldId id="476" r:id="rId200"/>
    <p:sldId id="447" r:id="rId201"/>
    <p:sldId id="448" r:id="rId202"/>
    <p:sldId id="449" r:id="rId203"/>
    <p:sldId id="530" r:id="rId204"/>
    <p:sldId id="531" r:id="rId205"/>
    <p:sldId id="532" r:id="rId206"/>
    <p:sldId id="450" r:id="rId207"/>
    <p:sldId id="451" r:id="rId208"/>
    <p:sldId id="452" r:id="rId209"/>
    <p:sldId id="545" r:id="rId210"/>
    <p:sldId id="453" r:id="rId211"/>
    <p:sldId id="454" r:id="rId212"/>
    <p:sldId id="455" r:id="rId213"/>
    <p:sldId id="456" r:id="rId214"/>
    <p:sldId id="543" r:id="rId215"/>
    <p:sldId id="544" r:id="rId216"/>
    <p:sldId id="525" r:id="rId217"/>
    <p:sldId id="533" r:id="rId218"/>
    <p:sldId id="534" r:id="rId219"/>
    <p:sldId id="457" r:id="rId220"/>
    <p:sldId id="458" r:id="rId221"/>
    <p:sldId id="459" r:id="rId222"/>
    <p:sldId id="352" r:id="rId223"/>
    <p:sldId id="488" r:id="rId224"/>
    <p:sldId id="487" r:id="rId225"/>
    <p:sldId id="489" r:id="rId226"/>
    <p:sldId id="490" r:id="rId227"/>
    <p:sldId id="491" r:id="rId228"/>
    <p:sldId id="492" r:id="rId229"/>
    <p:sldId id="493" r:id="rId230"/>
    <p:sldId id="349" r:id="rId231"/>
    <p:sldId id="494" r:id="rId232"/>
    <p:sldId id="495" r:id="rId233"/>
    <p:sldId id="496" r:id="rId234"/>
    <p:sldId id="497" r:id="rId235"/>
    <p:sldId id="498" r:id="rId236"/>
    <p:sldId id="499" r:id="rId237"/>
    <p:sldId id="500" r:id="rId238"/>
    <p:sldId id="501" r:id="rId239"/>
    <p:sldId id="502" r:id="rId240"/>
    <p:sldId id="503" r:id="rId241"/>
    <p:sldId id="504" r:id="rId242"/>
    <p:sldId id="505" r:id="rId243"/>
    <p:sldId id="506" r:id="rId244"/>
    <p:sldId id="507" r:id="rId245"/>
    <p:sldId id="508" r:id="rId246"/>
    <p:sldId id="509" r:id="rId247"/>
    <p:sldId id="510" r:id="rId248"/>
    <p:sldId id="511" r:id="rId249"/>
    <p:sldId id="512" r:id="rId250"/>
    <p:sldId id="350" r:id="rId251"/>
    <p:sldId id="351" r:id="rId252"/>
    <p:sldId id="535" r:id="rId253"/>
    <p:sldId id="536" r:id="rId254"/>
    <p:sldId id="537" r:id="rId255"/>
    <p:sldId id="538" r:id="rId256"/>
    <p:sldId id="539" r:id="rId257"/>
    <p:sldId id="540" r:id="rId258"/>
    <p:sldId id="541" r:id="rId259"/>
    <p:sldId id="542" r:id="rId260"/>
    <p:sldId id="389" r:id="rId261"/>
    <p:sldId id="390" r:id="rId262"/>
    <p:sldId id="391" r:id="rId263"/>
    <p:sldId id="392" r:id="rId264"/>
    <p:sldId id="393" r:id="rId265"/>
    <p:sldId id="394" r:id="rId266"/>
    <p:sldId id="395" r:id="rId267"/>
    <p:sldId id="396" r:id="rId268"/>
    <p:sldId id="398" r:id="rId269"/>
    <p:sldId id="399" r:id="rId270"/>
    <p:sldId id="400" r:id="rId271"/>
    <p:sldId id="401" r:id="rId272"/>
    <p:sldId id="402" r:id="rId273"/>
    <p:sldId id="403" r:id="rId274"/>
    <p:sldId id="404" r:id="rId275"/>
    <p:sldId id="408" r:id="rId276"/>
    <p:sldId id="409" r:id="rId277"/>
    <p:sldId id="410" r:id="rId278"/>
    <p:sldId id="411" r:id="rId279"/>
    <p:sldId id="412" r:id="rId280"/>
    <p:sldId id="413" r:id="rId281"/>
    <p:sldId id="414" r:id="rId282"/>
    <p:sldId id="415" r:id="rId283"/>
    <p:sldId id="416" r:id="rId284"/>
    <p:sldId id="417" r:id="rId285"/>
    <p:sldId id="418" r:id="rId286"/>
    <p:sldId id="419" r:id="rId287"/>
    <p:sldId id="420" r:id="rId288"/>
    <p:sldId id="421" r:id="rId289"/>
    <p:sldId id="422" r:id="rId290"/>
    <p:sldId id="424" r:id="rId291"/>
    <p:sldId id="425" r:id="rId292"/>
    <p:sldId id="426" r:id="rId293"/>
    <p:sldId id="427" r:id="rId294"/>
    <p:sldId id="428" r:id="rId295"/>
    <p:sldId id="429" r:id="rId296"/>
    <p:sldId id="430" r:id="rId297"/>
    <p:sldId id="431" r:id="rId298"/>
  </p:sldIdLst>
  <p:sldSz cx="12192000" cy="6858000"/>
  <p:notesSz cx="6858000" cy="9144000"/>
  <p:custDataLst>
    <p:tags r:id="rId300"/>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546"/>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547"/>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571"/>
            <p14:sldId id="337"/>
            <p14:sldId id="548"/>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 id="549"/>
            <p14:sldId id="550"/>
            <p14:sldId id="551"/>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570"/>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 id="516"/>
            <p14:sldId id="517"/>
            <p14:sldId id="518"/>
            <p14:sldId id="519"/>
            <p14:sldId id="520"/>
            <p14:sldId id="521"/>
          </p14:sldIdLst>
        </p14:section>
        <p14:section name="Пространства имён" id="{6F2FE1EE-37FB-47FE-93AC-1AE796999B30}">
          <p14:sldIdLst>
            <p14:sldId id="405"/>
            <p14:sldId id="387"/>
            <p14:sldId id="388"/>
            <p14:sldId id="522"/>
            <p14:sldId id="523"/>
          </p14:sldIdLst>
        </p14:section>
        <p14:section name="Стандартная библиотека" id="{D76DA428-86A2-42CE-99EA-D25B25631D55}">
          <p14:sldIdLst>
            <p14:sldId id="433"/>
            <p14:sldId id="434"/>
            <p14:sldId id="435"/>
            <p14:sldId id="436"/>
            <p14:sldId id="437"/>
            <p14:sldId id="524"/>
            <p14:sldId id="465"/>
            <p14:sldId id="471"/>
            <p14:sldId id="466"/>
            <p14:sldId id="467"/>
            <p14:sldId id="468"/>
            <p14:sldId id="469"/>
            <p14:sldId id="470"/>
            <p14:sldId id="472"/>
            <p14:sldId id="473"/>
            <p14:sldId id="526"/>
            <p14:sldId id="474"/>
            <p14:sldId id="475"/>
            <p14:sldId id="572"/>
            <p14:sldId id="573"/>
            <p14:sldId id="574"/>
            <p14:sldId id="515"/>
            <p14:sldId id="439"/>
            <p14:sldId id="528"/>
            <p14:sldId id="440"/>
            <p14:sldId id="460"/>
            <p14:sldId id="527"/>
            <p14:sldId id="444"/>
            <p14:sldId id="441"/>
            <p14:sldId id="442"/>
            <p14:sldId id="443"/>
            <p14:sldId id="529"/>
            <p14:sldId id="445"/>
            <p14:sldId id="446"/>
            <p14:sldId id="461"/>
            <p14:sldId id="485"/>
            <p14:sldId id="484"/>
            <p14:sldId id="462"/>
            <p14:sldId id="463"/>
            <p14:sldId id="464"/>
            <p14:sldId id="476"/>
            <p14:sldId id="447"/>
            <p14:sldId id="448"/>
            <p14:sldId id="449"/>
            <p14:sldId id="530"/>
            <p14:sldId id="531"/>
            <p14:sldId id="532"/>
            <p14:sldId id="450"/>
            <p14:sldId id="451"/>
            <p14:sldId id="452"/>
            <p14:sldId id="545"/>
            <p14:sldId id="453"/>
            <p14:sldId id="454"/>
            <p14:sldId id="455"/>
            <p14:sldId id="456"/>
            <p14:sldId id="543"/>
            <p14:sldId id="544"/>
            <p14:sldId id="525"/>
            <p14:sldId id="533"/>
            <p14:sldId id="534"/>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535"/>
            <p14:sldId id="536"/>
            <p14:sldId id="537"/>
            <p14:sldId id="538"/>
            <p14:sldId id="539"/>
            <p14:sldId id="540"/>
            <p14:sldId id="541"/>
            <p14:sldId id="542"/>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03" autoAdjust="0"/>
    <p:restoredTop sz="72884" autoAdjust="0"/>
  </p:normalViewPr>
  <p:slideViewPr>
    <p:cSldViewPr>
      <p:cViewPr varScale="1">
        <p:scale>
          <a:sx n="57" d="100"/>
          <a:sy n="57" d="100"/>
        </p:scale>
        <p:origin x="811" y="58"/>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notesMaster" Target="notesMasters/notesMaster1.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tableStyles" Target="tableStyle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microsoft.com/office/2018/10/relationships/authors" Target="author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tags" Target="tags/tag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theme" Target="theme/theme1.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s>
</file>

<file path=ppt/comments/modernComment_1D9_74DD5B5E.xml><?xml version="1.0" encoding="utf-8"?>
<p188:cmLst xmlns:a="http://schemas.openxmlformats.org/drawingml/2006/main" xmlns:r="http://schemas.openxmlformats.org/officeDocument/2006/relationships" xmlns:p188="http://schemas.microsoft.com/office/powerpoint/2018/8/main">
  <p188:cm id="{ECB33CB3-58B6-4933-9E8D-20C8EDBF70B7}" authorId="{12722E03-E50A-125D-914E-77E41B71B406}" created="2022-01-26T06:02:45.035">
    <pc:sldMkLst xmlns:pc="http://schemas.microsoft.com/office/powerpoint/2013/main/command">
      <pc:docMk/>
      <pc:sldMk cId="1960663902" sldId="473"/>
    </pc:sldMkLst>
    <p188:txBody>
      <a:bodyPr/>
      <a:lstStyle/>
      <a:p>
        <a:r>
          <a:rPr lang="ru-RU"/>
          <a:t>Добавить иллюстрацию, поясняющую работу string_view</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24.02.2024</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251.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82.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83.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84.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85.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3" Type="http://schemas.openxmlformats.org/officeDocument/2006/relationships/hyperlink" Target="https://en.cppreference.com/w/cpp/string/basic_string/getline" TargetMode="External"/><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16</a:t>
            </a:fld>
            <a:endParaRPr lang="ru-RU"/>
          </a:p>
        </p:txBody>
      </p:sp>
      <p:sp>
        <p:nvSpPr>
          <p:cNvPr id="118787" name="Rectangle 2"/>
          <p:cNvSpPr>
            <a:spLocks noGrp="1" noRot="1" noChangeAspect="1" noChangeArrowheads="1" noTextEdit="1"/>
          </p:cNvSpPr>
          <p:nvPr>
            <p:ph type="sldImg"/>
          </p:nvPr>
        </p:nvSpPr>
        <p:spPr>
          <a:xfrm>
            <a:off x="381000" y="685800"/>
            <a:ext cx="6096000" cy="3429000"/>
          </a:xfrm>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156</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161</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181</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183</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186</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187</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17</a:t>
            </a:fld>
            <a:endParaRPr lang="ru-RU"/>
          </a:p>
        </p:txBody>
      </p:sp>
      <p:sp>
        <p:nvSpPr>
          <p:cNvPr id="119811" name="Rectangle 2"/>
          <p:cNvSpPr>
            <a:spLocks noGrp="1" noRot="1" noChangeAspect="1" noChangeArrowheads="1" noTextEdit="1"/>
          </p:cNvSpPr>
          <p:nvPr>
            <p:ph type="sldImg"/>
          </p:nvPr>
        </p:nvSpPr>
        <p:spPr>
          <a:xfrm>
            <a:off x="381000" y="685800"/>
            <a:ext cx="6096000" cy="3429000"/>
          </a:xfrm>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188</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189</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191</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192</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196</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200</a:t>
            </a:fld>
            <a:endParaRPr lang="ru-RU"/>
          </a:p>
        </p:txBody>
      </p:sp>
    </p:spTree>
    <p:extLst>
      <p:ext uri="{BB962C8B-B14F-4D97-AF65-F5344CB8AC3E}">
        <p14:creationId xmlns:p14="http://schemas.microsoft.com/office/powerpoint/2010/main" val="61574995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201</a:t>
            </a:fld>
            <a:endParaRPr lang="ru-RU"/>
          </a:p>
        </p:txBody>
      </p:sp>
    </p:spTree>
    <p:extLst>
      <p:ext uri="{BB962C8B-B14F-4D97-AF65-F5344CB8AC3E}">
        <p14:creationId xmlns:p14="http://schemas.microsoft.com/office/powerpoint/2010/main" val="1962483657"/>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202</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206</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207</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19</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208</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209</a:t>
            </a:fld>
            <a:endParaRPr lang="ru-RU"/>
          </a:p>
        </p:txBody>
      </p:sp>
    </p:spTree>
    <p:extLst>
      <p:ext uri="{BB962C8B-B14F-4D97-AF65-F5344CB8AC3E}">
        <p14:creationId xmlns:p14="http://schemas.microsoft.com/office/powerpoint/2010/main" val="376257726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210</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211</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212</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213</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218</a:t>
            </a:fld>
            <a:endParaRPr lang="ru-RU"/>
          </a:p>
        </p:txBody>
      </p:sp>
    </p:spTree>
    <p:extLst>
      <p:ext uri="{BB962C8B-B14F-4D97-AF65-F5344CB8AC3E}">
        <p14:creationId xmlns:p14="http://schemas.microsoft.com/office/powerpoint/2010/main" val="2403226442"/>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219</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220</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221</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20</a:t>
            </a:fld>
            <a:endParaRPr lang="ru-RU"/>
          </a:p>
        </p:txBody>
      </p:sp>
    </p:spTree>
    <p:extLst>
      <p:ext uri="{BB962C8B-B14F-4D97-AF65-F5344CB8AC3E}">
        <p14:creationId xmlns:p14="http://schemas.microsoft.com/office/powerpoint/2010/main" val="354213012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223</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224</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225</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226</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pPr/>
              <a:t>227</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229</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230</a:t>
            </a:fld>
            <a:endParaRPr lang="ru-RU"/>
          </a:p>
        </p:txBody>
      </p:sp>
      <p:sp>
        <p:nvSpPr>
          <p:cNvPr id="137219" name="Rectangle 2"/>
          <p:cNvSpPr>
            <a:spLocks noGrp="1" noRot="1" noChangeAspect="1" noChangeArrowheads="1" noTextEdit="1"/>
          </p:cNvSpPr>
          <p:nvPr>
            <p:ph type="sldImg"/>
          </p:nvPr>
        </p:nvSpPr>
        <p:spPr>
          <a:xfrm>
            <a:off x="381000" y="685800"/>
            <a:ext cx="6096000" cy="3429000"/>
          </a:xfrm>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Размер указателей равен размеру адреса на конкретной платформе и не зависит от размера самих объектов. </a:t>
            </a:r>
            <a:endParaRPr lang="en-US" dirty="0"/>
          </a:p>
          <a:p>
            <a:r>
              <a:rPr lang="ru-RU" dirty="0"/>
              <a:t>Типичный размер и выравнивание указателя на 32-битной платформе равны четырём байтам, а на 64-разрядной — восьми.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231</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pPr/>
              <a:t>232</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pPr/>
              <a:t>233</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23</a:t>
            </a:fld>
            <a:endParaRPr lang="ru-RU"/>
          </a:p>
        </p:txBody>
      </p:sp>
      <p:sp>
        <p:nvSpPr>
          <p:cNvPr id="123907" name="Rectangle 2"/>
          <p:cNvSpPr>
            <a:spLocks noGrp="1" noRot="1" noChangeAspect="1" noChangeArrowheads="1" noTextEdit="1"/>
          </p:cNvSpPr>
          <p:nvPr>
            <p:ph type="sldImg"/>
          </p:nvPr>
        </p:nvSpPr>
        <p:spPr>
          <a:xfrm>
            <a:off x="381000" y="685800"/>
            <a:ext cx="6096000" cy="3429000"/>
          </a:xfrm>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pPr/>
              <a:t>234</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235</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236</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237</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238</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pPr/>
              <a:t>239</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240</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241</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242</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243</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pPr/>
              <a:t>244</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pPr/>
              <a:t>245</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246</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pPr/>
              <a:t>248</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249</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xfrm>
            <a:off x="381000" y="685800"/>
            <a:ext cx="6096000" cy="3429000"/>
          </a:xfrm>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250</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251</a:t>
            </a:fld>
            <a:endParaRPr lang="ru-RU"/>
          </a:p>
        </p:txBody>
      </p:sp>
      <p:sp>
        <p:nvSpPr>
          <p:cNvPr id="139267" name="Rectangle 2"/>
          <p:cNvSpPr>
            <a:spLocks noGrp="1" noRot="1" noChangeAspect="1" noChangeArrowheads="1" noTextEdit="1"/>
          </p:cNvSpPr>
          <p:nvPr>
            <p:ph type="sldImg"/>
          </p:nvPr>
        </p:nvSpPr>
        <p:spPr>
          <a:xfrm>
            <a:off x="381000" y="685800"/>
            <a:ext cx="6096000" cy="3429000"/>
          </a:xfrm>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dirty="0"/>
              <a:t>Хранение данных</a:t>
            </a:r>
          </a:p>
          <a:p>
            <a:pPr eaLnBrk="1" hangingPunct="1">
              <a:lnSpc>
                <a:spcPct val="80000"/>
              </a:lnSpc>
            </a:pPr>
            <a:r>
              <a:rPr lang="ru-RU" sz="900" dirty="0"/>
              <a:t>Одной из самых важных функций любого языка программирования является предоставление возможностей для управления </a:t>
            </a:r>
            <a:r>
              <a:rPr lang="ru-RU" sz="900" dirty="0">
                <a:hlinkClick r:id="rId3" tooltip="Компьютерная память"/>
              </a:rPr>
              <a:t>памятью</a:t>
            </a:r>
            <a:r>
              <a:rPr lang="ru-RU" sz="900" dirty="0"/>
              <a:t> и объектами, хранящимися в ней.</a:t>
            </a:r>
          </a:p>
          <a:p>
            <a:pPr eaLnBrk="1" hangingPunct="1">
              <a:lnSpc>
                <a:spcPct val="80000"/>
              </a:lnSpc>
            </a:pPr>
            <a:r>
              <a:rPr lang="ru-RU" sz="900" dirty="0"/>
              <a:t>В С</a:t>
            </a:r>
            <a:r>
              <a:rPr lang="en-US" sz="900" dirty="0"/>
              <a:t>++</a:t>
            </a:r>
            <a:r>
              <a:rPr lang="ru-RU" sz="900" dirty="0"/>
              <a:t> есть три разных способа выделения памяти для объектов:</a:t>
            </a:r>
          </a:p>
          <a:p>
            <a:pPr eaLnBrk="1" hangingPunct="1">
              <a:lnSpc>
                <a:spcPct val="80000"/>
              </a:lnSpc>
            </a:pPr>
            <a:r>
              <a:rPr lang="ru-RU" sz="900" i="1" dirty="0"/>
              <a:t>Статическое выделение памяти</a:t>
            </a:r>
            <a:r>
              <a:rPr lang="ru-RU" sz="900" dirty="0"/>
              <a:t>: пространство для объектов создаётся в области хранения данных кода программы в момент компиляции; </a:t>
            </a:r>
            <a:r>
              <a:rPr lang="ru-RU" sz="900" dirty="0">
                <a:hlinkClick r:id="rId4" tooltip="Время жизни (программирование)"/>
              </a:rPr>
              <a:t>время жизни</a:t>
            </a:r>
            <a:r>
              <a:rPr lang="ru-RU" sz="900" dirty="0"/>
              <a:t> таких объектов совпадает со временем жизни этого кода. </a:t>
            </a:r>
          </a:p>
          <a:p>
            <a:pPr eaLnBrk="1" hangingPunct="1">
              <a:lnSpc>
                <a:spcPct val="80000"/>
              </a:lnSpc>
            </a:pPr>
            <a:r>
              <a:rPr lang="ru-RU" sz="900" i="1" dirty="0"/>
              <a:t>Автоматическое выделение памяти</a:t>
            </a:r>
            <a:r>
              <a:rPr lang="ru-RU" sz="900" dirty="0"/>
              <a:t>: объекты можно временно хранить в </a:t>
            </a:r>
            <a:r>
              <a:rPr lang="ru-RU" sz="900" dirty="0">
                <a:hlinkClick r:id="rId5" tooltip="Стек"/>
              </a:rPr>
              <a:t>стеке</a:t>
            </a:r>
            <a:r>
              <a:rPr lang="ru-RU" sz="9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dirty="0"/>
              <a:t>Динамическое выделение памяти</a:t>
            </a:r>
            <a:r>
              <a:rPr lang="ru-RU" sz="900" dirty="0"/>
              <a:t>: блоки памяти нужного размера могут запрашиваться во время выполнения программы с помощью библиотечных функций </a:t>
            </a:r>
            <a:r>
              <a:rPr lang="ru-RU" sz="900" dirty="0" err="1"/>
              <a:t>malloc</a:t>
            </a:r>
            <a:r>
              <a:rPr lang="ru-RU" sz="900" dirty="0"/>
              <a:t>, </a:t>
            </a:r>
            <a:r>
              <a:rPr lang="ru-RU" sz="900" dirty="0" err="1"/>
              <a:t>realloc</a:t>
            </a:r>
            <a:r>
              <a:rPr lang="ru-RU" sz="900" dirty="0"/>
              <a:t> и </a:t>
            </a:r>
            <a:r>
              <a:rPr lang="ru-RU" sz="900" dirty="0" err="1"/>
              <a:t>free</a:t>
            </a:r>
            <a:r>
              <a:rPr lang="ru-RU" sz="900" dirty="0"/>
              <a:t> из области памяти, называемой </a:t>
            </a:r>
            <a:r>
              <a:rPr lang="ru-RU" sz="900" dirty="0">
                <a:hlinkClick r:id="rId6" tooltip="Куча (информатика)"/>
              </a:rPr>
              <a:t>кучей</a:t>
            </a:r>
            <a:r>
              <a:rPr lang="ru-RU" sz="900" dirty="0"/>
              <a:t>. Эти блоки освобождаются и могут быть использованы снова после вызова для них функции </a:t>
            </a:r>
            <a:r>
              <a:rPr lang="ru-RU" sz="900" dirty="0" err="1"/>
              <a:t>free</a:t>
            </a:r>
            <a:r>
              <a:rPr lang="ru-RU" sz="900" dirty="0"/>
              <a:t>. </a:t>
            </a:r>
          </a:p>
          <a:p>
            <a:pPr eaLnBrk="1" hangingPunct="1">
              <a:lnSpc>
                <a:spcPct val="80000"/>
              </a:lnSpc>
            </a:pPr>
            <a:r>
              <a:rPr lang="ru-RU" sz="900" dirty="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dirty="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dirty="0">
                <a:hlinkClick r:id="rId7" tooltip="Компилятор"/>
              </a:rPr>
              <a:t>компилятором</a:t>
            </a:r>
            <a:r>
              <a:rPr lang="ru-RU" sz="900" dirty="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dirty="0">
                <a:hlinkClick r:id="rId8" tooltip="Баг"/>
              </a:rPr>
              <a:t>ошибок</a:t>
            </a:r>
            <a:r>
              <a:rPr lang="ru-RU" sz="900" dirty="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252</a:t>
            </a:fld>
            <a:endParaRPr lang="ru-RU"/>
          </a:p>
        </p:txBody>
      </p:sp>
    </p:spTree>
    <p:extLst>
      <p:ext uri="{BB962C8B-B14F-4D97-AF65-F5344CB8AC3E}">
        <p14:creationId xmlns:p14="http://schemas.microsoft.com/office/powerpoint/2010/main" val="2328434448"/>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Так как переменная </a:t>
            </a:r>
            <a:r>
              <a:rPr lang="ru-RU" dirty="0" err="1">
                <a:solidFill>
                  <a:srgbClr val="EB5757"/>
                </a:solidFill>
                <a:effectLst/>
                <a:latin typeface="SFMono-Regular"/>
              </a:rPr>
              <a:t>value</a:t>
            </a:r>
            <a:r>
              <a:rPr lang="ru-RU" dirty="0"/>
              <a:t> — глобальная, её адрес остаётся неизменным на протяжении всей работы программы. Любая функция может изменить значение </a:t>
            </a:r>
            <a:r>
              <a:rPr lang="ru-RU" dirty="0" err="1">
                <a:solidFill>
                  <a:srgbClr val="EB5757"/>
                </a:solidFill>
                <a:effectLst/>
                <a:latin typeface="SFMono-Regular"/>
              </a:rPr>
              <a:t>value</a:t>
            </a:r>
            <a:r>
              <a:rPr lang="ru-RU" dirty="0"/>
              <a:t> и повлиять тем самым на работу остальных функций, которые используют эту глобальную переменную.</a:t>
            </a:r>
          </a:p>
        </p:txBody>
      </p:sp>
      <p:sp>
        <p:nvSpPr>
          <p:cNvPr id="4" name="Номер слайда 3"/>
          <p:cNvSpPr>
            <a:spLocks noGrp="1"/>
          </p:cNvSpPr>
          <p:nvPr>
            <p:ph type="sldNum" sz="quarter" idx="5"/>
          </p:nvPr>
        </p:nvSpPr>
        <p:spPr/>
        <p:txBody>
          <a:bodyPr/>
          <a:lstStyle/>
          <a:p>
            <a:fld id="{C72A1285-F988-4153-B7C5-B887A867730D}" type="slidenum">
              <a:rPr lang="ru-RU" smtClean="0"/>
              <a:pPr/>
              <a:t>253</a:t>
            </a:fld>
            <a:endParaRPr lang="ru-RU"/>
          </a:p>
        </p:txBody>
      </p:sp>
    </p:spTree>
    <p:extLst>
      <p:ext uri="{BB962C8B-B14F-4D97-AF65-F5344CB8AC3E}">
        <p14:creationId xmlns:p14="http://schemas.microsoft.com/office/powerpoint/2010/main" val="3637130826"/>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Память для хранения объекта автоматически выделяется при входе в блок, где этот объект объявлен, и освобождается при выходе из блока. Такой способ выделения памяти используют локальные переменные и аргументы функций.</a:t>
            </a:r>
          </a:p>
          <a:p>
            <a:r>
              <a:rPr lang="ru-RU" dirty="0"/>
              <a:t>Стандарт C++ не оговаривает, как должно происходить автоматическое выделение памяти для локальных переменных. Распространённые компиляторы хранят локальные переменные в области памяти, где располагается стек вызовов функций.</a:t>
            </a:r>
          </a:p>
          <a:p>
            <a:r>
              <a:rPr lang="ru-RU" dirty="0"/>
              <a:t>При входе в функцию программа выделяет кадр стека — блок памяти, способный вместить все локальные переменные текущей функции. При выходе из функции этот кадр удаляется.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254</a:t>
            </a:fld>
            <a:endParaRPr lang="ru-RU"/>
          </a:p>
        </p:txBody>
      </p:sp>
    </p:spTree>
    <p:extLst>
      <p:ext uri="{BB962C8B-B14F-4D97-AF65-F5344CB8AC3E}">
        <p14:creationId xmlns:p14="http://schemas.microsoft.com/office/powerpoint/2010/main" val="7322145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26</a:t>
            </a:fld>
            <a:endParaRPr lang="ru-RU"/>
          </a:p>
        </p:txBody>
      </p:sp>
      <p:sp>
        <p:nvSpPr>
          <p:cNvPr id="124931" name="Rectangle 2"/>
          <p:cNvSpPr>
            <a:spLocks noGrp="1" noRot="1" noChangeAspect="1" noChangeArrowheads="1" noTextEdit="1"/>
          </p:cNvSpPr>
          <p:nvPr>
            <p:ph type="sldImg"/>
          </p:nvPr>
        </p:nvSpPr>
        <p:spPr>
          <a:xfrm>
            <a:off x="381000" y="685800"/>
            <a:ext cx="6096000" cy="3429000"/>
          </a:xfrm>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При первом входе в функцию </a:t>
            </a:r>
            <a:r>
              <a:rPr lang="ru-RU" dirty="0" err="1">
                <a:solidFill>
                  <a:srgbClr val="EB5757"/>
                </a:solidFill>
                <a:effectLst/>
                <a:latin typeface="SFMono-Regular"/>
              </a:rPr>
              <a:t>Factorial</a:t>
            </a:r>
            <a:r>
              <a:rPr lang="ru-RU" dirty="0"/>
              <a:t> адрес, по которому расположена переменная </a:t>
            </a:r>
            <a:r>
              <a:rPr lang="ru-RU" dirty="0">
                <a:solidFill>
                  <a:srgbClr val="EB5757"/>
                </a:solidFill>
                <a:effectLst/>
                <a:latin typeface="SFMono-Regular"/>
              </a:rPr>
              <a:t>n</a:t>
            </a:r>
            <a:r>
              <a:rPr lang="ru-RU" dirty="0"/>
              <a:t>, всегда один и тот же — в нашем случае </a:t>
            </a:r>
            <a:r>
              <a:rPr lang="en-US" dirty="0">
                <a:solidFill>
                  <a:srgbClr val="EB5757"/>
                </a:solidFill>
                <a:effectLst/>
                <a:latin typeface="SFMono-Regular"/>
              </a:rPr>
              <a:t>0x7fff9c2d29fc</a:t>
            </a:r>
            <a:r>
              <a:rPr lang="ru-RU" dirty="0"/>
              <a:t>. С каждым следующим рекурсивным вызовом переменная </a:t>
            </a:r>
            <a:r>
              <a:rPr lang="ru-RU" dirty="0">
                <a:solidFill>
                  <a:srgbClr val="EB5757"/>
                </a:solidFill>
                <a:effectLst/>
                <a:latin typeface="SFMono-Regular"/>
              </a:rPr>
              <a:t>n</a:t>
            </a:r>
            <a:r>
              <a:rPr lang="ru-RU" dirty="0"/>
              <a:t> размещается по адресу, меньшему на </a:t>
            </a:r>
            <a:r>
              <a:rPr lang="ru-RU" dirty="0">
                <a:solidFill>
                  <a:srgbClr val="EB5757"/>
                </a:solidFill>
                <a:effectLst/>
                <a:latin typeface="SFMono-Regular"/>
              </a:rPr>
              <a:t>0x</a:t>
            </a:r>
            <a:r>
              <a:rPr lang="en-US" dirty="0">
                <a:solidFill>
                  <a:srgbClr val="EB5757"/>
                </a:solidFill>
                <a:effectLst/>
                <a:latin typeface="SFMono-Regular"/>
              </a:rPr>
              <a:t>7</a:t>
            </a:r>
            <a:r>
              <a:rPr lang="ru-RU" dirty="0">
                <a:solidFill>
                  <a:srgbClr val="EB5757"/>
                </a:solidFill>
                <a:effectLst/>
                <a:latin typeface="SFMono-Regular"/>
              </a:rPr>
              <a:t>0</a:t>
            </a:r>
            <a:r>
              <a:rPr lang="ru-RU" dirty="0"/>
              <a:t> — </a:t>
            </a:r>
            <a:r>
              <a:rPr lang="en-US" dirty="0"/>
              <a:t>112</a:t>
            </a:r>
            <a:r>
              <a:rPr lang="ru-RU" dirty="0"/>
              <a:t> в десятичной системе. </a:t>
            </a:r>
          </a:p>
          <a:p>
            <a:r>
              <a:rPr lang="ru-RU" dirty="0"/>
              <a:t>Можно сделать вывод, что размер кадра стека функции </a:t>
            </a:r>
            <a:r>
              <a:rPr lang="ru-RU" dirty="0" err="1">
                <a:solidFill>
                  <a:srgbClr val="EB5757"/>
                </a:solidFill>
                <a:effectLst/>
                <a:latin typeface="SFMono-Regular"/>
              </a:rPr>
              <a:t>Factorial</a:t>
            </a:r>
            <a:r>
              <a:rPr lang="ru-RU" dirty="0"/>
              <a:t> равен 112 байтам. Стек на платформе x86/x64 «растёт» сверху вниз. Этим объясняется уменьшение адреса размещения локальных переменных при вложенных вызовах функции.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257</a:t>
            </a:fld>
            <a:endParaRPr lang="ru-RU"/>
          </a:p>
        </p:txBody>
      </p:sp>
    </p:spTree>
    <p:extLst>
      <p:ext uri="{BB962C8B-B14F-4D97-AF65-F5344CB8AC3E}">
        <p14:creationId xmlns:p14="http://schemas.microsoft.com/office/powerpoint/2010/main" val="2881018857"/>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Функция </a:t>
            </a:r>
            <a:r>
              <a:rPr lang="ru-RU" dirty="0" err="1">
                <a:solidFill>
                  <a:srgbClr val="EB5757"/>
                </a:solidFill>
                <a:effectLst/>
                <a:latin typeface="SFMono-Regular"/>
              </a:rPr>
              <a:t>Run</a:t>
            </a:r>
            <a:r>
              <a:rPr lang="ru-RU" dirty="0"/>
              <a:t> три раза вызывается с одним и тем же значением </a:t>
            </a:r>
            <a:r>
              <a:rPr lang="ru-RU" dirty="0" err="1">
                <a:solidFill>
                  <a:srgbClr val="EB5757"/>
                </a:solidFill>
                <a:effectLst/>
                <a:latin typeface="SFMono-Regular"/>
              </a:rPr>
              <a:t>time</a:t>
            </a:r>
            <a:r>
              <a:rPr lang="ru-RU" dirty="0"/>
              <a:t>. Однако скорость перемещения после каждого забега уменьшается вдвое. В результате пройденное расстояние будет равно 12\times10 + 6\times10 + 3\times10 = 210. Вот так глобальные переменные неочевидным образом усложняют анализ работы программы.</a:t>
            </a:r>
          </a:p>
        </p:txBody>
      </p:sp>
      <p:sp>
        <p:nvSpPr>
          <p:cNvPr id="4" name="Номер слайда 3"/>
          <p:cNvSpPr>
            <a:spLocks noGrp="1"/>
          </p:cNvSpPr>
          <p:nvPr>
            <p:ph type="sldNum" sz="quarter" idx="5"/>
          </p:nvPr>
        </p:nvSpPr>
        <p:spPr/>
        <p:txBody>
          <a:bodyPr/>
          <a:lstStyle/>
          <a:p>
            <a:fld id="{C72A1285-F988-4153-B7C5-B887A867730D}" type="slidenum">
              <a:rPr lang="ru-RU" smtClean="0"/>
              <a:pPr/>
              <a:t>259</a:t>
            </a:fld>
            <a:endParaRPr lang="ru-RU"/>
          </a:p>
        </p:txBody>
      </p:sp>
    </p:spTree>
    <p:extLst>
      <p:ext uri="{BB962C8B-B14F-4D97-AF65-F5344CB8AC3E}">
        <p14:creationId xmlns:p14="http://schemas.microsoft.com/office/powerpoint/2010/main" val="180207715"/>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xfrm>
            <a:off x="381000" y="685800"/>
            <a:ext cx="6096000" cy="3429000"/>
          </a:xfrm>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260</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261</a:t>
            </a:fld>
            <a:endParaRPr lang="ru-RU"/>
          </a:p>
        </p:txBody>
      </p:sp>
      <p:sp>
        <p:nvSpPr>
          <p:cNvPr id="179203" name="Rectangle 2"/>
          <p:cNvSpPr>
            <a:spLocks noGrp="1" noRot="1" noChangeAspect="1" noChangeArrowheads="1" noTextEdit="1"/>
          </p:cNvSpPr>
          <p:nvPr>
            <p:ph type="sldImg"/>
          </p:nvPr>
        </p:nvSpPr>
        <p:spPr>
          <a:xfrm>
            <a:off x="381000" y="685800"/>
            <a:ext cx="6096000" cy="3429000"/>
          </a:xfrm>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xfrm>
            <a:off x="381000" y="685800"/>
            <a:ext cx="6096000" cy="3429000"/>
          </a:xfrm>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262</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xfrm>
            <a:off x="381000" y="685800"/>
            <a:ext cx="6096000" cy="3429000"/>
          </a:xfrm>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263</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xfrm>
            <a:off x="381000" y="685800"/>
            <a:ext cx="6096000" cy="3429000"/>
          </a:xfrm>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264</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xfrm>
            <a:off x="381000" y="685800"/>
            <a:ext cx="6096000" cy="3429000"/>
          </a:xfrm>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265</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266</a:t>
            </a:fld>
            <a:endParaRPr lang="ru-RU"/>
          </a:p>
        </p:txBody>
      </p:sp>
      <p:sp>
        <p:nvSpPr>
          <p:cNvPr id="184323" name="Rectangle 2"/>
          <p:cNvSpPr>
            <a:spLocks noGrp="1" noRot="1" noChangeAspect="1" noChangeArrowheads="1" noTextEdit="1"/>
          </p:cNvSpPr>
          <p:nvPr>
            <p:ph type="sldImg"/>
          </p:nvPr>
        </p:nvSpPr>
        <p:spPr>
          <a:xfrm>
            <a:off x="381000" y="685800"/>
            <a:ext cx="6096000" cy="3429000"/>
          </a:xfrm>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xfrm>
            <a:off x="381000" y="685800"/>
            <a:ext cx="6096000" cy="3429000"/>
          </a:xfrm>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267</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268</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xfrm>
            <a:off x="381000" y="685800"/>
            <a:ext cx="6096000" cy="3429000"/>
          </a:xfrm>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269</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xfrm>
            <a:off x="381000" y="685800"/>
            <a:ext cx="6096000" cy="3429000"/>
          </a:xfrm>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270</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xfrm>
            <a:off x="381000" y="685800"/>
            <a:ext cx="6096000" cy="3429000"/>
          </a:xfrm>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271</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272</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273</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274</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xfrm>
            <a:off x="381000" y="685800"/>
            <a:ext cx="6096000" cy="3429000"/>
          </a:xfrm>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275</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xfrm>
            <a:off x="381000" y="685800"/>
            <a:ext cx="6096000" cy="3429000"/>
          </a:xfrm>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276</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277</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28</a:t>
            </a:fld>
            <a:endParaRPr lang="ru-RU"/>
          </a:p>
        </p:txBody>
      </p:sp>
    </p:spTree>
    <p:extLst>
      <p:ext uri="{BB962C8B-B14F-4D97-AF65-F5344CB8AC3E}">
        <p14:creationId xmlns:p14="http://schemas.microsoft.com/office/powerpoint/2010/main" val="199294991"/>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xfrm>
            <a:off x="381000" y="685800"/>
            <a:ext cx="6096000" cy="3429000"/>
          </a:xfrm>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278</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xfrm>
            <a:off x="381000" y="685800"/>
            <a:ext cx="6096000" cy="3429000"/>
          </a:xfrm>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279</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280</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xfrm>
            <a:off x="381000" y="685800"/>
            <a:ext cx="6096000" cy="3429000"/>
          </a:xfrm>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281</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xfrm>
            <a:off x="381000" y="685800"/>
            <a:ext cx="6096000" cy="3429000"/>
          </a:xfrm>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282</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xfrm>
            <a:off x="381000" y="685800"/>
            <a:ext cx="6096000" cy="3429000"/>
          </a:xfrm>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283</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xfrm>
            <a:off x="381000" y="685800"/>
            <a:ext cx="6096000" cy="3429000"/>
          </a:xfrm>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284</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xfrm>
            <a:off x="381000" y="685800"/>
            <a:ext cx="6096000" cy="3429000"/>
          </a:xfrm>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285</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286</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287</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xfrm>
            <a:off x="381000" y="685800"/>
            <a:ext cx="6096000" cy="3429000"/>
          </a:xfrm>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288</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xfrm>
            <a:off x="381000" y="685800"/>
            <a:ext cx="6096000" cy="3429000"/>
          </a:xfrm>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289</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290</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291</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292</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293</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294</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295</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296</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297</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30</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31</a:t>
            </a:fld>
            <a:endParaRPr lang="ru-RU"/>
          </a:p>
        </p:txBody>
      </p:sp>
      <p:sp>
        <p:nvSpPr>
          <p:cNvPr id="126979" name="Rectangle 2"/>
          <p:cNvSpPr>
            <a:spLocks noGrp="1" noRot="1" noChangeAspect="1" noChangeArrowheads="1" noTextEdit="1"/>
          </p:cNvSpPr>
          <p:nvPr>
            <p:ph type="sldImg"/>
          </p:nvPr>
        </p:nvSpPr>
        <p:spPr>
          <a:xfrm>
            <a:off x="381000" y="685800"/>
            <a:ext cx="6096000" cy="3429000"/>
          </a:xfrm>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xfrm>
            <a:off x="381000" y="685800"/>
            <a:ext cx="6096000" cy="3429000"/>
          </a:xfrm>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32</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xfrm>
            <a:off x="381000" y="685800"/>
            <a:ext cx="6096000" cy="3429000"/>
          </a:xfrm>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34</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xfrm>
            <a:off x="381000" y="685800"/>
            <a:ext cx="6096000" cy="3429000"/>
          </a:xfrm>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35</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37</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xfrm>
            <a:off x="381000" y="685800"/>
            <a:ext cx="6096000" cy="3429000"/>
          </a:xfrm>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40</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41</a:t>
            </a:fld>
            <a:endParaRPr lang="ru-RU"/>
          </a:p>
        </p:txBody>
      </p:sp>
      <p:sp>
        <p:nvSpPr>
          <p:cNvPr id="142339" name="Rectangle 2"/>
          <p:cNvSpPr>
            <a:spLocks noGrp="1" noRot="1" noChangeAspect="1" noChangeArrowheads="1" noTextEdit="1"/>
          </p:cNvSpPr>
          <p:nvPr>
            <p:ph type="sldImg"/>
          </p:nvPr>
        </p:nvSpPr>
        <p:spPr>
          <a:xfrm>
            <a:off x="381000" y="685800"/>
            <a:ext cx="6096000" cy="3429000"/>
          </a:xfrm>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xfrm>
            <a:off x="381000" y="685800"/>
            <a:ext cx="6096000" cy="3429000"/>
          </a:xfrm>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43</a:t>
            </a:fld>
            <a:endParaRPr lang="ru-RU"/>
          </a:p>
        </p:txBody>
      </p:sp>
      <p:sp>
        <p:nvSpPr>
          <p:cNvPr id="144387" name="Rectangle 2"/>
          <p:cNvSpPr>
            <a:spLocks noGrp="1" noRot="1" noChangeAspect="1" noChangeArrowheads="1" noTextEdit="1"/>
          </p:cNvSpPr>
          <p:nvPr>
            <p:ph type="sldImg"/>
          </p:nvPr>
        </p:nvSpPr>
        <p:spPr>
          <a:xfrm>
            <a:off x="381000" y="685800"/>
            <a:ext cx="6096000" cy="3429000"/>
          </a:xfrm>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47</a:t>
            </a:fld>
            <a:endParaRPr lang="ru-RU"/>
          </a:p>
        </p:txBody>
      </p:sp>
      <p:sp>
        <p:nvSpPr>
          <p:cNvPr id="146435" name="Rectangle 2"/>
          <p:cNvSpPr>
            <a:spLocks noGrp="1" noRot="1" noChangeAspect="1" noChangeArrowheads="1" noTextEdit="1"/>
          </p:cNvSpPr>
          <p:nvPr>
            <p:ph type="sldImg"/>
          </p:nvPr>
        </p:nvSpPr>
        <p:spPr>
          <a:xfrm>
            <a:off x="381000" y="685800"/>
            <a:ext cx="6096000" cy="3429000"/>
          </a:xfrm>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49</a:t>
            </a:fld>
            <a:endParaRPr lang="ru-RU"/>
          </a:p>
        </p:txBody>
      </p:sp>
      <p:sp>
        <p:nvSpPr>
          <p:cNvPr id="148483" name="Rectangle 2"/>
          <p:cNvSpPr>
            <a:spLocks noGrp="1" noRot="1" noChangeAspect="1" noChangeArrowheads="1" noTextEdit="1"/>
          </p:cNvSpPr>
          <p:nvPr>
            <p:ph type="sldImg"/>
          </p:nvPr>
        </p:nvSpPr>
        <p:spPr>
          <a:xfrm>
            <a:off x="381000" y="685800"/>
            <a:ext cx="6096000" cy="3429000"/>
          </a:xfrm>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50</a:t>
            </a:fld>
            <a:endParaRPr lang="ru-RU"/>
          </a:p>
        </p:txBody>
      </p:sp>
      <p:sp>
        <p:nvSpPr>
          <p:cNvPr id="149507" name="Rectangle 2"/>
          <p:cNvSpPr>
            <a:spLocks noGrp="1" noRot="1" noChangeAspect="1" noChangeArrowheads="1" noTextEdit="1"/>
          </p:cNvSpPr>
          <p:nvPr>
            <p:ph type="sldImg"/>
          </p:nvPr>
        </p:nvSpPr>
        <p:spPr>
          <a:xfrm>
            <a:off x="381000" y="685800"/>
            <a:ext cx="6096000" cy="3429000"/>
          </a:xfrm>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51</a:t>
            </a:fld>
            <a:endParaRPr lang="ru-RU"/>
          </a:p>
        </p:txBody>
      </p:sp>
      <p:sp>
        <p:nvSpPr>
          <p:cNvPr id="150531" name="Rectangle 2"/>
          <p:cNvSpPr>
            <a:spLocks noGrp="1" noRot="1" noChangeAspect="1" noChangeArrowheads="1" noTextEdit="1"/>
          </p:cNvSpPr>
          <p:nvPr>
            <p:ph type="sldImg"/>
          </p:nvPr>
        </p:nvSpPr>
        <p:spPr>
          <a:xfrm>
            <a:off x="381000" y="685800"/>
            <a:ext cx="6096000" cy="3429000"/>
          </a:xfrm>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52</a:t>
            </a:fld>
            <a:endParaRPr lang="ru-RU"/>
          </a:p>
        </p:txBody>
      </p:sp>
      <p:sp>
        <p:nvSpPr>
          <p:cNvPr id="151555" name="Rectangle 2"/>
          <p:cNvSpPr>
            <a:spLocks noGrp="1" noRot="1" noChangeAspect="1" noChangeArrowheads="1" noTextEdit="1"/>
          </p:cNvSpPr>
          <p:nvPr>
            <p:ph type="sldImg"/>
          </p:nvPr>
        </p:nvSpPr>
        <p:spPr>
          <a:xfrm>
            <a:off x="381000" y="685800"/>
            <a:ext cx="6096000" cy="3429000"/>
          </a:xfrm>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53</a:t>
            </a:fld>
            <a:endParaRPr lang="ru-RU"/>
          </a:p>
        </p:txBody>
      </p:sp>
      <p:sp>
        <p:nvSpPr>
          <p:cNvPr id="145411" name="Rectangle 2"/>
          <p:cNvSpPr>
            <a:spLocks noGrp="1" noRot="1" noChangeAspect="1" noChangeArrowheads="1" noTextEdit="1"/>
          </p:cNvSpPr>
          <p:nvPr>
            <p:ph type="sldImg"/>
          </p:nvPr>
        </p:nvSpPr>
        <p:spPr>
          <a:xfrm>
            <a:off x="1235075" y="214313"/>
            <a:ext cx="317341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63</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5189C-09BA-B6F9-007B-BA5F39430096}"/>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54704E20-F745-E4A9-3EDC-71D9FADA59F6}"/>
              </a:ext>
            </a:extLst>
          </p:cNvPr>
          <p:cNvSpPr>
            <a:spLocks noGrp="1" noRot="1" noChangeAspect="1"/>
          </p:cNvSpPr>
          <p:nvPr>
            <p:ph type="sldImg"/>
          </p:nvPr>
        </p:nvSpPr>
        <p:spPr>
          <a:xfrm>
            <a:off x="381000" y="685800"/>
            <a:ext cx="6096000" cy="3429000"/>
          </a:xfrm>
        </p:spPr>
      </p:sp>
      <p:sp>
        <p:nvSpPr>
          <p:cNvPr id="3" name="Заметки 2">
            <a:extLst>
              <a:ext uri="{FF2B5EF4-FFF2-40B4-BE49-F238E27FC236}">
                <a16:creationId xmlns:a16="http://schemas.microsoft.com/office/drawing/2014/main" id="{D508A467-6114-973E-80E3-7255C6485FB2}"/>
              </a:ext>
            </a:extLst>
          </p:cNvPr>
          <p:cNvSpPr>
            <a:spLocks noGrp="1"/>
          </p:cNvSpPr>
          <p:nvPr>
            <p:ph type="body" idx="1"/>
          </p:nvPr>
        </p:nvSpPr>
        <p:spPr/>
        <p:txBody>
          <a:bodyPr/>
          <a:lstStyle/>
          <a:p>
            <a:endParaRPr lang="ru-RU"/>
          </a:p>
        </p:txBody>
      </p:sp>
      <p:sp>
        <p:nvSpPr>
          <p:cNvPr id="4" name="Номер слайда 3">
            <a:extLst>
              <a:ext uri="{FF2B5EF4-FFF2-40B4-BE49-F238E27FC236}">
                <a16:creationId xmlns:a16="http://schemas.microsoft.com/office/drawing/2014/main" id="{3FA8E0E9-D7F6-B0B6-7BAD-FF02A742A94A}"/>
              </a:ext>
            </a:extLst>
          </p:cNvPr>
          <p:cNvSpPr>
            <a:spLocks noGrp="1"/>
          </p:cNvSpPr>
          <p:nvPr>
            <p:ph type="sldNum" sz="quarter" idx="10"/>
          </p:nvPr>
        </p:nvSpPr>
        <p:spPr/>
        <p:txBody>
          <a:bodyPr/>
          <a:lstStyle/>
          <a:p>
            <a:pPr>
              <a:defRPr/>
            </a:pPr>
            <a:fld id="{A9EEDAFB-66F6-4554-A2E1-FF14FD81AE35}" type="slidenum">
              <a:rPr lang="ru-RU" smtClean="0"/>
              <a:pPr>
                <a:defRPr/>
              </a:pPr>
              <a:t>64</a:t>
            </a:fld>
            <a:endParaRPr lang="ru-RU"/>
          </a:p>
        </p:txBody>
      </p:sp>
    </p:spTree>
    <p:extLst>
      <p:ext uri="{BB962C8B-B14F-4D97-AF65-F5344CB8AC3E}">
        <p14:creationId xmlns:p14="http://schemas.microsoft.com/office/powerpoint/2010/main" val="41230533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65</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67</a:t>
            </a:fld>
            <a:endParaRPr lang="ru-RU"/>
          </a:p>
        </p:txBody>
      </p:sp>
      <p:sp>
        <p:nvSpPr>
          <p:cNvPr id="152579" name="Rectangle 2"/>
          <p:cNvSpPr>
            <a:spLocks noGrp="1" noRot="1" noChangeAspect="1" noChangeArrowheads="1" noTextEdit="1"/>
          </p:cNvSpPr>
          <p:nvPr>
            <p:ph type="sldImg"/>
          </p:nvPr>
        </p:nvSpPr>
        <p:spPr>
          <a:xfrm>
            <a:off x="381000" y="685800"/>
            <a:ext cx="6096000" cy="3429000"/>
          </a:xfrm>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9</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68</a:t>
            </a:fld>
            <a:endParaRPr lang="ru-RU"/>
          </a:p>
        </p:txBody>
      </p:sp>
      <p:sp>
        <p:nvSpPr>
          <p:cNvPr id="153603" name="Rectangle 2"/>
          <p:cNvSpPr>
            <a:spLocks noGrp="1" noRot="1" noChangeAspect="1" noChangeArrowheads="1" noTextEdit="1"/>
          </p:cNvSpPr>
          <p:nvPr>
            <p:ph type="sldImg"/>
          </p:nvPr>
        </p:nvSpPr>
        <p:spPr>
          <a:xfrm>
            <a:off x="381000" y="685800"/>
            <a:ext cx="6096000" cy="3429000"/>
          </a:xfrm>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70</a:t>
            </a:fld>
            <a:endParaRPr lang="ru-RU"/>
          </a:p>
        </p:txBody>
      </p:sp>
      <p:sp>
        <p:nvSpPr>
          <p:cNvPr id="154627" name="Rectangle 2"/>
          <p:cNvSpPr>
            <a:spLocks noGrp="1" noRot="1" noChangeAspect="1" noChangeArrowheads="1" noTextEdit="1"/>
          </p:cNvSpPr>
          <p:nvPr>
            <p:ph type="sldImg"/>
          </p:nvPr>
        </p:nvSpPr>
        <p:spPr>
          <a:xfrm>
            <a:off x="381000" y="685800"/>
            <a:ext cx="6096000" cy="3429000"/>
          </a:xfrm>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71</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72</a:t>
            </a:fld>
            <a:endParaRPr lang="ru-RU"/>
          </a:p>
        </p:txBody>
      </p:sp>
      <p:sp>
        <p:nvSpPr>
          <p:cNvPr id="155651" name="Rectangle 2"/>
          <p:cNvSpPr>
            <a:spLocks noGrp="1" noRot="1" noChangeAspect="1" noChangeArrowheads="1" noTextEdit="1"/>
          </p:cNvSpPr>
          <p:nvPr>
            <p:ph type="sldImg"/>
          </p:nvPr>
        </p:nvSpPr>
        <p:spPr>
          <a:xfrm>
            <a:off x="363538" y="107950"/>
            <a:ext cx="6096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73</a:t>
            </a:fld>
            <a:endParaRPr lang="ru-RU"/>
          </a:p>
        </p:txBody>
      </p:sp>
      <p:sp>
        <p:nvSpPr>
          <p:cNvPr id="156675" name="Rectangle 2"/>
          <p:cNvSpPr>
            <a:spLocks noGrp="1" noRot="1" noChangeAspect="1" noChangeArrowheads="1" noTextEdit="1"/>
          </p:cNvSpPr>
          <p:nvPr>
            <p:ph type="sldImg"/>
          </p:nvPr>
        </p:nvSpPr>
        <p:spPr>
          <a:xfrm>
            <a:off x="381000" y="685800"/>
            <a:ext cx="6096000" cy="3429000"/>
          </a:xfrm>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74</a:t>
            </a:fld>
            <a:endParaRPr lang="ru-RU"/>
          </a:p>
        </p:txBody>
      </p:sp>
      <p:sp>
        <p:nvSpPr>
          <p:cNvPr id="157699" name="Rectangle 2"/>
          <p:cNvSpPr>
            <a:spLocks noGrp="1" noRot="1" noChangeAspect="1" noChangeArrowheads="1" noTextEdit="1"/>
          </p:cNvSpPr>
          <p:nvPr>
            <p:ph type="sldImg"/>
          </p:nvPr>
        </p:nvSpPr>
        <p:spPr>
          <a:xfrm>
            <a:off x="381000" y="685800"/>
            <a:ext cx="6096000" cy="3429000"/>
          </a:xfrm>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75</a:t>
            </a:fld>
            <a:endParaRPr lang="ru-RU"/>
          </a:p>
        </p:txBody>
      </p:sp>
      <p:sp>
        <p:nvSpPr>
          <p:cNvPr id="158723" name="Rectangle 2"/>
          <p:cNvSpPr>
            <a:spLocks noGrp="1" noRot="1" noChangeAspect="1" noChangeArrowheads="1" noTextEdit="1"/>
          </p:cNvSpPr>
          <p:nvPr>
            <p:ph type="sldImg"/>
          </p:nvPr>
        </p:nvSpPr>
        <p:spPr>
          <a:xfrm>
            <a:off x="381000" y="685800"/>
            <a:ext cx="6096000" cy="3429000"/>
          </a:xfrm>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xfrm>
            <a:off x="381000" y="685800"/>
            <a:ext cx="6096000" cy="3429000"/>
          </a:xfrm>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78</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79</a:t>
            </a:fld>
            <a:endParaRPr lang="ru-RU"/>
          </a:p>
        </p:txBody>
      </p:sp>
      <p:sp>
        <p:nvSpPr>
          <p:cNvPr id="161795" name="Rectangle 2"/>
          <p:cNvSpPr>
            <a:spLocks noGrp="1" noRot="1" noChangeAspect="1" noChangeArrowheads="1" noTextEdit="1"/>
          </p:cNvSpPr>
          <p:nvPr>
            <p:ph type="sldImg"/>
          </p:nvPr>
        </p:nvSpPr>
        <p:spPr>
          <a:xfrm>
            <a:off x="381000" y="685800"/>
            <a:ext cx="6096000" cy="3429000"/>
          </a:xfrm>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xfrm>
            <a:off x="381000" y="685800"/>
            <a:ext cx="6096000" cy="3429000"/>
          </a:xfrm>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80</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10</a:t>
            </a:fld>
            <a:endParaRPr lang="ru-RU"/>
          </a:p>
        </p:txBody>
      </p:sp>
      <p:sp>
        <p:nvSpPr>
          <p:cNvPr id="116739" name="Rectangle 2"/>
          <p:cNvSpPr>
            <a:spLocks noGrp="1" noRot="1" noChangeAspect="1" noChangeArrowheads="1" noTextEdit="1"/>
          </p:cNvSpPr>
          <p:nvPr>
            <p:ph type="sldImg"/>
          </p:nvPr>
        </p:nvSpPr>
        <p:spPr>
          <a:xfrm>
            <a:off x="381000" y="685800"/>
            <a:ext cx="6096000" cy="3429000"/>
          </a:xfrm>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xfrm>
            <a:off x="381000" y="685800"/>
            <a:ext cx="6096000" cy="3429000"/>
          </a:xfrm>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81</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xfrm>
            <a:off x="381000" y="685800"/>
            <a:ext cx="6096000" cy="3429000"/>
          </a:xfrm>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82</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xfrm>
            <a:off x="381000" y="685800"/>
            <a:ext cx="6096000" cy="3429000"/>
          </a:xfrm>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83</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xfrm>
            <a:off x="381000" y="685800"/>
            <a:ext cx="6096000" cy="3429000"/>
          </a:xfrm>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84</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xfrm>
            <a:off x="381000" y="685800"/>
            <a:ext cx="6096000" cy="3429000"/>
          </a:xfrm>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88</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xfrm>
            <a:off x="381000" y="685800"/>
            <a:ext cx="6096000" cy="3429000"/>
          </a:xfrm>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91</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xfrm>
            <a:off x="381000" y="685800"/>
            <a:ext cx="6096000" cy="3429000"/>
          </a:xfrm>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92</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xfrm>
            <a:off x="381000" y="685800"/>
            <a:ext cx="6096000" cy="3429000"/>
          </a:xfrm>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94</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xfrm>
            <a:off x="381000" y="685800"/>
            <a:ext cx="6096000" cy="3429000"/>
          </a:xfrm>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95</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Возможность делать внутри функции что угодно с аргументом, переданным по значению, очень полезна. В следующем примере функция </a:t>
            </a:r>
            <a:r>
              <a:rPr lang="ru-RU" sz="1200" kern="1200" dirty="0" err="1">
                <a:solidFill>
                  <a:schemeClr val="tx1"/>
                </a:solidFill>
                <a:effectLst/>
                <a:latin typeface="+mn-lt"/>
                <a:ea typeface="+mn-ea"/>
                <a:cs typeface="+mn-cs"/>
              </a:rPr>
              <a:t>UnderscoreSpaces</a:t>
            </a:r>
            <a:r>
              <a:rPr lang="ru-RU" dirty="0"/>
              <a:t> заменяет в переданной строке все пробелы на символ подчёркивания. Так как функция принимает строку по значению, манипуляции со строкой внутри функции никак не отражаются на строке </a:t>
            </a:r>
            <a:r>
              <a:rPr lang="ru-RU" sz="1200" kern="1200" dirty="0" err="1">
                <a:solidFill>
                  <a:schemeClr val="tx1"/>
                </a:solidFill>
                <a:effectLst/>
                <a:latin typeface="+mn-lt"/>
                <a:ea typeface="+mn-ea"/>
                <a:cs typeface="+mn-cs"/>
              </a:rPr>
              <a:t>greeting</a:t>
            </a:r>
            <a:r>
              <a:rPr lang="ru-RU" dirty="0"/>
              <a:t> из функции </a:t>
            </a:r>
            <a:r>
              <a:rPr lang="ru-RU" sz="1200" kern="1200" dirty="0" err="1">
                <a:solidFill>
                  <a:schemeClr val="tx1"/>
                </a:solidFill>
                <a:effectLst/>
                <a:latin typeface="+mn-lt"/>
                <a:ea typeface="+mn-ea"/>
                <a:cs typeface="+mn-cs"/>
              </a:rPr>
              <a:t>main</a:t>
            </a:r>
            <a:r>
              <a:rPr lang="ru-RU" dirty="0"/>
              <a:t>.</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103</a:t>
            </a:fld>
            <a:endParaRPr lang="ru-RU"/>
          </a:p>
        </p:txBody>
      </p:sp>
    </p:spTree>
    <p:extLst>
      <p:ext uri="{BB962C8B-B14F-4D97-AF65-F5344CB8AC3E}">
        <p14:creationId xmlns:p14="http://schemas.microsoft.com/office/powerpoint/2010/main" val="75464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11</a:t>
            </a:fld>
            <a:endParaRPr lang="ru-RU"/>
          </a:p>
        </p:txBody>
      </p:sp>
      <p:sp>
        <p:nvSpPr>
          <p:cNvPr id="117763" name="Rectangle 2"/>
          <p:cNvSpPr>
            <a:spLocks noGrp="1" noRot="1" noChangeAspect="1" noChangeArrowheads="1" noTextEdit="1"/>
          </p:cNvSpPr>
          <p:nvPr>
            <p:ph type="sldImg"/>
          </p:nvPr>
        </p:nvSpPr>
        <p:spPr>
          <a:xfrm>
            <a:off x="381000" y="685800"/>
            <a:ext cx="6096000" cy="3429000"/>
          </a:xfrm>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dirty="0"/>
              <a:t>Строковая константа</a:t>
            </a:r>
            <a:r>
              <a:rPr lang="ru-RU" sz="900" dirty="0"/>
              <a:t>, или </a:t>
            </a:r>
            <a:r>
              <a:rPr lang="ru-RU" sz="900" i="1" dirty="0"/>
              <a:t>строковый литерал</a:t>
            </a:r>
            <a:r>
              <a:rPr lang="ru-RU" sz="900" dirty="0"/>
              <a:t>, - это нуль или более символов, заключенных в двойные кавычки, как, например, </a:t>
            </a:r>
          </a:p>
          <a:p>
            <a:pPr eaLnBrk="1" hangingPunct="1">
              <a:lnSpc>
                <a:spcPct val="80000"/>
              </a:lnSpc>
            </a:pPr>
            <a:r>
              <a:rPr lang="ru-RU" sz="900" dirty="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a:t>
            </a:r>
            <a:r>
              <a:rPr lang="ru-RU" sz="900" dirty="0" err="1"/>
              <a:t>эскейп</a:t>
            </a:r>
            <a:r>
              <a:rPr lang="ru-RU" sz="900" dirty="0"/>
              <a:t>-последовательности;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dirty="0"/>
              <a:t>"Здравствуй," " мир!" эквивалентна записи одной следующей строки:</a:t>
            </a:r>
          </a:p>
          <a:p>
            <a:pPr eaLnBrk="1" hangingPunct="1">
              <a:lnSpc>
                <a:spcPct val="80000"/>
              </a:lnSpc>
            </a:pPr>
            <a:r>
              <a:rPr lang="ru-RU" sz="900" dirty="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dirty="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dirty="0"/>
              <a:t>Функция </a:t>
            </a:r>
            <a:r>
              <a:rPr lang="ru-RU" sz="900" b="1" dirty="0" err="1"/>
              <a:t>strlen</a:t>
            </a:r>
            <a:r>
              <a:rPr lang="ru-RU" sz="900" b="1" dirty="0"/>
              <a:t>(s)</a:t>
            </a:r>
            <a:r>
              <a:rPr lang="ru-RU" sz="900" dirty="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 возвращает длину строки s */</a:t>
            </a:r>
          </a:p>
          <a:p>
            <a:pPr eaLnBrk="1" hangingPunct="1">
              <a:lnSpc>
                <a:spcPct val="80000"/>
              </a:lnSpc>
            </a:pPr>
            <a:r>
              <a:rPr lang="ru-RU" sz="900" b="1" dirty="0" err="1">
                <a:latin typeface="Courier New" pitchFamily="49" charset="0"/>
              </a:rPr>
              <a:t>int</a:t>
            </a: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a:t>
            </a:r>
            <a:r>
              <a:rPr lang="ru-RU" sz="900" b="1" dirty="0" err="1">
                <a:latin typeface="Courier New" pitchFamily="49" charset="0"/>
              </a:rPr>
              <a:t>char</a:t>
            </a:r>
            <a:r>
              <a:rPr lang="ru-RU" sz="900" b="1" dirty="0">
                <a:latin typeface="Courier New" pitchFamily="49" charset="0"/>
              </a:rPr>
              <a:t> s[])</a:t>
            </a:r>
          </a:p>
          <a:p>
            <a:pPr eaLnBrk="1" hangingPunct="1">
              <a:lnSpc>
                <a:spcPct val="80000"/>
              </a:lnSpc>
            </a:pPr>
            <a:r>
              <a:rPr lang="ru-RU" sz="900" b="1" dirty="0">
                <a:latin typeface="Courier New" pitchFamily="49" charset="0"/>
              </a:rPr>
              <a:t>{</a:t>
            </a:r>
          </a:p>
          <a:p>
            <a:pPr eaLnBrk="1" hangingPunct="1">
              <a:lnSpc>
                <a:spcPct val="80000"/>
              </a:lnSpc>
            </a:pPr>
            <a:r>
              <a:rPr lang="ru-RU" sz="900" b="1" dirty="0">
                <a:latin typeface="Courier New" pitchFamily="49" charset="0"/>
              </a:rPr>
              <a:t>    </a:t>
            </a:r>
            <a:r>
              <a:rPr lang="ru-RU" sz="900" b="1" dirty="0" err="1">
                <a:latin typeface="Courier New" pitchFamily="49" charset="0"/>
              </a:rPr>
              <a:t>int</a:t>
            </a:r>
            <a:r>
              <a:rPr lang="ru-RU" sz="900" b="1" dirty="0">
                <a:latin typeface="Courier New" pitchFamily="49" charset="0"/>
              </a:rPr>
              <a:t> i = 0;</a:t>
            </a:r>
          </a:p>
          <a:p>
            <a:pPr eaLnBrk="1" hangingPunct="1">
              <a:lnSpc>
                <a:spcPct val="80000"/>
              </a:lnSpc>
            </a:pPr>
            <a:r>
              <a:rPr lang="ru-RU" sz="900" b="1" dirty="0">
                <a:latin typeface="Courier New" pitchFamily="49" charset="0"/>
              </a:rPr>
              <a:t>    </a:t>
            </a:r>
            <a:r>
              <a:rPr lang="ru-RU" sz="900" b="1" dirty="0" err="1">
                <a:latin typeface="Courier New" pitchFamily="49" charset="0"/>
              </a:rPr>
              <a:t>while</a:t>
            </a:r>
            <a:r>
              <a:rPr lang="ru-RU" sz="900" b="1" dirty="0">
                <a:latin typeface="Courier New" pitchFamily="49" charset="0"/>
              </a:rPr>
              <a:t> (s[i] != '\0')</a:t>
            </a:r>
          </a:p>
          <a:p>
            <a:pPr eaLnBrk="1" hangingPunct="1">
              <a:lnSpc>
                <a:spcPct val="80000"/>
              </a:lnSpc>
            </a:pPr>
            <a:r>
              <a:rPr lang="ru-RU" sz="900" b="1" dirty="0">
                <a:latin typeface="Courier New" pitchFamily="49" charset="0"/>
              </a:rPr>
              <a:t>        ++i;</a:t>
            </a:r>
          </a:p>
          <a:p>
            <a:pPr eaLnBrk="1" hangingPunct="1">
              <a:lnSpc>
                <a:spcPct val="80000"/>
              </a:lnSpc>
            </a:pPr>
            <a:r>
              <a:rPr lang="ru-RU" sz="900" b="1" dirty="0">
                <a:latin typeface="Courier New" pitchFamily="49" charset="0"/>
              </a:rPr>
              <a:t>    </a:t>
            </a:r>
            <a:r>
              <a:rPr lang="ru-RU" sz="900" b="1" dirty="0" err="1">
                <a:latin typeface="Courier New" pitchFamily="49" charset="0"/>
              </a:rPr>
              <a:t>return</a:t>
            </a:r>
            <a:r>
              <a:rPr lang="ru-RU" sz="900" b="1" dirty="0">
                <a:latin typeface="Courier New" pitchFamily="49" charset="0"/>
              </a:rPr>
              <a:t> i;</a:t>
            </a:r>
          </a:p>
          <a:p>
            <a:pPr eaLnBrk="1" hangingPunct="1">
              <a:lnSpc>
                <a:spcPct val="80000"/>
              </a:lnSpc>
            </a:pPr>
            <a:r>
              <a:rPr lang="ru-RU" sz="900" b="1" dirty="0">
                <a:latin typeface="Courier New" pitchFamily="49" charset="0"/>
              </a:rPr>
              <a:t>}</a:t>
            </a:r>
          </a:p>
          <a:p>
            <a:pPr eaLnBrk="1" hangingPunct="1">
              <a:lnSpc>
                <a:spcPct val="80000"/>
              </a:lnSpc>
            </a:pPr>
            <a:r>
              <a:rPr lang="ru-RU" sz="900" dirty="0"/>
              <a:t>Функция </a:t>
            </a:r>
            <a:r>
              <a:rPr lang="ru-RU" sz="900" b="1" dirty="0" err="1"/>
              <a:t>strlen</a:t>
            </a:r>
            <a:r>
              <a:rPr lang="ru-RU" sz="900" dirty="0"/>
              <a:t> и некоторые другие, применяемые к строкам, описаны в стандартном заголовочном файле </a:t>
            </a:r>
            <a:r>
              <a:rPr lang="ru-RU" sz="900" b="1" dirty="0"/>
              <a:t>&lt;</a:t>
            </a:r>
            <a:r>
              <a:rPr lang="ru-RU" sz="900" b="1" dirty="0" err="1"/>
              <a:t>string.h</a:t>
            </a:r>
            <a:r>
              <a:rPr lang="ru-RU" sz="900" b="1" dirty="0"/>
              <a:t>&gt;</a:t>
            </a:r>
            <a:r>
              <a:rPr lang="ru-RU" sz="900" dirty="0"/>
              <a:t>.</a:t>
            </a:r>
          </a:p>
          <a:p>
            <a:pPr eaLnBrk="1" hangingPunct="1">
              <a:lnSpc>
                <a:spcPct val="80000"/>
              </a:lnSpc>
            </a:pPr>
            <a:r>
              <a:rPr lang="ru-RU" sz="900" dirty="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Однако иногда может возникнуть необходимость повлиять изнутри вызываемой функции на внешнюю переменную. Например, функция </a:t>
            </a:r>
            <a:r>
              <a:rPr lang="ru-RU" sz="1200" kern="1200" dirty="0" err="1">
                <a:solidFill>
                  <a:schemeClr val="tx1"/>
                </a:solidFill>
                <a:effectLst/>
                <a:latin typeface="+mn-lt"/>
                <a:ea typeface="+mn-ea"/>
                <a:cs typeface="+mn-cs"/>
                <a:hlinkClick r:id="rId3"/>
              </a:rPr>
              <a:t>std</a:t>
            </a:r>
            <a:r>
              <a:rPr lang="ru-RU" sz="1200" kern="1200" dirty="0">
                <a:solidFill>
                  <a:schemeClr val="tx1"/>
                </a:solidFill>
                <a:effectLst/>
                <a:latin typeface="+mn-lt"/>
                <a:ea typeface="+mn-ea"/>
                <a:cs typeface="+mn-cs"/>
                <a:hlinkClick r:id="rId3"/>
              </a:rPr>
              <a:t>::</a:t>
            </a:r>
            <a:r>
              <a:rPr lang="ru-RU" sz="1200" kern="1200" dirty="0" err="1">
                <a:solidFill>
                  <a:schemeClr val="tx1"/>
                </a:solidFill>
                <a:effectLst/>
                <a:latin typeface="+mn-lt"/>
                <a:ea typeface="+mn-ea"/>
                <a:cs typeface="+mn-cs"/>
                <a:hlinkClick r:id="rId3"/>
              </a:rPr>
              <a:t>getline</a:t>
            </a:r>
            <a:r>
              <a:rPr lang="ru-RU" dirty="0"/>
              <a:t> принимает поток, из которого выполняется чтение, и строку, в которую будет записана прочитанная строка.</a:t>
            </a:r>
            <a:endParaRPr lang="en-US" dirty="0"/>
          </a:p>
          <a:p>
            <a:endParaRPr lang="en-US" dirty="0"/>
          </a:p>
          <a:p>
            <a:r>
              <a:rPr lang="ru-RU" dirty="0"/>
              <a:t>Функция </a:t>
            </a:r>
            <a:r>
              <a:rPr lang="ru-RU" sz="1200" kern="1200" dirty="0" err="1">
                <a:solidFill>
                  <a:schemeClr val="tx1"/>
                </a:solidFill>
                <a:effectLst/>
                <a:latin typeface="+mn-lt"/>
                <a:ea typeface="+mn-ea"/>
                <a:cs typeface="+mn-cs"/>
              </a:rPr>
              <a:t>std</a:t>
            </a:r>
            <a:r>
              <a:rPr lang="ru-RU" sz="1200" kern="1200" dirty="0">
                <a:solidFill>
                  <a:schemeClr val="tx1"/>
                </a:solidFill>
                <a:effectLst/>
                <a:latin typeface="+mn-lt"/>
                <a:ea typeface="+mn-ea"/>
                <a:cs typeface="+mn-cs"/>
              </a:rPr>
              <a:t>::</a:t>
            </a:r>
            <a:r>
              <a:rPr lang="ru-RU" sz="1200" kern="1200" dirty="0" err="1">
                <a:solidFill>
                  <a:schemeClr val="tx1"/>
                </a:solidFill>
                <a:effectLst/>
                <a:latin typeface="+mn-lt"/>
                <a:ea typeface="+mn-ea"/>
                <a:cs typeface="+mn-cs"/>
              </a:rPr>
              <a:t>getline</a:t>
            </a:r>
            <a:r>
              <a:rPr lang="ru-RU" dirty="0"/>
              <a:t> использует другой способ передачи аргумента — </a:t>
            </a:r>
            <a:r>
              <a:rPr lang="ru-RU" b="1" dirty="0">
                <a:effectLst/>
              </a:rPr>
              <a:t>передачу по ссылке</a:t>
            </a:r>
            <a:r>
              <a:rPr lang="ru-RU" dirty="0"/>
              <a:t>. Чтобы использовать его, нужно между типом параметра и его именем поставить знак </a:t>
            </a:r>
            <a:r>
              <a:rPr lang="ru-RU" sz="1200" kern="1200" dirty="0">
                <a:solidFill>
                  <a:schemeClr val="tx1"/>
                </a:solidFill>
                <a:effectLst/>
                <a:latin typeface="+mn-lt"/>
                <a:ea typeface="+mn-ea"/>
                <a:cs typeface="+mn-cs"/>
              </a:rPr>
              <a:t>&amp;</a:t>
            </a:r>
            <a:r>
              <a:rPr lang="ru-RU" dirty="0"/>
              <a:t>. В этом случае копия переданной переменной создаваться не будет, и изменение аргумента скажется на значении переменной из вызывающей функции.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104</a:t>
            </a:fld>
            <a:endParaRPr lang="ru-RU"/>
          </a:p>
        </p:txBody>
      </p:sp>
    </p:spTree>
    <p:extLst>
      <p:ext uri="{BB962C8B-B14F-4D97-AF65-F5344CB8AC3E}">
        <p14:creationId xmlns:p14="http://schemas.microsoft.com/office/powerpoint/2010/main" val="243581046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Покажем пользу от передачи по ссылке на примере функции </a:t>
            </a:r>
            <a:r>
              <a:rPr lang="ru-RU" sz="1200" kern="1200" dirty="0" err="1">
                <a:solidFill>
                  <a:schemeClr val="tx1"/>
                </a:solidFill>
                <a:effectLst/>
                <a:latin typeface="+mn-lt"/>
                <a:ea typeface="+mn-ea"/>
                <a:cs typeface="+mn-cs"/>
              </a:rPr>
              <a:t>RemoveSpaces</a:t>
            </a:r>
            <a:r>
              <a:rPr lang="ru-RU" dirty="0"/>
              <a:t>. Она получает ссылку на строку, из которой удаляет все пробельные символы.</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105</a:t>
            </a:fld>
            <a:endParaRPr lang="ru-RU"/>
          </a:p>
        </p:txBody>
      </p:sp>
    </p:spTree>
    <p:extLst>
      <p:ext uri="{BB962C8B-B14F-4D97-AF65-F5344CB8AC3E}">
        <p14:creationId xmlns:p14="http://schemas.microsoft.com/office/powerpoint/2010/main" val="41927367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Аргумент, переданный по ссылке, можно использовать, чтобы вернуть из функции дополнительное значение, помимо основного. Аргумент, который функция принимает по ссылке и использует только для записи, называется </a:t>
            </a:r>
            <a:r>
              <a:rPr lang="ru-RU" b="1" dirty="0">
                <a:effectLst/>
              </a:rPr>
              <a:t>выходным аргументом</a:t>
            </a:r>
            <a:r>
              <a:rPr lang="ru-RU" dirty="0"/>
              <a:t> (</a:t>
            </a:r>
            <a:r>
              <a:rPr lang="ru-RU" dirty="0" err="1"/>
              <a:t>output</a:t>
            </a:r>
            <a:r>
              <a:rPr lang="ru-RU" dirty="0"/>
              <a:t> </a:t>
            </a:r>
            <a:r>
              <a:rPr lang="ru-RU" dirty="0" err="1"/>
              <a:t>argument</a:t>
            </a:r>
            <a:r>
              <a:rPr lang="ru-RU" dirty="0"/>
              <a:t>).</a:t>
            </a:r>
          </a:p>
          <a:p>
            <a:endParaRPr lang="ru-RU" dirty="0"/>
          </a:p>
          <a:p>
            <a:r>
              <a:rPr lang="ru-RU" dirty="0"/>
              <a:t>Если запустить эту программу и ввести число 2, программа выведет обратное ему число — 0.5, так как 0.5 * 2 = 1. Если ввести 0, программа выведет строку </a:t>
            </a:r>
            <a:r>
              <a:rPr lang="ru-RU" dirty="0" err="1"/>
              <a:t>Error</a:t>
            </a:r>
            <a:r>
              <a:rPr lang="ru-RU" dirty="0"/>
              <a:t>, так как не существует числа, которое при умножении на ноль давало бы единицу.</a:t>
            </a:r>
          </a:p>
          <a:p>
            <a:r>
              <a:rPr lang="ru-RU" dirty="0"/>
              <a:t>Важно следить за тем, чтобы в выходной аргумент всегда записывалось значение, если вызывающая сторона его ожидает. Иначе можно получить неактуальное значение или вообще мусор.</a:t>
            </a:r>
          </a:p>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106</a:t>
            </a:fld>
            <a:endParaRPr lang="ru-RU"/>
          </a:p>
        </p:txBody>
      </p:sp>
    </p:spTree>
    <p:extLst>
      <p:ext uri="{BB962C8B-B14F-4D97-AF65-F5344CB8AC3E}">
        <p14:creationId xmlns:p14="http://schemas.microsoft.com/office/powerpoint/2010/main" val="721238276"/>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В функции </a:t>
            </a:r>
            <a:r>
              <a:rPr lang="ru-RU" sz="1200" kern="1200" dirty="0" err="1">
                <a:solidFill>
                  <a:schemeClr val="tx1"/>
                </a:solidFill>
                <a:effectLst/>
                <a:latin typeface="+mn-lt"/>
                <a:ea typeface="+mn-ea"/>
                <a:cs typeface="+mn-cs"/>
              </a:rPr>
              <a:t>Invert</a:t>
            </a:r>
            <a:r>
              <a:rPr lang="ru-RU" dirty="0"/>
              <a:t> не изменяется значение параметра </a:t>
            </a:r>
            <a:r>
              <a:rPr lang="ru-RU" sz="1200" kern="1200" dirty="0" err="1">
                <a:solidFill>
                  <a:schemeClr val="tx1"/>
                </a:solidFill>
                <a:effectLst/>
                <a:latin typeface="+mn-lt"/>
                <a:ea typeface="+mn-ea"/>
                <a:cs typeface="+mn-cs"/>
              </a:rPr>
              <a:t>was_error</a:t>
            </a:r>
            <a:r>
              <a:rPr lang="ru-RU" dirty="0"/>
              <a:t>, если в </a:t>
            </a:r>
            <a:r>
              <a:rPr lang="ru-RU" sz="1200" kern="1200" dirty="0" err="1">
                <a:solidFill>
                  <a:schemeClr val="tx1"/>
                </a:solidFill>
                <a:effectLst/>
                <a:latin typeface="+mn-lt"/>
                <a:ea typeface="+mn-ea"/>
                <a:cs typeface="+mn-cs"/>
              </a:rPr>
              <a:t>number</a:t>
            </a:r>
            <a:r>
              <a:rPr lang="ru-RU" dirty="0"/>
              <a:t> было ненулевое значение. Функция </a:t>
            </a:r>
            <a:r>
              <a:rPr lang="ru-RU" sz="1200" kern="1200" dirty="0" err="1">
                <a:solidFill>
                  <a:schemeClr val="tx1"/>
                </a:solidFill>
                <a:effectLst/>
                <a:latin typeface="+mn-lt"/>
                <a:ea typeface="+mn-ea"/>
                <a:cs typeface="+mn-cs"/>
              </a:rPr>
              <a:t>main</a:t>
            </a:r>
            <a:r>
              <a:rPr lang="ru-RU" dirty="0"/>
              <a:t> инициализирует </a:t>
            </a:r>
            <a:r>
              <a:rPr lang="ru-RU" sz="1200" kern="1200" dirty="0" err="1">
                <a:solidFill>
                  <a:schemeClr val="tx1"/>
                </a:solidFill>
                <a:effectLst/>
                <a:latin typeface="+mn-lt"/>
                <a:ea typeface="+mn-ea"/>
                <a:cs typeface="+mn-cs"/>
              </a:rPr>
              <a:t>was_error</a:t>
            </a:r>
            <a:r>
              <a:rPr lang="ru-RU" dirty="0"/>
              <a:t> значением </a:t>
            </a:r>
            <a:r>
              <a:rPr lang="ru-RU" sz="1200" kern="1200" dirty="0" err="1">
                <a:solidFill>
                  <a:schemeClr val="tx1"/>
                </a:solidFill>
                <a:effectLst/>
                <a:latin typeface="+mn-lt"/>
                <a:ea typeface="+mn-ea"/>
                <a:cs typeface="+mn-cs"/>
              </a:rPr>
              <a:t>true</a:t>
            </a:r>
            <a:r>
              <a:rPr lang="ru-RU" dirty="0"/>
              <a:t>. Поэтому после возврата из </a:t>
            </a:r>
            <a:r>
              <a:rPr lang="ru-RU" sz="1200" kern="1200" dirty="0" err="1">
                <a:solidFill>
                  <a:schemeClr val="tx1"/>
                </a:solidFill>
                <a:effectLst/>
                <a:latin typeface="+mn-lt"/>
                <a:ea typeface="+mn-ea"/>
                <a:cs typeface="+mn-cs"/>
              </a:rPr>
              <a:t>Invert</a:t>
            </a:r>
            <a:r>
              <a:rPr lang="ru-RU" dirty="0"/>
              <a:t> в </a:t>
            </a:r>
            <a:r>
              <a:rPr lang="ru-RU" sz="1200" kern="1200" dirty="0" err="1">
                <a:solidFill>
                  <a:schemeClr val="tx1"/>
                </a:solidFill>
                <a:effectLst/>
                <a:latin typeface="+mn-lt"/>
                <a:ea typeface="+mn-ea"/>
                <a:cs typeface="+mn-cs"/>
              </a:rPr>
              <a:t>main</a:t>
            </a:r>
            <a:r>
              <a:rPr lang="ru-RU" dirty="0"/>
              <a:t> в переменной </a:t>
            </a:r>
            <a:r>
              <a:rPr lang="ru-RU" sz="1200" kern="1200" dirty="0" err="1">
                <a:solidFill>
                  <a:schemeClr val="tx1"/>
                </a:solidFill>
                <a:effectLst/>
                <a:latin typeface="+mn-lt"/>
                <a:ea typeface="+mn-ea"/>
                <a:cs typeface="+mn-cs"/>
              </a:rPr>
              <a:t>was_error</a:t>
            </a:r>
            <a:r>
              <a:rPr lang="ru-RU" dirty="0"/>
              <a:t> будет значение </a:t>
            </a:r>
            <a:r>
              <a:rPr lang="ru-RU" sz="1200" kern="1200" dirty="0" err="1">
                <a:solidFill>
                  <a:schemeClr val="tx1"/>
                </a:solidFill>
                <a:effectLst/>
                <a:latin typeface="+mn-lt"/>
                <a:ea typeface="+mn-ea"/>
                <a:cs typeface="+mn-cs"/>
              </a:rPr>
              <a:t>true</a:t>
            </a:r>
            <a:r>
              <a:rPr lang="ru-RU" dirty="0"/>
              <a:t>, и программа напечатает строку </a:t>
            </a:r>
            <a:r>
              <a:rPr lang="ru-RU" sz="1200" kern="1200" dirty="0" err="1">
                <a:solidFill>
                  <a:schemeClr val="tx1"/>
                </a:solidFill>
                <a:effectLst/>
                <a:latin typeface="+mn-lt"/>
                <a:ea typeface="+mn-ea"/>
                <a:cs typeface="+mn-cs"/>
              </a:rPr>
              <a:t>Error</a:t>
            </a:r>
            <a:r>
              <a:rPr lang="ru-RU" dirty="0"/>
              <a:t>. Чтобы исправить ошибку, нужно в </a:t>
            </a:r>
            <a:r>
              <a:rPr lang="ru-RU" sz="1200" kern="1200" dirty="0" err="1">
                <a:solidFill>
                  <a:schemeClr val="tx1"/>
                </a:solidFill>
                <a:effectLst/>
                <a:latin typeface="+mn-lt"/>
                <a:ea typeface="+mn-ea"/>
                <a:cs typeface="+mn-cs"/>
              </a:rPr>
              <a:t>was_error</a:t>
            </a:r>
            <a:r>
              <a:rPr lang="ru-RU" dirty="0"/>
              <a:t> записывать значение </a:t>
            </a:r>
            <a:r>
              <a:rPr lang="ru-RU" sz="1200" kern="1200" dirty="0" err="1">
                <a:solidFill>
                  <a:schemeClr val="tx1"/>
                </a:solidFill>
                <a:effectLst/>
                <a:latin typeface="+mn-lt"/>
                <a:ea typeface="+mn-ea"/>
                <a:cs typeface="+mn-cs"/>
              </a:rPr>
              <a:t>false</a:t>
            </a:r>
            <a:r>
              <a:rPr lang="ru-RU" dirty="0"/>
              <a:t>, если в </a:t>
            </a:r>
            <a:r>
              <a:rPr lang="ru-RU" sz="1200" kern="1200" dirty="0" err="1">
                <a:solidFill>
                  <a:schemeClr val="tx1"/>
                </a:solidFill>
                <a:effectLst/>
                <a:latin typeface="+mn-lt"/>
                <a:ea typeface="+mn-ea"/>
                <a:cs typeface="+mn-cs"/>
              </a:rPr>
              <a:t>number</a:t>
            </a:r>
            <a:r>
              <a:rPr lang="ru-RU" dirty="0"/>
              <a:t> не ноль.</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107</a:t>
            </a:fld>
            <a:endParaRPr lang="ru-RU"/>
          </a:p>
        </p:txBody>
      </p:sp>
    </p:spTree>
    <p:extLst>
      <p:ext uri="{BB962C8B-B14F-4D97-AF65-F5344CB8AC3E}">
        <p14:creationId xmlns:p14="http://schemas.microsoft.com/office/powerpoint/2010/main" val="272811386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По ссылке можно передать только реально существующий объект, такой как переменная или элемент вектора. Временный объект, который образуется в ходе вычислений выражения, передать по ссылке нельзя.</a:t>
            </a:r>
          </a:p>
          <a:p>
            <a:r>
              <a:rPr lang="ru-RU" dirty="0"/>
              <a:t>Нельзя передать константную переменную. Значение константной переменной изменять нельзя, поэтому попытка передать константу в функцию, которая попытается её изменить, завершится ошибкой.</a:t>
            </a:r>
          </a:p>
        </p:txBody>
      </p:sp>
      <p:sp>
        <p:nvSpPr>
          <p:cNvPr id="4" name="Slide Number Placeholder 3"/>
          <p:cNvSpPr>
            <a:spLocks noGrp="1"/>
          </p:cNvSpPr>
          <p:nvPr>
            <p:ph type="sldNum" sz="quarter" idx="5"/>
          </p:nvPr>
        </p:nvSpPr>
        <p:spPr/>
        <p:txBody>
          <a:bodyPr/>
          <a:lstStyle/>
          <a:p>
            <a:fld id="{C72A1285-F988-4153-B7C5-B887A867730D}" type="slidenum">
              <a:rPr lang="ru-RU" smtClean="0"/>
              <a:pPr/>
              <a:t>108</a:t>
            </a:fld>
            <a:endParaRPr lang="ru-RU"/>
          </a:p>
        </p:txBody>
      </p:sp>
    </p:spTree>
    <p:extLst>
      <p:ext uri="{BB962C8B-B14F-4D97-AF65-F5344CB8AC3E}">
        <p14:creationId xmlns:p14="http://schemas.microsoft.com/office/powerpoint/2010/main" val="57666165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У передачи параметра по ссылке есть ещё одно полезное качество: так как функция работает с оригинальным объектом, не нужно тратить время процессора и память на создание копии. Это особенно актуально, когда функция принимает строку или вектор. Эти объекты могут содержать много элементов, и их копирование может быть затратным.</a:t>
            </a:r>
          </a:p>
          <a:p>
            <a:endParaRPr lang="ru-RU" dirty="0"/>
          </a:p>
          <a:p>
            <a:r>
              <a:rPr lang="ru-RU" dirty="0"/>
              <a:t>Чтобы не копировать тяжёлый объект в функцию, которая не изменяет его значение, применяется передача по константной ссылке. Внутри функции нельзя изменить значение такого аргумента. Поэтому ограничения, которые были у обычных, </a:t>
            </a:r>
            <a:r>
              <a:rPr lang="ru-RU" dirty="0" err="1"/>
              <a:t>неконстантных</a:t>
            </a:r>
            <a:r>
              <a:rPr lang="ru-RU" dirty="0"/>
              <a:t>, ссылок, здесь отсутствуют.</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110</a:t>
            </a:fld>
            <a:endParaRPr lang="ru-RU"/>
          </a:p>
        </p:txBody>
      </p:sp>
    </p:spTree>
    <p:extLst>
      <p:ext uri="{BB962C8B-B14F-4D97-AF65-F5344CB8AC3E}">
        <p14:creationId xmlns:p14="http://schemas.microsoft.com/office/powerpoint/2010/main" val="351632190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Передача аргумента по ссылке, в том числе константной, имеет небольшие накладные расходы. Они становятся заметными, когда передаются простые типы данных: целые и вещественные числа, символы, </a:t>
            </a:r>
            <a:r>
              <a:rPr lang="ru-RU" sz="1200" kern="1200" dirty="0" err="1">
                <a:solidFill>
                  <a:schemeClr val="tx1"/>
                </a:solidFill>
                <a:effectLst/>
                <a:latin typeface="+mn-lt"/>
                <a:ea typeface="+mn-ea"/>
                <a:cs typeface="+mn-cs"/>
              </a:rPr>
              <a:t>bool</a:t>
            </a:r>
            <a:r>
              <a:rPr lang="ru-RU" dirty="0"/>
              <a:t>. Простые типы выгоднее передавать по значению:</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112</a:t>
            </a:fld>
            <a:endParaRPr lang="ru-RU"/>
          </a:p>
        </p:txBody>
      </p:sp>
    </p:spTree>
    <p:extLst>
      <p:ext uri="{BB962C8B-B14F-4D97-AF65-F5344CB8AC3E}">
        <p14:creationId xmlns:p14="http://schemas.microsoft.com/office/powerpoint/2010/main" val="242404359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effectLst/>
              </a:rPr>
              <a:t>Функция</a:t>
            </a:r>
            <a:r>
              <a:rPr lang="ru-RU" dirty="0"/>
              <a:t> не модифицирует строку, поэтому параметр следует принимать по константной ссылке, чтобы избежать копирования строки.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113</a:t>
            </a:fld>
            <a:endParaRPr lang="ru-RU"/>
          </a:p>
        </p:txBody>
      </p:sp>
    </p:spTree>
    <p:extLst>
      <p:ext uri="{BB962C8B-B14F-4D97-AF65-F5344CB8AC3E}">
        <p14:creationId xmlns:p14="http://schemas.microsoft.com/office/powerpoint/2010/main" val="97982919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Функция должна принять аргумент по значению, так как </a:t>
            </a:r>
            <a:r>
              <a:rPr lang="ru-RU" sz="1200" kern="1200" dirty="0" err="1">
                <a:solidFill>
                  <a:schemeClr val="tx1"/>
                </a:solidFill>
                <a:effectLst/>
                <a:latin typeface="+mn-lt"/>
                <a:ea typeface="+mn-ea"/>
                <a:cs typeface="+mn-cs"/>
              </a:rPr>
              <a:t>int</a:t>
            </a:r>
            <a:r>
              <a:rPr lang="ru-RU" dirty="0"/>
              <a:t> легковесный, а сама функция не меняет аргумент.</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114</a:t>
            </a:fld>
            <a:endParaRPr lang="ru-RU"/>
          </a:p>
        </p:txBody>
      </p:sp>
    </p:spTree>
    <p:extLst>
      <p:ext uri="{BB962C8B-B14F-4D97-AF65-F5344CB8AC3E}">
        <p14:creationId xmlns:p14="http://schemas.microsoft.com/office/powerpoint/2010/main" val="218908804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Чтобы обменять значения переданных переменных, их следует принимать по ссылке.</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115</a:t>
            </a:fld>
            <a:endParaRPr lang="ru-RU"/>
          </a:p>
        </p:txBody>
      </p:sp>
    </p:spTree>
    <p:extLst>
      <p:ext uri="{BB962C8B-B14F-4D97-AF65-F5344CB8AC3E}">
        <p14:creationId xmlns:p14="http://schemas.microsoft.com/office/powerpoint/2010/main" val="23689377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13</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Функция возвращает модуль переданного числа. От неё не ожидается, что аргумент будет изменён. Поэтому его следует принять по значению.</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116</a:t>
            </a:fld>
            <a:endParaRPr lang="ru-RU"/>
          </a:p>
        </p:txBody>
      </p:sp>
    </p:spTree>
    <p:extLst>
      <p:ext uri="{BB962C8B-B14F-4D97-AF65-F5344CB8AC3E}">
        <p14:creationId xmlns:p14="http://schemas.microsoft.com/office/powerpoint/2010/main" val="19459357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a:t>От функции ожидается, что она вернёт модифицированную копию строки. Поэтому строку следует принимать по значению, чтобы её модификация не отразилась на переданном значении.</a:t>
            </a:r>
          </a:p>
        </p:txBody>
      </p:sp>
      <p:sp>
        <p:nvSpPr>
          <p:cNvPr id="4" name="Slide Number Placeholder 3"/>
          <p:cNvSpPr>
            <a:spLocks noGrp="1"/>
          </p:cNvSpPr>
          <p:nvPr>
            <p:ph type="sldNum" sz="quarter" idx="5"/>
          </p:nvPr>
        </p:nvSpPr>
        <p:spPr/>
        <p:txBody>
          <a:bodyPr/>
          <a:lstStyle/>
          <a:p>
            <a:fld id="{C72A1285-F988-4153-B7C5-B887A867730D}" type="slidenum">
              <a:rPr lang="ru-RU" smtClean="0"/>
              <a:pPr/>
              <a:t>117</a:t>
            </a:fld>
            <a:endParaRPr lang="ru-RU"/>
          </a:p>
        </p:txBody>
      </p:sp>
    </p:spTree>
    <p:extLst>
      <p:ext uri="{BB962C8B-B14F-4D97-AF65-F5344CB8AC3E}">
        <p14:creationId xmlns:p14="http://schemas.microsoft.com/office/powerpoint/2010/main" val="20368064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119</a:t>
            </a:fld>
            <a:endParaRPr lang="ru-RU"/>
          </a:p>
        </p:txBody>
      </p:sp>
      <p:sp>
        <p:nvSpPr>
          <p:cNvPr id="131075" name="Rectangle 2"/>
          <p:cNvSpPr>
            <a:spLocks noGrp="1" noRot="1" noChangeAspect="1" noChangeArrowheads="1" noTextEdit="1"/>
          </p:cNvSpPr>
          <p:nvPr>
            <p:ph type="sldImg"/>
          </p:nvPr>
        </p:nvSpPr>
        <p:spPr>
          <a:xfrm>
            <a:off x="458788" y="500063"/>
            <a:ext cx="43688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125</a:t>
            </a:fld>
            <a:endParaRPr lang="ru-RU"/>
          </a:p>
        </p:txBody>
      </p:sp>
    </p:spTree>
    <p:extLst>
      <p:ext uri="{BB962C8B-B14F-4D97-AF65-F5344CB8AC3E}">
        <p14:creationId xmlns:p14="http://schemas.microsoft.com/office/powerpoint/2010/main" val="58095564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127</a:t>
            </a:fld>
            <a:endParaRPr lang="ru-RU"/>
          </a:p>
        </p:txBody>
      </p:sp>
      <p:sp>
        <p:nvSpPr>
          <p:cNvPr id="133123" name="Rectangle 2"/>
          <p:cNvSpPr>
            <a:spLocks noGrp="1" noRot="1" noChangeAspect="1" noChangeArrowheads="1" noTextEdit="1"/>
          </p:cNvSpPr>
          <p:nvPr>
            <p:ph type="sldImg"/>
          </p:nvPr>
        </p:nvSpPr>
        <p:spPr>
          <a:xfrm>
            <a:off x="381000" y="685800"/>
            <a:ext cx="6096000" cy="3429000"/>
          </a:xfrm>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xfrm>
            <a:off x="381000" y="685800"/>
            <a:ext cx="6096000" cy="3429000"/>
          </a:xfrm>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128</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xfrm>
            <a:off x="381000" y="685800"/>
            <a:ext cx="6096000" cy="3429000"/>
          </a:xfrm>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131</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137</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138</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Строковые литералы в C++ хранятся как массивы символов типа </a:t>
            </a:r>
            <a:r>
              <a:rPr lang="ru-RU" dirty="0" err="1"/>
              <a:t>const</a:t>
            </a:r>
            <a:r>
              <a:rPr lang="ru-RU" dirty="0"/>
              <a:t> </a:t>
            </a:r>
            <a:r>
              <a:rPr lang="ru-RU" dirty="0" err="1"/>
              <a:t>char</a:t>
            </a:r>
            <a:r>
              <a:rPr lang="ru-RU" dirty="0"/>
              <a:t>. Каждый символ строки имеет свой собственный индекс в массиве, начиная с 0. </a:t>
            </a:r>
            <a:endParaRPr lang="en-US" dirty="0"/>
          </a:p>
          <a:p>
            <a:r>
              <a:rPr lang="ru-RU" dirty="0"/>
              <a:t>Кроме того, в конце каждой строки добавляется нулевой символ '\0', который указывает на конец строки</a:t>
            </a:r>
            <a:r>
              <a:rPr lang="en-US" dirty="0"/>
              <a:t>.</a:t>
            </a:r>
          </a:p>
          <a:p>
            <a:r>
              <a:rPr lang="ru-RU" dirty="0"/>
              <a:t>Важно отметить, что строковые литералы в C++ являются неизменяемыми, и попытки изменения символов в строковом литерале могут привести к неопределенному поведению. Если вам нужна изменяемая строка, вы можете использовать класс </a:t>
            </a:r>
            <a:r>
              <a:rPr lang="ru-RU" dirty="0" err="1"/>
              <a:t>std</a:t>
            </a:r>
            <a:r>
              <a:rPr lang="ru-RU" dirty="0"/>
              <a:t>::</a:t>
            </a:r>
            <a:r>
              <a:rPr lang="ru-RU" dirty="0" err="1"/>
              <a:t>string</a:t>
            </a:r>
            <a:r>
              <a:rPr lang="ru-RU" dirty="0"/>
              <a:t> из стандартной библиотеки C++.</a:t>
            </a:r>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139</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140</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141</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142</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143</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144</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145</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146</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147</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155</a:t>
            </a:fld>
            <a:endParaRPr lang="ru-RU"/>
          </a:p>
        </p:txBody>
      </p:sp>
    </p:spTree>
    <p:extLst>
      <p:ext uri="{BB962C8B-B14F-4D97-AF65-F5344CB8AC3E}">
        <p14:creationId xmlns:p14="http://schemas.microsoft.com/office/powerpoint/2010/main" val="14492462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2C55-1068-44A2-82CD-4A743E928D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69118CAC-FF14-4794-872A-0B58773704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883136DA-9A4C-40BA-AA17-EA981E33A997}"/>
              </a:ext>
            </a:extLst>
          </p:cNvPr>
          <p:cNvSpPr>
            <a:spLocks noGrp="1"/>
          </p:cNvSpPr>
          <p:nvPr>
            <p:ph type="dt" sz="half" idx="10"/>
          </p:nvPr>
        </p:nvSpPr>
        <p:spPr/>
        <p:txBody>
          <a:bodyPr/>
          <a:lstStyle/>
          <a:p>
            <a:fld id="{2590F9C9-AB92-4E86-B698-DEC9BF4350FF}" type="datetimeFigureOut">
              <a:rPr lang="ru-RU" smtClean="0"/>
              <a:pPr/>
              <a:t>24.02.2024</a:t>
            </a:fld>
            <a:endParaRPr lang="ru-RU"/>
          </a:p>
        </p:txBody>
      </p:sp>
      <p:sp>
        <p:nvSpPr>
          <p:cNvPr id="5" name="Footer Placeholder 4">
            <a:extLst>
              <a:ext uri="{FF2B5EF4-FFF2-40B4-BE49-F238E27FC236}">
                <a16:creationId xmlns:a16="http://schemas.microsoft.com/office/drawing/2014/main" id="{4EB9565D-5DAF-464C-82B5-47EFB421093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AD81BC0-D73B-43B8-8006-98D7A5B18062}"/>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790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E94-21A1-4EBE-A5A8-131A3D8C6AB0}"/>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44264F14-09E0-466A-A888-D63A8EC8F4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C38EB26F-3CBB-4723-A051-957A026FAF42}"/>
              </a:ext>
            </a:extLst>
          </p:cNvPr>
          <p:cNvSpPr>
            <a:spLocks noGrp="1"/>
          </p:cNvSpPr>
          <p:nvPr>
            <p:ph type="dt" sz="half" idx="10"/>
          </p:nvPr>
        </p:nvSpPr>
        <p:spPr/>
        <p:txBody>
          <a:bodyPr/>
          <a:lstStyle/>
          <a:p>
            <a:fld id="{2590F9C9-AB92-4E86-B698-DEC9BF4350FF}" type="datetimeFigureOut">
              <a:rPr lang="ru-RU" smtClean="0"/>
              <a:pPr/>
              <a:t>24.02.2024</a:t>
            </a:fld>
            <a:endParaRPr lang="ru-RU"/>
          </a:p>
        </p:txBody>
      </p:sp>
      <p:sp>
        <p:nvSpPr>
          <p:cNvPr id="5" name="Footer Placeholder 4">
            <a:extLst>
              <a:ext uri="{FF2B5EF4-FFF2-40B4-BE49-F238E27FC236}">
                <a16:creationId xmlns:a16="http://schemas.microsoft.com/office/drawing/2014/main" id="{9AD476C5-257A-4B9E-A8CB-4E370B37C3D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B07C76A-3A7C-436A-AF34-DF2DA5E83AE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8140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5F875-DD72-4DC4-B341-AFD9F2621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39D1CC3C-59B8-4399-A3F8-342E1496EE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E05FA286-6C9E-4DA4-8B49-B014663BD553}"/>
              </a:ext>
            </a:extLst>
          </p:cNvPr>
          <p:cNvSpPr>
            <a:spLocks noGrp="1"/>
          </p:cNvSpPr>
          <p:nvPr>
            <p:ph type="dt" sz="half" idx="10"/>
          </p:nvPr>
        </p:nvSpPr>
        <p:spPr/>
        <p:txBody>
          <a:bodyPr/>
          <a:lstStyle/>
          <a:p>
            <a:fld id="{2590F9C9-AB92-4E86-B698-DEC9BF4350FF}" type="datetimeFigureOut">
              <a:rPr lang="ru-RU" smtClean="0"/>
              <a:pPr/>
              <a:t>24.02.2024</a:t>
            </a:fld>
            <a:endParaRPr lang="ru-RU"/>
          </a:p>
        </p:txBody>
      </p:sp>
      <p:sp>
        <p:nvSpPr>
          <p:cNvPr id="5" name="Footer Placeholder 4">
            <a:extLst>
              <a:ext uri="{FF2B5EF4-FFF2-40B4-BE49-F238E27FC236}">
                <a16:creationId xmlns:a16="http://schemas.microsoft.com/office/drawing/2014/main" id="{C6E1ED6D-C751-4EFD-A3DA-7390F9FD778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0475682-EF44-4A00-A3B6-4CF5ED7F315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488115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34585" y="214314"/>
            <a:ext cx="10390716" cy="1462087"/>
          </a:xfrm>
        </p:spPr>
        <p:txBody>
          <a:bodyPr/>
          <a:lstStyle/>
          <a:p>
            <a:r>
              <a:rPr lang="ru-RU"/>
              <a:t>Образец заголовка</a:t>
            </a:r>
          </a:p>
        </p:txBody>
      </p:sp>
      <p:sp>
        <p:nvSpPr>
          <p:cNvPr id="3" name="Таблица 2"/>
          <p:cNvSpPr>
            <a:spLocks noGrp="1"/>
          </p:cNvSpPr>
          <p:nvPr>
            <p:ph type="tbl" idx="1"/>
          </p:nvPr>
        </p:nvSpPr>
        <p:spPr>
          <a:xfrm>
            <a:off x="1576917" y="2017713"/>
            <a:ext cx="10363200" cy="4114800"/>
          </a:xfrm>
        </p:spPr>
        <p:txBody>
          <a:bodyPr>
            <a:normAutofit/>
          </a:bodyPr>
          <a:lstStyle/>
          <a:p>
            <a:pPr lvl="0"/>
            <a:endParaRPr lang="ru-RU" noProof="0"/>
          </a:p>
        </p:txBody>
      </p:sp>
      <p:sp>
        <p:nvSpPr>
          <p:cNvPr id="4" name="Дата 3"/>
          <p:cNvSpPr>
            <a:spLocks noGrp="1"/>
          </p:cNvSpPr>
          <p:nvPr>
            <p:ph type="dt" sz="half" idx="10"/>
          </p:nvPr>
        </p:nvSpPr>
        <p:spPr>
          <a:xfrm>
            <a:off x="1549400" y="6243638"/>
            <a:ext cx="2540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4876800" y="6243638"/>
            <a:ext cx="38608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9389533" y="6243638"/>
            <a:ext cx="2540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2341143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8B86-0259-498D-9F1D-890E4853ACEF}"/>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10B8B12-9163-4F0A-8DAE-AFB4CBC637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F36A382-819C-4C90-BB8B-9A3A9D80EA26}"/>
              </a:ext>
            </a:extLst>
          </p:cNvPr>
          <p:cNvSpPr>
            <a:spLocks noGrp="1"/>
          </p:cNvSpPr>
          <p:nvPr>
            <p:ph type="dt" sz="half" idx="10"/>
          </p:nvPr>
        </p:nvSpPr>
        <p:spPr/>
        <p:txBody>
          <a:bodyPr/>
          <a:lstStyle/>
          <a:p>
            <a:fld id="{2590F9C9-AB92-4E86-B698-DEC9BF4350FF}" type="datetimeFigureOut">
              <a:rPr lang="ru-RU" smtClean="0"/>
              <a:pPr/>
              <a:t>24.02.2024</a:t>
            </a:fld>
            <a:endParaRPr lang="ru-RU"/>
          </a:p>
        </p:txBody>
      </p:sp>
      <p:sp>
        <p:nvSpPr>
          <p:cNvPr id="5" name="Footer Placeholder 4">
            <a:extLst>
              <a:ext uri="{FF2B5EF4-FFF2-40B4-BE49-F238E27FC236}">
                <a16:creationId xmlns:a16="http://schemas.microsoft.com/office/drawing/2014/main" id="{55830B75-1D6F-4808-A43F-C1338A8E8BF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1275CC4-7EFF-40D7-AD6B-048DB231F445}"/>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3474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DFB9-1D2C-4C99-9976-80D45F82B6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2818B29D-ACB6-4F20-A63F-AD683F65C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C7DDFE-7665-40F4-8709-37F31AC4665A}"/>
              </a:ext>
            </a:extLst>
          </p:cNvPr>
          <p:cNvSpPr>
            <a:spLocks noGrp="1"/>
          </p:cNvSpPr>
          <p:nvPr>
            <p:ph type="dt" sz="half" idx="10"/>
          </p:nvPr>
        </p:nvSpPr>
        <p:spPr/>
        <p:txBody>
          <a:bodyPr/>
          <a:lstStyle/>
          <a:p>
            <a:fld id="{2590F9C9-AB92-4E86-B698-DEC9BF4350FF}" type="datetimeFigureOut">
              <a:rPr lang="ru-RU" smtClean="0"/>
              <a:pPr/>
              <a:t>24.02.2024</a:t>
            </a:fld>
            <a:endParaRPr lang="ru-RU"/>
          </a:p>
        </p:txBody>
      </p:sp>
      <p:sp>
        <p:nvSpPr>
          <p:cNvPr id="5" name="Footer Placeholder 4">
            <a:extLst>
              <a:ext uri="{FF2B5EF4-FFF2-40B4-BE49-F238E27FC236}">
                <a16:creationId xmlns:a16="http://schemas.microsoft.com/office/drawing/2014/main" id="{98935FF8-8475-420D-B26A-2BBC6975ED9F}"/>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459B57D3-45C8-4599-A3A4-224EF17A948D}"/>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9747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257C-E519-4004-9664-5EE2DEEBE306}"/>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62D14FD9-045B-4C7F-988A-793C9DDD1D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14292FC0-5215-485D-B178-1923B27881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DDB3E4B-3202-4B3C-B276-911106E40897}"/>
              </a:ext>
            </a:extLst>
          </p:cNvPr>
          <p:cNvSpPr>
            <a:spLocks noGrp="1"/>
          </p:cNvSpPr>
          <p:nvPr>
            <p:ph type="dt" sz="half" idx="10"/>
          </p:nvPr>
        </p:nvSpPr>
        <p:spPr/>
        <p:txBody>
          <a:bodyPr/>
          <a:lstStyle/>
          <a:p>
            <a:fld id="{2590F9C9-AB92-4E86-B698-DEC9BF4350FF}" type="datetimeFigureOut">
              <a:rPr lang="ru-RU" smtClean="0"/>
              <a:pPr/>
              <a:t>24.02.2024</a:t>
            </a:fld>
            <a:endParaRPr lang="ru-RU"/>
          </a:p>
        </p:txBody>
      </p:sp>
      <p:sp>
        <p:nvSpPr>
          <p:cNvPr id="6" name="Footer Placeholder 5">
            <a:extLst>
              <a:ext uri="{FF2B5EF4-FFF2-40B4-BE49-F238E27FC236}">
                <a16:creationId xmlns:a16="http://schemas.microsoft.com/office/drawing/2014/main" id="{64BD2B61-3FC8-4F39-8668-A4B6CF03F9E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7EF1529-0A6F-472C-8162-0809B794FBC0}"/>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00163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2A2-4F60-4CCD-822D-BA26D782D06A}"/>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FB817310-7D32-449E-8B15-BA4AD9264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DD8049-2981-4DBC-9A47-E4B3503FE2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D1570114-2659-411A-91CA-84B6FB6FD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81DACC-6CA4-48F6-AB55-E0AE146F3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F53C7C0-3FB7-4520-91B5-A83C85E2A035}"/>
              </a:ext>
            </a:extLst>
          </p:cNvPr>
          <p:cNvSpPr>
            <a:spLocks noGrp="1"/>
          </p:cNvSpPr>
          <p:nvPr>
            <p:ph type="dt" sz="half" idx="10"/>
          </p:nvPr>
        </p:nvSpPr>
        <p:spPr/>
        <p:txBody>
          <a:bodyPr/>
          <a:lstStyle/>
          <a:p>
            <a:fld id="{2590F9C9-AB92-4E86-B698-DEC9BF4350FF}" type="datetimeFigureOut">
              <a:rPr lang="ru-RU" smtClean="0"/>
              <a:pPr/>
              <a:t>24.02.2024</a:t>
            </a:fld>
            <a:endParaRPr lang="ru-RU"/>
          </a:p>
        </p:txBody>
      </p:sp>
      <p:sp>
        <p:nvSpPr>
          <p:cNvPr id="8" name="Footer Placeholder 7">
            <a:extLst>
              <a:ext uri="{FF2B5EF4-FFF2-40B4-BE49-F238E27FC236}">
                <a16:creationId xmlns:a16="http://schemas.microsoft.com/office/drawing/2014/main" id="{68811D75-3F94-44BC-B9A2-007C43EB8F0F}"/>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D2C99E5D-E837-44F0-8032-4C2DE4136E5E}"/>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00947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E088-F4DC-427D-BE79-3F7232B45D53}"/>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78194E55-A7DB-461A-B228-D91789878570}"/>
              </a:ext>
            </a:extLst>
          </p:cNvPr>
          <p:cNvSpPr>
            <a:spLocks noGrp="1"/>
          </p:cNvSpPr>
          <p:nvPr>
            <p:ph type="dt" sz="half" idx="10"/>
          </p:nvPr>
        </p:nvSpPr>
        <p:spPr/>
        <p:txBody>
          <a:bodyPr/>
          <a:lstStyle/>
          <a:p>
            <a:fld id="{2590F9C9-AB92-4E86-B698-DEC9BF4350FF}" type="datetimeFigureOut">
              <a:rPr lang="ru-RU" smtClean="0"/>
              <a:pPr/>
              <a:t>24.02.2024</a:t>
            </a:fld>
            <a:endParaRPr lang="ru-RU"/>
          </a:p>
        </p:txBody>
      </p:sp>
      <p:sp>
        <p:nvSpPr>
          <p:cNvPr id="4" name="Footer Placeholder 3">
            <a:extLst>
              <a:ext uri="{FF2B5EF4-FFF2-40B4-BE49-F238E27FC236}">
                <a16:creationId xmlns:a16="http://schemas.microsoft.com/office/drawing/2014/main" id="{B4B0D332-2F02-4297-803D-C24BAA7C311A}"/>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CB4ED2AD-5C1C-4C18-ADEC-8112D8B38E1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73677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241CC0-6A58-46A9-8D3D-3BEC81FEC803}"/>
              </a:ext>
            </a:extLst>
          </p:cNvPr>
          <p:cNvSpPr>
            <a:spLocks noGrp="1"/>
          </p:cNvSpPr>
          <p:nvPr>
            <p:ph type="dt" sz="half" idx="10"/>
          </p:nvPr>
        </p:nvSpPr>
        <p:spPr/>
        <p:txBody>
          <a:bodyPr/>
          <a:lstStyle/>
          <a:p>
            <a:fld id="{2590F9C9-AB92-4E86-B698-DEC9BF4350FF}" type="datetimeFigureOut">
              <a:rPr lang="ru-RU" smtClean="0"/>
              <a:pPr/>
              <a:t>24.02.2024</a:t>
            </a:fld>
            <a:endParaRPr lang="ru-RU"/>
          </a:p>
        </p:txBody>
      </p:sp>
      <p:sp>
        <p:nvSpPr>
          <p:cNvPr id="3" name="Footer Placeholder 2">
            <a:extLst>
              <a:ext uri="{FF2B5EF4-FFF2-40B4-BE49-F238E27FC236}">
                <a16:creationId xmlns:a16="http://schemas.microsoft.com/office/drawing/2014/main" id="{1235FB09-9210-4FF3-B521-92AC0717057A}"/>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BF21D5FF-9F9B-438D-962B-19E33EA7719F}"/>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97850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B67B-1DE1-4C38-B86C-EE4E5FE5E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37365E22-365F-4133-AE2C-BFE9368A2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7DE76D52-A043-43E2-878C-F0D059B73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521B72-F8F3-4BAF-9039-4FCA7A5AFE9E}"/>
              </a:ext>
            </a:extLst>
          </p:cNvPr>
          <p:cNvSpPr>
            <a:spLocks noGrp="1"/>
          </p:cNvSpPr>
          <p:nvPr>
            <p:ph type="dt" sz="half" idx="10"/>
          </p:nvPr>
        </p:nvSpPr>
        <p:spPr/>
        <p:txBody>
          <a:bodyPr/>
          <a:lstStyle/>
          <a:p>
            <a:fld id="{2590F9C9-AB92-4E86-B698-DEC9BF4350FF}" type="datetimeFigureOut">
              <a:rPr lang="ru-RU" smtClean="0"/>
              <a:pPr/>
              <a:t>24.02.2024</a:t>
            </a:fld>
            <a:endParaRPr lang="ru-RU"/>
          </a:p>
        </p:txBody>
      </p:sp>
      <p:sp>
        <p:nvSpPr>
          <p:cNvPr id="6" name="Footer Placeholder 5">
            <a:extLst>
              <a:ext uri="{FF2B5EF4-FFF2-40B4-BE49-F238E27FC236}">
                <a16:creationId xmlns:a16="http://schemas.microsoft.com/office/drawing/2014/main" id="{443C61C2-EF1C-4C27-9CE7-95CD0A8208C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2D2278CE-F8F6-4357-8DE5-C5A74A902D2B}"/>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4581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B80C-2148-42E9-A299-F6AFD8D5F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2F36453F-1A78-4AC8-BEE7-23D2EBA9D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37AD1CC-F62E-4D14-B0B2-A5BFC0D90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4C1507-4C3F-4C2A-83FD-8D1EE9B025F1}"/>
              </a:ext>
            </a:extLst>
          </p:cNvPr>
          <p:cNvSpPr>
            <a:spLocks noGrp="1"/>
          </p:cNvSpPr>
          <p:nvPr>
            <p:ph type="dt" sz="half" idx="10"/>
          </p:nvPr>
        </p:nvSpPr>
        <p:spPr/>
        <p:txBody>
          <a:bodyPr/>
          <a:lstStyle/>
          <a:p>
            <a:fld id="{2590F9C9-AB92-4E86-B698-DEC9BF4350FF}" type="datetimeFigureOut">
              <a:rPr lang="ru-RU" smtClean="0"/>
              <a:pPr/>
              <a:t>24.02.2024</a:t>
            </a:fld>
            <a:endParaRPr lang="ru-RU"/>
          </a:p>
        </p:txBody>
      </p:sp>
      <p:sp>
        <p:nvSpPr>
          <p:cNvPr id="6" name="Footer Placeholder 5">
            <a:extLst>
              <a:ext uri="{FF2B5EF4-FFF2-40B4-BE49-F238E27FC236}">
                <a16:creationId xmlns:a16="http://schemas.microsoft.com/office/drawing/2014/main" id="{2E1CAD7A-2676-460D-902D-1573FADC473F}"/>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9CCB590-E5BD-4AA2-BDC3-280A7035669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46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84AB9-7DB0-4EF3-8BF0-3BA42E721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1AB3234E-B82A-4AAC-B0D9-04778BA62C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5DB06BE-AC98-4682-81AB-EA91CCDAD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0F9C9-AB92-4E86-B698-DEC9BF4350FF}" type="datetimeFigureOut">
              <a:rPr lang="ru-RU" smtClean="0"/>
              <a:pPr/>
              <a:t>24.02.2024</a:t>
            </a:fld>
            <a:endParaRPr lang="ru-RU"/>
          </a:p>
        </p:txBody>
      </p:sp>
      <p:sp>
        <p:nvSpPr>
          <p:cNvPr id="5" name="Footer Placeholder 4">
            <a:extLst>
              <a:ext uri="{FF2B5EF4-FFF2-40B4-BE49-F238E27FC236}">
                <a16:creationId xmlns:a16="http://schemas.microsoft.com/office/drawing/2014/main" id="{2F13F399-1978-443D-8A54-1C7438E428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EE86AD1-D5ED-4EF9-89A0-3ABFEAC15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DEFA0-FF01-4CA2-B8AA-E5F5B71BEE8D}" type="slidenum">
              <a:rPr lang="ru-RU" smtClean="0"/>
              <a:pPr/>
              <a:t>‹#›</a:t>
            </a:fld>
            <a:endParaRPr lang="ru-RU"/>
          </a:p>
        </p:txBody>
      </p:sp>
    </p:spTree>
    <p:extLst>
      <p:ext uri="{BB962C8B-B14F-4D97-AF65-F5344CB8AC3E}">
        <p14:creationId xmlns:p14="http://schemas.microsoft.com/office/powerpoint/2010/main" val="217001975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andbox.org/permlink/1kI9P4seoNjsVbS1" TargetMode="External"/><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hyperlink" Target="https://wandbox.org/permlink/ql0qad5tyPqWFdcZ" TargetMode="Externa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hyperlink" Target="https://wandbox.org/permlink/rHWDQjFRIhIW4jKm" TargetMode="Externa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hyperlink" Target="https://wandbox.org/permlink/A1fCoKswoDUK62fv" TargetMode="Externa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hyperlink" Target="https://wandbox.org/permlink/oJ626HXmxK29pvNv" TargetMode="External"/><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2" Type="http://schemas.openxmlformats.org/officeDocument/2006/relationships/hyperlink" Target="https://wandbox.org/permlink/oPi1xXrs1tdBhJgL" TargetMode="External"/><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hyperlink" Target="https://wandbox.org/permlink/939ap1Yzf6eLXbn3" TargetMode="External"/><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hyperlink" Target="https://wandbox.org/permlink/QriyqMmk8blrmotj" TargetMode="External"/></Relationships>
</file>

<file path=ppt/slides/_rels/slide143.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44.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45.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46.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2" Type="http://schemas.openxmlformats.org/officeDocument/2006/relationships/hyperlink" Target="https://godbolt.org/z/WYTq5q6Wx" TargetMode="External"/><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56.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hyperlink" Target="https://godbolt.org/z/cEfvsxErr" TargetMode="Externa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61.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hyperlink" Target="http://en.cppreference.com/w/cpp/string/basic_string" TargetMode="Externa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3" Type="http://schemas.openxmlformats.org/officeDocument/2006/relationships/hyperlink" Target="http://en.cppreference.com/w/cpp/string/basic_string_view" TargetMode="External"/><Relationship Id="rId2" Type="http://schemas.microsoft.com/office/2018/10/relationships/comments" Target="../comments/modernComment_1D9_74DD5B5E.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s://en.cppreference.com/w/cpp/container/vector" TargetMode="Externa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hyperlink" Target="https://quick-bench.com/q/i29UtpPOU0KqnZz1y9SLl7tWFt4" TargetMode="Externa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hyperlink" Target="http://www.cplusplus.com/reference/deque/deque/" TargetMode="External"/></Relationships>
</file>

<file path=ppt/slides/_rels/slide187.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sdn.microsoft.com/en-us/library/9xd04bzs(VS.80).aspx" TargetMode="Externa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hyperlink" Target="https://quick-bench.com/q/W1if_qgPSZ7neHLRNylHrAwpvOs" TargetMode="Externa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2.xml"/><Relationship Id="rId1" Type="http://schemas.openxmlformats.org/officeDocument/2006/relationships/tags" Target="../tags/tag51.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hyperlink" Target="https://wandbox.org/permlink/jrEliIk1UDXC39Ef" TargetMode="External"/></Relationships>
</file>

<file path=ppt/slides/_rels/slide200.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hyperlink" Target="http://msdn.microsoft.com/en-us/library/e8wh7665(VS.80).aspx" TargetMode="Externa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3" Type="http://schemas.openxmlformats.org/officeDocument/2006/relationships/hyperlink" Target="https://en.cppreference.com/w/cpp/named_req/OutputIterator" TargetMode="External"/><Relationship Id="rId7" Type="http://schemas.openxmlformats.org/officeDocument/2006/relationships/hyperlink" Target="https://en.cppreference.com/w/cpp/named_req/ContiguousIterator" TargetMode="External"/><Relationship Id="rId2" Type="http://schemas.openxmlformats.org/officeDocument/2006/relationships/hyperlink" Target="https://en.cppreference.com/w/cpp/named_req/InputIterator" TargetMode="External"/><Relationship Id="rId1" Type="http://schemas.openxmlformats.org/officeDocument/2006/relationships/slideLayout" Target="../slideLayouts/slideLayout2.xml"/><Relationship Id="rId6" Type="http://schemas.openxmlformats.org/officeDocument/2006/relationships/hyperlink" Target="https://en.cppreference.com/w/cpp/named_req/RandomAccessIterator" TargetMode="External"/><Relationship Id="rId5" Type="http://schemas.openxmlformats.org/officeDocument/2006/relationships/hyperlink" Target="https://en.cppreference.com/w/cpp/named_req/BidirectionalIterator" TargetMode="External"/><Relationship Id="rId4" Type="http://schemas.openxmlformats.org/officeDocument/2006/relationships/hyperlink" Target="https://en.cppreference.com/w/cpp/named_req/ForwardIterator" TargetMode="External"/></Relationships>
</file>

<file path=ppt/slides/_rels/slide20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207.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hyperlink" Target="https://wandbox.org/permlink/MSu4VTL6jHwk4vfN" TargetMode="External"/><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225.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6.xml"/></Relationships>
</file>

<file path=ppt/slides/_rels/slide2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8.xml"/><Relationship Id="rId1" Type="http://schemas.openxmlformats.org/officeDocument/2006/relationships/slideLayout" Target="../slideLayouts/slideLayout6.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6.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2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1.xml"/><Relationship Id="rId1" Type="http://schemas.openxmlformats.org/officeDocument/2006/relationships/slideLayout" Target="../slideLayouts/slideLayout6.xml"/><Relationship Id="rId4" Type="http://schemas.openxmlformats.org/officeDocument/2006/relationships/hyperlink" Target="https://wandbox.org/permlink/rSAREvf038yO7aUt" TargetMode="External"/></Relationships>
</file>

<file path=ppt/slides/_rels/slide2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2.xml"/><Relationship Id="rId1" Type="http://schemas.openxmlformats.org/officeDocument/2006/relationships/slideLayout" Target="../slideLayouts/slideLayout6.xml"/><Relationship Id="rId4" Type="http://schemas.openxmlformats.org/officeDocument/2006/relationships/hyperlink" Target="https://wandbox.org/permlink/sPUhscTpFSZLcKYZ" TargetMode="Externa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6.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6.xml"/></Relationships>
</file>

<file path=ppt/slides/_rels/slide2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8.xml"/><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9.xml"/><Relationship Id="rId1" Type="http://schemas.openxmlformats.org/officeDocument/2006/relationships/slideLayout" Target="../slideLayouts/slideLayout6.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51.xml"/><Relationship Id="rId1" Type="http://schemas.openxmlformats.org/officeDocument/2006/relationships/slideLayout" Target="../slideLayouts/slideLayout6.xml"/><Relationship Id="rId4" Type="http://schemas.openxmlformats.org/officeDocument/2006/relationships/image" Target="../media/image27.png"/></Relationships>
</file>

<file path=ppt/slides/_rels/slide2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2.xml"/><Relationship Id="rId1" Type="http://schemas.openxmlformats.org/officeDocument/2006/relationships/slideLayout" Target="../slideLayouts/slideLayout6.xml"/></Relationships>
</file>

<file path=ppt/slides/_rels/slide24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6.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56.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52.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6.xml"/></Relationships>
</file>

<file path=ppt/slides/_rels/slide253.xml.rels><?xml version="1.0" encoding="UTF-8" standalone="yes"?>
<Relationships xmlns="http://schemas.openxmlformats.org/package/2006/relationships"><Relationship Id="rId3" Type="http://schemas.openxmlformats.org/officeDocument/2006/relationships/hyperlink" Target="https://wandbox.org/permlink/Q8Vb1F7boaXZKDl2" TargetMode="External"/><Relationship Id="rId2" Type="http://schemas.openxmlformats.org/officeDocument/2006/relationships/notesSlide" Target="../notesSlides/notesSlide158.xml"/><Relationship Id="rId1" Type="http://schemas.openxmlformats.org/officeDocument/2006/relationships/slideLayout" Target="../slideLayouts/slideLayout6.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6.xml.rels><?xml version="1.0" encoding="UTF-8" standalone="yes"?>
<Relationships xmlns="http://schemas.openxmlformats.org/package/2006/relationships"><Relationship Id="rId2" Type="http://schemas.openxmlformats.org/officeDocument/2006/relationships/hyperlink" Target="https://wandbox.org/permlink/tC4HG6ZqcZT2lm3P" TargetMode="External"/><Relationship Id="rId1" Type="http://schemas.openxmlformats.org/officeDocument/2006/relationships/slideLayout" Target="../slideLayouts/slideLayout6.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9.xml.rels><?xml version="1.0" encoding="UTF-8" standalone="yes"?>
<Relationships xmlns="http://schemas.openxmlformats.org/package/2006/relationships"><Relationship Id="rId3" Type="http://schemas.openxmlformats.org/officeDocument/2006/relationships/hyperlink" Target="https://wandbox.org/permlink/Jj4a3ezbjh1JgpPv" TargetMode="External"/><Relationship Id="rId2" Type="http://schemas.openxmlformats.org/officeDocument/2006/relationships/notesSlide" Target="../notesSlides/notesSlide161.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61.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262.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63.xml.rels><?xml version="1.0" encoding="UTF-8" standalone="yes"?>
<Relationships xmlns="http://schemas.openxmlformats.org/package/2006/relationships"><Relationship Id="rId3" Type="http://schemas.openxmlformats.org/officeDocument/2006/relationships/notesSlide" Target="../notesSlides/notesSlide165.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64.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65.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66.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67.xml.rels><?xml version="1.0" encoding="UTF-8" standalone="yes"?>
<Relationships xmlns="http://schemas.openxmlformats.org/package/2006/relationships"><Relationship Id="rId3" Type="http://schemas.openxmlformats.org/officeDocument/2006/relationships/notesSlide" Target="../notesSlides/notesSlide169.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68.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3" Type="http://schemas.openxmlformats.org/officeDocument/2006/relationships/notesSlide" Target="../notesSlides/notesSlide171.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3" Type="http://schemas.openxmlformats.org/officeDocument/2006/relationships/notesSlide" Target="../notesSlides/notesSlide172.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71.xml.rels><?xml version="1.0" encoding="UTF-8" standalone="yes"?>
<Relationships xmlns="http://schemas.openxmlformats.org/package/2006/relationships"><Relationship Id="rId3" Type="http://schemas.openxmlformats.org/officeDocument/2006/relationships/notesSlide" Target="../notesSlides/notesSlide173.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72.xml.rels><?xml version="1.0" encoding="UTF-8" standalone="yes"?>
<Relationships xmlns="http://schemas.openxmlformats.org/package/2006/relationships"><Relationship Id="rId3" Type="http://schemas.openxmlformats.org/officeDocument/2006/relationships/notesSlide" Target="../notesSlides/notesSlide174.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73.xml.rels><?xml version="1.0" encoding="UTF-8" standalone="yes"?>
<Relationships xmlns="http://schemas.openxmlformats.org/package/2006/relationships"><Relationship Id="rId3" Type="http://schemas.openxmlformats.org/officeDocument/2006/relationships/notesSlide" Target="../notesSlides/notesSlide175.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74.xml.rels><?xml version="1.0" encoding="UTF-8" standalone="yes"?>
<Relationships xmlns="http://schemas.openxmlformats.org/package/2006/relationships"><Relationship Id="rId3" Type="http://schemas.openxmlformats.org/officeDocument/2006/relationships/notesSlide" Target="../notesSlides/notesSlide176.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75.xml.rels><?xml version="1.0" encoding="UTF-8" standalone="yes"?>
<Relationships xmlns="http://schemas.openxmlformats.org/package/2006/relationships"><Relationship Id="rId3" Type="http://schemas.openxmlformats.org/officeDocument/2006/relationships/notesSlide" Target="../notesSlides/notesSlide177.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76.xml.rels><?xml version="1.0" encoding="UTF-8" standalone="yes"?>
<Relationships xmlns="http://schemas.openxmlformats.org/package/2006/relationships"><Relationship Id="rId3" Type="http://schemas.openxmlformats.org/officeDocument/2006/relationships/notesSlide" Target="../notesSlides/notesSlide178.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77.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6.xml"/></Relationships>
</file>

<file path=ppt/slides/_rels/slide278.xml.rels><?xml version="1.0" encoding="UTF-8" standalone="yes"?>
<Relationships xmlns="http://schemas.openxmlformats.org/package/2006/relationships"><Relationship Id="rId3" Type="http://schemas.openxmlformats.org/officeDocument/2006/relationships/notesSlide" Target="../notesSlides/notesSlide180.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279.xml.rels><?xml version="1.0" encoding="UTF-8" standalone="yes"?>
<Relationships xmlns="http://schemas.openxmlformats.org/package/2006/relationships"><Relationship Id="rId3" Type="http://schemas.openxmlformats.org/officeDocument/2006/relationships/notesSlide" Target="../notesSlides/notesSlide181.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8.xml.rels><?xml version="1.0" encoding="UTF-8" standalone="yes"?>
<Relationships xmlns="http://schemas.openxmlformats.org/package/2006/relationships"><Relationship Id="rId3" Type="http://schemas.openxmlformats.org/officeDocument/2006/relationships/hyperlink" Target="https://en.cppreference.com/w/cpp/types/integer"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3" Type="http://schemas.openxmlformats.org/officeDocument/2006/relationships/notesSlide" Target="../notesSlides/notesSlide183.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82.xml.rels><?xml version="1.0" encoding="UTF-8" standalone="yes"?>
<Relationships xmlns="http://schemas.openxmlformats.org/package/2006/relationships"><Relationship Id="rId3" Type="http://schemas.openxmlformats.org/officeDocument/2006/relationships/notesSlide" Target="../notesSlides/notesSlide184.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83.xml.rels><?xml version="1.0" encoding="UTF-8" standalone="yes"?>
<Relationships xmlns="http://schemas.openxmlformats.org/package/2006/relationships"><Relationship Id="rId3" Type="http://schemas.openxmlformats.org/officeDocument/2006/relationships/notesSlide" Target="../notesSlides/notesSlide185.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84.xml.rels><?xml version="1.0" encoding="UTF-8" standalone="yes"?>
<Relationships xmlns="http://schemas.openxmlformats.org/package/2006/relationships"><Relationship Id="rId3" Type="http://schemas.openxmlformats.org/officeDocument/2006/relationships/notesSlide" Target="../notesSlides/notesSlide186.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85.xml.rels><?xml version="1.0" encoding="UTF-8" standalone="yes"?>
<Relationships xmlns="http://schemas.openxmlformats.org/package/2006/relationships"><Relationship Id="rId3" Type="http://schemas.openxmlformats.org/officeDocument/2006/relationships/notesSlide" Target="../notesSlides/notesSlide187.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86.xml.rels><?xml version="1.0" encoding="UTF-8" standalone="yes"?>
<Relationships xmlns="http://schemas.openxmlformats.org/package/2006/relationships"><Relationship Id="rId3" Type="http://schemas.openxmlformats.org/officeDocument/2006/relationships/notesSlide" Target="../notesSlides/notesSlide188.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3" Type="http://schemas.openxmlformats.org/officeDocument/2006/relationships/notesSlide" Target="../notesSlides/notesSlide190.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89.xml.rels><?xml version="1.0" encoding="UTF-8" standalone="yes"?>
<Relationships xmlns="http://schemas.openxmlformats.org/package/2006/relationships"><Relationship Id="rId3" Type="http://schemas.openxmlformats.org/officeDocument/2006/relationships/notesSlide" Target="../notesSlides/notesSlide191.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99.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andbox.org/permlink/CxGG7re3wgkzIFRy" TargetMode="Externa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hyperlink" Target="https://wandbox.org/permlink/PTX7VpHqaCyQVwCy" TargetMode="Externa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8.xml.rels><?xml version="1.0" encoding="UTF-8" standalone="yes"?>
<Relationships xmlns="http://schemas.openxmlformats.org/package/2006/relationships"><Relationship Id="rId2" Type="http://schemas.openxmlformats.org/officeDocument/2006/relationships/hyperlink" Target="https://wandbox.org/permlink/T9Zpy9PjeOgGPpEz" TargetMode="Externa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notesSlide" Target="../notesSlides/notesSlide33.xml"/><Relationship Id="rId7" Type="http://schemas.openxmlformats.org/officeDocument/2006/relationships/image" Target="../media/image9.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8.wmf"/><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11.wm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7.xml"/><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hyperlink" Target="https://wandbox.org/permlink/k6guW5Mc2bE6RMYd" TargetMode="External"/><Relationship Id="rId4" Type="http://schemas.openxmlformats.org/officeDocument/2006/relationships/hyperlink" Target="https://wandbox.org/permlink/WwKAnkY477XkyuBc" TargetMode="Externa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6.xml"/><Relationship Id="rId1" Type="http://schemas.openxmlformats.org/officeDocument/2006/relationships/tags" Target="../tags/tag15.xml"/><Relationship Id="rId4" Type="http://schemas.openxmlformats.org/officeDocument/2006/relationships/hyperlink" Target="https://en.cppreference.com/w/cpp/language/operator_precedence"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6.xml"/><Relationship Id="rId1" Type="http://schemas.openxmlformats.org/officeDocument/2006/relationships/tags" Target="../tags/tag19.xml"/><Relationship Id="rId5" Type="http://schemas.openxmlformats.org/officeDocument/2006/relationships/hyperlink" Target="https://wandbox.org/permlink/OH7svtLrRjT6b2wV" TargetMode="External"/><Relationship Id="rId4" Type="http://schemas.openxmlformats.org/officeDocument/2006/relationships/image" Target="../media/image14.png"/></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6.xml"/><Relationship Id="rId1" Type="http://schemas.openxmlformats.org/officeDocument/2006/relationships/tags" Target="../tags/tag25.xml"/><Relationship Id="rId4" Type="http://schemas.openxmlformats.org/officeDocument/2006/relationships/hyperlink" Target="https://wandbox.org/permlink/my9fQ0kMTYnQd88k" TargetMode="Externa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hyperlink" Target="https://wandbox.org/permlink/csqbwTicfuvWkdHe" TargetMode="Externa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wandbox.org/permlink/3miY7XP0KvBtDx4e"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2.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93.xml.rels><?xml version="1.0" encoding="UTF-8" standalone="yes"?>
<Relationships xmlns="http://schemas.openxmlformats.org/package/2006/relationships"><Relationship Id="rId2" Type="http://schemas.openxmlformats.org/officeDocument/2006/relationships/hyperlink" Target="https://wandbox.org/permlink/cmBWCRvwemRUAjVJ" TargetMode="Externa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p:txBody>
          <a:bodyPr/>
          <a:lstStyle/>
          <a:p>
            <a:r>
              <a:rPr lang="ru-RU" dirty="0">
                <a:solidFill>
                  <a:schemeClr val="bg1"/>
                </a:solidFill>
                <a:latin typeface="Impact" panose="020B0806030902050204" pitchFamily="34" charset="0"/>
              </a:rPr>
              <a:t>Синтаксис языка </a:t>
            </a:r>
            <a:r>
              <a:rPr lang="en-US" dirty="0">
                <a:solidFill>
                  <a:schemeClr val="bg1"/>
                </a:solidFill>
                <a:latin typeface="Impact" panose="020B0806030902050204" pitchFamily="34" charset="0"/>
              </a:rPr>
              <a:t>C++</a:t>
            </a:r>
            <a:endParaRPr lang="ru-RU" dirty="0">
              <a:solidFill>
                <a:schemeClr val="bg1"/>
              </a:solidFill>
              <a:latin typeface="Impact" panose="020B0806030902050204" pitchFamily="34" charset="0"/>
            </a:endParaRP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p:txBody>
          <a:bodyPr/>
          <a:lstStyle/>
          <a:p>
            <a:endParaRPr lang="ru-RU" dirty="0">
              <a:solidFill>
                <a:schemeClr val="bg1"/>
              </a:solidFill>
            </a:endParaRP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fontScale="92500" lnSpcReduction="10000"/>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 </a:t>
            </a:r>
            <a:r>
              <a:rPr lang="ru-RU" dirty="0"/>
              <a:t>символ </a:t>
            </a:r>
            <a:r>
              <a:rPr lang="en-US" dirty="0"/>
              <a:t>'</a:t>
            </a:r>
            <a:r>
              <a:rPr lang="en-US" dirty="0">
                <a:latin typeface="Courier New" pitchFamily="49" charset="0"/>
              </a:rPr>
              <a:t> </a:t>
            </a:r>
          </a:p>
          <a:p>
            <a:pPr lvl="1" eaLnBrk="1" hangingPunct="1"/>
            <a:r>
              <a:rPr lang="en-US" dirty="0">
                <a:latin typeface="Courier New" pitchFamily="49" charset="0"/>
              </a:rPr>
              <a:t>'\0' </a:t>
            </a:r>
            <a:r>
              <a:rPr lang="en-US" sz="2800" dirty="0"/>
              <a:t>– </a:t>
            </a:r>
            <a:r>
              <a:rPr lang="ru-RU" sz="2800" dirty="0"/>
              <a:t>символ с кодом 0</a:t>
            </a:r>
          </a:p>
          <a:p>
            <a:pPr lvl="1" eaLnBrk="1" hangingPunct="1"/>
            <a:r>
              <a:rPr lang="en-US" dirty="0">
                <a:latin typeface="Courier New" pitchFamily="49" charset="0"/>
              </a:rPr>
              <a:t>‘\n'</a:t>
            </a:r>
            <a:r>
              <a:rPr lang="ru-RU" dirty="0">
                <a:latin typeface="Courier New" pitchFamily="49" charset="0"/>
              </a:rPr>
              <a:t> </a:t>
            </a:r>
            <a:r>
              <a:rPr lang="ru-RU" sz="2800" dirty="0"/>
              <a:t>– символ перевода строки</a:t>
            </a:r>
          </a:p>
          <a:p>
            <a:pPr lvl="1" eaLnBrk="1" hangingPunct="1"/>
            <a:r>
              <a:rPr lang="en-US" dirty="0">
                <a:latin typeface="Courier New" pitchFamily="49" charset="0"/>
              </a:rPr>
              <a:t>'\177'</a:t>
            </a:r>
            <a:r>
              <a:rPr lang="ru-RU" dirty="0">
                <a:latin typeface="Courier New" pitchFamily="49" charset="0"/>
              </a:rPr>
              <a:t> </a:t>
            </a:r>
            <a:r>
              <a:rPr lang="ru-RU" sz="2800" dirty="0"/>
              <a:t>– символ с кодом 127</a:t>
            </a:r>
          </a:p>
          <a:p>
            <a:pPr lvl="1" eaLnBrk="1" hangingPunct="1"/>
            <a:r>
              <a:rPr lang="en-US" dirty="0">
                <a:latin typeface="Courier New" pitchFamily="49" charset="0"/>
              </a:rPr>
              <a:t>'\</a:t>
            </a:r>
            <a:r>
              <a:rPr lang="en-US" dirty="0" err="1">
                <a:latin typeface="Courier New" pitchFamily="49" charset="0"/>
              </a:rPr>
              <a:t>xff</a:t>
            </a:r>
            <a:r>
              <a:rPr lang="en-US" dirty="0">
                <a:latin typeface="Courier New" pitchFamily="49" charset="0"/>
              </a:rPr>
              <a:t>'</a:t>
            </a:r>
            <a:r>
              <a:rPr lang="ru-RU" dirty="0">
                <a:latin typeface="Courier New" pitchFamily="49" charset="0"/>
              </a:rPr>
              <a:t> </a:t>
            </a:r>
            <a:r>
              <a:rPr lang="ru-RU" sz="2800" dirty="0"/>
              <a:t>– символ с кодом 255</a:t>
            </a:r>
          </a:p>
        </p:txBody>
      </p:sp>
    </p:spTree>
    <p:custDataLst>
      <p:tags r:id="rId1"/>
    </p:custDataLst>
    <p:extLst>
      <p:ext uri="{BB962C8B-B14F-4D97-AF65-F5344CB8AC3E}">
        <p14:creationId xmlns:p14="http://schemas.microsoft.com/office/powerpoint/2010/main" val="3054236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fade">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fade">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fade">
                                      <p:cBhvr>
                                        <p:cTn id="17" dur="500"/>
                                        <p:tgtEl>
                                          <p:spTgt spid="112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7">
                                            <p:txEl>
                                              <p:pRg st="3" end="3"/>
                                            </p:txEl>
                                          </p:spTgt>
                                        </p:tgtEl>
                                        <p:attrNameLst>
                                          <p:attrName>style.visibility</p:attrName>
                                        </p:attrNameLst>
                                      </p:cBhvr>
                                      <p:to>
                                        <p:strVal val="visible"/>
                                      </p:to>
                                    </p:set>
                                    <p:animEffect transition="in" filter="fade">
                                      <p:cBhvr>
                                        <p:cTn id="22" dur="500"/>
                                        <p:tgtEl>
                                          <p:spTgt spid="112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267">
                                            <p:txEl>
                                              <p:pRg st="4" end="4"/>
                                            </p:txEl>
                                          </p:spTgt>
                                        </p:tgtEl>
                                        <p:attrNameLst>
                                          <p:attrName>style.visibility</p:attrName>
                                        </p:attrNameLst>
                                      </p:cBhvr>
                                      <p:to>
                                        <p:strVal val="visible"/>
                                      </p:to>
                                    </p:set>
                                    <p:animEffect transition="in" filter="fade">
                                      <p:cBhvr>
                                        <p:cTn id="27" dur="500"/>
                                        <p:tgtEl>
                                          <p:spTgt spid="1126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267">
                                            <p:txEl>
                                              <p:pRg st="5" end="5"/>
                                            </p:txEl>
                                          </p:spTgt>
                                        </p:tgtEl>
                                        <p:attrNameLst>
                                          <p:attrName>style.visibility</p:attrName>
                                        </p:attrNameLst>
                                      </p:cBhvr>
                                      <p:to>
                                        <p:strVal val="visible"/>
                                      </p:to>
                                    </p:set>
                                    <p:animEffect transition="in" filter="fade">
                                      <p:cBhvr>
                                        <p:cTn id="32" dur="500"/>
                                        <p:tgtEl>
                                          <p:spTgt spid="1126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1267">
                                            <p:txEl>
                                              <p:pRg st="6" end="6"/>
                                            </p:txEl>
                                          </p:spTgt>
                                        </p:tgtEl>
                                        <p:attrNameLst>
                                          <p:attrName>style.visibility</p:attrName>
                                        </p:attrNameLst>
                                      </p:cBhvr>
                                      <p:to>
                                        <p:strVal val="visible"/>
                                      </p:to>
                                    </p:set>
                                    <p:animEffect transition="in" filter="fade">
                                      <p:cBhvr>
                                        <p:cTn id="37" dur="500"/>
                                        <p:tgtEl>
                                          <p:spTgt spid="1126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1267">
                                            <p:txEl>
                                              <p:pRg st="7" end="7"/>
                                            </p:txEl>
                                          </p:spTgt>
                                        </p:tgtEl>
                                        <p:attrNameLst>
                                          <p:attrName>style.visibility</p:attrName>
                                        </p:attrNameLst>
                                      </p:cBhvr>
                                      <p:to>
                                        <p:strVal val="visible"/>
                                      </p:to>
                                    </p:set>
                                    <p:animEffect transition="in" filter="fade">
                                      <p:cBhvr>
                                        <p:cTn id="42" dur="500"/>
                                        <p:tgtEl>
                                          <p:spTgt spid="1126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267">
                                            <p:txEl>
                                              <p:pRg st="8" end="8"/>
                                            </p:txEl>
                                          </p:spTgt>
                                        </p:tgtEl>
                                        <p:attrNameLst>
                                          <p:attrName>style.visibility</p:attrName>
                                        </p:attrNameLst>
                                      </p:cBhvr>
                                      <p:to>
                                        <p:strVal val="visible"/>
                                      </p:to>
                                    </p:set>
                                    <p:animEffect transition="in" filter="fade">
                                      <p:cBhvr>
                                        <p:cTn id="47" dur="500"/>
                                        <p:tgtEl>
                                          <p:spTgt spid="112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build="p" bldLvl="2"/>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95D271B-C788-433F-BA78-131CC24808A4}"/>
              </a:ext>
            </a:extLst>
          </p:cNvPr>
          <p:cNvSpPr>
            <a:spLocks noGrp="1"/>
          </p:cNvSpPr>
          <p:nvPr>
            <p:ph type="title"/>
          </p:nvPr>
        </p:nvSpPr>
        <p:spPr/>
        <p:txBody>
          <a:bodyPr/>
          <a:lstStyle/>
          <a:p>
            <a:r>
              <a:rPr lang="ru-RU" dirty="0"/>
              <a:t>Тест</a:t>
            </a:r>
          </a:p>
        </p:txBody>
      </p:sp>
      <p:sp>
        <p:nvSpPr>
          <p:cNvPr id="6" name="Rectangle 5">
            <a:extLst>
              <a:ext uri="{FF2B5EF4-FFF2-40B4-BE49-F238E27FC236}">
                <a16:creationId xmlns:a16="http://schemas.microsoft.com/office/drawing/2014/main" id="{DBD31228-A993-434C-BBB8-662081899BDE}"/>
              </a:ext>
            </a:extLst>
          </p:cNvPr>
          <p:cNvSpPr/>
          <p:nvPr/>
        </p:nvSpPr>
        <p:spPr>
          <a:xfrm>
            <a:off x="767408" y="1916832"/>
            <a:ext cx="10298360" cy="4801314"/>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PrintRectangle</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w</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h</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w</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PrintRectangle</a:t>
            </a:r>
            <a:r>
              <a:rPr lang="de-DE" b="0" dirty="0">
                <a:solidFill>
                  <a:srgbClr val="3B3B3B"/>
                </a:solidFill>
                <a:effectLst/>
                <a:latin typeface="Consolas" panose="020B0609020204030204" pitchFamily="49" charset="0"/>
              </a:rPr>
              <a:t>(</a:t>
            </a:r>
            <a:r>
              <a:rPr lang="de-DE" b="0" dirty="0">
                <a:solidFill>
                  <a:srgbClr val="098658"/>
                </a:solidFill>
                <a:effectLst/>
                <a:latin typeface="Consolas" panose="020B0609020204030204" pitchFamily="49" charset="0"/>
              </a:rPr>
              <a:t>4</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3</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Чему равны значения переменных </a:t>
            </a:r>
            <a:r>
              <a:rPr lang="de-DE" b="0" dirty="0">
                <a:solidFill>
                  <a:srgbClr val="008000"/>
                </a:solidFill>
                <a:effectLst/>
                <a:latin typeface="Consolas" panose="020B0609020204030204" pitchFamily="49" charset="0"/>
              </a:rPr>
              <a:t>w, h, </a:t>
            </a:r>
            <a:r>
              <a:rPr lang="de-DE" b="0" dirty="0" err="1">
                <a:solidFill>
                  <a:srgbClr val="008000"/>
                </a:solidFill>
                <a:effectLst/>
                <a:latin typeface="Consolas" panose="020B0609020204030204" pitchFamily="49" charset="0"/>
              </a:rPr>
              <a:t>ch</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этой точке?</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18283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
                                            <p:txEl>
                                              <p:pRg st="5" end="5"/>
                                            </p:txEl>
                                          </p:spTgt>
                                        </p:tgtEl>
                                        <p:attrNameLst>
                                          <p:attrName>style.visibility</p:attrName>
                                        </p:attrNameLst>
                                      </p:cBhvr>
                                      <p:to>
                                        <p:strVal val="visible"/>
                                      </p:to>
                                    </p:set>
                                    <p:animEffect transition="in" filter="fade">
                                      <p:cBhvr>
                                        <p:cTn id="16" dur="500"/>
                                        <p:tgtEl>
                                          <p:spTgt spid="6">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500"/>
                                        <p:tgtEl>
                                          <p:spTgt spid="6">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xEl>
                                              <p:pRg st="7" end="7"/>
                                            </p:txEl>
                                          </p:spTgt>
                                        </p:tgtEl>
                                        <p:attrNameLst>
                                          <p:attrName>style.visibility</p:attrName>
                                        </p:attrNameLst>
                                      </p:cBhvr>
                                      <p:to>
                                        <p:strVal val="visible"/>
                                      </p:to>
                                    </p:set>
                                    <p:animEffect transition="in" filter="fade">
                                      <p:cBhvr>
                                        <p:cTn id="22" dur="500"/>
                                        <p:tgtEl>
                                          <p:spTgt spid="6">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animEffect transition="in" filter="fade">
                                      <p:cBhvr>
                                        <p:cTn id="25" dur="500"/>
                                        <p:tgtEl>
                                          <p:spTgt spid="6">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6">
                                            <p:txEl>
                                              <p:pRg st="9" end="9"/>
                                            </p:txEl>
                                          </p:spTgt>
                                        </p:tgtEl>
                                        <p:attrNameLst>
                                          <p:attrName>style.visibility</p:attrName>
                                        </p:attrNameLst>
                                      </p:cBhvr>
                                      <p:to>
                                        <p:strVal val="visible"/>
                                      </p:to>
                                    </p:set>
                                    <p:animEffect transition="in" filter="fade">
                                      <p:cBhvr>
                                        <p:cTn id="28" dur="500"/>
                                        <p:tgtEl>
                                          <p:spTgt spid="6">
                                            <p:txEl>
                                              <p:pRg st="9" end="9"/>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10" end="10"/>
                                            </p:txEl>
                                          </p:spTgt>
                                        </p:tgtEl>
                                        <p:attrNameLst>
                                          <p:attrName>style.visibility</p:attrName>
                                        </p:attrNameLst>
                                      </p:cBhvr>
                                      <p:to>
                                        <p:strVal val="visible"/>
                                      </p:to>
                                    </p:set>
                                    <p:animEffect transition="in" filter="fade">
                                      <p:cBhvr>
                                        <p:cTn id="33" dur="500"/>
                                        <p:tgtEl>
                                          <p:spTgt spid="6">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1" end="11"/>
                                            </p:txEl>
                                          </p:spTgt>
                                        </p:tgtEl>
                                        <p:attrNameLst>
                                          <p:attrName>style.visibility</p:attrName>
                                        </p:attrNameLst>
                                      </p:cBhvr>
                                      <p:to>
                                        <p:strVal val="visible"/>
                                      </p:to>
                                    </p:set>
                                    <p:animEffect transition="in" filter="fade">
                                      <p:cBhvr>
                                        <p:cTn id="36" dur="500"/>
                                        <p:tgtEl>
                                          <p:spTgt spid="6">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6">
                                            <p:txEl>
                                              <p:pRg st="12" end="12"/>
                                            </p:txEl>
                                          </p:spTgt>
                                        </p:tgtEl>
                                        <p:attrNameLst>
                                          <p:attrName>style.visibility</p:attrName>
                                        </p:attrNameLst>
                                      </p:cBhvr>
                                      <p:to>
                                        <p:strVal val="visible"/>
                                      </p:to>
                                    </p:set>
                                    <p:animEffect transition="in" filter="fade">
                                      <p:cBhvr>
                                        <p:cTn id="39" dur="500"/>
                                        <p:tgtEl>
                                          <p:spTgt spid="6">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6">
                                            <p:txEl>
                                              <p:pRg st="13" end="13"/>
                                            </p:txEl>
                                          </p:spTgt>
                                        </p:tgtEl>
                                        <p:attrNameLst>
                                          <p:attrName>style.visibility</p:attrName>
                                        </p:attrNameLst>
                                      </p:cBhvr>
                                      <p:to>
                                        <p:strVal val="visible"/>
                                      </p:to>
                                    </p:set>
                                    <p:animEffect transition="in" filter="fade">
                                      <p:cBhvr>
                                        <p:cTn id="42" dur="500"/>
                                        <p:tgtEl>
                                          <p:spTgt spid="6">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2E4C2BA-7A86-435E-9B79-70645F8BCF02}"/>
              </a:ext>
            </a:extLst>
          </p:cNvPr>
          <p:cNvSpPr>
            <a:spLocks noGrp="1"/>
          </p:cNvSpPr>
          <p:nvPr>
            <p:ph type="title"/>
          </p:nvPr>
        </p:nvSpPr>
        <p:spPr/>
        <p:txBody>
          <a:bodyPr/>
          <a:lstStyle/>
          <a:p>
            <a:r>
              <a:rPr lang="ru-RU"/>
              <a:t>Передача параметров по значению</a:t>
            </a:r>
            <a:endParaRPr lang="ru-RU" dirty="0"/>
          </a:p>
        </p:txBody>
      </p:sp>
      <p:sp>
        <p:nvSpPr>
          <p:cNvPr id="6" name="Content Placeholder 5">
            <a:extLst>
              <a:ext uri="{FF2B5EF4-FFF2-40B4-BE49-F238E27FC236}">
                <a16:creationId xmlns:a16="http://schemas.microsoft.com/office/drawing/2014/main" id="{40B371F9-C4CC-4ED6-868C-E24FEE82A674}"/>
              </a:ext>
            </a:extLst>
          </p:cNvPr>
          <p:cNvSpPr>
            <a:spLocks noGrp="1"/>
          </p:cNvSpPr>
          <p:nvPr>
            <p:ph idx="1"/>
          </p:nvPr>
        </p:nvSpPr>
        <p:spPr/>
        <p:txBody>
          <a:bodyPr/>
          <a:lstStyle/>
          <a:p>
            <a:r>
              <a:rPr lang="ru-RU" dirty="0"/>
              <a:t>По умолчанию параметры передаются по значению</a:t>
            </a:r>
          </a:p>
          <a:p>
            <a:pPr lvl="1"/>
            <a:r>
              <a:rPr lang="ru-RU" dirty="0"/>
              <a:t>Функция работает со значением выражения</a:t>
            </a:r>
          </a:p>
          <a:p>
            <a:pPr lvl="1"/>
            <a:r>
              <a:rPr lang="ru-RU" dirty="0"/>
              <a:t>Эффект такой же, как если бы функция работал с копией переданного значения</a:t>
            </a:r>
          </a:p>
          <a:p>
            <a:r>
              <a:rPr lang="ru-RU" dirty="0"/>
              <a:t>Изменение параметра внутри функции не сказывается на значении переданного аргумента</a:t>
            </a:r>
          </a:p>
        </p:txBody>
      </p:sp>
    </p:spTree>
    <p:extLst>
      <p:ext uri="{BB962C8B-B14F-4D97-AF65-F5344CB8AC3E}">
        <p14:creationId xmlns:p14="http://schemas.microsoft.com/office/powerpoint/2010/main" val="4434256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DC1695-8747-4FCC-897A-BA26B9D0F819}"/>
              </a:ext>
            </a:extLst>
          </p:cNvPr>
          <p:cNvSpPr/>
          <p:nvPr/>
        </p:nvSpPr>
        <p:spPr>
          <a:xfrm>
            <a:off x="838200" y="2420888"/>
            <a:ext cx="7848872" cy="2862322"/>
          </a:xfrm>
          <a:prstGeom prst="rect">
            <a:avLst/>
          </a:prstGeom>
        </p:spPr>
        <p:txBody>
          <a:bodyPr wrap="square">
            <a:spAutoFit/>
          </a:bodyPr>
          <a:lstStyle/>
          <a:p>
            <a:r>
              <a:rPr lang="en-US" b="0" dirty="0">
                <a:solidFill>
                  <a:srgbClr val="0000FF"/>
                </a:solidFill>
                <a:effectLst/>
                <a:latin typeface="Consolas" panose="020B0609020204030204" pitchFamily="49" charset="0"/>
              </a:rPr>
              <a:t>void</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TryToChange</a:t>
            </a:r>
            <a:r>
              <a:rPr lang="en-US" b="0" dirty="0">
                <a:solidFill>
                  <a:srgbClr val="3B3B3B"/>
                </a:solidFill>
                <a:effectLst/>
                <a:latin typeface="Consolas" panose="020B0609020204030204" pitchFamily="49" charset="0"/>
              </a:rPr>
              <a:t>(</a:t>
            </a: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42</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"param =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param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TryToChangeParam</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A31515"/>
                </a:solidFill>
                <a:effectLst/>
                <a:latin typeface="Consolas" panose="020B0609020204030204" pitchFamily="49" charset="0"/>
              </a:rPr>
              <a:t>"x =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&lt;&lt;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endl</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
        <p:nvSpPr>
          <p:cNvPr id="5" name="Title 4">
            <a:extLst>
              <a:ext uri="{FF2B5EF4-FFF2-40B4-BE49-F238E27FC236}">
                <a16:creationId xmlns:a16="http://schemas.microsoft.com/office/drawing/2014/main" id="{C64207C9-A60D-4FD1-AC91-DB14D9375586}"/>
              </a:ext>
            </a:extLst>
          </p:cNvPr>
          <p:cNvSpPr>
            <a:spLocks noGrp="1"/>
          </p:cNvSpPr>
          <p:nvPr>
            <p:ph type="title"/>
          </p:nvPr>
        </p:nvSpPr>
        <p:spPr/>
        <p:txBody>
          <a:bodyPr/>
          <a:lstStyle/>
          <a:p>
            <a:r>
              <a:rPr lang="ru-RU" dirty="0"/>
              <a:t>Передача аргумента по значению</a:t>
            </a:r>
          </a:p>
        </p:txBody>
      </p:sp>
      <p:sp>
        <p:nvSpPr>
          <p:cNvPr id="6" name="Rectangle 5">
            <a:extLst>
              <a:ext uri="{FF2B5EF4-FFF2-40B4-BE49-F238E27FC236}">
                <a16:creationId xmlns:a16="http://schemas.microsoft.com/office/drawing/2014/main" id="{9AAFDDB3-27AF-4F15-B8B8-FD791A4D1D93}"/>
              </a:ext>
            </a:extLst>
          </p:cNvPr>
          <p:cNvSpPr/>
          <p:nvPr/>
        </p:nvSpPr>
        <p:spPr>
          <a:xfrm>
            <a:off x="4295800" y="5690244"/>
            <a:ext cx="1242712" cy="646331"/>
          </a:xfrm>
          <a:prstGeom prst="rect">
            <a:avLst/>
          </a:prstGeom>
        </p:spPr>
        <p:txBody>
          <a:bodyPr wrap="none">
            <a:spAutoFit/>
          </a:bodyPr>
          <a:lstStyle/>
          <a:p>
            <a:r>
              <a:rPr lang="de-DE" dirty="0" err="1"/>
              <a:t>param</a:t>
            </a:r>
            <a:r>
              <a:rPr lang="de-DE" dirty="0"/>
              <a:t> = 42</a:t>
            </a:r>
            <a:endParaRPr lang="ru-RU" dirty="0"/>
          </a:p>
          <a:p>
            <a:r>
              <a:rPr lang="de-DE" dirty="0"/>
              <a:t>x = 0</a:t>
            </a:r>
            <a:endParaRPr lang="ru-RU" dirty="0"/>
          </a:p>
        </p:txBody>
      </p:sp>
    </p:spTree>
    <p:extLst>
      <p:ext uri="{BB962C8B-B14F-4D97-AF65-F5344CB8AC3E}">
        <p14:creationId xmlns:p14="http://schemas.microsoft.com/office/powerpoint/2010/main" val="977777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04EE748-AFAD-49FB-A26E-38ECC9342620}"/>
              </a:ext>
            </a:extLst>
          </p:cNvPr>
          <p:cNvSpPr/>
          <p:nvPr/>
        </p:nvSpPr>
        <p:spPr>
          <a:xfrm>
            <a:off x="407368" y="548680"/>
            <a:ext cx="11593288" cy="5909310"/>
          </a:xfrm>
          <a:prstGeom prst="rect">
            <a:avLst/>
          </a:prstGeom>
        </p:spPr>
        <p:txBody>
          <a:bodyPr wrap="square">
            <a:spAutoFit/>
          </a:bodyPr>
          <a:lstStyle/>
          <a:p>
            <a:r>
              <a:rPr lang="ru-RU" b="0" dirty="0">
                <a:solidFill>
                  <a:srgbClr val="008000"/>
                </a:solidFill>
                <a:effectLst/>
                <a:latin typeface="Consolas" panose="020B0609020204030204" pitchFamily="49" charset="0"/>
              </a:rPr>
              <a:t>// Заменяет в строке </a:t>
            </a:r>
            <a:r>
              <a:rPr lang="de-DE" b="0" dirty="0">
                <a:solidFill>
                  <a:srgbClr val="008000"/>
                </a:solidFill>
                <a:effectLst/>
                <a:latin typeface="Consolas" panose="020B0609020204030204" pitchFamily="49" charset="0"/>
              </a:rPr>
              <a:t>s </a:t>
            </a:r>
            <a:r>
              <a:rPr lang="ru-RU" b="0" dirty="0">
                <a:solidFill>
                  <a:srgbClr val="008000"/>
                </a:solidFill>
                <a:effectLst/>
                <a:latin typeface="Consolas" panose="020B0609020204030204" pitchFamily="49" charset="0"/>
              </a:rPr>
              <a:t>все пробелы на символы подчёркивания и возвращает результат.</a:t>
            </a:r>
            <a:endParaRPr lang="ru-RU"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UnderscoreSpaces</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s</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auto</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 s)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'_'</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внутри </a:t>
            </a:r>
            <a:r>
              <a:rPr lang="de-DE" b="0" dirty="0">
                <a:solidFill>
                  <a:srgbClr val="008000"/>
                </a:solidFill>
                <a:effectLst/>
                <a:latin typeface="Consolas" panose="020B0609020204030204" pitchFamily="49" charset="0"/>
              </a:rPr>
              <a:t>s </a:t>
            </a:r>
            <a:r>
              <a:rPr lang="ru-RU" b="0" dirty="0">
                <a:solidFill>
                  <a:srgbClr val="008000"/>
                </a:solidFill>
                <a:effectLst/>
                <a:latin typeface="Consolas" panose="020B0609020204030204" pitchFamily="49" charset="0"/>
              </a:rPr>
              <a:t>все пробелы заменены на подчёркивания.</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s;</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Напечатает строку "</a:t>
            </a:r>
            <a:r>
              <a:rPr lang="de-DE" b="0" dirty="0" err="1">
                <a:solidFill>
                  <a:srgbClr val="008000"/>
                </a:solidFill>
                <a:effectLst/>
                <a:latin typeface="Consolas" panose="020B0609020204030204" pitchFamily="49" charset="0"/>
              </a:rPr>
              <a:t>Hello_world</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UnderscoreSpaces</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Переменная </a:t>
            </a:r>
            <a:r>
              <a:rPr lang="de-DE" b="0" dirty="0" err="1">
                <a:solidFill>
                  <a:srgbClr val="008000"/>
                </a:solidFill>
                <a:effectLst/>
                <a:latin typeface="Consolas" panose="020B0609020204030204" pitchFamily="49" charset="0"/>
              </a:rPr>
              <a:t>greeting</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останется без изменения.</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assert</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greeting</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27692939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9B0D95-1148-4B6E-841D-F43321B6DB6E}"/>
              </a:ext>
            </a:extLst>
          </p:cNvPr>
          <p:cNvSpPr/>
          <p:nvPr/>
        </p:nvSpPr>
        <p:spPr>
          <a:xfrm>
            <a:off x="1055440" y="3356992"/>
            <a:ext cx="8016552" cy="2308324"/>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getline</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cin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в </a:t>
            </a:r>
            <a:r>
              <a:rPr lang="de-DE" b="0" dirty="0" err="1">
                <a:solidFill>
                  <a:srgbClr val="008000"/>
                </a:solidFill>
                <a:effectLst/>
                <a:latin typeface="Consolas" panose="020B0609020204030204" pitchFamily="49" charset="0"/>
              </a:rPr>
              <a:t>name</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содержимое введённой строки.</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p:txBody>
      </p:sp>
      <p:sp>
        <p:nvSpPr>
          <p:cNvPr id="3" name="Title 2">
            <a:extLst>
              <a:ext uri="{FF2B5EF4-FFF2-40B4-BE49-F238E27FC236}">
                <a16:creationId xmlns:a16="http://schemas.microsoft.com/office/drawing/2014/main" id="{2BB69626-09F3-40D4-A8CB-7491CA79F275}"/>
              </a:ext>
            </a:extLst>
          </p:cNvPr>
          <p:cNvSpPr>
            <a:spLocks noGrp="1"/>
          </p:cNvSpPr>
          <p:nvPr>
            <p:ph type="title"/>
          </p:nvPr>
        </p:nvSpPr>
        <p:spPr/>
        <p:txBody>
          <a:bodyPr/>
          <a:lstStyle/>
          <a:p>
            <a:r>
              <a:rPr lang="ru-RU" dirty="0"/>
              <a:t>Передача аргумента по ссылке</a:t>
            </a:r>
          </a:p>
        </p:txBody>
      </p:sp>
    </p:spTree>
    <p:extLst>
      <p:ext uri="{BB962C8B-B14F-4D97-AF65-F5344CB8AC3E}">
        <p14:creationId xmlns:p14="http://schemas.microsoft.com/office/powerpoint/2010/main" val="142345352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33E811E-7CD4-4102-8D96-B8AE66B66C7F}"/>
              </a:ext>
            </a:extLst>
          </p:cNvPr>
          <p:cNvSpPr/>
          <p:nvPr/>
        </p:nvSpPr>
        <p:spPr>
          <a:xfrm>
            <a:off x="839416" y="139050"/>
            <a:ext cx="10945216" cy="6740307"/>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std</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Удаляет все пробелы из строки. Параметр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принимается по ссылке.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RemoveSpaces</a:t>
            </a:r>
            <a:r>
              <a:rPr lang="de-DE" b="0" dirty="0">
                <a:solidFill>
                  <a:srgbClr val="3B3B3B"/>
                </a:solidFill>
                <a:effectLst/>
                <a:latin typeface="Consolas" panose="020B0609020204030204" pitchFamily="49" charset="0"/>
              </a:rPr>
              <a:t>(</a:t>
            </a:r>
            <a:r>
              <a:rPr lang="de-DE" b="1" dirty="0" err="1">
                <a:solidFill>
                  <a:srgbClr val="267F99"/>
                </a:solidFill>
                <a:effectLst/>
                <a:latin typeface="Consolas" panose="020B0609020204030204" pitchFamily="49" charset="0"/>
              </a:rPr>
              <a:t>std</a:t>
            </a:r>
            <a:r>
              <a:rPr lang="de-DE" b="1" dirty="0">
                <a:solidFill>
                  <a:srgbClr val="3B3B3B"/>
                </a:solidFill>
                <a:effectLst/>
                <a:latin typeface="Consolas" panose="020B0609020204030204" pitchFamily="49" charset="0"/>
              </a:rPr>
              <a:t>::</a:t>
            </a:r>
            <a:r>
              <a:rPr lang="de-DE" b="1" dirty="0" err="1">
                <a:solidFill>
                  <a:srgbClr val="267F99"/>
                </a:solidFill>
                <a:effectLst/>
                <a:latin typeface="Consolas" panose="020B0609020204030204" pitchFamily="49" charset="0"/>
              </a:rPr>
              <a:t>string</a:t>
            </a:r>
            <a:r>
              <a:rPr lang="de-DE" b="1" dirty="0">
                <a:solidFill>
                  <a:srgbClr val="0000FF"/>
                </a:solidFill>
                <a:effectLst/>
                <a:latin typeface="Consolas" panose="020B0609020204030204" pitchFamily="49" charset="0"/>
              </a:rPr>
              <a:t>&amp;</a:t>
            </a:r>
            <a:r>
              <a:rPr lang="de-DE" b="1" dirty="0">
                <a:solidFill>
                  <a:srgbClr val="3B3B3B"/>
                </a:solidFill>
                <a:effectLst/>
                <a:latin typeface="Consolas" panose="020B0609020204030204" pitchFamily="49" charset="0"/>
              </a:rPr>
              <a:t> </a:t>
            </a:r>
            <a:r>
              <a:rPr lang="de-DE" b="1"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Копируем только </a:t>
            </a:r>
            <a:r>
              <a:rPr lang="ru-RU" b="0" dirty="0" err="1">
                <a:solidFill>
                  <a:srgbClr val="008000"/>
                </a:solidFill>
                <a:effectLst/>
                <a:latin typeface="Consolas" panose="020B0609020204030204" pitchFamily="49" charset="0"/>
              </a:rPr>
              <a:t>непробельные</a:t>
            </a:r>
            <a:r>
              <a:rPr lang="ru-RU" b="0" dirty="0">
                <a:solidFill>
                  <a:srgbClr val="008000"/>
                </a:solidFill>
                <a:effectLst/>
                <a:latin typeface="Consolas" panose="020B0609020204030204" pitchFamily="49" charset="0"/>
              </a:rPr>
              <a:t> символы.</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err="1">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length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src_index</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Копируем символ, только если это не пробел.</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a:t>
            </a:r>
            <a:r>
              <a:rPr lang="de-DE" b="0" dirty="0" err="1">
                <a:solidFill>
                  <a:srgbClr val="008000"/>
                </a:solidFill>
                <a:effectLst/>
                <a:latin typeface="Consolas" panose="020B0609020204030204" pitchFamily="49" charset="0"/>
              </a:rPr>
              <a:t>dst_index</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хранит позицию в строке, следующую </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за последним скопированным символом.</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err="1">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resize</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dst_index</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Отрезаем всё лишнее.</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a:t>
            </a:r>
          </a:p>
          <a:p>
            <a:br>
              <a:rPr lang="ru-RU"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text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How</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are</a:t>
            </a:r>
            <a:r>
              <a:rPr lang="de-DE" b="0" dirty="0">
                <a:solidFill>
                  <a:srgbClr val="A31515"/>
                </a:solidFill>
                <a:effectLst/>
                <a:latin typeface="Consolas" panose="020B0609020204030204" pitchFamily="49" charset="0"/>
              </a:rPr>
              <a:t> </a:t>
            </a:r>
            <a:r>
              <a:rPr lang="de-DE" b="0" dirty="0" err="1">
                <a:solidFill>
                  <a:srgbClr val="A31515"/>
                </a:solidFill>
                <a:effectLst/>
                <a:latin typeface="Consolas" panose="020B0609020204030204" pitchFamily="49" charset="0"/>
              </a:rPr>
              <a:t>you</a:t>
            </a:r>
            <a:r>
              <a:rPr lang="de-DE" b="0" dirty="0">
                <a:solidFill>
                  <a:srgbClr val="A31515"/>
                </a:solidFill>
                <a:effectLst/>
                <a:latin typeface="Consolas" panose="020B0609020204030204" pitchFamily="49" charset="0"/>
              </a:rPr>
              <a:t>?"</a:t>
            </a:r>
            <a:r>
              <a:rPr lang="de-DE" b="0" dirty="0">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RemoveSpaces</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text</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Теперь </a:t>
            </a:r>
            <a:r>
              <a:rPr lang="de-DE" b="0" dirty="0" err="1">
                <a:solidFill>
                  <a:srgbClr val="008000"/>
                </a:solidFill>
                <a:effectLst/>
                <a:latin typeface="Consolas" panose="020B0609020204030204" pitchFamily="49" charset="0"/>
              </a:rPr>
              <a:t>text</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хранит строку "</a:t>
            </a:r>
            <a:r>
              <a:rPr lang="de-DE" b="0" dirty="0" err="1">
                <a:solidFill>
                  <a:srgbClr val="008000"/>
                </a:solidFill>
                <a:effectLst/>
                <a:latin typeface="Consolas" panose="020B0609020204030204" pitchFamily="49" charset="0"/>
              </a:rPr>
              <a:t>Hello!Howareyou</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63765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1" end="11"/>
                                            </p:txEl>
                                          </p:spTgt>
                                        </p:tgtEl>
                                        <p:attrNameLst>
                                          <p:attrName>style.visibility</p:attrName>
                                        </p:attrNameLst>
                                      </p:cBhvr>
                                      <p:to>
                                        <p:strVal val="visible"/>
                                      </p:to>
                                    </p:set>
                                    <p:animEffect transition="in" filter="fade">
                                      <p:cBhvr>
                                        <p:cTn id="18" dur="500"/>
                                        <p:tgtEl>
                                          <p:spTgt spid="3">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fade">
                                      <p:cBhvr>
                                        <p:cTn id="23" dur="500"/>
                                        <p:tgtEl>
                                          <p:spTgt spid="3">
                                            <p:txEl>
                                              <p:pRg st="6" end="6"/>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animEffect transition="in" filter="fade">
                                      <p:cBhvr>
                                        <p:cTn id="31" dur="500"/>
                                        <p:tgtEl>
                                          <p:spTgt spid="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12" end="12"/>
                                            </p:txEl>
                                          </p:spTgt>
                                        </p:tgtEl>
                                        <p:attrNameLst>
                                          <p:attrName>style.visibility</p:attrName>
                                        </p:attrNameLst>
                                      </p:cBhvr>
                                      <p:to>
                                        <p:strVal val="visible"/>
                                      </p:to>
                                    </p:set>
                                    <p:animEffect transition="in" filter="fade">
                                      <p:cBhvr>
                                        <p:cTn id="46" dur="500"/>
                                        <p:tgtEl>
                                          <p:spTgt spid="3">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animEffect transition="in" filter="fade">
                                      <p:cBhvr>
                                        <p:cTn id="49" dur="500"/>
                                        <p:tgtEl>
                                          <p:spTgt spid="3">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4" end="14"/>
                                            </p:txEl>
                                          </p:spTgt>
                                        </p:tgtEl>
                                        <p:attrNameLst>
                                          <p:attrName>style.visibility</p:attrName>
                                        </p:attrNameLst>
                                      </p:cBhvr>
                                      <p:to>
                                        <p:strVal val="visible"/>
                                      </p:to>
                                    </p:set>
                                    <p:animEffect transition="in" filter="fade">
                                      <p:cBhvr>
                                        <p:cTn id="52" dur="500"/>
                                        <p:tgtEl>
                                          <p:spTgt spid="3">
                                            <p:txEl>
                                              <p:pRg st="14" end="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20" end="20"/>
                                            </p:txEl>
                                          </p:spTgt>
                                        </p:tgtEl>
                                        <p:attrNameLst>
                                          <p:attrName>style.visibility</p:attrName>
                                        </p:attrNameLst>
                                      </p:cBhvr>
                                      <p:to>
                                        <p:strVal val="visible"/>
                                      </p:to>
                                    </p:set>
                                    <p:animEffect transition="in" filter="fade">
                                      <p:cBhvr>
                                        <p:cTn id="57" dur="500"/>
                                        <p:tgtEl>
                                          <p:spTgt spid="3">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09AE19-C817-4038-8E81-6A41B09DF710}"/>
              </a:ext>
            </a:extLst>
          </p:cNvPr>
          <p:cNvSpPr/>
          <p:nvPr/>
        </p:nvSpPr>
        <p:spPr>
          <a:xfrm>
            <a:off x="191344" y="120322"/>
            <a:ext cx="10968880" cy="6740307"/>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число, обратное </a:t>
            </a:r>
            <a:r>
              <a:rPr lang="de-DE" b="0" dirty="0" err="1">
                <a:solidFill>
                  <a:srgbClr val="008000"/>
                </a:solidFill>
                <a:effectLst/>
                <a:latin typeface="Consolas" panose="020B0609020204030204" pitchFamily="49" charset="0"/>
              </a:rPr>
              <a:t>number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то есть 1 / </a:t>
            </a:r>
            <a:r>
              <a:rPr lang="de-DE" b="0" dirty="0" err="1">
                <a:solidFill>
                  <a:srgbClr val="008000"/>
                </a:solidFill>
                <a:effectLst/>
                <a:latin typeface="Consolas" panose="020B0609020204030204" pitchFamily="49" charset="0"/>
              </a:rPr>
              <a:t>number</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Произведение числа на обратное ему даёт единицу.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В переменную, переданную в параметре </a:t>
            </a:r>
            <a:r>
              <a:rPr lang="de-DE" b="0" dirty="0" err="1">
                <a:solidFill>
                  <a:srgbClr val="008000"/>
                </a:solidFill>
                <a:effectLst/>
                <a:latin typeface="Consolas" panose="020B0609020204030204" pitchFamily="49" charset="0"/>
              </a:rPr>
              <a:t>was_error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будет записан признак ошибки.</a:t>
            </a:r>
            <a:endParaRPr lang="ru-RU" b="0" dirty="0">
              <a:solidFill>
                <a:srgbClr val="3B3B3B"/>
              </a:solidFill>
              <a:effectLst/>
              <a:latin typeface="Consolas" panose="020B0609020204030204" pitchFamily="49" charset="0"/>
            </a:endParaRPr>
          </a:p>
          <a:p>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Invert</a:t>
            </a:r>
            <a:r>
              <a:rPr lang="de-DE" b="0" dirty="0">
                <a:solidFill>
                  <a:srgbClr val="3B3B3B"/>
                </a:solidFill>
                <a:effectLst/>
                <a:latin typeface="Consolas" panose="020B0609020204030204" pitchFamily="49" charset="0"/>
              </a:rPr>
              <a:t>(</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number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bool</a:t>
            </a:r>
            <a:r>
              <a:rPr lang="de-DE" b="0" dirty="0">
                <a:solidFill>
                  <a:srgbClr val="0000FF"/>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1.</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isfinite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проверяет, что аргумент – это</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корректное число </a:t>
            </a:r>
            <a:r>
              <a:rPr lang="de-DE" b="0" dirty="0">
                <a:solidFill>
                  <a:srgbClr val="008000"/>
                </a:solidFill>
                <a:effectLst/>
                <a:latin typeface="Consolas" panose="020B0609020204030204" pitchFamily="49" charset="0"/>
              </a:rPr>
              <a:t>double, </a:t>
            </a:r>
            <a:r>
              <a:rPr lang="ru-RU" b="0" dirty="0">
                <a:solidFill>
                  <a:srgbClr val="008000"/>
                </a:solidFill>
                <a:effectLst/>
                <a:latin typeface="Consolas" panose="020B0609020204030204" pitchFamily="49" charset="0"/>
              </a:rPr>
              <a:t>отличное от </a:t>
            </a:r>
            <a:r>
              <a:rPr lang="de-DE" b="0" dirty="0" err="1">
                <a:solidFill>
                  <a:srgbClr val="008000"/>
                </a:solidFill>
                <a:effectLst/>
                <a:latin typeface="Consolas" panose="020B0609020204030204" pitchFamily="49" charset="0"/>
              </a:rPr>
              <a:t>NaN</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и бесконечности. </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isfinite</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0.0</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result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AF00DB"/>
                </a:solidFill>
                <a:effectLst/>
                <a:latin typeface="Consolas" panose="020B0609020204030204" pitchFamily="49" charset="0"/>
              </a:rPr>
              <a:t>using</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namespace</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literals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cin</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&gt;&gt;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a:solidFill>
                  <a:srgbClr val="0000FF"/>
                </a:solidFill>
                <a:effectLst/>
                <a:latin typeface="Consolas" panose="020B0609020204030204" pitchFamily="49" charset="0"/>
              </a:rPr>
              <a:t>double</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inv_number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Invert</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number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was_error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inv_number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 </a:t>
            </a:r>
            <a:r>
              <a:rPr lang="de-DE" b="0" dirty="0" err="1">
                <a:solidFill>
                  <a:srgbClr val="AF00DB"/>
                </a:solidFill>
                <a:effectLst/>
                <a:latin typeface="Consolas" panose="020B0609020204030204" pitchFamily="49" charset="0"/>
              </a:rPr>
              <a:t>else</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Error"</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63690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animEffect transition="in" filter="fade">
                                      <p:cBhvr>
                                        <p:cTn id="15" dur="500"/>
                                        <p:tgtEl>
                                          <p:spTgt spid="2">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
                                            <p:txEl>
                                              <p:pRg st="8" end="8"/>
                                            </p:txEl>
                                          </p:spTgt>
                                        </p:tgtEl>
                                        <p:attrNameLst>
                                          <p:attrName>style.visibility</p:attrName>
                                        </p:attrNameLst>
                                      </p:cBhvr>
                                      <p:to>
                                        <p:strVal val="visible"/>
                                      </p:to>
                                    </p:set>
                                    <p:animEffect transition="in" filter="fade">
                                      <p:cBhvr>
                                        <p:cTn id="18" dur="500"/>
                                        <p:tgtEl>
                                          <p:spTgt spid="2">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animEffect transition="in" filter="fade">
                                      <p:cBhvr>
                                        <p:cTn id="23" dur="500"/>
                                        <p:tgtEl>
                                          <p:spTgt spid="2">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
                                            <p:txEl>
                                              <p:pRg st="13" end="13"/>
                                            </p:txEl>
                                          </p:spTgt>
                                        </p:tgtEl>
                                        <p:attrNameLst>
                                          <p:attrName>style.visibility</p:attrName>
                                        </p:attrNameLst>
                                      </p:cBhvr>
                                      <p:to>
                                        <p:strVal val="visible"/>
                                      </p:to>
                                    </p:set>
                                    <p:animEffect transition="in" filter="fade">
                                      <p:cBhvr>
                                        <p:cTn id="28" dur="500"/>
                                        <p:tgtEl>
                                          <p:spTgt spid="2">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
                                            <p:txEl>
                                              <p:pRg st="14" end="14"/>
                                            </p:txEl>
                                          </p:spTgt>
                                        </p:tgtEl>
                                        <p:attrNameLst>
                                          <p:attrName>style.visibility</p:attrName>
                                        </p:attrNameLst>
                                      </p:cBhvr>
                                      <p:to>
                                        <p:strVal val="visible"/>
                                      </p:to>
                                    </p:set>
                                    <p:animEffect transition="in" filter="fade">
                                      <p:cBhvr>
                                        <p:cTn id="31" dur="500"/>
                                        <p:tgtEl>
                                          <p:spTgt spid="2">
                                            <p:txEl>
                                              <p:pRg st="14" end="1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15" end="15"/>
                                            </p:txEl>
                                          </p:spTgt>
                                        </p:tgtEl>
                                        <p:attrNameLst>
                                          <p:attrName>style.visibility</p:attrName>
                                        </p:attrNameLst>
                                      </p:cBhvr>
                                      <p:to>
                                        <p:strVal val="visible"/>
                                      </p:to>
                                    </p:set>
                                    <p:animEffect transition="in" filter="fade">
                                      <p:cBhvr>
                                        <p:cTn id="36" dur="500"/>
                                        <p:tgtEl>
                                          <p:spTgt spid="2">
                                            <p:txEl>
                                              <p:pRg st="15" end="1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
                                            <p:txEl>
                                              <p:pRg st="16" end="16"/>
                                            </p:txEl>
                                          </p:spTgt>
                                        </p:tgtEl>
                                        <p:attrNameLst>
                                          <p:attrName>style.visibility</p:attrName>
                                        </p:attrNameLst>
                                      </p:cBhvr>
                                      <p:to>
                                        <p:strVal val="visible"/>
                                      </p:to>
                                    </p:set>
                                    <p:animEffect transition="in" filter="fade">
                                      <p:cBhvr>
                                        <p:cTn id="39" dur="500"/>
                                        <p:tgtEl>
                                          <p:spTgt spid="2">
                                            <p:txEl>
                                              <p:pRg st="16" end="1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
                                            <p:txEl>
                                              <p:pRg st="17" end="17"/>
                                            </p:txEl>
                                          </p:spTgt>
                                        </p:tgtEl>
                                        <p:attrNameLst>
                                          <p:attrName>style.visibility</p:attrName>
                                        </p:attrNameLst>
                                      </p:cBhvr>
                                      <p:to>
                                        <p:strVal val="visible"/>
                                      </p:to>
                                    </p:set>
                                    <p:animEffect transition="in" filter="fade">
                                      <p:cBhvr>
                                        <p:cTn id="44" dur="500"/>
                                        <p:tgtEl>
                                          <p:spTgt spid="2">
                                            <p:txEl>
                                              <p:pRg st="17" end="1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2">
                                            <p:txEl>
                                              <p:pRg st="18" end="18"/>
                                            </p:txEl>
                                          </p:spTgt>
                                        </p:tgtEl>
                                        <p:attrNameLst>
                                          <p:attrName>style.visibility</p:attrName>
                                        </p:attrNameLst>
                                      </p:cBhvr>
                                      <p:to>
                                        <p:strVal val="visible"/>
                                      </p:to>
                                    </p:set>
                                    <p:animEffect transition="in" filter="fade">
                                      <p:cBhvr>
                                        <p:cTn id="47" dur="500"/>
                                        <p:tgtEl>
                                          <p:spTgt spid="2">
                                            <p:txEl>
                                              <p:pRg st="18" end="1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
                                            <p:txEl>
                                              <p:pRg st="19" end="19"/>
                                            </p:txEl>
                                          </p:spTgt>
                                        </p:tgtEl>
                                        <p:attrNameLst>
                                          <p:attrName>style.visibility</p:attrName>
                                        </p:attrNameLst>
                                      </p:cBhvr>
                                      <p:to>
                                        <p:strVal val="visible"/>
                                      </p:to>
                                    </p:set>
                                    <p:animEffect transition="in" filter="fade">
                                      <p:cBhvr>
                                        <p:cTn id="52" dur="500"/>
                                        <p:tgtEl>
                                          <p:spTgt spid="2">
                                            <p:txEl>
                                              <p:pRg st="19" end="19"/>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20" end="20"/>
                                            </p:txEl>
                                          </p:spTgt>
                                        </p:tgtEl>
                                        <p:attrNameLst>
                                          <p:attrName>style.visibility</p:attrName>
                                        </p:attrNameLst>
                                      </p:cBhvr>
                                      <p:to>
                                        <p:strVal val="visible"/>
                                      </p:to>
                                    </p:set>
                                    <p:animEffect transition="in" filter="fade">
                                      <p:cBhvr>
                                        <p:cTn id="55" dur="500"/>
                                        <p:tgtEl>
                                          <p:spTgt spid="2">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C5D310-D127-4EEA-BE1F-8539B92623CF}"/>
              </a:ext>
            </a:extLst>
          </p:cNvPr>
          <p:cNvSpPr/>
          <p:nvPr/>
        </p:nvSpPr>
        <p:spPr>
          <a:xfrm>
            <a:off x="695400" y="1772816"/>
            <a:ext cx="11305256" cy="4924425"/>
          </a:xfrm>
          <a:prstGeom prst="rect">
            <a:avLst/>
          </a:prstGeom>
        </p:spPr>
        <p:txBody>
          <a:bodyPr wrap="square">
            <a:spAutoFit/>
          </a:bodyPr>
          <a:lstStyle/>
          <a:p>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a:solidFill>
                  <a:srgbClr val="795E26"/>
                </a:solidFill>
                <a:effectLst/>
                <a:latin typeface="Consolas" panose="020B0609020204030204" pitchFamily="49" charset="0"/>
              </a:rPr>
              <a:t>Invert</a:t>
            </a:r>
            <a:r>
              <a:rPr lang="de-DE" sz="1600" b="0" dirty="0">
                <a:solidFill>
                  <a:srgbClr val="3B3B3B"/>
                </a:solidFill>
                <a:effectLst/>
                <a:latin typeface="Consolas" panose="020B0609020204030204" pitchFamily="49" charset="0"/>
              </a:rPr>
              <a:t>(</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bool</a:t>
            </a:r>
            <a:r>
              <a:rPr lang="de-DE" sz="1600" b="0" dirty="0">
                <a:solidFill>
                  <a:srgbClr val="0000FF"/>
                </a:solidFill>
                <a:effectLst/>
                <a:latin typeface="Consolas" panose="020B0609020204030204" pitchFamily="49" charset="0"/>
              </a:rPr>
              <a:t>&amp;</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098658"/>
                </a:solidFill>
                <a:effectLst/>
                <a:latin typeface="Consolas" panose="020B0609020204030204" pitchFamily="49" charset="0"/>
              </a:rPr>
              <a:t>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if</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isfinite</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result</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true</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a:solidFill>
                  <a:srgbClr val="098658"/>
                </a:solidFill>
                <a:effectLst/>
                <a:latin typeface="Consolas" panose="020B0609020204030204" pitchFamily="49" charset="0"/>
              </a:rPr>
              <a:t>0.0</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err="1">
                <a:solidFill>
                  <a:srgbClr val="0000FF"/>
                </a:solidFill>
                <a:effectLst/>
                <a:latin typeface="Consolas" panose="020B0609020204030204" pitchFamily="49" charset="0"/>
              </a:rPr>
              <a:t>int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main</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cin</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&gt;&gt;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bool</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true</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if</a:t>
            </a:r>
            <a:r>
              <a:rPr lang="de-DE" sz="1600" b="0" dirty="0">
                <a:solidFill>
                  <a:srgbClr val="3B3B3B"/>
                </a:solidFill>
                <a:effectLst/>
                <a:latin typeface="Consolas" panose="020B0609020204030204" pitchFamily="49" charset="0"/>
              </a:rPr>
              <a:t> (</a:t>
            </a:r>
            <a:r>
              <a:rPr lang="de-DE" sz="1600" b="0" dirty="0">
                <a:solidFill>
                  <a:srgbClr val="0000FF"/>
                </a:solidFill>
                <a:effectLst/>
                <a:latin typeface="Consolas" panose="020B0609020204030204" pitchFamily="49" charset="0"/>
              </a:rPr>
              <a:t>double</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inv_number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795E26"/>
                </a:solidFill>
                <a:effectLst/>
                <a:latin typeface="Consolas" panose="020B0609020204030204" pitchFamily="49" charset="0"/>
              </a:rPr>
              <a:t>Invert</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number</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was_error</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cout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inv_number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endl</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 </a:t>
            </a:r>
            <a:r>
              <a:rPr lang="de-DE" sz="1600" b="0" dirty="0" err="1">
                <a:solidFill>
                  <a:srgbClr val="AF00DB"/>
                </a:solidFill>
                <a:effectLst/>
                <a:latin typeface="Consolas" panose="020B0609020204030204" pitchFamily="49" charset="0"/>
              </a:rPr>
              <a:t>else</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cout</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a:t>
            </a:r>
            <a:r>
              <a:rPr lang="de-DE" sz="1600" b="0" dirty="0" err="1">
                <a:solidFill>
                  <a:srgbClr val="A31515"/>
                </a:solidFill>
                <a:effectLst/>
                <a:latin typeface="Consolas" panose="020B0609020204030204" pitchFamily="49" charset="0"/>
              </a:rPr>
              <a:t>Error"</a:t>
            </a:r>
            <a:r>
              <a:rPr lang="de-DE" sz="1600" b="0" dirty="0" err="1">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&lt;&lt;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endl</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a:t>
            </a:r>
          </a:p>
        </p:txBody>
      </p:sp>
      <p:sp>
        <p:nvSpPr>
          <p:cNvPr id="3" name="Title 2">
            <a:extLst>
              <a:ext uri="{FF2B5EF4-FFF2-40B4-BE49-F238E27FC236}">
                <a16:creationId xmlns:a16="http://schemas.microsoft.com/office/drawing/2014/main" id="{7C9253E3-C8AA-4562-919C-AC1D10876451}"/>
              </a:ext>
            </a:extLst>
          </p:cNvPr>
          <p:cNvSpPr>
            <a:spLocks noGrp="1"/>
          </p:cNvSpPr>
          <p:nvPr>
            <p:ph type="title"/>
          </p:nvPr>
        </p:nvSpPr>
        <p:spPr/>
        <p:txBody>
          <a:bodyPr/>
          <a:lstStyle/>
          <a:p>
            <a:r>
              <a:rPr lang="ru-RU" dirty="0"/>
              <a:t>Что выведет программа, если ввести 4</a:t>
            </a:r>
            <a:r>
              <a:rPr lang="en-US" dirty="0"/>
              <a:t>?</a:t>
            </a:r>
            <a:endParaRPr lang="ru-RU" dirty="0"/>
          </a:p>
        </p:txBody>
      </p:sp>
    </p:spTree>
    <p:extLst>
      <p:ext uri="{BB962C8B-B14F-4D97-AF65-F5344CB8AC3E}">
        <p14:creationId xmlns:p14="http://schemas.microsoft.com/office/powerpoint/2010/main" val="239228755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9C12A-1445-4636-AB57-B541D2B10DC3}"/>
              </a:ext>
            </a:extLst>
          </p:cNvPr>
          <p:cNvSpPr>
            <a:spLocks noGrp="1"/>
          </p:cNvSpPr>
          <p:nvPr>
            <p:ph type="title"/>
          </p:nvPr>
        </p:nvSpPr>
        <p:spPr/>
        <p:txBody>
          <a:bodyPr/>
          <a:lstStyle/>
          <a:p>
            <a:r>
              <a:rPr lang="ru-RU" dirty="0"/>
              <a:t>Ограничения параметров по ссылке</a:t>
            </a:r>
          </a:p>
        </p:txBody>
      </p:sp>
      <p:sp>
        <p:nvSpPr>
          <p:cNvPr id="3" name="Content Placeholder 2">
            <a:extLst>
              <a:ext uri="{FF2B5EF4-FFF2-40B4-BE49-F238E27FC236}">
                <a16:creationId xmlns:a16="http://schemas.microsoft.com/office/drawing/2014/main" id="{75185CDC-0113-4892-B514-1E1B58D86217}"/>
              </a:ext>
            </a:extLst>
          </p:cNvPr>
          <p:cNvSpPr>
            <a:spLocks noGrp="1"/>
          </p:cNvSpPr>
          <p:nvPr>
            <p:ph idx="1"/>
          </p:nvPr>
        </p:nvSpPr>
        <p:spPr/>
        <p:txBody>
          <a:bodyPr/>
          <a:lstStyle/>
          <a:p>
            <a:r>
              <a:rPr lang="ru-RU" dirty="0"/>
              <a:t>По ссылке можно передать только реально существующий объект</a:t>
            </a:r>
          </a:p>
          <a:p>
            <a:r>
              <a:rPr lang="ru-RU" dirty="0"/>
              <a:t>Нельзя передать константную переменную. </a:t>
            </a:r>
          </a:p>
        </p:txBody>
      </p:sp>
    </p:spTree>
    <p:extLst>
      <p:ext uri="{BB962C8B-B14F-4D97-AF65-F5344CB8AC3E}">
        <p14:creationId xmlns:p14="http://schemas.microsoft.com/office/powerpoint/2010/main" val="263458982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F9666E1-2CB4-478A-AF31-143BB5CB5CE4}"/>
              </a:ext>
            </a:extLst>
          </p:cNvPr>
          <p:cNvSpPr/>
          <p:nvPr/>
        </p:nvSpPr>
        <p:spPr>
          <a:xfrm>
            <a:off x="0" y="0"/>
            <a:ext cx="12192000" cy="6986528"/>
          </a:xfrm>
          <a:prstGeom prst="rect">
            <a:avLst/>
          </a:prstGeom>
        </p:spPr>
        <p:txBody>
          <a:bodyPr wrap="square">
            <a:spAutoFit/>
          </a:bodyPr>
          <a:lstStyle/>
          <a:p>
            <a:r>
              <a:rPr lang="de-DE" sz="1600" b="0" dirty="0" err="1">
                <a:solidFill>
                  <a:srgbClr val="0000FF"/>
                </a:solidFill>
                <a:effectLst/>
                <a:latin typeface="Consolas" panose="020B0609020204030204" pitchFamily="49" charset="0"/>
              </a:rPr>
              <a:t>void</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1" dirty="0" err="1">
                <a:solidFill>
                  <a:srgbClr val="267F99"/>
                </a:solidFill>
                <a:effectLst/>
                <a:latin typeface="Consolas" panose="020B0609020204030204" pitchFamily="49" charset="0"/>
              </a:rPr>
              <a:t>std</a:t>
            </a:r>
            <a:r>
              <a:rPr lang="de-DE" sz="1600" b="1" dirty="0">
                <a:solidFill>
                  <a:srgbClr val="3B3B3B"/>
                </a:solidFill>
                <a:effectLst/>
                <a:latin typeface="Consolas" panose="020B0609020204030204" pitchFamily="49" charset="0"/>
              </a:rPr>
              <a:t>::</a:t>
            </a:r>
            <a:r>
              <a:rPr lang="de-DE" sz="1600" b="1" dirty="0" err="1">
                <a:solidFill>
                  <a:srgbClr val="267F99"/>
                </a:solidFill>
                <a:effectLst/>
                <a:latin typeface="Consolas" panose="020B0609020204030204" pitchFamily="49" charset="0"/>
              </a:rPr>
              <a:t>string</a:t>
            </a:r>
            <a:r>
              <a:rPr lang="de-DE" sz="1600" b="1" dirty="0">
                <a:solidFill>
                  <a:srgbClr val="0000FF"/>
                </a:solidFill>
                <a:effectLst/>
                <a:latin typeface="Consolas" panose="020B0609020204030204" pitchFamily="49" charset="0"/>
              </a:rPr>
              <a:t>&amp;</a:t>
            </a:r>
            <a:r>
              <a:rPr lang="de-DE" sz="1600" b="1" dirty="0">
                <a:solidFill>
                  <a:srgbClr val="3B3B3B"/>
                </a:solidFill>
                <a:effectLst/>
                <a:latin typeface="Consolas" panose="020B0609020204030204" pitchFamily="49" charset="0"/>
              </a:rPr>
              <a:t> </a:t>
            </a:r>
            <a:r>
              <a:rPr lang="de-DE" sz="1600" b="1" dirty="0" err="1">
                <a:solidFill>
                  <a:srgbClr val="001080"/>
                </a:solidFill>
                <a:effectLst/>
                <a:latin typeface="Consolas" panose="020B0609020204030204" pitchFamily="49" charset="0"/>
              </a:rPr>
              <a:t>str</a:t>
            </a:r>
            <a:r>
              <a:rPr lang="de-DE" sz="1600" b="0" dirty="0">
                <a:solidFill>
                  <a:srgbClr val="3B3B3B"/>
                </a:solidFill>
                <a:effectLst/>
                <a:latin typeface="Consolas" panose="020B0609020204030204" pitchFamily="49" charset="0"/>
              </a:rPr>
              <a:t>)</a:t>
            </a:r>
            <a:r>
              <a:rPr lang="ru-RU" sz="1600" b="0" dirty="0">
                <a:solidFill>
                  <a:srgbClr val="3B3B3B"/>
                </a:solidFill>
                <a:effectLst/>
                <a:latin typeface="Consolas" panose="020B0609020204030204" pitchFamily="49" charset="0"/>
              </a:rPr>
              <a:t> </a:t>
            </a:r>
            <a:r>
              <a:rPr lang="en-US" sz="1600" b="0" dirty="0">
                <a:solidFill>
                  <a:srgbClr val="3B3B3B"/>
                </a:solidFill>
                <a:effectLst/>
                <a:latin typeface="Consolas" panose="020B0609020204030204" pitchFamily="49" charset="0"/>
              </a:rPr>
              <a:t>{…}</a:t>
            </a:r>
            <a:endParaRPr lang="ru-RU" sz="1600" b="0" dirty="0">
              <a:solidFill>
                <a:srgbClr val="267F99"/>
              </a:solidFill>
              <a:effectLst/>
              <a:latin typeface="Consolas" panose="020B0609020204030204" pitchFamily="49" charset="0"/>
            </a:endParaRPr>
          </a:p>
          <a:p>
            <a:endParaRPr lang="ru-RU" sz="1600" dirty="0">
              <a:solidFill>
                <a:srgbClr val="267F99"/>
              </a:solidFill>
              <a:latin typeface="Consolas" panose="020B0609020204030204" pitchFamily="49" charset="0"/>
            </a:endParaRPr>
          </a:p>
          <a:p>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267F99"/>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getline</a:t>
            </a:r>
            <a:r>
              <a:rPr lang="de-DE" sz="1600" b="0" dirty="0">
                <a:solidFill>
                  <a:srgbClr val="3B3B3B"/>
                </a:solidFill>
                <a:effectLst/>
                <a:latin typeface="Consolas" panose="020B0609020204030204" pitchFamily="49" charset="0"/>
              </a:rPr>
              <a:t>(</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cin</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AF00DB"/>
                </a:solidFill>
                <a:effectLst/>
                <a:latin typeface="Consolas" panose="020B0609020204030204" pitchFamily="49" charset="0"/>
              </a:rPr>
              <a:t>return</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err="1">
                <a:solidFill>
                  <a:srgbClr val="0000FF"/>
                </a:solidFill>
                <a:effectLst/>
                <a:latin typeface="Consolas" panose="020B0609020204030204" pitchFamily="49" charset="0"/>
              </a:rPr>
              <a:t>int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main</a:t>
            </a:r>
            <a:r>
              <a:rPr lang="de-DE" sz="1600" b="0" dirty="0">
                <a:solidFill>
                  <a:srgbClr val="3B3B3B"/>
                </a:solidFill>
                <a:effectLst/>
                <a:latin typeface="Consolas" panose="020B0609020204030204" pitchFamily="49" charset="0"/>
              </a:rPr>
              <a:t>() {</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"Hello! "</a:t>
            </a:r>
            <a:r>
              <a:rPr lang="de-DE" sz="1600" b="0" dirty="0">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s2</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a:t>
            </a:r>
            <a:r>
              <a:rPr lang="de-DE" sz="1600" b="0" dirty="0" err="1">
                <a:solidFill>
                  <a:srgbClr val="A31515"/>
                </a:solidFill>
                <a:effectLst/>
                <a:latin typeface="Consolas" panose="020B0609020204030204" pitchFamily="49" charset="0"/>
              </a:rPr>
              <a:t>How</a:t>
            </a:r>
            <a:r>
              <a:rPr lang="de-DE" sz="1600" b="0" dirty="0">
                <a:solidFill>
                  <a:srgbClr val="A31515"/>
                </a:solidFill>
                <a:effectLst/>
                <a:latin typeface="Consolas" panose="020B0609020204030204" pitchFamily="49" charset="0"/>
              </a:rPr>
              <a:t> </a:t>
            </a:r>
            <a:r>
              <a:rPr lang="de-DE" sz="1600" b="0" dirty="0" err="1">
                <a:solidFill>
                  <a:srgbClr val="A31515"/>
                </a:solidFill>
                <a:effectLst/>
                <a:latin typeface="Consolas" panose="020B0609020204030204" pitchFamily="49" charset="0"/>
              </a:rPr>
              <a:t>are</a:t>
            </a:r>
            <a:r>
              <a:rPr lang="de-DE" sz="1600" b="0" dirty="0">
                <a:solidFill>
                  <a:srgbClr val="A31515"/>
                </a:solidFill>
                <a:effectLst/>
                <a:latin typeface="Consolas" panose="020B0609020204030204" pitchFamily="49" charset="0"/>
              </a:rPr>
              <a:t> </a:t>
            </a:r>
            <a:r>
              <a:rPr lang="de-DE" sz="1600" b="0" dirty="0" err="1">
                <a:solidFill>
                  <a:srgbClr val="A31515"/>
                </a:solidFill>
                <a:effectLst/>
                <a:latin typeface="Consolas" panose="020B0609020204030204" pitchFamily="49" charset="0"/>
              </a:rPr>
              <a:t>you</a:t>
            </a:r>
            <a:r>
              <a:rPr lang="de-DE" sz="1600" b="0" dirty="0">
                <a:solidFill>
                  <a:srgbClr val="A31515"/>
                </a:solidFill>
                <a:effectLst/>
                <a:latin typeface="Consolas" panose="020B0609020204030204" pitchFamily="49" charset="0"/>
              </a:rPr>
              <a:t>?"</a:t>
            </a:r>
            <a:r>
              <a:rPr lang="de-DE" sz="1600" b="0" dirty="0">
                <a:solidFill>
                  <a:srgbClr val="0000FF"/>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s1</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s2</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попытка передать временную строку.</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0000FF"/>
                </a:solidFill>
                <a:effectLst/>
                <a:latin typeface="Consolas" panose="020B0609020204030204" pitchFamily="49" charset="0"/>
              </a:rPr>
              <a:t>const</a:t>
            </a: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const_str</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a:solidFill>
                  <a:srgbClr val="A31515"/>
                </a:solidFill>
                <a:effectLst/>
                <a:latin typeface="Consolas" panose="020B0609020204030204" pitchFamily="49" charset="0"/>
              </a:rPr>
              <a:t>"Hello </a:t>
            </a:r>
            <a:r>
              <a:rPr lang="de-DE" sz="1600" b="0" dirty="0" err="1">
                <a:solidFill>
                  <a:srgbClr val="A31515"/>
                </a:solidFill>
                <a:effectLst/>
                <a:latin typeface="Consolas" panose="020B0609020204030204" pitchFamily="49" charset="0"/>
              </a:rPr>
              <a:t>world</a:t>
            </a:r>
            <a:r>
              <a:rPr lang="de-DE" sz="1600" b="0" dirty="0">
                <a:solidFill>
                  <a:srgbClr val="A31515"/>
                </a:solidFill>
                <a:effectLst/>
                <a:latin typeface="Consolas" panose="020B0609020204030204" pitchFamily="49" charset="0"/>
              </a:rPr>
              <a:t>!"</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001080"/>
                </a:solidFill>
                <a:effectLst/>
                <a:latin typeface="Consolas" panose="020B0609020204030204" pitchFamily="49" charset="0"/>
              </a:rPr>
              <a:t>const_str</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a:t>
            </a:r>
            <a:r>
              <a:rPr lang="de-DE" sz="1600" b="0" dirty="0" err="1">
                <a:solidFill>
                  <a:srgbClr val="008000"/>
                </a:solidFill>
                <a:effectLst/>
                <a:latin typeface="Consolas" panose="020B0609020204030204" pitchFamily="49" charset="0"/>
              </a:rPr>
              <a:t>const_str</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константная строка. Её нельзя</a:t>
            </a:r>
            <a:endParaRPr lang="ru-RU" sz="1600" b="0" dirty="0">
              <a:solidFill>
                <a:srgbClr val="3B3B3B"/>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передать в функцию, принимающую ссылку на строку.</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Ошибка: попытка передать временный объект.</a:t>
            </a:r>
            <a:endParaRPr lang="ru-RU" sz="1600" b="0" dirty="0">
              <a:solidFill>
                <a:srgbClr val="3B3B3B"/>
              </a:solidFill>
              <a:effectLst/>
              <a:latin typeface="Consolas" panose="020B0609020204030204" pitchFamily="49" charset="0"/>
            </a:endParaRPr>
          </a:p>
          <a:p>
            <a:br>
              <a:rPr lang="ru-RU" sz="1600" b="0" dirty="0">
                <a:solidFill>
                  <a:srgbClr val="3B3B3B"/>
                </a:solidFill>
                <a:effectLst/>
                <a:latin typeface="Consolas" panose="020B0609020204030204" pitchFamily="49" charset="0"/>
              </a:rPr>
            </a:br>
            <a:r>
              <a:rPr lang="ru-RU"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3B3B3B"/>
                </a:solidFill>
                <a:effectLst/>
                <a:latin typeface="Consolas" panose="020B0609020204030204" pitchFamily="49" charset="0"/>
              </a:rPr>
              <a:t> </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 </a:t>
            </a:r>
            <a:r>
              <a:rPr lang="de-DE" sz="1600" b="0" dirty="0">
                <a:solidFill>
                  <a:srgbClr val="000000"/>
                </a:solidFill>
                <a:effectLst/>
                <a:latin typeface="Consolas" panose="020B0609020204030204" pitchFamily="49" charset="0"/>
              </a:rPr>
              <a:t>=</a:t>
            </a: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ReadString</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Сохраняем строку в переменную </a:t>
            </a:r>
            <a:r>
              <a:rPr lang="de-DE" sz="1600" b="0" dirty="0">
                <a:solidFill>
                  <a:srgbClr val="008000"/>
                </a:solidFill>
                <a:effectLst/>
                <a:latin typeface="Consolas" panose="020B0609020204030204" pitchFamily="49" charset="0"/>
              </a:rPr>
              <a:t>s.</a:t>
            </a:r>
            <a:endParaRPr lang="de-DE" sz="1600" b="0" dirty="0">
              <a:solidFill>
                <a:srgbClr val="3B3B3B"/>
              </a:solidFill>
              <a:effectLst/>
              <a:latin typeface="Consolas" panose="020B0609020204030204" pitchFamily="49" charset="0"/>
            </a:endParaRPr>
          </a:p>
          <a:p>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А вот так </a:t>
            </a:r>
            <a:r>
              <a:rPr lang="de-DE" sz="1600" b="0" dirty="0">
                <a:solidFill>
                  <a:srgbClr val="008000"/>
                </a:solidFill>
                <a:effectLst/>
                <a:latin typeface="Consolas" panose="020B0609020204030204" pitchFamily="49" charset="0"/>
              </a:rPr>
              <a:t>OK.</a:t>
            </a:r>
            <a:endParaRPr lang="de-DE" sz="1600" b="0" dirty="0">
              <a:solidFill>
                <a:srgbClr val="3B3B3B"/>
              </a:solidFill>
              <a:effectLst/>
              <a:latin typeface="Consolas" panose="020B0609020204030204" pitchFamily="49" charset="0"/>
            </a:endParaRPr>
          </a:p>
          <a:p>
            <a:br>
              <a:rPr lang="de-DE" sz="1600" b="0" dirty="0">
                <a:solidFill>
                  <a:srgbClr val="3B3B3B"/>
                </a:solidFill>
                <a:effectLst/>
                <a:latin typeface="Consolas" panose="020B0609020204030204" pitchFamily="49" charset="0"/>
              </a:rPr>
            </a:br>
            <a:r>
              <a:rPr lang="de-DE" sz="1600" b="0" dirty="0">
                <a:solidFill>
                  <a:srgbClr val="3B3B3B"/>
                </a:solidFill>
                <a:effectLst/>
                <a:latin typeface="Consolas" panose="020B0609020204030204" pitchFamily="49" charset="0"/>
              </a:rPr>
              <a:t>    </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vector</a:t>
            </a:r>
            <a:r>
              <a:rPr lang="de-DE" sz="1600" b="0" dirty="0">
                <a:solidFill>
                  <a:srgbClr val="000000"/>
                </a:solidFill>
                <a:effectLst/>
                <a:latin typeface="Consolas" panose="020B0609020204030204" pitchFamily="49" charset="0"/>
              </a:rPr>
              <a:t>&lt;</a:t>
            </a:r>
            <a:r>
              <a:rPr lang="de-DE" sz="1600" b="0" dirty="0" err="1">
                <a:solidFill>
                  <a:srgbClr val="267F99"/>
                </a:solidFill>
                <a:effectLst/>
                <a:latin typeface="Consolas" panose="020B0609020204030204" pitchFamily="49" charset="0"/>
              </a:rPr>
              <a:t>std</a:t>
            </a:r>
            <a:r>
              <a:rPr lang="de-DE" sz="1600" b="0" dirty="0">
                <a:solidFill>
                  <a:srgbClr val="3B3B3B"/>
                </a:solidFill>
                <a:effectLst/>
                <a:latin typeface="Consolas" panose="020B0609020204030204" pitchFamily="49" charset="0"/>
              </a:rPr>
              <a:t>::</a:t>
            </a:r>
            <a:r>
              <a:rPr lang="de-DE" sz="1600" b="0" dirty="0" err="1">
                <a:solidFill>
                  <a:srgbClr val="3B3B3B"/>
                </a:solidFill>
                <a:effectLst/>
                <a:latin typeface="Consolas" panose="020B0609020204030204" pitchFamily="49" charset="0"/>
              </a:rPr>
              <a:t>string</a:t>
            </a:r>
            <a:r>
              <a:rPr lang="de-DE" sz="1600" b="0" dirty="0">
                <a:solidFill>
                  <a:srgbClr val="000000"/>
                </a:solidFill>
                <a:effectLst/>
                <a:latin typeface="Consolas" panose="020B0609020204030204" pitchFamily="49" charset="0"/>
              </a:rPr>
              <a:t>&gt;</a:t>
            </a:r>
            <a:r>
              <a:rPr lang="de-DE" sz="1600" b="0" dirty="0">
                <a:solidFill>
                  <a:srgbClr val="3B3B3B"/>
                </a:solidFill>
                <a:effectLst/>
                <a:latin typeface="Consolas" panose="020B0609020204030204" pitchFamily="49" charset="0"/>
              </a:rPr>
              <a:t> </a:t>
            </a:r>
            <a:r>
              <a:rPr lang="de-DE" sz="1600" b="0" dirty="0" err="1">
                <a:solidFill>
                  <a:srgbClr val="3B3B3B"/>
                </a:solidFill>
                <a:effectLst/>
                <a:latin typeface="Consolas" panose="020B0609020204030204" pitchFamily="49" charset="0"/>
              </a:rPr>
              <a:t>strings</a:t>
            </a:r>
            <a:r>
              <a:rPr lang="de-DE" sz="1600" b="0" dirty="0">
                <a:solidFill>
                  <a:srgbClr val="3B3B3B"/>
                </a:solidFill>
                <a:effectLst/>
                <a:latin typeface="Consolas" panose="020B0609020204030204" pitchFamily="49" charset="0"/>
              </a:rPr>
              <a:t>;</a:t>
            </a:r>
          </a:p>
          <a:p>
            <a:r>
              <a:rPr lang="de-DE" sz="1600" b="0" dirty="0">
                <a:solidFill>
                  <a:srgbClr val="3B3B3B"/>
                </a:solidFill>
                <a:effectLst/>
                <a:latin typeface="Consolas" panose="020B0609020204030204" pitchFamily="49" charset="0"/>
              </a:rPr>
              <a:t>    </a:t>
            </a:r>
            <a:r>
              <a:rPr lang="de-DE" sz="1600" b="0" dirty="0" err="1">
                <a:solidFill>
                  <a:srgbClr val="001080"/>
                </a:solidFill>
                <a:effectLst/>
                <a:latin typeface="Consolas" panose="020B0609020204030204" pitchFamily="49" charset="0"/>
              </a:rPr>
              <a:t>strings</a:t>
            </a:r>
            <a:r>
              <a:rPr lang="de-DE" sz="1600" b="0" dirty="0" err="1">
                <a:solidFill>
                  <a:srgbClr val="3B3B3B"/>
                </a:solidFill>
                <a:effectLst/>
                <a:latin typeface="Consolas" panose="020B0609020204030204" pitchFamily="49" charset="0"/>
              </a:rPr>
              <a:t>.</a:t>
            </a:r>
            <a:r>
              <a:rPr lang="de-DE" sz="1600" b="0" dirty="0" err="1">
                <a:solidFill>
                  <a:srgbClr val="795E26"/>
                </a:solidFill>
                <a:effectLst/>
                <a:latin typeface="Consolas" panose="020B0609020204030204" pitchFamily="49" charset="0"/>
              </a:rPr>
              <a:t>push_back</a:t>
            </a:r>
            <a:r>
              <a:rPr lang="de-DE" sz="1600" b="0" dirty="0">
                <a:solidFill>
                  <a:srgbClr val="3B3B3B"/>
                </a:solidFill>
                <a:effectLst/>
                <a:latin typeface="Consolas" panose="020B0609020204030204" pitchFamily="49" charset="0"/>
              </a:rPr>
              <a:t>(</a:t>
            </a:r>
            <a:r>
              <a:rPr lang="de-DE" sz="1600" b="0" dirty="0">
                <a:solidFill>
                  <a:srgbClr val="001080"/>
                </a:solidFill>
                <a:effectLst/>
                <a:latin typeface="Consolas" panose="020B0609020204030204" pitchFamily="49" charset="0"/>
              </a:rPr>
              <a:t>s</a:t>
            </a:r>
            <a:r>
              <a:rPr lang="de-DE" sz="1600" b="0" dirty="0">
                <a:solidFill>
                  <a:srgbClr val="3B3B3B"/>
                </a:solidFill>
                <a:effectLst/>
                <a:latin typeface="Consolas" panose="020B0609020204030204" pitchFamily="49" charset="0"/>
              </a:rPr>
              <a:t>);</a:t>
            </a:r>
          </a:p>
          <a:p>
            <a:br>
              <a:rPr lang="de-DE" sz="1600" b="0" dirty="0">
                <a:solidFill>
                  <a:srgbClr val="3B3B3B"/>
                </a:solidFill>
                <a:effectLst/>
                <a:latin typeface="Consolas" panose="020B0609020204030204" pitchFamily="49" charset="0"/>
              </a:rPr>
            </a:br>
            <a:r>
              <a:rPr lang="de-DE" sz="1600" b="0" dirty="0">
                <a:solidFill>
                  <a:srgbClr val="3B3B3B"/>
                </a:solidFill>
                <a:effectLst/>
                <a:latin typeface="Consolas" panose="020B0609020204030204" pitchFamily="49" charset="0"/>
              </a:rPr>
              <a:t>    </a:t>
            </a:r>
            <a:r>
              <a:rPr lang="de-DE" sz="1600" b="0" dirty="0" err="1">
                <a:solidFill>
                  <a:srgbClr val="795E26"/>
                </a:solidFill>
                <a:effectLst/>
                <a:latin typeface="Consolas" panose="020B0609020204030204" pitchFamily="49" charset="0"/>
              </a:rPr>
              <a:t>RemoveSpaces</a:t>
            </a:r>
            <a:r>
              <a:rPr lang="de-DE" sz="1600" b="0" dirty="0">
                <a:solidFill>
                  <a:srgbClr val="3B3B3B"/>
                </a:solidFill>
                <a:effectLst/>
                <a:latin typeface="Consolas" panose="020B0609020204030204" pitchFamily="49" charset="0"/>
              </a:rPr>
              <a:t>(</a:t>
            </a:r>
            <a:r>
              <a:rPr lang="de-DE" sz="1600" b="0" dirty="0" err="1">
                <a:solidFill>
                  <a:srgbClr val="001080"/>
                </a:solidFill>
                <a:effectLst/>
                <a:latin typeface="Consolas" panose="020B0609020204030204" pitchFamily="49" charset="0"/>
              </a:rPr>
              <a:t>strings</a:t>
            </a:r>
            <a:r>
              <a:rPr lang="de-DE" sz="1600" b="0" dirty="0">
                <a:solidFill>
                  <a:srgbClr val="3B3B3B"/>
                </a:solidFill>
                <a:effectLst/>
                <a:latin typeface="Consolas" panose="020B0609020204030204" pitchFamily="49" charset="0"/>
              </a:rPr>
              <a:t>[</a:t>
            </a:r>
            <a:r>
              <a:rPr lang="de-DE" sz="1600" b="0" dirty="0">
                <a:solidFill>
                  <a:srgbClr val="098658"/>
                </a:solidFill>
                <a:effectLst/>
                <a:latin typeface="Consolas" panose="020B0609020204030204" pitchFamily="49" charset="0"/>
              </a:rPr>
              <a:t>0</a:t>
            </a:r>
            <a:r>
              <a:rPr lang="de-DE" sz="1600" b="0" dirty="0">
                <a:solidFill>
                  <a:srgbClr val="3B3B3B"/>
                </a:solidFill>
                <a:effectLst/>
                <a:latin typeface="Consolas" panose="020B0609020204030204" pitchFamily="49" charset="0"/>
              </a:rPr>
              <a:t>]);</a:t>
            </a:r>
            <a:r>
              <a:rPr lang="de-DE"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Тут тоже всё в порядке. </a:t>
            </a:r>
            <a:r>
              <a:rPr lang="de-DE" sz="1600" b="0" dirty="0" err="1">
                <a:solidFill>
                  <a:srgbClr val="008000"/>
                </a:solidFill>
                <a:effectLst/>
                <a:latin typeface="Consolas" panose="020B0609020204030204" pitchFamily="49" charset="0"/>
              </a:rPr>
              <a:t>strings</a:t>
            </a:r>
            <a:r>
              <a:rPr lang="de-DE" sz="1600" b="0" dirty="0">
                <a:solidFill>
                  <a:srgbClr val="008000"/>
                </a:solidFill>
                <a:effectLst/>
                <a:latin typeface="Consolas" panose="020B0609020204030204" pitchFamily="49" charset="0"/>
              </a:rPr>
              <a:t>[0] — </a:t>
            </a:r>
            <a:r>
              <a:rPr lang="ru-RU" sz="1600" b="0" dirty="0">
                <a:solidFill>
                  <a:srgbClr val="008000"/>
                </a:solidFill>
                <a:effectLst/>
                <a:latin typeface="Consolas" panose="020B0609020204030204" pitchFamily="49" charset="0"/>
              </a:rPr>
              <a:t>строка </a:t>
            </a:r>
            <a:endParaRPr lang="ru-RU" sz="1600" b="0" dirty="0">
              <a:solidFill>
                <a:srgbClr val="3B3B3B"/>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в реально существующем массиве.</a:t>
            </a:r>
            <a:endParaRPr lang="ru-RU" sz="1600" b="0" dirty="0">
              <a:solidFill>
                <a:srgbClr val="3B3B3B"/>
              </a:solidFill>
              <a:effectLst/>
              <a:latin typeface="Consolas" panose="020B0609020204030204" pitchFamily="49" charset="0"/>
            </a:endParaRPr>
          </a:p>
          <a:p>
            <a:r>
              <a:rPr lang="ru-RU" sz="1600"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890750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fade">
                                      <p:cBhvr>
                                        <p:cTn id="7" dur="500"/>
                                        <p:tgtEl>
                                          <p:spTgt spid="4">
                                            <p:txEl>
                                              <p:pRg st="8" end="8"/>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9" end="9"/>
                                            </p:txEl>
                                          </p:spTgt>
                                        </p:tgtEl>
                                        <p:attrNameLst>
                                          <p:attrName>style.visibility</p:attrName>
                                        </p:attrNameLst>
                                      </p:cBhvr>
                                      <p:to>
                                        <p:strVal val="visible"/>
                                      </p:to>
                                    </p:set>
                                    <p:animEffect transition="in" filter="fade">
                                      <p:cBhvr>
                                        <p:cTn id="10" dur="500"/>
                                        <p:tgtEl>
                                          <p:spTgt spid="4">
                                            <p:txEl>
                                              <p:pRg st="9" end="9"/>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0" end="10"/>
                                            </p:txEl>
                                          </p:spTgt>
                                        </p:tgtEl>
                                        <p:attrNameLst>
                                          <p:attrName>style.visibility</p:attrName>
                                        </p:attrNameLst>
                                      </p:cBhvr>
                                      <p:to>
                                        <p:strVal val="visible"/>
                                      </p:to>
                                    </p:set>
                                    <p:animEffect transition="in" filter="fade">
                                      <p:cBhvr>
                                        <p:cTn id="13" dur="500"/>
                                        <p:tgtEl>
                                          <p:spTgt spid="4">
                                            <p:txEl>
                                              <p:pRg st="10" end="1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11" end="11"/>
                                            </p:txEl>
                                          </p:spTgt>
                                        </p:tgtEl>
                                        <p:attrNameLst>
                                          <p:attrName>style.visibility</p:attrName>
                                        </p:attrNameLst>
                                      </p:cBhvr>
                                      <p:to>
                                        <p:strVal val="visible"/>
                                      </p:to>
                                    </p:set>
                                    <p:animEffect transition="in" filter="fade">
                                      <p:cBhvr>
                                        <p:cTn id="18" dur="500"/>
                                        <p:tgtEl>
                                          <p:spTgt spid="4">
                                            <p:txEl>
                                              <p:pRg st="11" end="1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2" end="12"/>
                                            </p:txEl>
                                          </p:spTgt>
                                        </p:tgtEl>
                                        <p:attrNameLst>
                                          <p:attrName>style.visibility</p:attrName>
                                        </p:attrNameLst>
                                      </p:cBhvr>
                                      <p:to>
                                        <p:strVal val="visible"/>
                                      </p:to>
                                    </p:set>
                                    <p:animEffect transition="in" filter="fade">
                                      <p:cBhvr>
                                        <p:cTn id="23" dur="500"/>
                                        <p:tgtEl>
                                          <p:spTgt spid="4">
                                            <p:txEl>
                                              <p:pRg st="12" end="12"/>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14" end="14"/>
                                            </p:txEl>
                                          </p:spTgt>
                                        </p:tgtEl>
                                        <p:attrNameLst>
                                          <p:attrName>style.visibility</p:attrName>
                                        </p:attrNameLst>
                                      </p:cBhvr>
                                      <p:to>
                                        <p:strVal val="visible"/>
                                      </p:to>
                                    </p:set>
                                    <p:animEffect transition="in" filter="fade">
                                      <p:cBhvr>
                                        <p:cTn id="31" dur="500"/>
                                        <p:tgtEl>
                                          <p:spTgt spid="4">
                                            <p:txEl>
                                              <p:pRg st="14" end="1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15" end="15"/>
                                            </p:txEl>
                                          </p:spTgt>
                                        </p:tgtEl>
                                        <p:attrNameLst>
                                          <p:attrName>style.visibility</p:attrName>
                                        </p:attrNameLst>
                                      </p:cBhvr>
                                      <p:to>
                                        <p:strVal val="visible"/>
                                      </p:to>
                                    </p:set>
                                    <p:animEffect transition="in" filter="fade">
                                      <p:cBhvr>
                                        <p:cTn id="36" dur="500"/>
                                        <p:tgtEl>
                                          <p:spTgt spid="4">
                                            <p:txEl>
                                              <p:pRg st="15" end="15"/>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6" end="16"/>
                                            </p:txEl>
                                          </p:spTgt>
                                        </p:tgtEl>
                                        <p:attrNameLst>
                                          <p:attrName>style.visibility</p:attrName>
                                        </p:attrNameLst>
                                      </p:cBhvr>
                                      <p:to>
                                        <p:strVal val="visible"/>
                                      </p:to>
                                    </p:set>
                                    <p:animEffect transition="in" filter="fade">
                                      <p:cBhvr>
                                        <p:cTn id="39" dur="500"/>
                                        <p:tgtEl>
                                          <p:spTgt spid="4">
                                            <p:txEl>
                                              <p:pRg st="16" end="16"/>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
                                            <p:txEl>
                                              <p:pRg st="17" end="17"/>
                                            </p:txEl>
                                          </p:spTgt>
                                        </p:tgtEl>
                                        <p:attrNameLst>
                                          <p:attrName>style.visibility</p:attrName>
                                        </p:attrNameLst>
                                      </p:cBhvr>
                                      <p:to>
                                        <p:strVal val="visible"/>
                                      </p:to>
                                    </p:set>
                                    <p:animEffect transition="in" filter="fade">
                                      <p:cBhvr>
                                        <p:cTn id="44" dur="500"/>
                                        <p:tgtEl>
                                          <p:spTgt spid="4">
                                            <p:txEl>
                                              <p:pRg st="17" end="17"/>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8" end="18"/>
                                            </p:txEl>
                                          </p:spTgt>
                                        </p:tgtEl>
                                        <p:attrNameLst>
                                          <p:attrName>style.visibility</p:attrName>
                                        </p:attrNameLst>
                                      </p:cBhvr>
                                      <p:to>
                                        <p:strVal val="visible"/>
                                      </p:to>
                                    </p:set>
                                    <p:animEffect transition="in" filter="fade">
                                      <p:cBhvr>
                                        <p:cTn id="47" dur="500"/>
                                        <p:tgtEl>
                                          <p:spTgt spid="4">
                                            <p:txEl>
                                              <p:pRg st="18" end="18"/>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9" end="19"/>
                                            </p:txEl>
                                          </p:spTgt>
                                        </p:tgtEl>
                                        <p:attrNameLst>
                                          <p:attrName>style.visibility</p:attrName>
                                        </p:attrNameLst>
                                      </p:cBhvr>
                                      <p:to>
                                        <p:strVal val="visible"/>
                                      </p:to>
                                    </p:set>
                                    <p:animEffect transition="in" filter="fade">
                                      <p:cBhvr>
                                        <p:cTn id="50" dur="500"/>
                                        <p:tgtEl>
                                          <p:spTgt spid="4">
                                            <p:txEl>
                                              <p:pRg st="19" end="19"/>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20" end="20"/>
                                            </p:txEl>
                                          </p:spTgt>
                                        </p:tgtEl>
                                        <p:attrNameLst>
                                          <p:attrName>style.visibility</p:attrName>
                                        </p:attrNameLst>
                                      </p:cBhvr>
                                      <p:to>
                                        <p:strVal val="visible"/>
                                      </p:to>
                                    </p:set>
                                    <p:animEffect transition="in" filter="fade">
                                      <p:cBhvr>
                                        <p:cTn id="53"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a:defRPr/>
            </a:pPr>
            <a:r>
              <a:rPr lang="ru-RU"/>
              <a:t>Строковые константы (строковые литералы)</a:t>
            </a:r>
          </a:p>
        </p:txBody>
      </p:sp>
      <p:sp>
        <p:nvSpPr>
          <p:cNvPr id="14339" name="Rectangle 3"/>
          <p:cNvSpPr>
            <a:spLocks noGrp="1" noChangeArrowheads="1"/>
          </p:cNvSpPr>
          <p:nvPr>
            <p:ph idx="1"/>
          </p:nvPr>
        </p:nvSpPr>
        <p:spPr/>
        <p:txBody>
          <a:bodyPr>
            <a:normAutofit/>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6FFD-0D77-4020-A41D-E71B3A2A5E16}"/>
              </a:ext>
            </a:extLst>
          </p:cNvPr>
          <p:cNvSpPr>
            <a:spLocks noGrp="1"/>
          </p:cNvSpPr>
          <p:nvPr>
            <p:ph type="title"/>
          </p:nvPr>
        </p:nvSpPr>
        <p:spPr/>
        <p:txBody>
          <a:bodyPr/>
          <a:lstStyle/>
          <a:p>
            <a:r>
              <a:rPr lang="ru-RU" dirty="0"/>
              <a:t>Передача по константной ссылке</a:t>
            </a:r>
          </a:p>
        </p:txBody>
      </p:sp>
      <p:sp>
        <p:nvSpPr>
          <p:cNvPr id="3" name="Content Placeholder 2">
            <a:extLst>
              <a:ext uri="{FF2B5EF4-FFF2-40B4-BE49-F238E27FC236}">
                <a16:creationId xmlns:a16="http://schemas.microsoft.com/office/drawing/2014/main" id="{DDDCEB66-F7D3-4916-8C01-C8DB299A882C}"/>
              </a:ext>
            </a:extLst>
          </p:cNvPr>
          <p:cNvSpPr>
            <a:spLocks noGrp="1"/>
          </p:cNvSpPr>
          <p:nvPr>
            <p:ph idx="1"/>
          </p:nvPr>
        </p:nvSpPr>
        <p:spPr/>
        <p:txBody>
          <a:bodyPr/>
          <a:lstStyle/>
          <a:p>
            <a:r>
              <a:rPr lang="ru-RU" dirty="0"/>
              <a:t>Если объект тяжёлый, то передача по ссылке экономит память и/или время процессора</a:t>
            </a:r>
          </a:p>
          <a:p>
            <a:r>
              <a:rPr lang="ru-RU" dirty="0"/>
              <a:t>Если функция не меняет тяжёлый объект, его следует передать по константной ссылке</a:t>
            </a:r>
          </a:p>
        </p:txBody>
      </p:sp>
    </p:spTree>
    <p:extLst>
      <p:ext uri="{BB962C8B-B14F-4D97-AF65-F5344CB8AC3E}">
        <p14:creationId xmlns:p14="http://schemas.microsoft.com/office/powerpoint/2010/main" val="336461678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081095F-FDB1-49F0-84B2-EF0FC9F2ADE6}"/>
              </a:ext>
            </a:extLst>
          </p:cNvPr>
          <p:cNvSpPr>
            <a:spLocks noGrp="1"/>
          </p:cNvSpPr>
          <p:nvPr>
            <p:ph type="title"/>
          </p:nvPr>
        </p:nvSpPr>
        <p:spPr/>
        <p:txBody>
          <a:bodyPr/>
          <a:lstStyle/>
          <a:p>
            <a:r>
              <a:rPr lang="ru-RU" dirty="0"/>
              <a:t>Передача по константной ссылке</a:t>
            </a:r>
          </a:p>
        </p:txBody>
      </p:sp>
      <p:sp>
        <p:nvSpPr>
          <p:cNvPr id="5" name="Rectangle 4">
            <a:extLst>
              <a:ext uri="{FF2B5EF4-FFF2-40B4-BE49-F238E27FC236}">
                <a16:creationId xmlns:a16="http://schemas.microsoft.com/office/drawing/2014/main" id="{4A5BDCCB-FD7A-406E-9723-795E0A7623E9}"/>
              </a:ext>
            </a:extLst>
          </p:cNvPr>
          <p:cNvSpPr/>
          <p:nvPr/>
        </p:nvSpPr>
        <p:spPr>
          <a:xfrm>
            <a:off x="983432" y="1916831"/>
            <a:ext cx="10729192" cy="4801314"/>
          </a:xfrm>
          <a:prstGeom prst="rect">
            <a:avLst/>
          </a:prstGeom>
        </p:spPr>
        <p:txBody>
          <a:bodyPr wrap="square">
            <a:spAutoFit/>
          </a:bodyPr>
          <a:lstStyle/>
          <a:p>
            <a:r>
              <a:rPr lang="ru-RU" b="0" dirty="0">
                <a:solidFill>
                  <a:srgbClr val="008000"/>
                </a:solidFill>
                <a:effectLst/>
                <a:latin typeface="Consolas" panose="020B0609020204030204" pitchFamily="49" charset="0"/>
              </a:rPr>
              <a:t>// Выводит строку, обрамлённую кавычками.</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Параметр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передан по константной ссылке.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const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FF"/>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world</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a:t>
            </a:r>
            <a:r>
              <a:rPr lang="de-DE" b="0" dirty="0" err="1">
                <a:solidFill>
                  <a:srgbClr val="A31515"/>
                </a:solidFill>
                <a:effectLst/>
                <a:latin typeface="Consolas" panose="020B0609020204030204" pitchFamily="49" charset="0"/>
              </a:rPr>
              <a:t>world"</a:t>
            </a:r>
            <a:r>
              <a:rPr lang="de-DE" b="0" dirty="0" err="1">
                <a:solidFill>
                  <a:srgbClr val="0000FF"/>
                </a:solidFill>
                <a:effectLst/>
                <a:latin typeface="Consolas" panose="020B0609020204030204" pitchFamily="49" charset="0"/>
              </a:rPr>
              <a:t>s</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PrintQuoted</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может работать и с временным объектом.</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world</a:t>
            </a:r>
            <a:r>
              <a:rPr lang="de-DE" b="0" dirty="0">
                <a:solidFill>
                  <a:srgbClr val="3B3B3B"/>
                </a:solidFill>
                <a:effectLst/>
                <a:latin typeface="Consolas" panose="020B0609020204030204" pitchFamily="49" charset="0"/>
              </a:rPr>
              <a:t>); </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 функцию можно передать и константную переменную.</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const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3B3B3B"/>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const_str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 </a:t>
            </a:r>
            <a:r>
              <a:rPr lang="de-DE" b="0" dirty="0" err="1">
                <a:solidFill>
                  <a:srgbClr val="A31515"/>
                </a:solidFill>
                <a:effectLst/>
                <a:latin typeface="Consolas" panose="020B0609020204030204" pitchFamily="49" charset="0"/>
              </a:rPr>
              <a:t>world</a:t>
            </a:r>
            <a:r>
              <a:rPr lang="de-DE" b="0" dirty="0">
                <a:solidFill>
                  <a:srgbClr val="A31515"/>
                </a:solidFill>
                <a:effectLst/>
                <a:latin typeface="Consolas" panose="020B0609020204030204" pitchFamily="49" charset="0"/>
              </a:rPr>
              <a:t>!"</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PrintQuoted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const_str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418883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9" end="9"/>
                                            </p:txEl>
                                          </p:spTgt>
                                        </p:tgtEl>
                                        <p:attrNameLst>
                                          <p:attrName>style.visibility</p:attrName>
                                        </p:attrNameLst>
                                      </p:cBhvr>
                                      <p:to>
                                        <p:strVal val="visible"/>
                                      </p:to>
                                    </p:set>
                                    <p:animEffect transition="in" filter="fade">
                                      <p:cBhvr>
                                        <p:cTn id="16" dur="500"/>
                                        <p:tgtEl>
                                          <p:spTgt spid="5">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5">
                                            <p:txEl>
                                              <p:pRg st="10" end="10"/>
                                            </p:txEl>
                                          </p:spTgt>
                                        </p:tgtEl>
                                        <p:attrNameLst>
                                          <p:attrName>style.visibility</p:attrName>
                                        </p:attrNameLst>
                                      </p:cBhvr>
                                      <p:to>
                                        <p:strVal val="visible"/>
                                      </p:to>
                                    </p:set>
                                    <p:animEffect transition="in" filter="fade">
                                      <p:cBhvr>
                                        <p:cTn id="21" dur="500"/>
                                        <p:tgtEl>
                                          <p:spTgt spid="5">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5">
                                            <p:txEl>
                                              <p:pRg st="11" end="11"/>
                                            </p:txEl>
                                          </p:spTgt>
                                        </p:tgtEl>
                                        <p:attrNameLst>
                                          <p:attrName>style.visibility</p:attrName>
                                        </p:attrNameLst>
                                      </p:cBhvr>
                                      <p:to>
                                        <p:strVal val="visible"/>
                                      </p:to>
                                    </p:set>
                                    <p:animEffect transition="in" filter="fade">
                                      <p:cBhvr>
                                        <p:cTn id="24" dur="500"/>
                                        <p:tgtEl>
                                          <p:spTgt spid="5">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5">
                                            <p:txEl>
                                              <p:pRg st="12" end="12"/>
                                            </p:txEl>
                                          </p:spTgt>
                                        </p:tgtEl>
                                        <p:attrNameLst>
                                          <p:attrName>style.visibility</p:attrName>
                                        </p:attrNameLst>
                                      </p:cBhvr>
                                      <p:to>
                                        <p:strVal val="visible"/>
                                      </p:to>
                                    </p:set>
                                    <p:animEffect transition="in" filter="fade">
                                      <p:cBhvr>
                                        <p:cTn id="27"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EA6EC-0122-4D11-B0CF-A76B6B5DA638}"/>
              </a:ext>
            </a:extLst>
          </p:cNvPr>
          <p:cNvSpPr>
            <a:spLocks noGrp="1"/>
          </p:cNvSpPr>
          <p:nvPr>
            <p:ph type="title"/>
          </p:nvPr>
        </p:nvSpPr>
        <p:spPr/>
        <p:txBody>
          <a:bodyPr/>
          <a:lstStyle/>
          <a:p>
            <a:r>
              <a:rPr lang="ru-RU" dirty="0"/>
              <a:t>Простые типы передавайте по значению</a:t>
            </a:r>
          </a:p>
        </p:txBody>
      </p:sp>
      <p:sp>
        <p:nvSpPr>
          <p:cNvPr id="4" name="Rectangle 3">
            <a:extLst>
              <a:ext uri="{FF2B5EF4-FFF2-40B4-BE49-F238E27FC236}">
                <a16:creationId xmlns:a16="http://schemas.microsoft.com/office/drawing/2014/main" id="{87720986-C129-4321-9AA0-0DF602114BBC}"/>
              </a:ext>
            </a:extLst>
          </p:cNvPr>
          <p:cNvSpPr/>
          <p:nvPr/>
        </p:nvSpPr>
        <p:spPr>
          <a:xfrm>
            <a:off x="838200" y="2276872"/>
            <a:ext cx="10515600" cy="1754326"/>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среднее значение между x и y.</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double</a:t>
            </a:r>
            <a:r>
              <a:rPr lang="ru-RU" b="0" dirty="0">
                <a:solidFill>
                  <a:srgbClr val="008000"/>
                </a:solidFill>
                <a:effectLst/>
                <a:latin typeface="Consolas" panose="020B0609020204030204" pitchFamily="49" charset="0"/>
              </a:rPr>
              <a:t> — простой тип данных, поэтому выгоднее </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передать его по значению, а не по константной ссылке.</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Middle</a:t>
            </a:r>
            <a:r>
              <a:rPr lang="ru-RU" b="0" dirty="0">
                <a:solidFill>
                  <a:srgbClr val="3B3B3B"/>
                </a:solidFill>
                <a:effectLst/>
                <a:latin typeface="Consolas" panose="020B0609020204030204" pitchFamily="49" charset="0"/>
              </a:rPr>
              <a:t>(</a:t>
            </a:r>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a:solidFill>
                  <a:srgbClr val="001080"/>
                </a:solidFill>
                <a:effectLst/>
                <a:latin typeface="Consolas" panose="020B0609020204030204" pitchFamily="49" charset="0"/>
              </a:rPr>
              <a:t>x</a:t>
            </a:r>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double</a:t>
            </a:r>
            <a:r>
              <a:rPr lang="ru-RU" b="0" dirty="0">
                <a:solidFill>
                  <a:srgbClr val="3B3B3B"/>
                </a:solidFill>
                <a:effectLst/>
                <a:latin typeface="Consolas" panose="020B0609020204030204" pitchFamily="49" charset="0"/>
              </a:rPr>
              <a:t> </a:t>
            </a:r>
            <a:r>
              <a:rPr lang="ru-RU" b="0" dirty="0">
                <a:solidFill>
                  <a:srgbClr val="001080"/>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0.5</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15548884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B379-9D8C-449A-B91C-FF73F43A2942}"/>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14DC534C-E74A-42C9-B1BE-2E04850B4780}"/>
              </a:ext>
            </a:extLst>
          </p:cNvPr>
          <p:cNvSpPr/>
          <p:nvPr/>
        </p:nvSpPr>
        <p:spPr>
          <a:xfrm>
            <a:off x="983432" y="2348879"/>
            <a:ext cx="8160568" cy="2862322"/>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количество пробелов в строке </a:t>
            </a:r>
            <a:r>
              <a:rPr lang="de-DE" b="0" dirty="0" err="1">
                <a:solidFill>
                  <a:srgbClr val="008000"/>
                </a:solidFill>
                <a:effectLst/>
                <a:latin typeface="Consolas" panose="020B0609020204030204" pitchFamily="49" charset="0"/>
              </a:rPr>
              <a:t>str.</a:t>
            </a:r>
            <a:endParaRPr lang="de-DE"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CountSpaces</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string</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size_t</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if</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 '</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num_spaces</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85242740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481ED-5A5D-4B08-8DA4-B4F68CF607AF}"/>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4" name="Rectangle 3">
            <a:extLst>
              <a:ext uri="{FF2B5EF4-FFF2-40B4-BE49-F238E27FC236}">
                <a16:creationId xmlns:a16="http://schemas.microsoft.com/office/drawing/2014/main" id="{C7814C00-52FC-473A-B002-5644E96A8266}"/>
              </a:ext>
            </a:extLst>
          </p:cNvPr>
          <p:cNvSpPr/>
          <p:nvPr/>
        </p:nvSpPr>
        <p:spPr>
          <a:xfrm>
            <a:off x="838200" y="2132856"/>
            <a:ext cx="8305800" cy="1200329"/>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a:t>
            </a:r>
            <a:r>
              <a:rPr lang="de-DE" b="0" dirty="0" err="1">
                <a:solidFill>
                  <a:srgbClr val="008000"/>
                </a:solidFill>
                <a:effectLst/>
                <a:latin typeface="Consolas" panose="020B0609020204030204" pitchFamily="49" charset="0"/>
              </a:rPr>
              <a:t>true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a:t>
            </a:r>
            <a:r>
              <a:rPr lang="de-DE" b="0" dirty="0">
                <a:solidFill>
                  <a:srgbClr val="008000"/>
                </a:solidFill>
                <a:effectLst/>
                <a:latin typeface="Consolas" panose="020B0609020204030204" pitchFamily="49" charset="0"/>
              </a:rPr>
              <a:t>n </a:t>
            </a:r>
            <a:r>
              <a:rPr lang="ru-RU" b="0" dirty="0">
                <a:solidFill>
                  <a:srgbClr val="008000"/>
                </a:solidFill>
                <a:effectLst/>
                <a:latin typeface="Consolas" panose="020B0609020204030204" pitchFamily="49" charset="0"/>
              </a:rPr>
              <a:t>чётное, и </a:t>
            </a:r>
            <a:r>
              <a:rPr lang="de-DE" b="0" dirty="0" err="1">
                <a:solidFill>
                  <a:srgbClr val="008000"/>
                </a:solidFill>
                <a:effectLst/>
                <a:latin typeface="Consolas" panose="020B0609020204030204" pitchFamily="49" charset="0"/>
              </a:rPr>
              <a:t>false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нечётное.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IsEven</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int</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a:solidFill>
                  <a:srgbClr val="267F99"/>
                </a:solidFill>
                <a:effectLst/>
                <a:latin typeface="Consolas" panose="020B0609020204030204" pitchFamily="49" charset="0"/>
              </a:rPr>
              <a:t>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(n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2</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
        <p:nvSpPr>
          <p:cNvPr id="3" name="Rectangle 3">
            <a:extLst>
              <a:ext uri="{FF2B5EF4-FFF2-40B4-BE49-F238E27FC236}">
                <a16:creationId xmlns:a16="http://schemas.microsoft.com/office/drawing/2014/main" id="{A0E83135-801A-D5E8-D4C2-ED56CB271014}"/>
              </a:ext>
            </a:extLst>
          </p:cNvPr>
          <p:cNvSpPr/>
          <p:nvPr/>
        </p:nvSpPr>
        <p:spPr>
          <a:xfrm>
            <a:off x="820942" y="4077072"/>
            <a:ext cx="8305800" cy="1200329"/>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a:t>
            </a:r>
            <a:r>
              <a:rPr lang="de-DE" b="0" dirty="0" err="1">
                <a:solidFill>
                  <a:srgbClr val="008000"/>
                </a:solidFill>
                <a:effectLst/>
                <a:latin typeface="Consolas" panose="020B0609020204030204" pitchFamily="49" charset="0"/>
              </a:rPr>
              <a:t>true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a:t>
            </a:r>
            <a:r>
              <a:rPr lang="de-DE" b="0" dirty="0">
                <a:solidFill>
                  <a:srgbClr val="008000"/>
                </a:solidFill>
                <a:effectLst/>
                <a:latin typeface="Consolas" panose="020B0609020204030204" pitchFamily="49" charset="0"/>
              </a:rPr>
              <a:t>n </a:t>
            </a:r>
            <a:r>
              <a:rPr lang="ru-RU" b="0" dirty="0">
                <a:solidFill>
                  <a:srgbClr val="008000"/>
                </a:solidFill>
                <a:effectLst/>
                <a:latin typeface="Consolas" panose="020B0609020204030204" pitchFamily="49" charset="0"/>
              </a:rPr>
              <a:t>чётное, и </a:t>
            </a:r>
            <a:r>
              <a:rPr lang="de-DE" b="0" dirty="0" err="1">
                <a:solidFill>
                  <a:srgbClr val="008000"/>
                </a:solidFill>
                <a:effectLst/>
                <a:latin typeface="Consolas" panose="020B0609020204030204" pitchFamily="49" charset="0"/>
              </a:rPr>
              <a:t>false</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если нечётное.</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bool</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IsEven</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267F99"/>
                </a:solidFill>
                <a:effectLst/>
                <a:latin typeface="Consolas" panose="020B0609020204030204" pitchFamily="49" charset="0"/>
              </a:rPr>
              <a:t>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(n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2</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98658"/>
                </a:solidFill>
                <a:effectLst/>
                <a:latin typeface="Consolas" panose="020B0609020204030204" pitchFamily="49" charset="0"/>
              </a:rPr>
              <a:t>0</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541831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6DC19-9805-42AA-8EDE-F325FF21A9D1}"/>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E1886607-BD94-4B58-A746-4098F84FC1AF}"/>
              </a:ext>
            </a:extLst>
          </p:cNvPr>
          <p:cNvSpPr/>
          <p:nvPr/>
        </p:nvSpPr>
        <p:spPr>
          <a:xfrm>
            <a:off x="838200" y="1916832"/>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Обменивает переданные значения.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ru-RU" b="0" dirty="0" err="1">
                <a:solidFill>
                  <a:srgbClr val="008000"/>
                </a:solidFill>
                <a:effectLst/>
                <a:latin typeface="Consolas" panose="020B0609020204030204" pitchFamily="49" charset="0"/>
              </a:rPr>
              <a:t>Swap</a:t>
            </a:r>
            <a:r>
              <a:rPr lang="ru-RU" b="0" dirty="0">
                <a:solidFill>
                  <a:srgbClr val="008000"/>
                </a:solidFill>
                <a:effectLst/>
                <a:latin typeface="Consolas" panose="020B0609020204030204" pitchFamily="49" charset="0"/>
              </a:rPr>
              <a:t>(a, b) обменивает значения переменных a и b.</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void</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Swap</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a:t>
            </a:r>
          </a:p>
          <a:p>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C3E44AF3-467A-6731-5242-B6AA85AAA3BF}"/>
              </a:ext>
            </a:extLst>
          </p:cNvPr>
          <p:cNvSpPr/>
          <p:nvPr/>
        </p:nvSpPr>
        <p:spPr>
          <a:xfrm>
            <a:off x="838200" y="4461550"/>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Обменивает переданные значения.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ru-RU" b="0" dirty="0" err="1">
                <a:solidFill>
                  <a:srgbClr val="008000"/>
                </a:solidFill>
                <a:effectLst/>
                <a:latin typeface="Consolas" panose="020B0609020204030204" pitchFamily="49" charset="0"/>
              </a:rPr>
              <a:t>Swap</a:t>
            </a:r>
            <a:r>
              <a:rPr lang="ru-RU" b="0" dirty="0">
                <a:solidFill>
                  <a:srgbClr val="008000"/>
                </a:solidFill>
                <a:effectLst/>
                <a:latin typeface="Consolas" panose="020B0609020204030204" pitchFamily="49" charset="0"/>
              </a:rPr>
              <a:t>(a, b) обменивает значения переменных a и b.</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void</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Swap</a:t>
            </a:r>
            <a:r>
              <a:rPr lang="ru-RU"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&amp;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&amp; </a:t>
            </a:r>
            <a:r>
              <a:rPr lang="ru-RU" b="0" dirty="0">
                <a:solidFill>
                  <a:srgbClr val="267F99"/>
                </a:solidFill>
                <a:effectLst/>
                <a:latin typeface="Consolas" panose="020B0609020204030204" pitchFamily="49" charset="0"/>
              </a:rPr>
              <a:t>y</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y;</a:t>
            </a:r>
          </a:p>
          <a:p>
            <a:r>
              <a:rPr lang="ru-RU" b="0" dirty="0">
                <a:solidFill>
                  <a:srgbClr val="3B3B3B"/>
                </a:solidFill>
                <a:effectLst/>
                <a:latin typeface="Consolas" panose="020B0609020204030204" pitchFamily="49" charset="0"/>
              </a:rPr>
              <a:t>    y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err="1">
                <a:solidFill>
                  <a:srgbClr val="3B3B3B"/>
                </a:solidFill>
                <a:effectLst/>
                <a:latin typeface="Consolas" panose="020B0609020204030204" pitchFamily="49" charset="0"/>
              </a:rPr>
              <a:t>tmp</a:t>
            </a:r>
            <a:r>
              <a:rPr lang="ru-RU" b="0" dirty="0">
                <a:solidFill>
                  <a:srgbClr val="3B3B3B"/>
                </a:solidFill>
                <a:effectLst/>
                <a:latin typeface="Consolas" panose="020B0609020204030204" pitchFamily="49" charset="0"/>
              </a:rPr>
              <a:t>;</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1286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BB938-3B4F-450A-95CF-0CD0C7CEA543}"/>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76FA2582-4CA5-44DB-B658-23C0826B3799}"/>
              </a:ext>
            </a:extLst>
          </p:cNvPr>
          <p:cNvSpPr/>
          <p:nvPr/>
        </p:nvSpPr>
        <p:spPr>
          <a:xfrm>
            <a:off x="838200" y="1916832"/>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модуль (абсолютное значение) числа.</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Abs</a:t>
            </a:r>
            <a:r>
              <a:rPr lang="ru-RU" b="0" dirty="0">
                <a:solidFill>
                  <a:srgbClr val="3B3B3B"/>
                </a:solidFill>
                <a:effectLst/>
                <a:latin typeface="Consolas" panose="020B0609020204030204" pitchFamily="49" charset="0"/>
              </a:rPr>
              <a:t>(</a:t>
            </a:r>
            <a:r>
              <a:rPr lang="ru-RU" b="0" dirty="0">
                <a:solidFill>
                  <a:srgbClr val="008000"/>
                </a:solidFill>
                <a:effectLst/>
                <a:latin typeface="Consolas" panose="020B0609020204030204" pitchFamily="49" charset="0"/>
              </a:rPr>
              <a:t>/* </a:t>
            </a:r>
            <a:r>
              <a:rPr lang="ru-RU" b="0" dirty="0" err="1">
                <a:solidFill>
                  <a:srgbClr val="008000"/>
                </a:solidFill>
                <a:effectLst/>
                <a:latin typeface="Consolas" panose="020B0609020204030204" pitchFamily="49" charset="0"/>
              </a:rPr>
              <a:t>int</a:t>
            </a:r>
            <a:r>
              <a:rPr lang="ru-RU" b="0" dirty="0">
                <a:solidFill>
                  <a:srgbClr val="008000"/>
                </a:solidFill>
                <a:effectLst/>
                <a:latin typeface="Consolas" panose="020B0609020204030204" pitchFamily="49" charset="0"/>
              </a:rPr>
              <a:t> */</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if</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&lt;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x;</a:t>
            </a:r>
          </a:p>
          <a:p>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79D56421-3900-89EA-5018-24E28F592F5D}"/>
              </a:ext>
            </a:extLst>
          </p:cNvPr>
          <p:cNvSpPr/>
          <p:nvPr/>
        </p:nvSpPr>
        <p:spPr>
          <a:xfrm>
            <a:off x="838200" y="4208581"/>
            <a:ext cx="8305800" cy="2031325"/>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модуль (абсолютное значение) числа.</a:t>
            </a:r>
            <a:endParaRPr lang="ru-RU" b="0" dirty="0">
              <a:solidFill>
                <a:srgbClr val="3B3B3B"/>
              </a:solidFill>
              <a:effectLst/>
              <a:latin typeface="Consolas" panose="020B0609020204030204" pitchFamily="49" charset="0"/>
            </a:endParaRPr>
          </a:p>
          <a:p>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err="1">
                <a:solidFill>
                  <a:srgbClr val="795E26"/>
                </a:solidFill>
                <a:effectLst/>
                <a:latin typeface="Consolas" panose="020B0609020204030204" pitchFamily="49" charset="0"/>
              </a:rPr>
              <a:t>Abs</a:t>
            </a:r>
            <a:r>
              <a:rPr lang="ru-RU" b="0" dirty="0">
                <a:solidFill>
                  <a:srgbClr val="3B3B3B"/>
                </a:solidFill>
                <a:effectLst/>
                <a:latin typeface="Consolas" panose="020B0609020204030204" pitchFamily="49" charset="0"/>
              </a:rPr>
              <a:t>(</a:t>
            </a:r>
            <a:r>
              <a:rPr lang="ru-RU" b="0" dirty="0" err="1">
                <a:solidFill>
                  <a:srgbClr val="0000FF"/>
                </a:solidFill>
                <a:effectLst/>
                <a:latin typeface="Consolas" panose="020B0609020204030204" pitchFamily="49" charset="0"/>
              </a:rPr>
              <a:t>int</a:t>
            </a:r>
            <a:r>
              <a:rPr lang="ru-RU" b="0" dirty="0">
                <a:solidFill>
                  <a:srgbClr val="3B3B3B"/>
                </a:solidFill>
                <a:effectLst/>
                <a:latin typeface="Consolas" panose="020B0609020204030204" pitchFamily="49" charset="0"/>
              </a:rPr>
              <a:t> </a:t>
            </a:r>
            <a:r>
              <a:rPr lang="ru-RU" b="0" dirty="0">
                <a:solidFill>
                  <a:srgbClr val="267F99"/>
                </a:solidFill>
                <a:effectLst/>
                <a:latin typeface="Consolas" panose="020B0609020204030204" pitchFamily="49" charset="0"/>
              </a:rPr>
              <a:t>x</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if</a:t>
            </a:r>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&lt;</a:t>
            </a:r>
            <a:r>
              <a:rPr lang="ru-RU" b="0" dirty="0">
                <a:solidFill>
                  <a:srgbClr val="3B3B3B"/>
                </a:solidFill>
                <a:effectLst/>
                <a:latin typeface="Consolas" panose="020B0609020204030204" pitchFamily="49" charset="0"/>
              </a:rPr>
              <a:t> </a:t>
            </a:r>
            <a:r>
              <a:rPr lang="ru-RU" b="0" dirty="0">
                <a:solidFill>
                  <a:srgbClr val="098658"/>
                </a:solidFill>
                <a:effectLst/>
                <a:latin typeface="Consolas" panose="020B0609020204030204" pitchFamily="49" charset="0"/>
              </a:rPr>
              <a:t>0</a:t>
            </a:r>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x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 </a:t>
            </a:r>
            <a:r>
              <a:rPr lang="ru-RU" b="0" dirty="0">
                <a:solidFill>
                  <a:srgbClr val="000000"/>
                </a:solidFill>
                <a:effectLst/>
                <a:latin typeface="Consolas" panose="020B0609020204030204" pitchFamily="49" charset="0"/>
              </a:rPr>
              <a:t>-</a:t>
            </a:r>
            <a:r>
              <a:rPr lang="ru-RU" b="0" dirty="0">
                <a:solidFill>
                  <a:srgbClr val="3B3B3B"/>
                </a:solidFill>
                <a:effectLst/>
                <a:latin typeface="Consolas" panose="020B0609020204030204" pitchFamily="49" charset="0"/>
              </a:rPr>
              <a:t>x;</a:t>
            </a:r>
          </a:p>
          <a:p>
            <a:r>
              <a:rPr lang="ru-RU" b="0" dirty="0">
                <a:solidFill>
                  <a:srgbClr val="3B3B3B"/>
                </a:solidFill>
                <a:effectLst/>
                <a:latin typeface="Consolas" panose="020B0609020204030204" pitchFamily="49" charset="0"/>
              </a:rPr>
              <a:t>    }</a:t>
            </a:r>
          </a:p>
          <a:p>
            <a:r>
              <a:rPr lang="ru-RU" b="0" dirty="0">
                <a:solidFill>
                  <a:srgbClr val="3B3B3B"/>
                </a:solidFill>
                <a:effectLst/>
                <a:latin typeface="Consolas" panose="020B0609020204030204" pitchFamily="49" charset="0"/>
              </a:rPr>
              <a:t>    </a:t>
            </a:r>
            <a:r>
              <a:rPr lang="ru-RU" b="0" dirty="0" err="1">
                <a:solidFill>
                  <a:srgbClr val="AF00DB"/>
                </a:solidFill>
                <a:effectLst/>
                <a:latin typeface="Consolas" panose="020B0609020204030204" pitchFamily="49" charset="0"/>
              </a:rPr>
              <a:t>return</a:t>
            </a:r>
            <a:r>
              <a:rPr lang="ru-RU" b="0" dirty="0">
                <a:solidFill>
                  <a:srgbClr val="3B3B3B"/>
                </a:solidFill>
                <a:effectLst/>
                <a:latin typeface="Consolas" panose="020B0609020204030204" pitchFamily="49" charset="0"/>
              </a:rPr>
              <a:t> x;</a:t>
            </a:r>
          </a:p>
          <a:p>
            <a:r>
              <a:rPr lang="ru-RU"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936612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68C14-B02E-49F4-AE23-F03D12B6692E}"/>
              </a:ext>
            </a:extLst>
          </p:cNvPr>
          <p:cNvSpPr>
            <a:spLocks noGrp="1"/>
          </p:cNvSpPr>
          <p:nvPr>
            <p:ph type="title"/>
          </p:nvPr>
        </p:nvSpPr>
        <p:spPr/>
        <p:txBody>
          <a:bodyPr/>
          <a:lstStyle/>
          <a:p>
            <a:r>
              <a:rPr lang="ru-RU" dirty="0"/>
              <a:t>По ссылке или по значению</a:t>
            </a:r>
            <a:r>
              <a:rPr lang="en-US" dirty="0"/>
              <a:t>?</a:t>
            </a:r>
            <a:endParaRPr lang="ru-RU" dirty="0"/>
          </a:p>
        </p:txBody>
      </p:sp>
      <p:sp>
        <p:nvSpPr>
          <p:cNvPr id="3" name="Rectangle 2">
            <a:extLst>
              <a:ext uri="{FF2B5EF4-FFF2-40B4-BE49-F238E27FC236}">
                <a16:creationId xmlns:a16="http://schemas.microsoft.com/office/drawing/2014/main" id="{5277C12D-A980-4684-944A-D8C56AECDC43}"/>
              </a:ext>
            </a:extLst>
          </p:cNvPr>
          <p:cNvSpPr/>
          <p:nvPr/>
        </p:nvSpPr>
        <p:spPr>
          <a:xfrm>
            <a:off x="838200" y="1690688"/>
            <a:ext cx="11018440" cy="2585323"/>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копию строки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которой буквы приведены к нижнему регистру.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de-DE" b="0" dirty="0" err="1">
                <a:solidFill>
                  <a:srgbClr val="008000"/>
                </a:solidFill>
                <a:effectLst/>
                <a:latin typeface="Consolas" panose="020B0609020204030204" pitchFamily="49" charset="0"/>
              </a:rPr>
              <a:t>ToLowercase</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Hello"s</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вернёт строку "</a:t>
            </a:r>
            <a:r>
              <a:rPr lang="de-DE" b="0" dirty="0" err="1">
                <a:solidFill>
                  <a:srgbClr val="008000"/>
                </a:solidFill>
                <a:effectLst/>
                <a:latin typeface="Consolas" panose="020B0609020204030204" pitchFamily="49" charset="0"/>
              </a:rPr>
              <a:t>hello</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ToLowercase</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string</a:t>
            </a:r>
            <a:r>
              <a:rPr lang="de-DE" b="0" dirty="0">
                <a:solidFill>
                  <a:srgbClr val="008000"/>
                </a:solidFill>
                <a:effectLst/>
                <a:latin typeface="Consolas" panose="020B0609020204030204" pitchFamily="49" charset="0"/>
              </a:rPr>
              <a:t> */</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tolower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приводит символ к нижнему регистру.</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tolower</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unsigned</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
        <p:nvSpPr>
          <p:cNvPr id="4" name="Rectangle 2">
            <a:extLst>
              <a:ext uri="{FF2B5EF4-FFF2-40B4-BE49-F238E27FC236}">
                <a16:creationId xmlns:a16="http://schemas.microsoft.com/office/drawing/2014/main" id="{0E2CB50B-5563-F75C-86F7-D784DCD476AB}"/>
              </a:ext>
            </a:extLst>
          </p:cNvPr>
          <p:cNvSpPr/>
          <p:nvPr/>
        </p:nvSpPr>
        <p:spPr>
          <a:xfrm>
            <a:off x="695400" y="4308912"/>
            <a:ext cx="11018440" cy="2585323"/>
          </a:xfrm>
          <a:prstGeom prst="rect">
            <a:avLst/>
          </a:prstGeom>
        </p:spPr>
        <p:txBody>
          <a:bodyPr wrap="square">
            <a:spAutoFit/>
          </a:bodyPr>
          <a:lstStyle/>
          <a:p>
            <a:r>
              <a:rPr lang="ru-RU" b="0" dirty="0">
                <a:solidFill>
                  <a:srgbClr val="008000"/>
                </a:solidFill>
                <a:effectLst/>
                <a:latin typeface="Consolas" panose="020B0609020204030204" pitchFamily="49" charset="0"/>
              </a:rPr>
              <a:t>// Возвращает копию строки </a:t>
            </a:r>
            <a:r>
              <a:rPr lang="de-DE" b="0" dirty="0" err="1">
                <a:solidFill>
                  <a:srgbClr val="008000"/>
                </a:solidFill>
                <a:effectLst/>
                <a:latin typeface="Consolas" panose="020B0609020204030204" pitchFamily="49" charset="0"/>
              </a:rPr>
              <a:t>str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которой буквы приведены к нижнему регистру.</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Например, </a:t>
            </a:r>
            <a:r>
              <a:rPr lang="de-DE" b="0" dirty="0" err="1">
                <a:solidFill>
                  <a:srgbClr val="008000"/>
                </a:solidFill>
                <a:effectLst/>
                <a:latin typeface="Consolas" panose="020B0609020204030204" pitchFamily="49" charset="0"/>
              </a:rPr>
              <a:t>ToLowercase</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Hello"s</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вернёт строку "</a:t>
            </a:r>
            <a:r>
              <a:rPr lang="de-DE" b="0" dirty="0" err="1">
                <a:solidFill>
                  <a:srgbClr val="008000"/>
                </a:solidFill>
                <a:effectLst/>
                <a:latin typeface="Consolas" panose="020B0609020204030204" pitchFamily="49" charset="0"/>
              </a:rPr>
              <a:t>hello</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ToLowercase</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267F99"/>
                </a:solidFill>
                <a:effectLst/>
                <a:latin typeface="Consolas" panose="020B0609020204030204" pitchFamily="49" charset="0"/>
              </a:rPr>
              <a:t> </a:t>
            </a:r>
            <a:r>
              <a:rPr lang="de-DE" b="0" dirty="0" err="1">
                <a:solidFill>
                  <a:srgbClr val="267F99"/>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for</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&amp;</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Функция </a:t>
            </a:r>
            <a:r>
              <a:rPr lang="de-DE" b="0" dirty="0" err="1">
                <a:solidFill>
                  <a:srgbClr val="008000"/>
                </a:solidFill>
                <a:effectLst/>
                <a:latin typeface="Consolas" panose="020B0609020204030204" pitchFamily="49" charset="0"/>
              </a:rPr>
              <a:t>std</a:t>
            </a:r>
            <a:r>
              <a:rPr lang="de-DE" b="0" dirty="0">
                <a:solidFill>
                  <a:srgbClr val="008000"/>
                </a:solidFill>
                <a:effectLst/>
                <a:latin typeface="Consolas" panose="020B0609020204030204" pitchFamily="49" charset="0"/>
              </a:rPr>
              <a:t>::</a:t>
            </a:r>
            <a:r>
              <a:rPr lang="de-DE" b="0" dirty="0" err="1">
                <a:solidFill>
                  <a:srgbClr val="008000"/>
                </a:solidFill>
                <a:effectLst/>
                <a:latin typeface="Consolas" panose="020B0609020204030204" pitchFamily="49" charset="0"/>
              </a:rPr>
              <a:t>tolower</a:t>
            </a: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приводит символ к нижнему регистру.</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tolower</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static_cast</a:t>
            </a:r>
            <a:r>
              <a:rPr lang="de-DE" b="0" dirty="0">
                <a:solidFill>
                  <a:srgbClr val="000000"/>
                </a:solidFill>
                <a:effectLst/>
                <a:latin typeface="Consolas" panose="020B0609020204030204" pitchFamily="49" charset="0"/>
              </a:rPr>
              <a:t>&lt;</a:t>
            </a:r>
            <a:r>
              <a:rPr lang="de-DE" b="0" dirty="0" err="1">
                <a:solidFill>
                  <a:srgbClr val="0000FF"/>
                </a:solidFill>
                <a:effectLst/>
                <a:latin typeface="Consolas" panose="020B0609020204030204" pitchFamily="49" charset="0"/>
              </a:rPr>
              <a:t>unsigned</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char</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ch</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err="1">
                <a:solidFill>
                  <a:srgbClr val="3B3B3B"/>
                </a:solidFill>
                <a:effectLst/>
                <a:latin typeface="Consolas" panose="020B0609020204030204" pitchFamily="49" charset="0"/>
              </a:rPr>
              <a:t>str</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147232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126CDB-5D93-457A-98CB-3F92C38B33D0}"/>
              </a:ext>
            </a:extLst>
          </p:cNvPr>
          <p:cNvPicPr>
            <a:picLocks noChangeAspect="1"/>
          </p:cNvPicPr>
          <p:nvPr/>
        </p:nvPicPr>
        <p:blipFill>
          <a:blip r:embed="rId2"/>
          <a:stretch>
            <a:fillRect/>
          </a:stretch>
        </p:blipFill>
        <p:spPr>
          <a:xfrm>
            <a:off x="9480376" y="849921"/>
            <a:ext cx="2524143" cy="2571769"/>
          </a:xfrm>
          <a:prstGeom prst="rect">
            <a:avLst/>
          </a:prstGeom>
        </p:spPr>
      </p:pic>
      <p:sp>
        <p:nvSpPr>
          <p:cNvPr id="2" name="Прямоугольник 1"/>
          <p:cNvSpPr/>
          <p:nvPr/>
        </p:nvSpPr>
        <p:spPr>
          <a:xfrm>
            <a:off x="152400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1524000" y="0"/>
            <a:ext cx="8856984" cy="6750374"/>
          </a:xfrm>
          <a:prstGeom prst="rect">
            <a:avLst/>
          </a:prstGeom>
        </p:spPr>
        <p:txBody>
          <a:bodyPr wrap="square">
            <a:spAutoFit/>
          </a:bodyPr>
          <a:lstStyle/>
          <a:p>
            <a:pPr defTabSz="373063">
              <a:lnSpc>
                <a:spcPct val="115000"/>
              </a:lnSpc>
            </a:pPr>
            <a:r>
              <a:rPr lang="en-US" sz="1300" dirty="0">
                <a:solidFill>
                  <a:srgbClr val="0000FF"/>
                </a:solidFill>
                <a:latin typeface="Consolas"/>
                <a:ea typeface="Calibri"/>
                <a:cs typeface="Times New Roman"/>
              </a:rPr>
              <a:t>#include</a:t>
            </a: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a:t>
            </a:r>
            <a:r>
              <a:rPr lang="en-US" sz="1300" dirty="0" err="1">
                <a:solidFill>
                  <a:srgbClr val="A31515"/>
                </a:solidFill>
                <a:latin typeface="Consolas"/>
                <a:ea typeface="Calibri"/>
                <a:cs typeface="Times New Roman"/>
              </a:rPr>
              <a:t>iostream</a:t>
            </a:r>
            <a:r>
              <a:rPr lang="en-US"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en-US" sz="1300" dirty="0">
                <a:solidFill>
                  <a:srgbClr val="0000FF"/>
                </a:solidFill>
                <a:latin typeface="Consolas"/>
                <a:ea typeface="Calibri"/>
                <a:cs typeface="Times New Roman"/>
              </a:rPr>
              <a:t>#include</a:t>
            </a: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&lt;string&gt;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err="1">
                <a:solidFill>
                  <a:srgbClr val="0000FF"/>
                </a:solidFill>
                <a:latin typeface="Consolas"/>
                <a:ea typeface="Calibri"/>
                <a:cs typeface="Times New Roman"/>
              </a:rPr>
              <a:t>int</a:t>
            </a:r>
            <a:r>
              <a:rPr lang="en-US" sz="1300" dirty="0">
                <a:solidFill>
                  <a:srgbClr val="000000"/>
                </a:solidFill>
                <a:latin typeface="Consolas"/>
                <a:ea typeface="Calibri"/>
                <a:cs typeface="Times New Roman"/>
              </a:rPr>
              <a:t> </a:t>
            </a:r>
            <a:r>
              <a:rPr lang="en-US" sz="1300" i="1" dirty="0">
                <a:solidFill>
                  <a:srgbClr val="880000"/>
                </a:solidFill>
                <a:latin typeface="Consolas"/>
                <a:ea typeface="Calibri"/>
                <a:cs typeface="Times New Roman"/>
              </a:rPr>
              <a:t>main</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00FF"/>
                </a:solidFill>
                <a:latin typeface="Consolas"/>
                <a:ea typeface="Calibri"/>
                <a:cs typeface="Times New Roman"/>
              </a:rPr>
              <a:t>char</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letterA</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'A'</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00FF"/>
                </a:solidFill>
                <a:latin typeface="Consolas"/>
                <a:ea typeface="Calibri"/>
                <a:cs typeface="Times New Roman"/>
              </a:rPr>
              <a:t>char</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eol</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'\n'</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filePath</a:t>
            </a:r>
            <a:r>
              <a:rPr lang="en-US" sz="1300" dirty="0">
                <a:solidFill>
                  <a:srgbClr val="000000"/>
                </a:solidFill>
                <a:latin typeface="Consolas"/>
                <a:ea typeface="Calibri"/>
                <a:cs typeface="Times New Roman"/>
              </a:rPr>
              <a:t> = </a:t>
            </a:r>
            <a:r>
              <a:rPr lang="en-US" sz="1300" dirty="0">
                <a:solidFill>
                  <a:srgbClr val="A31515"/>
                </a:solidFill>
                <a:latin typeface="Consolas"/>
                <a:ea typeface="Calibri"/>
                <a:cs typeface="Times New Roman"/>
              </a:rPr>
              <a:t>"c:\\path\\to\\file.txt"</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008000"/>
                </a:solidFill>
                <a:latin typeface="Consolas"/>
                <a:ea typeface="Calibri"/>
                <a:cs typeface="Times New Roman"/>
              </a:rPr>
              <a:t>// </a:t>
            </a:r>
            <a:r>
              <a:rPr lang="ru-RU" sz="1300" dirty="0">
                <a:solidFill>
                  <a:srgbClr val="008000"/>
                </a:solidFill>
                <a:latin typeface="Consolas"/>
                <a:ea typeface="Calibri"/>
                <a:cs typeface="Times New Roman"/>
              </a:rPr>
              <a:t>Либо использовать</a:t>
            </a:r>
            <a:r>
              <a:rPr lang="en-US" sz="1300" dirty="0">
                <a:solidFill>
                  <a:srgbClr val="008000"/>
                </a:solidFill>
                <a:latin typeface="Consolas"/>
                <a:ea typeface="Calibri"/>
                <a:cs typeface="Times New Roman"/>
              </a:rPr>
              <a:t> raw string literals</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a:solidFill>
                  <a:srgbClr val="000080"/>
                </a:solidFill>
                <a:latin typeface="Consolas"/>
                <a:ea typeface="Calibri"/>
                <a:cs typeface="Times New Roman"/>
              </a:rPr>
              <a:t>filePath1</a:t>
            </a:r>
            <a:r>
              <a:rPr lang="en-US" sz="1300" dirty="0">
                <a:solidFill>
                  <a:srgbClr val="000000"/>
                </a:solidFill>
                <a:latin typeface="Consolas"/>
                <a:ea typeface="Calibri"/>
                <a:cs typeface="Times New Roman"/>
              </a:rPr>
              <a:t> = </a:t>
            </a:r>
            <a:r>
              <a:rPr lang="en-US" sz="1300" i="1" dirty="0">
                <a:solidFill>
                  <a:srgbClr val="000080"/>
                </a:solidFill>
                <a:latin typeface="Consolas"/>
                <a:ea typeface="Calibri"/>
                <a:cs typeface="Times New Roman"/>
              </a:rPr>
              <a:t>R</a:t>
            </a:r>
            <a:r>
              <a:rPr lang="en-US" sz="1300" dirty="0">
                <a:solidFill>
                  <a:srgbClr val="A31515"/>
                </a:solidFill>
                <a:latin typeface="Consolas"/>
                <a:ea typeface="Calibri"/>
                <a:cs typeface="Times New Roman"/>
              </a:rPr>
              <a:t>"(c:\path\to\file.txt)"</a:t>
            </a:r>
            <a:r>
              <a:rPr lang="en-US"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multiLineString</a:t>
            </a:r>
            <a:r>
              <a:rPr lang="en-US"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"&lt;html&gt;\n"</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"\t&lt;body&gt;\n"</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en-US" sz="1300" dirty="0">
                <a:solidFill>
                  <a:srgbClr val="A31515"/>
                </a:solidFill>
                <a:latin typeface="Consolas"/>
                <a:ea typeface="Calibri"/>
                <a:cs typeface="Times New Roman"/>
              </a:rPr>
              <a:t>"\t\t&lt;p style=\"</a:t>
            </a:r>
            <a:r>
              <a:rPr lang="en-US" sz="1300" dirty="0" err="1">
                <a:solidFill>
                  <a:srgbClr val="A31515"/>
                </a:solidFill>
                <a:latin typeface="Consolas"/>
                <a:ea typeface="Calibri"/>
                <a:cs typeface="Times New Roman"/>
              </a:rPr>
              <a:t>color:red</a:t>
            </a:r>
            <a:r>
              <a:rPr lang="en-US" sz="1300" dirty="0">
                <a:solidFill>
                  <a:srgbClr val="A31515"/>
                </a:solidFill>
                <a:latin typeface="Consolas"/>
                <a:ea typeface="Calibri"/>
                <a:cs typeface="Times New Roman"/>
              </a:rPr>
              <a:t>;\"&gt;&lt;/p&gt;"</a:t>
            </a:r>
            <a:endParaRPr lang="ru-RU" sz="1300" dirty="0">
              <a:ea typeface="Calibri"/>
              <a:cs typeface="Times New Roman"/>
            </a:endParaRPr>
          </a:p>
          <a:p>
            <a:pPr defTabSz="373063">
              <a:lnSpc>
                <a:spcPct val="115000"/>
              </a:lnSpc>
            </a:pPr>
            <a:r>
              <a:rPr lang="en-US" sz="1300" dirty="0">
                <a:solidFill>
                  <a:srgbClr val="000000"/>
                </a:solidFill>
                <a:latin typeface="Consolas"/>
                <a:ea typeface="Calibri"/>
                <a:cs typeface="Times New Roman"/>
              </a:rPr>
              <a:t>		</a:t>
            </a:r>
            <a:r>
              <a:rPr lang="ru-RU" sz="1300" dirty="0">
                <a:solidFill>
                  <a:srgbClr val="A31515"/>
                </a:solidFill>
                <a:latin typeface="Consolas"/>
                <a:ea typeface="Calibri"/>
                <a:cs typeface="Times New Roman"/>
              </a:rPr>
              <a:t>"\t&lt;/</a:t>
            </a:r>
            <a:r>
              <a:rPr lang="ru-RU" sz="1300" dirty="0" err="1">
                <a:solidFill>
                  <a:srgbClr val="A31515"/>
                </a:solidFill>
                <a:latin typeface="Consolas"/>
                <a:ea typeface="Calibri"/>
                <a:cs typeface="Times New Roman"/>
              </a:rPr>
              <a:t>body</a:t>
            </a:r>
            <a:r>
              <a:rPr lang="ru-RU"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html</a:t>
            </a:r>
            <a:r>
              <a:rPr lang="ru-RU" sz="1300" dirty="0">
                <a:solidFill>
                  <a:srgbClr val="A31515"/>
                </a:solidFill>
                <a:latin typeface="Consolas"/>
                <a:ea typeface="Calibri"/>
                <a:cs typeface="Times New Roman"/>
              </a:rPr>
              <a:t>&gt;"</a:t>
            </a:r>
            <a:r>
              <a:rPr lang="ru-RU"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ru-RU" sz="1300" dirty="0">
                <a:solidFill>
                  <a:srgbClr val="008000"/>
                </a:solidFill>
                <a:latin typeface="Consolas"/>
                <a:ea typeface="Calibri"/>
                <a:cs typeface="Times New Roman"/>
              </a:rPr>
              <a:t>// При помощи </a:t>
            </a:r>
            <a:r>
              <a:rPr lang="ru-RU" sz="1300" dirty="0" err="1">
                <a:solidFill>
                  <a:srgbClr val="008000"/>
                </a:solidFill>
                <a:latin typeface="Consolas"/>
                <a:ea typeface="Calibri"/>
                <a:cs typeface="Times New Roman"/>
              </a:rPr>
              <a:t>raw</a:t>
            </a:r>
            <a:r>
              <a:rPr lang="ru-RU" sz="1300" dirty="0">
                <a:solidFill>
                  <a:srgbClr val="008000"/>
                </a:solidFill>
                <a:latin typeface="Consolas"/>
                <a:ea typeface="Calibri"/>
                <a:cs typeface="Times New Roman"/>
              </a:rPr>
              <a:t> </a:t>
            </a:r>
            <a:r>
              <a:rPr lang="ru-RU" sz="1300" dirty="0" err="1">
                <a:solidFill>
                  <a:srgbClr val="008000"/>
                </a:solidFill>
                <a:latin typeface="Consolas"/>
                <a:ea typeface="Calibri"/>
                <a:cs typeface="Times New Roman"/>
              </a:rPr>
              <a:t>string</a:t>
            </a:r>
            <a:r>
              <a:rPr lang="ru-RU" sz="1300" dirty="0">
                <a:solidFill>
                  <a:srgbClr val="008000"/>
                </a:solidFill>
                <a:latin typeface="Consolas"/>
                <a:ea typeface="Calibri"/>
                <a:cs typeface="Times New Roman"/>
              </a:rPr>
              <a:t> </a:t>
            </a:r>
            <a:r>
              <a:rPr lang="ru-RU" sz="1300" dirty="0" err="1">
                <a:solidFill>
                  <a:srgbClr val="008000"/>
                </a:solidFill>
                <a:latin typeface="Consolas"/>
                <a:ea typeface="Calibri"/>
                <a:cs typeface="Times New Roman"/>
              </a:rPr>
              <a:t>literal</a:t>
            </a:r>
            <a:r>
              <a:rPr lang="ru-RU" sz="1300" dirty="0">
                <a:solidFill>
                  <a:srgbClr val="008000"/>
                </a:solidFill>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pPr>
            <a:r>
              <a:rPr lang="ru-RU" sz="1300" dirty="0">
                <a:solidFill>
                  <a:srgbClr val="000000"/>
                </a:solidFill>
                <a:latin typeface="Consolas"/>
                <a:ea typeface="Calibri"/>
                <a:cs typeface="Times New Roman"/>
              </a:rPr>
              <a:t>	</a:t>
            </a:r>
            <a:r>
              <a:rPr lang="en-US" sz="1300" i="1" dirty="0" err="1">
                <a:solidFill>
                  <a:srgbClr val="216F85"/>
                </a:solidFill>
                <a:latin typeface="Consolas"/>
                <a:ea typeface="Calibri"/>
                <a:cs typeface="Times New Roman"/>
              </a:rPr>
              <a:t>std</a:t>
            </a:r>
            <a:r>
              <a:rPr lang="en-US" sz="1300" dirty="0">
                <a:solidFill>
                  <a:srgbClr val="000000"/>
                </a:solidFill>
                <a:latin typeface="Consolas"/>
                <a:ea typeface="Calibri"/>
                <a:cs typeface="Times New Roman"/>
              </a:rPr>
              <a:t>::</a:t>
            </a:r>
            <a:r>
              <a:rPr lang="en-US" sz="1300" i="1" dirty="0">
                <a:solidFill>
                  <a:srgbClr val="216F85"/>
                </a:solidFill>
                <a:latin typeface="Consolas"/>
                <a:ea typeface="Calibri"/>
                <a:cs typeface="Times New Roman"/>
              </a:rPr>
              <a:t>string</a:t>
            </a:r>
            <a:r>
              <a:rPr lang="en-US" sz="1300" dirty="0">
                <a:solidFill>
                  <a:srgbClr val="000000"/>
                </a:solidFill>
                <a:latin typeface="Consolas"/>
                <a:ea typeface="Calibri"/>
                <a:cs typeface="Times New Roman"/>
              </a:rPr>
              <a:t> </a:t>
            </a:r>
            <a:r>
              <a:rPr lang="en-US" sz="1300" dirty="0" err="1">
                <a:solidFill>
                  <a:srgbClr val="000080"/>
                </a:solidFill>
                <a:latin typeface="Consolas"/>
                <a:ea typeface="Calibri"/>
                <a:cs typeface="Times New Roman"/>
              </a:rPr>
              <a:t>htmlPage</a:t>
            </a:r>
            <a:r>
              <a:rPr lang="en-US" sz="1300" dirty="0">
                <a:solidFill>
                  <a:srgbClr val="000000"/>
                </a:solidFill>
                <a:latin typeface="Consolas"/>
                <a:ea typeface="Calibri"/>
                <a:cs typeface="Times New Roman"/>
              </a:rPr>
              <a:t> = </a:t>
            </a:r>
            <a:r>
              <a:rPr lang="en-US" sz="1300" i="1" dirty="0" err="1">
                <a:solidFill>
                  <a:srgbClr val="000080"/>
                </a:solidFill>
                <a:latin typeface="Consolas"/>
                <a:ea typeface="Calibri"/>
                <a:cs typeface="Times New Roman"/>
              </a:rPr>
              <a:t>R</a:t>
            </a:r>
            <a:r>
              <a:rPr lang="en-US" sz="1300" dirty="0" err="1">
                <a:solidFill>
                  <a:srgbClr val="A31515"/>
                </a:solidFill>
                <a:latin typeface="Consolas"/>
                <a:ea typeface="Calibri"/>
                <a:cs typeface="Times New Roman"/>
              </a:rPr>
              <a:t>"marker</a:t>
            </a:r>
            <a:r>
              <a:rPr lang="en-US" sz="1300" dirty="0">
                <a:solidFill>
                  <a:srgbClr val="A31515"/>
                </a:solidFill>
                <a:latin typeface="Consolas"/>
                <a:ea typeface="Calibri"/>
                <a:cs typeface="Times New Roman"/>
              </a:rPr>
              <a:t>(&lt;html&gt;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&lt;body&gt;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&lt;p style="</a:t>
            </a:r>
            <a:r>
              <a:rPr lang="en-US" sz="1300" dirty="0" err="1">
                <a:solidFill>
                  <a:srgbClr val="A31515"/>
                </a:solidFill>
                <a:latin typeface="Consolas"/>
                <a:ea typeface="Calibri"/>
                <a:cs typeface="Times New Roman"/>
              </a:rPr>
              <a:t>color:red</a:t>
            </a:r>
            <a:r>
              <a:rPr lang="en-US" sz="1300" dirty="0">
                <a:solidFill>
                  <a:srgbClr val="A31515"/>
                </a:solidFill>
                <a:latin typeface="Consolas"/>
                <a:ea typeface="Calibri"/>
                <a:cs typeface="Times New Roman"/>
              </a:rPr>
              <a:t>;"&gt;Hello, world&lt;/p&gt;</a:t>
            </a:r>
            <a:endParaRPr lang="ru-RU" sz="1300" dirty="0">
              <a:ea typeface="Calibri"/>
              <a:cs typeface="Times New Roman"/>
            </a:endParaRPr>
          </a:p>
          <a:p>
            <a:pPr defTabSz="373063">
              <a:lnSpc>
                <a:spcPct val="115000"/>
              </a:lnSpc>
            </a:pPr>
            <a:r>
              <a:rPr lang="en-US" sz="1300" dirty="0">
                <a:solidFill>
                  <a:srgbClr val="A31515"/>
                </a:solidFill>
                <a:latin typeface="Consolas"/>
                <a:ea typeface="Calibri"/>
                <a:cs typeface="Times New Roman"/>
              </a:rPr>
              <a:t>	</a:t>
            </a: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body</a:t>
            </a:r>
            <a:r>
              <a:rPr lang="ru-RU" sz="1300" dirty="0">
                <a:solidFill>
                  <a:srgbClr val="A31515"/>
                </a:solidFill>
                <a:latin typeface="Consolas"/>
                <a:ea typeface="Calibri"/>
                <a:cs typeface="Times New Roman"/>
              </a:rPr>
              <a:t>&gt;</a:t>
            </a:r>
            <a:endParaRPr lang="ru-RU" sz="1300" dirty="0">
              <a:ea typeface="Calibri"/>
              <a:cs typeface="Times New Roman"/>
            </a:endParaRPr>
          </a:p>
          <a:p>
            <a:pPr defTabSz="373063">
              <a:lnSpc>
                <a:spcPct val="115000"/>
              </a:lnSpc>
            </a:pPr>
            <a:r>
              <a:rPr lang="ru-RU" sz="1300" dirty="0">
                <a:solidFill>
                  <a:srgbClr val="A31515"/>
                </a:solidFill>
                <a:latin typeface="Consolas"/>
                <a:ea typeface="Calibri"/>
                <a:cs typeface="Times New Roman"/>
              </a:rPr>
              <a:t>&lt;/</a:t>
            </a:r>
            <a:r>
              <a:rPr lang="ru-RU" sz="1300" dirty="0" err="1">
                <a:solidFill>
                  <a:srgbClr val="A31515"/>
                </a:solidFill>
                <a:latin typeface="Consolas"/>
                <a:ea typeface="Calibri"/>
                <a:cs typeface="Times New Roman"/>
              </a:rPr>
              <a:t>html</a:t>
            </a:r>
            <a:r>
              <a:rPr lang="ru-RU" sz="1300" dirty="0">
                <a:solidFill>
                  <a:srgbClr val="A31515"/>
                </a:solidFill>
                <a:latin typeface="Consolas"/>
                <a:ea typeface="Calibri"/>
                <a:cs typeface="Times New Roman"/>
              </a:rPr>
              <a:t>&gt;)</a:t>
            </a:r>
            <a:r>
              <a:rPr lang="ru-RU" sz="1300" dirty="0" err="1">
                <a:solidFill>
                  <a:srgbClr val="A31515"/>
                </a:solidFill>
                <a:latin typeface="Consolas"/>
                <a:ea typeface="Calibri"/>
                <a:cs typeface="Times New Roman"/>
              </a:rPr>
              <a:t>marker</a:t>
            </a:r>
            <a:r>
              <a:rPr lang="ru-RU" sz="1300" dirty="0">
                <a:solidFill>
                  <a:srgbClr val="A31515"/>
                </a:solidFill>
                <a:latin typeface="Consolas"/>
                <a:ea typeface="Calibri"/>
                <a:cs typeface="Times New Roman"/>
              </a:rPr>
              <a:t>"</a:t>
            </a:r>
            <a:r>
              <a:rPr lang="ru-RU" sz="1300" dirty="0">
                <a:solidFill>
                  <a:srgbClr val="000000"/>
                </a:solidFill>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5951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
        <p:nvSpPr>
          <p:cNvPr id="6" name="TextBox 5">
            <a:extLst>
              <a:ext uri="{FF2B5EF4-FFF2-40B4-BE49-F238E27FC236}">
                <a16:creationId xmlns:a16="http://schemas.microsoft.com/office/drawing/2014/main" id="{DBA72C9C-782A-43E5-788F-42C4574B1AEC}"/>
              </a:ext>
            </a:extLst>
          </p:cNvPr>
          <p:cNvSpPr txBox="1"/>
          <p:nvPr/>
        </p:nvSpPr>
        <p:spPr>
          <a:xfrm>
            <a:off x="5447928" y="-37288"/>
            <a:ext cx="5112568" cy="369332"/>
          </a:xfrm>
          <a:prstGeom prst="rect">
            <a:avLst/>
          </a:prstGeom>
          <a:noFill/>
        </p:spPr>
        <p:txBody>
          <a:bodyPr wrap="square">
            <a:spAutoFit/>
          </a:bodyPr>
          <a:lstStyle/>
          <a:p>
            <a:r>
              <a:rPr lang="de-DE" dirty="0">
                <a:hlinkClick r:id="rId3"/>
              </a:rPr>
              <a:t>https://wandbox.org/permlink/1kI9P4seoNjsVbS1</a:t>
            </a:r>
            <a:r>
              <a:rPr lang="de-DE" dirty="0"/>
              <a:t> </a:t>
            </a:r>
            <a:endParaRPr lang="ru-RU" dirty="0"/>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12357"/>
            <a:ext cx="9144000" cy="3052118"/>
          </a:xfrm>
          <a:prstGeom prst="rect">
            <a:avLst/>
          </a:prstGeom>
        </p:spPr>
        <p:txBody>
          <a:bodyPr wrap="square">
            <a:spAutoFit/>
          </a:bodyPr>
          <a:lstStyle/>
          <a:p>
            <a:pPr defTabSz="493713">
              <a:lnSpc>
                <a:spcPct val="115000"/>
              </a:lnSpc>
              <a:tabLst>
                <a:tab pos="506413" algn="l"/>
              </a:tabLst>
            </a:pPr>
            <a:r>
              <a:rPr lang="ru-RU" sz="1600" dirty="0">
                <a:solidFill>
                  <a:srgbClr val="008000"/>
                </a:solidFill>
                <a:latin typeface="Consolas"/>
                <a:ea typeface="Calibri"/>
                <a:cs typeface="Times New Roman"/>
              </a:rPr>
              <a:t>// Структура </a:t>
            </a:r>
            <a:r>
              <a:rPr lang="ru-RU" sz="1600" dirty="0" err="1">
                <a:solidFill>
                  <a:srgbClr val="008000"/>
                </a:solidFill>
                <a:latin typeface="Consolas"/>
                <a:ea typeface="Calibri"/>
                <a:cs typeface="Times New Roman"/>
              </a:rPr>
              <a:t>Point</a:t>
            </a:r>
            <a:r>
              <a:rPr lang="ru-RU" sz="1600" dirty="0">
                <a:solidFill>
                  <a:srgbClr val="008000"/>
                </a:solidFill>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tabLst>
                <a:tab pos="506413" algn="l"/>
              </a:tabLst>
            </a:pPr>
            <a:r>
              <a:rPr lang="en-US" sz="1600" dirty="0" err="1">
                <a:solidFill>
                  <a:srgbClr val="0000FF"/>
                </a:solidFill>
                <a:latin typeface="Consolas"/>
                <a:ea typeface="Calibri"/>
                <a:cs typeface="Times New Roman"/>
              </a:rPr>
              <a:t>struct</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endParaRPr lang="ru-RU" sz="1600" dirty="0">
              <a:ea typeface="Calibri"/>
              <a:cs typeface="Times New Roman"/>
            </a:endParaRPr>
          </a:p>
          <a:p>
            <a:pPr defTabSz="493713">
              <a:lnSpc>
                <a:spcPct val="115000"/>
              </a:lnSpc>
              <a:tabLst>
                <a:tab pos="506413" algn="l"/>
              </a:tabLst>
            </a:pPr>
            <a:r>
              <a:rPr lang="en-US"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en-US" sz="1600" dirty="0">
                <a:solidFill>
                  <a:srgbClr val="000000"/>
                </a:solidFill>
                <a:latin typeface="Consolas"/>
                <a:ea typeface="Calibri"/>
                <a:cs typeface="Times New Roman"/>
              </a:rPr>
              <a:t>	</a:t>
            </a:r>
            <a:r>
              <a:rPr lang="en-US" sz="1600" dirty="0" err="1">
                <a:solidFill>
                  <a:srgbClr val="0000FF"/>
                </a:solidFill>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x;</a:t>
            </a:r>
          </a:p>
          <a:p>
            <a:pPr defTabSz="493713">
              <a:lnSpc>
                <a:spcPct val="115000"/>
              </a:lnSpc>
              <a:tabLst>
                <a:tab pos="506413" algn="l"/>
              </a:tabLst>
            </a:pPr>
            <a:r>
              <a:rPr lang="en-US" sz="1600" dirty="0">
                <a:solidFill>
                  <a:srgbClr val="0000FF"/>
                </a:solidFill>
                <a:latin typeface="Consolas"/>
                <a:ea typeface="Calibri"/>
                <a:cs typeface="Times New Roman"/>
              </a:rPr>
              <a:t>	</a:t>
            </a:r>
            <a:r>
              <a:rPr lang="en-US" sz="1600" dirty="0" err="1">
                <a:solidFill>
                  <a:srgbClr val="0000FF"/>
                </a:solidFill>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ru-RU" sz="1600" dirty="0">
                <a:solidFill>
                  <a:srgbClr val="000000"/>
                </a:solidFill>
                <a:latin typeface="Consolas"/>
                <a:ea typeface="Calibri"/>
                <a:cs typeface="Times New Roman"/>
              </a:rPr>
              <a:t>};</a:t>
            </a:r>
            <a:endParaRPr lang="ru-RU" sz="1600" dirty="0">
              <a:ea typeface="Calibri"/>
              <a:cs typeface="Times New Roman"/>
            </a:endParaRPr>
          </a:p>
          <a:p>
            <a:pPr defTabSz="493713">
              <a:lnSpc>
                <a:spcPct val="115000"/>
              </a:lnSpc>
              <a:tabLst>
                <a:tab pos="506413" algn="l"/>
              </a:tabLst>
            </a:pPr>
            <a:r>
              <a:rPr lang="ru-RU" sz="1600" dirty="0">
                <a:solidFill>
                  <a:srgbClr val="000000"/>
                </a:solidFill>
                <a:latin typeface="Consolas"/>
                <a:ea typeface="Calibri"/>
                <a:cs typeface="Times New Roman"/>
              </a:rPr>
              <a:t> </a:t>
            </a:r>
            <a:endParaRPr lang="ru-RU" sz="1600" dirty="0">
              <a:ea typeface="Calibri"/>
              <a:cs typeface="Times New Roman"/>
            </a:endParaRPr>
          </a:p>
          <a:p>
            <a:pPr defTabSz="493713">
              <a:lnSpc>
                <a:spcPct val="115000"/>
              </a:lnSpc>
              <a:tabLst>
                <a:tab pos="506413" algn="l"/>
              </a:tabLst>
            </a:pPr>
            <a:r>
              <a:rPr lang="ru-RU" sz="1600" dirty="0">
                <a:solidFill>
                  <a:srgbClr val="008000"/>
                </a:solidFill>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latin typeface="Consolas"/>
                <a:ea typeface="Calibri"/>
                <a:cs typeface="Times New Roman"/>
              </a:rPr>
              <a:t>Point</a:t>
            </a:r>
            <a:r>
              <a:rPr lang="ru-RU" sz="1600" dirty="0">
                <a:solidFill>
                  <a:srgbClr val="000000"/>
                </a:solidFill>
                <a:latin typeface="Consolas"/>
                <a:ea typeface="Calibri"/>
                <a:cs typeface="Times New Roman"/>
              </a:rPr>
              <a:t> </a:t>
            </a:r>
            <a:r>
              <a:rPr lang="ru-RU" sz="1600" dirty="0" err="1">
                <a:solidFill>
                  <a:srgbClr val="000080"/>
                </a:solidFill>
                <a:latin typeface="Consolas"/>
                <a:ea typeface="Calibri"/>
                <a:cs typeface="Times New Roman"/>
              </a:rPr>
              <a:t>globalPoint</a:t>
            </a:r>
            <a:r>
              <a:rPr lang="ru-RU" sz="1600" dirty="0">
                <a:solidFill>
                  <a:srgbClr val="000000"/>
                </a:solidFill>
                <a:latin typeface="Consolas"/>
                <a:ea typeface="Calibri"/>
                <a:cs typeface="Times New Roman"/>
              </a:rPr>
              <a:t>;</a:t>
            </a:r>
            <a:endParaRPr lang="en-US" sz="1600" dirty="0">
              <a:solidFill>
                <a:srgbClr val="000000"/>
              </a:solidFill>
              <a:latin typeface="Consolas"/>
              <a:ea typeface="Calibri"/>
              <a:cs typeface="Times New Roman"/>
            </a:endParaRPr>
          </a:p>
          <a:p>
            <a:pPr>
              <a:lnSpc>
                <a:spcPct val="115000"/>
              </a:lnSpc>
              <a:tabLst>
                <a:tab pos="506413" algn="l"/>
              </a:tabLst>
            </a:pPr>
            <a:r>
              <a:rPr lang="ru-RU" sz="1600" dirty="0">
                <a:solidFill>
                  <a:srgbClr val="000000"/>
                </a:solidFill>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1"/>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dirty="0">
                <a:solidFill>
                  <a:srgbClr val="000000"/>
                </a:solidFill>
                <a:highlight>
                  <a:srgbClr val="FFFFFF"/>
                </a:highlight>
                <a:latin typeface="Consolas"/>
              </a:rPr>
              <a:t>()</a:t>
            </a:r>
          </a:p>
          <a:p>
            <a:pPr defTabSz="406400"/>
            <a:r>
              <a:rPr lang="ru-RU" sz="1600" dirty="0">
                <a:solidFill>
                  <a:srgbClr val="000000"/>
                </a:solidFill>
                <a:highlight>
                  <a:srgbClr val="FFFFFF"/>
                </a:highlight>
                <a:latin typeface="Consolas"/>
              </a:rPr>
              <a:t>{</a:t>
            </a: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Объявляем переменную </a:t>
            </a:r>
            <a:r>
              <a:rPr lang="ru-RU" sz="1600" dirty="0" err="1">
                <a:solidFill>
                  <a:srgbClr val="008000"/>
                </a:solidFill>
                <a:latin typeface="Consolas"/>
                <a:ea typeface="Calibri"/>
                <a:cs typeface="Times New Roman"/>
              </a:rPr>
              <a:t>pt</a:t>
            </a:r>
            <a:r>
              <a:rPr lang="ru-RU" sz="1600" dirty="0">
                <a:solidFill>
                  <a:srgbClr val="008000"/>
                </a:solidFill>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a:solidFill>
                  <a:srgbClr val="000000"/>
                </a:solidFill>
                <a:latin typeface="Consolas"/>
                <a:ea typeface="Calibri"/>
                <a:cs typeface="Times New Roman"/>
              </a:rPr>
              <a:t>;</a:t>
            </a:r>
            <a:endParaRPr lang="ru-RU" sz="1600" dirty="0">
              <a:ea typeface="Calibri"/>
              <a:cs typeface="Times New Roman"/>
            </a:endParaRPr>
          </a:p>
          <a:p>
            <a:pPr defTabSz="406400"/>
            <a:r>
              <a:rPr lang="en-US" sz="1600" dirty="0">
                <a:solidFill>
                  <a:srgbClr val="00008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10;</a:t>
            </a:r>
            <a:endParaRPr lang="ru-RU" sz="1600" dirty="0">
              <a:ea typeface="Calibri"/>
              <a:cs typeface="Times New Roman"/>
            </a:endParaRPr>
          </a:p>
          <a:p>
            <a:pPr defTabSz="406400"/>
            <a:r>
              <a:rPr lang="en-US" sz="1600" dirty="0">
                <a:solidFill>
                  <a:srgbClr val="000080"/>
                </a:solidFill>
                <a:latin typeface="Consolas"/>
                <a:ea typeface="Calibri"/>
                <a:cs typeface="Times New Roman"/>
              </a:rPr>
              <a:t>	</a:t>
            </a:r>
            <a:r>
              <a:rPr lang="en-US" sz="1600" dirty="0" err="1">
                <a:solidFill>
                  <a:srgbClr val="000080"/>
                </a:solidFill>
                <a:latin typeface="Consolas"/>
                <a:ea typeface="Calibri"/>
                <a:cs typeface="Times New Roman"/>
              </a:rPr>
              <a:t>pt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20;</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Объявление переменной-структуры можно совместить</a:t>
            </a:r>
          </a:p>
          <a:p>
            <a:pPr defTabSz="406400"/>
            <a:r>
              <a:rPr lang="ru-RU" sz="1600" dirty="0">
                <a:solidFill>
                  <a:srgbClr val="008000"/>
                </a:solidFill>
                <a:latin typeface="Consolas"/>
                <a:ea typeface="Calibri"/>
                <a:cs typeface="Times New Roman"/>
              </a:rPr>
              <a:t>	// с инициализацией ее полей</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 = { 33, 24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33 &amp;&amp; </a:t>
            </a:r>
            <a:r>
              <a:rPr lang="en-US" sz="1600" dirty="0">
                <a:solidFill>
                  <a:srgbClr val="000080"/>
                </a:solidFill>
                <a:latin typeface="Consolas"/>
                <a:ea typeface="Calibri"/>
                <a:cs typeface="Times New Roman"/>
              </a:rPr>
              <a:t>pt0</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24);</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 14, -22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14 &amp;&amp; </a:t>
            </a:r>
            <a:r>
              <a:rPr lang="en-US" sz="1600" dirty="0">
                <a:solidFill>
                  <a:srgbClr val="000080"/>
                </a:solidFill>
                <a:latin typeface="Consolas"/>
                <a:ea typeface="Calibri"/>
                <a:cs typeface="Times New Roman"/>
              </a:rPr>
              <a:t>pt1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-22);</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 = { 21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21 &amp;&amp; </a:t>
            </a:r>
            <a:r>
              <a:rPr lang="en-US" sz="1600" dirty="0">
                <a:solidFill>
                  <a:srgbClr val="000080"/>
                </a:solidFill>
                <a:latin typeface="Consolas"/>
                <a:ea typeface="Calibri"/>
                <a:cs typeface="Times New Roman"/>
              </a:rPr>
              <a:t>pt2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en-US" sz="1600" dirty="0">
                <a:solidFill>
                  <a:srgbClr val="216F85"/>
                </a:solidFill>
                <a:latin typeface="Consolas"/>
                <a:ea typeface="Calibri"/>
                <a:cs typeface="Times New Roman"/>
              </a:rPr>
              <a:t>	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 = {};</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pt3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ru-RU" sz="1600" dirty="0">
                <a:solidFill>
                  <a:srgbClr val="000000"/>
                </a:solidFill>
                <a:latin typeface="Consolas"/>
                <a:ea typeface="Calibri"/>
                <a:cs typeface="Times New Roman"/>
              </a:rPr>
              <a:t> </a:t>
            </a:r>
            <a:endParaRPr lang="ru-RU" sz="1600" dirty="0">
              <a:ea typeface="Calibri"/>
              <a:cs typeface="Times New Roman"/>
            </a:endParaRP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Поля глобальных и статических переменных-структур по умолчанию </a:t>
            </a:r>
          </a:p>
          <a:p>
            <a:pPr defTabSz="406400"/>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инициализируются нулями</a:t>
            </a:r>
            <a:endParaRPr lang="ru-RU" sz="1600" dirty="0">
              <a:ea typeface="Calibri"/>
              <a:cs typeface="Times New Roman"/>
            </a:endParaRPr>
          </a:p>
          <a:p>
            <a:pPr defTabSz="406400"/>
            <a:r>
              <a:rPr lang="en-US" sz="1600" dirty="0">
                <a:solidFill>
                  <a:srgbClr val="0000FF"/>
                </a:solidFill>
                <a:latin typeface="Consolas"/>
                <a:ea typeface="Calibri"/>
                <a:cs typeface="Times New Roman"/>
              </a:rPr>
              <a:t>	static</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pt4</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406400"/>
            <a:r>
              <a:rPr lang="en-US" sz="1600" i="1" dirty="0">
                <a:solidFill>
                  <a:srgbClr val="6F008A"/>
                </a:solidFill>
                <a:latin typeface="Consolas"/>
                <a:ea typeface="Calibri"/>
                <a:cs typeface="Times New Roman"/>
              </a:rPr>
              <a:t>	assert</a:t>
            </a:r>
            <a:r>
              <a:rPr lang="en-US" sz="1600" dirty="0">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globalPoint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err="1">
                <a:solidFill>
                  <a:srgbClr val="000080"/>
                </a:solidFill>
                <a:latin typeface="Consolas"/>
                <a:ea typeface="Calibri"/>
                <a:cs typeface="Times New Roman"/>
              </a:rPr>
              <a:t>globalPoint</a:t>
            </a:r>
            <a:r>
              <a:rPr lang="en-US" sz="1600" dirty="0" err="1">
                <a:solidFill>
                  <a:srgbClr val="000000"/>
                </a:solidFill>
                <a:latin typeface="Consolas"/>
                <a:ea typeface="Calibri"/>
                <a:cs typeface="Times New Roman"/>
              </a:rPr>
              <a:t>.</a:t>
            </a:r>
            <a:r>
              <a:rPr lang="en-US" sz="1600" dirty="0" err="1">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p>
          <a:p>
            <a:pPr defTabSz="406400"/>
            <a:r>
              <a:rPr lang="en-US" sz="1600" dirty="0">
                <a:solidFill>
                  <a:srgbClr val="000000"/>
                </a:solidFill>
                <a:latin typeface="Consolas"/>
                <a:ea typeface="Calibri"/>
                <a:cs typeface="Times New Roman"/>
              </a:rPr>
              <a:t>}</a:t>
            </a:r>
            <a:endParaRPr lang="ru-RU" sz="1600" dirty="0">
              <a:ea typeface="Calibri"/>
              <a:cs typeface="Times New Roman"/>
            </a:endParaRPr>
          </a:p>
        </p:txBody>
      </p:sp>
      <p:sp>
        <p:nvSpPr>
          <p:cNvPr id="4" name="TextBox 3">
            <a:extLst>
              <a:ext uri="{FF2B5EF4-FFF2-40B4-BE49-F238E27FC236}">
                <a16:creationId xmlns:a16="http://schemas.microsoft.com/office/drawing/2014/main" id="{8E3E7911-990B-DB53-CE10-93563EA624BE}"/>
              </a:ext>
            </a:extLst>
          </p:cNvPr>
          <p:cNvSpPr txBox="1"/>
          <p:nvPr/>
        </p:nvSpPr>
        <p:spPr>
          <a:xfrm>
            <a:off x="5448410" y="0"/>
            <a:ext cx="5192697" cy="369332"/>
          </a:xfrm>
          <a:prstGeom prst="rect">
            <a:avLst/>
          </a:prstGeom>
          <a:noFill/>
        </p:spPr>
        <p:txBody>
          <a:bodyPr wrap="square">
            <a:spAutoFit/>
          </a:bodyPr>
          <a:lstStyle/>
          <a:p>
            <a:pPr algn="r"/>
            <a:r>
              <a:rPr lang="ru-RU" dirty="0">
                <a:hlinkClick r:id="rId2"/>
              </a:rPr>
              <a:t>https://wandbox.org/permlink/ql0qad5tyPqWFdcZ</a:t>
            </a:r>
            <a:r>
              <a:rPr lang="ru-RU" dirty="0"/>
              <a:t> </a:t>
            </a: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0"/>
            <a:ext cx="9144000" cy="6647974"/>
          </a:xfrm>
          <a:prstGeom prst="rect">
            <a:avLst/>
          </a:prstGeom>
        </p:spPr>
        <p:txBody>
          <a:bodyPr wrap="square">
            <a:spAutoFit/>
          </a:bodyPr>
          <a:lstStyle/>
          <a:p>
            <a:pPr>
              <a:tabLst>
                <a:tab pos="506413" algn="l"/>
              </a:tabLst>
            </a:pPr>
            <a:r>
              <a:rPr lang="en-US" sz="1600" dirty="0" err="1">
                <a:solidFill>
                  <a:srgbClr val="0000FF"/>
                </a:solidFill>
                <a:latin typeface="Consolas"/>
                <a:ea typeface="Calibri"/>
                <a:cs typeface="Times New Roman"/>
              </a:rPr>
              <a:t>struct</a:t>
            </a: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Point</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en-US" sz="1600" dirty="0">
                <a:solidFill>
                  <a:srgbClr val="000000"/>
                </a:solidFill>
                <a:latin typeface="Consolas"/>
                <a:ea typeface="Calibri"/>
                <a:cs typeface="Times New Roman"/>
              </a:rPr>
              <a:t>	</a:t>
            </a:r>
            <a:r>
              <a:rPr lang="ru-RU" sz="1600" dirty="0" err="1">
                <a:solidFill>
                  <a:srgbClr val="216F85"/>
                </a:solidFill>
                <a:latin typeface="Consolas"/>
                <a:ea typeface="Calibri"/>
                <a:cs typeface="Times New Roman"/>
              </a:rPr>
              <a:t>Point</a:t>
            </a:r>
            <a:r>
              <a:rPr lang="ru-RU" sz="1600" dirty="0">
                <a:solidFill>
                  <a:srgbClr val="000000"/>
                </a:solidFill>
                <a:latin typeface="Consolas"/>
                <a:ea typeface="Calibri"/>
                <a:cs typeface="Times New Roman"/>
              </a:rPr>
              <a:t> </a:t>
            </a:r>
            <a:r>
              <a:rPr lang="ru-RU" sz="1600" dirty="0">
                <a:solidFill>
                  <a:srgbClr val="000080"/>
                </a:solidFill>
                <a:latin typeface="Consolas"/>
                <a:ea typeface="Calibri"/>
                <a:cs typeface="Times New Roman"/>
              </a:rPr>
              <a:t>vertex3</a:t>
            </a:r>
            <a:r>
              <a:rPr lang="ru-RU" sz="1600" dirty="0">
                <a:solidFill>
                  <a:srgbClr val="000000"/>
                </a:solidFill>
                <a:latin typeface="Consolas"/>
                <a:ea typeface="Calibri"/>
                <a:cs typeface="Times New Roman"/>
              </a:rPr>
              <a:t>;</a:t>
            </a:r>
            <a:endParaRPr lang="ru-RU" sz="1600" dirty="0">
              <a:ea typeface="Calibri"/>
              <a:cs typeface="Times New Roman"/>
            </a:endParaRPr>
          </a:p>
          <a:p>
            <a:pPr>
              <a:tabLst>
                <a:tab pos="506413" algn="l"/>
              </a:tabLst>
            </a:pPr>
            <a:r>
              <a:rPr lang="ru-RU" sz="1600" dirty="0">
                <a:solidFill>
                  <a:srgbClr val="000000"/>
                </a:solidFill>
                <a:latin typeface="Consolas"/>
                <a:ea typeface="Calibri"/>
                <a:cs typeface="Times New Roman"/>
              </a:rPr>
              <a:t>};</a:t>
            </a:r>
          </a:p>
          <a:p>
            <a:pPr defTabSz="520700"/>
            <a:endParaRPr lang="ru-RU" sz="1600" dirty="0">
              <a:solidFill>
                <a:srgbClr val="008000"/>
              </a:solidFill>
              <a:latin typeface="Consolas"/>
              <a:ea typeface="Calibri"/>
              <a:cs typeface="Times New Roman"/>
            </a:endParaRPr>
          </a:p>
          <a:p>
            <a:pPr defTabSz="520700"/>
            <a:r>
              <a:rPr lang="ru-RU" sz="1600" dirty="0">
                <a:solidFill>
                  <a:srgbClr val="008000"/>
                </a:solidFill>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dirty="0">
                <a:solidFill>
                  <a:srgbClr val="000000"/>
                </a:solidFill>
                <a:highlight>
                  <a:srgbClr val="FFFFFF"/>
                </a:highlight>
                <a:latin typeface="Consolas"/>
              </a:rPr>
              <a:t>()</a:t>
            </a:r>
          </a:p>
          <a:p>
            <a:pPr defTabSz="520700"/>
            <a:r>
              <a:rPr lang="ru-RU" sz="1600" dirty="0">
                <a:solidFill>
                  <a:srgbClr val="000000"/>
                </a:solidFill>
                <a:latin typeface="Consolas"/>
                <a:ea typeface="Calibri"/>
                <a:cs typeface="Times New Roman"/>
              </a:rPr>
              <a:t>{</a:t>
            </a:r>
            <a:endParaRPr lang="ru-RU" sz="1600" dirty="0">
              <a:ea typeface="Calibri"/>
              <a:cs typeface="Times New Roman"/>
            </a:endParaRPr>
          </a:p>
          <a:p>
            <a:pPr defTabSz="520700"/>
            <a:r>
              <a:rPr lang="ru-RU"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 =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{0, 0},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{20, 100},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{30, 15}</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20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100);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30 &amp;&amp; </a:t>
            </a:r>
            <a:r>
              <a:rPr lang="en-US" sz="1600" dirty="0">
                <a:solidFill>
                  <a:srgbClr val="000080"/>
                </a:solidFill>
                <a:latin typeface="Consolas"/>
                <a:ea typeface="Calibri"/>
                <a:cs typeface="Times New Roman"/>
              </a:rPr>
              <a:t>t1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15);</a:t>
            </a:r>
            <a:endParaRPr lang="ru-RU" sz="1600" dirty="0">
              <a:ea typeface="Calibri"/>
              <a:cs typeface="Times New Roman"/>
            </a:endParaRPr>
          </a:p>
          <a:p>
            <a:pPr defTabSz="520700"/>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ru-RU" sz="1600" dirty="0">
                <a:solidFill>
                  <a:srgbClr val="008000"/>
                </a:solidFill>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r>
              <a:rPr lang="ru-RU" sz="1600" dirty="0">
                <a:solidFill>
                  <a:srgbClr val="000000"/>
                </a:solidFill>
                <a:latin typeface="Consolas"/>
                <a:ea typeface="Calibri"/>
                <a:cs typeface="Times New Roman"/>
              </a:rPr>
              <a:t>	</a:t>
            </a:r>
            <a:r>
              <a:rPr lang="en-US" sz="1600" dirty="0">
                <a:solidFill>
                  <a:srgbClr val="216F85"/>
                </a:solidFill>
                <a:latin typeface="Consolas"/>
                <a:ea typeface="Calibri"/>
                <a:cs typeface="Times New Roman"/>
              </a:rPr>
              <a:t>Triangle</a:t>
            </a:r>
            <a:r>
              <a:rPr lang="en-US" sz="1600" dirty="0">
                <a:solidFill>
                  <a:srgbClr val="000000"/>
                </a:solidFill>
                <a:latin typeface="Consolas"/>
                <a:ea typeface="Calibri"/>
                <a:cs typeface="Times New Roman"/>
              </a:rPr>
              <a:t>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 = {};</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vertex1</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en-US" sz="1600" dirty="0">
                <a:solidFill>
                  <a:srgbClr val="000000"/>
                </a:solidFill>
                <a:latin typeface="Consolas"/>
                <a:ea typeface="Calibri"/>
                <a:cs typeface="Times New Roman"/>
              </a:rPr>
              <a:t>	</a:t>
            </a:r>
            <a:r>
              <a:rPr lang="en-US" sz="1600" i="1" dirty="0">
                <a:solidFill>
                  <a:srgbClr val="6F008A"/>
                </a:solidFill>
                <a:latin typeface="Consolas"/>
                <a:ea typeface="Calibri"/>
                <a:cs typeface="Times New Roman"/>
              </a:rPr>
              <a:t>assert</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x</a:t>
            </a:r>
            <a:r>
              <a:rPr lang="en-US" sz="1600" dirty="0">
                <a:solidFill>
                  <a:srgbClr val="000000"/>
                </a:solidFill>
                <a:latin typeface="Consolas"/>
                <a:ea typeface="Calibri"/>
                <a:cs typeface="Times New Roman"/>
              </a:rPr>
              <a:t> == 0 &amp;&amp; </a:t>
            </a:r>
            <a:r>
              <a:rPr lang="en-US" sz="1600" dirty="0">
                <a:solidFill>
                  <a:srgbClr val="000080"/>
                </a:solidFill>
                <a:latin typeface="Consolas"/>
                <a:ea typeface="Calibri"/>
                <a:cs typeface="Times New Roman"/>
              </a:rPr>
              <a:t>t2</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vertex3</a:t>
            </a:r>
            <a:r>
              <a:rPr lang="en-US" sz="1600" dirty="0">
                <a:solidFill>
                  <a:srgbClr val="000000"/>
                </a:solidFill>
                <a:latin typeface="Consolas"/>
                <a:ea typeface="Calibri"/>
                <a:cs typeface="Times New Roman"/>
              </a:rPr>
              <a:t>.</a:t>
            </a:r>
            <a:r>
              <a:rPr lang="en-US" sz="1600" dirty="0">
                <a:solidFill>
                  <a:srgbClr val="000080"/>
                </a:solidFill>
                <a:latin typeface="Consolas"/>
                <a:ea typeface="Calibri"/>
                <a:cs typeface="Times New Roman"/>
              </a:rPr>
              <a:t>y</a:t>
            </a:r>
            <a:r>
              <a:rPr lang="en-US" sz="1600" dirty="0">
                <a:solidFill>
                  <a:srgbClr val="000000"/>
                </a:solidFill>
                <a:latin typeface="Consolas"/>
                <a:ea typeface="Calibri"/>
                <a:cs typeface="Times New Roman"/>
              </a:rPr>
              <a:t> == 0);</a:t>
            </a:r>
            <a:endParaRPr lang="ru-RU" sz="1600" dirty="0">
              <a:ea typeface="Calibri"/>
              <a:cs typeface="Times New Roman"/>
            </a:endParaRPr>
          </a:p>
          <a:p>
            <a:pPr defTabSz="520700"/>
            <a:r>
              <a:rPr lang="ru-RU" sz="1600" dirty="0">
                <a:solidFill>
                  <a:srgbClr val="000000"/>
                </a:solidFill>
                <a:latin typeface="Consolas"/>
                <a:ea typeface="Calibri"/>
                <a:cs typeface="Times New Roman"/>
              </a:rPr>
              <a:t>}</a:t>
            </a:r>
            <a:r>
              <a:rPr lang="ru-RU" sz="1600" dirty="0">
                <a:ea typeface="Calibri"/>
                <a:cs typeface="Times New Roman"/>
              </a:rPr>
              <a:t> </a:t>
            </a:r>
          </a:p>
        </p:txBody>
      </p:sp>
      <p:sp>
        <p:nvSpPr>
          <p:cNvPr id="4" name="TextBox 3">
            <a:extLst>
              <a:ext uri="{FF2B5EF4-FFF2-40B4-BE49-F238E27FC236}">
                <a16:creationId xmlns:a16="http://schemas.microsoft.com/office/drawing/2014/main" id="{2FDEBB5B-AACD-E70A-1167-7AF7E90046D8}"/>
              </a:ext>
            </a:extLst>
          </p:cNvPr>
          <p:cNvSpPr txBox="1"/>
          <p:nvPr/>
        </p:nvSpPr>
        <p:spPr>
          <a:xfrm>
            <a:off x="5428230" y="0"/>
            <a:ext cx="5264705" cy="369332"/>
          </a:xfrm>
          <a:prstGeom prst="rect">
            <a:avLst/>
          </a:prstGeom>
          <a:noFill/>
        </p:spPr>
        <p:txBody>
          <a:bodyPr wrap="square">
            <a:spAutoFit/>
          </a:bodyPr>
          <a:lstStyle/>
          <a:p>
            <a:pPr algn="r"/>
            <a:r>
              <a:rPr lang="ru-RU" dirty="0">
                <a:hlinkClick r:id="rId2"/>
              </a:rPr>
              <a:t>https://wandbox.org/permlink/rHWDQjFRIhIW4jKm</a:t>
            </a:r>
            <a:r>
              <a:rPr lang="en-US" dirty="0"/>
              <a:t> </a:t>
            </a:r>
            <a:endParaRPr lang="ru-RU" dirty="0"/>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1992"/>
            <a:ext cx="9144000" cy="6422271"/>
          </a:xfrm>
          <a:prstGeom prst="rect">
            <a:avLst/>
          </a:prstGeom>
        </p:spPr>
        <p:txBody>
          <a:bodyPr wrap="square">
            <a:spAutoFit/>
          </a:bodyPr>
          <a:lstStyle/>
          <a:p>
            <a:pPr defTabSz="520700"/>
            <a:r>
              <a:rPr lang="ru-RU" sz="1300" dirty="0">
                <a:solidFill>
                  <a:srgbClr val="008000"/>
                </a:solidFill>
                <a:latin typeface="Consolas" panose="020B0609020204030204" pitchFamily="49" charset="0"/>
                <a:ea typeface="Calibri"/>
                <a:cs typeface="Times New Roman"/>
              </a:rPr>
              <a:t>// Структуры в качестве параметров функций и возвращаемых значений</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CalculateDistance</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 </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en-US" sz="1300" dirty="0">
                <a:solidFill>
                  <a:srgbClr val="000000"/>
                </a:solidFill>
                <a:latin typeface="Consolas" panose="020B0609020204030204" pitchFamily="49" charset="0"/>
                <a:ea typeface="Calibri"/>
                <a:cs typeface="Times New Roman"/>
              </a:rPr>
              <a:t> </a:t>
            </a:r>
            <a:r>
              <a:rPr lang="en-US" sz="1300" i="1" dirty="0" err="1">
                <a:solidFill>
                  <a:srgbClr val="880000"/>
                </a:solidFill>
                <a:latin typeface="Consolas" panose="020B0609020204030204" pitchFamily="49" charset="0"/>
                <a:ea typeface="Calibri"/>
                <a:cs typeface="Times New Roman"/>
              </a:rPr>
              <a:t>hypot</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pt2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tabLst>
                <a:tab pos="506413"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a:tabLst>
                <a:tab pos="457200" algn="l"/>
              </a:tabLst>
            </a:pP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ru-RU" sz="1300" dirty="0">
                <a:solidFill>
                  <a:srgbClr val="0000FF"/>
                </a:solidFill>
                <a:latin typeface="Consolas" panose="020B0609020204030204" pitchFamily="49" charset="0"/>
                <a:ea typeface="Calibri"/>
                <a:cs typeface="Times New Roman"/>
              </a:rPr>
              <a:t> </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a:tabLst>
                <a:tab pos="457200" algn="l"/>
              </a:tabLst>
            </a:pPr>
            <a:r>
              <a:rPr lang="en-US" sz="1300" dirty="0">
                <a:solidFill>
                  <a:srgbClr val="000000"/>
                </a:solidFill>
                <a:latin typeface="Consolas" panose="020B0609020204030204" pitchFamily="49" charset="0"/>
                <a:ea typeface="Calibri"/>
                <a:cs typeface="Times New Roman"/>
              </a:rPr>
              <a:t>	</a:t>
            </a:r>
            <a:r>
              <a:rPr lang="ru-RU"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a:spcAft>
                <a:spcPts val="1000"/>
              </a:spcAft>
              <a:tabLst>
                <a:tab pos="457200"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r>
              <a:rPr lang="en-US" sz="1300" dirty="0">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i="1"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p>
          <a:p>
            <a:r>
              <a:rPr lang="ru-RU" sz="1300" dirty="0">
                <a:solidFill>
                  <a:srgbClr val="000000"/>
                </a:solidFill>
                <a:highlight>
                  <a:srgbClr val="FFFFFF"/>
                </a:highlight>
                <a:latin typeface="Consolas" panose="020B0609020204030204" pitchFamily="49" charset="0"/>
              </a:rPr>
              <a:t>{</a:t>
            </a: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t0</a:t>
            </a:r>
            <a:r>
              <a:rPr lang="en-US" sz="1300" dirty="0">
                <a:solidFill>
                  <a:srgbClr val="000000"/>
                </a:solidFill>
                <a:latin typeface="Consolas" panose="020B0609020204030204" pitchFamily="49" charset="0"/>
                <a:ea typeface="Calibri"/>
                <a:cs typeface="Times New Roman"/>
              </a:rPr>
              <a:t> =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 0, 0 }, { 10, -20 }, {20, 20}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auto</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center</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t0</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10 &amp;&amp; </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При передаче в функцию можно создать экземпляр структуры без объявления переменной</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В этом случае в функцию будет передана ссылка временный объект</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center</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 { 0, 0 }, { -20, 10 }, { 20, 20 }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0 &amp;&amp; </a:t>
            </a:r>
            <a:r>
              <a:rPr lang="en-US" sz="1300" dirty="0" err="1">
                <a:solidFill>
                  <a:srgbClr val="000080"/>
                </a:solidFill>
                <a:latin typeface="Consolas" panose="020B0609020204030204" pitchFamily="49" charset="0"/>
                <a:ea typeface="Calibri"/>
                <a:cs typeface="Times New Roman"/>
              </a:rPr>
              <a:t>center</a:t>
            </a:r>
            <a:r>
              <a:rPr lang="en-US" sz="1300" dirty="0" err="1">
                <a:solidFill>
                  <a:srgbClr val="000000"/>
                </a:solidFill>
                <a:latin typeface="Consolas" panose="020B0609020204030204" pitchFamily="49" charset="0"/>
                <a:ea typeface="Calibri"/>
                <a:cs typeface="Times New Roman"/>
              </a:rPr>
              <a:t>.</a:t>
            </a:r>
            <a:r>
              <a:rPr lang="en-US" sz="1300" dirty="0" err="1">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10);</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pt0</a:t>
            </a:r>
            <a:r>
              <a:rPr lang="en-US" sz="1300" dirty="0">
                <a:solidFill>
                  <a:srgbClr val="000000"/>
                </a:solidFill>
                <a:latin typeface="Consolas" panose="020B0609020204030204" pitchFamily="49" charset="0"/>
                <a:ea typeface="Calibri"/>
                <a:cs typeface="Times New Roman"/>
              </a:rPr>
              <a:t>{ 1, 1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 4, 5 };</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distance</a:t>
            </a:r>
            <a:r>
              <a:rPr lang="en-US" sz="1300" dirty="0">
                <a:solidFill>
                  <a:srgbClr val="000000"/>
                </a:solidFill>
                <a:latin typeface="Consolas" panose="020B0609020204030204" pitchFamily="49" charset="0"/>
                <a:ea typeface="Calibri"/>
                <a:cs typeface="Times New Roman"/>
              </a:rPr>
              <a:t> = </a:t>
            </a:r>
            <a:r>
              <a:rPr lang="en-US" sz="1300" dirty="0" err="1">
                <a:solidFill>
                  <a:srgbClr val="880000"/>
                </a:solidFill>
                <a:latin typeface="Consolas" panose="020B0609020204030204" pitchFamily="49" charset="0"/>
                <a:ea typeface="Calibri"/>
                <a:cs typeface="Times New Roman"/>
              </a:rPr>
              <a:t>CalculateDistance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pt0</a:t>
            </a: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pt1</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r>
              <a:rPr lang="en-US" sz="1300" dirty="0">
                <a:solidFill>
                  <a:srgbClr val="000000"/>
                </a:solidFill>
                <a:latin typeface="Consolas" panose="020B0609020204030204" pitchFamily="49" charset="0"/>
                <a:ea typeface="Calibri"/>
                <a:cs typeface="Times New Roman"/>
              </a:rPr>
              <a:t>	</a:t>
            </a:r>
            <a:r>
              <a:rPr lang="ru-RU" sz="1300" dirty="0">
                <a:solidFill>
                  <a:srgbClr val="008000"/>
                </a:solidFill>
                <a:latin typeface="Consolas" panose="020B0609020204030204" pitchFamily="49" charset="0"/>
                <a:ea typeface="Calibri"/>
                <a:cs typeface="Times New Roman"/>
              </a:rPr>
              <a:t>// Проверка чисел с плавающей запятой на приблизительное равенство</a:t>
            </a:r>
            <a:endParaRPr lang="ru-RU" sz="1300" dirty="0">
              <a:latin typeface="Consolas" panose="020B0609020204030204" pitchFamily="49" charset="0"/>
              <a:ea typeface="Calibri"/>
              <a:cs typeface="Times New Roman"/>
            </a:endParaRPr>
          </a:p>
          <a:p>
            <a:pPr defTabSz="520700"/>
            <a:r>
              <a:rPr lang="ru-RU" sz="1300" dirty="0">
                <a:solidFill>
                  <a:srgbClr val="000000"/>
                </a:solidFill>
                <a:latin typeface="Consolas" panose="020B0609020204030204" pitchFamily="49" charset="0"/>
                <a:ea typeface="Calibri"/>
                <a:cs typeface="Times New Roman"/>
              </a:rPr>
              <a:t>	</a:t>
            </a:r>
            <a:r>
              <a:rPr lang="en-US" sz="1300" i="1" dirty="0">
                <a:solidFill>
                  <a:srgbClr val="6F008A"/>
                </a:solidFill>
                <a:latin typeface="Consolas" panose="020B0609020204030204" pitchFamily="49" charset="0"/>
                <a:ea typeface="Calibri"/>
                <a:cs typeface="Times New Roman"/>
              </a:rPr>
              <a:t>assert</a:t>
            </a:r>
            <a:r>
              <a:rPr lang="en-US" sz="1300" dirty="0">
                <a:solidFill>
                  <a:srgbClr val="000000"/>
                </a:solidFill>
                <a:latin typeface="Consolas" panose="020B0609020204030204" pitchFamily="49" charset="0"/>
                <a:ea typeface="Calibri"/>
                <a:cs typeface="Times New Roman"/>
              </a:rPr>
              <a:t>(</a:t>
            </a:r>
            <a:r>
              <a:rPr lang="en-US" sz="1300" i="1" dirty="0">
                <a:solidFill>
                  <a:srgbClr val="880000"/>
                </a:solidFill>
                <a:latin typeface="Consolas" panose="020B0609020204030204" pitchFamily="49" charset="0"/>
                <a:ea typeface="Calibri"/>
                <a:cs typeface="Times New Roman"/>
              </a:rPr>
              <a:t>abs</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distance</a:t>
            </a:r>
            <a:r>
              <a:rPr lang="en-US" sz="1300" dirty="0">
                <a:solidFill>
                  <a:srgbClr val="000000"/>
                </a:solidFill>
                <a:latin typeface="Consolas" panose="020B0609020204030204" pitchFamily="49" charset="0"/>
                <a:ea typeface="Calibri"/>
                <a:cs typeface="Times New Roman"/>
              </a:rPr>
              <a:t> - 5.0) &lt;= </a:t>
            </a:r>
            <a:r>
              <a:rPr lang="en-US" sz="1300" dirty="0">
                <a:solidFill>
                  <a:srgbClr val="216F85"/>
                </a:solidFill>
                <a:latin typeface="Consolas" panose="020B0609020204030204" pitchFamily="49" charset="0"/>
                <a:ea typeface="Calibri"/>
                <a:cs typeface="Times New Roman"/>
              </a:rPr>
              <a:t>std</a:t>
            </a:r>
            <a:r>
              <a:rPr lang="en-US" sz="1300" dirty="0">
                <a:solidFill>
                  <a:srgbClr val="000000"/>
                </a:solidFill>
                <a:latin typeface="Consolas" panose="020B0609020204030204" pitchFamily="49" charset="0"/>
                <a:ea typeface="Calibri"/>
                <a:cs typeface="Times New Roman"/>
              </a:rPr>
              <a:t>::</a:t>
            </a:r>
            <a:r>
              <a:rPr lang="en-US" sz="1300" dirty="0" err="1">
                <a:solidFill>
                  <a:srgbClr val="216F85"/>
                </a:solidFill>
                <a:latin typeface="Consolas" panose="020B0609020204030204" pitchFamily="49" charset="0"/>
                <a:ea typeface="Calibri"/>
                <a:cs typeface="Times New Roman"/>
              </a:rPr>
              <a:t>numeric_limits</a:t>
            </a:r>
            <a:r>
              <a:rPr lang="en-US" sz="1300" dirty="0">
                <a:solidFill>
                  <a:srgbClr val="000000"/>
                </a:solidFill>
                <a:latin typeface="Consolas" panose="020B0609020204030204" pitchFamily="49" charset="0"/>
                <a:ea typeface="Calibri"/>
                <a:cs typeface="Times New Roman"/>
              </a:rPr>
              <a:t>&lt;</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latin typeface="Consolas" panose="020B0609020204030204" pitchFamily="49" charset="0"/>
                <a:ea typeface="Calibri"/>
                <a:cs typeface="Times New Roman"/>
              </a:rPr>
              <a:t>&gt;::</a:t>
            </a:r>
            <a:r>
              <a:rPr lang="en-US" sz="1300" dirty="0">
                <a:solidFill>
                  <a:srgbClr val="216F85"/>
                </a:solidFill>
                <a:latin typeface="Consolas" panose="020B0609020204030204" pitchFamily="49" charset="0"/>
                <a:ea typeface="Calibri"/>
                <a:cs typeface="Times New Roman"/>
              </a:rPr>
              <a:t>epsilon</a:t>
            </a:r>
            <a:r>
              <a:rPr lang="en-US"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1000"/>
              </a:spcAft>
            </a:pPr>
            <a:r>
              <a:rPr lang="ru-RU" sz="1300" dirty="0">
                <a:solidFill>
                  <a:srgbClr val="000000"/>
                </a:solidFill>
                <a:latin typeface="Consolas" panose="020B0609020204030204" pitchFamily="49" charset="0"/>
                <a:ea typeface="Calibri"/>
                <a:cs typeface="Times New Roman"/>
              </a:rPr>
              <a:t>}</a:t>
            </a:r>
            <a:r>
              <a:rPr lang="ru-RU" sz="1300" dirty="0">
                <a:latin typeface="Consolas" panose="020B0609020204030204" pitchFamily="49" charset="0"/>
                <a:ea typeface="Calibri"/>
                <a:cs typeface="Times New Roman"/>
              </a:rPr>
              <a:t> </a:t>
            </a:r>
          </a:p>
        </p:txBody>
      </p:sp>
      <p:sp>
        <p:nvSpPr>
          <p:cNvPr id="4" name="TextBox 3">
            <a:extLst>
              <a:ext uri="{FF2B5EF4-FFF2-40B4-BE49-F238E27FC236}">
                <a16:creationId xmlns:a16="http://schemas.microsoft.com/office/drawing/2014/main" id="{5504820E-6BD2-3EA0-1040-61FB9D9C0D41}"/>
              </a:ext>
            </a:extLst>
          </p:cNvPr>
          <p:cNvSpPr txBox="1"/>
          <p:nvPr/>
        </p:nvSpPr>
        <p:spPr>
          <a:xfrm>
            <a:off x="5400111" y="6486677"/>
            <a:ext cx="5232466" cy="369332"/>
          </a:xfrm>
          <a:prstGeom prst="rect">
            <a:avLst/>
          </a:prstGeom>
          <a:noFill/>
        </p:spPr>
        <p:txBody>
          <a:bodyPr wrap="square">
            <a:spAutoFit/>
          </a:bodyPr>
          <a:lstStyle/>
          <a:p>
            <a:pPr algn="r"/>
            <a:r>
              <a:rPr lang="ru-RU" dirty="0">
                <a:hlinkClick r:id="rId2"/>
              </a:rPr>
              <a:t>https://wandbox.org/permlink/A1fCoKswoDUK62fv</a:t>
            </a:r>
            <a:r>
              <a:rPr lang="en-US" dirty="0"/>
              <a:t> </a:t>
            </a:r>
            <a:endParaRPr lang="ru-RU" dirty="0"/>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24000" y="0"/>
            <a:ext cx="8928992" cy="6463308"/>
          </a:xfrm>
          <a:prstGeom prst="rect">
            <a:avLst/>
          </a:prstGeom>
        </p:spPr>
        <p:txBody>
          <a:bodyPr wrap="square">
            <a:spAutoFit/>
          </a:bodyPr>
          <a:lstStyle/>
          <a:p>
            <a:pPr defTabSz="457200"/>
            <a:r>
              <a:rPr lang="en-US" dirty="0" err="1">
                <a:solidFill>
                  <a:srgbClr val="0000FF"/>
                </a:solidFill>
                <a:latin typeface="Consolas"/>
                <a:ea typeface="Calibri"/>
                <a:cs typeface="Times New Roman"/>
              </a:rPr>
              <a:t>enum</a:t>
            </a:r>
            <a:r>
              <a:rPr lang="en-US" dirty="0">
                <a:solidFill>
                  <a:srgbClr val="000000"/>
                </a:solidFill>
                <a:latin typeface="Consolas"/>
                <a:ea typeface="Calibri"/>
                <a:cs typeface="Times New Roman"/>
              </a:rPr>
              <a:t> </a:t>
            </a:r>
            <a:r>
              <a:rPr lang="en-US" dirty="0">
                <a:solidFill>
                  <a:srgbClr val="0000FF"/>
                </a:solidFill>
                <a:latin typeface="Consolas"/>
                <a:ea typeface="Calibri"/>
                <a:cs typeface="Times New Roman"/>
              </a:rPr>
              <a:t>class</a:t>
            </a:r>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Month</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January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February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March</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April</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May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June</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July</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August</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September</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October</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November</a:t>
            </a:r>
            <a:r>
              <a:rPr lang="en-US" dirty="0">
                <a:solidFill>
                  <a:srgbClr val="000000"/>
                </a:solidFill>
                <a:latin typeface="Consolas"/>
                <a:ea typeface="Calibri"/>
                <a:cs typeface="Times New Roman"/>
              </a:rPr>
              <a:t>, </a:t>
            </a:r>
            <a:r>
              <a:rPr lang="en-US" dirty="0">
                <a:solidFill>
                  <a:srgbClr val="6F008A"/>
                </a:solidFill>
                <a:latin typeface="Consolas"/>
                <a:ea typeface="Calibri"/>
                <a:cs typeface="Times New Roman"/>
              </a:rPr>
              <a:t>December</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endParaRPr lang="ru-RU" dirty="0">
              <a:ea typeface="Calibri"/>
              <a:cs typeface="Times New Roman"/>
            </a:endParaRPr>
          </a:p>
          <a:p>
            <a:pPr defTabSz="457200"/>
            <a:r>
              <a:rPr lang="en-US" dirty="0" err="1">
                <a:solidFill>
                  <a:srgbClr val="0000FF"/>
                </a:solidFill>
                <a:latin typeface="Consolas"/>
                <a:ea typeface="Calibri"/>
                <a:cs typeface="Times New Roman"/>
              </a:rPr>
              <a:t>struct</a:t>
            </a:r>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Date</a:t>
            </a:r>
            <a:endParaRPr lang="ru-RU" dirty="0">
              <a:ea typeface="Calibri"/>
              <a:cs typeface="Times New Roman"/>
            </a:endParaRPr>
          </a:p>
          <a:p>
            <a:pPr defTabSz="457200"/>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err="1">
                <a:solidFill>
                  <a:srgbClr val="0000FF"/>
                </a:solidFill>
                <a:latin typeface="Consolas"/>
                <a:ea typeface="Calibri"/>
                <a:cs typeface="Times New Roman"/>
              </a:rPr>
              <a:t>int</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day</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en-US" dirty="0">
                <a:solidFill>
                  <a:srgbClr val="216F85"/>
                </a:solidFill>
                <a:latin typeface="Consolas"/>
                <a:ea typeface="Calibri"/>
                <a:cs typeface="Times New Roman"/>
              </a:rPr>
              <a:t>Month</a:t>
            </a:r>
            <a:r>
              <a:rPr lang="en-US" dirty="0">
                <a:solidFill>
                  <a:srgbClr val="000000"/>
                </a:solidFill>
                <a:latin typeface="Consolas"/>
                <a:ea typeface="Calibri"/>
                <a:cs typeface="Times New Roman"/>
              </a:rPr>
              <a:t> </a:t>
            </a:r>
            <a:r>
              <a:rPr lang="en-US" dirty="0" err="1">
                <a:solidFill>
                  <a:srgbClr val="000080"/>
                </a:solidFill>
                <a:latin typeface="Consolas"/>
                <a:ea typeface="Calibri"/>
                <a:cs typeface="Times New Roman"/>
              </a:rPr>
              <a:t>month</a:t>
            </a:r>
            <a:r>
              <a:rPr lang="en-US" dirty="0">
                <a:solidFill>
                  <a:srgbClr val="000000"/>
                </a:solidFill>
                <a:latin typeface="Consolas"/>
                <a:ea typeface="Calibri"/>
                <a:cs typeface="Times New Roman"/>
              </a:rPr>
              <a:t>;</a:t>
            </a:r>
            <a:endParaRPr lang="ru-RU" dirty="0">
              <a:ea typeface="Calibri"/>
              <a:cs typeface="Times New Roman"/>
            </a:endParaRPr>
          </a:p>
          <a:p>
            <a:pPr defTabSz="457200"/>
            <a:r>
              <a:rPr lang="en-US" dirty="0">
                <a:solidFill>
                  <a:srgbClr val="000000"/>
                </a:solidFill>
                <a:latin typeface="Consolas"/>
                <a:ea typeface="Calibri"/>
                <a:cs typeface="Times New Roman"/>
              </a:rPr>
              <a:t>	</a:t>
            </a:r>
            <a:r>
              <a:rPr lang="ru-RU" dirty="0" err="1">
                <a:solidFill>
                  <a:srgbClr val="0000FF"/>
                </a:solidFill>
                <a:latin typeface="Consolas"/>
                <a:ea typeface="Calibri"/>
                <a:cs typeface="Times New Roman"/>
              </a:rPr>
              <a:t>int</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year</a:t>
            </a:r>
            <a:r>
              <a:rPr lang="ru-RU" dirty="0">
                <a:solidFill>
                  <a:srgbClr val="000000"/>
                </a:solidFill>
                <a:latin typeface="Consolas"/>
                <a:ea typeface="Calibri"/>
                <a:cs typeface="Times New Roman"/>
              </a:rPr>
              <a:t>;</a:t>
            </a:r>
            <a:endParaRPr lang="ru-RU" dirty="0">
              <a:ea typeface="Calibri"/>
              <a:cs typeface="Times New Roman"/>
            </a:endParaRPr>
          </a:p>
          <a:p>
            <a:pPr defTabSz="457200"/>
            <a:r>
              <a:rPr lang="ru-RU" dirty="0">
                <a:solidFill>
                  <a:srgbClr val="000000"/>
                </a:solidFill>
                <a:latin typeface="Consolas"/>
                <a:ea typeface="Calibri"/>
                <a:cs typeface="Times New Roman"/>
              </a:rPr>
              <a:t>};</a:t>
            </a:r>
          </a:p>
          <a:p>
            <a:pPr defTabSz="457200"/>
            <a:endParaRPr lang="en-US" dirty="0">
              <a:solidFill>
                <a:srgbClr val="000000"/>
              </a:solidFill>
              <a:latin typeface="Consolas"/>
              <a:ea typeface="Calibri"/>
              <a:cs typeface="Times New Roman"/>
            </a:endParaRPr>
          </a:p>
          <a:p>
            <a:pPr defTabSz="508000"/>
            <a:r>
              <a:rPr lang="ru-RU" dirty="0">
                <a:solidFill>
                  <a:srgbClr val="008000"/>
                </a:solidFill>
                <a:latin typeface="Consolas"/>
                <a:ea typeface="Calibri"/>
                <a:cs typeface="Times New Roman"/>
              </a:rPr>
              <a:t>// </a:t>
            </a:r>
            <a:r>
              <a:rPr lang="ru-RU" dirty="0" err="1">
                <a:solidFill>
                  <a:srgbClr val="008000"/>
                </a:solidFill>
                <a:latin typeface="Consolas"/>
                <a:ea typeface="Calibri"/>
                <a:cs typeface="Times New Roman"/>
              </a:rPr>
              <a:t>Person</a:t>
            </a:r>
            <a:r>
              <a:rPr lang="ru-RU" dirty="0">
                <a:solidFill>
                  <a:srgbClr val="008000"/>
                </a:solidFill>
                <a:latin typeface="Consolas"/>
                <a:ea typeface="Calibri"/>
                <a:cs typeface="Times New Roman"/>
              </a:rPr>
              <a:t> - пример более сложной </a:t>
            </a:r>
            <a:r>
              <a:rPr lang="ru-RU" dirty="0" err="1">
                <a:solidFill>
                  <a:srgbClr val="008000"/>
                </a:solidFill>
                <a:latin typeface="Consolas"/>
                <a:ea typeface="Calibri"/>
                <a:cs typeface="Times New Roman"/>
              </a:rPr>
              <a:t>стуктуры</a:t>
            </a:r>
            <a:endParaRPr lang="ru-RU" dirty="0">
              <a:ea typeface="Calibri"/>
              <a:cs typeface="Times New Roman"/>
            </a:endParaRPr>
          </a:p>
          <a:p>
            <a:pPr defTabSz="508000"/>
            <a:r>
              <a:rPr lang="ru-RU" dirty="0" err="1">
                <a:solidFill>
                  <a:srgbClr val="0000FF"/>
                </a:solidFill>
                <a:latin typeface="Consolas"/>
                <a:ea typeface="Calibri"/>
                <a:cs typeface="Times New Roman"/>
              </a:rPr>
              <a:t>struct</a:t>
            </a:r>
            <a:r>
              <a:rPr lang="ru-RU" dirty="0">
                <a:solidFill>
                  <a:srgbClr val="000000"/>
                </a:solidFill>
                <a:latin typeface="Consolas"/>
                <a:ea typeface="Calibri"/>
                <a:cs typeface="Times New Roman"/>
              </a:rPr>
              <a:t> </a:t>
            </a:r>
            <a:r>
              <a:rPr lang="ru-RU" dirty="0" err="1">
                <a:solidFill>
                  <a:srgbClr val="216F85"/>
                </a:solidFill>
                <a:latin typeface="Consolas"/>
                <a:ea typeface="Calibri"/>
                <a:cs typeface="Times New Roman"/>
              </a:rPr>
              <a:t>Person</a:t>
            </a:r>
            <a:endParaRPr lang="ru-RU" dirty="0">
              <a:ea typeface="Calibri"/>
              <a:cs typeface="Times New Roman"/>
            </a:endParaRPr>
          </a:p>
          <a:p>
            <a:pPr defTabSz="508000"/>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en-US" i="1" dirty="0" err="1">
                <a:solidFill>
                  <a:srgbClr val="216F85"/>
                </a:solidFill>
                <a:latin typeface="Consolas"/>
                <a:ea typeface="Calibri"/>
                <a:cs typeface="Times New Roman"/>
              </a:rPr>
              <a:t>std</a:t>
            </a:r>
            <a:r>
              <a:rPr lang="en-US" dirty="0">
                <a:solidFill>
                  <a:srgbClr val="000000"/>
                </a:solidFill>
                <a:latin typeface="Consolas"/>
                <a:ea typeface="Calibri"/>
                <a:cs typeface="Times New Roman"/>
              </a:rPr>
              <a:t>::</a:t>
            </a:r>
            <a:r>
              <a:rPr lang="en-US" i="1" dirty="0">
                <a:solidFill>
                  <a:srgbClr val="216F85"/>
                </a:solidFill>
                <a:latin typeface="Consolas"/>
                <a:ea typeface="Calibri"/>
                <a:cs typeface="Times New Roman"/>
              </a:rPr>
              <a:t>string</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name</a:t>
            </a:r>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en-US" i="1" dirty="0" err="1">
                <a:solidFill>
                  <a:srgbClr val="216F85"/>
                </a:solidFill>
                <a:latin typeface="Consolas"/>
                <a:ea typeface="Calibri"/>
                <a:cs typeface="Times New Roman"/>
              </a:rPr>
              <a:t>std</a:t>
            </a:r>
            <a:r>
              <a:rPr lang="en-US" dirty="0">
                <a:solidFill>
                  <a:srgbClr val="000000"/>
                </a:solidFill>
                <a:latin typeface="Consolas"/>
                <a:ea typeface="Calibri"/>
                <a:cs typeface="Times New Roman"/>
              </a:rPr>
              <a:t>::</a:t>
            </a:r>
            <a:r>
              <a:rPr lang="en-US" i="1" dirty="0">
                <a:solidFill>
                  <a:srgbClr val="216F85"/>
                </a:solidFill>
                <a:latin typeface="Consolas"/>
                <a:ea typeface="Calibri"/>
                <a:cs typeface="Times New Roman"/>
              </a:rPr>
              <a:t>string</a:t>
            </a:r>
            <a:r>
              <a:rPr lang="en-US" dirty="0">
                <a:solidFill>
                  <a:srgbClr val="000000"/>
                </a:solidFill>
                <a:latin typeface="Consolas"/>
                <a:ea typeface="Calibri"/>
                <a:cs typeface="Times New Roman"/>
              </a:rPr>
              <a:t> </a:t>
            </a:r>
            <a:r>
              <a:rPr lang="en-US" dirty="0">
                <a:solidFill>
                  <a:srgbClr val="000080"/>
                </a:solidFill>
                <a:latin typeface="Consolas"/>
                <a:ea typeface="Calibri"/>
                <a:cs typeface="Times New Roman"/>
              </a:rPr>
              <a:t>address</a:t>
            </a:r>
            <a:r>
              <a:rPr lang="en-US" dirty="0">
                <a:solidFill>
                  <a:srgbClr val="000000"/>
                </a:solidFill>
                <a:latin typeface="Consolas"/>
                <a:ea typeface="Calibri"/>
                <a:cs typeface="Times New Roman"/>
              </a:rPr>
              <a:t>;</a:t>
            </a:r>
            <a:endParaRPr lang="ru-RU" dirty="0">
              <a:ea typeface="Calibri"/>
              <a:cs typeface="Times New Roman"/>
            </a:endParaRPr>
          </a:p>
          <a:p>
            <a:pPr defTabSz="508000"/>
            <a:r>
              <a:rPr lang="en-US" dirty="0">
                <a:solidFill>
                  <a:srgbClr val="000000"/>
                </a:solidFill>
                <a:latin typeface="Consolas"/>
                <a:ea typeface="Calibri"/>
                <a:cs typeface="Times New Roman"/>
              </a:rPr>
              <a:t>	</a:t>
            </a:r>
            <a:r>
              <a:rPr lang="ru-RU" dirty="0" err="1">
                <a:solidFill>
                  <a:srgbClr val="216F85"/>
                </a:solidFill>
                <a:latin typeface="Consolas"/>
                <a:ea typeface="Calibri"/>
                <a:cs typeface="Times New Roman"/>
              </a:rPr>
              <a:t>Date</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birthday</a:t>
            </a:r>
            <a:r>
              <a:rPr lang="ru-RU" dirty="0">
                <a:solidFill>
                  <a:srgbClr val="000000"/>
                </a:solidFill>
                <a:latin typeface="Consolas"/>
                <a:ea typeface="Calibri"/>
                <a:cs typeface="Times New Roman"/>
              </a:rPr>
              <a:t>;</a:t>
            </a:r>
            <a:endParaRPr lang="ru-RU" dirty="0">
              <a:ea typeface="Calibri"/>
              <a:cs typeface="Times New Roman"/>
            </a:endParaRPr>
          </a:p>
          <a:p>
            <a:pPr defTabSz="508000"/>
            <a:r>
              <a:rPr lang="ru-RU" dirty="0">
                <a:solidFill>
                  <a:srgbClr val="000000"/>
                </a:solidFill>
                <a:latin typeface="Consolas"/>
                <a:ea typeface="Calibri"/>
                <a:cs typeface="Times New Roman"/>
              </a:rPr>
              <a:t>	</a:t>
            </a:r>
            <a:r>
              <a:rPr lang="ru-RU" dirty="0" err="1">
                <a:solidFill>
                  <a:srgbClr val="0000FF"/>
                </a:solidFill>
                <a:latin typeface="Consolas"/>
                <a:ea typeface="Calibri"/>
                <a:cs typeface="Times New Roman"/>
              </a:rPr>
              <a:t>int</a:t>
            </a:r>
            <a:r>
              <a:rPr lang="ru-RU" dirty="0">
                <a:solidFill>
                  <a:srgbClr val="000000"/>
                </a:solidFill>
                <a:latin typeface="Consolas"/>
                <a:ea typeface="Calibri"/>
                <a:cs typeface="Times New Roman"/>
              </a:rPr>
              <a:t> </a:t>
            </a:r>
            <a:r>
              <a:rPr lang="ru-RU" dirty="0" err="1">
                <a:solidFill>
                  <a:srgbClr val="000080"/>
                </a:solidFill>
                <a:latin typeface="Consolas"/>
                <a:ea typeface="Calibri"/>
                <a:cs typeface="Times New Roman"/>
              </a:rPr>
              <a:t>height</a:t>
            </a:r>
            <a:r>
              <a:rPr lang="ru-RU" dirty="0">
                <a:solidFill>
                  <a:srgbClr val="000000"/>
                </a:solidFill>
                <a:latin typeface="Consolas"/>
                <a:ea typeface="Calibri"/>
                <a:cs typeface="Times New Roman"/>
              </a:rPr>
              <a:t>;</a:t>
            </a:r>
            <a:endParaRPr lang="ru-RU" dirty="0">
              <a:ea typeface="Calibri"/>
              <a:cs typeface="Times New Roman"/>
            </a:endParaRPr>
          </a:p>
          <a:p>
            <a:pPr defTabSz="508000"/>
            <a:r>
              <a:rPr lang="ru-RU" dirty="0">
                <a:solidFill>
                  <a:srgbClr val="000000"/>
                </a:solidFill>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631504" y="44625"/>
            <a:ext cx="8424936" cy="6740307"/>
          </a:xfrm>
          <a:prstGeom prst="rect">
            <a:avLst/>
          </a:prstGeom>
        </p:spPr>
        <p:txBody>
          <a:bodyPr wrap="square" lIns="0" tIns="0" rIns="0" bIns="0">
            <a:spAutoFit/>
          </a:bodyPr>
          <a:lstStyle/>
          <a:p>
            <a:pPr defTabSz="350838"/>
            <a:r>
              <a:rPr lang="ru-RU" sz="1500" dirty="0">
                <a:solidFill>
                  <a:srgbClr val="008000"/>
                </a:solidFill>
                <a:latin typeface="Consolas"/>
                <a:ea typeface="Calibri"/>
                <a:cs typeface="Times New Roman"/>
              </a:rPr>
              <a:t>// Проверка двух дат на равенство</a:t>
            </a:r>
            <a:endParaRPr lang="ru-RU" sz="1500" dirty="0">
              <a:ea typeface="Calibri"/>
              <a:cs typeface="Times New Roman"/>
            </a:endParaRPr>
          </a:p>
          <a:p>
            <a:pPr defTabSz="350838"/>
            <a:r>
              <a:rPr lang="en-US" sz="1500" dirty="0">
                <a:solidFill>
                  <a:srgbClr val="0000FF"/>
                </a:solidFill>
                <a:latin typeface="Consolas"/>
                <a:ea typeface="Calibri"/>
                <a:cs typeface="Times New Roman"/>
              </a:rPr>
              <a:t>bool</a:t>
            </a:r>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Date</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 </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Date</a:t>
            </a:r>
            <a:r>
              <a:rPr lang="en-US" sz="1500" dirty="0">
                <a:solidFill>
                  <a:srgbClr val="000000"/>
                </a:solidFill>
                <a:latin typeface="Consolas"/>
                <a:ea typeface="Calibri"/>
                <a:cs typeface="Times New Roman"/>
              </a:rPr>
              <a:t>&amp;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	</a:t>
            </a:r>
            <a:r>
              <a:rPr lang="en-US" sz="1500" dirty="0">
                <a:solidFill>
                  <a:srgbClr val="0000FF"/>
                </a:solidFill>
                <a:latin typeface="Consolas"/>
                <a:ea typeface="Calibri"/>
                <a:cs typeface="Times New Roman"/>
              </a:rPr>
              <a:t>return</a:t>
            </a:r>
            <a:r>
              <a:rPr lang="ru-RU" sz="1500" dirty="0">
                <a:solidFill>
                  <a:srgbClr val="0000FF"/>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day</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day</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month</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month</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d1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year</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d2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year</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8000"/>
                </a:solidFill>
                <a:latin typeface="Consolas"/>
                <a:ea typeface="Calibri"/>
                <a:cs typeface="Times New Roman"/>
              </a:rPr>
              <a:t>// Проверка двух людей на идентичность</a:t>
            </a:r>
            <a:endParaRPr lang="ru-RU" sz="1500" dirty="0">
              <a:ea typeface="Calibri"/>
              <a:cs typeface="Times New Roman"/>
            </a:endParaRPr>
          </a:p>
          <a:p>
            <a:pPr defTabSz="350838"/>
            <a:r>
              <a:rPr lang="en-US" sz="1500" dirty="0">
                <a:solidFill>
                  <a:srgbClr val="0000FF"/>
                </a:solidFill>
                <a:latin typeface="Consolas"/>
                <a:ea typeface="Calibri"/>
                <a:cs typeface="Times New Roman"/>
              </a:rPr>
              <a:t>bool</a:t>
            </a:r>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 </a:t>
            </a:r>
            <a:r>
              <a:rPr lang="en-US" sz="1500" dirty="0" err="1">
                <a:solidFill>
                  <a:srgbClr val="0000FF"/>
                </a:solidFill>
                <a:latin typeface="Consolas"/>
                <a:ea typeface="Calibri"/>
                <a:cs typeface="Times New Roman"/>
              </a:rPr>
              <a:t>const</a:t>
            </a:r>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&amp;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0000FF"/>
                </a:solidFill>
                <a:latin typeface="Consolas"/>
                <a:ea typeface="Calibri"/>
                <a:cs typeface="Times New Roman"/>
              </a:rPr>
              <a:t>return</a:t>
            </a:r>
            <a:r>
              <a:rPr lang="ru-RU" sz="1500" dirty="0">
                <a:solidFill>
                  <a:srgbClr val="0000FF"/>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name</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name</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address</a:t>
            </a:r>
            <a:r>
              <a:rPr lang="en-US" sz="1500" dirty="0">
                <a:solidFill>
                  <a:srgbClr val="000000"/>
                </a:solidFill>
                <a:latin typeface="Consolas"/>
                <a:ea typeface="Calibri"/>
                <a:cs typeface="Times New Roman"/>
              </a:rPr>
              <a:t> ==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address</a:t>
            </a:r>
            <a:r>
              <a:rPr lang="en-US" sz="1500" dirty="0">
                <a:solidFill>
                  <a:srgbClr val="000000"/>
                </a:solidFill>
                <a:latin typeface="Consolas"/>
                <a:ea typeface="Calibri"/>
                <a:cs typeface="Times New Roman"/>
              </a:rPr>
              <a:t>) &amp;&amp;</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p1</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birthday</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p2</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birthday</a:t>
            </a:r>
            <a:r>
              <a:rPr lang="en-US" sz="1500" dirty="0">
                <a:solidFill>
                  <a:srgbClr val="000000"/>
                </a:solidFill>
                <a:latin typeface="Consolas"/>
                <a:ea typeface="Calibri"/>
                <a:cs typeface="Times New Roman"/>
              </a:rPr>
              <a:t>) &amp;&amp;</a:t>
            </a:r>
            <a:r>
              <a:rPr lang="ru-RU" sz="1500" dirty="0">
                <a:solidFill>
                  <a:srgbClr val="000000"/>
                </a:solidFill>
                <a:latin typeface="Consolas"/>
                <a:ea typeface="Calibri"/>
                <a:cs typeface="Times New Roman"/>
              </a:rPr>
              <a:t> </a:t>
            </a:r>
            <a:r>
              <a:rPr lang="ru-RU" sz="1500" dirty="0">
                <a:solidFill>
                  <a:srgbClr val="000080"/>
                </a:solidFill>
                <a:latin typeface="Consolas"/>
                <a:ea typeface="Calibri"/>
                <a:cs typeface="Times New Roman"/>
              </a:rPr>
              <a:t>p1</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height</a:t>
            </a:r>
            <a:r>
              <a:rPr lang="ru-RU" sz="1500" dirty="0">
                <a:solidFill>
                  <a:srgbClr val="000000"/>
                </a:solidFill>
                <a:latin typeface="Consolas"/>
                <a:ea typeface="Calibri"/>
                <a:cs typeface="Times New Roman"/>
              </a:rPr>
              <a:t> == </a:t>
            </a:r>
            <a:r>
              <a:rPr lang="ru-RU" sz="1500" dirty="0">
                <a:solidFill>
                  <a:srgbClr val="000080"/>
                </a:solidFill>
                <a:latin typeface="Consolas"/>
                <a:ea typeface="Calibri"/>
                <a:cs typeface="Times New Roman"/>
              </a:rPr>
              <a:t>p2</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height</a:t>
            </a:r>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a:t>
            </a:r>
          </a:p>
          <a:p>
            <a:r>
              <a:rPr lang="en-US" sz="1500" dirty="0">
                <a:solidFill>
                  <a:srgbClr val="0000FF"/>
                </a:solidFill>
                <a:highlight>
                  <a:srgbClr val="FFFFFF"/>
                </a:highlight>
                <a:latin typeface="Consolas"/>
              </a:rPr>
              <a:t>int</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dirty="0">
                <a:solidFill>
                  <a:srgbClr val="000000"/>
                </a:solidFill>
                <a:highlight>
                  <a:srgbClr val="FFFFFF"/>
                </a:highlight>
                <a:latin typeface="Consolas"/>
              </a:rPr>
              <a:t>()</a:t>
            </a:r>
          </a:p>
          <a:p>
            <a:pPr defTabSz="350838"/>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r>
              <a:rPr lang="ru-RU"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person1</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"Ivanov Ivan"</a:t>
            </a:r>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Suvorova</a:t>
            </a:r>
            <a:r>
              <a:rPr lang="en-US" sz="1500" dirty="0">
                <a:solidFill>
                  <a:srgbClr val="A31515"/>
                </a:solidFill>
                <a:latin typeface="Consolas"/>
                <a:ea typeface="Calibri"/>
                <a:cs typeface="Times New Roman"/>
              </a:rPr>
              <a:t> Street, 17"</a:t>
            </a:r>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10,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March</a:t>
            </a:r>
            <a:r>
              <a:rPr lang="en-US" sz="1500" dirty="0">
                <a:solidFill>
                  <a:srgbClr val="000000"/>
                </a:solidFill>
                <a:latin typeface="Consolas"/>
                <a:ea typeface="Calibri"/>
                <a:cs typeface="Times New Roman"/>
              </a:rPr>
              <a:t>, 1975 }, 185</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Sergeev</a:t>
            </a:r>
            <a:r>
              <a:rPr lang="en-US" sz="1500" dirty="0">
                <a:solidFill>
                  <a:srgbClr val="A31515"/>
                </a:solidFill>
                <a:latin typeface="Consolas"/>
                <a:ea typeface="Calibri"/>
                <a:cs typeface="Times New Roman"/>
              </a:rPr>
              <a:t> </a:t>
            </a:r>
            <a:r>
              <a:rPr lang="en-US" sz="1500" dirty="0" err="1">
                <a:solidFill>
                  <a:srgbClr val="A31515"/>
                </a:solidFill>
                <a:latin typeface="Consolas"/>
                <a:ea typeface="Calibri"/>
                <a:cs typeface="Times New Roman"/>
              </a:rPr>
              <a:t>Egor</a:t>
            </a:r>
            <a:r>
              <a:rPr lang="en-US" sz="1500" dirty="0">
                <a:solidFill>
                  <a:srgbClr val="A31515"/>
                </a:solidFill>
                <a:latin typeface="Consolas"/>
                <a:ea typeface="Calibri"/>
                <a:cs typeface="Times New Roman"/>
              </a:rPr>
              <a:t>"</a:t>
            </a:r>
            <a:r>
              <a:rPr lang="en-US" sz="1500" dirty="0">
                <a:solidFill>
                  <a:srgbClr val="000000"/>
                </a:solidFill>
                <a:latin typeface="Consolas"/>
                <a:ea typeface="Calibri"/>
                <a:cs typeface="Times New Roman"/>
              </a:rPr>
              <a:t>,</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Sovetskaya</a:t>
            </a:r>
            <a:r>
              <a:rPr lang="en-US" sz="1500" dirty="0">
                <a:solidFill>
                  <a:srgbClr val="A31515"/>
                </a:solidFill>
                <a:latin typeface="Consolas"/>
                <a:ea typeface="Calibri"/>
                <a:cs typeface="Times New Roman"/>
              </a:rPr>
              <a:t> Street, 24"</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11,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February</a:t>
            </a:r>
            <a:r>
              <a:rPr lang="en-US" sz="1500" dirty="0">
                <a:solidFill>
                  <a:srgbClr val="000000"/>
                </a:solidFill>
                <a:latin typeface="Consolas"/>
                <a:ea typeface="Calibri"/>
                <a:cs typeface="Times New Roman"/>
              </a:rPr>
              <a:t>, 1990 }, 116</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216F85"/>
                </a:solidFill>
                <a:latin typeface="Consolas"/>
                <a:ea typeface="Calibri"/>
                <a:cs typeface="Times New Roman"/>
              </a:rPr>
              <a:t>Person</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person3</a:t>
            </a:r>
            <a:r>
              <a:rPr lang="en-US" sz="1500" dirty="0">
                <a:solidFill>
                  <a:srgbClr val="000000"/>
                </a:solidFill>
                <a:latin typeface="Consolas"/>
                <a:ea typeface="Calibri"/>
                <a:cs typeface="Times New Roman"/>
              </a:rPr>
              <a:t> =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"Ivanov Ivan"</a:t>
            </a:r>
            <a:r>
              <a:rPr lang="en-US" sz="1500" dirty="0">
                <a:solidFill>
                  <a:srgbClr val="000000"/>
                </a:solidFill>
                <a:latin typeface="Consolas"/>
                <a:ea typeface="Calibri"/>
                <a:cs typeface="Times New Roman"/>
              </a:rPr>
              <a:t>,</a:t>
            </a:r>
            <a:r>
              <a:rPr lang="ru-RU" sz="1500" dirty="0">
                <a:solidFill>
                  <a:srgbClr val="000000"/>
                </a:solidFill>
                <a:latin typeface="Consolas"/>
                <a:ea typeface="Calibri"/>
                <a:cs typeface="Times New Roman"/>
              </a:rPr>
              <a:t> </a:t>
            </a:r>
            <a:r>
              <a:rPr lang="en-US" sz="1500" dirty="0">
                <a:solidFill>
                  <a:srgbClr val="A31515"/>
                </a:solidFill>
                <a:latin typeface="Consolas"/>
                <a:ea typeface="Calibri"/>
                <a:cs typeface="Times New Roman"/>
              </a:rPr>
              <a:t>"</a:t>
            </a:r>
            <a:r>
              <a:rPr lang="en-US" sz="1500" dirty="0" err="1">
                <a:solidFill>
                  <a:srgbClr val="A31515"/>
                </a:solidFill>
                <a:latin typeface="Consolas"/>
                <a:ea typeface="Calibri"/>
                <a:cs typeface="Times New Roman"/>
              </a:rPr>
              <a:t>Suvorova</a:t>
            </a:r>
            <a:r>
              <a:rPr lang="en-US" sz="1500" dirty="0">
                <a:solidFill>
                  <a:srgbClr val="A31515"/>
                </a:solidFill>
                <a:latin typeface="Consolas"/>
                <a:ea typeface="Calibri"/>
                <a:cs typeface="Times New Roman"/>
              </a:rPr>
              <a:t> Street, 17"</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 10, </a:t>
            </a:r>
            <a:r>
              <a:rPr lang="en-US" sz="1500" dirty="0">
                <a:solidFill>
                  <a:srgbClr val="216F85"/>
                </a:solidFill>
                <a:latin typeface="Consolas"/>
                <a:ea typeface="Calibri"/>
                <a:cs typeface="Times New Roman"/>
              </a:rPr>
              <a:t>Month</a:t>
            </a:r>
            <a:r>
              <a:rPr lang="en-US" sz="1500" dirty="0">
                <a:solidFill>
                  <a:srgbClr val="000000"/>
                </a:solidFill>
                <a:latin typeface="Consolas"/>
                <a:ea typeface="Calibri"/>
                <a:cs typeface="Times New Roman"/>
              </a:rPr>
              <a:t>::</a:t>
            </a:r>
            <a:r>
              <a:rPr lang="en-US" sz="1500" dirty="0">
                <a:solidFill>
                  <a:srgbClr val="6F008A"/>
                </a:solidFill>
                <a:latin typeface="Consolas"/>
                <a:ea typeface="Calibri"/>
                <a:cs typeface="Times New Roman"/>
              </a:rPr>
              <a:t>March</a:t>
            </a:r>
            <a:r>
              <a:rPr lang="en-US" sz="1500" dirty="0">
                <a:solidFill>
                  <a:srgbClr val="000000"/>
                </a:solidFill>
                <a:latin typeface="Consolas"/>
                <a:ea typeface="Calibri"/>
                <a:cs typeface="Times New Roman"/>
              </a:rPr>
              <a:t>, 1975 },</a:t>
            </a:r>
            <a:r>
              <a:rPr lang="ru-RU" sz="1500" dirty="0">
                <a:solidFill>
                  <a:srgbClr val="000000"/>
                </a:solidFill>
                <a:latin typeface="Consolas"/>
                <a:ea typeface="Calibri"/>
                <a:cs typeface="Times New Roman"/>
              </a:rPr>
              <a:t> </a:t>
            </a:r>
            <a:r>
              <a:rPr lang="en-US" sz="1500" dirty="0">
                <a:solidFill>
                  <a:srgbClr val="000000"/>
                </a:solidFill>
                <a:latin typeface="Consolas"/>
                <a:ea typeface="Calibri"/>
                <a:cs typeface="Times New Roman"/>
              </a:rPr>
              <a:t>185</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i="1" dirty="0">
                <a:solidFill>
                  <a:srgbClr val="6F008A"/>
                </a:solidFill>
                <a:latin typeface="Consolas"/>
                <a:ea typeface="Calibri"/>
                <a:cs typeface="Times New Roman"/>
              </a:rPr>
              <a:t>assert</a:t>
            </a:r>
            <a:r>
              <a:rPr lang="en-US" sz="1500" dirty="0">
                <a:solidFill>
                  <a:srgbClr val="000000"/>
                </a:solidFill>
                <a:latin typeface="Consolas"/>
                <a:ea typeface="Calibri"/>
                <a:cs typeface="Times New Roman"/>
              </a:rPr>
              <a:t>(!</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person1</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en-US" sz="1500" i="1" dirty="0">
                <a:solidFill>
                  <a:srgbClr val="6F008A"/>
                </a:solidFill>
                <a:latin typeface="Consolas"/>
                <a:ea typeface="Calibri"/>
                <a:cs typeface="Times New Roman"/>
              </a:rPr>
              <a:t>assert</a:t>
            </a:r>
            <a:r>
              <a:rPr lang="en-US" sz="1500" dirty="0">
                <a:solidFill>
                  <a:srgbClr val="000000"/>
                </a:solidFill>
                <a:latin typeface="Consolas"/>
                <a:ea typeface="Calibri"/>
                <a:cs typeface="Times New Roman"/>
              </a:rPr>
              <a:t>(!</a:t>
            </a:r>
            <a:r>
              <a:rPr lang="en-US" sz="1500" dirty="0">
                <a:solidFill>
                  <a:srgbClr val="880000"/>
                </a:solidFill>
                <a:latin typeface="Consolas"/>
                <a:ea typeface="Calibri"/>
                <a:cs typeface="Times New Roman"/>
              </a:rPr>
              <a:t>Equals</a:t>
            </a:r>
            <a:r>
              <a:rPr lang="en-US" sz="1500" dirty="0">
                <a:solidFill>
                  <a:srgbClr val="000000"/>
                </a:solidFill>
                <a:latin typeface="Consolas"/>
                <a:ea typeface="Calibri"/>
                <a:cs typeface="Times New Roman"/>
              </a:rPr>
              <a:t>(</a:t>
            </a:r>
            <a:r>
              <a:rPr lang="en-US" sz="1500" dirty="0">
                <a:solidFill>
                  <a:srgbClr val="000080"/>
                </a:solidFill>
                <a:latin typeface="Consolas"/>
                <a:ea typeface="Calibri"/>
                <a:cs typeface="Times New Roman"/>
              </a:rPr>
              <a:t>person2</a:t>
            </a:r>
            <a:r>
              <a:rPr lang="en-US" sz="1500" dirty="0">
                <a:solidFill>
                  <a:srgbClr val="000000"/>
                </a:solidFill>
                <a:latin typeface="Consolas"/>
                <a:ea typeface="Calibri"/>
                <a:cs typeface="Times New Roman"/>
              </a:rPr>
              <a:t>, </a:t>
            </a:r>
            <a:r>
              <a:rPr lang="en-US" sz="1500" dirty="0">
                <a:solidFill>
                  <a:srgbClr val="000080"/>
                </a:solidFill>
                <a:latin typeface="Consolas"/>
                <a:ea typeface="Calibri"/>
                <a:cs typeface="Times New Roman"/>
              </a:rPr>
              <a:t>person3</a:t>
            </a:r>
            <a:r>
              <a:rPr lang="en-US" sz="1500" dirty="0">
                <a:solidFill>
                  <a:srgbClr val="000000"/>
                </a:solidFill>
                <a:latin typeface="Consolas"/>
                <a:ea typeface="Calibri"/>
                <a:cs typeface="Times New Roman"/>
              </a:rPr>
              <a:t>));</a:t>
            </a:r>
            <a:endParaRPr lang="ru-RU" sz="1500" dirty="0">
              <a:ea typeface="Calibri"/>
              <a:cs typeface="Times New Roman"/>
            </a:endParaRPr>
          </a:p>
          <a:p>
            <a:pPr defTabSz="350838"/>
            <a:r>
              <a:rPr lang="en-US" sz="1500" dirty="0">
                <a:solidFill>
                  <a:srgbClr val="000000"/>
                </a:solidFill>
                <a:latin typeface="Consolas"/>
                <a:ea typeface="Calibri"/>
                <a:cs typeface="Times New Roman"/>
              </a:rPr>
              <a:t>	</a:t>
            </a:r>
            <a:r>
              <a:rPr lang="ru-RU" sz="1500" i="1" dirty="0" err="1">
                <a:solidFill>
                  <a:srgbClr val="6F008A"/>
                </a:solidFill>
                <a:latin typeface="Consolas"/>
                <a:ea typeface="Calibri"/>
                <a:cs typeface="Times New Roman"/>
              </a:rPr>
              <a:t>assert</a:t>
            </a:r>
            <a:r>
              <a:rPr lang="ru-RU" sz="1500" dirty="0">
                <a:solidFill>
                  <a:srgbClr val="000000"/>
                </a:solidFill>
                <a:latin typeface="Consolas"/>
                <a:ea typeface="Calibri"/>
                <a:cs typeface="Times New Roman"/>
              </a:rPr>
              <a:t>(</a:t>
            </a:r>
            <a:r>
              <a:rPr lang="ru-RU" sz="1500" dirty="0" err="1">
                <a:solidFill>
                  <a:srgbClr val="880000"/>
                </a:solidFill>
                <a:latin typeface="Consolas"/>
                <a:ea typeface="Calibri"/>
                <a:cs typeface="Times New Roman"/>
              </a:rPr>
              <a:t>Equals</a:t>
            </a:r>
            <a:r>
              <a:rPr lang="ru-RU" sz="1500" dirty="0">
                <a:solidFill>
                  <a:srgbClr val="000000"/>
                </a:solidFill>
                <a:latin typeface="Consolas"/>
                <a:ea typeface="Calibri"/>
                <a:cs typeface="Times New Roman"/>
              </a:rPr>
              <a:t>(</a:t>
            </a:r>
            <a:r>
              <a:rPr lang="ru-RU" sz="1500" dirty="0">
                <a:solidFill>
                  <a:srgbClr val="000080"/>
                </a:solidFill>
                <a:latin typeface="Consolas"/>
                <a:ea typeface="Calibri"/>
                <a:cs typeface="Times New Roman"/>
              </a:rPr>
              <a:t>person1</a:t>
            </a:r>
            <a:r>
              <a:rPr lang="ru-RU" sz="1500" dirty="0">
                <a:solidFill>
                  <a:srgbClr val="000000"/>
                </a:solidFill>
                <a:latin typeface="Consolas"/>
                <a:ea typeface="Calibri"/>
                <a:cs typeface="Times New Roman"/>
              </a:rPr>
              <a:t>, </a:t>
            </a:r>
            <a:r>
              <a:rPr lang="ru-RU" sz="1500" dirty="0">
                <a:solidFill>
                  <a:srgbClr val="000080"/>
                </a:solidFill>
                <a:latin typeface="Consolas"/>
                <a:ea typeface="Calibri"/>
                <a:cs typeface="Times New Roman"/>
              </a:rPr>
              <a:t>person3</a:t>
            </a:r>
            <a:r>
              <a:rPr lang="ru-RU" sz="1500" dirty="0">
                <a:solidFill>
                  <a:srgbClr val="000000"/>
                </a:solidFill>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latin typeface="Consolas"/>
                <a:ea typeface="Calibri"/>
                <a:cs typeface="Times New Roman"/>
              </a:rPr>
              <a:t>}</a:t>
            </a:r>
            <a:endParaRPr lang="ru-RU" sz="1500" dirty="0">
              <a:ea typeface="Calibri"/>
              <a:cs typeface="Times New Roman"/>
            </a:endParaRPr>
          </a:p>
        </p:txBody>
      </p:sp>
      <p:sp>
        <p:nvSpPr>
          <p:cNvPr id="4" name="TextBox 3">
            <a:extLst>
              <a:ext uri="{FF2B5EF4-FFF2-40B4-BE49-F238E27FC236}">
                <a16:creationId xmlns:a16="http://schemas.microsoft.com/office/drawing/2014/main" id="{1DF39E83-0AB2-93A3-3F7F-25C018EA21F6}"/>
              </a:ext>
            </a:extLst>
          </p:cNvPr>
          <p:cNvSpPr txBox="1"/>
          <p:nvPr/>
        </p:nvSpPr>
        <p:spPr>
          <a:xfrm>
            <a:off x="5308250" y="6471083"/>
            <a:ext cx="5359751" cy="369332"/>
          </a:xfrm>
          <a:prstGeom prst="rect">
            <a:avLst/>
          </a:prstGeom>
          <a:noFill/>
        </p:spPr>
        <p:txBody>
          <a:bodyPr wrap="square">
            <a:spAutoFit/>
          </a:bodyPr>
          <a:lstStyle/>
          <a:p>
            <a:pPr algn="r"/>
            <a:r>
              <a:rPr lang="ru-RU" dirty="0">
                <a:hlinkClick r:id="rId3"/>
              </a:rPr>
              <a:t>https://wandbox.org/permlink/oJ626HXmxK29pvNv</a:t>
            </a:r>
            <a:r>
              <a:rPr lang="en-US" dirty="0"/>
              <a:t> </a:t>
            </a:r>
            <a:endParaRPr lang="ru-RU" dirty="0"/>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7752185" y="5949281"/>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1524000" y="1"/>
            <a:ext cx="9144000" cy="6924973"/>
          </a:xfrm>
          <a:prstGeom prst="rect">
            <a:avLst/>
          </a:prstGeom>
        </p:spPr>
        <p:txBody>
          <a:bodyPr wrap="square">
            <a:spAutoFit/>
          </a:bodyPr>
          <a:lstStyle/>
          <a:p>
            <a:pPr defTabSz="406400"/>
            <a:r>
              <a:rPr lang="en-US" sz="1200" dirty="0">
                <a:solidFill>
                  <a:srgbClr val="0000FF"/>
                </a:solidFill>
                <a:latin typeface="Consolas"/>
                <a:ea typeface="Calibri"/>
                <a:cs typeface="Times New Roman"/>
              </a:rPr>
              <a:t>#include</a:t>
            </a:r>
            <a:r>
              <a:rPr lang="en-US" sz="1200" dirty="0">
                <a:solidFill>
                  <a:srgbClr val="000000"/>
                </a:solidFill>
                <a:latin typeface="Consolas"/>
                <a:ea typeface="Calibri"/>
                <a:cs typeface="Times New Roman"/>
              </a:rPr>
              <a:t> </a:t>
            </a:r>
            <a:r>
              <a:rPr lang="en-US" sz="1200" dirty="0">
                <a:solidFill>
                  <a:srgbClr val="A31515"/>
                </a:solidFill>
                <a:latin typeface="Consolas"/>
                <a:ea typeface="Calibri"/>
                <a:cs typeface="Times New Roman"/>
              </a:rPr>
              <a:t>&lt;</a:t>
            </a:r>
            <a:r>
              <a:rPr lang="en-US" sz="1200" dirty="0" err="1">
                <a:solidFill>
                  <a:srgbClr val="A31515"/>
                </a:solidFill>
                <a:latin typeface="Consolas"/>
                <a:ea typeface="Calibri"/>
                <a:cs typeface="Times New Roman"/>
              </a:rPr>
              <a:t>iostream</a:t>
            </a:r>
            <a:r>
              <a:rPr lang="en-US" sz="1200" dirty="0">
                <a:solidFill>
                  <a:srgbClr val="A31515"/>
                </a:solidFill>
                <a:latin typeface="Consolas"/>
                <a:ea typeface="Calibri"/>
                <a:cs typeface="Times New Roman"/>
              </a:rPr>
              <a:t>&gt;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err="1">
                <a:solidFill>
                  <a:srgbClr val="0000FF"/>
                </a:solidFill>
                <a:latin typeface="Consolas"/>
                <a:ea typeface="Calibri"/>
                <a:cs typeface="Times New Roman"/>
              </a:rPr>
              <a:t>enum</a:t>
            </a:r>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class</a:t>
            </a:r>
            <a:r>
              <a:rPr lang="en-US" sz="1200" dirty="0">
                <a:solidFill>
                  <a:srgbClr val="000000"/>
                </a:solidFill>
                <a:latin typeface="Consolas"/>
                <a:ea typeface="Calibri"/>
                <a:cs typeface="Times New Roman"/>
              </a:rPr>
              <a:t> </a:t>
            </a:r>
            <a:r>
              <a:rPr lang="en-US" sz="1200" dirty="0" err="1">
                <a:solidFill>
                  <a:srgbClr val="216F85"/>
                </a:solidFill>
                <a:latin typeface="Consolas"/>
                <a:ea typeface="Calibri"/>
                <a:cs typeface="Times New Roman"/>
              </a:rPr>
              <a:t>NumericType</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6F008A"/>
                </a:solidFill>
                <a:latin typeface="Consolas"/>
                <a:ea typeface="Calibri"/>
                <a:cs typeface="Times New Roman"/>
              </a:rPr>
              <a:t>REAL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err="1">
                <a:solidFill>
                  <a:srgbClr val="0000FF"/>
                </a:solidFill>
                <a:latin typeface="Consolas"/>
                <a:ea typeface="Calibri"/>
                <a:cs typeface="Times New Roman"/>
              </a:rPr>
              <a:t>struct</a:t>
            </a:r>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union</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FF"/>
                </a:solidFill>
                <a:latin typeface="Consolas"/>
                <a:ea typeface="Calibri"/>
                <a:cs typeface="Times New Roman"/>
              </a:rPr>
              <a:t>int</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double</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value</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a:solidFill>
                  <a:srgbClr val="0000FF"/>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err="1">
                <a:solidFill>
                  <a:srgbClr val="0000FF"/>
                </a:solidFill>
                <a:latin typeface="Consolas"/>
                <a:ea typeface="Calibri"/>
                <a:cs typeface="Times New Roman"/>
              </a:rPr>
              <a:t>const</a:t>
            </a:r>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r>
              <a:rPr lang="en-US" sz="1200" dirty="0">
                <a:solidFill>
                  <a:srgbClr val="000000"/>
                </a:solidFill>
                <a:latin typeface="Consolas"/>
                <a:ea typeface="Calibri"/>
                <a:cs typeface="Times New Roman"/>
              </a:rPr>
              <a:t> &amp; </a:t>
            </a:r>
            <a:r>
              <a:rPr lang="en-US" sz="1200" dirty="0">
                <a:solidFill>
                  <a:srgbClr val="000080"/>
                </a:solidFill>
                <a:latin typeface="Consolas"/>
                <a:ea typeface="Calibri"/>
                <a:cs typeface="Times New Roman"/>
              </a:rPr>
              <a:t>n</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if</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000080"/>
                </a:solidFill>
                <a:latin typeface="Consolas"/>
                <a:ea typeface="Calibri"/>
                <a:cs typeface="Times New Roman"/>
              </a:rPr>
              <a:t>cout</a:t>
            </a:r>
            <a:r>
              <a:rPr lang="en-US" sz="1200" dirty="0">
                <a:solidFill>
                  <a:srgbClr val="000000"/>
                </a:solidFill>
                <a:latin typeface="Consolas"/>
                <a:ea typeface="Calibri"/>
                <a:cs typeface="Times New Roman"/>
              </a:rPr>
              <a:t> &lt;&lt;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 &lt;&lt;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880000"/>
                </a:solidFill>
                <a:latin typeface="Consolas"/>
                <a:ea typeface="Calibri"/>
                <a:cs typeface="Times New Roman"/>
              </a:rPr>
              <a:t>endl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0000FF"/>
                </a:solidFill>
                <a:latin typeface="Consolas"/>
                <a:ea typeface="Calibri"/>
                <a:cs typeface="Times New Roman"/>
              </a:rPr>
              <a:t>else</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000080"/>
                </a:solidFill>
                <a:latin typeface="Consolas"/>
                <a:ea typeface="Calibri"/>
                <a:cs typeface="Times New Roman"/>
              </a:rPr>
              <a:t>cout</a:t>
            </a:r>
            <a:r>
              <a:rPr lang="en-US" sz="1200" dirty="0">
                <a:solidFill>
                  <a:srgbClr val="000000"/>
                </a:solidFill>
                <a:latin typeface="Consolas"/>
                <a:ea typeface="Calibri"/>
                <a:cs typeface="Times New Roman"/>
              </a:rPr>
              <a:t> &lt;&lt; </a:t>
            </a:r>
            <a:r>
              <a:rPr lang="en-US" sz="1200" dirty="0" err="1">
                <a:solidFill>
                  <a:srgbClr val="000080"/>
                </a:solidFill>
                <a:latin typeface="Consolas"/>
                <a:ea typeface="Calibri"/>
                <a:cs typeface="Times New Roman"/>
              </a:rPr>
              <a:t>n</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 &lt;&lt; </a:t>
            </a:r>
            <a:r>
              <a:rPr lang="en-US" sz="1200" i="1" dirty="0" err="1">
                <a:solidFill>
                  <a:srgbClr val="216F85"/>
                </a:solidFill>
                <a:latin typeface="Consolas"/>
                <a:ea typeface="Calibri"/>
                <a:cs typeface="Times New Roman"/>
              </a:rPr>
              <a:t>std</a:t>
            </a:r>
            <a:r>
              <a:rPr lang="en-US" sz="1200" dirty="0">
                <a:solidFill>
                  <a:srgbClr val="000000"/>
                </a:solidFill>
                <a:latin typeface="Consolas"/>
                <a:ea typeface="Calibri"/>
                <a:cs typeface="Times New Roman"/>
              </a:rPr>
              <a:t>::</a:t>
            </a:r>
            <a:r>
              <a:rPr lang="en-US" sz="1200" i="1" dirty="0" err="1">
                <a:solidFill>
                  <a:srgbClr val="880000"/>
                </a:solidFill>
                <a:latin typeface="Consolas"/>
                <a:ea typeface="Calibri"/>
                <a:cs typeface="Times New Roman"/>
              </a:rPr>
              <a:t>endl</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p>
          <a:p>
            <a:pPr defTabSz="406400"/>
            <a:endParaRPr lang="ru-RU" sz="1200" dirty="0">
              <a:ea typeface="Calibri"/>
              <a:cs typeface="Times New Roman"/>
            </a:endParaRPr>
          </a:p>
          <a:p>
            <a:pPr defTabSz="406400"/>
            <a:r>
              <a:rPr lang="en-US" sz="1200" dirty="0">
                <a:solidFill>
                  <a:srgbClr val="0000FF"/>
                </a:solidFill>
                <a:latin typeface="Consolas"/>
                <a:ea typeface="Calibri"/>
                <a:cs typeface="Times New Roman"/>
              </a:rPr>
              <a:t>void</a:t>
            </a:r>
            <a:r>
              <a:rPr lang="en-US" sz="1200" dirty="0">
                <a:solidFill>
                  <a:srgbClr val="000000"/>
                </a:solidFill>
                <a:latin typeface="Consolas"/>
                <a:ea typeface="Calibri"/>
                <a:cs typeface="Times New Roman"/>
              </a:rPr>
              <a:t> </a:t>
            </a:r>
            <a:r>
              <a:rPr lang="en-US" sz="1200" i="1" dirty="0">
                <a:solidFill>
                  <a:srgbClr val="880000"/>
                </a:solidFill>
                <a:latin typeface="Consolas"/>
                <a:ea typeface="Calibri"/>
                <a:cs typeface="Times New Roman"/>
              </a:rPr>
              <a:t>main</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a:solidFill>
                  <a:srgbClr val="216F85"/>
                </a:solidFill>
                <a:latin typeface="Consolas"/>
                <a:ea typeface="Calibri"/>
                <a:cs typeface="Times New Roman"/>
              </a:rPr>
              <a:t>Numeric</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a</a:t>
            </a:r>
            <a:r>
              <a:rPr lang="en-US" sz="1200" dirty="0">
                <a:solidFill>
                  <a:srgbClr val="000000"/>
                </a:solidFill>
                <a:latin typeface="Consolas"/>
                <a:ea typeface="Calibri"/>
                <a:cs typeface="Times New Roman"/>
              </a:rPr>
              <a:t>, </a:t>
            </a:r>
            <a:r>
              <a:rPr lang="en-US" sz="1200" dirty="0">
                <a:solidFill>
                  <a:srgbClr val="000080"/>
                </a:solidFill>
                <a:latin typeface="Consolas"/>
                <a:ea typeface="Calibri"/>
                <a:cs typeface="Times New Roman"/>
              </a:rPr>
              <a:t>b</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a</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INTEGER</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a</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intValue</a:t>
            </a:r>
            <a:r>
              <a:rPr lang="en-US" sz="1200" dirty="0">
                <a:solidFill>
                  <a:srgbClr val="000000"/>
                </a:solidFill>
                <a:latin typeface="Consolas"/>
                <a:ea typeface="Calibri"/>
                <a:cs typeface="Times New Roman"/>
              </a:rPr>
              <a:t> = 5;</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b</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type</a:t>
            </a:r>
            <a:r>
              <a:rPr lang="en-US" sz="1200" dirty="0">
                <a:solidFill>
                  <a:srgbClr val="000000"/>
                </a:solidFill>
                <a:latin typeface="Consolas"/>
                <a:ea typeface="Calibri"/>
                <a:cs typeface="Times New Roman"/>
              </a:rPr>
              <a:t> = </a:t>
            </a:r>
            <a:r>
              <a:rPr lang="en-US" sz="1200" dirty="0" err="1">
                <a:solidFill>
                  <a:srgbClr val="216F85"/>
                </a:solidFill>
                <a:latin typeface="Consolas"/>
                <a:ea typeface="Calibri"/>
                <a:cs typeface="Times New Roman"/>
              </a:rPr>
              <a:t>NumericType</a:t>
            </a:r>
            <a:r>
              <a:rPr lang="en-US" sz="1200" dirty="0">
                <a:solidFill>
                  <a:srgbClr val="000000"/>
                </a:solidFill>
                <a:latin typeface="Consolas"/>
                <a:ea typeface="Calibri"/>
                <a:cs typeface="Times New Roman"/>
              </a:rPr>
              <a:t>::</a:t>
            </a:r>
            <a:r>
              <a:rPr lang="en-US" sz="1200" dirty="0">
                <a:solidFill>
                  <a:srgbClr val="6F008A"/>
                </a:solidFill>
                <a:latin typeface="Consolas"/>
                <a:ea typeface="Calibri"/>
                <a:cs typeface="Times New Roman"/>
              </a:rPr>
              <a:t>REAL</a:t>
            </a:r>
            <a:r>
              <a:rPr lang="en-US" sz="1200" dirty="0">
                <a:solidFill>
                  <a:srgbClr val="000000"/>
                </a:solidFill>
                <a:latin typeface="Consolas"/>
                <a:ea typeface="Calibri"/>
                <a:cs typeface="Times New Roman"/>
              </a:rPr>
              <a:t>;		</a:t>
            </a:r>
            <a:r>
              <a:rPr lang="en-US" sz="1200" dirty="0" err="1">
                <a:solidFill>
                  <a:srgbClr val="000080"/>
                </a:solidFill>
                <a:latin typeface="Consolas"/>
                <a:ea typeface="Calibri"/>
                <a:cs typeface="Times New Roman"/>
              </a:rPr>
              <a:t>b</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value</a:t>
            </a:r>
            <a:r>
              <a:rPr lang="en-US" sz="1200" dirty="0" err="1">
                <a:solidFill>
                  <a:srgbClr val="000000"/>
                </a:solidFill>
                <a:latin typeface="Consolas"/>
                <a:ea typeface="Calibri"/>
                <a:cs typeface="Times New Roman"/>
              </a:rPr>
              <a:t>.</a:t>
            </a:r>
            <a:r>
              <a:rPr lang="en-US" sz="1200" dirty="0" err="1">
                <a:solidFill>
                  <a:srgbClr val="000080"/>
                </a:solidFill>
                <a:latin typeface="Consolas"/>
                <a:ea typeface="Calibri"/>
                <a:cs typeface="Times New Roman"/>
              </a:rPr>
              <a:t>realValue</a:t>
            </a:r>
            <a:r>
              <a:rPr lang="en-US" sz="1200" dirty="0">
                <a:solidFill>
                  <a:srgbClr val="000000"/>
                </a:solidFill>
                <a:latin typeface="Consolas"/>
                <a:ea typeface="Calibri"/>
                <a:cs typeface="Times New Roman"/>
              </a:rPr>
              <a:t> = 3.8;</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a:solidFill>
                  <a:srgbClr val="000080"/>
                </a:solidFill>
                <a:latin typeface="Consolas"/>
                <a:ea typeface="Calibri"/>
                <a:cs typeface="Times New Roman"/>
              </a:rPr>
              <a:t>a</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en-US" sz="1200" dirty="0">
                <a:solidFill>
                  <a:srgbClr val="000000"/>
                </a:solidFill>
                <a:latin typeface="Consolas"/>
                <a:ea typeface="Calibri"/>
                <a:cs typeface="Times New Roman"/>
              </a:rPr>
              <a:t>	</a:t>
            </a:r>
            <a:r>
              <a:rPr lang="en-US" sz="1200" dirty="0" err="1">
                <a:solidFill>
                  <a:srgbClr val="880000"/>
                </a:solidFill>
                <a:latin typeface="Consolas"/>
                <a:ea typeface="Calibri"/>
                <a:cs typeface="Times New Roman"/>
              </a:rPr>
              <a:t>PrintNumeric</a:t>
            </a:r>
            <a:r>
              <a:rPr lang="en-US" sz="1200" dirty="0">
                <a:solidFill>
                  <a:srgbClr val="000000"/>
                </a:solidFill>
                <a:latin typeface="Consolas"/>
                <a:ea typeface="Calibri"/>
                <a:cs typeface="Times New Roman"/>
              </a:rPr>
              <a:t>(</a:t>
            </a:r>
            <a:r>
              <a:rPr lang="en-US" sz="1200" dirty="0">
                <a:solidFill>
                  <a:srgbClr val="000080"/>
                </a:solidFill>
                <a:latin typeface="Consolas"/>
                <a:ea typeface="Calibri"/>
                <a:cs typeface="Times New Roman"/>
              </a:rPr>
              <a:t>b</a:t>
            </a:r>
            <a:r>
              <a:rPr lang="en-US" sz="1200" dirty="0">
                <a:solidFill>
                  <a:srgbClr val="000000"/>
                </a:solidFill>
                <a:latin typeface="Consolas"/>
                <a:ea typeface="Calibri"/>
                <a:cs typeface="Times New Roman"/>
              </a:rPr>
              <a:t>);</a:t>
            </a:r>
            <a:endParaRPr lang="ru-RU" sz="1200" dirty="0">
              <a:ea typeface="Calibri"/>
              <a:cs typeface="Times New Roman"/>
            </a:endParaRPr>
          </a:p>
          <a:p>
            <a:pPr defTabSz="406400"/>
            <a:r>
              <a:rPr lang="ru-RU" sz="1200" dirty="0">
                <a:solidFill>
                  <a:srgbClr val="000000"/>
                </a:solidFill>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6528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1990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6600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6600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6528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6816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7104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7392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7752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7824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7824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7752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8040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8328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8616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8976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9048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9048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8976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9264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9552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9840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6456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6528049" y="1700808"/>
            <a:ext cx="1054199"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35560" y="1456474"/>
            <a:ext cx="7272808" cy="3648691"/>
          </a:xfrm>
          <a:prstGeom prst="rect">
            <a:avLst/>
          </a:prstGeom>
        </p:spPr>
        <p:txBody>
          <a:bodyPr wrap="square">
            <a:spAutoFit/>
          </a:bodyPr>
          <a:lstStyle/>
          <a:p>
            <a:pPr>
              <a:lnSpc>
                <a:spcPct val="107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7248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97608" y="0"/>
            <a:ext cx="9170392" cy="7094250"/>
          </a:xfrm>
          <a:prstGeom prst="rect">
            <a:avLst/>
          </a:prstGeom>
        </p:spPr>
        <p:txBody>
          <a:bodyPr wrap="square">
            <a:spAutoFit/>
          </a:bodyPr>
          <a:lstStyle/>
          <a:p>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size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2005703" y="2420888"/>
            <a:ext cx="6400800" cy="2817694"/>
          </a:xfrm>
          <a:prstGeom prst="rect">
            <a:avLst/>
          </a:prstGeom>
        </p:spPr>
        <p:txBody>
          <a:bodyPr wrap="square">
            <a:spAutoFit/>
          </a:bodyPr>
          <a:lstStyle/>
          <a:p>
            <a:pPr>
              <a:lnSpc>
                <a:spcPct val="115000"/>
              </a:lnSpc>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03512" y="1424031"/>
            <a:ext cx="8295888" cy="5262979"/>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В стандартной библиотеке есть функция</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std::size</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возвращающая размер массива</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FC1E83A0-F009-B5E8-B8AF-544C2F8012E4}"/>
              </a:ext>
            </a:extLst>
          </p:cNvPr>
          <p:cNvSpPr txBox="1"/>
          <p:nvPr/>
        </p:nvSpPr>
        <p:spPr>
          <a:xfrm>
            <a:off x="5646564" y="6437868"/>
            <a:ext cx="5030688" cy="369332"/>
          </a:xfrm>
          <a:prstGeom prst="rect">
            <a:avLst/>
          </a:prstGeom>
          <a:noFill/>
        </p:spPr>
        <p:txBody>
          <a:bodyPr wrap="square">
            <a:spAutoFit/>
          </a:bodyPr>
          <a:lstStyle/>
          <a:p>
            <a:pPr algn="r"/>
            <a:r>
              <a:rPr lang="ru-RU" dirty="0">
                <a:hlinkClick r:id="rId2"/>
              </a:rPr>
              <a:t>https://wandbox.org/permlink/oPi1xXrs1tdBhJgL</a:t>
            </a:r>
            <a:r>
              <a:rPr lang="en-US" dirty="0"/>
              <a:t> </a:t>
            </a:r>
            <a:endParaRPr lang="ru-RU" dirty="0"/>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26" end="26"/>
                                            </p:txEl>
                                          </p:spTgt>
                                        </p:tgtEl>
                                        <p:attrNameLst>
                                          <p:attrName>style.visibility</p:attrName>
                                        </p:attrNameLst>
                                      </p:cBhvr>
                                      <p:to>
                                        <p:strVal val="visible"/>
                                      </p:to>
                                    </p:set>
                                    <p:animEffect transition="in" filter="fade">
                                      <p:cBhvr>
                                        <p:cTn id="60"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1892660" y="1700809"/>
            <a:ext cx="8406680" cy="3323987"/>
          </a:xfrm>
          <a:prstGeom prst="rect">
            <a:avLst/>
          </a:prstGeom>
        </p:spPr>
        <p:txBody>
          <a:bodyPr wrap="square">
            <a:spAutoFit/>
          </a:bodyPr>
          <a:lstStyle/>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524001" y="1484784"/>
            <a:ext cx="2843808" cy="3416320"/>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 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4583832" y="1484785"/>
            <a:ext cx="6084168" cy="4708981"/>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lvl="0"/>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 функцию Fn2 будет передана копия структуры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wrappedMat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не изменит оригинал</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ru-RU"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
        <p:nvSpPr>
          <p:cNvPr id="6" name="TextBox 5">
            <a:extLst>
              <a:ext uri="{FF2B5EF4-FFF2-40B4-BE49-F238E27FC236}">
                <a16:creationId xmlns:a16="http://schemas.microsoft.com/office/drawing/2014/main" id="{8130F1E5-06BE-FA15-BE88-0EDA5E670679}"/>
              </a:ext>
            </a:extLst>
          </p:cNvPr>
          <p:cNvSpPr txBox="1"/>
          <p:nvPr/>
        </p:nvSpPr>
        <p:spPr>
          <a:xfrm>
            <a:off x="5512794" y="6259931"/>
            <a:ext cx="5155207" cy="369332"/>
          </a:xfrm>
          <a:prstGeom prst="rect">
            <a:avLst/>
          </a:prstGeom>
          <a:noFill/>
        </p:spPr>
        <p:txBody>
          <a:bodyPr wrap="square">
            <a:spAutoFit/>
          </a:bodyPr>
          <a:lstStyle/>
          <a:p>
            <a:pPr algn="r"/>
            <a:r>
              <a:rPr lang="ru-RU" dirty="0">
                <a:hlinkClick r:id="rId2"/>
              </a:rPr>
              <a:t>https://wandbox.org/permlink/939ap1Yzf6eLXbn3</a:t>
            </a:r>
            <a:endParaRPr lang="ru-RU" dirty="0"/>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20" end="20"/>
                                            </p:txEl>
                                          </p:spTgt>
                                        </p:tgtEl>
                                        <p:attrNameLst>
                                          <p:attrName>style.visibility</p:attrName>
                                        </p:attrNameLst>
                                      </p:cBhvr>
                                      <p:to>
                                        <p:strVal val="visible"/>
                                      </p:to>
                                    </p:set>
                                    <p:animEffect transition="in" filter="fade">
                                      <p:cBhvr>
                                        <p:cTn id="58" dur="500"/>
                                        <p:tgtEl>
                                          <p:spTgt spid="4">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1" end="21"/>
                                            </p:txEl>
                                          </p:spTgt>
                                        </p:tgtEl>
                                        <p:attrNameLst>
                                          <p:attrName>style.visibility</p:attrName>
                                        </p:attrNameLst>
                                      </p:cBhvr>
                                      <p:to>
                                        <p:strVal val="visible"/>
                                      </p:to>
                                    </p:set>
                                    <p:animEffect transition="in" filter="fade">
                                      <p:cBhvr>
                                        <p:cTn id="61" dur="500"/>
                                        <p:tgtEl>
                                          <p:spTgt spid="4">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2" end="22"/>
                                            </p:txEl>
                                          </p:spTgt>
                                        </p:tgtEl>
                                        <p:attrNameLst>
                                          <p:attrName>style.visibility</p:attrName>
                                        </p:attrNameLst>
                                      </p:cBhvr>
                                      <p:to>
                                        <p:strVal val="visible"/>
                                      </p:to>
                                    </p:set>
                                    <p:animEffect transition="in" filter="fade">
                                      <p:cBhvr>
                                        <p:cTn id="64" dur="500"/>
                                        <p:tgtEl>
                                          <p:spTgt spid="4">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3" end="23"/>
                                            </p:txEl>
                                          </p:spTgt>
                                        </p:tgtEl>
                                        <p:attrNameLst>
                                          <p:attrName>style.visibility</p:attrName>
                                        </p:attrNameLst>
                                      </p:cBhvr>
                                      <p:to>
                                        <p:strVal val="visible"/>
                                      </p:to>
                                    </p:set>
                                    <p:animEffect transition="in" filter="fade">
                                      <p:cBhvr>
                                        <p:cTn id="67" dur="500"/>
                                        <p:tgtEl>
                                          <p:spTgt spid="4">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Представление строкового литерала в памяти</a:t>
            </a:r>
          </a:p>
        </p:txBody>
      </p:sp>
      <p:grpSp>
        <p:nvGrpSpPr>
          <p:cNvPr id="34" name="Группа 33"/>
          <p:cNvGrpSpPr/>
          <p:nvPr/>
        </p:nvGrpSpPr>
        <p:grpSpPr>
          <a:xfrm>
            <a:off x="1919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defRPr/>
            </a:pPr>
            <a:r>
              <a:rPr lang="ru-RU" dirty="0"/>
              <a:t>Обмен значений переменных</a:t>
            </a:r>
          </a:p>
        </p:txBody>
      </p:sp>
      <p:sp>
        <p:nvSpPr>
          <p:cNvPr id="21507" name="Rectangle 4"/>
          <p:cNvSpPr>
            <a:spLocks noChangeArrowheads="1"/>
          </p:cNvSpPr>
          <p:nvPr/>
        </p:nvSpPr>
        <p:spPr bwMode="auto">
          <a:xfrm>
            <a:off x="2351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7949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normAutofit/>
          </a:bodyPr>
          <a:lstStyle/>
          <a:p>
            <a:r>
              <a:rPr lang="ru-RU" dirty="0"/>
              <a:t>Параметр, переданный в функцию по константной ссылке, доступен внутри нее только для чтения</a:t>
            </a:r>
          </a:p>
          <a:p>
            <a:r>
              <a:rPr lang="ru-RU" dirty="0"/>
              <a:t>Если функция не изменяет значение своего аргумента, то имеет смысл передавать его по </a:t>
            </a:r>
            <a:r>
              <a:rPr lang="ru-RU" b="1" dirty="0"/>
              <a:t>константной ссылке</a:t>
            </a:r>
          </a:p>
          <a:p>
            <a:pPr lvl="1"/>
            <a:r>
              <a:rPr lang="ru-RU" dirty="0"/>
              <a:t>Простые типы данных эффективнее передавать по значению</a:t>
            </a:r>
            <a:endParaRPr lang="en-US" dirty="0"/>
          </a:p>
          <a:p>
            <a:pPr lvl="2"/>
            <a:r>
              <a:rPr lang="en-US" dirty="0"/>
              <a:t>char, short, int, float, double</a:t>
            </a:r>
          </a:p>
          <a:p>
            <a:pPr lvl="2"/>
            <a:r>
              <a:rPr lang="ru-RU" dirty="0"/>
              <a:t>Простые структуры (3-4 примитивных поля)</a:t>
            </a:r>
          </a:p>
        </p:txBody>
      </p:sp>
    </p:spTree>
    <p:extLst>
      <p:ext uri="{BB962C8B-B14F-4D97-AF65-F5344CB8AC3E}">
        <p14:creationId xmlns:p14="http://schemas.microsoft.com/office/powerpoint/2010/main" val="4659120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defRPr/>
            </a:pPr>
            <a:r>
              <a:rPr lang="ru-RU" dirty="0"/>
              <a:t>Вывод структуры</a:t>
            </a:r>
          </a:p>
        </p:txBody>
      </p:sp>
      <p:sp>
        <p:nvSpPr>
          <p:cNvPr id="22531" name="Rectangle 4"/>
          <p:cNvSpPr>
            <a:spLocks noChangeArrowheads="1"/>
          </p:cNvSpPr>
          <p:nvPr/>
        </p:nvSpPr>
        <p:spPr bwMode="auto">
          <a:xfrm>
            <a:off x="1983393"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
        <p:nvSpPr>
          <p:cNvPr id="3" name="TextBox 2">
            <a:extLst>
              <a:ext uri="{FF2B5EF4-FFF2-40B4-BE49-F238E27FC236}">
                <a16:creationId xmlns:a16="http://schemas.microsoft.com/office/drawing/2014/main" id="{0159FC0B-B905-0BC1-083B-2474C057127C}"/>
              </a:ext>
            </a:extLst>
          </p:cNvPr>
          <p:cNvSpPr txBox="1"/>
          <p:nvPr/>
        </p:nvSpPr>
        <p:spPr>
          <a:xfrm>
            <a:off x="5484318" y="6363646"/>
            <a:ext cx="5183682" cy="369332"/>
          </a:xfrm>
          <a:prstGeom prst="rect">
            <a:avLst/>
          </a:prstGeom>
          <a:noFill/>
        </p:spPr>
        <p:txBody>
          <a:bodyPr wrap="square">
            <a:spAutoFit/>
          </a:bodyPr>
          <a:lstStyle/>
          <a:p>
            <a:pPr algn="r"/>
            <a:r>
              <a:rPr lang="ru-RU" dirty="0">
                <a:hlinkClick r:id="rId4"/>
              </a:rPr>
              <a:t>https://wandbox.org/permlink/QriyqMmk8blrmotj</a:t>
            </a:r>
            <a:endParaRPr lang="ru-RU" dirty="0"/>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defRPr/>
            </a:pPr>
            <a:r>
              <a:rPr lang="ru-RU"/>
              <a:t>Пример</a:t>
            </a:r>
          </a:p>
        </p:txBody>
      </p:sp>
      <p:sp>
        <p:nvSpPr>
          <p:cNvPr id="29700" name="Rectangle 4"/>
          <p:cNvSpPr>
            <a:spLocks noChangeArrowheads="1"/>
          </p:cNvSpPr>
          <p:nvPr/>
        </p:nvSpPr>
        <p:spPr bwMode="auto">
          <a:xfrm>
            <a:off x="1775521" y="1844676"/>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8256240" y="5875167"/>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a:defRPr/>
            </a:pPr>
            <a:r>
              <a:rPr lang="ru-RU" dirty="0"/>
              <a:t>Ссылки на временные объекты</a:t>
            </a:r>
          </a:p>
        </p:txBody>
      </p:sp>
      <p:sp>
        <p:nvSpPr>
          <p:cNvPr id="25603" name="Rectangle 3"/>
          <p:cNvSpPr>
            <a:spLocks noGrp="1" noChangeArrowheads="1"/>
          </p:cNvSpPr>
          <p:nvPr>
            <p:ph idx="1"/>
          </p:nvPr>
        </p:nvSpPr>
        <p:spPr/>
        <p:txBody>
          <a:bodyPr>
            <a:normAutofit/>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r>
              <a:rPr lang="ru-RU" dirty="0"/>
              <a:t>Пример</a:t>
            </a:r>
            <a:r>
              <a:rPr lang="en-US" dirty="0"/>
              <a:t> 1</a:t>
            </a:r>
            <a:endParaRPr lang="ru-RU" dirty="0"/>
          </a:p>
        </p:txBody>
      </p:sp>
      <p:sp>
        <p:nvSpPr>
          <p:cNvPr id="23556" name="Rectangle 4"/>
          <p:cNvSpPr>
            <a:spLocks noChangeArrowheads="1"/>
          </p:cNvSpPr>
          <p:nvPr/>
        </p:nvSpPr>
        <p:spPr bwMode="auto">
          <a:xfrm>
            <a:off x="1829273" y="1624144"/>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5015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1619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511643" y="5759416"/>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1608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3119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2735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1619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2135560" y="2204865"/>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F08003-4B3A-9F3D-9E43-38B17725EEF6}"/>
              </a:ext>
            </a:extLst>
          </p:cNvPr>
          <p:cNvSpPr>
            <a:spLocks noGrp="1"/>
          </p:cNvSpPr>
          <p:nvPr>
            <p:ph type="title"/>
          </p:nvPr>
        </p:nvSpPr>
        <p:spPr/>
        <p:txBody>
          <a:bodyPr>
            <a:normAutofit/>
          </a:bodyPr>
          <a:lstStyle/>
          <a:p>
            <a:r>
              <a:rPr lang="ru-RU" dirty="0"/>
              <a:t>Выбора способа передачи параметра в функцию</a:t>
            </a:r>
          </a:p>
        </p:txBody>
      </p:sp>
      <p:pic>
        <p:nvPicPr>
          <p:cNvPr id="7" name="Рисунок 6">
            <a:extLst>
              <a:ext uri="{FF2B5EF4-FFF2-40B4-BE49-F238E27FC236}">
                <a16:creationId xmlns:a16="http://schemas.microsoft.com/office/drawing/2014/main" id="{D474F562-BE8D-89F7-B0BA-F0F335EAF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21868" y="1604929"/>
            <a:ext cx="6948264" cy="5131725"/>
          </a:xfrm>
          <a:prstGeom prst="rect">
            <a:avLst/>
          </a:prstGeom>
        </p:spPr>
      </p:pic>
    </p:spTree>
    <p:extLst>
      <p:ext uri="{BB962C8B-B14F-4D97-AF65-F5344CB8AC3E}">
        <p14:creationId xmlns:p14="http://schemas.microsoft.com/office/powerpoint/2010/main" val="268138919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4" name="TextBox 3">
            <a:extLst>
              <a:ext uri="{FF2B5EF4-FFF2-40B4-BE49-F238E27FC236}">
                <a16:creationId xmlns:a16="http://schemas.microsoft.com/office/drawing/2014/main" id="{5E5EB4C5-2AA8-7D69-EEF6-9A3C60C93DBD}"/>
              </a:ext>
            </a:extLst>
          </p:cNvPr>
          <p:cNvSpPr txBox="1"/>
          <p:nvPr/>
        </p:nvSpPr>
        <p:spPr>
          <a:xfrm>
            <a:off x="1847528" y="1916833"/>
            <a:ext cx="2952328"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3A75A5C2-D337-0C91-1EDF-A7A40F0DB66D}"/>
              </a:ext>
            </a:extLst>
          </p:cNvPr>
          <p:cNvSpPr txBox="1"/>
          <p:nvPr/>
        </p:nvSpPr>
        <p:spPr>
          <a:xfrm>
            <a:off x="1869454" y="3417650"/>
            <a:ext cx="3506467"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a:t>
            </a:r>
            <a:r>
              <a:rPr lang="en-US" dirty="0">
                <a:solidFill>
                  <a:srgbClr val="000000"/>
                </a:solidFill>
                <a:highlight>
                  <a:srgbClr val="FFFF00"/>
                </a:highlight>
                <a:latin typeface="Consolas" panose="020B0609020204030204" pitchFamily="49" charset="0"/>
              </a:rPr>
              <a:t> </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389E839C-8822-6A48-03F2-54A040954B6C}"/>
              </a:ext>
            </a:extLst>
          </p:cNvPr>
          <p:cNvSpPr txBox="1"/>
          <p:nvPr/>
        </p:nvSpPr>
        <p:spPr>
          <a:xfrm>
            <a:off x="1869454" y="4918467"/>
            <a:ext cx="3362451" cy="1200329"/>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IsEven</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int</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 2 == 0;</a:t>
            </a:r>
          </a:p>
          <a:p>
            <a:r>
              <a:rPr lang="ru-RU" dirty="0">
                <a:solidFill>
                  <a:srgbClr val="000000"/>
                </a:solidFill>
                <a:latin typeface="Consolas" panose="020B0609020204030204" pitchFamily="49" charset="0"/>
              </a:rPr>
              <a:t>}</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703512" y="1916832"/>
            <a:ext cx="3240360" cy="1251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a:off x="5231904" y="1967566"/>
            <a:ext cx="4978896" cy="646331"/>
          </a:xfrm>
          <a:prstGeom prst="rect">
            <a:avLst/>
          </a:prstGeom>
          <a:noFill/>
        </p:spPr>
        <p:txBody>
          <a:bodyPr wrap="square" rtlCol="0">
            <a:spAutoFit/>
          </a:bodyPr>
          <a:lstStyle/>
          <a:p>
            <a:r>
              <a:rPr lang="ru-RU" dirty="0"/>
              <a:t>Параметр </a:t>
            </a:r>
            <a:r>
              <a:rPr lang="en-US" dirty="0"/>
              <a:t>n – </a:t>
            </a:r>
            <a:r>
              <a:rPr lang="ru-RU" dirty="0"/>
              <a:t>входной. Он легковесный, поэтому его лучше принимать по значению</a:t>
            </a:r>
          </a:p>
        </p:txBody>
      </p:sp>
    </p:spTree>
    <p:extLst>
      <p:ext uri="{BB962C8B-B14F-4D97-AF65-F5344CB8AC3E}">
        <p14:creationId xmlns:p14="http://schemas.microsoft.com/office/powerpoint/2010/main" val="378878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Встроенные 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10" name="TextBox 9">
            <a:extLst>
              <a:ext uri="{FF2B5EF4-FFF2-40B4-BE49-F238E27FC236}">
                <a16:creationId xmlns:a16="http://schemas.microsoft.com/office/drawing/2014/main" id="{ACA603E2-078C-1981-8C1E-DD14A5A730DC}"/>
              </a:ext>
            </a:extLst>
          </p:cNvPr>
          <p:cNvSpPr txBox="1"/>
          <p:nvPr/>
        </p:nvSpPr>
        <p:spPr>
          <a:xfrm>
            <a:off x="1631504" y="6211670"/>
            <a:ext cx="9371384" cy="646331"/>
          </a:xfrm>
          <a:prstGeom prst="rect">
            <a:avLst/>
          </a:prstGeom>
          <a:noFill/>
        </p:spPr>
        <p:txBody>
          <a:bodyPr wrap="square" rtlCol="0">
            <a:spAutoFit/>
          </a:bodyPr>
          <a:lstStyle/>
          <a:p>
            <a:r>
              <a:rPr lang="ru-RU" dirty="0"/>
              <a:t>Ожидается, что функция изменит значение переданного ей параметра.</a:t>
            </a:r>
          </a:p>
          <a:p>
            <a:r>
              <a:rPr lang="ru-RU" dirty="0"/>
              <a:t>Поэтому она принимает </a:t>
            </a:r>
            <a:r>
              <a:rPr lang="en-US" dirty="0"/>
              <a:t>s </a:t>
            </a:r>
            <a:r>
              <a:rPr lang="ru-RU" dirty="0"/>
              <a:t>по ссылке</a:t>
            </a:r>
          </a:p>
        </p:txBody>
      </p:sp>
      <p:sp>
        <p:nvSpPr>
          <p:cNvPr id="5" name="TextBox 4">
            <a:extLst>
              <a:ext uri="{FF2B5EF4-FFF2-40B4-BE49-F238E27FC236}">
                <a16:creationId xmlns:a16="http://schemas.microsoft.com/office/drawing/2014/main" id="{C7C01A9B-BBAF-98EF-E44D-D6CB8E61798F}"/>
              </a:ext>
            </a:extLst>
          </p:cNvPr>
          <p:cNvSpPr txBox="1"/>
          <p:nvPr/>
        </p:nvSpPr>
        <p:spPr>
          <a:xfrm>
            <a:off x="1775520" y="1628800"/>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BB01870A-79A9-7E4B-8F7F-7AFE5E482954}"/>
              </a:ext>
            </a:extLst>
          </p:cNvPr>
          <p:cNvSpPr txBox="1"/>
          <p:nvPr/>
        </p:nvSpPr>
        <p:spPr>
          <a:xfrm>
            <a:off x="1775520" y="3129639"/>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1" name="TextBox 10">
            <a:extLst>
              <a:ext uri="{FF2B5EF4-FFF2-40B4-BE49-F238E27FC236}">
                <a16:creationId xmlns:a16="http://schemas.microsoft.com/office/drawing/2014/main" id="{4E38BB80-9F5E-ACA2-B1AC-8DC551F7C13E}"/>
              </a:ext>
            </a:extLst>
          </p:cNvPr>
          <p:cNvSpPr txBox="1"/>
          <p:nvPr/>
        </p:nvSpPr>
        <p:spPr>
          <a:xfrm>
            <a:off x="1775520" y="4682593"/>
            <a:ext cx="8640960" cy="1477328"/>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TrimBlanks</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auto</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.find_first_not_of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start !=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.npos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dirty="0">
                <a:solidFill>
                  <a:srgbClr val="808080"/>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.substr</a:t>
            </a:r>
            <a:r>
              <a:rPr lang="en-US" dirty="0">
                <a:solidFill>
                  <a:srgbClr val="000000"/>
                </a:solidFill>
                <a:latin typeface="Consolas" panose="020B0609020204030204" pitchFamily="49" charset="0"/>
              </a:rPr>
              <a:t>(start, </a:t>
            </a:r>
            <a:r>
              <a:rPr lang="en-US" dirty="0" err="1">
                <a:solidFill>
                  <a:srgbClr val="808080"/>
                </a:solidFill>
                <a:latin typeface="Consolas" panose="020B0609020204030204" pitchFamily="49" charset="0"/>
              </a:rPr>
              <a:t>s</a:t>
            </a:r>
            <a:r>
              <a:rPr lang="en-US" dirty="0" err="1">
                <a:solidFill>
                  <a:srgbClr val="000000"/>
                </a:solidFill>
                <a:latin typeface="Consolas" panose="020B0609020204030204" pitchFamily="49" charset="0"/>
              </a:rPr>
              <a:t>.find_last_not_of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 start + 1);</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775520" y="4666573"/>
            <a:ext cx="8352928" cy="14875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055FFF71-9CCE-3FFE-4C8B-19CF399C42EB}"/>
              </a:ext>
            </a:extLst>
          </p:cNvPr>
          <p:cNvSpPr/>
          <p:nvPr/>
        </p:nvSpPr>
        <p:spPr>
          <a:xfrm>
            <a:off x="1775520" y="3157876"/>
            <a:ext cx="8064896" cy="13511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7473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2"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53871" y="2342309"/>
            <a:ext cx="5604175" cy="129621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1553868" y="6171114"/>
            <a:ext cx="9114132" cy="646331"/>
          </a:xfrm>
          <a:prstGeom prst="rect">
            <a:avLst/>
          </a:prstGeom>
          <a:noFill/>
        </p:spPr>
        <p:txBody>
          <a:bodyPr wrap="square" rtlCol="0">
            <a:spAutoFit/>
          </a:bodyPr>
          <a:lstStyle/>
          <a:p>
            <a:r>
              <a:rPr lang="ru-RU" dirty="0"/>
              <a:t>Входной параметр типа </a:t>
            </a:r>
            <a:r>
              <a:rPr lang="en-US" dirty="0"/>
              <a:t>Point </a:t>
            </a:r>
            <a:r>
              <a:rPr lang="ru-RU" dirty="0"/>
              <a:t>– легковесный.</a:t>
            </a:r>
          </a:p>
          <a:p>
            <a:r>
              <a:rPr lang="ru-RU" dirty="0"/>
              <a:t>Он может быть эффективно передан по значению.</a:t>
            </a:r>
            <a:r>
              <a:rPr lang="en-US" dirty="0"/>
              <a:t> </a:t>
            </a:r>
            <a:r>
              <a:rPr lang="en-US" dirty="0">
                <a:hlinkClick r:id="rId2"/>
              </a:rPr>
              <a:t>https://godbolt.org/z/WYTq5q6Wx</a:t>
            </a:r>
            <a:endParaRPr lang="ru-RU" dirty="0"/>
          </a:p>
        </p:txBody>
      </p:sp>
      <p:sp>
        <p:nvSpPr>
          <p:cNvPr id="4" name="TextBox 3">
            <a:extLst>
              <a:ext uri="{FF2B5EF4-FFF2-40B4-BE49-F238E27FC236}">
                <a16:creationId xmlns:a16="http://schemas.microsoft.com/office/drawing/2014/main" id="{0BC1B0F6-D8B4-4756-7EE4-9F15569CEA96}"/>
              </a:ext>
            </a:extLst>
          </p:cNvPr>
          <p:cNvSpPr txBox="1"/>
          <p:nvPr/>
        </p:nvSpPr>
        <p:spPr>
          <a:xfrm>
            <a:off x="1542801" y="1403462"/>
            <a:ext cx="2399783" cy="923330"/>
          </a:xfrm>
          <a:prstGeom prst="rect">
            <a:avLst/>
          </a:prstGeom>
          <a:noFill/>
        </p:spPr>
        <p:txBody>
          <a:bodyPr wrap="square">
            <a:spAutoFit/>
          </a:bodyPr>
          <a:lstStyle/>
          <a:p>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int</a:t>
            </a:r>
            <a:r>
              <a:rPr lang="en-US" dirty="0">
                <a:solidFill>
                  <a:srgbClr val="000000"/>
                </a:solidFill>
                <a:latin typeface="Consolas" panose="020B0609020204030204" pitchFamily="49" charset="0"/>
              </a:rPr>
              <a:t> x, y;</a:t>
            </a:r>
          </a:p>
          <a:p>
            <a:r>
              <a:rPr lang="ru-RU"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9A33671D-0CB6-C178-DAFD-88F13E021F90}"/>
              </a:ext>
            </a:extLst>
          </p:cNvPr>
          <p:cNvSpPr txBox="1"/>
          <p:nvPr/>
        </p:nvSpPr>
        <p:spPr>
          <a:xfrm>
            <a:off x="1542801" y="2382496"/>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2B91AF"/>
                </a:solidFill>
                <a:highlight>
                  <a:srgbClr val="FFFF00"/>
                </a:highlight>
                <a:latin typeface="Consolas" panose="020B0609020204030204" pitchFamily="49" charset="0"/>
              </a:rPr>
              <a:t>Point</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9E3AE70B-3370-E1A9-B7C3-48DA70C262BE}"/>
              </a:ext>
            </a:extLst>
          </p:cNvPr>
          <p:cNvSpPr txBox="1"/>
          <p:nvPr/>
        </p:nvSpPr>
        <p:spPr>
          <a:xfrm>
            <a:off x="1553871" y="3638528"/>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2B91AF"/>
                </a:solidFill>
                <a:highlight>
                  <a:srgbClr val="FFFF00"/>
                </a:highlight>
                <a:latin typeface="Consolas" panose="020B0609020204030204" pitchFamily="49" charset="0"/>
              </a:rPr>
              <a:t>Point&amp;</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3" name="TextBox 12">
            <a:extLst>
              <a:ext uri="{FF2B5EF4-FFF2-40B4-BE49-F238E27FC236}">
                <a16:creationId xmlns:a16="http://schemas.microsoft.com/office/drawing/2014/main" id="{5C62F077-8F79-3C48-861A-C4B2D9953BC5}"/>
              </a:ext>
            </a:extLst>
          </p:cNvPr>
          <p:cNvSpPr txBox="1"/>
          <p:nvPr/>
        </p:nvSpPr>
        <p:spPr>
          <a:xfrm>
            <a:off x="1542801" y="4854374"/>
            <a:ext cx="5615245"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PrintPoint</a:t>
            </a:r>
            <a:r>
              <a:rPr lang="en-US" dirty="0">
                <a:solidFill>
                  <a:srgbClr val="000000"/>
                </a:solidFill>
                <a:latin typeface="Consolas" panose="020B0609020204030204" pitchFamily="49" charset="0"/>
              </a:rPr>
              <a:t>(</a:t>
            </a:r>
            <a:r>
              <a:rPr lang="en-US" dirty="0">
                <a:solidFill>
                  <a:srgbClr val="2B91AF"/>
                </a:solidFill>
                <a:highlight>
                  <a:srgbClr val="FFFF00"/>
                </a:highlight>
                <a:latin typeface="Consolas" panose="020B0609020204030204" pitchFamily="49" charset="0"/>
              </a:rPr>
              <a:t>Point&amp;</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p</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90768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5E742D-E96B-5109-1AB1-F4647CAEB3AF}"/>
              </a:ext>
            </a:extLst>
          </p:cNvPr>
          <p:cNvSpPr txBox="1"/>
          <p:nvPr/>
        </p:nvSpPr>
        <p:spPr>
          <a:xfrm>
            <a:off x="1559386" y="1512098"/>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74903" y="4280982"/>
            <a:ext cx="6971238" cy="120032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1551636" y="6028311"/>
            <a:ext cx="9114132" cy="646331"/>
          </a:xfrm>
          <a:prstGeom prst="rect">
            <a:avLst/>
          </a:prstGeom>
          <a:noFill/>
        </p:spPr>
        <p:txBody>
          <a:bodyPr wrap="square" rtlCol="0">
            <a:spAutoFit/>
          </a:bodyPr>
          <a:lstStyle/>
          <a:p>
            <a:r>
              <a:rPr lang="ru-RU" dirty="0"/>
              <a:t>Вызываемый код ожидает, что функция изменит строку </a:t>
            </a:r>
            <a:r>
              <a:rPr lang="en-US" dirty="0"/>
              <a:t>s</a:t>
            </a:r>
            <a:r>
              <a:rPr lang="ru-RU" dirty="0"/>
              <a:t>, переданную снаружи.</a:t>
            </a:r>
          </a:p>
          <a:p>
            <a:r>
              <a:rPr lang="ru-RU" dirty="0"/>
              <a:t>Поэтому параметр </a:t>
            </a:r>
            <a:r>
              <a:rPr lang="en-US" dirty="0"/>
              <a:t>s </a:t>
            </a:r>
            <a:r>
              <a:rPr lang="ru-RU" dirty="0"/>
              <a:t>принимается по ссылке</a:t>
            </a:r>
          </a:p>
        </p:txBody>
      </p:sp>
      <p:sp>
        <p:nvSpPr>
          <p:cNvPr id="6" name="TextBox 5">
            <a:extLst>
              <a:ext uri="{FF2B5EF4-FFF2-40B4-BE49-F238E27FC236}">
                <a16:creationId xmlns:a16="http://schemas.microsoft.com/office/drawing/2014/main" id="{91749544-82E1-1AEB-5AD5-9BD6E85AC74B}"/>
              </a:ext>
            </a:extLst>
          </p:cNvPr>
          <p:cNvSpPr txBox="1"/>
          <p:nvPr/>
        </p:nvSpPr>
        <p:spPr>
          <a:xfrm>
            <a:off x="1561728" y="2945247"/>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F06BFDB4-E621-5AC9-59F6-ABD73A831677}"/>
              </a:ext>
            </a:extLst>
          </p:cNvPr>
          <p:cNvSpPr txBox="1"/>
          <p:nvPr/>
        </p:nvSpPr>
        <p:spPr>
          <a:xfrm>
            <a:off x="1518012" y="4257917"/>
            <a:ext cx="6985266" cy="1200329"/>
          </a:xfrm>
          <a:prstGeom prst="rect">
            <a:avLst/>
          </a:prstGeom>
          <a:noFill/>
        </p:spPr>
        <p:txBody>
          <a:bodyPr wrap="square">
            <a:spAutoFit/>
          </a:bodyPr>
          <a:lstStyle/>
          <a:p>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&amp;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ru-RU" dirty="0">
                <a:solidFill>
                  <a:srgbClr val="000000"/>
                </a:solidFill>
                <a:latin typeface="Consolas" panose="020B0609020204030204" pitchFamily="49" charset="0"/>
              </a:rPr>
              <a:t>}</a:t>
            </a:r>
            <a:endParaRPr lang="ru-RU" dirty="0"/>
          </a:p>
        </p:txBody>
      </p:sp>
      <p:sp>
        <p:nvSpPr>
          <p:cNvPr id="11" name="Прямоугольник 10">
            <a:extLst>
              <a:ext uri="{FF2B5EF4-FFF2-40B4-BE49-F238E27FC236}">
                <a16:creationId xmlns:a16="http://schemas.microsoft.com/office/drawing/2014/main" id="{F9789587-91FE-51C6-9B4D-FD77CA77EC35}"/>
              </a:ext>
            </a:extLst>
          </p:cNvPr>
          <p:cNvSpPr/>
          <p:nvPr/>
        </p:nvSpPr>
        <p:spPr>
          <a:xfrm>
            <a:off x="1574903" y="1535161"/>
            <a:ext cx="6985266" cy="2610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6862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0049F5-5119-3520-3607-C67F66D1BB1D}"/>
              </a:ext>
            </a:extLst>
          </p:cNvPr>
          <p:cNvSpPr txBox="1"/>
          <p:nvPr/>
        </p:nvSpPr>
        <p:spPr>
          <a:xfrm>
            <a:off x="1584158" y="3268411"/>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FF"/>
                </a:solidFill>
                <a:highlight>
                  <a:srgbClr val="FFFF00"/>
                </a:highlight>
                <a:latin typeface="Consolas" panose="020B0609020204030204" pitchFamily="49" charset="0"/>
              </a:rPr>
              <a:t>const </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DF381CC4-43FE-7C84-027E-944514FF5ECB}"/>
              </a:ext>
            </a:extLst>
          </p:cNvPr>
          <p:cNvSpPr txBox="1"/>
          <p:nvPr/>
        </p:nvSpPr>
        <p:spPr>
          <a:xfrm>
            <a:off x="1584158" y="4974293"/>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&amp;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584159" y="3286897"/>
            <a:ext cx="7572763" cy="166317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4223792" y="6136644"/>
            <a:ext cx="6384050" cy="646331"/>
          </a:xfrm>
          <a:prstGeom prst="rect">
            <a:avLst/>
          </a:prstGeom>
          <a:noFill/>
        </p:spPr>
        <p:txBody>
          <a:bodyPr wrap="square" rtlCol="0">
            <a:spAutoFit/>
          </a:bodyPr>
          <a:lstStyle/>
          <a:p>
            <a:r>
              <a:rPr lang="ru-RU" dirty="0"/>
              <a:t>Неизменяемый потенциально тяжёлый аргумент следует принимать </a:t>
            </a:r>
            <a:r>
              <a:rPr lang="ru-RU" b="1" dirty="0"/>
              <a:t>по константной ссылке</a:t>
            </a:r>
            <a:r>
              <a:rPr lang="ru-RU" dirty="0"/>
              <a:t>, чтобы не копировать его</a:t>
            </a:r>
          </a:p>
        </p:txBody>
      </p:sp>
      <p:sp>
        <p:nvSpPr>
          <p:cNvPr id="4" name="TextBox 3">
            <a:extLst>
              <a:ext uri="{FF2B5EF4-FFF2-40B4-BE49-F238E27FC236}">
                <a16:creationId xmlns:a16="http://schemas.microsoft.com/office/drawing/2014/main" id="{14FFAF42-23DA-3023-A275-26A2092E2C50}"/>
              </a:ext>
            </a:extLst>
          </p:cNvPr>
          <p:cNvSpPr txBox="1"/>
          <p:nvPr/>
        </p:nvSpPr>
        <p:spPr>
          <a:xfrm>
            <a:off x="1584158" y="1556792"/>
            <a:ext cx="7680194" cy="1754326"/>
          </a:xfrm>
          <a:prstGeom prst="rect">
            <a:avLst/>
          </a:prstGeom>
          <a:noFill/>
        </p:spPr>
        <p:txBody>
          <a:bodyPr wrap="square">
            <a:spAutoFit/>
          </a:bodyPr>
          <a:lstStyle/>
          <a:p>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IsStringInLowerCase</a:t>
            </a:r>
            <a:r>
              <a:rPr lang="en-US" dirty="0">
                <a:solidFill>
                  <a:srgbClr val="000000"/>
                </a:solidFill>
                <a:latin typeface="Consolas" panose="020B0609020204030204" pitchFamily="49" charset="0"/>
              </a:rPr>
              <a:t>(</a:t>
            </a:r>
            <a:r>
              <a:rPr lang="en-US" dirty="0">
                <a:solidFill>
                  <a:srgbClr val="000000"/>
                </a:solidFill>
                <a:highlight>
                  <a:srgbClr val="FFFF00"/>
                </a:highlight>
                <a:latin typeface="Consolas" panose="020B0609020204030204" pitchFamily="49" charset="0"/>
              </a:rPr>
              <a:t>std::</a:t>
            </a:r>
            <a:r>
              <a:rPr lang="en-US" dirty="0">
                <a:solidFill>
                  <a:srgbClr val="2B91AF"/>
                </a:solidFill>
                <a:highlight>
                  <a:srgbClr val="FFFF00"/>
                </a:highlight>
                <a:latin typeface="Consolas" panose="020B0609020204030204" pitchFamily="49" charset="0"/>
              </a:rPr>
              <a:t>string</a:t>
            </a:r>
            <a:r>
              <a:rPr lang="en-US" dirty="0">
                <a:solidFill>
                  <a:srgbClr val="000000"/>
                </a:solidFill>
                <a:highlight>
                  <a:srgbClr val="FFFF00"/>
                </a:highlight>
                <a:latin typeface="Consolas" panose="020B0609020204030204" pitchFamily="49" charset="0"/>
              </a:rPr>
              <a:t> </a:t>
            </a:r>
            <a:r>
              <a:rPr lang="en-US" dirty="0">
                <a:solidFill>
                  <a:srgbClr val="808080"/>
                </a:solidFill>
                <a:highlight>
                  <a:srgbClr val="FFFF00"/>
                </a:highlight>
                <a:latin typeface="Consolas" panose="020B0609020204030204" pitchFamily="49" charset="0"/>
              </a:rPr>
              <a:t>s</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for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s</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std::</a:t>
            </a:r>
            <a:r>
              <a:rPr lang="en-US" dirty="0" err="1">
                <a:solidFill>
                  <a:srgbClr val="000000"/>
                </a:solidFill>
                <a:latin typeface="Consolas" panose="020B0609020204030204" pitchFamily="49" charset="0"/>
              </a:rPr>
              <a:t>tolower</a:t>
            </a:r>
            <a:r>
              <a:rPr lang="en-US" dirty="0">
                <a:solidFill>
                  <a:srgbClr val="000000"/>
                </a:solidFill>
                <a:latin typeface="Consolas" panose="020B0609020204030204" pitchFamily="49" charset="0"/>
              </a:rPr>
              <a:t>(</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&gt;(</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false</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91123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92500" lnSpcReduction="1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1739516" y="5422"/>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55103C-323E-8D76-71BF-5E65FF0F6B3A}"/>
              </a:ext>
            </a:extLst>
          </p:cNvPr>
          <p:cNvSpPr>
            <a:spLocks noGrp="1"/>
          </p:cNvSpPr>
          <p:nvPr>
            <p:ph type="title"/>
          </p:nvPr>
        </p:nvSpPr>
        <p:spPr/>
        <p:txBody>
          <a:bodyPr/>
          <a:lstStyle/>
          <a:p>
            <a:r>
              <a:rPr lang="ru-RU" dirty="0"/>
              <a:t>Безымянное пространство имён</a:t>
            </a:r>
          </a:p>
        </p:txBody>
      </p:sp>
      <p:sp>
        <p:nvSpPr>
          <p:cNvPr id="3" name="Объект 2">
            <a:extLst>
              <a:ext uri="{FF2B5EF4-FFF2-40B4-BE49-F238E27FC236}">
                <a16:creationId xmlns:a16="http://schemas.microsoft.com/office/drawing/2014/main" id="{65F53CF8-A13B-BDDA-01AA-AC8F3ABC0D54}"/>
              </a:ext>
            </a:extLst>
          </p:cNvPr>
          <p:cNvSpPr>
            <a:spLocks noGrp="1"/>
          </p:cNvSpPr>
          <p:nvPr>
            <p:ph idx="1"/>
          </p:nvPr>
        </p:nvSpPr>
        <p:spPr/>
        <p:txBody>
          <a:bodyPr/>
          <a:lstStyle/>
          <a:p>
            <a:r>
              <a:rPr lang="ru-RU" dirty="0"/>
              <a:t>Типы, функции и переменные, объявленные в безымянном пространстве имён видны только в текущей единице компиляции</a:t>
            </a:r>
          </a:p>
          <a:p>
            <a:r>
              <a:rPr lang="ru-RU" dirty="0"/>
              <a:t>Полезно для объявления внутренних функций</a:t>
            </a:r>
            <a:endParaRPr lang="en-US" dirty="0"/>
          </a:p>
          <a:p>
            <a:r>
              <a:rPr lang="ru-RU" dirty="0"/>
              <a:t>Может помочь сгенерировать более компактный код</a:t>
            </a:r>
          </a:p>
        </p:txBody>
      </p:sp>
    </p:spTree>
    <p:extLst>
      <p:ext uri="{BB962C8B-B14F-4D97-AF65-F5344CB8AC3E}">
        <p14:creationId xmlns:p14="http://schemas.microsoft.com/office/powerpoint/2010/main" val="30051641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460D70F-F6A2-EEC5-DE28-A547D0EAB42D}"/>
              </a:ext>
            </a:extLst>
          </p:cNvPr>
          <p:cNvSpPr>
            <a:spLocks noGrp="1"/>
          </p:cNvSpPr>
          <p:nvPr>
            <p:ph type="title"/>
          </p:nvPr>
        </p:nvSpPr>
        <p:spPr/>
        <p:txBody>
          <a:bodyPr/>
          <a:lstStyle/>
          <a:p>
            <a:r>
              <a:rPr lang="ru-RU" dirty="0"/>
              <a:t>Безымянное пространство имён</a:t>
            </a:r>
          </a:p>
        </p:txBody>
      </p:sp>
      <p:sp>
        <p:nvSpPr>
          <p:cNvPr id="6" name="TextBox 5">
            <a:extLst>
              <a:ext uri="{FF2B5EF4-FFF2-40B4-BE49-F238E27FC236}">
                <a16:creationId xmlns:a16="http://schemas.microsoft.com/office/drawing/2014/main" id="{27532528-545C-3D29-8ABD-FD16A1CD78AC}"/>
              </a:ext>
            </a:extLst>
          </p:cNvPr>
          <p:cNvSpPr txBox="1"/>
          <p:nvPr/>
        </p:nvSpPr>
        <p:spPr>
          <a:xfrm>
            <a:off x="7176120" y="6485107"/>
            <a:ext cx="3238572" cy="372893"/>
          </a:xfrm>
          <a:prstGeom prst="rect">
            <a:avLst/>
          </a:prstGeom>
          <a:noFill/>
        </p:spPr>
        <p:txBody>
          <a:bodyPr wrap="square">
            <a:spAutoFit/>
          </a:bodyPr>
          <a:lstStyle/>
          <a:p>
            <a:r>
              <a:rPr lang="ru-RU" dirty="0">
                <a:hlinkClick r:id="rId2"/>
              </a:rPr>
              <a:t>https://godbolt.org/z/cEfvsxErr</a:t>
            </a:r>
            <a:r>
              <a:rPr lang="ru-RU" dirty="0"/>
              <a:t> </a:t>
            </a:r>
          </a:p>
        </p:txBody>
      </p:sp>
      <p:sp>
        <p:nvSpPr>
          <p:cNvPr id="8" name="TextBox 7">
            <a:extLst>
              <a:ext uri="{FF2B5EF4-FFF2-40B4-BE49-F238E27FC236}">
                <a16:creationId xmlns:a16="http://schemas.microsoft.com/office/drawing/2014/main" id="{1FA46701-F237-467E-16C2-E71F0A819896}"/>
              </a:ext>
            </a:extLst>
          </p:cNvPr>
          <p:cNvSpPr txBox="1"/>
          <p:nvPr/>
        </p:nvSpPr>
        <p:spPr>
          <a:xfrm>
            <a:off x="1847528" y="1628801"/>
            <a:ext cx="5472608" cy="3139321"/>
          </a:xfrm>
          <a:prstGeom prst="rect">
            <a:avLst/>
          </a:prstGeom>
          <a:noFill/>
        </p:spPr>
        <p:txBody>
          <a:bodyPr wrap="square">
            <a:spAutoFit/>
          </a:bodyPr>
          <a:lstStyle/>
          <a:p>
            <a:r>
              <a:rPr lang="en-US" dirty="0">
                <a:solidFill>
                  <a:srgbClr val="0000FF"/>
                </a:solidFill>
                <a:latin typeface="Consolas" panose="020B0609020204030204" pitchFamily="49" charset="0"/>
              </a:rPr>
              <a:t>namespace</a:t>
            </a:r>
            <a:r>
              <a:rPr lang="ru-RU" dirty="0">
                <a:solidFill>
                  <a:srgbClr val="000000"/>
                </a:solidFill>
                <a:latin typeface="Consolas" panose="020B0609020204030204" pitchFamily="49" charset="0"/>
              </a:rPr>
              <a:t> {</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Add1(</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namespace</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Add2(</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 </a:t>
            </a:r>
            <a:r>
              <a:rPr lang="en-US" dirty="0">
                <a:solidFill>
                  <a:srgbClr val="808080"/>
                </a:solidFill>
                <a:latin typeface="Consolas" panose="020B0609020204030204" pitchFamily="49" charset="0"/>
              </a:rPr>
              <a:t>y</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7792529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lnSpcReduction="1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92500" lnSpcReduction="1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типы стандартной библиотеки объявлены в пространстве имен </a:t>
            </a:r>
            <a:r>
              <a:rPr lang="en-US" sz="2800" dirty="0"/>
              <a:t>std</a:t>
            </a:r>
            <a:endParaRPr lang="ru-RU" dirty="0"/>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1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endParaRPr lang="ru-RU" dirty="0"/>
          </a:p>
          <a:p>
            <a:pPr lvl="1" eaLnBrk="1" hangingPunct="1">
              <a:lnSpc>
                <a:spcPct val="80000"/>
              </a:lnSpc>
            </a:pPr>
            <a:r>
              <a:rPr lang="ru-RU" dirty="0"/>
              <a:t>Односвязный список (</a:t>
            </a:r>
            <a:r>
              <a:rPr lang="en-US" b="1" dirty="0" err="1"/>
              <a:t>forward_list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AC67B32-D8F7-7E2A-29F5-70C9C494A6B5}"/>
              </a:ext>
            </a:extLst>
          </p:cNvPr>
          <p:cNvSpPr>
            <a:spLocks noGrp="1"/>
          </p:cNvSpPr>
          <p:nvPr>
            <p:ph type="title"/>
          </p:nvPr>
        </p:nvSpPr>
        <p:spPr/>
        <p:txBody>
          <a:bodyPr/>
          <a:lstStyle/>
          <a:p>
            <a:r>
              <a:rPr lang="ru-RU" dirty="0"/>
              <a:t>Внутреннее устройство </a:t>
            </a:r>
            <a:r>
              <a:rPr lang="en-US" dirty="0"/>
              <a:t>string*</a:t>
            </a:r>
            <a:endParaRPr lang="ru-RU" dirty="0"/>
          </a:p>
        </p:txBody>
      </p:sp>
      <p:sp>
        <p:nvSpPr>
          <p:cNvPr id="5" name="Прямоугольник 4">
            <a:extLst>
              <a:ext uri="{FF2B5EF4-FFF2-40B4-BE49-F238E27FC236}">
                <a16:creationId xmlns:a16="http://schemas.microsoft.com/office/drawing/2014/main" id="{8EDB4E74-030B-CFBC-2A39-1F38A6CBE00D}"/>
              </a:ext>
            </a:extLst>
          </p:cNvPr>
          <p:cNvSpPr/>
          <p:nvPr/>
        </p:nvSpPr>
        <p:spPr>
          <a:xfrm>
            <a:off x="3791744" y="2083792"/>
            <a:ext cx="5112568" cy="432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highlight>
                  <a:srgbClr val="FFFF00"/>
                </a:highlight>
                <a:latin typeface="Consolas" panose="020B0609020204030204" pitchFamily="49" charset="0"/>
              </a:rPr>
              <a:t>Hello, world</a:t>
            </a:r>
            <a:r>
              <a:rPr lang="en-US" sz="1400" dirty="0">
                <a:solidFill>
                  <a:schemeClr val="tx1"/>
                </a:solidFill>
                <a:highlight>
                  <a:srgbClr val="FFFF00"/>
                </a:highlight>
                <a:latin typeface="Consolas" panose="020B0609020204030204" pitchFamily="49" charset="0"/>
              </a:rPr>
              <a:t>\0</a:t>
            </a:r>
            <a:endParaRPr lang="ru-RU" sz="1400" dirty="0">
              <a:solidFill>
                <a:schemeClr val="tx1"/>
              </a:solidFill>
              <a:highlight>
                <a:srgbClr val="FFFF00"/>
              </a:highlight>
              <a:latin typeface="Consolas" panose="020B0609020204030204" pitchFamily="49" charset="0"/>
            </a:endParaRPr>
          </a:p>
        </p:txBody>
      </p:sp>
      <p:sp>
        <p:nvSpPr>
          <p:cNvPr id="6" name="Прямоугольник 5">
            <a:extLst>
              <a:ext uri="{FF2B5EF4-FFF2-40B4-BE49-F238E27FC236}">
                <a16:creationId xmlns:a16="http://schemas.microsoft.com/office/drawing/2014/main" id="{24997A7F-6D45-866B-D32F-F1271D787194}"/>
              </a:ext>
            </a:extLst>
          </p:cNvPr>
          <p:cNvSpPr/>
          <p:nvPr/>
        </p:nvSpPr>
        <p:spPr>
          <a:xfrm>
            <a:off x="1828800" y="4559645"/>
            <a:ext cx="2376264"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a:solidFill>
                <a:schemeClr val="tx1"/>
              </a:solidFill>
            </a:endParaRPr>
          </a:p>
        </p:txBody>
      </p:sp>
      <p:sp>
        <p:nvSpPr>
          <p:cNvPr id="7" name="Прямоугольник 6">
            <a:extLst>
              <a:ext uri="{FF2B5EF4-FFF2-40B4-BE49-F238E27FC236}">
                <a16:creationId xmlns:a16="http://schemas.microsoft.com/office/drawing/2014/main" id="{A24D587C-837F-C7D0-E933-934760EA65B0}"/>
              </a:ext>
            </a:extLst>
          </p:cNvPr>
          <p:cNvSpPr/>
          <p:nvPr/>
        </p:nvSpPr>
        <p:spPr>
          <a:xfrm>
            <a:off x="1981200" y="4712045"/>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m_data</a:t>
            </a:r>
            <a:endParaRPr lang="ru-RU" dirty="0">
              <a:solidFill>
                <a:schemeClr val="tx1"/>
              </a:solidFill>
            </a:endParaRPr>
          </a:p>
        </p:txBody>
      </p:sp>
      <p:sp>
        <p:nvSpPr>
          <p:cNvPr id="8" name="Прямоугольник 7">
            <a:extLst>
              <a:ext uri="{FF2B5EF4-FFF2-40B4-BE49-F238E27FC236}">
                <a16:creationId xmlns:a16="http://schemas.microsoft.com/office/drawing/2014/main" id="{59E10E48-70F2-7ABA-E389-CF6B2B1CA756}"/>
              </a:ext>
            </a:extLst>
          </p:cNvPr>
          <p:cNvSpPr/>
          <p:nvPr/>
        </p:nvSpPr>
        <p:spPr>
          <a:xfrm>
            <a:off x="1975076" y="5211909"/>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m_size</a:t>
            </a:r>
            <a:r>
              <a:rPr lang="en-US" dirty="0">
                <a:solidFill>
                  <a:schemeClr val="tx1"/>
                </a:solidFill>
              </a:rPr>
              <a:t>: 12</a:t>
            </a:r>
            <a:endParaRPr lang="ru-RU" dirty="0">
              <a:solidFill>
                <a:schemeClr val="tx1"/>
              </a:solidFill>
            </a:endParaRPr>
          </a:p>
        </p:txBody>
      </p:sp>
      <p:sp>
        <p:nvSpPr>
          <p:cNvPr id="9" name="Прямоугольник 8">
            <a:extLst>
              <a:ext uri="{FF2B5EF4-FFF2-40B4-BE49-F238E27FC236}">
                <a16:creationId xmlns:a16="http://schemas.microsoft.com/office/drawing/2014/main" id="{919CE81B-92E0-E531-2C14-1B1B7B5793E8}"/>
              </a:ext>
            </a:extLst>
          </p:cNvPr>
          <p:cNvSpPr/>
          <p:nvPr/>
        </p:nvSpPr>
        <p:spPr>
          <a:xfrm>
            <a:off x="1975076" y="5653976"/>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m_capacity</a:t>
            </a:r>
            <a:r>
              <a:rPr lang="en-US" dirty="0">
                <a:solidFill>
                  <a:schemeClr val="tx1"/>
                </a:solidFill>
              </a:rPr>
              <a:t>: 12</a:t>
            </a:r>
            <a:endParaRPr lang="ru-RU" dirty="0">
              <a:solidFill>
                <a:schemeClr val="tx1"/>
              </a:solidFill>
            </a:endParaRPr>
          </a:p>
        </p:txBody>
      </p:sp>
      <p:cxnSp>
        <p:nvCxnSpPr>
          <p:cNvPr id="11" name="Прямая со стрелкой 10">
            <a:extLst>
              <a:ext uri="{FF2B5EF4-FFF2-40B4-BE49-F238E27FC236}">
                <a16:creationId xmlns:a16="http://schemas.microsoft.com/office/drawing/2014/main" id="{BFE61396-C437-3AC3-3CF9-724BE45F0FC7}"/>
              </a:ext>
            </a:extLst>
          </p:cNvPr>
          <p:cNvCxnSpPr>
            <a:cxnSpLocks/>
            <a:stCxn id="7" idx="0"/>
            <a:endCxn id="5" idx="1"/>
          </p:cNvCxnSpPr>
          <p:nvPr/>
        </p:nvCxnSpPr>
        <p:spPr>
          <a:xfrm flipV="1">
            <a:off x="3021124" y="2299817"/>
            <a:ext cx="770620" cy="24122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Левая фигурная скобка 13">
            <a:extLst>
              <a:ext uri="{FF2B5EF4-FFF2-40B4-BE49-F238E27FC236}">
                <a16:creationId xmlns:a16="http://schemas.microsoft.com/office/drawing/2014/main" id="{83B1B691-3B5B-1209-6EF0-A4F06876767C}"/>
              </a:ext>
            </a:extLst>
          </p:cNvPr>
          <p:cNvSpPr/>
          <p:nvPr/>
        </p:nvSpPr>
        <p:spPr>
          <a:xfrm rot="16200000">
            <a:off x="4807698" y="1670828"/>
            <a:ext cx="517154" cy="231264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5" name="TextBox 14">
            <a:extLst>
              <a:ext uri="{FF2B5EF4-FFF2-40B4-BE49-F238E27FC236}">
                <a16:creationId xmlns:a16="http://schemas.microsoft.com/office/drawing/2014/main" id="{044574BD-3421-5E93-8CBB-85C93A8A1127}"/>
              </a:ext>
            </a:extLst>
          </p:cNvPr>
          <p:cNvSpPr txBox="1"/>
          <p:nvPr/>
        </p:nvSpPr>
        <p:spPr>
          <a:xfrm>
            <a:off x="3909952" y="3085728"/>
            <a:ext cx="2249024" cy="461665"/>
          </a:xfrm>
          <a:prstGeom prst="rect">
            <a:avLst/>
          </a:prstGeom>
          <a:noFill/>
        </p:spPr>
        <p:txBody>
          <a:bodyPr wrap="square" rtlCol="0">
            <a:spAutoFit/>
          </a:bodyPr>
          <a:lstStyle/>
          <a:p>
            <a:pPr algn="ctr"/>
            <a:r>
              <a:rPr lang="en-US" sz="2400" dirty="0"/>
              <a:t>size</a:t>
            </a:r>
            <a:endParaRPr lang="ru-RU" sz="2400" dirty="0"/>
          </a:p>
        </p:txBody>
      </p:sp>
      <p:sp>
        <p:nvSpPr>
          <p:cNvPr id="16" name="Левая фигурная скобка 15">
            <a:extLst>
              <a:ext uri="{FF2B5EF4-FFF2-40B4-BE49-F238E27FC236}">
                <a16:creationId xmlns:a16="http://schemas.microsoft.com/office/drawing/2014/main" id="{CC8CB6FA-ADDF-EDFE-C25D-7568209A0A3B}"/>
              </a:ext>
            </a:extLst>
          </p:cNvPr>
          <p:cNvSpPr/>
          <p:nvPr/>
        </p:nvSpPr>
        <p:spPr>
          <a:xfrm rot="16200000">
            <a:off x="6040544" y="1357587"/>
            <a:ext cx="517154" cy="477833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8" name="TextBox 17">
            <a:extLst>
              <a:ext uri="{FF2B5EF4-FFF2-40B4-BE49-F238E27FC236}">
                <a16:creationId xmlns:a16="http://schemas.microsoft.com/office/drawing/2014/main" id="{4BE00D5D-4E5C-6137-3C49-DBDF754BEB96}"/>
              </a:ext>
            </a:extLst>
          </p:cNvPr>
          <p:cNvSpPr txBox="1"/>
          <p:nvPr/>
        </p:nvSpPr>
        <p:spPr>
          <a:xfrm>
            <a:off x="5174609" y="4017313"/>
            <a:ext cx="2249024" cy="461665"/>
          </a:xfrm>
          <a:prstGeom prst="rect">
            <a:avLst/>
          </a:prstGeom>
          <a:noFill/>
        </p:spPr>
        <p:txBody>
          <a:bodyPr wrap="square" rtlCol="0">
            <a:spAutoFit/>
          </a:bodyPr>
          <a:lstStyle/>
          <a:p>
            <a:pPr algn="ctr"/>
            <a:r>
              <a:rPr lang="en-US" sz="2400" dirty="0"/>
              <a:t>capacity</a:t>
            </a:r>
            <a:endParaRPr lang="ru-RU" sz="2400" dirty="0"/>
          </a:p>
        </p:txBody>
      </p:sp>
      <p:sp>
        <p:nvSpPr>
          <p:cNvPr id="19" name="TextBox 18">
            <a:extLst>
              <a:ext uri="{FF2B5EF4-FFF2-40B4-BE49-F238E27FC236}">
                <a16:creationId xmlns:a16="http://schemas.microsoft.com/office/drawing/2014/main" id="{9C4E0AAF-E595-3533-D417-3E8EA282433B}"/>
              </a:ext>
            </a:extLst>
          </p:cNvPr>
          <p:cNvSpPr txBox="1"/>
          <p:nvPr/>
        </p:nvSpPr>
        <p:spPr>
          <a:xfrm>
            <a:off x="5879976" y="6086024"/>
            <a:ext cx="4032448" cy="369332"/>
          </a:xfrm>
          <a:prstGeom prst="rect">
            <a:avLst/>
          </a:prstGeom>
          <a:noFill/>
        </p:spPr>
        <p:txBody>
          <a:bodyPr wrap="square" rtlCol="0">
            <a:spAutoFit/>
          </a:bodyPr>
          <a:lstStyle/>
          <a:p>
            <a:r>
              <a:rPr lang="en-US" dirty="0"/>
              <a:t>* </a:t>
            </a:r>
            <a:r>
              <a:rPr lang="ru-RU" dirty="0"/>
              <a:t>На практике всё устроено чуть хитрее</a:t>
            </a:r>
          </a:p>
        </p:txBody>
      </p:sp>
    </p:spTree>
    <p:extLst>
      <p:ext uri="{BB962C8B-B14F-4D97-AF65-F5344CB8AC3E}">
        <p14:creationId xmlns:p14="http://schemas.microsoft.com/office/powerpoint/2010/main" val="155025585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1524000" y="1772817"/>
            <a:ext cx="9144000" cy="461665"/>
          </a:xfrm>
          <a:prstGeom prst="rect">
            <a:avLst/>
          </a:prstGeom>
        </p:spPr>
        <p:txBody>
          <a:bodyPr wrap="square">
            <a:spAutoFit/>
          </a:bodyPr>
          <a:lstStyle/>
          <a:p>
            <a:endParaRPr lang="ru-RU" sz="2400" dirty="0"/>
          </a:p>
        </p:txBody>
      </p:sp>
      <p:sp>
        <p:nvSpPr>
          <p:cNvPr id="5" name="Rectangle 4"/>
          <p:cNvSpPr/>
          <p:nvPr/>
        </p:nvSpPr>
        <p:spPr>
          <a:xfrm>
            <a:off x="152400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1531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1966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1919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631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1545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1948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3"/>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extLst>
    <p:ext uri="{6950BFC3-D8DA-4A85-94F7-54DA5524770B}">
      <p188:commentRel xmlns:p188="http://schemas.microsoft.com/office/powerpoint/2018/8/main" r:id="rId2"/>
    </p:ext>
  </p:extLs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8F931F59-35AE-EB55-D812-B01B50A41CBF}"/>
              </a:ext>
            </a:extLst>
          </p:cNvPr>
          <p:cNvSpPr/>
          <p:nvPr/>
        </p:nvSpPr>
        <p:spPr>
          <a:xfrm>
            <a:off x="2207568" y="3789040"/>
            <a:ext cx="1368152" cy="108012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Заголовок 3">
            <a:extLst>
              <a:ext uri="{FF2B5EF4-FFF2-40B4-BE49-F238E27FC236}">
                <a16:creationId xmlns:a16="http://schemas.microsoft.com/office/drawing/2014/main" id="{6449A098-F3E6-279F-F10E-9B62CC87EEF2}"/>
              </a:ext>
            </a:extLst>
          </p:cNvPr>
          <p:cNvSpPr>
            <a:spLocks noGrp="1"/>
          </p:cNvSpPr>
          <p:nvPr>
            <p:ph type="title"/>
          </p:nvPr>
        </p:nvSpPr>
        <p:spPr/>
        <p:txBody>
          <a:bodyPr/>
          <a:lstStyle/>
          <a:p>
            <a:r>
              <a:rPr lang="ru-RU" dirty="0"/>
              <a:t>Устройство </a:t>
            </a:r>
            <a:r>
              <a:rPr lang="en-US" dirty="0" err="1"/>
              <a:t>string_view</a:t>
            </a:r>
            <a:endParaRPr lang="ru-RU" dirty="0"/>
          </a:p>
        </p:txBody>
      </p:sp>
      <p:sp>
        <p:nvSpPr>
          <p:cNvPr id="5" name="Прямоугольник 4">
            <a:extLst>
              <a:ext uri="{FF2B5EF4-FFF2-40B4-BE49-F238E27FC236}">
                <a16:creationId xmlns:a16="http://schemas.microsoft.com/office/drawing/2014/main" id="{999F08C0-2221-AF26-AA8B-2C7F5A001B70}"/>
              </a:ext>
            </a:extLst>
          </p:cNvPr>
          <p:cNvSpPr/>
          <p:nvPr/>
        </p:nvSpPr>
        <p:spPr>
          <a:xfrm>
            <a:off x="2567608"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endParaRPr lang="ru-RU" dirty="0"/>
          </a:p>
        </p:txBody>
      </p:sp>
      <p:sp>
        <p:nvSpPr>
          <p:cNvPr id="6" name="Прямоугольник 5">
            <a:extLst>
              <a:ext uri="{FF2B5EF4-FFF2-40B4-BE49-F238E27FC236}">
                <a16:creationId xmlns:a16="http://schemas.microsoft.com/office/drawing/2014/main" id="{7D3365BF-23F8-0243-E7D6-1D9FCB65E941}"/>
              </a:ext>
            </a:extLst>
          </p:cNvPr>
          <p:cNvSpPr/>
          <p:nvPr/>
        </p:nvSpPr>
        <p:spPr>
          <a:xfrm>
            <a:off x="2999656"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ru-RU" dirty="0"/>
          </a:p>
        </p:txBody>
      </p:sp>
      <p:sp>
        <p:nvSpPr>
          <p:cNvPr id="7" name="Прямоугольник 6">
            <a:extLst>
              <a:ext uri="{FF2B5EF4-FFF2-40B4-BE49-F238E27FC236}">
                <a16:creationId xmlns:a16="http://schemas.microsoft.com/office/drawing/2014/main" id="{AEA10FEA-7FDC-FB61-7625-080937C0FBF3}"/>
              </a:ext>
            </a:extLst>
          </p:cNvPr>
          <p:cNvSpPr/>
          <p:nvPr/>
        </p:nvSpPr>
        <p:spPr>
          <a:xfrm>
            <a:off x="3431704"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endParaRPr lang="ru-RU" dirty="0"/>
          </a:p>
        </p:txBody>
      </p:sp>
      <p:sp>
        <p:nvSpPr>
          <p:cNvPr id="8" name="Прямоугольник 7">
            <a:extLst>
              <a:ext uri="{FF2B5EF4-FFF2-40B4-BE49-F238E27FC236}">
                <a16:creationId xmlns:a16="http://schemas.microsoft.com/office/drawing/2014/main" id="{825B55EE-8130-680B-C9EC-6C39CCC03812}"/>
              </a:ext>
            </a:extLst>
          </p:cNvPr>
          <p:cNvSpPr/>
          <p:nvPr/>
        </p:nvSpPr>
        <p:spPr>
          <a:xfrm>
            <a:off x="3863752"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endParaRPr lang="ru-RU" dirty="0"/>
          </a:p>
        </p:txBody>
      </p:sp>
      <p:sp>
        <p:nvSpPr>
          <p:cNvPr id="9" name="Прямоугольник 8">
            <a:extLst>
              <a:ext uri="{FF2B5EF4-FFF2-40B4-BE49-F238E27FC236}">
                <a16:creationId xmlns:a16="http://schemas.microsoft.com/office/drawing/2014/main" id="{2BDE4F55-2BFD-3489-3AE1-DC81FAD9AFFB}"/>
              </a:ext>
            </a:extLst>
          </p:cNvPr>
          <p:cNvSpPr/>
          <p:nvPr/>
        </p:nvSpPr>
        <p:spPr>
          <a:xfrm>
            <a:off x="4295800"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endParaRPr lang="ru-RU" dirty="0"/>
          </a:p>
        </p:txBody>
      </p:sp>
      <p:sp>
        <p:nvSpPr>
          <p:cNvPr id="10" name="Прямоугольник 9">
            <a:extLst>
              <a:ext uri="{FF2B5EF4-FFF2-40B4-BE49-F238E27FC236}">
                <a16:creationId xmlns:a16="http://schemas.microsoft.com/office/drawing/2014/main" id="{87AB4533-6759-49ED-85DC-7ACE69BE6A7B}"/>
              </a:ext>
            </a:extLst>
          </p:cNvPr>
          <p:cNvSpPr/>
          <p:nvPr/>
        </p:nvSpPr>
        <p:spPr>
          <a:xfrm>
            <a:off x="2334608" y="3935695"/>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ru-RU" dirty="0"/>
          </a:p>
        </p:txBody>
      </p:sp>
      <p:sp>
        <p:nvSpPr>
          <p:cNvPr id="11" name="Прямоугольник 10">
            <a:extLst>
              <a:ext uri="{FF2B5EF4-FFF2-40B4-BE49-F238E27FC236}">
                <a16:creationId xmlns:a16="http://schemas.microsoft.com/office/drawing/2014/main" id="{9875CA65-B73C-FAE2-9D23-065A6E48BAB8}"/>
              </a:ext>
            </a:extLst>
          </p:cNvPr>
          <p:cNvSpPr/>
          <p:nvPr/>
        </p:nvSpPr>
        <p:spPr>
          <a:xfrm>
            <a:off x="2334608" y="4410422"/>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5</a:t>
            </a:r>
            <a:endParaRPr lang="ru-RU" dirty="0"/>
          </a:p>
        </p:txBody>
      </p:sp>
      <p:sp>
        <p:nvSpPr>
          <p:cNvPr id="12" name="Прямоугольник 11">
            <a:extLst>
              <a:ext uri="{FF2B5EF4-FFF2-40B4-BE49-F238E27FC236}">
                <a16:creationId xmlns:a16="http://schemas.microsoft.com/office/drawing/2014/main" id="{0AE3A8C6-178A-69D2-7332-44DE27A78B78}"/>
              </a:ext>
            </a:extLst>
          </p:cNvPr>
          <p:cNvSpPr/>
          <p:nvPr/>
        </p:nvSpPr>
        <p:spPr>
          <a:xfrm>
            <a:off x="4727848"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ru-RU" dirty="0"/>
          </a:p>
        </p:txBody>
      </p:sp>
      <p:sp>
        <p:nvSpPr>
          <p:cNvPr id="13" name="Прямоугольник 12">
            <a:extLst>
              <a:ext uri="{FF2B5EF4-FFF2-40B4-BE49-F238E27FC236}">
                <a16:creationId xmlns:a16="http://schemas.microsoft.com/office/drawing/2014/main" id="{45947C34-B4B8-713A-8FCA-723810285273}"/>
              </a:ext>
            </a:extLst>
          </p:cNvPr>
          <p:cNvSpPr/>
          <p:nvPr/>
        </p:nvSpPr>
        <p:spPr>
          <a:xfrm>
            <a:off x="5159896"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endParaRPr lang="ru-RU" dirty="0"/>
          </a:p>
        </p:txBody>
      </p:sp>
      <p:sp>
        <p:nvSpPr>
          <p:cNvPr id="14" name="Прямоугольник 13">
            <a:extLst>
              <a:ext uri="{FF2B5EF4-FFF2-40B4-BE49-F238E27FC236}">
                <a16:creationId xmlns:a16="http://schemas.microsoft.com/office/drawing/2014/main" id="{B026927F-353A-D2EF-1831-0FFA3AFE4FF2}"/>
              </a:ext>
            </a:extLst>
          </p:cNvPr>
          <p:cNvSpPr/>
          <p:nvPr/>
        </p:nvSpPr>
        <p:spPr>
          <a:xfrm>
            <a:off x="5591944"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endParaRPr lang="ru-RU" dirty="0"/>
          </a:p>
        </p:txBody>
      </p:sp>
      <p:sp>
        <p:nvSpPr>
          <p:cNvPr id="15" name="Прямоугольник 14">
            <a:extLst>
              <a:ext uri="{FF2B5EF4-FFF2-40B4-BE49-F238E27FC236}">
                <a16:creationId xmlns:a16="http://schemas.microsoft.com/office/drawing/2014/main" id="{7AF0D6D5-B92F-43F0-4B06-CAAC4AF20EC6}"/>
              </a:ext>
            </a:extLst>
          </p:cNvPr>
          <p:cNvSpPr/>
          <p:nvPr/>
        </p:nvSpPr>
        <p:spPr>
          <a:xfrm>
            <a:off x="6023992"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endParaRPr lang="ru-RU" dirty="0"/>
          </a:p>
        </p:txBody>
      </p:sp>
      <p:sp>
        <p:nvSpPr>
          <p:cNvPr id="16" name="Прямоугольник 15">
            <a:extLst>
              <a:ext uri="{FF2B5EF4-FFF2-40B4-BE49-F238E27FC236}">
                <a16:creationId xmlns:a16="http://schemas.microsoft.com/office/drawing/2014/main" id="{0A5C912D-1914-6353-13BD-8A6A48523943}"/>
              </a:ext>
            </a:extLst>
          </p:cNvPr>
          <p:cNvSpPr/>
          <p:nvPr/>
        </p:nvSpPr>
        <p:spPr>
          <a:xfrm>
            <a:off x="6456040"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endParaRPr lang="ru-RU" dirty="0"/>
          </a:p>
        </p:txBody>
      </p:sp>
      <p:sp>
        <p:nvSpPr>
          <p:cNvPr id="17" name="Прямоугольник 16">
            <a:extLst>
              <a:ext uri="{FF2B5EF4-FFF2-40B4-BE49-F238E27FC236}">
                <a16:creationId xmlns:a16="http://schemas.microsoft.com/office/drawing/2014/main" id="{764BC7BE-4FB8-29E1-72BB-C06CFA317FBA}"/>
              </a:ext>
            </a:extLst>
          </p:cNvPr>
          <p:cNvSpPr/>
          <p:nvPr/>
        </p:nvSpPr>
        <p:spPr>
          <a:xfrm>
            <a:off x="6888088"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ru-RU" dirty="0"/>
          </a:p>
        </p:txBody>
      </p:sp>
      <p:cxnSp>
        <p:nvCxnSpPr>
          <p:cNvPr id="19" name="Прямая со стрелкой 18">
            <a:extLst>
              <a:ext uri="{FF2B5EF4-FFF2-40B4-BE49-F238E27FC236}">
                <a16:creationId xmlns:a16="http://schemas.microsoft.com/office/drawing/2014/main" id="{78514393-AAD8-44CA-0C4D-4D13008F77D7}"/>
              </a:ext>
            </a:extLst>
          </p:cNvPr>
          <p:cNvCxnSpPr>
            <a:cxnSpLocks/>
            <a:stCxn id="10" idx="3"/>
            <a:endCxn id="5" idx="2"/>
          </p:cNvCxnSpPr>
          <p:nvPr/>
        </p:nvCxnSpPr>
        <p:spPr>
          <a:xfrm flipH="1" flipV="1">
            <a:off x="2783632" y="2564905"/>
            <a:ext cx="703104" cy="1550811"/>
          </a:xfrm>
          <a:prstGeom prst="curvedConnector4">
            <a:avLst>
              <a:gd name="adj1" fmla="val -32513"/>
              <a:gd name="adj2" fmla="val 5580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Прямоугольник 24">
            <a:extLst>
              <a:ext uri="{FF2B5EF4-FFF2-40B4-BE49-F238E27FC236}">
                <a16:creationId xmlns:a16="http://schemas.microsoft.com/office/drawing/2014/main" id="{9B0AFCF0-0D56-7A5E-84F9-97A59BAF8641}"/>
              </a:ext>
            </a:extLst>
          </p:cNvPr>
          <p:cNvSpPr/>
          <p:nvPr/>
        </p:nvSpPr>
        <p:spPr>
          <a:xfrm>
            <a:off x="6096800" y="3789040"/>
            <a:ext cx="1368152" cy="108012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14890E1C-8B14-9B47-6F81-203074FAA8A4}"/>
              </a:ext>
            </a:extLst>
          </p:cNvPr>
          <p:cNvSpPr/>
          <p:nvPr/>
        </p:nvSpPr>
        <p:spPr>
          <a:xfrm>
            <a:off x="6223840" y="3935695"/>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ru-RU" dirty="0"/>
          </a:p>
        </p:txBody>
      </p:sp>
      <p:sp>
        <p:nvSpPr>
          <p:cNvPr id="27" name="Прямоугольник 26">
            <a:extLst>
              <a:ext uri="{FF2B5EF4-FFF2-40B4-BE49-F238E27FC236}">
                <a16:creationId xmlns:a16="http://schemas.microsoft.com/office/drawing/2014/main" id="{04F20227-4064-0527-25EA-F4B2C7AAE490}"/>
              </a:ext>
            </a:extLst>
          </p:cNvPr>
          <p:cNvSpPr/>
          <p:nvPr/>
        </p:nvSpPr>
        <p:spPr>
          <a:xfrm>
            <a:off x="6223840" y="4410422"/>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5</a:t>
            </a:r>
            <a:endParaRPr lang="ru-RU" dirty="0"/>
          </a:p>
        </p:txBody>
      </p:sp>
      <p:cxnSp>
        <p:nvCxnSpPr>
          <p:cNvPr id="28" name="Прямая со стрелкой 18">
            <a:extLst>
              <a:ext uri="{FF2B5EF4-FFF2-40B4-BE49-F238E27FC236}">
                <a16:creationId xmlns:a16="http://schemas.microsoft.com/office/drawing/2014/main" id="{F51D4F6F-4ED8-D73A-74D3-465397B10550}"/>
              </a:ext>
            </a:extLst>
          </p:cNvPr>
          <p:cNvCxnSpPr>
            <a:cxnSpLocks/>
            <a:stCxn id="26" idx="0"/>
            <a:endCxn id="13" idx="2"/>
          </p:cNvCxnSpPr>
          <p:nvPr/>
        </p:nvCxnSpPr>
        <p:spPr>
          <a:xfrm rot="16200000" flipV="1">
            <a:off x="5402518" y="2538308"/>
            <a:ext cx="1370791" cy="1423984"/>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43402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1496938" y="1988841"/>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1524000" y="1628801"/>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4F59A1-36F4-6660-3600-2B463110C32C}"/>
              </a:ext>
            </a:extLst>
          </p:cNvPr>
          <p:cNvSpPr>
            <a:spLocks noGrp="1"/>
          </p:cNvSpPr>
          <p:nvPr>
            <p:ph type="title"/>
          </p:nvPr>
        </p:nvSpPr>
        <p:spPr/>
        <p:txBody>
          <a:bodyPr/>
          <a:lstStyle/>
          <a:p>
            <a:r>
              <a:rPr lang="en-US" dirty="0"/>
              <a:t>std::array</a:t>
            </a:r>
            <a:endParaRPr lang="ru-RU" dirty="0"/>
          </a:p>
        </p:txBody>
      </p:sp>
      <p:sp>
        <p:nvSpPr>
          <p:cNvPr id="3" name="Текст 2">
            <a:extLst>
              <a:ext uri="{FF2B5EF4-FFF2-40B4-BE49-F238E27FC236}">
                <a16:creationId xmlns:a16="http://schemas.microsoft.com/office/drawing/2014/main" id="{FEC5C748-B379-7A00-A98B-CE502DB6077B}"/>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5130140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7EFBBCB5-884E-603C-0B01-B218186D3135}"/>
              </a:ext>
            </a:extLst>
          </p:cNvPr>
          <p:cNvSpPr>
            <a:spLocks noGrp="1"/>
          </p:cNvSpPr>
          <p:nvPr>
            <p:ph type="title"/>
          </p:nvPr>
        </p:nvSpPr>
        <p:spPr/>
        <p:txBody>
          <a:bodyPr/>
          <a:lstStyle/>
          <a:p>
            <a:r>
              <a:rPr lang="en-US" dirty="0"/>
              <a:t>std::array</a:t>
            </a:r>
            <a:endParaRPr lang="ru-RU" dirty="0"/>
          </a:p>
        </p:txBody>
      </p:sp>
      <p:sp>
        <p:nvSpPr>
          <p:cNvPr id="5" name="Объект 4">
            <a:extLst>
              <a:ext uri="{FF2B5EF4-FFF2-40B4-BE49-F238E27FC236}">
                <a16:creationId xmlns:a16="http://schemas.microsoft.com/office/drawing/2014/main" id="{CEC0FF96-76FC-AF9A-A6C5-C6DE1A002640}"/>
              </a:ext>
            </a:extLst>
          </p:cNvPr>
          <p:cNvSpPr>
            <a:spLocks noGrp="1"/>
          </p:cNvSpPr>
          <p:nvPr>
            <p:ph idx="1"/>
          </p:nvPr>
        </p:nvSpPr>
        <p:spPr/>
        <p:txBody>
          <a:bodyPr/>
          <a:lstStyle/>
          <a:p>
            <a:r>
              <a:rPr lang="ru-RU" dirty="0"/>
              <a:t>Массив фиксированного размера, альтернатива </a:t>
            </a:r>
            <a:r>
              <a:rPr lang="en-US" dirty="0"/>
              <a:t>C-</a:t>
            </a:r>
            <a:r>
              <a:rPr lang="ru-RU" dirty="0"/>
              <a:t>массивам</a:t>
            </a:r>
          </a:p>
          <a:p>
            <a:r>
              <a:rPr lang="ru-RU" dirty="0"/>
              <a:t>Можно передавать по значению в функцию и возвращать из функции</a:t>
            </a:r>
          </a:p>
          <a:p>
            <a:r>
              <a:rPr lang="ru-RU" dirty="0"/>
              <a:t>Можно поместить в </a:t>
            </a:r>
            <a:r>
              <a:rPr lang="en-US" dirty="0"/>
              <a:t>optional</a:t>
            </a:r>
          </a:p>
        </p:txBody>
      </p:sp>
    </p:spTree>
    <p:extLst>
      <p:ext uri="{BB962C8B-B14F-4D97-AF65-F5344CB8AC3E}">
        <p14:creationId xmlns:p14="http://schemas.microsoft.com/office/powerpoint/2010/main" val="62147928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F8407BA-2AD1-E327-2D3D-F3F93A96204A}"/>
              </a:ext>
            </a:extLst>
          </p:cNvPr>
          <p:cNvSpPr txBox="1"/>
          <p:nvPr/>
        </p:nvSpPr>
        <p:spPr>
          <a:xfrm>
            <a:off x="551384" y="54493"/>
            <a:ext cx="10225136" cy="6749013"/>
          </a:xfrm>
          <a:prstGeom prst="rect">
            <a:avLst/>
          </a:prstGeom>
          <a:noFill/>
        </p:spPr>
        <p:txBody>
          <a:bodyPr wrap="square">
            <a:spAutoFit/>
          </a:bodyPr>
          <a:lstStyle/>
          <a:p>
            <a:r>
              <a:rPr lang="en-US" b="0" dirty="0">
                <a:solidFill>
                  <a:srgbClr val="808080"/>
                </a:solidFill>
                <a:effectLst/>
                <a:latin typeface="Consolas" panose="020B0609020204030204" pitchFamily="49" charset="0"/>
              </a:rPr>
              <a:t>#include</a:t>
            </a:r>
            <a:r>
              <a:rPr lang="en-US" b="0" dirty="0">
                <a:solidFill>
                  <a:srgbClr val="000000"/>
                </a:solidFill>
                <a:effectLst/>
                <a:latin typeface="Consolas" panose="020B0609020204030204" pitchFamily="49" charset="0"/>
              </a:rPr>
              <a:t> </a:t>
            </a:r>
            <a:r>
              <a:rPr lang="en-US" b="0" dirty="0">
                <a:solidFill>
                  <a:srgbClr val="E21F1F"/>
                </a:solidFill>
                <a:effectLst/>
                <a:latin typeface="Consolas" panose="020B0609020204030204" pitchFamily="49" charset="0"/>
              </a:rPr>
              <a:t>&lt;</a:t>
            </a:r>
            <a:r>
              <a:rPr lang="en-US" b="0" dirty="0">
                <a:solidFill>
                  <a:srgbClr val="A31515"/>
                </a:solidFill>
                <a:effectLst/>
                <a:latin typeface="Consolas" panose="020B0609020204030204" pitchFamily="49" charset="0"/>
              </a:rPr>
              <a:t>array</a:t>
            </a:r>
            <a:r>
              <a:rPr lang="en-US" b="0" dirty="0">
                <a:solidFill>
                  <a:srgbClr val="E21F1F"/>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808080"/>
                </a:solidFill>
                <a:effectLst/>
                <a:latin typeface="Consolas" panose="020B0609020204030204" pitchFamily="49" charset="0"/>
              </a:rPr>
              <a:t>#include</a:t>
            </a:r>
            <a:r>
              <a:rPr lang="en-US" b="0" dirty="0">
                <a:solidFill>
                  <a:srgbClr val="000000"/>
                </a:solidFill>
                <a:effectLst/>
                <a:latin typeface="Consolas" panose="020B0609020204030204" pitchFamily="49" charset="0"/>
              </a:rPr>
              <a:t> </a:t>
            </a:r>
            <a:r>
              <a:rPr lang="en-US" b="0" dirty="0">
                <a:solidFill>
                  <a:srgbClr val="E21F1F"/>
                </a:solidFill>
                <a:effectLst/>
                <a:latin typeface="Consolas" panose="020B0609020204030204" pitchFamily="49" charset="0"/>
              </a:rPr>
              <a:t>&lt;</a:t>
            </a:r>
            <a:r>
              <a:rPr lang="en-US" b="0" dirty="0">
                <a:solidFill>
                  <a:srgbClr val="A31515"/>
                </a:solidFill>
                <a:effectLst/>
                <a:latin typeface="Consolas" panose="020B0609020204030204" pitchFamily="49" charset="0"/>
              </a:rPr>
              <a:t>iostream</a:t>
            </a:r>
            <a:r>
              <a:rPr lang="en-US" b="0" dirty="0">
                <a:solidFill>
                  <a:srgbClr val="E21F1F"/>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808080"/>
                </a:solidFill>
                <a:effectLst/>
                <a:latin typeface="Consolas" panose="020B0609020204030204" pitchFamily="49" charset="0"/>
              </a:rPr>
              <a:t>#include</a:t>
            </a:r>
            <a:r>
              <a:rPr lang="en-US" b="0" dirty="0">
                <a:solidFill>
                  <a:srgbClr val="000000"/>
                </a:solidFill>
                <a:effectLst/>
                <a:latin typeface="Consolas" panose="020B0609020204030204" pitchFamily="49" charset="0"/>
              </a:rPr>
              <a:t> </a:t>
            </a:r>
            <a:r>
              <a:rPr lang="en-US" b="0" dirty="0">
                <a:solidFill>
                  <a:srgbClr val="E21F1F"/>
                </a:solidFill>
                <a:effectLst/>
                <a:latin typeface="Consolas" panose="020B0609020204030204" pitchFamily="49" charset="0"/>
              </a:rPr>
              <a:t>&lt;</a:t>
            </a:r>
            <a:r>
              <a:rPr lang="en-US" b="0" dirty="0">
                <a:solidFill>
                  <a:srgbClr val="A31515"/>
                </a:solidFill>
                <a:effectLst/>
                <a:latin typeface="Consolas" panose="020B0609020204030204" pitchFamily="49" charset="0"/>
              </a:rPr>
              <a:t>optional</a:t>
            </a:r>
            <a:r>
              <a:rPr lang="en-US" b="0" dirty="0">
                <a:solidFill>
                  <a:srgbClr val="E21F1F"/>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using</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Matrix3x3</a:t>
            </a:r>
            <a:r>
              <a:rPr lang="en-US" b="0" dirty="0">
                <a:solidFill>
                  <a:srgbClr val="000000"/>
                </a:solidFill>
                <a:effectLst/>
                <a:latin typeface="Consolas" panose="020B0609020204030204" pitchFamily="49" charset="0"/>
              </a:rPr>
              <a:t> = std::</a:t>
            </a:r>
            <a:r>
              <a:rPr lang="en-US" b="0" dirty="0">
                <a:solidFill>
                  <a:srgbClr val="2B91AF"/>
                </a:solidFill>
                <a:effectLst/>
                <a:latin typeface="Consolas" panose="020B0609020204030204" pitchFamily="49" charset="0"/>
              </a:rPr>
              <a:t>array</a:t>
            </a:r>
            <a:r>
              <a:rPr lang="en-US" b="0" dirty="0">
                <a:solidFill>
                  <a:srgbClr val="000000"/>
                </a:solidFill>
                <a:effectLst/>
                <a:latin typeface="Consolas" panose="020B0609020204030204" pitchFamily="49" charset="0"/>
              </a:rPr>
              <a:t>&lt;std::</a:t>
            </a:r>
            <a:r>
              <a:rPr lang="en-US" b="0" dirty="0">
                <a:solidFill>
                  <a:srgbClr val="2B91AF"/>
                </a:solidFill>
                <a:effectLst/>
                <a:latin typeface="Consolas" panose="020B0609020204030204" pitchFamily="49" charset="0"/>
              </a:rPr>
              <a:t>array</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&gt;,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&gt;;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PrintMatrix</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2B91AF"/>
                </a:solidFill>
                <a:effectLst/>
                <a:latin typeface="Consolas" panose="020B0609020204030204" pitchFamily="49" charset="0"/>
              </a:rPr>
              <a:t>Matrix3x3</a:t>
            </a:r>
            <a:r>
              <a:rPr lang="en-US" b="0" dirty="0">
                <a:solidFill>
                  <a:srgbClr val="000000"/>
                </a:solidFill>
                <a:effectLst/>
                <a:latin typeface="Consolas" panose="020B0609020204030204" pitchFamily="49" charset="0"/>
              </a:rPr>
              <a:t>&amp; </a:t>
            </a:r>
            <a:r>
              <a:rPr lang="en-US" b="0" dirty="0">
                <a:solidFill>
                  <a:srgbClr val="808080"/>
                </a:solidFill>
                <a:effectLst/>
                <a:latin typeface="Consolas" panose="020B0609020204030204" pitchFamily="49" charset="0"/>
              </a:rPr>
              <a:t>mat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auto</a:t>
            </a:r>
            <a:r>
              <a:rPr lang="en-US" b="0" dirty="0">
                <a:solidFill>
                  <a:srgbClr val="000000"/>
                </a:solidFill>
                <a:effectLst/>
                <a:latin typeface="Consolas" panose="020B0609020204030204" pitchFamily="49" charset="0"/>
              </a:rPr>
              <a:t>&amp; row : mat)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F08C4"/>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auto</a:t>
            </a:r>
            <a:r>
              <a:rPr lang="en-US" b="0" dirty="0">
                <a:solidFill>
                  <a:srgbClr val="000000"/>
                </a:solidFill>
                <a:effectLst/>
                <a:latin typeface="Consolas" panose="020B0609020204030204" pitchFamily="49" charset="0"/>
              </a:rPr>
              <a:t>&amp; item : row)</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item &lt;&lt; </a:t>
            </a:r>
            <a:r>
              <a:rPr lang="en-US" b="0" dirty="0">
                <a:solidFill>
                  <a:srgbClr val="E21F1F"/>
                </a:solidFill>
                <a:effectLst/>
                <a:latin typeface="Consolas" panose="020B0609020204030204" pitchFamily="49" charset="0"/>
              </a:rPr>
              <a:t>"</a:t>
            </a:r>
            <a:r>
              <a:rPr lang="en-US" b="0" dirty="0">
                <a:solidFill>
                  <a:srgbClr val="A31515"/>
                </a:solidFill>
                <a:effectLst/>
                <a:latin typeface="Consolas" panose="020B0609020204030204" pitchFamily="49" charset="0"/>
              </a:rPr>
              <a:t> </a:t>
            </a:r>
            <a:r>
              <a:rPr lang="en-US" b="0" dirty="0">
                <a:solidFill>
                  <a:srgbClr val="E21F1F"/>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a:solidFill>
                  <a:srgbClr val="74531F"/>
                </a:solidFill>
                <a:effectLst/>
                <a:latin typeface="Consolas" panose="020B0609020204030204" pitchFamily="49" charset="0"/>
              </a:rPr>
              <a:t>main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Matrix3x3 m{};</a:t>
            </a:r>
          </a:p>
          <a:p>
            <a:r>
              <a:rPr lang="en-US" b="0" dirty="0">
                <a:solidFill>
                  <a:srgbClr val="000000"/>
                </a:solidFill>
                <a:effectLst/>
                <a:latin typeface="Consolas" panose="020B0609020204030204" pitchFamily="49" charset="0"/>
              </a:rPr>
              <a:t>    </a:t>
            </a:r>
            <a:r>
              <a:rPr lang="en-US" b="0" dirty="0">
                <a:solidFill>
                  <a:srgbClr val="1F377F"/>
                </a:solidFill>
                <a:effectLst/>
                <a:latin typeface="Consolas" panose="020B0609020204030204" pitchFamily="49" charset="0"/>
              </a:rPr>
              <a:t>m</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 </a:t>
            </a:r>
            <a:r>
              <a:rPr lang="en-US" b="0" dirty="0">
                <a:solidFill>
                  <a:srgbClr val="1F377F"/>
                </a:solidFill>
                <a:effectLst/>
                <a:latin typeface="Consolas" panose="020B0609020204030204" pitchFamily="49" charset="0"/>
              </a:rPr>
              <a:t>m</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 </a:t>
            </a:r>
            <a:r>
              <a:rPr lang="en-US" b="0" dirty="0">
                <a:solidFill>
                  <a:srgbClr val="1F377F"/>
                </a:solidFill>
                <a:effectLst/>
                <a:latin typeface="Consolas" panose="020B0609020204030204" pitchFamily="49" charset="0"/>
              </a:rPr>
              <a:t>m</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74531F"/>
                </a:solidFill>
                <a:effectLst/>
                <a:latin typeface="Consolas" panose="020B0609020204030204" pitchFamily="49" charset="0"/>
              </a:rPr>
              <a:t>PrintMatrix</a:t>
            </a:r>
            <a:r>
              <a:rPr lang="en-US" b="0" dirty="0">
                <a:solidFill>
                  <a:srgbClr val="000000"/>
                </a:solidFill>
                <a:effectLst/>
                <a:latin typeface="Consolas" panose="020B0609020204030204" pitchFamily="49" charset="0"/>
              </a:rPr>
              <a:t>(m);</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4826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7" end="17"/>
                                            </p:txEl>
                                          </p:spTgt>
                                        </p:tgtEl>
                                        <p:attrNameLst>
                                          <p:attrName>style.visibility</p:attrName>
                                        </p:attrNameLst>
                                      </p:cBhvr>
                                      <p:to>
                                        <p:strVal val="visible"/>
                                      </p:to>
                                    </p:set>
                                    <p:animEffect transition="in" filter="fade">
                                      <p:cBhvr>
                                        <p:cTn id="12" dur="500"/>
                                        <p:tgtEl>
                                          <p:spTgt spid="5">
                                            <p:txEl>
                                              <p:pRg st="17" end="1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18" end="18"/>
                                            </p:txEl>
                                          </p:spTgt>
                                        </p:tgtEl>
                                        <p:attrNameLst>
                                          <p:attrName>style.visibility</p:attrName>
                                        </p:attrNameLst>
                                      </p:cBhvr>
                                      <p:to>
                                        <p:strVal val="visible"/>
                                      </p:to>
                                    </p:set>
                                    <p:animEffect transition="in" filter="fade">
                                      <p:cBhvr>
                                        <p:cTn id="15" dur="500"/>
                                        <p:tgtEl>
                                          <p:spTgt spid="5">
                                            <p:txEl>
                                              <p:pRg st="18" end="1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6" end="6"/>
                                            </p:txEl>
                                          </p:spTgt>
                                        </p:tgtEl>
                                        <p:attrNameLst>
                                          <p:attrName>style.visibility</p:attrName>
                                        </p:attrNameLst>
                                      </p:cBhvr>
                                      <p:to>
                                        <p:strVal val="visible"/>
                                      </p:to>
                                    </p:set>
                                    <p:animEffect transition="in" filter="fade">
                                      <p:cBhvr>
                                        <p:cTn id="26" dur="500"/>
                                        <p:tgtEl>
                                          <p:spTgt spid="5">
                                            <p:txEl>
                                              <p:pRg st="6" end="6"/>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animEffect transition="in" filter="fade">
                                      <p:cBhvr>
                                        <p:cTn id="29" dur="500"/>
                                        <p:tgtEl>
                                          <p:spTgt spid="5">
                                            <p:txEl>
                                              <p:pRg st="7" end="7"/>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animEffect transition="in" filter="fade">
                                      <p:cBhvr>
                                        <p:cTn id="35" dur="500"/>
                                        <p:tgtEl>
                                          <p:spTgt spid="5">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5">
                                            <p:txEl>
                                              <p:pRg st="10" end="10"/>
                                            </p:txEl>
                                          </p:spTgt>
                                        </p:tgtEl>
                                        <p:attrNameLst>
                                          <p:attrName>style.visibility</p:attrName>
                                        </p:attrNameLst>
                                      </p:cBhvr>
                                      <p:to>
                                        <p:strVal val="visible"/>
                                      </p:to>
                                    </p:set>
                                    <p:animEffect transition="in" filter="fade">
                                      <p:cBhvr>
                                        <p:cTn id="38" dur="500"/>
                                        <p:tgtEl>
                                          <p:spTgt spid="5">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5">
                                            <p:txEl>
                                              <p:pRg st="11" end="11"/>
                                            </p:txEl>
                                          </p:spTgt>
                                        </p:tgtEl>
                                        <p:attrNameLst>
                                          <p:attrName>style.visibility</p:attrName>
                                        </p:attrNameLst>
                                      </p:cBhvr>
                                      <p:to>
                                        <p:strVal val="visible"/>
                                      </p:to>
                                    </p:set>
                                    <p:animEffect transition="in" filter="fade">
                                      <p:cBhvr>
                                        <p:cTn id="41" dur="500"/>
                                        <p:tgtEl>
                                          <p:spTgt spid="5">
                                            <p:txEl>
                                              <p:pRg st="11" end="1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5">
                                            <p:txEl>
                                              <p:pRg st="12" end="12"/>
                                            </p:txEl>
                                          </p:spTgt>
                                        </p:tgtEl>
                                        <p:attrNameLst>
                                          <p:attrName>style.visibility</p:attrName>
                                        </p:attrNameLst>
                                      </p:cBhvr>
                                      <p:to>
                                        <p:strVal val="visible"/>
                                      </p:to>
                                    </p:set>
                                    <p:animEffect transition="in" filter="fade">
                                      <p:cBhvr>
                                        <p:cTn id="44" dur="500"/>
                                        <p:tgtEl>
                                          <p:spTgt spid="5">
                                            <p:txEl>
                                              <p:pRg st="12" end="1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5">
                                            <p:txEl>
                                              <p:pRg st="13" end="13"/>
                                            </p:txEl>
                                          </p:spTgt>
                                        </p:tgtEl>
                                        <p:attrNameLst>
                                          <p:attrName>style.visibility</p:attrName>
                                        </p:attrNameLst>
                                      </p:cBhvr>
                                      <p:to>
                                        <p:strVal val="visible"/>
                                      </p:to>
                                    </p:set>
                                    <p:animEffect transition="in" filter="fade">
                                      <p:cBhvr>
                                        <p:cTn id="47" dur="500"/>
                                        <p:tgtEl>
                                          <p:spTgt spid="5">
                                            <p:txEl>
                                              <p:pRg st="13" end="1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5">
                                            <p:txEl>
                                              <p:pRg st="14" end="14"/>
                                            </p:txEl>
                                          </p:spTgt>
                                        </p:tgtEl>
                                        <p:attrNameLst>
                                          <p:attrName>style.visibility</p:attrName>
                                        </p:attrNameLst>
                                      </p:cBhvr>
                                      <p:to>
                                        <p:strVal val="visible"/>
                                      </p:to>
                                    </p:set>
                                    <p:animEffect transition="in" filter="fade">
                                      <p:cBhvr>
                                        <p:cTn id="50" dur="500"/>
                                        <p:tgtEl>
                                          <p:spTgt spid="5">
                                            <p:txEl>
                                              <p:pRg st="14" end="1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9" end="19"/>
                                            </p:txEl>
                                          </p:spTgt>
                                        </p:tgtEl>
                                        <p:attrNameLst>
                                          <p:attrName>style.visibility</p:attrName>
                                        </p:attrNameLst>
                                      </p:cBhvr>
                                      <p:to>
                                        <p:strVal val="visible"/>
                                      </p:to>
                                    </p:set>
                                    <p:animEffect transition="in" filter="fade">
                                      <p:cBhvr>
                                        <p:cTn id="53" dur="500"/>
                                        <p:tgtEl>
                                          <p:spTgt spid="5">
                                            <p:txEl>
                                              <p:pRg st="19" end="1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Объявление локальных переменных и констант</a:t>
            </a:r>
          </a:p>
        </p:txBody>
      </p:sp>
      <p:sp>
        <p:nvSpPr>
          <p:cNvPr id="6" name="Прямоугольник 5"/>
          <p:cNvSpPr/>
          <p:nvPr/>
        </p:nvSpPr>
        <p:spPr>
          <a:xfrm>
            <a:off x="1775520" y="1574470"/>
            <a:ext cx="8892480" cy="4524315"/>
          </a:xfrm>
          <a:prstGeom prst="rect">
            <a:avLst/>
          </a:prstGeom>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1F7618A1-8066-48FD-9768-0D1E0D858D10}"/>
              </a:ext>
            </a:extLst>
          </p:cNvPr>
          <p:cNvSpPr>
            <a:spLocks noGrp="1"/>
          </p:cNvSpPr>
          <p:nvPr>
            <p:ph type="title"/>
          </p:nvPr>
        </p:nvSpPr>
        <p:spPr/>
        <p:txBody>
          <a:bodyPr/>
          <a:lstStyle/>
          <a:p>
            <a:r>
              <a:rPr lang="en-US" dirty="0"/>
              <a:t>std::vector</a:t>
            </a:r>
            <a:endParaRPr lang="ru-RU" dirty="0"/>
          </a:p>
        </p:txBody>
      </p:sp>
      <p:sp>
        <p:nvSpPr>
          <p:cNvPr id="4" name="Текст 3">
            <a:extLst>
              <a:ext uri="{FF2B5EF4-FFF2-40B4-BE49-F238E27FC236}">
                <a16:creationId xmlns:a16="http://schemas.microsoft.com/office/drawing/2014/main" id="{6CBE0ACE-5176-4178-A082-B46C84248C9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69645745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a:t>
            </a:r>
            <a:r>
              <a:rPr lang="ru-RU" dirty="0"/>
              <a:t>ирует</a:t>
            </a:r>
            <a:r>
              <a:rPr lang="ru-RU" dirty="0">
                <a:latin typeface="+mn-lt"/>
              </a:rPr>
              <a:t> процесса управления памятью</a:t>
            </a:r>
          </a:p>
          <a:p>
            <a:pPr lvl="1">
              <a:defRPr/>
            </a:pPr>
            <a:r>
              <a:rPr lang="ru-RU" dirty="0">
                <a:latin typeface="+mn-lt"/>
              </a:rPr>
              <a:t>К элементам массива предоставляется индексированный доступ</a:t>
            </a:r>
            <a:endParaRPr lang="en-US" dirty="0">
              <a:latin typeface="+mn-lt"/>
            </a:endParaRPr>
          </a:p>
          <a:p>
            <a:pPr lvl="1">
              <a:defRPr/>
            </a:pPr>
            <a:r>
              <a:rPr lang="ru-RU" dirty="0"/>
              <a:t>Элементы в памяти хранятся непрерывным блоком</a:t>
            </a:r>
            <a:endParaRPr lang="en-US" dirty="0">
              <a:latin typeface="+mn-lt"/>
            </a:endParaRPr>
          </a:p>
          <a:p>
            <a:pPr lvl="1">
              <a:defRPr/>
            </a:pPr>
            <a:r>
              <a:rPr lang="ru-RU" dirty="0"/>
              <a:t>Наиболее часто используемый контейнер</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DD58C1D-46AF-DF06-368A-7D9272CE05C8}"/>
              </a:ext>
            </a:extLst>
          </p:cNvPr>
          <p:cNvSpPr>
            <a:spLocks noGrp="1"/>
          </p:cNvSpPr>
          <p:nvPr>
            <p:ph type="title"/>
          </p:nvPr>
        </p:nvSpPr>
        <p:spPr/>
        <p:txBody>
          <a:bodyPr/>
          <a:lstStyle/>
          <a:p>
            <a:r>
              <a:rPr lang="ru-RU" dirty="0"/>
              <a:t>Внутреннее устройство </a:t>
            </a:r>
            <a:r>
              <a:rPr lang="en-US" dirty="0"/>
              <a:t>vector</a:t>
            </a:r>
            <a:endParaRPr lang="ru-RU" dirty="0"/>
          </a:p>
        </p:txBody>
      </p:sp>
      <p:sp>
        <p:nvSpPr>
          <p:cNvPr id="6" name="Прямоугольник 5">
            <a:extLst>
              <a:ext uri="{FF2B5EF4-FFF2-40B4-BE49-F238E27FC236}">
                <a16:creationId xmlns:a16="http://schemas.microsoft.com/office/drawing/2014/main" id="{405BC081-18CA-ECB0-331B-060E53022847}"/>
              </a:ext>
            </a:extLst>
          </p:cNvPr>
          <p:cNvSpPr/>
          <p:nvPr/>
        </p:nvSpPr>
        <p:spPr>
          <a:xfrm>
            <a:off x="1828800" y="4559645"/>
            <a:ext cx="2376264" cy="16561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a:solidFill>
                <a:schemeClr val="tx1"/>
              </a:solidFill>
            </a:endParaRPr>
          </a:p>
        </p:txBody>
      </p:sp>
      <p:sp>
        <p:nvSpPr>
          <p:cNvPr id="7" name="Прямоугольник 6">
            <a:extLst>
              <a:ext uri="{FF2B5EF4-FFF2-40B4-BE49-F238E27FC236}">
                <a16:creationId xmlns:a16="http://schemas.microsoft.com/office/drawing/2014/main" id="{EB237AF9-EA7F-6960-1B64-C15088279C84}"/>
              </a:ext>
            </a:extLst>
          </p:cNvPr>
          <p:cNvSpPr/>
          <p:nvPr/>
        </p:nvSpPr>
        <p:spPr>
          <a:xfrm>
            <a:off x="1981200" y="4712045"/>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m_data</a:t>
            </a:r>
            <a:endParaRPr lang="ru-RU" dirty="0">
              <a:solidFill>
                <a:schemeClr val="tx1"/>
              </a:solidFill>
            </a:endParaRPr>
          </a:p>
        </p:txBody>
      </p:sp>
      <p:sp>
        <p:nvSpPr>
          <p:cNvPr id="8" name="Прямоугольник 7">
            <a:extLst>
              <a:ext uri="{FF2B5EF4-FFF2-40B4-BE49-F238E27FC236}">
                <a16:creationId xmlns:a16="http://schemas.microsoft.com/office/drawing/2014/main" id="{90D0921C-1A44-F6B6-2F07-8625F0FA96AC}"/>
              </a:ext>
            </a:extLst>
          </p:cNvPr>
          <p:cNvSpPr/>
          <p:nvPr/>
        </p:nvSpPr>
        <p:spPr>
          <a:xfrm>
            <a:off x="1975076" y="5211909"/>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m_size</a:t>
            </a:r>
            <a:r>
              <a:rPr lang="en-US" dirty="0">
                <a:solidFill>
                  <a:schemeClr val="tx1"/>
                </a:solidFill>
              </a:rPr>
              <a:t>: 4</a:t>
            </a:r>
            <a:endParaRPr lang="ru-RU" dirty="0">
              <a:solidFill>
                <a:schemeClr val="tx1"/>
              </a:solidFill>
            </a:endParaRPr>
          </a:p>
        </p:txBody>
      </p:sp>
      <p:sp>
        <p:nvSpPr>
          <p:cNvPr id="9" name="Прямоугольник 8">
            <a:extLst>
              <a:ext uri="{FF2B5EF4-FFF2-40B4-BE49-F238E27FC236}">
                <a16:creationId xmlns:a16="http://schemas.microsoft.com/office/drawing/2014/main" id="{5CF5FBC7-AE7F-2072-91F1-E9C587DDA79C}"/>
              </a:ext>
            </a:extLst>
          </p:cNvPr>
          <p:cNvSpPr/>
          <p:nvPr/>
        </p:nvSpPr>
        <p:spPr>
          <a:xfrm>
            <a:off x="1975076" y="5653976"/>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m_capacity</a:t>
            </a:r>
            <a:r>
              <a:rPr lang="en-US" dirty="0">
                <a:solidFill>
                  <a:schemeClr val="tx1"/>
                </a:solidFill>
              </a:rPr>
              <a:t>: 11</a:t>
            </a:r>
            <a:endParaRPr lang="ru-RU" dirty="0">
              <a:solidFill>
                <a:schemeClr val="tx1"/>
              </a:solidFill>
            </a:endParaRPr>
          </a:p>
        </p:txBody>
      </p:sp>
      <p:cxnSp>
        <p:nvCxnSpPr>
          <p:cNvPr id="10" name="Прямая со стрелкой 9">
            <a:extLst>
              <a:ext uri="{FF2B5EF4-FFF2-40B4-BE49-F238E27FC236}">
                <a16:creationId xmlns:a16="http://schemas.microsoft.com/office/drawing/2014/main" id="{7D3463FF-6C18-BB61-7971-BFF451456840}"/>
              </a:ext>
            </a:extLst>
          </p:cNvPr>
          <p:cNvCxnSpPr>
            <a:cxnSpLocks/>
            <a:stCxn id="7" idx="0"/>
            <a:endCxn id="16" idx="1"/>
          </p:cNvCxnSpPr>
          <p:nvPr/>
        </p:nvCxnSpPr>
        <p:spPr>
          <a:xfrm flipV="1">
            <a:off x="3021125" y="2316807"/>
            <a:ext cx="888827" cy="23952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Левая фигурная скобка 10">
            <a:extLst>
              <a:ext uri="{FF2B5EF4-FFF2-40B4-BE49-F238E27FC236}">
                <a16:creationId xmlns:a16="http://schemas.microsoft.com/office/drawing/2014/main" id="{BA519256-4672-A2BA-D799-57A8BB8E706C}"/>
              </a:ext>
            </a:extLst>
          </p:cNvPr>
          <p:cNvSpPr/>
          <p:nvPr/>
        </p:nvSpPr>
        <p:spPr>
          <a:xfrm rot="16200000">
            <a:off x="4384098" y="2094429"/>
            <a:ext cx="517154" cy="146544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 name="TextBox 11">
            <a:extLst>
              <a:ext uri="{FF2B5EF4-FFF2-40B4-BE49-F238E27FC236}">
                <a16:creationId xmlns:a16="http://schemas.microsoft.com/office/drawing/2014/main" id="{CD2A655F-7930-F76B-77B5-51E25D3FDB05}"/>
              </a:ext>
            </a:extLst>
          </p:cNvPr>
          <p:cNvSpPr txBox="1"/>
          <p:nvPr/>
        </p:nvSpPr>
        <p:spPr>
          <a:xfrm>
            <a:off x="3935760" y="3095748"/>
            <a:ext cx="1439636" cy="461665"/>
          </a:xfrm>
          <a:prstGeom prst="rect">
            <a:avLst/>
          </a:prstGeom>
          <a:noFill/>
        </p:spPr>
        <p:txBody>
          <a:bodyPr wrap="square" rtlCol="0">
            <a:spAutoFit/>
          </a:bodyPr>
          <a:lstStyle/>
          <a:p>
            <a:pPr algn="ctr"/>
            <a:r>
              <a:rPr lang="en-US" sz="2400" dirty="0"/>
              <a:t>size</a:t>
            </a:r>
            <a:endParaRPr lang="ru-RU" sz="2400" dirty="0"/>
          </a:p>
        </p:txBody>
      </p:sp>
      <p:sp>
        <p:nvSpPr>
          <p:cNvPr id="13" name="Левая фигурная скобка 12">
            <a:extLst>
              <a:ext uri="{FF2B5EF4-FFF2-40B4-BE49-F238E27FC236}">
                <a16:creationId xmlns:a16="http://schemas.microsoft.com/office/drawing/2014/main" id="{C9AFD61C-7DB2-3DFF-E26C-D9D93B878405}"/>
              </a:ext>
            </a:extLst>
          </p:cNvPr>
          <p:cNvSpPr/>
          <p:nvPr/>
        </p:nvSpPr>
        <p:spPr>
          <a:xfrm rot="16200000">
            <a:off x="5667130" y="1731001"/>
            <a:ext cx="517154" cy="403151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4" name="TextBox 13">
            <a:extLst>
              <a:ext uri="{FF2B5EF4-FFF2-40B4-BE49-F238E27FC236}">
                <a16:creationId xmlns:a16="http://schemas.microsoft.com/office/drawing/2014/main" id="{89CFF6E7-6806-3B4E-F24F-11F5720E1EB9}"/>
              </a:ext>
            </a:extLst>
          </p:cNvPr>
          <p:cNvSpPr txBox="1"/>
          <p:nvPr/>
        </p:nvSpPr>
        <p:spPr>
          <a:xfrm>
            <a:off x="5174609" y="4017313"/>
            <a:ext cx="2249024" cy="461665"/>
          </a:xfrm>
          <a:prstGeom prst="rect">
            <a:avLst/>
          </a:prstGeom>
          <a:noFill/>
        </p:spPr>
        <p:txBody>
          <a:bodyPr wrap="square" rtlCol="0">
            <a:spAutoFit/>
          </a:bodyPr>
          <a:lstStyle/>
          <a:p>
            <a:pPr algn="ctr"/>
            <a:r>
              <a:rPr lang="en-US" sz="2400" dirty="0"/>
              <a:t>capacity</a:t>
            </a:r>
            <a:endParaRPr lang="ru-RU" sz="2400" dirty="0"/>
          </a:p>
        </p:txBody>
      </p:sp>
      <p:sp>
        <p:nvSpPr>
          <p:cNvPr id="16" name="Прямоугольник 15">
            <a:extLst>
              <a:ext uri="{FF2B5EF4-FFF2-40B4-BE49-F238E27FC236}">
                <a16:creationId xmlns:a16="http://schemas.microsoft.com/office/drawing/2014/main" id="{C96A504E-2E11-DB3B-BCEC-DE024D73BE2B}"/>
              </a:ext>
            </a:extLst>
          </p:cNvPr>
          <p:cNvSpPr/>
          <p:nvPr/>
        </p:nvSpPr>
        <p:spPr>
          <a:xfrm>
            <a:off x="3909952"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5</a:t>
            </a:r>
          </a:p>
        </p:txBody>
      </p:sp>
      <p:sp>
        <p:nvSpPr>
          <p:cNvPr id="17" name="Прямоугольник 16">
            <a:extLst>
              <a:ext uri="{FF2B5EF4-FFF2-40B4-BE49-F238E27FC236}">
                <a16:creationId xmlns:a16="http://schemas.microsoft.com/office/drawing/2014/main" id="{1B8B94C9-C40A-109C-D9C2-7A603FB00CE7}"/>
              </a:ext>
            </a:extLst>
          </p:cNvPr>
          <p:cNvSpPr/>
          <p:nvPr/>
        </p:nvSpPr>
        <p:spPr>
          <a:xfrm>
            <a:off x="4276313"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2</a:t>
            </a:r>
          </a:p>
        </p:txBody>
      </p:sp>
      <p:sp>
        <p:nvSpPr>
          <p:cNvPr id="18" name="Прямоугольник 17">
            <a:extLst>
              <a:ext uri="{FF2B5EF4-FFF2-40B4-BE49-F238E27FC236}">
                <a16:creationId xmlns:a16="http://schemas.microsoft.com/office/drawing/2014/main" id="{F71417C6-4DB4-BB5D-3436-BAD622FA09DE}"/>
              </a:ext>
            </a:extLst>
          </p:cNvPr>
          <p:cNvSpPr/>
          <p:nvPr/>
        </p:nvSpPr>
        <p:spPr>
          <a:xfrm>
            <a:off x="4642674"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8</a:t>
            </a:r>
          </a:p>
        </p:txBody>
      </p:sp>
      <p:sp>
        <p:nvSpPr>
          <p:cNvPr id="19" name="Прямоугольник 18">
            <a:extLst>
              <a:ext uri="{FF2B5EF4-FFF2-40B4-BE49-F238E27FC236}">
                <a16:creationId xmlns:a16="http://schemas.microsoft.com/office/drawing/2014/main" id="{96961E32-A16D-0E86-22EA-E09CF107C128}"/>
              </a:ext>
            </a:extLst>
          </p:cNvPr>
          <p:cNvSpPr/>
          <p:nvPr/>
        </p:nvSpPr>
        <p:spPr>
          <a:xfrm>
            <a:off x="5009035"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6</a:t>
            </a:r>
          </a:p>
        </p:txBody>
      </p:sp>
      <p:sp>
        <p:nvSpPr>
          <p:cNvPr id="20" name="Прямоугольник 19">
            <a:extLst>
              <a:ext uri="{FF2B5EF4-FFF2-40B4-BE49-F238E27FC236}">
                <a16:creationId xmlns:a16="http://schemas.microsoft.com/office/drawing/2014/main" id="{8F791E93-7097-C4C7-13E3-47B9FBA08201}"/>
              </a:ext>
            </a:extLst>
          </p:cNvPr>
          <p:cNvSpPr/>
          <p:nvPr/>
        </p:nvSpPr>
        <p:spPr>
          <a:xfrm>
            <a:off x="5375396"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1" name="Прямоугольник 20">
            <a:extLst>
              <a:ext uri="{FF2B5EF4-FFF2-40B4-BE49-F238E27FC236}">
                <a16:creationId xmlns:a16="http://schemas.microsoft.com/office/drawing/2014/main" id="{9A196B63-26F6-9408-FF08-377C830B35E6}"/>
              </a:ext>
            </a:extLst>
          </p:cNvPr>
          <p:cNvSpPr/>
          <p:nvPr/>
        </p:nvSpPr>
        <p:spPr>
          <a:xfrm>
            <a:off x="5741757"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2" name="Прямоугольник 21">
            <a:extLst>
              <a:ext uri="{FF2B5EF4-FFF2-40B4-BE49-F238E27FC236}">
                <a16:creationId xmlns:a16="http://schemas.microsoft.com/office/drawing/2014/main" id="{0D3029D2-E6BC-EB82-EDA9-C7D7FD90FD46}"/>
              </a:ext>
            </a:extLst>
          </p:cNvPr>
          <p:cNvSpPr/>
          <p:nvPr/>
        </p:nvSpPr>
        <p:spPr>
          <a:xfrm>
            <a:off x="6108118"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3" name="Прямоугольник 22">
            <a:extLst>
              <a:ext uri="{FF2B5EF4-FFF2-40B4-BE49-F238E27FC236}">
                <a16:creationId xmlns:a16="http://schemas.microsoft.com/office/drawing/2014/main" id="{8A82D1E3-D09B-282E-B03F-C47E854A2D86}"/>
              </a:ext>
            </a:extLst>
          </p:cNvPr>
          <p:cNvSpPr/>
          <p:nvPr/>
        </p:nvSpPr>
        <p:spPr>
          <a:xfrm>
            <a:off x="6474479"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4" name="Прямоугольник 23">
            <a:extLst>
              <a:ext uri="{FF2B5EF4-FFF2-40B4-BE49-F238E27FC236}">
                <a16:creationId xmlns:a16="http://schemas.microsoft.com/office/drawing/2014/main" id="{97546664-BF86-21B4-534B-CC5338DB37E5}"/>
              </a:ext>
            </a:extLst>
          </p:cNvPr>
          <p:cNvSpPr/>
          <p:nvPr/>
        </p:nvSpPr>
        <p:spPr>
          <a:xfrm>
            <a:off x="6840840"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5" name="Прямоугольник 24">
            <a:extLst>
              <a:ext uri="{FF2B5EF4-FFF2-40B4-BE49-F238E27FC236}">
                <a16:creationId xmlns:a16="http://schemas.microsoft.com/office/drawing/2014/main" id="{6E5252A3-C7BE-0E32-F3D5-DCA36335DA6F}"/>
              </a:ext>
            </a:extLst>
          </p:cNvPr>
          <p:cNvSpPr/>
          <p:nvPr/>
        </p:nvSpPr>
        <p:spPr>
          <a:xfrm>
            <a:off x="7207201"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6" name="Прямоугольник 25">
            <a:extLst>
              <a:ext uri="{FF2B5EF4-FFF2-40B4-BE49-F238E27FC236}">
                <a16:creationId xmlns:a16="http://schemas.microsoft.com/office/drawing/2014/main" id="{25EA523A-795D-430D-500C-8CC30C1EF23D}"/>
              </a:ext>
            </a:extLst>
          </p:cNvPr>
          <p:cNvSpPr/>
          <p:nvPr/>
        </p:nvSpPr>
        <p:spPr>
          <a:xfrm>
            <a:off x="7573562" y="2132857"/>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Tree>
    <p:extLst>
      <p:ext uri="{BB962C8B-B14F-4D97-AF65-F5344CB8AC3E}">
        <p14:creationId xmlns:p14="http://schemas.microsoft.com/office/powerpoint/2010/main" val="309470220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2095472" y="1779688"/>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498082" y="-22717"/>
            <a:ext cx="7550246" cy="6924973"/>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D9091278-70F6-298A-A761-D0EBA1C70671}"/>
              </a:ext>
            </a:extLst>
          </p:cNvPr>
          <p:cNvSpPr>
            <a:spLocks noGrp="1"/>
          </p:cNvSpPr>
          <p:nvPr>
            <p:ph type="title"/>
          </p:nvPr>
        </p:nvSpPr>
        <p:spPr/>
        <p:txBody>
          <a:bodyPr/>
          <a:lstStyle/>
          <a:p>
            <a:r>
              <a:rPr lang="ru-RU" dirty="0"/>
              <a:t>Резервирование памяти</a:t>
            </a:r>
          </a:p>
        </p:txBody>
      </p:sp>
      <p:sp>
        <p:nvSpPr>
          <p:cNvPr id="6" name="Объект 5">
            <a:extLst>
              <a:ext uri="{FF2B5EF4-FFF2-40B4-BE49-F238E27FC236}">
                <a16:creationId xmlns:a16="http://schemas.microsoft.com/office/drawing/2014/main" id="{711975C3-A349-1C6A-B050-49653901557F}"/>
              </a:ext>
            </a:extLst>
          </p:cNvPr>
          <p:cNvSpPr>
            <a:spLocks noGrp="1"/>
          </p:cNvSpPr>
          <p:nvPr>
            <p:ph idx="1"/>
          </p:nvPr>
        </p:nvSpPr>
        <p:spPr/>
        <p:txBody>
          <a:bodyPr/>
          <a:lstStyle/>
          <a:p>
            <a:r>
              <a:rPr lang="ru-RU" dirty="0"/>
              <a:t>Если при вставке не хватает места, </a:t>
            </a:r>
            <a:r>
              <a:rPr lang="en-US" dirty="0"/>
              <a:t>vector</a:t>
            </a:r>
            <a:r>
              <a:rPr lang="ru-RU" dirty="0"/>
              <a:t> автоматически увеличивает вместимость</a:t>
            </a:r>
          </a:p>
          <a:p>
            <a:pPr lvl="1"/>
            <a:r>
              <a:rPr lang="ru-RU" dirty="0"/>
              <a:t>Вставка в конец: </a:t>
            </a:r>
            <a:r>
              <a:rPr lang="en-US" dirty="0"/>
              <a:t>O(1)</a:t>
            </a:r>
            <a:r>
              <a:rPr lang="ru-RU" dirty="0"/>
              <a:t>+</a:t>
            </a:r>
          </a:p>
          <a:p>
            <a:r>
              <a:rPr lang="ru-RU" dirty="0"/>
              <a:t>Метод</a:t>
            </a:r>
            <a:r>
              <a:rPr lang="en-US" dirty="0"/>
              <a:t> </a:t>
            </a:r>
            <a:r>
              <a:rPr lang="en-US" b="1" dirty="0"/>
              <a:t>reserve</a:t>
            </a:r>
            <a:r>
              <a:rPr lang="ru-RU" dirty="0"/>
              <a:t> резервирует память для хранения заданного размера, не меняя содержимого вектора</a:t>
            </a:r>
          </a:p>
          <a:p>
            <a:pPr lvl="1"/>
            <a:r>
              <a:rPr lang="ru-RU" dirty="0"/>
              <a:t>Полезен, когда известно примерное количество элементов</a:t>
            </a:r>
          </a:p>
        </p:txBody>
      </p:sp>
      <p:sp>
        <p:nvSpPr>
          <p:cNvPr id="8" name="TextBox 7">
            <a:extLst>
              <a:ext uri="{FF2B5EF4-FFF2-40B4-BE49-F238E27FC236}">
                <a16:creationId xmlns:a16="http://schemas.microsoft.com/office/drawing/2014/main" id="{76DCEE53-D0A8-5703-5C2B-8DA2815CF917}"/>
              </a:ext>
            </a:extLst>
          </p:cNvPr>
          <p:cNvSpPr txBox="1"/>
          <p:nvPr/>
        </p:nvSpPr>
        <p:spPr>
          <a:xfrm>
            <a:off x="4583832" y="6333220"/>
            <a:ext cx="5908784" cy="369332"/>
          </a:xfrm>
          <a:prstGeom prst="rect">
            <a:avLst/>
          </a:prstGeom>
          <a:noFill/>
        </p:spPr>
        <p:txBody>
          <a:bodyPr wrap="square">
            <a:spAutoFit/>
          </a:bodyPr>
          <a:lstStyle/>
          <a:p>
            <a:pPr algn="r"/>
            <a:r>
              <a:rPr lang="ru-RU" dirty="0">
                <a:hlinkClick r:id="rId2"/>
              </a:rPr>
              <a:t>https://quick-bench.com/q/i29UtpPOU0KqnZz1y9SLl7tWFt4</a:t>
            </a:r>
            <a:endParaRPr lang="ru-RU" dirty="0"/>
          </a:p>
        </p:txBody>
      </p:sp>
    </p:spTree>
    <p:extLst>
      <p:ext uri="{BB962C8B-B14F-4D97-AF65-F5344CB8AC3E}">
        <p14:creationId xmlns:p14="http://schemas.microsoft.com/office/powerpoint/2010/main" val="185170699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2095472" y="1779688"/>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2" y="2"/>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Автоматическое определение типа переменной</a:t>
            </a:r>
          </a:p>
        </p:txBody>
      </p:sp>
      <p:sp>
        <p:nvSpPr>
          <p:cNvPr id="3" name="Прямоугольник 2"/>
          <p:cNvSpPr/>
          <p:nvPr/>
        </p:nvSpPr>
        <p:spPr>
          <a:xfrm>
            <a:off x="1775520" y="1700809"/>
            <a:ext cx="7992888" cy="4271939"/>
          </a:xfrm>
          <a:prstGeom prst="rect">
            <a:avLst/>
          </a:prstGeom>
        </p:spPr>
        <p:txBody>
          <a:bodyPr wrap="square">
            <a:spAutoFit/>
          </a:bodyPr>
          <a:lstStyle/>
          <a:p>
            <a:pPr>
              <a:lnSpc>
                <a:spcPct val="115000"/>
              </a:lnSpc>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5E706C-018B-3D1E-BB0C-E7E668216317}"/>
              </a:ext>
            </a:extLst>
          </p:cNvPr>
          <p:cNvSpPr>
            <a:spLocks noGrp="1"/>
          </p:cNvSpPr>
          <p:nvPr>
            <p:ph type="title"/>
          </p:nvPr>
        </p:nvSpPr>
        <p:spPr/>
        <p:txBody>
          <a:bodyPr>
            <a:normAutofit/>
          </a:bodyPr>
          <a:lstStyle/>
          <a:p>
            <a:r>
              <a:rPr lang="ru-RU" dirty="0"/>
              <a:t>Вставка в последовательные контейнеры</a:t>
            </a:r>
          </a:p>
        </p:txBody>
      </p:sp>
      <p:sp>
        <p:nvSpPr>
          <p:cNvPr id="3" name="Объект 2">
            <a:extLst>
              <a:ext uri="{FF2B5EF4-FFF2-40B4-BE49-F238E27FC236}">
                <a16:creationId xmlns:a16="http://schemas.microsoft.com/office/drawing/2014/main" id="{33B5FAD3-D2EA-3180-064E-1AF8234DDA7D}"/>
              </a:ext>
            </a:extLst>
          </p:cNvPr>
          <p:cNvSpPr>
            <a:spLocks noGrp="1"/>
          </p:cNvSpPr>
          <p:nvPr>
            <p:ph idx="1"/>
          </p:nvPr>
        </p:nvSpPr>
        <p:spPr/>
        <p:txBody>
          <a:bodyPr/>
          <a:lstStyle/>
          <a:p>
            <a:r>
              <a:rPr lang="en-US" dirty="0"/>
              <a:t>vector</a:t>
            </a:r>
          </a:p>
          <a:p>
            <a:pPr lvl="1"/>
            <a:r>
              <a:rPr lang="ru-RU" dirty="0"/>
              <a:t>С </a:t>
            </a:r>
            <a:r>
              <a:rPr lang="en-US" dirty="0"/>
              <a:t>reserve </a:t>
            </a:r>
            <a:r>
              <a:rPr lang="ru-RU" dirty="0"/>
              <a:t>и без</a:t>
            </a:r>
          </a:p>
          <a:p>
            <a:r>
              <a:rPr lang="en-US" dirty="0"/>
              <a:t>deque</a:t>
            </a:r>
          </a:p>
          <a:p>
            <a:r>
              <a:rPr lang="en-US" dirty="0"/>
              <a:t>list</a:t>
            </a:r>
            <a:endParaRPr lang="ru-RU" dirty="0"/>
          </a:p>
        </p:txBody>
      </p:sp>
      <p:sp>
        <p:nvSpPr>
          <p:cNvPr id="5" name="TextBox 4">
            <a:extLst>
              <a:ext uri="{FF2B5EF4-FFF2-40B4-BE49-F238E27FC236}">
                <a16:creationId xmlns:a16="http://schemas.microsoft.com/office/drawing/2014/main" id="{1E75F5FD-FF5B-9B98-9569-C715D2E6CB3A}"/>
              </a:ext>
            </a:extLst>
          </p:cNvPr>
          <p:cNvSpPr txBox="1"/>
          <p:nvPr/>
        </p:nvSpPr>
        <p:spPr>
          <a:xfrm>
            <a:off x="3503712" y="6400800"/>
            <a:ext cx="6851104" cy="369332"/>
          </a:xfrm>
          <a:prstGeom prst="rect">
            <a:avLst/>
          </a:prstGeom>
          <a:noFill/>
        </p:spPr>
        <p:txBody>
          <a:bodyPr wrap="square">
            <a:spAutoFit/>
          </a:bodyPr>
          <a:lstStyle/>
          <a:p>
            <a:pPr algn="r"/>
            <a:r>
              <a:rPr lang="ru-RU" dirty="0">
                <a:hlinkClick r:id="rId2"/>
              </a:rPr>
              <a:t>https://quick-bench.com/q/W1if_qgPSZ7neHLRNylHrAwpvOs</a:t>
            </a:r>
            <a:endParaRPr lang="ru-RU" dirty="0"/>
          </a:p>
        </p:txBody>
      </p:sp>
    </p:spTree>
    <p:extLst>
      <p:ext uri="{BB962C8B-B14F-4D97-AF65-F5344CB8AC3E}">
        <p14:creationId xmlns:p14="http://schemas.microsoft.com/office/powerpoint/2010/main" val="2655805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2095472" y="1779687"/>
            <a:ext cx="8215370" cy="4278094"/>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err="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emplace</a:t>
            </a:r>
            <a:r>
              <a:rPr lang="en-US" sz="1600" b="1" dirty="0">
                <a:latin typeface="Courier New" pitchFamily="49" charset="0"/>
              </a:rPr>
              <a:t>("Apple", "</a:t>
            </a:r>
            <a:r>
              <a:rPr lang="ru-RU" sz="1600" b="1" dirty="0">
                <a:latin typeface="Courier New" pitchFamily="49" charset="0"/>
              </a:rPr>
              <a:t>Яблоко</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 подсчет частоты встречаемости символов</a:t>
            </a:r>
          </a:p>
        </p:txBody>
      </p:sp>
      <p:sp>
        <p:nvSpPr>
          <p:cNvPr id="3" name="Прямоугольник 2"/>
          <p:cNvSpPr/>
          <p:nvPr/>
        </p:nvSpPr>
        <p:spPr>
          <a:xfrm>
            <a:off x="1672393" y="1484785"/>
            <a:ext cx="8507288" cy="5262979"/>
          </a:xfrm>
          <a:prstGeom prst="rect">
            <a:avLst/>
          </a:prstGeom>
        </p:spPr>
        <p:txBody>
          <a:bodyPr wrap="square">
            <a:spAutoFit/>
          </a:bodyPr>
          <a:lstStyle/>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631504" y="116632"/>
            <a:ext cx="9036496" cy="6403548"/>
          </a:xfrm>
          <a:prstGeom prst="rect">
            <a:avLst/>
          </a:prstGeom>
        </p:spPr>
        <p:txBody>
          <a:bodyPr wrap="square">
            <a:spAutoFit/>
          </a:bodyPr>
          <a:lstStyle/>
          <a:p>
            <a:pPr>
              <a:lnSpc>
                <a:spcPct val="107000"/>
              </a:lnSpc>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6779568" y="1776725"/>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1524000" y="199930"/>
            <a:ext cx="8856984" cy="6667018"/>
          </a:xfrm>
          <a:prstGeom prst="rect">
            <a:avLst/>
          </a:prstGeom>
        </p:spPr>
        <p:txBody>
          <a:bodyPr wrap="square">
            <a:spAutoFit/>
          </a:bodyPr>
          <a:lstStyle/>
          <a:p>
            <a:pPr>
              <a:lnSpc>
                <a:spcPct val="107000"/>
              </a:lnSpc>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1"/>
            <a:ext cx="9144000" cy="6494085"/>
          </a:xfrm>
          <a:prstGeom prst="rect">
            <a:avLst/>
          </a:prstGeom>
        </p:spPr>
        <p:txBody>
          <a:bodyPr wrap="square">
            <a:spAutoFit/>
          </a:bodyPr>
          <a:lstStyle/>
          <a:p>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7501"/>
            <a:ext cx="9144000" cy="6894195"/>
          </a:xfrm>
          <a:prstGeom prst="rect">
            <a:avLst/>
          </a:prstGeom>
        </p:spPr>
        <p:txBody>
          <a:bodyPr wrap="square" tIns="0" bIns="0">
            <a:spAutoFit/>
          </a:bodyPr>
          <a:lstStyle/>
          <a:p>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7500"/>
            <a:ext cx="9144000" cy="5170646"/>
          </a:xfrm>
          <a:prstGeom prst="rect">
            <a:avLst/>
          </a:prstGeom>
        </p:spPr>
        <p:txBody>
          <a:bodyPr wrap="square" tIns="0" bIns="0">
            <a:spAutoFit/>
          </a:bodyPr>
          <a:lstStyle/>
          <a:p>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Хорошо </a:t>
            </a:r>
            <a:r>
              <a:rPr lang="ru-RU" dirty="0" err="1"/>
              <a:t>совмеситм</a:t>
            </a:r>
            <a:r>
              <a:rPr lang="ru-RU" dirty="0"/>
              <a:t>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CB37C6-3E3F-4BBA-801E-E5C8763CCDED}"/>
              </a:ext>
            </a:extLst>
          </p:cNvPr>
          <p:cNvPicPr>
            <a:picLocks noChangeAspect="1"/>
          </p:cNvPicPr>
          <p:nvPr/>
        </p:nvPicPr>
        <p:blipFill>
          <a:blip r:embed="rId3"/>
          <a:stretch>
            <a:fillRect/>
          </a:stretch>
        </p:blipFill>
        <p:spPr>
          <a:xfrm>
            <a:off x="9367483" y="837431"/>
            <a:ext cx="2547956" cy="2567006"/>
          </a:xfrm>
          <a:prstGeom prst="rect">
            <a:avLst/>
          </a:prstGeom>
        </p:spPr>
      </p:pic>
      <p:sp>
        <p:nvSpPr>
          <p:cNvPr id="2" name="Заголовок 1"/>
          <p:cNvSpPr>
            <a:spLocks noGrp="1"/>
          </p:cNvSpPr>
          <p:nvPr>
            <p:ph type="title"/>
          </p:nvPr>
        </p:nvSpPr>
        <p:spPr/>
        <p:txBody>
          <a:bodyPr>
            <a:normAutofit/>
          </a:bodyPr>
          <a:lstStyle/>
          <a:p>
            <a:r>
              <a:rPr lang="ru-RU" dirty="0"/>
              <a:t>Область видимости переменной</a:t>
            </a:r>
          </a:p>
        </p:txBody>
      </p:sp>
      <p:sp>
        <p:nvSpPr>
          <p:cNvPr id="3" name="Прямоугольник 2"/>
          <p:cNvSpPr/>
          <p:nvPr/>
        </p:nvSpPr>
        <p:spPr>
          <a:xfrm>
            <a:off x="1550539" y="1988841"/>
            <a:ext cx="8865941" cy="4679807"/>
          </a:xfrm>
          <a:prstGeom prst="rect">
            <a:avLst/>
          </a:prstGeom>
        </p:spPr>
        <p:txBody>
          <a:bodyPr wrap="square">
            <a:spAutoFit/>
          </a:bodyPr>
          <a:lstStyle/>
          <a:p>
            <a:pPr>
              <a:lnSpc>
                <a:spcPct val="115000"/>
              </a:lnSpc>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F36F07E-AC72-929E-711B-A62D33646839}"/>
              </a:ext>
            </a:extLst>
          </p:cNvPr>
          <p:cNvSpPr txBox="1"/>
          <p:nvPr/>
        </p:nvSpPr>
        <p:spPr>
          <a:xfrm>
            <a:off x="5735961" y="6350872"/>
            <a:ext cx="4680519" cy="369332"/>
          </a:xfrm>
          <a:prstGeom prst="rect">
            <a:avLst/>
          </a:prstGeom>
          <a:noFill/>
        </p:spPr>
        <p:txBody>
          <a:bodyPr wrap="square" rtlCol="0">
            <a:spAutoFit/>
          </a:bodyPr>
          <a:lstStyle/>
          <a:p>
            <a:r>
              <a:rPr lang="de-DE" dirty="0">
                <a:hlinkClick r:id="rId4"/>
              </a:rPr>
              <a:t>https://wandbox.org/permlink/jrEliIk1UDXC39Ef</a:t>
            </a:r>
            <a:r>
              <a:rPr lang="de-DE" dirty="0"/>
              <a:t> </a:t>
            </a:r>
            <a:endParaRPr lang="ru-RU" dirty="0"/>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2095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a:bodyPr>
          <a:lstStyle/>
          <a:p>
            <a:pPr eaLnBrk="1" hangingPunct="1">
              <a:defRPr/>
            </a:pPr>
            <a:r>
              <a:rPr lang="ru-RU" sz="2800" dirty="0"/>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t>Итераторы используются в </a:t>
            </a:r>
            <a:r>
              <a:rPr lang="en-US" sz="2800" dirty="0"/>
              <a:t>STL </a:t>
            </a:r>
            <a:r>
              <a:rPr lang="ru-RU" sz="2800" dirty="0"/>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7C06FA9-B9BA-B65B-C4C9-7A6E2A021749}"/>
              </a:ext>
            </a:extLst>
          </p:cNvPr>
          <p:cNvSpPr>
            <a:spLocks noGrp="1"/>
          </p:cNvSpPr>
          <p:nvPr>
            <p:ph type="title"/>
          </p:nvPr>
        </p:nvSpPr>
        <p:spPr/>
        <p:txBody>
          <a:bodyPr/>
          <a:lstStyle/>
          <a:p>
            <a:r>
              <a:rPr lang="ru-RU" dirty="0"/>
              <a:t>Контейнеры и итераторы</a:t>
            </a:r>
          </a:p>
        </p:txBody>
      </p:sp>
      <p:sp>
        <p:nvSpPr>
          <p:cNvPr id="5" name="Прямоугольник 4">
            <a:extLst>
              <a:ext uri="{FF2B5EF4-FFF2-40B4-BE49-F238E27FC236}">
                <a16:creationId xmlns:a16="http://schemas.microsoft.com/office/drawing/2014/main" id="{6C632AD4-BF38-D8C2-6F0F-E688030DE43F}"/>
              </a:ext>
            </a:extLst>
          </p:cNvPr>
          <p:cNvSpPr/>
          <p:nvPr/>
        </p:nvSpPr>
        <p:spPr>
          <a:xfrm>
            <a:off x="2279576" y="2060848"/>
            <a:ext cx="5112568" cy="1251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E989BD23-EC75-9A2D-CBCF-6E999BDEAF6E}"/>
              </a:ext>
            </a:extLst>
          </p:cNvPr>
          <p:cNvSpPr/>
          <p:nvPr/>
        </p:nvSpPr>
        <p:spPr>
          <a:xfrm>
            <a:off x="2567608" y="2348880"/>
            <a:ext cx="720080" cy="6480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a:extLst>
              <a:ext uri="{FF2B5EF4-FFF2-40B4-BE49-F238E27FC236}">
                <a16:creationId xmlns:a16="http://schemas.microsoft.com/office/drawing/2014/main" id="{288CF709-8717-9D3B-99D6-EF9B3D3BB269}"/>
              </a:ext>
            </a:extLst>
          </p:cNvPr>
          <p:cNvSpPr/>
          <p:nvPr/>
        </p:nvSpPr>
        <p:spPr>
          <a:xfrm>
            <a:off x="3520958" y="2362343"/>
            <a:ext cx="720080" cy="64807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a:extLst>
              <a:ext uri="{FF2B5EF4-FFF2-40B4-BE49-F238E27FC236}">
                <a16:creationId xmlns:a16="http://schemas.microsoft.com/office/drawing/2014/main" id="{D61004F3-F08F-3CDE-C4C4-891452C3188A}"/>
              </a:ext>
            </a:extLst>
          </p:cNvPr>
          <p:cNvSpPr/>
          <p:nvPr/>
        </p:nvSpPr>
        <p:spPr>
          <a:xfrm>
            <a:off x="4474308" y="2375806"/>
            <a:ext cx="720080" cy="64807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15C46FF8-4F82-ECF1-FEA7-C95BD23A6570}"/>
              </a:ext>
            </a:extLst>
          </p:cNvPr>
          <p:cNvSpPr/>
          <p:nvPr/>
        </p:nvSpPr>
        <p:spPr>
          <a:xfrm>
            <a:off x="5427658" y="2389269"/>
            <a:ext cx="720080" cy="64807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a:extLst>
              <a:ext uri="{FF2B5EF4-FFF2-40B4-BE49-F238E27FC236}">
                <a16:creationId xmlns:a16="http://schemas.microsoft.com/office/drawing/2014/main" id="{65E400A4-64ED-ABFE-16C1-30F4191DCBDA}"/>
              </a:ext>
            </a:extLst>
          </p:cNvPr>
          <p:cNvSpPr/>
          <p:nvPr/>
        </p:nvSpPr>
        <p:spPr>
          <a:xfrm>
            <a:off x="6381008" y="2402732"/>
            <a:ext cx="720080" cy="648072"/>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скругленные углы 11">
            <a:extLst>
              <a:ext uri="{FF2B5EF4-FFF2-40B4-BE49-F238E27FC236}">
                <a16:creationId xmlns:a16="http://schemas.microsoft.com/office/drawing/2014/main" id="{47851DDA-B42C-3E8B-EFB2-089D316CF504}"/>
              </a:ext>
            </a:extLst>
          </p:cNvPr>
          <p:cNvSpPr/>
          <p:nvPr/>
        </p:nvSpPr>
        <p:spPr>
          <a:xfrm>
            <a:off x="2495600" y="4581128"/>
            <a:ext cx="8640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4" name="Прямая со стрелкой 13">
            <a:extLst>
              <a:ext uri="{FF2B5EF4-FFF2-40B4-BE49-F238E27FC236}">
                <a16:creationId xmlns:a16="http://schemas.microsoft.com/office/drawing/2014/main" id="{5EB3600E-8DAF-B47F-3976-C8C5AED225A7}"/>
              </a:ext>
            </a:extLst>
          </p:cNvPr>
          <p:cNvCxnSpPr>
            <a:stCxn id="12" idx="0"/>
            <a:endCxn id="7" idx="4"/>
          </p:cNvCxnSpPr>
          <p:nvPr/>
        </p:nvCxnSpPr>
        <p:spPr>
          <a:xfrm flipV="1">
            <a:off x="2927648" y="2996952"/>
            <a:ext cx="0" cy="1584176"/>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Прямоугольник: скругленные углы 15">
            <a:extLst>
              <a:ext uri="{FF2B5EF4-FFF2-40B4-BE49-F238E27FC236}">
                <a16:creationId xmlns:a16="http://schemas.microsoft.com/office/drawing/2014/main" id="{C3A21665-80D4-98D4-B149-B9608BF7C15F}"/>
              </a:ext>
            </a:extLst>
          </p:cNvPr>
          <p:cNvSpPr/>
          <p:nvPr/>
        </p:nvSpPr>
        <p:spPr>
          <a:xfrm>
            <a:off x="7490020" y="4581128"/>
            <a:ext cx="8640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TextBox 17">
            <a:extLst>
              <a:ext uri="{FF2B5EF4-FFF2-40B4-BE49-F238E27FC236}">
                <a16:creationId xmlns:a16="http://schemas.microsoft.com/office/drawing/2014/main" id="{DFED216D-66F1-FBF7-90C1-4D35B21EF9C6}"/>
              </a:ext>
            </a:extLst>
          </p:cNvPr>
          <p:cNvSpPr txBox="1"/>
          <p:nvPr/>
        </p:nvSpPr>
        <p:spPr>
          <a:xfrm>
            <a:off x="2331314" y="1552146"/>
            <a:ext cx="2232248" cy="369332"/>
          </a:xfrm>
          <a:prstGeom prst="rect">
            <a:avLst/>
          </a:prstGeom>
          <a:noFill/>
        </p:spPr>
        <p:txBody>
          <a:bodyPr wrap="square" rtlCol="0">
            <a:spAutoFit/>
          </a:bodyPr>
          <a:lstStyle/>
          <a:p>
            <a:r>
              <a:rPr lang="ru-RU" dirty="0"/>
              <a:t>Контейнер</a:t>
            </a:r>
          </a:p>
        </p:txBody>
      </p:sp>
      <p:sp>
        <p:nvSpPr>
          <p:cNvPr id="19" name="TextBox 18">
            <a:extLst>
              <a:ext uri="{FF2B5EF4-FFF2-40B4-BE49-F238E27FC236}">
                <a16:creationId xmlns:a16="http://schemas.microsoft.com/office/drawing/2014/main" id="{9FEFDB01-798E-A9A5-52E1-97877917A9E0}"/>
              </a:ext>
            </a:extLst>
          </p:cNvPr>
          <p:cNvSpPr txBox="1"/>
          <p:nvPr/>
        </p:nvSpPr>
        <p:spPr>
          <a:xfrm>
            <a:off x="1981200" y="5305854"/>
            <a:ext cx="2232248" cy="369332"/>
          </a:xfrm>
          <a:prstGeom prst="rect">
            <a:avLst/>
          </a:prstGeom>
          <a:noFill/>
        </p:spPr>
        <p:txBody>
          <a:bodyPr wrap="square" rtlCol="0">
            <a:spAutoFit/>
          </a:bodyPr>
          <a:lstStyle/>
          <a:p>
            <a:r>
              <a:rPr lang="en-US" dirty="0" err="1"/>
              <a:t>container.begin</a:t>
            </a:r>
            <a:r>
              <a:rPr lang="en-US" dirty="0"/>
              <a:t>()</a:t>
            </a:r>
            <a:endParaRPr lang="ru-RU" dirty="0"/>
          </a:p>
        </p:txBody>
      </p:sp>
      <p:sp>
        <p:nvSpPr>
          <p:cNvPr id="20" name="Овал 19">
            <a:extLst>
              <a:ext uri="{FF2B5EF4-FFF2-40B4-BE49-F238E27FC236}">
                <a16:creationId xmlns:a16="http://schemas.microsoft.com/office/drawing/2014/main" id="{86F061E3-F749-688A-A97E-48001941C5A1}"/>
              </a:ext>
            </a:extLst>
          </p:cNvPr>
          <p:cNvSpPr/>
          <p:nvPr/>
        </p:nvSpPr>
        <p:spPr>
          <a:xfrm>
            <a:off x="7490020" y="2389269"/>
            <a:ext cx="720080" cy="648072"/>
          </a:xfrm>
          <a:prstGeom prst="ellipse">
            <a:avLst/>
          </a:prstGeom>
          <a:noFill/>
          <a:ln w="34925" cmpd="sng">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Прямая со стрелкой 20">
            <a:extLst>
              <a:ext uri="{FF2B5EF4-FFF2-40B4-BE49-F238E27FC236}">
                <a16:creationId xmlns:a16="http://schemas.microsoft.com/office/drawing/2014/main" id="{8C41324E-0E42-0D4F-5A94-3519FF9C9FED}"/>
              </a:ext>
            </a:extLst>
          </p:cNvPr>
          <p:cNvCxnSpPr>
            <a:cxnSpLocks/>
            <a:stCxn id="16" idx="0"/>
            <a:endCxn id="20" idx="4"/>
          </p:cNvCxnSpPr>
          <p:nvPr/>
        </p:nvCxnSpPr>
        <p:spPr>
          <a:xfrm flipH="1" flipV="1">
            <a:off x="7850060" y="3037342"/>
            <a:ext cx="72008" cy="1543787"/>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A054CB5-73F6-B180-8287-4D889B267108}"/>
              </a:ext>
            </a:extLst>
          </p:cNvPr>
          <p:cNvSpPr txBox="1"/>
          <p:nvPr/>
        </p:nvSpPr>
        <p:spPr>
          <a:xfrm>
            <a:off x="6960096" y="5305854"/>
            <a:ext cx="2232248" cy="369332"/>
          </a:xfrm>
          <a:prstGeom prst="rect">
            <a:avLst/>
          </a:prstGeom>
          <a:noFill/>
        </p:spPr>
        <p:txBody>
          <a:bodyPr wrap="square" rtlCol="0">
            <a:spAutoFit/>
          </a:bodyPr>
          <a:lstStyle/>
          <a:p>
            <a:r>
              <a:rPr lang="en-US" dirty="0" err="1"/>
              <a:t>container.end</a:t>
            </a:r>
            <a:r>
              <a:rPr lang="en-US" dirty="0"/>
              <a:t>()</a:t>
            </a:r>
            <a:endParaRPr lang="ru-RU" dirty="0"/>
          </a:p>
        </p:txBody>
      </p:sp>
      <p:sp>
        <p:nvSpPr>
          <p:cNvPr id="25" name="Прямоугольник: скругленные углы 24">
            <a:extLst>
              <a:ext uri="{FF2B5EF4-FFF2-40B4-BE49-F238E27FC236}">
                <a16:creationId xmlns:a16="http://schemas.microsoft.com/office/drawing/2014/main" id="{957C3330-FB4D-DE6C-FA28-0131C045426C}"/>
              </a:ext>
            </a:extLst>
          </p:cNvPr>
          <p:cNvSpPr/>
          <p:nvPr/>
        </p:nvSpPr>
        <p:spPr>
          <a:xfrm>
            <a:off x="4782457" y="4581128"/>
            <a:ext cx="8640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6" name="Прямая со стрелкой 25">
            <a:extLst>
              <a:ext uri="{FF2B5EF4-FFF2-40B4-BE49-F238E27FC236}">
                <a16:creationId xmlns:a16="http://schemas.microsoft.com/office/drawing/2014/main" id="{BEC516FB-862A-3BA4-D956-D16578D08237}"/>
              </a:ext>
            </a:extLst>
          </p:cNvPr>
          <p:cNvCxnSpPr>
            <a:cxnSpLocks/>
            <a:stCxn id="25" idx="0"/>
            <a:endCxn id="9" idx="4"/>
          </p:cNvCxnSpPr>
          <p:nvPr/>
        </p:nvCxnSpPr>
        <p:spPr>
          <a:xfrm flipH="1" flipV="1">
            <a:off x="4834349" y="3023878"/>
            <a:ext cx="380157" cy="155725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74651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768A13-4845-7564-AE5F-0BD439E2BF4C}"/>
              </a:ext>
            </a:extLst>
          </p:cNvPr>
          <p:cNvSpPr>
            <a:spLocks noGrp="1"/>
          </p:cNvSpPr>
          <p:nvPr>
            <p:ph type="title"/>
          </p:nvPr>
        </p:nvSpPr>
        <p:spPr/>
        <p:txBody>
          <a:bodyPr/>
          <a:lstStyle/>
          <a:p>
            <a:r>
              <a:rPr lang="ru-RU" dirty="0"/>
              <a:t>Категории итераторов</a:t>
            </a:r>
          </a:p>
        </p:txBody>
      </p:sp>
      <p:sp>
        <p:nvSpPr>
          <p:cNvPr id="3" name="Объект 2">
            <a:extLst>
              <a:ext uri="{FF2B5EF4-FFF2-40B4-BE49-F238E27FC236}">
                <a16:creationId xmlns:a16="http://schemas.microsoft.com/office/drawing/2014/main" id="{2771A623-0EE9-037B-253B-8FFF571953A1}"/>
              </a:ext>
            </a:extLst>
          </p:cNvPr>
          <p:cNvSpPr>
            <a:spLocks noGrp="1"/>
          </p:cNvSpPr>
          <p:nvPr>
            <p:ph idx="1"/>
          </p:nvPr>
        </p:nvSpPr>
        <p:spPr/>
        <p:txBody>
          <a:bodyPr>
            <a:normAutofit fontScale="77500" lnSpcReduction="20000"/>
          </a:bodyPr>
          <a:lstStyle/>
          <a:p>
            <a:r>
              <a:rPr lang="en-US" dirty="0" err="1">
                <a:hlinkClick r:id="rId2"/>
              </a:rPr>
              <a:t>LegacyInputIterator</a:t>
            </a:r>
            <a:endParaRPr lang="ru-RU" dirty="0"/>
          </a:p>
          <a:p>
            <a:pPr lvl="1"/>
            <a:r>
              <a:rPr lang="ru-RU" dirty="0"/>
              <a:t>Однопроходное чтение</a:t>
            </a:r>
          </a:p>
          <a:p>
            <a:r>
              <a:rPr lang="en-US" dirty="0" err="1">
                <a:hlinkClick r:id="rId3"/>
              </a:rPr>
              <a:t>LegacyOutputIterator</a:t>
            </a:r>
            <a:endParaRPr lang="ru-RU" dirty="0"/>
          </a:p>
          <a:p>
            <a:pPr lvl="1"/>
            <a:r>
              <a:rPr lang="ru-RU" dirty="0"/>
              <a:t>Однопроходная запись</a:t>
            </a:r>
          </a:p>
          <a:p>
            <a:r>
              <a:rPr lang="en-US" dirty="0" err="1">
                <a:hlinkClick r:id="rId4"/>
              </a:rPr>
              <a:t>LegacyForwardIterator</a:t>
            </a:r>
            <a:endParaRPr lang="en-US" dirty="0"/>
          </a:p>
          <a:p>
            <a:pPr lvl="1"/>
            <a:r>
              <a:rPr lang="ru-RU" dirty="0"/>
              <a:t>Может использоваться в многопроходных алгоритмах</a:t>
            </a:r>
          </a:p>
          <a:p>
            <a:pPr lvl="1"/>
            <a:r>
              <a:rPr lang="ru-RU" dirty="0"/>
              <a:t>Допускает чтение и запись</a:t>
            </a:r>
          </a:p>
          <a:p>
            <a:pPr lvl="1"/>
            <a:r>
              <a:rPr lang="ru-RU" dirty="0"/>
              <a:t>Доступен только инкремент</a:t>
            </a:r>
            <a:endParaRPr lang="en-US" dirty="0"/>
          </a:p>
          <a:p>
            <a:r>
              <a:rPr lang="en-US" dirty="0" err="1">
                <a:hlinkClick r:id="rId5"/>
              </a:rPr>
              <a:t>LegacyBidirectionalIterator</a:t>
            </a:r>
            <a:endParaRPr lang="en-US" dirty="0"/>
          </a:p>
          <a:p>
            <a:pPr lvl="1"/>
            <a:r>
              <a:rPr lang="ru-RU" dirty="0"/>
              <a:t>Все возможности </a:t>
            </a:r>
            <a:r>
              <a:rPr lang="en-US" dirty="0" err="1"/>
              <a:t>LegacyForwardIterator</a:t>
            </a:r>
            <a:r>
              <a:rPr lang="ru-RU" dirty="0"/>
              <a:t> + декремент</a:t>
            </a:r>
            <a:endParaRPr lang="en-US" dirty="0"/>
          </a:p>
          <a:p>
            <a:r>
              <a:rPr lang="en-US" dirty="0" err="1">
                <a:hlinkClick r:id="rId6"/>
              </a:rPr>
              <a:t>LegacyRandomAccessIterator</a:t>
            </a:r>
            <a:endParaRPr lang="en-US" dirty="0"/>
          </a:p>
          <a:p>
            <a:pPr lvl="1"/>
            <a:r>
              <a:rPr lang="ru-RU" dirty="0"/>
              <a:t>Доступ к элементам относительно итератора за константное время</a:t>
            </a:r>
            <a:endParaRPr lang="en-US" dirty="0"/>
          </a:p>
          <a:p>
            <a:r>
              <a:rPr lang="en-US" dirty="0" err="1">
                <a:hlinkClick r:id="rId7"/>
              </a:rPr>
              <a:t>LegacyContiguousIterator</a:t>
            </a:r>
            <a:endParaRPr lang="ru-RU" dirty="0"/>
          </a:p>
          <a:p>
            <a:pPr lvl="1"/>
            <a:r>
              <a:rPr lang="ru-RU" dirty="0"/>
              <a:t>Хранение объектов в непрерывной области памяти</a:t>
            </a:r>
          </a:p>
        </p:txBody>
      </p:sp>
    </p:spTree>
    <p:extLst>
      <p:ext uri="{BB962C8B-B14F-4D97-AF65-F5344CB8AC3E}">
        <p14:creationId xmlns:p14="http://schemas.microsoft.com/office/powerpoint/2010/main" val="272388031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D0E433-D869-D6CE-D713-B06BFEA9A3A3}"/>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801BA83F-4CAD-77B2-7C23-4C43160981D9}"/>
              </a:ext>
            </a:extLst>
          </p:cNvPr>
          <p:cNvPicPr>
            <a:picLocks noGrp="1" noChangeAspect="1"/>
          </p:cNvPicPr>
          <p:nvPr>
            <p:ph idx="1"/>
          </p:nvPr>
        </p:nvPicPr>
        <p:blipFill>
          <a:blip r:embed="rId2"/>
          <a:stretch>
            <a:fillRect/>
          </a:stretch>
        </p:blipFill>
        <p:spPr>
          <a:xfrm>
            <a:off x="838200" y="1862589"/>
            <a:ext cx="10515600" cy="4277409"/>
          </a:xfrm>
        </p:spPr>
      </p:pic>
    </p:spTree>
    <p:extLst>
      <p:ext uri="{BB962C8B-B14F-4D97-AF65-F5344CB8AC3E}">
        <p14:creationId xmlns:p14="http://schemas.microsoft.com/office/powerpoint/2010/main" val="3428166811"/>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676400" y="2060849"/>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02396" y="332657"/>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7AC3D-74EB-4CDB-B29E-C7314F1A0207}"/>
              </a:ext>
            </a:extLst>
          </p:cNvPr>
          <p:cNvSpPr>
            <a:spLocks noGrp="1"/>
          </p:cNvSpPr>
          <p:nvPr>
            <p:ph type="title"/>
          </p:nvPr>
        </p:nvSpPr>
        <p:spPr/>
        <p:txBody>
          <a:bodyPr/>
          <a:lstStyle/>
          <a:p>
            <a:r>
              <a:rPr lang="ru-RU" dirty="0"/>
              <a:t>Двоичный поиск</a:t>
            </a:r>
          </a:p>
        </p:txBody>
      </p:sp>
      <p:sp>
        <p:nvSpPr>
          <p:cNvPr id="3" name="Rectangle 2">
            <a:extLst>
              <a:ext uri="{FF2B5EF4-FFF2-40B4-BE49-F238E27FC236}">
                <a16:creationId xmlns:a16="http://schemas.microsoft.com/office/drawing/2014/main" id="{662117BC-7CFB-4922-8899-646B2B872D0B}"/>
              </a:ext>
            </a:extLst>
          </p:cNvPr>
          <p:cNvSpPr/>
          <p:nvPr/>
        </p:nvSpPr>
        <p:spPr>
          <a:xfrm>
            <a:off x="256760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4" name="Rectangle 3">
            <a:extLst>
              <a:ext uri="{FF2B5EF4-FFF2-40B4-BE49-F238E27FC236}">
                <a16:creationId xmlns:a16="http://schemas.microsoft.com/office/drawing/2014/main" id="{840FB6B5-DF92-460B-9D76-0DD248C9620A}"/>
              </a:ext>
            </a:extLst>
          </p:cNvPr>
          <p:cNvSpPr/>
          <p:nvPr/>
        </p:nvSpPr>
        <p:spPr>
          <a:xfrm>
            <a:off x="305242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5" name="Rectangle 4">
            <a:extLst>
              <a:ext uri="{FF2B5EF4-FFF2-40B4-BE49-F238E27FC236}">
                <a16:creationId xmlns:a16="http://schemas.microsoft.com/office/drawing/2014/main" id="{524A86F8-C7BF-4F7A-9355-E8FF681C7A29}"/>
              </a:ext>
            </a:extLst>
          </p:cNvPr>
          <p:cNvSpPr/>
          <p:nvPr/>
        </p:nvSpPr>
        <p:spPr>
          <a:xfrm>
            <a:off x="353724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4</a:t>
            </a:r>
            <a:endParaRPr lang="ru-RU" dirty="0"/>
          </a:p>
        </p:txBody>
      </p:sp>
      <p:sp>
        <p:nvSpPr>
          <p:cNvPr id="6" name="Rectangle 5">
            <a:extLst>
              <a:ext uri="{FF2B5EF4-FFF2-40B4-BE49-F238E27FC236}">
                <a16:creationId xmlns:a16="http://schemas.microsoft.com/office/drawing/2014/main" id="{50043C84-41A6-468F-831A-F022E828E206}"/>
              </a:ext>
            </a:extLst>
          </p:cNvPr>
          <p:cNvSpPr/>
          <p:nvPr/>
        </p:nvSpPr>
        <p:spPr>
          <a:xfrm>
            <a:off x="402206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a:t>
            </a:r>
            <a:endParaRPr lang="ru-RU" dirty="0"/>
          </a:p>
        </p:txBody>
      </p:sp>
      <p:sp>
        <p:nvSpPr>
          <p:cNvPr id="7" name="Rectangle 6">
            <a:extLst>
              <a:ext uri="{FF2B5EF4-FFF2-40B4-BE49-F238E27FC236}">
                <a16:creationId xmlns:a16="http://schemas.microsoft.com/office/drawing/2014/main" id="{4DE86C9E-B018-4F18-9574-6A5922579F8D}"/>
              </a:ext>
            </a:extLst>
          </p:cNvPr>
          <p:cNvSpPr/>
          <p:nvPr/>
        </p:nvSpPr>
        <p:spPr>
          <a:xfrm>
            <a:off x="450688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ru-RU" dirty="0"/>
          </a:p>
        </p:txBody>
      </p:sp>
      <p:sp>
        <p:nvSpPr>
          <p:cNvPr id="8" name="Rectangle 7">
            <a:extLst>
              <a:ext uri="{FF2B5EF4-FFF2-40B4-BE49-F238E27FC236}">
                <a16:creationId xmlns:a16="http://schemas.microsoft.com/office/drawing/2014/main" id="{6036BABA-3641-443B-90BA-0E146CE47EA5}"/>
              </a:ext>
            </a:extLst>
          </p:cNvPr>
          <p:cNvSpPr/>
          <p:nvPr/>
        </p:nvSpPr>
        <p:spPr>
          <a:xfrm>
            <a:off x="4991708"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7</a:t>
            </a:r>
            <a:endParaRPr lang="ru-RU" dirty="0"/>
          </a:p>
        </p:txBody>
      </p:sp>
      <p:sp>
        <p:nvSpPr>
          <p:cNvPr id="9" name="Rectangle 8">
            <a:extLst>
              <a:ext uri="{FF2B5EF4-FFF2-40B4-BE49-F238E27FC236}">
                <a16:creationId xmlns:a16="http://schemas.microsoft.com/office/drawing/2014/main" id="{8625CB65-8969-45A0-85C8-C2208F368FEE}"/>
              </a:ext>
            </a:extLst>
          </p:cNvPr>
          <p:cNvSpPr/>
          <p:nvPr/>
        </p:nvSpPr>
        <p:spPr>
          <a:xfrm>
            <a:off x="5470252"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8</a:t>
            </a:r>
            <a:endParaRPr lang="ru-RU" dirty="0"/>
          </a:p>
        </p:txBody>
      </p:sp>
      <p:sp>
        <p:nvSpPr>
          <p:cNvPr id="10" name="Rectangle 9">
            <a:extLst>
              <a:ext uri="{FF2B5EF4-FFF2-40B4-BE49-F238E27FC236}">
                <a16:creationId xmlns:a16="http://schemas.microsoft.com/office/drawing/2014/main" id="{661C5E59-5D8A-4376-9727-C9225BCF996A}"/>
              </a:ext>
            </a:extLst>
          </p:cNvPr>
          <p:cNvSpPr/>
          <p:nvPr/>
        </p:nvSpPr>
        <p:spPr>
          <a:xfrm>
            <a:off x="5948796" y="1988840"/>
            <a:ext cx="36004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9</a:t>
            </a:r>
            <a:endParaRPr lang="ru-RU" dirty="0"/>
          </a:p>
        </p:txBody>
      </p:sp>
      <p:grpSp>
        <p:nvGrpSpPr>
          <p:cNvPr id="14" name="Group 13">
            <a:extLst>
              <a:ext uri="{FF2B5EF4-FFF2-40B4-BE49-F238E27FC236}">
                <a16:creationId xmlns:a16="http://schemas.microsoft.com/office/drawing/2014/main" id="{24A2CC4D-530E-4B8F-92B3-1CBA57D5FB97}"/>
              </a:ext>
            </a:extLst>
          </p:cNvPr>
          <p:cNvGrpSpPr/>
          <p:nvPr/>
        </p:nvGrpSpPr>
        <p:grpSpPr>
          <a:xfrm>
            <a:off x="3642432" y="2492896"/>
            <a:ext cx="3818532" cy="369332"/>
            <a:chOff x="2118432" y="2852936"/>
            <a:chExt cx="3818532" cy="369332"/>
          </a:xfrm>
        </p:grpSpPr>
        <p:sp>
          <p:nvSpPr>
            <p:cNvPr id="12" name="Arrow: Down 11">
              <a:extLst>
                <a:ext uri="{FF2B5EF4-FFF2-40B4-BE49-F238E27FC236}">
                  <a16:creationId xmlns:a16="http://schemas.microsoft.com/office/drawing/2014/main" id="{0CA657D2-ABE2-415F-AE2C-00D448B4B953}"/>
                </a:ext>
              </a:extLst>
            </p:cNvPr>
            <p:cNvSpPr/>
            <p:nvPr/>
          </p:nvSpPr>
          <p:spPr>
            <a:xfrm rot="5400000" flipV="1">
              <a:off x="2118432" y="2862228"/>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3" name="TextBox 12">
              <a:extLst>
                <a:ext uri="{FF2B5EF4-FFF2-40B4-BE49-F238E27FC236}">
                  <a16:creationId xmlns:a16="http://schemas.microsoft.com/office/drawing/2014/main" id="{0F27D157-2655-43E1-AFCA-B91EF4F1D71C}"/>
                </a:ext>
              </a:extLst>
            </p:cNvPr>
            <p:cNvSpPr txBox="1"/>
            <p:nvPr/>
          </p:nvSpPr>
          <p:spPr>
            <a:xfrm>
              <a:off x="2555776" y="2852936"/>
              <a:ext cx="3381188" cy="369332"/>
            </a:xfrm>
            <a:prstGeom prst="rect">
              <a:avLst/>
            </a:prstGeom>
            <a:noFill/>
          </p:spPr>
          <p:txBody>
            <a:bodyPr wrap="square" rtlCol="0">
              <a:spAutoFit/>
            </a:bodyPr>
            <a:lstStyle/>
            <a:p>
              <a:r>
                <a:rPr lang="en-US" dirty="0" err="1"/>
                <a:t>lower_bound</a:t>
              </a:r>
              <a:r>
                <a:rPr lang="en-US" dirty="0"/>
                <a:t>(numbers, 5)</a:t>
              </a:r>
              <a:endParaRPr lang="ru-RU" dirty="0"/>
            </a:p>
          </p:txBody>
        </p:sp>
      </p:grpSp>
      <p:grpSp>
        <p:nvGrpSpPr>
          <p:cNvPr id="15" name="Group 14">
            <a:extLst>
              <a:ext uri="{FF2B5EF4-FFF2-40B4-BE49-F238E27FC236}">
                <a16:creationId xmlns:a16="http://schemas.microsoft.com/office/drawing/2014/main" id="{5B2C63FF-D7AC-48BC-93A3-10E0A50E3585}"/>
              </a:ext>
            </a:extLst>
          </p:cNvPr>
          <p:cNvGrpSpPr/>
          <p:nvPr/>
        </p:nvGrpSpPr>
        <p:grpSpPr>
          <a:xfrm>
            <a:off x="5126446" y="2924966"/>
            <a:ext cx="3782702" cy="369332"/>
            <a:chOff x="2154262" y="2852936"/>
            <a:chExt cx="3782702" cy="369332"/>
          </a:xfrm>
        </p:grpSpPr>
        <p:sp>
          <p:nvSpPr>
            <p:cNvPr id="16" name="Arrow: Down 15">
              <a:extLst>
                <a:ext uri="{FF2B5EF4-FFF2-40B4-BE49-F238E27FC236}">
                  <a16:creationId xmlns:a16="http://schemas.microsoft.com/office/drawing/2014/main" id="{73D2A989-6ADD-4D13-B82D-F2228D417BF9}"/>
                </a:ext>
              </a:extLst>
            </p:cNvPr>
            <p:cNvSpPr/>
            <p:nvPr/>
          </p:nvSpPr>
          <p:spPr>
            <a:xfrm rot="5400000" flipV="1">
              <a:off x="2154262" y="2857582"/>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7" name="TextBox 16">
              <a:extLst>
                <a:ext uri="{FF2B5EF4-FFF2-40B4-BE49-F238E27FC236}">
                  <a16:creationId xmlns:a16="http://schemas.microsoft.com/office/drawing/2014/main" id="{6B1AE55B-7DF0-4577-9549-0AB6AA7B5E46}"/>
                </a:ext>
              </a:extLst>
            </p:cNvPr>
            <p:cNvSpPr txBox="1"/>
            <p:nvPr/>
          </p:nvSpPr>
          <p:spPr>
            <a:xfrm>
              <a:off x="2691768" y="2852936"/>
              <a:ext cx="3245196" cy="369332"/>
            </a:xfrm>
            <a:prstGeom prst="rect">
              <a:avLst/>
            </a:prstGeom>
            <a:noFill/>
          </p:spPr>
          <p:txBody>
            <a:bodyPr wrap="square" rtlCol="0">
              <a:spAutoFit/>
            </a:bodyPr>
            <a:lstStyle/>
            <a:p>
              <a:r>
                <a:rPr lang="en-US" dirty="0" err="1"/>
                <a:t>lower_bound</a:t>
              </a:r>
              <a:r>
                <a:rPr lang="en-US" dirty="0"/>
                <a:t>(numbers, 8)</a:t>
              </a:r>
              <a:endParaRPr lang="ru-RU" dirty="0"/>
            </a:p>
          </p:txBody>
        </p:sp>
      </p:grpSp>
      <p:grpSp>
        <p:nvGrpSpPr>
          <p:cNvPr id="18" name="Group 17">
            <a:extLst>
              <a:ext uri="{FF2B5EF4-FFF2-40B4-BE49-F238E27FC236}">
                <a16:creationId xmlns:a16="http://schemas.microsoft.com/office/drawing/2014/main" id="{502BA6A6-51AA-4C66-8B48-12116B89211E}"/>
              </a:ext>
            </a:extLst>
          </p:cNvPr>
          <p:cNvGrpSpPr/>
          <p:nvPr/>
        </p:nvGrpSpPr>
        <p:grpSpPr>
          <a:xfrm>
            <a:off x="4022068" y="3491760"/>
            <a:ext cx="3438896" cy="369332"/>
            <a:chOff x="2498068" y="2852936"/>
            <a:chExt cx="3438896" cy="369332"/>
          </a:xfrm>
        </p:grpSpPr>
        <p:sp>
          <p:nvSpPr>
            <p:cNvPr id="19" name="Arrow: Down 18">
              <a:extLst>
                <a:ext uri="{FF2B5EF4-FFF2-40B4-BE49-F238E27FC236}">
                  <a16:creationId xmlns:a16="http://schemas.microsoft.com/office/drawing/2014/main" id="{F537954E-E904-4D0A-A2C7-16B6C64168FE}"/>
                </a:ext>
              </a:extLst>
            </p:cNvPr>
            <p:cNvSpPr/>
            <p:nvPr/>
          </p:nvSpPr>
          <p:spPr>
            <a:xfrm rot="16200000" flipV="1">
              <a:off x="2498068" y="2852936"/>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0" name="TextBox 19">
              <a:extLst>
                <a:ext uri="{FF2B5EF4-FFF2-40B4-BE49-F238E27FC236}">
                  <a16:creationId xmlns:a16="http://schemas.microsoft.com/office/drawing/2014/main" id="{AD21CBC8-0361-43AB-B541-2602398C7FAF}"/>
                </a:ext>
              </a:extLst>
            </p:cNvPr>
            <p:cNvSpPr txBox="1"/>
            <p:nvPr/>
          </p:nvSpPr>
          <p:spPr>
            <a:xfrm>
              <a:off x="2912628" y="2852936"/>
              <a:ext cx="3024336" cy="369332"/>
            </a:xfrm>
            <a:prstGeom prst="rect">
              <a:avLst/>
            </a:prstGeom>
            <a:noFill/>
          </p:spPr>
          <p:txBody>
            <a:bodyPr wrap="square" rtlCol="0">
              <a:spAutoFit/>
            </a:bodyPr>
            <a:lstStyle/>
            <a:p>
              <a:r>
                <a:rPr lang="en-US" dirty="0" err="1"/>
                <a:t>upper_bound</a:t>
              </a:r>
              <a:r>
                <a:rPr lang="en-US" dirty="0"/>
                <a:t>(numbers, 5)</a:t>
              </a:r>
              <a:endParaRPr lang="ru-RU" dirty="0"/>
            </a:p>
          </p:txBody>
        </p:sp>
      </p:grpSp>
      <p:grpSp>
        <p:nvGrpSpPr>
          <p:cNvPr id="21" name="Group 20">
            <a:extLst>
              <a:ext uri="{FF2B5EF4-FFF2-40B4-BE49-F238E27FC236}">
                <a16:creationId xmlns:a16="http://schemas.microsoft.com/office/drawing/2014/main" id="{24433750-D643-451D-B985-79D203320A71}"/>
              </a:ext>
            </a:extLst>
          </p:cNvPr>
          <p:cNvGrpSpPr/>
          <p:nvPr/>
        </p:nvGrpSpPr>
        <p:grpSpPr>
          <a:xfrm>
            <a:off x="5465489" y="3963118"/>
            <a:ext cx="3438896" cy="369332"/>
            <a:chOff x="2498068" y="2852936"/>
            <a:chExt cx="3438896" cy="369332"/>
          </a:xfrm>
        </p:grpSpPr>
        <p:sp>
          <p:nvSpPr>
            <p:cNvPr id="22" name="Arrow: Down 21">
              <a:extLst>
                <a:ext uri="{FF2B5EF4-FFF2-40B4-BE49-F238E27FC236}">
                  <a16:creationId xmlns:a16="http://schemas.microsoft.com/office/drawing/2014/main" id="{7BE19E02-75F3-4519-8EF1-11BBF17093A3}"/>
                </a:ext>
              </a:extLst>
            </p:cNvPr>
            <p:cNvSpPr/>
            <p:nvPr/>
          </p:nvSpPr>
          <p:spPr>
            <a:xfrm rot="16200000" flipV="1">
              <a:off x="2498068" y="2852936"/>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TextBox 22">
              <a:extLst>
                <a:ext uri="{FF2B5EF4-FFF2-40B4-BE49-F238E27FC236}">
                  <a16:creationId xmlns:a16="http://schemas.microsoft.com/office/drawing/2014/main" id="{E8AFD642-282A-46F7-A44C-2072BFDF2845}"/>
                </a:ext>
              </a:extLst>
            </p:cNvPr>
            <p:cNvSpPr txBox="1"/>
            <p:nvPr/>
          </p:nvSpPr>
          <p:spPr>
            <a:xfrm>
              <a:off x="2912628" y="2852936"/>
              <a:ext cx="3024336" cy="369332"/>
            </a:xfrm>
            <a:prstGeom prst="rect">
              <a:avLst/>
            </a:prstGeom>
            <a:noFill/>
          </p:spPr>
          <p:txBody>
            <a:bodyPr wrap="square" rtlCol="0">
              <a:spAutoFit/>
            </a:bodyPr>
            <a:lstStyle/>
            <a:p>
              <a:r>
                <a:rPr lang="en-US" dirty="0" err="1"/>
                <a:t>upper_bound</a:t>
              </a:r>
              <a:r>
                <a:rPr lang="en-US" dirty="0"/>
                <a:t>(numbers, 8)</a:t>
              </a:r>
              <a:endParaRPr lang="ru-RU" dirty="0"/>
            </a:p>
          </p:txBody>
        </p:sp>
      </p:grpSp>
      <p:grpSp>
        <p:nvGrpSpPr>
          <p:cNvPr id="24" name="Group 23">
            <a:extLst>
              <a:ext uri="{FF2B5EF4-FFF2-40B4-BE49-F238E27FC236}">
                <a16:creationId xmlns:a16="http://schemas.microsoft.com/office/drawing/2014/main" id="{70E9668D-D3B0-48CF-814C-95A1221B2A8D}"/>
              </a:ext>
            </a:extLst>
          </p:cNvPr>
          <p:cNvGrpSpPr/>
          <p:nvPr/>
        </p:nvGrpSpPr>
        <p:grpSpPr>
          <a:xfrm>
            <a:off x="4132058" y="4653136"/>
            <a:ext cx="4412214" cy="369332"/>
            <a:chOff x="2120361" y="2852936"/>
            <a:chExt cx="4412214" cy="369332"/>
          </a:xfrm>
        </p:grpSpPr>
        <p:sp>
          <p:nvSpPr>
            <p:cNvPr id="25" name="Arrow: Down 24">
              <a:extLst>
                <a:ext uri="{FF2B5EF4-FFF2-40B4-BE49-F238E27FC236}">
                  <a16:creationId xmlns:a16="http://schemas.microsoft.com/office/drawing/2014/main" id="{AC787B5F-4061-45D8-9D2B-3B1751022C37}"/>
                </a:ext>
              </a:extLst>
            </p:cNvPr>
            <p:cNvSpPr/>
            <p:nvPr/>
          </p:nvSpPr>
          <p:spPr>
            <a:xfrm rot="5400000" flipV="1">
              <a:off x="2120361" y="2857582"/>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6" name="TextBox 25">
              <a:extLst>
                <a:ext uri="{FF2B5EF4-FFF2-40B4-BE49-F238E27FC236}">
                  <a16:creationId xmlns:a16="http://schemas.microsoft.com/office/drawing/2014/main" id="{DAC90E20-1968-4DFB-BBE1-2A727B892E57}"/>
                </a:ext>
              </a:extLst>
            </p:cNvPr>
            <p:cNvSpPr txBox="1"/>
            <p:nvPr/>
          </p:nvSpPr>
          <p:spPr>
            <a:xfrm>
              <a:off x="3937100" y="2852936"/>
              <a:ext cx="2595475" cy="369332"/>
            </a:xfrm>
            <a:prstGeom prst="rect">
              <a:avLst/>
            </a:prstGeom>
            <a:noFill/>
          </p:spPr>
          <p:txBody>
            <a:bodyPr wrap="square" rtlCol="0">
              <a:spAutoFit/>
            </a:bodyPr>
            <a:lstStyle/>
            <a:p>
              <a:r>
                <a:rPr lang="en-US" dirty="0" err="1"/>
                <a:t>equal_range</a:t>
              </a:r>
              <a:r>
                <a:rPr lang="en-US" dirty="0"/>
                <a:t>(numbers, 7)</a:t>
              </a:r>
              <a:endParaRPr lang="ru-RU" dirty="0"/>
            </a:p>
          </p:txBody>
        </p:sp>
        <p:sp>
          <p:nvSpPr>
            <p:cNvPr id="27" name="Arrow: Down 26">
              <a:extLst>
                <a:ext uri="{FF2B5EF4-FFF2-40B4-BE49-F238E27FC236}">
                  <a16:creationId xmlns:a16="http://schemas.microsoft.com/office/drawing/2014/main" id="{EAE52642-3A9D-4FEB-AA81-A17750DDA075}"/>
                </a:ext>
              </a:extLst>
            </p:cNvPr>
            <p:cNvSpPr/>
            <p:nvPr/>
          </p:nvSpPr>
          <p:spPr>
            <a:xfrm rot="16200000" flipV="1">
              <a:off x="3476290" y="2857582"/>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cxnSp>
        <p:nvCxnSpPr>
          <p:cNvPr id="29" name="Straight Connector 28">
            <a:extLst>
              <a:ext uri="{FF2B5EF4-FFF2-40B4-BE49-F238E27FC236}">
                <a16:creationId xmlns:a16="http://schemas.microsoft.com/office/drawing/2014/main" id="{AC67A313-F255-401F-90DD-65749CD1CAE1}"/>
              </a:ext>
            </a:extLst>
          </p:cNvPr>
          <p:cNvCxnSpPr>
            <a:cxnSpLocks/>
            <a:stCxn id="9" idx="1"/>
          </p:cNvCxnSpPr>
          <p:nvPr/>
        </p:nvCxnSpPr>
        <p:spPr>
          <a:xfrm>
            <a:off x="5470253" y="2168860"/>
            <a:ext cx="12743" cy="305693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D0B3C2D-475F-4FC5-B2AE-C923EC19D813}"/>
              </a:ext>
            </a:extLst>
          </p:cNvPr>
          <p:cNvCxnSpPr>
            <a:cxnSpLocks/>
            <a:stCxn id="7" idx="1"/>
          </p:cNvCxnSpPr>
          <p:nvPr/>
        </p:nvCxnSpPr>
        <p:spPr>
          <a:xfrm>
            <a:off x="4506888" y="2168860"/>
            <a:ext cx="0" cy="2988332"/>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2C63193-1127-4910-A0F3-9F383416813C}"/>
              </a:ext>
            </a:extLst>
          </p:cNvPr>
          <p:cNvCxnSpPr>
            <a:cxnSpLocks/>
          </p:cNvCxnSpPr>
          <p:nvPr/>
        </p:nvCxnSpPr>
        <p:spPr>
          <a:xfrm>
            <a:off x="4994237" y="2132856"/>
            <a:ext cx="12607" cy="3024336"/>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7E49D400-FCA6-4B2A-9429-7E55F6B4F427}"/>
              </a:ext>
            </a:extLst>
          </p:cNvPr>
          <p:cNvSpPr/>
          <p:nvPr/>
        </p:nvSpPr>
        <p:spPr>
          <a:xfrm>
            <a:off x="5390778" y="1542206"/>
            <a:ext cx="5154860" cy="369332"/>
          </a:xfrm>
          <a:prstGeom prst="rect">
            <a:avLst/>
          </a:prstGeom>
        </p:spPr>
        <p:txBody>
          <a:bodyPr wrap="square">
            <a:spAutoFit/>
          </a:bodyPr>
          <a:lstStyle/>
          <a:p>
            <a:r>
              <a:rPr lang="de-DE" dirty="0">
                <a:hlinkClick r:id="rId3"/>
              </a:rPr>
              <a:t>https://wandbox.org/permlink/MSu4VTL6jHwk4vfN</a:t>
            </a:r>
            <a:r>
              <a:rPr lang="de-DE" dirty="0"/>
              <a:t> </a:t>
            </a:r>
            <a:endParaRPr lang="ru-RU" dirty="0"/>
          </a:p>
        </p:txBody>
      </p:sp>
      <p:grpSp>
        <p:nvGrpSpPr>
          <p:cNvPr id="37" name="Group 36">
            <a:extLst>
              <a:ext uri="{FF2B5EF4-FFF2-40B4-BE49-F238E27FC236}">
                <a16:creationId xmlns:a16="http://schemas.microsoft.com/office/drawing/2014/main" id="{D2EFDD80-5B6E-41F2-8300-E8DD550B1F1A}"/>
              </a:ext>
            </a:extLst>
          </p:cNvPr>
          <p:cNvGrpSpPr/>
          <p:nvPr/>
        </p:nvGrpSpPr>
        <p:grpSpPr>
          <a:xfrm>
            <a:off x="3644258" y="5201641"/>
            <a:ext cx="3396939" cy="384196"/>
            <a:chOff x="2047350" y="2838072"/>
            <a:chExt cx="3396939" cy="384196"/>
          </a:xfrm>
        </p:grpSpPr>
        <p:sp>
          <p:nvSpPr>
            <p:cNvPr id="38" name="Arrow: Down 37">
              <a:extLst>
                <a:ext uri="{FF2B5EF4-FFF2-40B4-BE49-F238E27FC236}">
                  <a16:creationId xmlns:a16="http://schemas.microsoft.com/office/drawing/2014/main" id="{5A2CF22C-180F-4C8D-8A26-06CDCDDFC989}"/>
                </a:ext>
              </a:extLst>
            </p:cNvPr>
            <p:cNvSpPr/>
            <p:nvPr/>
          </p:nvSpPr>
          <p:spPr>
            <a:xfrm rot="5400000" flipV="1">
              <a:off x="2047350" y="2852936"/>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39" name="TextBox 38">
              <a:extLst>
                <a:ext uri="{FF2B5EF4-FFF2-40B4-BE49-F238E27FC236}">
                  <a16:creationId xmlns:a16="http://schemas.microsoft.com/office/drawing/2014/main" id="{DC897AB7-8C51-44F0-A161-C60418B5AF33}"/>
                </a:ext>
              </a:extLst>
            </p:cNvPr>
            <p:cNvSpPr txBox="1"/>
            <p:nvPr/>
          </p:nvSpPr>
          <p:spPr>
            <a:xfrm>
              <a:off x="2848814" y="2838072"/>
              <a:ext cx="2595475" cy="369332"/>
            </a:xfrm>
            <a:prstGeom prst="rect">
              <a:avLst/>
            </a:prstGeom>
            <a:noFill/>
          </p:spPr>
          <p:txBody>
            <a:bodyPr wrap="square" rtlCol="0">
              <a:spAutoFit/>
            </a:bodyPr>
            <a:lstStyle/>
            <a:p>
              <a:r>
                <a:rPr lang="en-US" dirty="0" err="1"/>
                <a:t>equal_range</a:t>
              </a:r>
              <a:r>
                <a:rPr lang="en-US" dirty="0"/>
                <a:t>(numbers, 5)</a:t>
              </a:r>
              <a:endParaRPr lang="ru-RU" dirty="0"/>
            </a:p>
          </p:txBody>
        </p:sp>
        <p:sp>
          <p:nvSpPr>
            <p:cNvPr id="40" name="Arrow: Down 39">
              <a:extLst>
                <a:ext uri="{FF2B5EF4-FFF2-40B4-BE49-F238E27FC236}">
                  <a16:creationId xmlns:a16="http://schemas.microsoft.com/office/drawing/2014/main" id="{C9EE6096-419A-4049-90A4-904748F90D84}"/>
                </a:ext>
              </a:extLst>
            </p:cNvPr>
            <p:cNvSpPr/>
            <p:nvPr/>
          </p:nvSpPr>
          <p:spPr>
            <a:xfrm rot="16200000" flipV="1">
              <a:off x="2461730" y="2862228"/>
              <a:ext cx="360040"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grpSp>
      <p:cxnSp>
        <p:nvCxnSpPr>
          <p:cNvPr id="41" name="Straight Connector 40">
            <a:extLst>
              <a:ext uri="{FF2B5EF4-FFF2-40B4-BE49-F238E27FC236}">
                <a16:creationId xmlns:a16="http://schemas.microsoft.com/office/drawing/2014/main" id="{07C10AA1-F130-4818-88F7-B0F45D99D8FC}"/>
              </a:ext>
            </a:extLst>
          </p:cNvPr>
          <p:cNvCxnSpPr>
            <a:cxnSpLocks/>
            <a:stCxn id="6" idx="1"/>
          </p:cNvCxnSpPr>
          <p:nvPr/>
        </p:nvCxnSpPr>
        <p:spPr>
          <a:xfrm>
            <a:off x="4022068" y="2168860"/>
            <a:ext cx="0" cy="3996444"/>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6867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Объявление глобальных переменных</a:t>
            </a:r>
          </a:p>
        </p:txBody>
      </p:sp>
      <p:sp>
        <p:nvSpPr>
          <p:cNvPr id="3" name="Загнутый угол 2"/>
          <p:cNvSpPr/>
          <p:nvPr/>
        </p:nvSpPr>
        <p:spPr>
          <a:xfrm>
            <a:off x="1772785" y="1480127"/>
            <a:ext cx="5475344" cy="1504712"/>
          </a:xfrm>
          <a:prstGeom prst="foldedCorner">
            <a:avLst>
              <a:gd name="adj" fmla="val 27913"/>
            </a:avLst>
          </a:prstGeom>
          <a:ln>
            <a:solidFill>
              <a:schemeClr val="tx1"/>
            </a:solidFill>
          </a:ln>
        </p:spPr>
        <p:txBody>
          <a:bodyPr wrap="square">
            <a:spAutoFit/>
          </a:bodyPr>
          <a:lstStyle/>
          <a:p>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1772785" y="3612526"/>
            <a:ext cx="8715703" cy="2975193"/>
          </a:xfrm>
          <a:prstGeom prst="foldedCorner">
            <a:avLst/>
          </a:prstGeom>
          <a:ln>
            <a:solidFill>
              <a:schemeClr val="tx1"/>
            </a:solidFill>
          </a:ln>
        </p:spPr>
        <p:txBody>
          <a:bodyPr wrap="square">
            <a:spAutoFit/>
          </a:bodyPr>
          <a:lstStyle/>
          <a:p>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7752184" y="1677392"/>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7896200" y="2854186"/>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2095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03512" y="404665"/>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45704" y="1556793"/>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03512" y="188641"/>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FAB2B4-BCA3-24B1-8817-D25FDE648786}"/>
              </a:ext>
            </a:extLst>
          </p:cNvPr>
          <p:cNvSpPr>
            <a:spLocks noGrp="1"/>
          </p:cNvSpPr>
          <p:nvPr>
            <p:ph type="title"/>
          </p:nvPr>
        </p:nvSpPr>
        <p:spPr/>
        <p:txBody>
          <a:bodyPr/>
          <a:lstStyle/>
          <a:p>
            <a:r>
              <a:rPr lang="ru-RU" dirty="0"/>
              <a:t>Идиома </a:t>
            </a:r>
            <a:r>
              <a:rPr lang="en-US" dirty="0"/>
              <a:t>erase-remove</a:t>
            </a:r>
            <a:endParaRPr lang="ru-RU" dirty="0"/>
          </a:p>
        </p:txBody>
      </p:sp>
      <p:sp>
        <p:nvSpPr>
          <p:cNvPr id="3" name="Текст 2">
            <a:extLst>
              <a:ext uri="{FF2B5EF4-FFF2-40B4-BE49-F238E27FC236}">
                <a16:creationId xmlns:a16="http://schemas.microsoft.com/office/drawing/2014/main" id="{965B6C92-F7B6-E30D-2E4B-D4FF61FCAAEE}"/>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44239752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90D053-2BC6-CA6E-277C-1E931C95C10A}"/>
              </a:ext>
            </a:extLst>
          </p:cNvPr>
          <p:cNvSpPr txBox="1"/>
          <p:nvPr/>
        </p:nvSpPr>
        <p:spPr>
          <a:xfrm>
            <a:off x="1524000" y="-1"/>
            <a:ext cx="9144000" cy="6740307"/>
          </a:xfrm>
          <a:prstGeom prst="rect">
            <a:avLst/>
          </a:prstGeom>
          <a:noFill/>
        </p:spPr>
        <p:txBody>
          <a:bodyPr wrap="square">
            <a:spAutoFit/>
          </a:bodyPr>
          <a:lstStyle/>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&lt;algorithm&gt;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&lt;iterator&gt;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Print(</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a:solidFill>
                  <a:srgbClr val="2B91AF"/>
                </a:solidFill>
                <a:latin typeface="Consolas" panose="020B0609020204030204" pitchFamily="49" charset="0"/>
                <a:ea typeface="Calibri" panose="020F0502020204030204" pitchFamily="34" charset="0"/>
                <a:cs typeface="Consolas" panose="020B0609020204030204" pitchFamily="49" charset="0"/>
              </a:rPr>
              <a:t>vector</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&gt;&amp; </a:t>
            </a:r>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v</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kern="100" dirty="0">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std::copy(</a:t>
            </a:r>
            <a:r>
              <a:rPr lang="en-US" sz="1600" kern="0" dirty="0" err="1">
                <a:solidFill>
                  <a:srgbClr val="808080"/>
                </a:solidFill>
                <a:latin typeface="Consolas" panose="020B0609020204030204" pitchFamily="49" charset="0"/>
                <a:ea typeface="Calibri" panose="020F0502020204030204" pitchFamily="34" charset="0"/>
                <a:cs typeface="Consolas" panose="020B0609020204030204" pitchFamily="49" charset="0"/>
              </a:rPr>
              <a:t>v</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.begin</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808080"/>
                </a:solidFill>
                <a:latin typeface="Consolas" panose="020B0609020204030204" pitchFamily="49" charset="0"/>
                <a:ea typeface="Calibri" panose="020F0502020204030204" pitchFamily="34" charset="0"/>
                <a:cs typeface="Consolas" panose="020B0609020204030204" pitchFamily="49" charset="0"/>
              </a:rPr>
              <a:t>v</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2B91AF"/>
                </a:solidFill>
                <a:latin typeface="Consolas" panose="020B0609020204030204" pitchFamily="49" charset="0"/>
                <a:ea typeface="Calibri" panose="020F0502020204030204" pitchFamily="34" charset="0"/>
                <a:cs typeface="Consolas" panose="020B0609020204030204" pitchFamily="49" charset="0"/>
              </a:rPr>
              <a:t>ostream_iterator</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&gt;(std::</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en-US" sz="1600" kern="100" dirty="0">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a:solidFill>
                  <a:srgbClr val="2B91AF"/>
                </a:solidFill>
                <a:latin typeface="Consolas" panose="020B0609020204030204" pitchFamily="49" charset="0"/>
                <a:ea typeface="Calibri" panose="020F0502020204030204" pitchFamily="34" charset="0"/>
                <a:cs typeface="Consolas" panose="020B0609020204030204" pitchFamily="49" charset="0"/>
              </a:rPr>
              <a:t>vector</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&gt; numbers{ 9, 3, 0, 2, 0, 7, 8, 13, 6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Print(numbers);</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it = std::remove(</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numbers.begin</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numbers.end</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Print(numbers);</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numbers.erase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(it,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numbers.end</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Print(numbers);</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numbers.erase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remove_if</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numbers.begin</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numbers.end</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808080"/>
                </a:solidFill>
                <a:latin typeface="Consolas" panose="020B0609020204030204" pitchFamily="49" charset="0"/>
                <a:ea typeface="Calibri" panose="020F0502020204030204" pitchFamily="34" charset="0"/>
                <a:cs typeface="Consolas" panose="020B0609020204030204" pitchFamily="49" charset="0"/>
              </a:rPr>
              <a:t>i</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808080"/>
                </a:solidFill>
                <a:latin typeface="Consolas" panose="020B0609020204030204" pitchFamily="49" charset="0"/>
                <a:ea typeface="Calibri" panose="020F0502020204030204" pitchFamily="34" charset="0"/>
                <a:cs typeface="Consolas" panose="020B0609020204030204" pitchFamily="49" charset="0"/>
              </a:rPr>
              <a:t>i</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 2 == 0; }),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numbers.end</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Print(</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numbers</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7" name="Прямоугольник 6">
            <a:extLst>
              <a:ext uri="{FF2B5EF4-FFF2-40B4-BE49-F238E27FC236}">
                <a16:creationId xmlns:a16="http://schemas.microsoft.com/office/drawing/2014/main" id="{A9BC0BD2-9773-04B2-6269-19B1840C3A0E}"/>
              </a:ext>
            </a:extLst>
          </p:cNvPr>
          <p:cNvSpPr/>
          <p:nvPr/>
        </p:nvSpPr>
        <p:spPr>
          <a:xfrm>
            <a:off x="6456040" y="5372154"/>
            <a:ext cx="3995936" cy="13681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ru-RU" dirty="0">
                <a:latin typeface="Consolas" panose="020B0609020204030204" pitchFamily="49" charset="0"/>
              </a:rPr>
              <a:t>9, 3, 0, 2, 0, 7, 8, 13, 6, </a:t>
            </a:r>
          </a:p>
          <a:p>
            <a:r>
              <a:rPr lang="ru-RU" dirty="0">
                <a:latin typeface="Consolas" panose="020B0609020204030204" pitchFamily="49" charset="0"/>
              </a:rPr>
              <a:t>9, 3, 2, 7, 8, 13, 6, 13, 6, </a:t>
            </a:r>
          </a:p>
          <a:p>
            <a:r>
              <a:rPr lang="ru-RU" dirty="0">
                <a:latin typeface="Consolas" panose="020B0609020204030204" pitchFamily="49" charset="0"/>
              </a:rPr>
              <a:t>9, 3, 2, 7, 8, 13, 6, </a:t>
            </a:r>
          </a:p>
          <a:p>
            <a:r>
              <a:rPr lang="ru-RU" dirty="0">
                <a:latin typeface="Consolas" panose="020B0609020204030204" pitchFamily="49" charset="0"/>
              </a:rPr>
              <a:t>9, 3, 7, 13, </a:t>
            </a:r>
          </a:p>
        </p:txBody>
      </p:sp>
    </p:spTree>
    <p:extLst>
      <p:ext uri="{BB962C8B-B14F-4D97-AF65-F5344CB8AC3E}">
        <p14:creationId xmlns:p14="http://schemas.microsoft.com/office/powerpoint/2010/main" val="149984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1" end="11"/>
                                            </p:txEl>
                                          </p:spTgt>
                                        </p:tgtEl>
                                        <p:attrNameLst>
                                          <p:attrName>style.visibility</p:attrName>
                                        </p:attrNameLst>
                                      </p:cBhvr>
                                      <p:to>
                                        <p:strVal val="visible"/>
                                      </p:to>
                                    </p:set>
                                    <p:animEffect transition="in" filter="fade">
                                      <p:cBhvr>
                                        <p:cTn id="7" dur="500"/>
                                        <p:tgtEl>
                                          <p:spTgt spid="6">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2" end="12"/>
                                            </p:txEl>
                                          </p:spTgt>
                                        </p:tgtEl>
                                        <p:attrNameLst>
                                          <p:attrName>style.visibility</p:attrName>
                                        </p:attrNameLst>
                                      </p:cBhvr>
                                      <p:to>
                                        <p:strVal val="visible"/>
                                      </p:to>
                                    </p:set>
                                    <p:animEffect transition="in" filter="fade">
                                      <p:cBhvr>
                                        <p:cTn id="10" dur="500"/>
                                        <p:tgtEl>
                                          <p:spTgt spid="6">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14" end="14"/>
                                            </p:txEl>
                                          </p:spTgt>
                                        </p:tgtEl>
                                        <p:attrNameLst>
                                          <p:attrName>style.visibility</p:attrName>
                                        </p:attrNameLst>
                                      </p:cBhvr>
                                      <p:to>
                                        <p:strVal val="visible"/>
                                      </p:to>
                                    </p:set>
                                    <p:animEffect transition="in" filter="fade">
                                      <p:cBhvr>
                                        <p:cTn id="20" dur="500"/>
                                        <p:tgtEl>
                                          <p:spTgt spid="6">
                                            <p:txEl>
                                              <p:pRg st="14" end="1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15" end="15"/>
                                            </p:txEl>
                                          </p:spTgt>
                                        </p:tgtEl>
                                        <p:attrNameLst>
                                          <p:attrName>style.visibility</p:attrName>
                                        </p:attrNameLst>
                                      </p:cBhvr>
                                      <p:to>
                                        <p:strVal val="visible"/>
                                      </p:to>
                                    </p:set>
                                    <p:animEffect transition="in" filter="fade">
                                      <p:cBhvr>
                                        <p:cTn id="23" dur="500"/>
                                        <p:tgtEl>
                                          <p:spTgt spid="6">
                                            <p:txEl>
                                              <p:pRg st="15" end="1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500"/>
                                        <p:tgtEl>
                                          <p:spTgt spid="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17" end="17"/>
                                            </p:txEl>
                                          </p:spTgt>
                                        </p:tgtEl>
                                        <p:attrNameLst>
                                          <p:attrName>style.visibility</p:attrName>
                                        </p:attrNameLst>
                                      </p:cBhvr>
                                      <p:to>
                                        <p:strVal val="visible"/>
                                      </p:to>
                                    </p:set>
                                    <p:animEffect transition="in" filter="fade">
                                      <p:cBhvr>
                                        <p:cTn id="33" dur="500"/>
                                        <p:tgtEl>
                                          <p:spTgt spid="6">
                                            <p:txEl>
                                              <p:pRg st="17" end="1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8" end="18"/>
                                            </p:txEl>
                                          </p:spTgt>
                                        </p:tgtEl>
                                        <p:attrNameLst>
                                          <p:attrName>style.visibility</p:attrName>
                                        </p:attrNameLst>
                                      </p:cBhvr>
                                      <p:to>
                                        <p:strVal val="visible"/>
                                      </p:to>
                                    </p:set>
                                    <p:animEffect transition="in" filter="fade">
                                      <p:cBhvr>
                                        <p:cTn id="36" dur="500"/>
                                        <p:tgtEl>
                                          <p:spTgt spid="6">
                                            <p:txEl>
                                              <p:pRg st="18" end="1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animEffect transition="in" filter="fade">
                                      <p:cBhvr>
                                        <p:cTn id="41" dur="500"/>
                                        <p:tgtEl>
                                          <p:spTgt spid="7">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20" end="20"/>
                                            </p:txEl>
                                          </p:spTgt>
                                        </p:tgtEl>
                                        <p:attrNameLst>
                                          <p:attrName>style.visibility</p:attrName>
                                        </p:attrNameLst>
                                      </p:cBhvr>
                                      <p:to>
                                        <p:strVal val="visible"/>
                                      </p:to>
                                    </p:set>
                                    <p:animEffect transition="in" filter="fade">
                                      <p:cBhvr>
                                        <p:cTn id="46" dur="500"/>
                                        <p:tgtEl>
                                          <p:spTgt spid="6">
                                            <p:txEl>
                                              <p:pRg st="20" end="2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21" end="21"/>
                                            </p:txEl>
                                          </p:spTgt>
                                        </p:tgtEl>
                                        <p:attrNameLst>
                                          <p:attrName>style.visibility</p:attrName>
                                        </p:attrNameLst>
                                      </p:cBhvr>
                                      <p:to>
                                        <p:strVal val="visible"/>
                                      </p:to>
                                    </p:set>
                                    <p:animEffect transition="in" filter="fade">
                                      <p:cBhvr>
                                        <p:cTn id="49" dur="500"/>
                                        <p:tgtEl>
                                          <p:spTgt spid="6">
                                            <p:txEl>
                                              <p:pRg st="21" end="2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22" end="22"/>
                                            </p:txEl>
                                          </p:spTgt>
                                        </p:tgtEl>
                                        <p:attrNameLst>
                                          <p:attrName>style.visibility</p:attrName>
                                        </p:attrNameLst>
                                      </p:cBhvr>
                                      <p:to>
                                        <p:strVal val="visible"/>
                                      </p:to>
                                    </p:set>
                                    <p:animEffect transition="in" filter="fade">
                                      <p:cBhvr>
                                        <p:cTn id="52" dur="500"/>
                                        <p:tgtEl>
                                          <p:spTgt spid="6">
                                            <p:txEl>
                                              <p:pRg st="22" end="22"/>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23" end="23"/>
                                            </p:txEl>
                                          </p:spTgt>
                                        </p:tgtEl>
                                        <p:attrNameLst>
                                          <p:attrName>style.visibility</p:attrName>
                                        </p:attrNameLst>
                                      </p:cBhvr>
                                      <p:to>
                                        <p:strVal val="visible"/>
                                      </p:to>
                                    </p:set>
                                    <p:animEffect transition="in" filter="fade">
                                      <p:cBhvr>
                                        <p:cTn id="55" dur="500"/>
                                        <p:tgtEl>
                                          <p:spTgt spid="6">
                                            <p:txEl>
                                              <p:pRg st="23" end="2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24" end="24"/>
                                            </p:txEl>
                                          </p:spTgt>
                                        </p:tgtEl>
                                        <p:attrNameLst>
                                          <p:attrName>style.visibility</p:attrName>
                                        </p:attrNameLst>
                                      </p:cBhvr>
                                      <p:to>
                                        <p:strVal val="visible"/>
                                      </p:to>
                                    </p:set>
                                    <p:animEffect transition="in" filter="fade">
                                      <p:cBhvr>
                                        <p:cTn id="58" dur="500"/>
                                        <p:tgtEl>
                                          <p:spTgt spid="6">
                                            <p:txEl>
                                              <p:pRg st="24" end="24"/>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25" end="25"/>
                                            </p:txEl>
                                          </p:spTgt>
                                        </p:tgtEl>
                                        <p:attrNameLst>
                                          <p:attrName>style.visibility</p:attrName>
                                        </p:attrNameLst>
                                      </p:cBhvr>
                                      <p:to>
                                        <p:strVal val="visible"/>
                                      </p:to>
                                    </p:set>
                                    <p:animEffect transition="in" filter="fade">
                                      <p:cBhvr>
                                        <p:cTn id="61" dur="500"/>
                                        <p:tgtEl>
                                          <p:spTgt spid="6">
                                            <p:txEl>
                                              <p:pRg st="25" end="2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
                                            <p:txEl>
                                              <p:pRg st="3" end="3"/>
                                            </p:txEl>
                                          </p:spTgt>
                                        </p:tgtEl>
                                        <p:attrNameLst>
                                          <p:attrName>style.visibility</p:attrName>
                                        </p:attrNameLst>
                                      </p:cBhvr>
                                      <p:to>
                                        <p:strVal val="visible"/>
                                      </p:to>
                                    </p:set>
                                    <p:animEffect transition="in" filter="fade">
                                      <p:cBhvr>
                                        <p:cTn id="6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5A410D-70D9-2679-E80D-98C717DDF3ED}"/>
              </a:ext>
            </a:extLst>
          </p:cNvPr>
          <p:cNvSpPr>
            <a:spLocks noGrp="1"/>
          </p:cNvSpPr>
          <p:nvPr>
            <p:ph type="title"/>
          </p:nvPr>
        </p:nvSpPr>
        <p:spPr/>
        <p:txBody>
          <a:bodyPr/>
          <a:lstStyle/>
          <a:p>
            <a:r>
              <a:rPr lang="en-US" dirty="0"/>
              <a:t>optional</a:t>
            </a:r>
            <a:endParaRPr lang="ru-RU" dirty="0"/>
          </a:p>
        </p:txBody>
      </p:sp>
      <p:sp>
        <p:nvSpPr>
          <p:cNvPr id="4" name="Текст 3">
            <a:extLst>
              <a:ext uri="{FF2B5EF4-FFF2-40B4-BE49-F238E27FC236}">
                <a16:creationId xmlns:a16="http://schemas.microsoft.com/office/drawing/2014/main" id="{3BF8AEF0-A3E5-1CD9-C96A-F265F8906EEE}"/>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141413070"/>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FC27AD-C05A-8F4D-77A0-5EFEEEE2FBC2}"/>
              </a:ext>
            </a:extLst>
          </p:cNvPr>
          <p:cNvSpPr txBox="1"/>
          <p:nvPr/>
        </p:nvSpPr>
        <p:spPr>
          <a:xfrm>
            <a:off x="1524000" y="15273"/>
            <a:ext cx="8136904" cy="6740307"/>
          </a:xfrm>
          <a:prstGeom prst="rect">
            <a:avLst/>
          </a:prstGeom>
          <a:noFill/>
        </p:spPr>
        <p:txBody>
          <a:bodyPr wrap="square">
            <a:spAutoFit/>
          </a:bodyPr>
          <a:lstStyle/>
          <a:p>
            <a:r>
              <a:rPr lang="en-US" dirty="0" err="1">
                <a:solidFill>
                  <a:srgbClr val="0000FF"/>
                </a:solidFill>
                <a:latin typeface="Consolas" panose="020B0609020204030204" pitchFamily="49" charset="0"/>
              </a:rPr>
              <a:t>enum</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 { </a:t>
            </a:r>
            <a:r>
              <a:rPr lang="en-US" dirty="0">
                <a:solidFill>
                  <a:srgbClr val="2F4F4F"/>
                </a:solidFill>
                <a:latin typeface="Consolas" panose="020B0609020204030204" pitchFamily="49" charset="0"/>
              </a:rPr>
              <a:t>Red</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Yellow</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Green</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Black</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White</a:t>
            </a:r>
            <a:r>
              <a:rPr lang="en-US"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double</a:t>
            </a:r>
            <a:r>
              <a:rPr lang="en-US" dirty="0">
                <a:solidFill>
                  <a:srgbClr val="000000"/>
                </a:solidFill>
                <a:latin typeface="Consolas" panose="020B0609020204030204" pitchFamily="49" charset="0"/>
              </a:rPr>
              <a:t> x, y;</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Triangle</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2B91AF"/>
                </a:solidFill>
                <a:latin typeface="Consolas" panose="020B0609020204030204" pitchFamily="49" charset="0"/>
              </a:rPr>
              <a:t>  Point</a:t>
            </a:r>
            <a:r>
              <a:rPr lang="en-US" dirty="0">
                <a:solidFill>
                  <a:srgbClr val="000000"/>
                </a:solidFill>
                <a:latin typeface="Consolas" panose="020B0609020204030204" pitchFamily="49" charset="0"/>
              </a:rPr>
              <a:t> vertex1, vertex2, vertex3;</a:t>
            </a:r>
          </a:p>
          <a:p>
            <a:r>
              <a:rPr lang="en-US" dirty="0">
                <a:solidFill>
                  <a:srgbClr val="2B91AF"/>
                </a:solidFill>
                <a:latin typeface="Consolas" panose="020B0609020204030204" pitchFamily="49" charset="0"/>
              </a:rPr>
              <a:t>  optional</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outlineColor</a:t>
            </a:r>
            <a:r>
              <a:rPr lang="en-US" dirty="0">
                <a:solidFill>
                  <a:srgbClr val="000000"/>
                </a:solidFill>
                <a:latin typeface="Consolas" panose="020B0609020204030204" pitchFamily="49" charset="0"/>
              </a:rPr>
              <a:t>;</a:t>
            </a:r>
          </a:p>
          <a:p>
            <a:r>
              <a:rPr lang="en-US" dirty="0">
                <a:solidFill>
                  <a:srgbClr val="2B91AF"/>
                </a:solidFill>
                <a:latin typeface="Consolas" panose="020B0609020204030204" pitchFamily="49" charset="0"/>
              </a:rPr>
              <a:t>  optional</a:t>
            </a:r>
            <a:r>
              <a:rPr lang="en-US" dirty="0">
                <a:solidFill>
                  <a:srgbClr val="000000"/>
                </a:solidFill>
                <a:latin typeface="Consolas" panose="020B0609020204030204" pitchFamily="49" charset="0"/>
              </a:rPr>
              <a:t>&lt;</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&gt; </a:t>
            </a:r>
            <a:r>
              <a:rPr lang="en-US" dirty="0" err="1">
                <a:solidFill>
                  <a:srgbClr val="000000"/>
                </a:solidFill>
                <a:latin typeface="Consolas" panose="020B0609020204030204" pitchFamily="49" charset="0"/>
              </a:rPr>
              <a:t>fillColor</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endParaRPr lang="en-US" dirty="0">
              <a:solidFill>
                <a:srgbClr val="2B91AF"/>
              </a:solidFill>
              <a:latin typeface="Consolas" panose="020B0609020204030204" pitchFamily="49" charset="0"/>
            </a:endParaRPr>
          </a:p>
          <a:p>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ColorToString</a:t>
            </a:r>
            <a:r>
              <a:rPr lang="en-US" dirty="0">
                <a:solidFill>
                  <a:srgbClr val="000000"/>
                </a:solidFill>
                <a:latin typeface="Consolas" panose="020B0609020204030204" pitchFamily="49" charset="0"/>
              </a:rPr>
              <a:t>(</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color</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switch</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color</a:t>
            </a:r>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Red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"red"</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Yellow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"yellow"</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Green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"green"</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Black</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"black"</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case</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White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"white"</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default</a:t>
            </a:r>
            <a:r>
              <a:rPr lang="en-US" dirty="0">
                <a:solidFill>
                  <a:srgbClr val="000000"/>
                </a:solidFill>
                <a:latin typeface="Consolas" panose="020B0609020204030204" pitchFamily="49" charset="0"/>
              </a:rPr>
              <a:t>:</a:t>
            </a:r>
          </a:p>
          <a:p>
            <a:r>
              <a:rPr lang="en-US" dirty="0">
                <a:solidFill>
                  <a:srgbClr val="6F008A"/>
                </a:solidFill>
                <a:latin typeface="Consolas" panose="020B0609020204030204" pitchFamily="49" charset="0"/>
              </a:rPr>
              <a:t>    assert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"unknown color "</a:t>
            </a:r>
            <a:r>
              <a:rPr lang="en-US" dirty="0">
                <a:solidFill>
                  <a:srgbClr val="000000"/>
                </a:solidFill>
                <a:latin typeface="Consolas" panose="020B0609020204030204" pitchFamily="49" charset="0"/>
              </a:rPr>
              <a:t>);</a:t>
            </a:r>
          </a:p>
          <a:p>
            <a:r>
              <a:rPr lang="en-US" dirty="0">
                <a:solidFill>
                  <a:srgbClr val="0000FF"/>
                </a:solidFill>
                <a:latin typeface="Consolas" panose="020B0609020204030204" pitchFamily="49" charset="0"/>
              </a:rPr>
              <a:t>    return</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p:txBody>
      </p:sp>
      <p:sp>
        <p:nvSpPr>
          <p:cNvPr id="6" name="Равнобедренный треугольник 5">
            <a:extLst>
              <a:ext uri="{FF2B5EF4-FFF2-40B4-BE49-F238E27FC236}">
                <a16:creationId xmlns:a16="http://schemas.microsoft.com/office/drawing/2014/main" id="{6F87663C-6802-AC77-4763-FC5D0F3D425A}"/>
              </a:ext>
            </a:extLst>
          </p:cNvPr>
          <p:cNvSpPr/>
          <p:nvPr/>
        </p:nvSpPr>
        <p:spPr>
          <a:xfrm>
            <a:off x="7053437" y="1876553"/>
            <a:ext cx="2160240" cy="1080120"/>
          </a:xfrm>
          <a:prstGeom prst="triangle">
            <a:avLst>
              <a:gd name="adj" fmla="val 16701"/>
            </a:avLst>
          </a:prstGeom>
          <a:solidFill>
            <a:srgbClr val="00B0F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Равнобедренный треугольник 6">
            <a:extLst>
              <a:ext uri="{FF2B5EF4-FFF2-40B4-BE49-F238E27FC236}">
                <a16:creationId xmlns:a16="http://schemas.microsoft.com/office/drawing/2014/main" id="{BBEE4595-B777-7DAF-B902-9A4AB8619656}"/>
              </a:ext>
            </a:extLst>
          </p:cNvPr>
          <p:cNvSpPr/>
          <p:nvPr/>
        </p:nvSpPr>
        <p:spPr>
          <a:xfrm rot="19109283">
            <a:off x="7008271" y="1518133"/>
            <a:ext cx="2495941" cy="1733503"/>
          </a:xfrm>
          <a:prstGeom prst="triangle">
            <a:avLst>
              <a:gd name="adj" fmla="val 50000"/>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Равнобедренный треугольник 7">
            <a:extLst>
              <a:ext uri="{FF2B5EF4-FFF2-40B4-BE49-F238E27FC236}">
                <a16:creationId xmlns:a16="http://schemas.microsoft.com/office/drawing/2014/main" id="{2C862EE2-A0EB-56AE-429C-9D4F7E93DDCA}"/>
              </a:ext>
            </a:extLst>
          </p:cNvPr>
          <p:cNvSpPr/>
          <p:nvPr/>
        </p:nvSpPr>
        <p:spPr>
          <a:xfrm rot="2892151">
            <a:off x="7735492" y="2690081"/>
            <a:ext cx="2160240" cy="1437560"/>
          </a:xfrm>
          <a:prstGeom prst="triangle">
            <a:avLst>
              <a:gd name="adj" fmla="val 100000"/>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85804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fade">
                                      <p:cBhvr>
                                        <p:cTn id="29" dur="500"/>
                                        <p:tgtEl>
                                          <p:spTgt spid="5">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500"/>
                                        <p:tgtEl>
                                          <p:spTgt spid="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animEffect transition="in" filter="fade">
                                      <p:cBhvr>
                                        <p:cTn id="45" dur="500"/>
                                        <p:tgtEl>
                                          <p:spTgt spid="5">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14" end="14"/>
                                            </p:txEl>
                                          </p:spTgt>
                                        </p:tgtEl>
                                        <p:attrNameLst>
                                          <p:attrName>style.visibility</p:attrName>
                                        </p:attrNameLst>
                                      </p:cBhvr>
                                      <p:to>
                                        <p:strVal val="visible"/>
                                      </p:to>
                                    </p:set>
                                    <p:animEffect transition="in" filter="fade">
                                      <p:cBhvr>
                                        <p:cTn id="48" dur="500"/>
                                        <p:tgtEl>
                                          <p:spTgt spid="5">
                                            <p:txEl>
                                              <p:pRg st="14" end="1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animEffect transition="in" filter="fade">
                                      <p:cBhvr>
                                        <p:cTn id="51" dur="500"/>
                                        <p:tgtEl>
                                          <p:spTgt spid="5">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5">
                                            <p:txEl>
                                              <p:pRg st="16" end="16"/>
                                            </p:txEl>
                                          </p:spTgt>
                                        </p:tgtEl>
                                        <p:attrNameLst>
                                          <p:attrName>style.visibility</p:attrName>
                                        </p:attrNameLst>
                                      </p:cBhvr>
                                      <p:to>
                                        <p:strVal val="visible"/>
                                      </p:to>
                                    </p:set>
                                    <p:animEffect transition="in" filter="fade">
                                      <p:cBhvr>
                                        <p:cTn id="54" dur="500"/>
                                        <p:tgtEl>
                                          <p:spTgt spid="5">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17" end="17"/>
                                            </p:txEl>
                                          </p:spTgt>
                                        </p:tgtEl>
                                        <p:attrNameLst>
                                          <p:attrName>style.visibility</p:attrName>
                                        </p:attrNameLst>
                                      </p:cBhvr>
                                      <p:to>
                                        <p:strVal val="visible"/>
                                      </p:to>
                                    </p:set>
                                    <p:animEffect transition="in" filter="fade">
                                      <p:cBhvr>
                                        <p:cTn id="57" dur="500"/>
                                        <p:tgtEl>
                                          <p:spTgt spid="5">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18" end="18"/>
                                            </p:txEl>
                                          </p:spTgt>
                                        </p:tgtEl>
                                        <p:attrNameLst>
                                          <p:attrName>style.visibility</p:attrName>
                                        </p:attrNameLst>
                                      </p:cBhvr>
                                      <p:to>
                                        <p:strVal val="visible"/>
                                      </p:to>
                                    </p:set>
                                    <p:animEffect transition="in" filter="fade">
                                      <p:cBhvr>
                                        <p:cTn id="60" dur="500"/>
                                        <p:tgtEl>
                                          <p:spTgt spid="5">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animEffect transition="in" filter="fade">
                                      <p:cBhvr>
                                        <p:cTn id="63" dur="500"/>
                                        <p:tgtEl>
                                          <p:spTgt spid="5">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0" end="20"/>
                                            </p:txEl>
                                          </p:spTgt>
                                        </p:tgtEl>
                                        <p:attrNameLst>
                                          <p:attrName>style.visibility</p:attrName>
                                        </p:attrNameLst>
                                      </p:cBhvr>
                                      <p:to>
                                        <p:strVal val="visible"/>
                                      </p:to>
                                    </p:set>
                                    <p:animEffect transition="in" filter="fade">
                                      <p:cBhvr>
                                        <p:cTn id="66" dur="500"/>
                                        <p:tgtEl>
                                          <p:spTgt spid="5">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1" end="21"/>
                                            </p:txEl>
                                          </p:spTgt>
                                        </p:tgtEl>
                                        <p:attrNameLst>
                                          <p:attrName>style.visibility</p:attrName>
                                        </p:attrNameLst>
                                      </p:cBhvr>
                                      <p:to>
                                        <p:strVal val="visible"/>
                                      </p:to>
                                    </p:set>
                                    <p:animEffect transition="in" filter="fade">
                                      <p:cBhvr>
                                        <p:cTn id="69" dur="500"/>
                                        <p:tgtEl>
                                          <p:spTgt spid="5">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5">
                                            <p:txEl>
                                              <p:pRg st="22" end="22"/>
                                            </p:txEl>
                                          </p:spTgt>
                                        </p:tgtEl>
                                        <p:attrNameLst>
                                          <p:attrName>style.visibility</p:attrName>
                                        </p:attrNameLst>
                                      </p:cBhvr>
                                      <p:to>
                                        <p:strVal val="visible"/>
                                      </p:to>
                                    </p:set>
                                    <p:animEffect transition="in" filter="fade">
                                      <p:cBhvr>
                                        <p:cTn id="72" dur="500"/>
                                        <p:tgtEl>
                                          <p:spTgt spid="5">
                                            <p:txEl>
                                              <p:pRg st="22" end="2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5">
                                            <p:txEl>
                                              <p:pRg st="23" end="23"/>
                                            </p:txEl>
                                          </p:spTgt>
                                        </p:tgtEl>
                                        <p:attrNameLst>
                                          <p:attrName>style.visibility</p:attrName>
                                        </p:attrNameLst>
                                      </p:cBhvr>
                                      <p:to>
                                        <p:strVal val="visible"/>
                                      </p:to>
                                    </p:set>
                                    <p:animEffect transition="in" filter="fade">
                                      <p:cBhvr>
                                        <p:cTn id="75" dur="500"/>
                                        <p:tgtEl>
                                          <p:spTgt spid="5">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E220DB-123D-FA08-E6E6-1EA9D4E2BF47}"/>
              </a:ext>
            </a:extLst>
          </p:cNvPr>
          <p:cNvSpPr txBox="1"/>
          <p:nvPr/>
        </p:nvSpPr>
        <p:spPr>
          <a:xfrm>
            <a:off x="1541488" y="14168"/>
            <a:ext cx="9126512" cy="5078313"/>
          </a:xfrm>
          <a:prstGeom prst="rect">
            <a:avLst/>
          </a:prstGeom>
          <a:noFill/>
        </p:spPr>
        <p:txBody>
          <a:bodyPr wrap="square">
            <a:spAutoFit/>
          </a:bodyPr>
          <a:lstStyle/>
          <a:p>
            <a:r>
              <a:rPr lang="en-US" dirty="0">
                <a:solidFill>
                  <a:srgbClr val="000000"/>
                </a:solidFill>
                <a:latin typeface="Consolas" panose="020B0609020204030204" pitchFamily="49" charset="0"/>
              </a:rPr>
              <a:t>std::</a:t>
            </a:r>
            <a:r>
              <a:rPr lang="en-US" dirty="0" err="1">
                <a:solidFill>
                  <a:srgbClr val="2B91AF"/>
                </a:solidFill>
                <a:latin typeface="Consolas" panose="020B0609020204030204" pitchFamily="49" charset="0"/>
              </a:rPr>
              <a:t>ostream</a:t>
            </a:r>
            <a:r>
              <a:rPr lang="en-US" dirty="0">
                <a:solidFill>
                  <a:srgbClr val="000000"/>
                </a:solidFill>
                <a:latin typeface="Consolas" panose="020B0609020204030204" pitchFamily="49" charset="0"/>
              </a:rPr>
              <a:t>&amp; </a:t>
            </a:r>
            <a:r>
              <a:rPr lang="en-US" dirty="0">
                <a:solidFill>
                  <a:srgbClr val="008080"/>
                </a:solidFill>
                <a:latin typeface="Consolas" panose="020B0609020204030204" pitchFamily="49" charset="0"/>
              </a:rPr>
              <a:t>operator&lt;&lt;</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ostream</a:t>
            </a:r>
            <a:r>
              <a:rPr lang="en-US" dirty="0">
                <a:solidFill>
                  <a:srgbClr val="000000"/>
                </a:solidFill>
                <a:latin typeface="Consolas" panose="020B0609020204030204" pitchFamily="49" charset="0"/>
              </a:rPr>
              <a:t>&amp;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point</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point</a:t>
            </a:r>
            <a:r>
              <a:rPr lang="en-US" dirty="0" err="1">
                <a:solidFill>
                  <a:srgbClr val="00000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point</a:t>
            </a:r>
            <a:r>
              <a:rPr lang="en-US" dirty="0" err="1">
                <a:solidFill>
                  <a:srgbClr val="000000"/>
                </a:solidFill>
                <a:latin typeface="Consolas" panose="020B0609020204030204" pitchFamily="49" charset="0"/>
              </a:rPr>
              <a:t>.y</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err="1">
                <a:solidFill>
                  <a:srgbClr val="2B91AF"/>
                </a:solidFill>
                <a:latin typeface="Consolas" panose="020B0609020204030204" pitchFamily="49" charset="0"/>
              </a:rPr>
              <a:t>ostream</a:t>
            </a:r>
            <a:r>
              <a:rPr lang="en-US" dirty="0">
                <a:solidFill>
                  <a:srgbClr val="000000"/>
                </a:solidFill>
                <a:latin typeface="Consolas" panose="020B0609020204030204" pitchFamily="49" charset="0"/>
              </a:rPr>
              <a:t>&amp; </a:t>
            </a:r>
            <a:r>
              <a:rPr lang="en-US" dirty="0">
                <a:solidFill>
                  <a:srgbClr val="008080"/>
                </a:solidFill>
                <a:latin typeface="Consolas" panose="020B0609020204030204" pitchFamily="49" charset="0"/>
              </a:rPr>
              <a:t>operator&lt;&lt;</a:t>
            </a:r>
            <a:r>
              <a:rPr lang="en-US" dirty="0">
                <a:solidFill>
                  <a:srgbClr val="000000"/>
                </a:solidFill>
                <a:latin typeface="Consolas" panose="020B0609020204030204" pitchFamily="49" charset="0"/>
              </a:rPr>
              <a:t>(</a:t>
            </a:r>
            <a:r>
              <a:rPr lang="en-US" dirty="0" err="1">
                <a:solidFill>
                  <a:srgbClr val="2B91AF"/>
                </a:solidFill>
                <a:latin typeface="Consolas" panose="020B0609020204030204" pitchFamily="49" charset="0"/>
              </a:rPr>
              <a:t>ostream</a:t>
            </a:r>
            <a:r>
              <a:rPr lang="en-US" dirty="0">
                <a:solidFill>
                  <a:srgbClr val="000000"/>
                </a:solidFill>
                <a:latin typeface="Consolas" panose="020B0609020204030204" pitchFamily="49" charset="0"/>
              </a:rPr>
              <a:t>&amp;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2B91AF"/>
                </a:solidFill>
                <a:latin typeface="Consolas" panose="020B0609020204030204" pitchFamily="49" charset="0"/>
              </a:rPr>
              <a:t>Triangle</a:t>
            </a:r>
            <a:r>
              <a:rPr lang="en-US" dirty="0">
                <a:solidFill>
                  <a:srgbClr val="000000"/>
                </a:solidFill>
                <a:latin typeface="Consolas" panose="020B0609020204030204" pitchFamily="49" charset="0"/>
              </a:rPr>
              <a:t>&amp; </a:t>
            </a:r>
            <a:r>
              <a:rPr lang="en-US" dirty="0">
                <a:solidFill>
                  <a:srgbClr val="808080"/>
                </a:solidFill>
                <a:latin typeface="Consolas" panose="020B0609020204030204" pitchFamily="49" charset="0"/>
              </a:rPr>
              <a:t>t</a:t>
            </a:r>
            <a:r>
              <a:rPr lang="en-US" dirty="0">
                <a:solidFill>
                  <a:srgbClr val="000000"/>
                </a:solidFill>
                <a:latin typeface="Consolas" panose="020B0609020204030204" pitchFamily="49" charset="0"/>
              </a:rPr>
              <a:t>)</a:t>
            </a:r>
            <a:r>
              <a:rPr lang="ru-RU" dirty="0">
                <a:solidFill>
                  <a:srgbClr val="000000"/>
                </a:solidFill>
                <a:latin typeface="Consolas" panose="020B0609020204030204" pitchFamily="49" charset="0"/>
              </a:rPr>
              <a:t> {</a:t>
            </a:r>
          </a:p>
          <a:p>
            <a:r>
              <a:rPr lang="ru-RU" dirty="0">
                <a:solidFill>
                  <a:srgbClr val="808080"/>
                </a:solidFill>
                <a:latin typeface="Consolas" panose="020B0609020204030204" pitchFamily="49" charset="0"/>
              </a:rPr>
              <a:t>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"{p1: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t</a:t>
            </a:r>
            <a:r>
              <a:rPr lang="en-US" dirty="0">
                <a:solidFill>
                  <a:srgbClr val="000000"/>
                </a:solidFill>
                <a:latin typeface="Consolas" panose="020B0609020204030204" pitchFamily="49" charset="0"/>
              </a:rPr>
              <a:t>.vertex1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p2: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t</a:t>
            </a:r>
            <a:r>
              <a:rPr lang="en-US" dirty="0">
                <a:solidFill>
                  <a:srgbClr val="000000"/>
                </a:solidFill>
                <a:latin typeface="Consolas" panose="020B0609020204030204" pitchFamily="49" charset="0"/>
              </a:rPr>
              <a:t>.vertex2</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p3: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t</a:t>
            </a:r>
            <a:r>
              <a:rPr lang="en-US" dirty="0">
                <a:solidFill>
                  <a:srgbClr val="000000"/>
                </a:solidFill>
                <a:latin typeface="Consolas" panose="020B0609020204030204" pitchFamily="49" charset="0"/>
              </a:rPr>
              <a:t>.vertex3;</a:t>
            </a:r>
          </a:p>
          <a:p>
            <a:r>
              <a:rPr lang="ru-RU" dirty="0">
                <a:solidFill>
                  <a:srgbClr val="808080"/>
                </a:solidFill>
                <a:latin typeface="Consolas" panose="020B0609020204030204" pitchFamily="49" charset="0"/>
              </a:rPr>
              <a:t>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outlineColor</a:t>
            </a:r>
            <a:r>
              <a:rPr lang="en-US" dirty="0">
                <a:solidFill>
                  <a:srgbClr val="A31515"/>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t</a:t>
            </a:r>
            <a:r>
              <a:rPr lang="en-US" dirty="0" err="1">
                <a:solidFill>
                  <a:srgbClr val="000000"/>
                </a:solidFill>
                <a:latin typeface="Consolas" panose="020B0609020204030204" pitchFamily="49" charset="0"/>
              </a:rPr>
              <a:t>.outlineColor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ColorToString</a:t>
            </a:r>
            <a:r>
              <a:rPr lang="en-US" dirty="0">
                <a:solidFill>
                  <a:srgbClr val="000000"/>
                </a:solidFill>
                <a:latin typeface="Consolas" panose="020B0609020204030204" pitchFamily="49" charset="0"/>
              </a:rPr>
              <a:t>(</a:t>
            </a:r>
            <a:r>
              <a:rPr lang="en-US" dirty="0">
                <a:solidFill>
                  <a:srgbClr val="008080"/>
                </a:solidFill>
                <a:latin typeface="Consolas" panose="020B0609020204030204" pitchFamily="49" charset="0"/>
              </a:rPr>
              <a:t>*</a:t>
            </a:r>
            <a:r>
              <a:rPr lang="en-US" dirty="0" err="1">
                <a:solidFill>
                  <a:srgbClr val="808080"/>
                </a:solidFill>
                <a:latin typeface="Consolas" panose="020B0609020204030204" pitchFamily="49" charset="0"/>
              </a:rPr>
              <a:t>t</a:t>
            </a:r>
            <a:r>
              <a:rPr lang="en-US" dirty="0" err="1">
                <a:solidFill>
                  <a:srgbClr val="000000"/>
                </a:solidFill>
                <a:latin typeface="Consolas" panose="020B0609020204030204" pitchFamily="49" charset="0"/>
              </a:rPr>
              <a:t>.outlineColor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none"s</a:t>
            </a:r>
            <a:r>
              <a:rPr lang="en-US" dirty="0">
                <a:solidFill>
                  <a:srgbClr val="000000"/>
                </a:solidFill>
                <a:latin typeface="Consolas" panose="020B0609020204030204" pitchFamily="49" charset="0"/>
              </a:rPr>
              <a:t>);</a:t>
            </a:r>
          </a:p>
          <a:p>
            <a:r>
              <a:rPr lang="ru-RU" dirty="0">
                <a:solidFill>
                  <a:srgbClr val="808080"/>
                </a:solidFill>
                <a:latin typeface="Consolas" panose="020B0609020204030204" pitchFamily="49" charset="0"/>
              </a:rPr>
              <a:t>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t>
            </a:r>
            <a:r>
              <a:rPr lang="en-US" dirty="0" err="1">
                <a:solidFill>
                  <a:srgbClr val="A31515"/>
                </a:solidFill>
                <a:latin typeface="Consolas" panose="020B0609020204030204" pitchFamily="49" charset="0"/>
              </a:rPr>
              <a:t>fillColor</a:t>
            </a:r>
            <a:r>
              <a:rPr lang="en-US" dirty="0">
                <a:solidFill>
                  <a:srgbClr val="A31515"/>
                </a:solidFill>
                <a:latin typeface="Consolas" panose="020B0609020204030204" pitchFamily="49" charset="0"/>
              </a:rPr>
              <a:t>: "</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t</a:t>
            </a:r>
            <a:r>
              <a:rPr lang="en-US" dirty="0" err="1">
                <a:solidFill>
                  <a:srgbClr val="000000"/>
                </a:solidFill>
                <a:latin typeface="Consolas" panose="020B0609020204030204" pitchFamily="49" charset="0"/>
              </a:rPr>
              <a:t>.fillColor</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ColorToString</a:t>
            </a:r>
            <a:r>
              <a:rPr lang="en-US" dirty="0">
                <a:solidFill>
                  <a:srgbClr val="000000"/>
                </a:solidFill>
                <a:latin typeface="Consolas" panose="020B0609020204030204" pitchFamily="49" charset="0"/>
              </a:rPr>
              <a:t>(</a:t>
            </a:r>
            <a:r>
              <a:rPr lang="en-US" dirty="0">
                <a:solidFill>
                  <a:srgbClr val="008080"/>
                </a:solidFill>
                <a:latin typeface="Consolas" panose="020B0609020204030204" pitchFamily="49" charset="0"/>
              </a:rPr>
              <a:t>*</a:t>
            </a:r>
            <a:r>
              <a:rPr lang="en-US" dirty="0" err="1">
                <a:solidFill>
                  <a:srgbClr val="808080"/>
                </a:solidFill>
                <a:latin typeface="Consolas" panose="020B0609020204030204" pitchFamily="49" charset="0"/>
              </a:rPr>
              <a:t>t</a:t>
            </a:r>
            <a:r>
              <a:rPr lang="en-US" dirty="0" err="1">
                <a:solidFill>
                  <a:srgbClr val="000000"/>
                </a:solidFill>
                <a:latin typeface="Consolas" panose="020B0609020204030204" pitchFamily="49" charset="0"/>
              </a:rPr>
              <a:t>.fillColor</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none"s</a:t>
            </a:r>
            <a:r>
              <a:rPr lang="en-US" dirty="0">
                <a:solidFill>
                  <a:srgbClr val="000000"/>
                </a:solidFill>
                <a:latin typeface="Consolas" panose="020B0609020204030204" pitchFamily="49" charset="0"/>
              </a:rPr>
              <a:t>);</a:t>
            </a:r>
          </a:p>
          <a:p>
            <a:r>
              <a:rPr lang="ru-RU" dirty="0">
                <a:solidFill>
                  <a:srgbClr val="0000FF"/>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err="1">
                <a:solidFill>
                  <a:srgbClr val="808080"/>
                </a:solidFill>
                <a:latin typeface="Consolas" panose="020B0609020204030204" pitchFamily="49" charset="0"/>
              </a:rPr>
              <a:t>strm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r>
              <a:rPr lang="ru-RU" dirty="0">
                <a:solidFill>
                  <a:srgbClr val="000000"/>
                </a:solidFill>
                <a:latin typeface="Consolas" panose="020B0609020204030204" pitchFamily="49" charset="0"/>
              </a:rPr>
              <a:t> {</a:t>
            </a:r>
          </a:p>
          <a:p>
            <a:r>
              <a:rPr lang="ru-RU" dirty="0">
                <a:solidFill>
                  <a:srgbClr val="2B91AF"/>
                </a:solidFill>
                <a:latin typeface="Consolas" panose="020B0609020204030204" pitchFamily="49" charset="0"/>
              </a:rPr>
              <a:t>  </a:t>
            </a:r>
            <a:r>
              <a:rPr lang="en-US" dirty="0">
                <a:solidFill>
                  <a:srgbClr val="2B91AF"/>
                </a:solidFill>
                <a:latin typeface="Consolas" panose="020B0609020204030204" pitchFamily="49" charset="0"/>
              </a:rPr>
              <a:t>Triangle</a:t>
            </a:r>
            <a:r>
              <a:rPr lang="en-US" dirty="0">
                <a:solidFill>
                  <a:srgbClr val="000000"/>
                </a:solidFill>
                <a:latin typeface="Consolas" panose="020B0609020204030204" pitchFamily="49" charset="0"/>
              </a:rPr>
              <a:t> t{ { 0, 0 }, { 0, 1 }, { 1, 0 }, </a:t>
            </a:r>
            <a:r>
              <a:rPr lang="en-US" dirty="0">
                <a:solidFill>
                  <a:srgbClr val="2B91AF"/>
                </a:solidFill>
                <a:latin typeface="Consolas" panose="020B0609020204030204" pitchFamily="49" charset="0"/>
              </a:rPr>
              <a:t>Color</a:t>
            </a:r>
            <a:r>
              <a:rPr lang="en-US" dirty="0">
                <a:solidFill>
                  <a:srgbClr val="000000"/>
                </a:solidFill>
                <a:latin typeface="Consolas" panose="020B0609020204030204" pitchFamily="49" charset="0"/>
              </a:rPr>
              <a:t>::</a:t>
            </a:r>
            <a:r>
              <a:rPr lang="en-US" dirty="0">
                <a:solidFill>
                  <a:srgbClr val="2F4F4F"/>
                </a:solidFill>
                <a:latin typeface="Consolas" panose="020B0609020204030204" pitchFamily="49" charset="0"/>
              </a:rPr>
              <a:t>Red</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nullopt</a:t>
            </a:r>
            <a:r>
              <a:rPr lang="en-US"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a:t>
            </a:r>
          </a:p>
        </p:txBody>
      </p:sp>
      <p:sp>
        <p:nvSpPr>
          <p:cNvPr id="4" name="Равнобедренный треугольник 3">
            <a:extLst>
              <a:ext uri="{FF2B5EF4-FFF2-40B4-BE49-F238E27FC236}">
                <a16:creationId xmlns:a16="http://schemas.microsoft.com/office/drawing/2014/main" id="{C943E33C-060A-FCE3-2226-7D535EDDC567}"/>
              </a:ext>
            </a:extLst>
          </p:cNvPr>
          <p:cNvSpPr/>
          <p:nvPr/>
        </p:nvSpPr>
        <p:spPr>
          <a:xfrm flipH="1">
            <a:off x="8544272" y="4941168"/>
            <a:ext cx="1008112" cy="1008112"/>
          </a:xfrm>
          <a:prstGeom prst="triangle">
            <a:avLst>
              <a:gd name="adj" fmla="val 100000"/>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 name="Прямая со стрелкой 5">
            <a:extLst>
              <a:ext uri="{FF2B5EF4-FFF2-40B4-BE49-F238E27FC236}">
                <a16:creationId xmlns:a16="http://schemas.microsoft.com/office/drawing/2014/main" id="{BC834473-717C-BC1A-3985-186B1DD0ED9C}"/>
              </a:ext>
            </a:extLst>
          </p:cNvPr>
          <p:cNvCxnSpPr>
            <a:cxnSpLocks/>
          </p:cNvCxnSpPr>
          <p:nvPr/>
        </p:nvCxnSpPr>
        <p:spPr>
          <a:xfrm>
            <a:off x="7896200" y="5949280"/>
            <a:ext cx="23042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a:extLst>
              <a:ext uri="{FF2B5EF4-FFF2-40B4-BE49-F238E27FC236}">
                <a16:creationId xmlns:a16="http://schemas.microsoft.com/office/drawing/2014/main" id="{58C96BB8-B27C-77BF-5936-BDF602DAA71F}"/>
              </a:ext>
            </a:extLst>
          </p:cNvPr>
          <p:cNvCxnSpPr>
            <a:cxnSpLocks/>
          </p:cNvCxnSpPr>
          <p:nvPr/>
        </p:nvCxnSpPr>
        <p:spPr>
          <a:xfrm flipV="1">
            <a:off x="8544272" y="4571592"/>
            <a:ext cx="0" cy="1737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670D4E2-03D1-4164-33A5-CD1FA1EC80C1}"/>
              </a:ext>
            </a:extLst>
          </p:cNvPr>
          <p:cNvSpPr txBox="1"/>
          <p:nvPr/>
        </p:nvSpPr>
        <p:spPr>
          <a:xfrm>
            <a:off x="1442480" y="6371167"/>
            <a:ext cx="9324528" cy="338554"/>
          </a:xfrm>
          <a:prstGeom prst="rect">
            <a:avLst/>
          </a:prstGeom>
          <a:noFill/>
        </p:spPr>
        <p:txBody>
          <a:bodyPr wrap="square">
            <a:spAutoFit/>
          </a:bodyPr>
          <a:lstStyle/>
          <a:p>
            <a:r>
              <a:rPr lang="ru-RU" sz="1600" dirty="0">
                <a:latin typeface="Consolas" panose="020B0609020204030204" pitchFamily="49" charset="0"/>
              </a:rPr>
              <a:t>{p1: {0, 0}, p2: {0, 1}, p3: {1, 0},  </a:t>
            </a:r>
            <a:r>
              <a:rPr lang="ru-RU" sz="1600" dirty="0" err="1">
                <a:latin typeface="Consolas" panose="020B0609020204030204" pitchFamily="49" charset="0"/>
              </a:rPr>
              <a:t>outlineColor</a:t>
            </a:r>
            <a:r>
              <a:rPr lang="ru-RU" sz="1600" dirty="0">
                <a:latin typeface="Consolas" panose="020B0609020204030204" pitchFamily="49" charset="0"/>
              </a:rPr>
              <a:t>: </a:t>
            </a:r>
            <a:r>
              <a:rPr lang="ru-RU" sz="1600" dirty="0" err="1">
                <a:latin typeface="Consolas" panose="020B0609020204030204" pitchFamily="49" charset="0"/>
              </a:rPr>
              <a:t>red</a:t>
            </a:r>
            <a:r>
              <a:rPr lang="ru-RU" sz="1600" dirty="0">
                <a:latin typeface="Consolas" panose="020B0609020204030204" pitchFamily="49" charset="0"/>
              </a:rPr>
              <a:t> </a:t>
            </a:r>
            <a:r>
              <a:rPr lang="ru-RU" sz="1600" dirty="0" err="1">
                <a:latin typeface="Consolas" panose="020B0609020204030204" pitchFamily="49" charset="0"/>
              </a:rPr>
              <a:t>fillColor</a:t>
            </a:r>
            <a:r>
              <a:rPr lang="ru-RU" sz="1600" dirty="0">
                <a:latin typeface="Consolas" panose="020B0609020204030204" pitchFamily="49" charset="0"/>
              </a:rPr>
              <a:t>: </a:t>
            </a:r>
            <a:r>
              <a:rPr lang="ru-RU" sz="1600" dirty="0" err="1">
                <a:latin typeface="Consolas" panose="020B0609020204030204" pitchFamily="49" charset="0"/>
              </a:rPr>
              <a:t>none</a:t>
            </a:r>
            <a:r>
              <a:rPr lang="ru-RU" sz="1600" dirty="0">
                <a:latin typeface="Consolas" panose="020B0609020204030204" pitchFamily="49" charset="0"/>
              </a:rPr>
              <a:t>}</a:t>
            </a:r>
          </a:p>
        </p:txBody>
      </p:sp>
    </p:spTree>
    <p:extLst>
      <p:ext uri="{BB962C8B-B14F-4D97-AF65-F5344CB8AC3E}">
        <p14:creationId xmlns:p14="http://schemas.microsoft.com/office/powerpoint/2010/main" val="370943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fade">
                                      <p:cBhvr>
                                        <p:cTn id="28" dur="500"/>
                                        <p:tgtEl>
                                          <p:spTgt spid="3">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500"/>
                                        <p:tgtEl>
                                          <p:spTgt spid="3">
                                            <p:txEl>
                                              <p:pRg st="0" end="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fade">
                                      <p:cBhvr>
                                        <p:cTn id="39" dur="500"/>
                                        <p:tgtEl>
                                          <p:spTgt spid="3">
                                            <p:txEl>
                                              <p:pRg st="1" end="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925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69840" y="1779689"/>
            <a:ext cx="8414592" cy="4889672"/>
          </a:xfrm>
          <a:prstGeom prst="rect">
            <a:avLst/>
          </a:prstGeom>
          <a:ln>
            <a:solidFill>
              <a:schemeClr val="tx1"/>
            </a:solidFill>
          </a:ln>
        </p:spPr>
        <p:txBody>
          <a:bodyPr wrap="square">
            <a:spAutoFit/>
          </a:bodyPr>
          <a:lstStyle/>
          <a:p>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a:bodyPr>
          <a:lstStyle/>
          <a:p>
            <a:r>
              <a:rPr lang="ru-RU" dirty="0"/>
              <a:t>Использование глобальных переменных</a:t>
            </a:r>
          </a:p>
        </p:txBody>
      </p:sp>
      <p:sp>
        <p:nvSpPr>
          <p:cNvPr id="6" name="Выноска 1 5"/>
          <p:cNvSpPr/>
          <p:nvPr/>
        </p:nvSpPr>
        <p:spPr>
          <a:xfrm>
            <a:off x="8976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35560" y="1"/>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0482" y="2564905"/>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39353" y="1977246"/>
            <a:ext cx="7913294" cy="4048095"/>
          </a:xfrm>
        </p:spPr>
      </p:pic>
    </p:spTree>
    <p:extLst>
      <p:ext uri="{BB962C8B-B14F-4D97-AF65-F5344CB8AC3E}">
        <p14:creationId xmlns:p14="http://schemas.microsoft.com/office/powerpoint/2010/main" val="393240898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1524000" y="1435490"/>
            <a:ext cx="9144000" cy="4832092"/>
          </a:xfrm>
          <a:prstGeom prst="rect">
            <a:avLst/>
          </a:prstGeom>
          <a:noFill/>
        </p:spPr>
        <p:txBody>
          <a:bodyPr wrap="square">
            <a:spAutoFit/>
          </a:bodyPr>
          <a:lstStyle/>
          <a:p>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byte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id;</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height;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5951984" y="5656572"/>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1981200" y="2367171"/>
            <a:ext cx="4613564" cy="2123658"/>
          </a:xfrm>
          <a:prstGeom prst="rect">
            <a:avLst/>
          </a:prstGeom>
          <a:noFill/>
        </p:spPr>
        <p:txBody>
          <a:bodyPr wrap="square">
            <a:spAutoFit/>
          </a:bodyPr>
          <a:lstStyle/>
          <a:p>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x = 0;</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n = 5;</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&amp; r = x;</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6456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
        <p:nvSpPr>
          <p:cNvPr id="3" name="Текст 2">
            <a:extLst>
              <a:ext uri="{FF2B5EF4-FFF2-40B4-BE49-F238E27FC236}">
                <a16:creationId xmlns:a16="http://schemas.microsoft.com/office/drawing/2014/main" id="{9C3EAE4E-7772-A086-EC74-00D17FC47DA0}"/>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9897269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626924" y="1502688"/>
            <a:ext cx="9036496" cy="5355312"/>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Vector3D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z;</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"char*: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"int*: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"double*: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"Vector3D*: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Vector3D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6600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6604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1857872" y="1645563"/>
            <a:ext cx="8810128" cy="2862322"/>
          </a:xfrm>
          <a:prstGeom prst="rect">
            <a:avLst/>
          </a:prstGeom>
          <a:noFill/>
        </p:spPr>
        <p:txBody>
          <a:bodyPr wrap="square">
            <a:spAutoFit/>
          </a:bodyPr>
          <a:lstStyle/>
          <a:p>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1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1552269" y="1988841"/>
            <a:ext cx="9115731" cy="3139321"/>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int_value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doubleValue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1.2345;</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doubleValue</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double</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doubleValue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1983870" y="2060848"/>
            <a:ext cx="7128792" cy="1631216"/>
          </a:xfrm>
          <a:prstGeom prst="rect">
            <a:avLst/>
          </a:prstGeom>
          <a:noFill/>
        </p:spPr>
        <p:txBody>
          <a:bodyPr wrap="square">
            <a:spAutoFit/>
          </a:bodyPr>
          <a:lstStyle/>
          <a:p>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1981200" y="1844824"/>
            <a:ext cx="8291264" cy="3416320"/>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y_ptr</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Y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точки</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p</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y_ptr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p.y</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6161" y="5013177"/>
            <a:ext cx="5903438" cy="1844824"/>
          </a:xfrm>
          <a:prstGeom prst="rect">
            <a:avLst/>
          </a:prstGeom>
        </p:spPr>
      </p:pic>
      <p:sp>
        <p:nvSpPr>
          <p:cNvPr id="5" name="TextBox 4">
            <a:extLst>
              <a:ext uri="{FF2B5EF4-FFF2-40B4-BE49-F238E27FC236}">
                <a16:creationId xmlns:a16="http://schemas.microsoft.com/office/drawing/2014/main" id="{B7FAD205-724F-9EDB-9E79-F11386DFA9CA}"/>
              </a:ext>
            </a:extLst>
          </p:cNvPr>
          <p:cNvSpPr txBox="1"/>
          <p:nvPr/>
        </p:nvSpPr>
        <p:spPr>
          <a:xfrm>
            <a:off x="5240182" y="1655916"/>
            <a:ext cx="5404829" cy="369332"/>
          </a:xfrm>
          <a:prstGeom prst="rect">
            <a:avLst/>
          </a:prstGeom>
          <a:noFill/>
        </p:spPr>
        <p:txBody>
          <a:bodyPr wrap="square">
            <a:spAutoFit/>
          </a:bodyPr>
          <a:lstStyle/>
          <a:p>
            <a:pPr algn="r"/>
            <a:r>
              <a:rPr lang="ru-RU" dirty="0">
                <a:hlinkClick r:id="rId4"/>
              </a:rPr>
              <a:t>https://wandbox.org/permlink/rSAREvf038yO7aUt</a:t>
            </a:r>
            <a:endParaRPr lang="ru-RU" dirty="0"/>
          </a:p>
        </p:txBody>
      </p:sp>
    </p:spTree>
    <p:extLst>
      <p:ext uri="{BB962C8B-B14F-4D97-AF65-F5344CB8AC3E}">
        <p14:creationId xmlns:p14="http://schemas.microsoft.com/office/powerpoint/2010/main" val="380807928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2207568" y="1699752"/>
            <a:ext cx="7704856" cy="2862322"/>
          </a:xfrm>
          <a:prstGeom prst="rect">
            <a:avLst/>
          </a:prstGeom>
          <a:noFill/>
        </p:spPr>
        <p:txBody>
          <a:bodyPr wrap="square">
            <a:spAutoFit/>
          </a:bodyPr>
          <a:lstStyle/>
          <a:p>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answer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answer;</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answer</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assert(&amp;answer ==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answer_ptr</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4067" y="4797152"/>
            <a:ext cx="6503867" cy="1728192"/>
          </a:xfrm>
          <a:prstGeom prst="rect">
            <a:avLst/>
          </a:prstGeom>
        </p:spPr>
      </p:pic>
      <p:sp>
        <p:nvSpPr>
          <p:cNvPr id="5" name="TextBox 4">
            <a:extLst>
              <a:ext uri="{FF2B5EF4-FFF2-40B4-BE49-F238E27FC236}">
                <a16:creationId xmlns:a16="http://schemas.microsoft.com/office/drawing/2014/main" id="{A9F6C229-C673-F570-8316-CA7F687E2948}"/>
              </a:ext>
            </a:extLst>
          </p:cNvPr>
          <p:cNvSpPr txBox="1"/>
          <p:nvPr/>
        </p:nvSpPr>
        <p:spPr>
          <a:xfrm>
            <a:off x="5447928" y="1634516"/>
            <a:ext cx="4977010" cy="369332"/>
          </a:xfrm>
          <a:prstGeom prst="rect">
            <a:avLst/>
          </a:prstGeom>
          <a:noFill/>
        </p:spPr>
        <p:txBody>
          <a:bodyPr wrap="square">
            <a:spAutoFit/>
          </a:bodyPr>
          <a:lstStyle/>
          <a:p>
            <a:pPr algn="r"/>
            <a:r>
              <a:rPr lang="ru-RU" dirty="0">
                <a:hlinkClick r:id="rId4"/>
              </a:rPr>
              <a:t>https://wandbox.org/permlink/sPUhscTpFSZLcKYZ</a:t>
            </a:r>
            <a:endParaRPr lang="ru-RU" dirty="0"/>
          </a:p>
        </p:txBody>
      </p:sp>
    </p:spTree>
    <p:extLst>
      <p:ext uri="{BB962C8B-B14F-4D97-AF65-F5344CB8AC3E}">
        <p14:creationId xmlns:p14="http://schemas.microsoft.com/office/powerpoint/2010/main" val="2948617726"/>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1981200" y="1700809"/>
            <a:ext cx="7859216" cy="3139321"/>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2423592" y="5157193"/>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6384032" y="5157193"/>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1524000" y="1421156"/>
            <a:ext cx="4572000" cy="5355312"/>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&gt;=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6096000" y="1426945"/>
            <a:ext cx="4572001" cy="5355312"/>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536357" y="1403462"/>
            <a:ext cx="9144000" cy="3785652"/>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*value_ptr2 = 3;</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1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2495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1524000" y="1628801"/>
            <a:ext cx="9144000" cy="5078313"/>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1981200" y="1553984"/>
            <a:ext cx="8327776" cy="5304016"/>
          </a:xfrm>
          <a:prstGeom prst="rect">
            <a:avLst/>
          </a:prstGeom>
          <a:noFill/>
        </p:spPr>
        <p:txBody>
          <a:bodyPr wrap="square">
            <a:spAutoFit/>
          </a:bodyPr>
          <a:lstStyle/>
          <a:p>
            <a:pPr>
              <a:spcAft>
                <a:spcPts val="80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&gt;=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415480" y="1556793"/>
            <a:ext cx="9252520" cy="5262979"/>
          </a:xfrm>
          <a:prstGeom prst="rect">
            <a:avLst/>
          </a:prstGeom>
          <a:noFill/>
        </p:spPr>
        <p:txBody>
          <a:bodyPr wrap="square">
            <a:spAutoFit/>
          </a:bodyPr>
          <a:lstStyle/>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value;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43;</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0094"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1524000" y="1484784"/>
            <a:ext cx="8964488" cy="5062924"/>
          </a:xfrm>
          <a:prstGeom prst="rect">
            <a:avLst/>
          </a:prstGeom>
          <a:noFill/>
        </p:spPr>
        <p:txBody>
          <a:bodyPr wrap="square">
            <a:spAutoFit/>
          </a:bodyPr>
          <a:lstStyle/>
          <a:p>
            <a:r>
              <a:rPr lang="en-US" sz="17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объект</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value;</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7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0056" y="5557805"/>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631504" y="1484785"/>
            <a:ext cx="9036496" cy="4770537"/>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6528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1524000" y="1556792"/>
            <a:ext cx="9144000" cy="3539430"/>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8048" y="4365217"/>
            <a:ext cx="4144596" cy="2465719"/>
          </a:xfrm>
          <a:prstGeom prst="rect">
            <a:avLst/>
          </a:prstGeom>
        </p:spPr>
      </p:pic>
      <p:pic>
        <p:nvPicPr>
          <p:cNvPr id="14" name="Рисунок 13">
            <a:extLst>
              <a:ext uri="{FF2B5EF4-FFF2-40B4-BE49-F238E27FC236}">
                <a16:creationId xmlns:a16="http://schemas.microsoft.com/office/drawing/2014/main" id="{77D7FFF1-0DB1-0BBC-E94F-780A7FA965E6}"/>
              </a:ext>
            </a:extLst>
          </p:cNvPr>
          <p:cNvPicPr>
            <a:picLocks noChangeAspect="1"/>
          </p:cNvPicPr>
          <p:nvPr/>
        </p:nvPicPr>
        <p:blipFill>
          <a:blip r:embed="rId4"/>
          <a:stretch>
            <a:fillRect/>
          </a:stretch>
        </p:blipFill>
        <p:spPr>
          <a:xfrm>
            <a:off x="6523404" y="4834299"/>
            <a:ext cx="4144596" cy="1996636"/>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Effect transition="in" filter="fade">
                                      <p:cBhvr>
                                        <p:cTn id="23" dur="500"/>
                                        <p:tgtEl>
                                          <p:spTgt spid="4">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0" end="10"/>
                                            </p:txEl>
                                          </p:spTgt>
                                        </p:tgtEl>
                                        <p:attrNameLst>
                                          <p:attrName>style.visibility</p:attrName>
                                        </p:attrNameLst>
                                      </p:cBhvr>
                                      <p:to>
                                        <p:strVal val="visible"/>
                                      </p:to>
                                    </p:set>
                                    <p:animEffect transition="in" filter="fade">
                                      <p:cBhvr>
                                        <p:cTn id="28" dur="500"/>
                                        <p:tgtEl>
                                          <p:spTgt spid="4">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animEffect transition="in" filter="fade">
                                      <p:cBhvr>
                                        <p:cTn id="31" dur="500"/>
                                        <p:tgtEl>
                                          <p:spTgt spid="4">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2" end="12"/>
                                            </p:txEl>
                                          </p:spTgt>
                                        </p:tgtEl>
                                        <p:attrNameLst>
                                          <p:attrName>style.visibility</p:attrName>
                                        </p:attrNameLst>
                                      </p:cBhvr>
                                      <p:to>
                                        <p:strVal val="visible"/>
                                      </p:to>
                                    </p:set>
                                    <p:animEffect transition="in" filter="fade">
                                      <p:cBhvr>
                                        <p:cTn id="34" dur="500"/>
                                        <p:tgtEl>
                                          <p:spTgt spid="4">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xit" presetSubtype="0" fill="hold" nodeType="with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1524000" y="1844824"/>
            <a:ext cx="9144000" cy="1754326"/>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9697" y="4509121"/>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1524000" y="1422815"/>
            <a:ext cx="8964488" cy="2585323"/>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5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631504" y="1916833"/>
            <a:ext cx="9036496" cy="3693319"/>
          </a:xfrm>
          <a:prstGeom prst="rect">
            <a:avLst/>
          </a:prstGeom>
          <a:noFill/>
        </p:spPr>
        <p:txBody>
          <a:bodyPr wrap="square">
            <a:spAutoFit/>
          </a:bodyPr>
          <a:lstStyle/>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p1;</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data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p4 = &amp;data;</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2135560" y="2204864"/>
            <a:ext cx="4806280" cy="2711896"/>
          </a:xfrm>
          <a:prstGeom prst="rect">
            <a:avLst/>
          </a:prstGeom>
        </p:spPr>
        <p:txBody>
          <a:bodyPr wrap="square">
            <a:spAutoFit/>
          </a:bodyPr>
          <a:lstStyle/>
          <a:p>
            <a:pPr>
              <a:lnSpc>
                <a:spcPct val="107000"/>
              </a:lnSpc>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03388" y="188914"/>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8040217"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2063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2063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2063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2063750" y="5253039"/>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2063750" y="5445126"/>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2063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2063750" y="5949951"/>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a:extLst>
              <a:ext uri="{FF2B5EF4-FFF2-40B4-BE49-F238E27FC236}">
                <a16:creationId xmlns:a16="http://schemas.microsoft.com/office/drawing/2014/main" id="{434B2EF1-15DF-133B-422B-E15DCA38E1EC}"/>
              </a:ext>
            </a:extLst>
          </p:cNvPr>
          <p:cNvSpPr>
            <a:spLocks noGrp="1"/>
          </p:cNvSpPr>
          <p:nvPr>
            <p:ph type="title"/>
          </p:nvPr>
        </p:nvSpPr>
        <p:spPr/>
        <p:txBody>
          <a:bodyPr>
            <a:normAutofit/>
          </a:bodyPr>
          <a:lstStyle/>
          <a:p>
            <a:r>
              <a:rPr lang="ru-RU" dirty="0"/>
              <a:t>Один из способов распределения памяти для объектов</a:t>
            </a:r>
          </a:p>
        </p:txBody>
      </p:sp>
      <p:grpSp>
        <p:nvGrpSpPr>
          <p:cNvPr id="19" name="Группа 18">
            <a:extLst>
              <a:ext uri="{FF2B5EF4-FFF2-40B4-BE49-F238E27FC236}">
                <a16:creationId xmlns:a16="http://schemas.microsoft.com/office/drawing/2014/main" id="{90FF8F01-0AD4-214A-8A79-A00650F15289}"/>
              </a:ext>
            </a:extLst>
          </p:cNvPr>
          <p:cNvGrpSpPr/>
          <p:nvPr/>
        </p:nvGrpSpPr>
        <p:grpSpPr>
          <a:xfrm>
            <a:off x="2010352" y="2348880"/>
            <a:ext cx="6403400" cy="3672408"/>
            <a:chOff x="1187624" y="764704"/>
            <a:chExt cx="6403400" cy="3672408"/>
          </a:xfrm>
        </p:grpSpPr>
        <p:sp>
          <p:nvSpPr>
            <p:cNvPr id="20" name="Прямоугольник 19">
              <a:extLst>
                <a:ext uri="{FF2B5EF4-FFF2-40B4-BE49-F238E27FC236}">
                  <a16:creationId xmlns:a16="http://schemas.microsoft.com/office/drawing/2014/main" id="{2E9BC286-9D5B-5F32-FDAB-CFCF711CB330}"/>
                </a:ext>
              </a:extLst>
            </p:cNvPr>
            <p:cNvSpPr/>
            <p:nvPr/>
          </p:nvSpPr>
          <p:spPr>
            <a:xfrm>
              <a:off x="1475656" y="764704"/>
              <a:ext cx="1520912"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Прямоугольник 20">
              <a:extLst>
                <a:ext uri="{FF2B5EF4-FFF2-40B4-BE49-F238E27FC236}">
                  <a16:creationId xmlns:a16="http://schemas.microsoft.com/office/drawing/2014/main" id="{58291E32-39CD-0D10-6C61-01FE1FF530DC}"/>
                </a:ext>
              </a:extLst>
            </p:cNvPr>
            <p:cNvSpPr/>
            <p:nvPr/>
          </p:nvSpPr>
          <p:spPr>
            <a:xfrm>
              <a:off x="1484400" y="980728"/>
              <a:ext cx="151216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Прямоугольник 21">
              <a:extLst>
                <a:ext uri="{FF2B5EF4-FFF2-40B4-BE49-F238E27FC236}">
                  <a16:creationId xmlns:a16="http://schemas.microsoft.com/office/drawing/2014/main" id="{6EB785A3-2FD7-C54C-236C-87B81DCFB0C5}"/>
                </a:ext>
              </a:extLst>
            </p:cNvPr>
            <p:cNvSpPr/>
            <p:nvPr/>
          </p:nvSpPr>
          <p:spPr>
            <a:xfrm>
              <a:off x="1484400" y="2276872"/>
              <a:ext cx="1512168" cy="10081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Прямоугольник 22">
              <a:extLst>
                <a:ext uri="{FF2B5EF4-FFF2-40B4-BE49-F238E27FC236}">
                  <a16:creationId xmlns:a16="http://schemas.microsoft.com/office/drawing/2014/main" id="{B5596752-B9FF-EA19-A5F8-FF6B65C96248}"/>
                </a:ext>
              </a:extLst>
            </p:cNvPr>
            <p:cNvSpPr/>
            <p:nvPr/>
          </p:nvSpPr>
          <p:spPr>
            <a:xfrm>
              <a:off x="1475656" y="3541008"/>
              <a:ext cx="1512168"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 name="Правая фигурная скобка 23">
              <a:extLst>
                <a:ext uri="{FF2B5EF4-FFF2-40B4-BE49-F238E27FC236}">
                  <a16:creationId xmlns:a16="http://schemas.microsoft.com/office/drawing/2014/main" id="{FAE74B6D-A84D-A56D-EC6B-AFAA86E81AFA}"/>
                </a:ext>
              </a:extLst>
            </p:cNvPr>
            <p:cNvSpPr/>
            <p:nvPr/>
          </p:nvSpPr>
          <p:spPr>
            <a:xfrm>
              <a:off x="3140584" y="1010187"/>
              <a:ext cx="216024" cy="402590"/>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5" name="Правая фигурная скобка 24">
              <a:extLst>
                <a:ext uri="{FF2B5EF4-FFF2-40B4-BE49-F238E27FC236}">
                  <a16:creationId xmlns:a16="http://schemas.microsoft.com/office/drawing/2014/main" id="{880661B0-6EAE-0924-3A20-C31450955786}"/>
                </a:ext>
              </a:extLst>
            </p:cNvPr>
            <p:cNvSpPr/>
            <p:nvPr/>
          </p:nvSpPr>
          <p:spPr>
            <a:xfrm>
              <a:off x="3147612" y="3541008"/>
              <a:ext cx="216024" cy="504056"/>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6" name="Правая фигурная скобка 25">
              <a:extLst>
                <a:ext uri="{FF2B5EF4-FFF2-40B4-BE49-F238E27FC236}">
                  <a16:creationId xmlns:a16="http://schemas.microsoft.com/office/drawing/2014/main" id="{DEC24860-9AF6-E367-E30E-79AA5196B18D}"/>
                </a:ext>
              </a:extLst>
            </p:cNvPr>
            <p:cNvSpPr/>
            <p:nvPr/>
          </p:nvSpPr>
          <p:spPr>
            <a:xfrm>
              <a:off x="3147612" y="2276872"/>
              <a:ext cx="216024" cy="1008112"/>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7" name="TextBox 26">
              <a:extLst>
                <a:ext uri="{FF2B5EF4-FFF2-40B4-BE49-F238E27FC236}">
                  <a16:creationId xmlns:a16="http://schemas.microsoft.com/office/drawing/2014/main" id="{DAEE002B-2204-D889-C3E3-37C1705941F5}"/>
                </a:ext>
              </a:extLst>
            </p:cNvPr>
            <p:cNvSpPr txBox="1"/>
            <p:nvPr/>
          </p:nvSpPr>
          <p:spPr>
            <a:xfrm>
              <a:off x="3500624" y="894828"/>
              <a:ext cx="3456384" cy="646331"/>
            </a:xfrm>
            <a:prstGeom prst="rect">
              <a:avLst/>
            </a:prstGeom>
            <a:noFill/>
          </p:spPr>
          <p:txBody>
            <a:bodyPr wrap="square" rtlCol="0">
              <a:spAutoFit/>
            </a:bodyPr>
            <a:lstStyle/>
            <a:p>
              <a:r>
                <a:rPr lang="ru-RU" dirty="0"/>
                <a:t>Объекты с автоматическим временем жизни</a:t>
              </a:r>
            </a:p>
          </p:txBody>
        </p:sp>
        <p:sp>
          <p:nvSpPr>
            <p:cNvPr id="28" name="TextBox 27">
              <a:extLst>
                <a:ext uri="{FF2B5EF4-FFF2-40B4-BE49-F238E27FC236}">
                  <a16:creationId xmlns:a16="http://schemas.microsoft.com/office/drawing/2014/main" id="{684432F4-4AB1-5411-1C1B-0AE22B30D73A}"/>
                </a:ext>
              </a:extLst>
            </p:cNvPr>
            <p:cNvSpPr txBox="1"/>
            <p:nvPr/>
          </p:nvSpPr>
          <p:spPr>
            <a:xfrm>
              <a:off x="3500624" y="2457762"/>
              <a:ext cx="4020648" cy="646331"/>
            </a:xfrm>
            <a:prstGeom prst="rect">
              <a:avLst/>
            </a:prstGeom>
            <a:noFill/>
          </p:spPr>
          <p:txBody>
            <a:bodyPr wrap="square" rtlCol="0">
              <a:spAutoFit/>
            </a:bodyPr>
            <a:lstStyle/>
            <a:p>
              <a:r>
                <a:rPr lang="ru-RU" dirty="0"/>
                <a:t>Объекты с динамическим временем жизни</a:t>
              </a:r>
            </a:p>
          </p:txBody>
        </p:sp>
        <p:sp>
          <p:nvSpPr>
            <p:cNvPr id="29" name="TextBox 28">
              <a:extLst>
                <a:ext uri="{FF2B5EF4-FFF2-40B4-BE49-F238E27FC236}">
                  <a16:creationId xmlns:a16="http://schemas.microsoft.com/office/drawing/2014/main" id="{E9389FFA-4950-7130-71E3-75100B8DC1AC}"/>
                </a:ext>
              </a:extLst>
            </p:cNvPr>
            <p:cNvSpPr txBox="1"/>
            <p:nvPr/>
          </p:nvSpPr>
          <p:spPr>
            <a:xfrm>
              <a:off x="3500624" y="3469870"/>
              <a:ext cx="4090400" cy="646331"/>
            </a:xfrm>
            <a:prstGeom prst="rect">
              <a:avLst/>
            </a:prstGeom>
            <a:noFill/>
          </p:spPr>
          <p:txBody>
            <a:bodyPr wrap="square" rtlCol="0">
              <a:spAutoFit/>
            </a:bodyPr>
            <a:lstStyle/>
            <a:p>
              <a:r>
                <a:rPr lang="ru-RU" dirty="0"/>
                <a:t>Объекты со статическим временем жизни</a:t>
              </a:r>
            </a:p>
          </p:txBody>
        </p:sp>
        <p:cxnSp>
          <p:nvCxnSpPr>
            <p:cNvPr id="30" name="Прямая со стрелкой 29">
              <a:extLst>
                <a:ext uri="{FF2B5EF4-FFF2-40B4-BE49-F238E27FC236}">
                  <a16:creationId xmlns:a16="http://schemas.microsoft.com/office/drawing/2014/main" id="{C87984C8-06BF-BD22-E7B9-0F56A20B52D6}"/>
                </a:ext>
              </a:extLst>
            </p:cNvPr>
            <p:cNvCxnSpPr>
              <a:cxnSpLocks/>
            </p:cNvCxnSpPr>
            <p:nvPr/>
          </p:nvCxnSpPr>
          <p:spPr>
            <a:xfrm flipV="1">
              <a:off x="1187624" y="764704"/>
              <a:ext cx="0" cy="3672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a:extLst>
                <a:ext uri="{FF2B5EF4-FFF2-40B4-BE49-F238E27FC236}">
                  <a16:creationId xmlns:a16="http://schemas.microsoft.com/office/drawing/2014/main" id="{8A8226E2-CC3B-E175-584B-80FFD1F9DE3E}"/>
                </a:ext>
              </a:extLst>
            </p:cNvPr>
            <p:cNvCxnSpPr>
              <a:cxnSpLocks/>
              <a:stCxn id="21" idx="0"/>
            </p:cNvCxnSpPr>
            <p:nvPr/>
          </p:nvCxnSpPr>
          <p:spPr>
            <a:xfrm>
              <a:off x="2240484" y="980728"/>
              <a:ext cx="0" cy="64807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a:extLst>
                <a:ext uri="{FF2B5EF4-FFF2-40B4-BE49-F238E27FC236}">
                  <a16:creationId xmlns:a16="http://schemas.microsoft.com/office/drawing/2014/main" id="{198D9A12-B414-C7E6-B3DF-E81F0D975E89}"/>
                </a:ext>
              </a:extLst>
            </p:cNvPr>
            <p:cNvCxnSpPr>
              <a:cxnSpLocks/>
              <a:stCxn id="22" idx="2"/>
            </p:cNvCxnSpPr>
            <p:nvPr/>
          </p:nvCxnSpPr>
          <p:spPr>
            <a:xfrm flipV="1">
              <a:off x="2240484" y="1916832"/>
              <a:ext cx="0" cy="136815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102979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CE7ADD-74B5-EBCF-0FEB-41086A0255AA}"/>
              </a:ext>
            </a:extLst>
          </p:cNvPr>
          <p:cNvSpPr>
            <a:spLocks noGrp="1"/>
          </p:cNvSpPr>
          <p:nvPr>
            <p:ph type="title"/>
          </p:nvPr>
        </p:nvSpPr>
        <p:spPr/>
        <p:txBody>
          <a:bodyPr>
            <a:normAutofit/>
          </a:bodyPr>
          <a:lstStyle/>
          <a:p>
            <a:r>
              <a:rPr lang="ru-RU" dirty="0"/>
              <a:t>Объекты со статическим временем жизни</a:t>
            </a:r>
          </a:p>
        </p:txBody>
      </p:sp>
      <p:sp>
        <p:nvSpPr>
          <p:cNvPr id="8" name="TextBox 7">
            <a:extLst>
              <a:ext uri="{FF2B5EF4-FFF2-40B4-BE49-F238E27FC236}">
                <a16:creationId xmlns:a16="http://schemas.microsoft.com/office/drawing/2014/main" id="{4F777F5E-F586-7625-7047-325C87CA5FAA}"/>
              </a:ext>
            </a:extLst>
          </p:cNvPr>
          <p:cNvSpPr txBox="1"/>
          <p:nvPr/>
        </p:nvSpPr>
        <p:spPr>
          <a:xfrm>
            <a:off x="1524000" y="1700808"/>
            <a:ext cx="9036496" cy="5016758"/>
          </a:xfrm>
          <a:prstGeom prst="rect">
            <a:avLst/>
          </a:prstGeom>
          <a:noFill/>
        </p:spPr>
        <p:txBody>
          <a:bodyPr wrap="square">
            <a:spAutoFit/>
          </a:bodyPr>
          <a:lstStyle/>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Глобальная переменная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существует в единственном экземпляре.</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Адрес переменной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тот же, какой был получен в функции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main</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kern="0" dirty="0" err="1">
                <a:solidFill>
                  <a:srgbClr val="A31515"/>
                </a:solidFill>
                <a:latin typeface="Consolas" panose="020B0609020204030204" pitchFamily="49" charset="0"/>
                <a:ea typeface="Calibri" panose="020F0502020204030204" pitchFamily="34" charset="0"/>
                <a:cs typeface="Consolas" panose="020B0609020204030204" pitchFamily="49" charset="0"/>
              </a:rPr>
              <a:t>Fn</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 &amp;value="s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&amp;value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1;</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main()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"main(): &amp;value="s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&amp;value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Функция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изменила значение переменной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Это изменение будет</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видно и в функции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main</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3D4639A-990D-ED45-22DF-473ABBB68F82}"/>
              </a:ext>
            </a:extLst>
          </p:cNvPr>
          <p:cNvSpPr txBox="1"/>
          <p:nvPr/>
        </p:nvSpPr>
        <p:spPr>
          <a:xfrm>
            <a:off x="5159896" y="1700808"/>
            <a:ext cx="5256584" cy="369332"/>
          </a:xfrm>
          <a:prstGeom prst="rect">
            <a:avLst/>
          </a:prstGeom>
          <a:noFill/>
        </p:spPr>
        <p:txBody>
          <a:bodyPr wrap="square">
            <a:spAutoFit/>
          </a:bodyPr>
          <a:lstStyle/>
          <a:p>
            <a:pPr algn="r"/>
            <a:r>
              <a:rPr lang="ru-RU" dirty="0">
                <a:hlinkClick r:id="rId3"/>
              </a:rPr>
              <a:t>https://wandbox.org/permlink/Q8Vb1F7boaXZKDl2</a:t>
            </a:r>
            <a:endParaRPr lang="ru-RU" dirty="0"/>
          </a:p>
        </p:txBody>
      </p:sp>
      <p:sp>
        <p:nvSpPr>
          <p:cNvPr id="13" name="TextBox 12">
            <a:extLst>
              <a:ext uri="{FF2B5EF4-FFF2-40B4-BE49-F238E27FC236}">
                <a16:creationId xmlns:a16="http://schemas.microsoft.com/office/drawing/2014/main" id="{79B4FA88-8A88-93F5-F369-899A49E0FEE0}"/>
              </a:ext>
            </a:extLst>
          </p:cNvPr>
          <p:cNvSpPr txBox="1"/>
          <p:nvPr/>
        </p:nvSpPr>
        <p:spPr>
          <a:xfrm>
            <a:off x="7392144" y="4001812"/>
            <a:ext cx="3275856" cy="1077218"/>
          </a:xfrm>
          <a:prstGeom prst="rect">
            <a:avLst/>
          </a:prstGeom>
          <a:no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latin typeface="Consolas" panose="020B0609020204030204" pitchFamily="49" charset="0"/>
                <a:ea typeface="Times New Roman" panose="02020603050405020304" pitchFamily="18" charset="0"/>
                <a:cs typeface="Courier New" panose="02070309020205020404" pitchFamily="49" charset="0"/>
              </a:rPr>
              <a:t>main(): &amp;value=0x405214</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latin typeface="Consolas" panose="020B0609020204030204" pitchFamily="49" charset="0"/>
                <a:ea typeface="Times New Roman" panose="02020603050405020304" pitchFamily="18" charset="0"/>
                <a:cs typeface="Courier New" panose="02070309020205020404" pitchFamily="49" charset="0"/>
              </a:rPr>
              <a:t>value=0</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err="1">
                <a:latin typeface="Consolas" panose="020B0609020204030204" pitchFamily="49" charset="0"/>
                <a:ea typeface="Times New Roman" panose="02020603050405020304" pitchFamily="18" charset="0"/>
                <a:cs typeface="Courier New" panose="02070309020205020404" pitchFamily="49" charset="0"/>
              </a:rPr>
              <a:t>Fn</a:t>
            </a:r>
            <a:r>
              <a:rPr lang="en-US" sz="1600" kern="0" dirty="0">
                <a:latin typeface="Consolas" panose="020B0609020204030204" pitchFamily="49" charset="0"/>
                <a:ea typeface="Times New Roman" panose="02020603050405020304" pitchFamily="18" charset="0"/>
                <a:cs typeface="Courier New" panose="02070309020205020404" pitchFamily="49" charset="0"/>
              </a:rPr>
              <a:t>(): &amp;value=0x405214</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kern="0" dirty="0" err="1">
                <a:latin typeface="Consolas" panose="020B0609020204030204" pitchFamily="49" charset="0"/>
                <a:ea typeface="Times New Roman" panose="02020603050405020304" pitchFamily="18" charset="0"/>
                <a:cs typeface="Courier New" panose="02070309020205020404" pitchFamily="49" charset="0"/>
              </a:rPr>
              <a:t>value</a:t>
            </a:r>
            <a:r>
              <a:rPr lang="ru-RU" sz="1600" kern="0" dirty="0">
                <a:latin typeface="Consolas" panose="020B0609020204030204" pitchFamily="49" charset="0"/>
                <a:ea typeface="Times New Roman" panose="02020603050405020304" pitchFamily="18" charset="0"/>
                <a:cs typeface="Courier New" panose="02070309020205020404" pitchFamily="49" charset="0"/>
              </a:rPr>
              <a:t>=1</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277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3" end="13"/>
                                            </p:txEl>
                                          </p:spTgt>
                                        </p:tgtEl>
                                        <p:attrNameLst>
                                          <p:attrName>style.visibility</p:attrName>
                                        </p:attrNameLst>
                                      </p:cBhvr>
                                      <p:to>
                                        <p:strVal val="visible"/>
                                      </p:to>
                                    </p:set>
                                    <p:animEffect transition="in" filter="fade">
                                      <p:cBhvr>
                                        <p:cTn id="7" dur="500"/>
                                        <p:tgtEl>
                                          <p:spTgt spid="8">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4" end="14"/>
                                            </p:txEl>
                                          </p:spTgt>
                                        </p:tgtEl>
                                        <p:attrNameLst>
                                          <p:attrName>style.visibility</p:attrName>
                                        </p:attrNameLst>
                                      </p:cBhvr>
                                      <p:to>
                                        <p:strVal val="visible"/>
                                      </p:to>
                                    </p:set>
                                    <p:animEffect transition="in" filter="fade">
                                      <p:cBhvr>
                                        <p:cTn id="10" dur="500"/>
                                        <p:tgtEl>
                                          <p:spTgt spid="8">
                                            <p:txEl>
                                              <p:pRg st="14" end="1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fade">
                                      <p:cBhvr>
                                        <p:cTn id="18" dur="500"/>
                                        <p:tgtEl>
                                          <p:spTgt spid="1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15" end="15"/>
                                            </p:txEl>
                                          </p:spTgt>
                                        </p:tgtEl>
                                        <p:attrNameLst>
                                          <p:attrName>style.visibility</p:attrName>
                                        </p:attrNameLst>
                                      </p:cBhvr>
                                      <p:to>
                                        <p:strVal val="visible"/>
                                      </p:to>
                                    </p:set>
                                    <p:animEffect transition="in" filter="fade">
                                      <p:cBhvr>
                                        <p:cTn id="23" dur="500"/>
                                        <p:tgtEl>
                                          <p:spTgt spid="8">
                                            <p:txEl>
                                              <p:pRg st="15" end="1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2" end="2"/>
                                            </p:txEl>
                                          </p:spTgt>
                                        </p:tgtEl>
                                        <p:attrNameLst>
                                          <p:attrName>style.visibility</p:attrName>
                                        </p:attrNameLst>
                                      </p:cBhvr>
                                      <p:to>
                                        <p:strVal val="visible"/>
                                      </p:to>
                                    </p:set>
                                    <p:animEffect transition="in" filter="fade">
                                      <p:cBhvr>
                                        <p:cTn id="28" dur="500"/>
                                        <p:tgtEl>
                                          <p:spTgt spid="1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16" end="16"/>
                                            </p:txEl>
                                          </p:spTgt>
                                        </p:tgtEl>
                                        <p:attrNameLst>
                                          <p:attrName>style.visibility</p:attrName>
                                        </p:attrNameLst>
                                      </p:cBhvr>
                                      <p:to>
                                        <p:strVal val="visible"/>
                                      </p:to>
                                    </p:set>
                                    <p:animEffect transition="in" filter="fade">
                                      <p:cBhvr>
                                        <p:cTn id="33" dur="500"/>
                                        <p:tgtEl>
                                          <p:spTgt spid="8">
                                            <p:txEl>
                                              <p:pRg st="16" end="1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17" end="17"/>
                                            </p:txEl>
                                          </p:spTgt>
                                        </p:tgtEl>
                                        <p:attrNameLst>
                                          <p:attrName>style.visibility</p:attrName>
                                        </p:attrNameLst>
                                      </p:cBhvr>
                                      <p:to>
                                        <p:strVal val="visible"/>
                                      </p:to>
                                    </p:set>
                                    <p:animEffect transition="in" filter="fade">
                                      <p:cBhvr>
                                        <p:cTn id="36" dur="500"/>
                                        <p:tgtEl>
                                          <p:spTgt spid="8">
                                            <p:txEl>
                                              <p:pRg st="17" end="1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
                                            <p:txEl>
                                              <p:pRg st="18" end="18"/>
                                            </p:txEl>
                                          </p:spTgt>
                                        </p:tgtEl>
                                        <p:attrNameLst>
                                          <p:attrName>style.visibility</p:attrName>
                                        </p:attrNameLst>
                                      </p:cBhvr>
                                      <p:to>
                                        <p:strVal val="visible"/>
                                      </p:to>
                                    </p:set>
                                    <p:animEffect transition="in" filter="fade">
                                      <p:cBhvr>
                                        <p:cTn id="39" dur="500"/>
                                        <p:tgtEl>
                                          <p:spTgt spid="8">
                                            <p:txEl>
                                              <p:pRg st="18" end="1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xEl>
                                              <p:pRg st="3" end="3"/>
                                            </p:txEl>
                                          </p:spTgt>
                                        </p:tgtEl>
                                        <p:attrNameLst>
                                          <p:attrName>style.visibility</p:attrName>
                                        </p:attrNameLst>
                                      </p:cBhvr>
                                      <p:to>
                                        <p:strVal val="visible"/>
                                      </p:to>
                                    </p:set>
                                    <p:animEffect transition="in" filter="fade">
                                      <p:cBhvr>
                                        <p:cTn id="44"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5ACBB9-99E8-E0FE-0DF0-542679BA7DD2}"/>
              </a:ext>
            </a:extLst>
          </p:cNvPr>
          <p:cNvSpPr>
            <a:spLocks noGrp="1"/>
          </p:cNvSpPr>
          <p:nvPr>
            <p:ph type="title"/>
          </p:nvPr>
        </p:nvSpPr>
        <p:spPr/>
        <p:txBody>
          <a:bodyPr>
            <a:normAutofit/>
          </a:bodyPr>
          <a:lstStyle/>
          <a:p>
            <a:r>
              <a:rPr lang="ru-RU" dirty="0"/>
              <a:t>Автоматическое выделение памяти</a:t>
            </a:r>
          </a:p>
        </p:txBody>
      </p:sp>
      <p:sp>
        <p:nvSpPr>
          <p:cNvPr id="3" name="Объект 2">
            <a:extLst>
              <a:ext uri="{FF2B5EF4-FFF2-40B4-BE49-F238E27FC236}">
                <a16:creationId xmlns:a16="http://schemas.microsoft.com/office/drawing/2014/main" id="{5590829A-4F7D-76F8-EBEC-FBB8E0D016AC}"/>
              </a:ext>
            </a:extLst>
          </p:cNvPr>
          <p:cNvSpPr>
            <a:spLocks noGrp="1"/>
          </p:cNvSpPr>
          <p:nvPr>
            <p:ph idx="1"/>
          </p:nvPr>
        </p:nvSpPr>
        <p:spPr/>
        <p:txBody>
          <a:bodyPr>
            <a:normAutofit/>
          </a:bodyPr>
          <a:lstStyle/>
          <a:p>
            <a:r>
              <a:rPr lang="ru-RU" dirty="0"/>
              <a:t>Память для хранения объекта выделяется при входе в блок, в котором объявлен объект и освобождается при выходе из объекта</a:t>
            </a:r>
          </a:p>
          <a:p>
            <a:pPr lvl="1"/>
            <a:r>
              <a:rPr lang="ru-RU" dirty="0"/>
              <a:t>Используется локальными переменными и аргументами функций</a:t>
            </a:r>
          </a:p>
          <a:p>
            <a:r>
              <a:rPr lang="ru-RU" dirty="0"/>
              <a:t>Как правило, локальные переменные хранятся в области памяти, где находится стек вызова функций</a:t>
            </a:r>
          </a:p>
          <a:p>
            <a:pPr lvl="1"/>
            <a:r>
              <a:rPr lang="ru-RU" dirty="0"/>
              <a:t>При входе в функцию программа выделяет кадр стека для хранения локальных переменных</a:t>
            </a:r>
          </a:p>
          <a:p>
            <a:pPr lvl="1"/>
            <a:r>
              <a:rPr lang="ru-RU" dirty="0"/>
              <a:t>При выходе из функции кадр стека удаляется</a:t>
            </a:r>
          </a:p>
        </p:txBody>
      </p:sp>
    </p:spTree>
    <p:extLst>
      <p:ext uri="{BB962C8B-B14F-4D97-AF65-F5344CB8AC3E}">
        <p14:creationId xmlns:p14="http://schemas.microsoft.com/office/powerpoint/2010/main" val="225787917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E366739-AFB8-81BF-00B0-F41E38B3E62D}"/>
              </a:ext>
            </a:extLst>
          </p:cNvPr>
          <p:cNvSpPr>
            <a:spLocks noGrp="1"/>
          </p:cNvSpPr>
          <p:nvPr>
            <p:ph type="title"/>
          </p:nvPr>
        </p:nvSpPr>
        <p:spPr/>
        <p:txBody>
          <a:bodyPr>
            <a:normAutofit/>
          </a:bodyPr>
          <a:lstStyle/>
          <a:p>
            <a:r>
              <a:rPr lang="ru-RU" dirty="0"/>
              <a:t>Кадр стека </a:t>
            </a:r>
            <a:r>
              <a:rPr lang="en-US" dirty="0"/>
              <a:t>main()-&gt;Func1()-&gt;Func2()</a:t>
            </a:r>
            <a:endParaRPr lang="ru-RU" dirty="0"/>
          </a:p>
        </p:txBody>
      </p:sp>
      <p:sp>
        <p:nvSpPr>
          <p:cNvPr id="6" name="Прямоугольник 5">
            <a:extLst>
              <a:ext uri="{FF2B5EF4-FFF2-40B4-BE49-F238E27FC236}">
                <a16:creationId xmlns:a16="http://schemas.microsoft.com/office/drawing/2014/main" id="{14C69D8E-4C9C-3BC1-9F6F-4094967AC5DB}"/>
              </a:ext>
            </a:extLst>
          </p:cNvPr>
          <p:cNvSpPr/>
          <p:nvPr/>
        </p:nvSpPr>
        <p:spPr>
          <a:xfrm>
            <a:off x="5120014" y="3116089"/>
            <a:ext cx="2314119"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Кадр стека функции </a:t>
            </a:r>
            <a:r>
              <a:rPr lang="en-US" sz="1600" dirty="0">
                <a:solidFill>
                  <a:schemeClr val="tx1"/>
                </a:solidFill>
              </a:rPr>
              <a:t>Func1</a:t>
            </a:r>
            <a:endParaRPr lang="ru-RU" sz="1600" dirty="0">
              <a:solidFill>
                <a:schemeClr val="tx1"/>
              </a:solidFill>
            </a:endParaRPr>
          </a:p>
        </p:txBody>
      </p:sp>
      <p:sp>
        <p:nvSpPr>
          <p:cNvPr id="7" name="Прямоугольник 6">
            <a:extLst>
              <a:ext uri="{FF2B5EF4-FFF2-40B4-BE49-F238E27FC236}">
                <a16:creationId xmlns:a16="http://schemas.microsoft.com/office/drawing/2014/main" id="{D2EC5E7B-818A-DAB0-C8D8-4541DD19E2A0}"/>
              </a:ext>
            </a:extLst>
          </p:cNvPr>
          <p:cNvSpPr/>
          <p:nvPr/>
        </p:nvSpPr>
        <p:spPr>
          <a:xfrm>
            <a:off x="5120014" y="3873384"/>
            <a:ext cx="2314118" cy="905985"/>
          </a:xfrm>
          <a:prstGeom prst="rect">
            <a:avLst/>
          </a:prstGeom>
          <a:solidFill>
            <a:srgbClr val="00B0F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Кадр стека функции </a:t>
            </a:r>
            <a:r>
              <a:rPr lang="en-US" sz="1600" dirty="0"/>
              <a:t>Func2</a:t>
            </a:r>
            <a:endParaRPr lang="ru-RU" sz="1600" dirty="0"/>
          </a:p>
        </p:txBody>
      </p:sp>
      <p:sp>
        <p:nvSpPr>
          <p:cNvPr id="8" name="Прямоугольник 7">
            <a:extLst>
              <a:ext uri="{FF2B5EF4-FFF2-40B4-BE49-F238E27FC236}">
                <a16:creationId xmlns:a16="http://schemas.microsoft.com/office/drawing/2014/main" id="{2E1BFF91-B260-3CCE-A1E9-9732275A427D}"/>
              </a:ext>
            </a:extLst>
          </p:cNvPr>
          <p:cNvSpPr/>
          <p:nvPr/>
        </p:nvSpPr>
        <p:spPr>
          <a:xfrm>
            <a:off x="5120014" y="2068340"/>
            <a:ext cx="2314118"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Кадр стека функции</a:t>
            </a:r>
            <a:r>
              <a:rPr lang="en-US" sz="1600" dirty="0">
                <a:solidFill>
                  <a:schemeClr val="tx1"/>
                </a:solidFill>
              </a:rPr>
              <a:t> main</a:t>
            </a:r>
            <a:endParaRPr lang="ru-RU" sz="1600" dirty="0">
              <a:solidFill>
                <a:schemeClr val="tx1"/>
              </a:solidFill>
            </a:endParaRPr>
          </a:p>
        </p:txBody>
      </p:sp>
      <p:sp>
        <p:nvSpPr>
          <p:cNvPr id="9" name="TextBox 8">
            <a:extLst>
              <a:ext uri="{FF2B5EF4-FFF2-40B4-BE49-F238E27FC236}">
                <a16:creationId xmlns:a16="http://schemas.microsoft.com/office/drawing/2014/main" id="{21E468EC-7AF0-35F5-91FF-0E2931B5E7A6}"/>
              </a:ext>
            </a:extLst>
          </p:cNvPr>
          <p:cNvSpPr txBox="1"/>
          <p:nvPr/>
        </p:nvSpPr>
        <p:spPr>
          <a:xfrm>
            <a:off x="7476613" y="2135187"/>
            <a:ext cx="795411" cy="369332"/>
          </a:xfrm>
          <a:prstGeom prst="rect">
            <a:avLst/>
          </a:prstGeom>
          <a:noFill/>
        </p:spPr>
        <p:txBody>
          <a:bodyPr wrap="none" rtlCol="0">
            <a:spAutoFit/>
          </a:bodyPr>
          <a:lstStyle/>
          <a:p>
            <a:r>
              <a:rPr lang="en-US" dirty="0"/>
              <a:t>main()</a:t>
            </a:r>
            <a:endParaRPr lang="ru-RU" dirty="0"/>
          </a:p>
        </p:txBody>
      </p:sp>
      <p:sp>
        <p:nvSpPr>
          <p:cNvPr id="10" name="TextBox 9">
            <a:extLst>
              <a:ext uri="{FF2B5EF4-FFF2-40B4-BE49-F238E27FC236}">
                <a16:creationId xmlns:a16="http://schemas.microsoft.com/office/drawing/2014/main" id="{61198C37-4A27-0799-5D45-621E60B6C562}"/>
              </a:ext>
            </a:extLst>
          </p:cNvPr>
          <p:cNvSpPr txBox="1"/>
          <p:nvPr/>
        </p:nvSpPr>
        <p:spPr>
          <a:xfrm>
            <a:off x="7476613" y="3147150"/>
            <a:ext cx="889987" cy="369332"/>
          </a:xfrm>
          <a:prstGeom prst="rect">
            <a:avLst/>
          </a:prstGeom>
          <a:noFill/>
        </p:spPr>
        <p:txBody>
          <a:bodyPr wrap="none" rtlCol="0">
            <a:spAutoFit/>
          </a:bodyPr>
          <a:lstStyle/>
          <a:p>
            <a:r>
              <a:rPr lang="en-US" dirty="0"/>
              <a:t>Func1()</a:t>
            </a:r>
            <a:endParaRPr lang="ru-RU" dirty="0"/>
          </a:p>
        </p:txBody>
      </p:sp>
      <p:sp>
        <p:nvSpPr>
          <p:cNvPr id="11" name="TextBox 10">
            <a:extLst>
              <a:ext uri="{FF2B5EF4-FFF2-40B4-BE49-F238E27FC236}">
                <a16:creationId xmlns:a16="http://schemas.microsoft.com/office/drawing/2014/main" id="{48A4A1ED-754D-528F-A5A3-6F2E89AC92B8}"/>
              </a:ext>
            </a:extLst>
          </p:cNvPr>
          <p:cNvSpPr txBox="1"/>
          <p:nvPr/>
        </p:nvSpPr>
        <p:spPr>
          <a:xfrm>
            <a:off x="7476613" y="3867527"/>
            <a:ext cx="889987" cy="369332"/>
          </a:xfrm>
          <a:prstGeom prst="rect">
            <a:avLst/>
          </a:prstGeom>
          <a:noFill/>
        </p:spPr>
        <p:txBody>
          <a:bodyPr wrap="none" rtlCol="0">
            <a:spAutoFit/>
          </a:bodyPr>
          <a:lstStyle/>
          <a:p>
            <a:r>
              <a:rPr lang="en-US" dirty="0"/>
              <a:t>Func2()</a:t>
            </a:r>
            <a:endParaRPr lang="ru-RU" dirty="0"/>
          </a:p>
        </p:txBody>
      </p:sp>
      <p:cxnSp>
        <p:nvCxnSpPr>
          <p:cNvPr id="12" name="Прямая со стрелкой 11">
            <a:extLst>
              <a:ext uri="{FF2B5EF4-FFF2-40B4-BE49-F238E27FC236}">
                <a16:creationId xmlns:a16="http://schemas.microsoft.com/office/drawing/2014/main" id="{72EA4C75-D2A1-011F-D62E-8E5C9A629D37}"/>
              </a:ext>
            </a:extLst>
          </p:cNvPr>
          <p:cNvCxnSpPr>
            <a:cxnSpLocks/>
          </p:cNvCxnSpPr>
          <p:nvPr/>
        </p:nvCxnSpPr>
        <p:spPr>
          <a:xfrm flipV="1">
            <a:off x="5048006" y="1626370"/>
            <a:ext cx="0" cy="50792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D98174D6-2915-2EF8-EA00-76AB6066914E}"/>
              </a:ext>
            </a:extLst>
          </p:cNvPr>
          <p:cNvCxnSpPr>
            <a:cxnSpLocks/>
          </p:cNvCxnSpPr>
          <p:nvPr/>
        </p:nvCxnSpPr>
        <p:spPr>
          <a:xfrm>
            <a:off x="4687966" y="1914400"/>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id="{6F526E52-5E61-6BCA-BB78-D0972E51823F}"/>
              </a:ext>
            </a:extLst>
          </p:cNvPr>
          <p:cNvCxnSpPr>
            <a:cxnSpLocks/>
          </p:cNvCxnSpPr>
          <p:nvPr/>
        </p:nvCxnSpPr>
        <p:spPr>
          <a:xfrm>
            <a:off x="4687966" y="306652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1C15FBEB-FB5B-0A2E-9D6B-5700235A7F0E}"/>
              </a:ext>
            </a:extLst>
          </p:cNvPr>
          <p:cNvCxnSpPr>
            <a:cxnSpLocks/>
          </p:cNvCxnSpPr>
          <p:nvPr/>
        </p:nvCxnSpPr>
        <p:spPr>
          <a:xfrm>
            <a:off x="4687966" y="383099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a:extLst>
              <a:ext uri="{FF2B5EF4-FFF2-40B4-BE49-F238E27FC236}">
                <a16:creationId xmlns:a16="http://schemas.microsoft.com/office/drawing/2014/main" id="{21D9C707-5FA1-9B32-C2FE-EC1102F2C794}"/>
              </a:ext>
            </a:extLst>
          </p:cNvPr>
          <p:cNvCxnSpPr>
            <a:cxnSpLocks/>
          </p:cNvCxnSpPr>
          <p:nvPr/>
        </p:nvCxnSpPr>
        <p:spPr>
          <a:xfrm>
            <a:off x="4687966" y="486672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17" name="Полилиния: фигура 16">
            <a:extLst>
              <a:ext uri="{FF2B5EF4-FFF2-40B4-BE49-F238E27FC236}">
                <a16:creationId xmlns:a16="http://schemas.microsoft.com/office/drawing/2014/main" id="{E585FB68-6521-1FE3-76C1-D9804843C8B6}"/>
              </a:ext>
            </a:extLst>
          </p:cNvPr>
          <p:cNvSpPr/>
          <p:nvPr/>
        </p:nvSpPr>
        <p:spPr>
          <a:xfrm>
            <a:off x="8226224" y="2365938"/>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олилиния: фигура 17">
            <a:extLst>
              <a:ext uri="{FF2B5EF4-FFF2-40B4-BE49-F238E27FC236}">
                <a16:creationId xmlns:a16="http://schemas.microsoft.com/office/drawing/2014/main" id="{2175F5D4-F500-4B94-E86E-7D18960A2241}"/>
              </a:ext>
            </a:extLst>
          </p:cNvPr>
          <p:cNvSpPr/>
          <p:nvPr/>
        </p:nvSpPr>
        <p:spPr>
          <a:xfrm>
            <a:off x="8360374" y="3354561"/>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4B86A8E7-E890-3966-F32F-A37BF749B7C7}"/>
              </a:ext>
            </a:extLst>
          </p:cNvPr>
          <p:cNvSpPr/>
          <p:nvPr/>
        </p:nvSpPr>
        <p:spPr>
          <a:xfrm>
            <a:off x="5120014" y="4954078"/>
            <a:ext cx="2314113" cy="156882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Мусор от предыдущих вызовов функции</a:t>
            </a:r>
          </a:p>
        </p:txBody>
      </p:sp>
      <p:grpSp>
        <p:nvGrpSpPr>
          <p:cNvPr id="23" name="Группа 22">
            <a:extLst>
              <a:ext uri="{FF2B5EF4-FFF2-40B4-BE49-F238E27FC236}">
                <a16:creationId xmlns:a16="http://schemas.microsoft.com/office/drawing/2014/main" id="{50B6A07E-5C14-CDA2-B58A-3A231CBF3962}"/>
              </a:ext>
            </a:extLst>
          </p:cNvPr>
          <p:cNvGrpSpPr/>
          <p:nvPr/>
        </p:nvGrpSpPr>
        <p:grpSpPr>
          <a:xfrm>
            <a:off x="2279576" y="4461807"/>
            <a:ext cx="2588410" cy="646331"/>
            <a:chOff x="755576" y="4461806"/>
            <a:chExt cx="2588410" cy="646331"/>
          </a:xfrm>
        </p:grpSpPr>
        <p:sp>
          <p:nvSpPr>
            <p:cNvPr id="19" name="Стрелка: влево 18">
              <a:extLst>
                <a:ext uri="{FF2B5EF4-FFF2-40B4-BE49-F238E27FC236}">
                  <a16:creationId xmlns:a16="http://schemas.microsoft.com/office/drawing/2014/main" id="{3BAB8C14-5ED3-4723-2897-18D7C0679FB5}"/>
                </a:ext>
              </a:extLst>
            </p:cNvPr>
            <p:cNvSpPr/>
            <p:nvPr/>
          </p:nvSpPr>
          <p:spPr>
            <a:xfrm flipH="1">
              <a:off x="2810258" y="4682062"/>
              <a:ext cx="533728"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a:extLst>
                <a:ext uri="{FF2B5EF4-FFF2-40B4-BE49-F238E27FC236}">
                  <a16:creationId xmlns:a16="http://schemas.microsoft.com/office/drawing/2014/main" id="{8E588522-D6E5-C1A9-FD17-4DB638DBCA86}"/>
                </a:ext>
              </a:extLst>
            </p:cNvPr>
            <p:cNvSpPr txBox="1"/>
            <p:nvPr/>
          </p:nvSpPr>
          <p:spPr>
            <a:xfrm>
              <a:off x="755576" y="4461806"/>
              <a:ext cx="2054682" cy="646331"/>
            </a:xfrm>
            <a:prstGeom prst="rect">
              <a:avLst/>
            </a:prstGeom>
            <a:noFill/>
          </p:spPr>
          <p:txBody>
            <a:bodyPr wrap="square" rtlCol="0">
              <a:spAutoFit/>
            </a:bodyPr>
            <a:lstStyle/>
            <a:p>
              <a:r>
                <a:rPr lang="ru-RU" dirty="0"/>
                <a:t>Позиция текущего кадра стека</a:t>
              </a:r>
            </a:p>
          </p:txBody>
        </p:sp>
      </p:grpSp>
    </p:spTree>
    <p:extLst>
      <p:ext uri="{BB962C8B-B14F-4D97-AF65-F5344CB8AC3E}">
        <p14:creationId xmlns:p14="http://schemas.microsoft.com/office/powerpoint/2010/main" val="8293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p:bldP spid="17" grpId="0" animBg="1"/>
      <p:bldP spid="18" grpId="0" animBg="1"/>
      <p:bldP spid="20" grpId="0" animBg="1"/>
    </p:bld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9A61B4-8820-B86A-7043-54B78F2AB9A7}"/>
              </a:ext>
            </a:extLst>
          </p:cNvPr>
          <p:cNvSpPr>
            <a:spLocks noGrp="1"/>
          </p:cNvSpPr>
          <p:nvPr>
            <p:ph type="title"/>
          </p:nvPr>
        </p:nvSpPr>
        <p:spPr/>
        <p:txBody>
          <a:bodyPr>
            <a:normAutofit/>
          </a:bodyPr>
          <a:lstStyle/>
          <a:p>
            <a:r>
              <a:rPr lang="ru-RU" dirty="0"/>
              <a:t>Пример – рекурсивное вычисление факториала</a:t>
            </a:r>
          </a:p>
        </p:txBody>
      </p:sp>
      <p:sp>
        <p:nvSpPr>
          <p:cNvPr id="4" name="TextBox 3">
            <a:extLst>
              <a:ext uri="{FF2B5EF4-FFF2-40B4-BE49-F238E27FC236}">
                <a16:creationId xmlns:a16="http://schemas.microsoft.com/office/drawing/2014/main" id="{34FEAE6C-3A7C-D85A-CC9E-3D6F0E9A7F29}"/>
              </a:ext>
            </a:extLst>
          </p:cNvPr>
          <p:cNvSpPr txBox="1"/>
          <p:nvPr/>
        </p:nvSpPr>
        <p:spPr>
          <a:xfrm>
            <a:off x="1524000" y="1502688"/>
            <a:ext cx="9036496" cy="5355312"/>
          </a:xfrm>
          <a:prstGeom prst="rect">
            <a:avLst/>
          </a:prstGeom>
          <a:noFill/>
        </p:spPr>
        <p:txBody>
          <a:bodyPr wrap="square">
            <a:spAutoFit/>
          </a:bodyPr>
          <a:lstStyle/>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&lt;iostream&gt;</a:t>
            </a:r>
            <a:endParaRPr lang="en-US"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endParaRPr lang="ru-RU" dirty="0">
              <a:solidFill>
                <a:srgbClr val="000000"/>
              </a:solidFill>
              <a:latin typeface="Consolas" panose="020B0609020204030204" pitchFamily="49" charset="0"/>
            </a:endParaRPr>
          </a:p>
          <a:p>
            <a:r>
              <a:rPr lang="ru-RU" dirty="0">
                <a:solidFill>
                  <a:srgbClr val="008000"/>
                </a:solidFill>
                <a:latin typeface="Consolas" panose="020B0609020204030204" pitchFamily="49" charset="0"/>
              </a:rPr>
              <a:t>// Функция для рекурсивного вычисления факториала:</a:t>
            </a:r>
            <a:endParaRPr lang="ru-RU" dirty="0">
              <a:solidFill>
                <a:srgbClr val="000000"/>
              </a:solidFill>
              <a:latin typeface="Consolas" panose="020B0609020204030204" pitchFamily="49" charset="0"/>
            </a:endParaRPr>
          </a:p>
          <a:p>
            <a:r>
              <a:rPr lang="ru-RU" dirty="0">
                <a:solidFill>
                  <a:srgbClr val="008000"/>
                </a:solidFill>
                <a:latin typeface="Consolas" panose="020B0609020204030204" pitchFamily="49" charset="0"/>
              </a:rPr>
              <a:t>// 0! = 1</a:t>
            </a:r>
            <a:endParaRPr lang="ru-RU"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 = n*(n-1)!</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Factorial(</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a:t>
            </a:r>
          </a:p>
          <a:p>
            <a:r>
              <a:rPr lang="pt-BR" dirty="0">
                <a:solidFill>
                  <a:srgbClr val="000000"/>
                </a:solidFill>
                <a:latin typeface="Consolas" panose="020B0609020204030204" pitchFamily="49" charset="0"/>
              </a:rPr>
              <a:t>  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  Factorial("s</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 &amp;n="s</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&amp;</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endl;</a:t>
            </a:r>
          </a:p>
          <a:p>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return</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&gt; 0 ?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Factorial(</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- 1) : 1;</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 {</a:t>
            </a:r>
          </a:p>
          <a:p>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4; ++i)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Calculating factorial of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 = Factorial(</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"Result is: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f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a:t>
            </a:r>
            <a:endParaRPr lang="ru-RU" dirty="0"/>
          </a:p>
        </p:txBody>
      </p:sp>
      <p:sp>
        <p:nvSpPr>
          <p:cNvPr id="6" name="TextBox 5">
            <a:extLst>
              <a:ext uri="{FF2B5EF4-FFF2-40B4-BE49-F238E27FC236}">
                <a16:creationId xmlns:a16="http://schemas.microsoft.com/office/drawing/2014/main" id="{0447A21D-E543-314F-9C5B-29F1AAC3E28C}"/>
              </a:ext>
            </a:extLst>
          </p:cNvPr>
          <p:cNvSpPr txBox="1"/>
          <p:nvPr/>
        </p:nvSpPr>
        <p:spPr>
          <a:xfrm>
            <a:off x="4849865" y="1628800"/>
            <a:ext cx="5844648" cy="369332"/>
          </a:xfrm>
          <a:prstGeom prst="rect">
            <a:avLst/>
          </a:prstGeom>
          <a:noFill/>
        </p:spPr>
        <p:txBody>
          <a:bodyPr wrap="square">
            <a:spAutoFit/>
          </a:bodyPr>
          <a:lstStyle/>
          <a:p>
            <a:pPr algn="r"/>
            <a:r>
              <a:rPr lang="ru-RU" dirty="0">
                <a:hlinkClick r:id="rId2"/>
              </a:rPr>
              <a:t>https://wandbox.org/permlink/tC4HG6ZqcZT2lm3P</a:t>
            </a:r>
            <a:endParaRPr lang="ru-RU" dirty="0"/>
          </a:p>
        </p:txBody>
      </p:sp>
    </p:spTree>
    <p:extLst>
      <p:ext uri="{BB962C8B-B14F-4D97-AF65-F5344CB8AC3E}">
        <p14:creationId xmlns:p14="http://schemas.microsoft.com/office/powerpoint/2010/main" val="230459350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E85EFD-5770-042D-CFFC-3240BC9AF3C1}"/>
              </a:ext>
            </a:extLst>
          </p:cNvPr>
          <p:cNvSpPr txBox="1"/>
          <p:nvPr/>
        </p:nvSpPr>
        <p:spPr>
          <a:xfrm>
            <a:off x="2063552" y="260650"/>
            <a:ext cx="6318448" cy="6555641"/>
          </a:xfrm>
          <a:prstGeom prst="rect">
            <a:avLst/>
          </a:prstGeom>
          <a:noFill/>
        </p:spPr>
        <p:txBody>
          <a:bodyPr wrap="square">
            <a:spAutoFit/>
          </a:bodyPr>
          <a:lstStyle/>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0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FF0000"/>
                </a:solidFill>
                <a:latin typeface="Consolas" panose="020B0609020204030204" pitchFamily="49" charset="0"/>
              </a:rPr>
              <a:t>0x7fff9c2d29fc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1</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1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00B0F0"/>
                </a:solidFill>
                <a:latin typeface="Consolas" panose="020B0609020204030204" pitchFamily="49" charset="0"/>
              </a:rPr>
              <a:t>0x7fff9c2d298c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1</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2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(2):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00B0F0"/>
                </a:solidFill>
                <a:latin typeface="Consolas" panose="020B0609020204030204" pitchFamily="49" charset="0"/>
              </a:rPr>
              <a:t>0x7fff9c2d298c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00B050"/>
                </a:solidFill>
                <a:latin typeface="Consolas" panose="020B0609020204030204" pitchFamily="49" charset="0"/>
              </a:rPr>
              <a:t>0x7fff9c2d291c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2</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3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(3):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(2): &amp;n=</a:t>
            </a:r>
            <a:r>
              <a:rPr lang="ru-RU" sz="2000" dirty="0">
                <a:solidFill>
                  <a:srgbClr val="00B0F0"/>
                </a:solidFill>
                <a:latin typeface="Consolas" panose="020B0609020204030204" pitchFamily="49" charset="0"/>
              </a:rPr>
              <a:t>0x7fff9c2d298c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00B050"/>
                </a:solidFill>
                <a:latin typeface="Consolas" panose="020B0609020204030204" pitchFamily="49" charset="0"/>
              </a:rPr>
              <a:t>0x7fff9c2d291c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chemeClr val="accent1">
                    <a:lumMod val="75000"/>
                  </a:schemeClr>
                </a:solidFill>
                <a:latin typeface="Consolas" panose="020B0609020204030204" pitchFamily="49" charset="0"/>
              </a:rPr>
              <a:t>0x7fff9c2d28ac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6</a:t>
            </a:r>
          </a:p>
        </p:txBody>
      </p:sp>
    </p:spTree>
    <p:extLst>
      <p:ext uri="{BB962C8B-B14F-4D97-AF65-F5344CB8AC3E}">
        <p14:creationId xmlns:p14="http://schemas.microsoft.com/office/powerpoint/2010/main" val="40574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Effect transition="in" filter="fade">
                                      <p:cBhvr>
                                        <p:cTn id="45" dur="500"/>
                                        <p:tgtEl>
                                          <p:spTgt spid="4">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12" end="12"/>
                                            </p:txEl>
                                          </p:spTgt>
                                        </p:tgtEl>
                                        <p:attrNameLst>
                                          <p:attrName>style.visibility</p:attrName>
                                        </p:attrNameLst>
                                      </p:cBhvr>
                                      <p:to>
                                        <p:strVal val="visible"/>
                                      </p:to>
                                    </p:set>
                                    <p:animEffect transition="in" filter="fade">
                                      <p:cBhvr>
                                        <p:cTn id="50" dur="500"/>
                                        <p:tgtEl>
                                          <p:spTgt spid="4">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animEffect transition="in" filter="fade">
                                      <p:cBhvr>
                                        <p:cTn id="55" dur="500"/>
                                        <p:tgtEl>
                                          <p:spTgt spid="4">
                                            <p:txEl>
                                              <p:pRg st="13" end="1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15" end="15"/>
                                            </p:txEl>
                                          </p:spTgt>
                                        </p:tgtEl>
                                        <p:attrNameLst>
                                          <p:attrName>style.visibility</p:attrName>
                                        </p:attrNameLst>
                                      </p:cBhvr>
                                      <p:to>
                                        <p:strVal val="visible"/>
                                      </p:to>
                                    </p:set>
                                    <p:animEffect transition="in" filter="fade">
                                      <p:cBhvr>
                                        <p:cTn id="60" dur="500"/>
                                        <p:tgtEl>
                                          <p:spTgt spid="4">
                                            <p:txEl>
                                              <p:pRg st="15" end="1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16" end="16"/>
                                            </p:txEl>
                                          </p:spTgt>
                                        </p:tgtEl>
                                        <p:attrNameLst>
                                          <p:attrName>style.visibility</p:attrName>
                                        </p:attrNameLst>
                                      </p:cBhvr>
                                      <p:to>
                                        <p:strVal val="visible"/>
                                      </p:to>
                                    </p:set>
                                    <p:animEffect transition="in" filter="fade">
                                      <p:cBhvr>
                                        <p:cTn id="65" dur="500"/>
                                        <p:tgtEl>
                                          <p:spTgt spid="4">
                                            <p:txEl>
                                              <p:pRg st="16" end="1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
                                            <p:txEl>
                                              <p:pRg st="17" end="17"/>
                                            </p:txEl>
                                          </p:spTgt>
                                        </p:tgtEl>
                                        <p:attrNameLst>
                                          <p:attrName>style.visibility</p:attrName>
                                        </p:attrNameLst>
                                      </p:cBhvr>
                                      <p:to>
                                        <p:strVal val="visible"/>
                                      </p:to>
                                    </p:set>
                                    <p:animEffect transition="in" filter="fade">
                                      <p:cBhvr>
                                        <p:cTn id="70" dur="500"/>
                                        <p:tgtEl>
                                          <p:spTgt spid="4">
                                            <p:txEl>
                                              <p:pRg st="17" end="1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
                                            <p:txEl>
                                              <p:pRg st="18" end="18"/>
                                            </p:txEl>
                                          </p:spTgt>
                                        </p:tgtEl>
                                        <p:attrNameLst>
                                          <p:attrName>style.visibility</p:attrName>
                                        </p:attrNameLst>
                                      </p:cBhvr>
                                      <p:to>
                                        <p:strVal val="visible"/>
                                      </p:to>
                                    </p:set>
                                    <p:animEffect transition="in" filter="fade">
                                      <p:cBhvr>
                                        <p:cTn id="75" dur="500"/>
                                        <p:tgtEl>
                                          <p:spTgt spid="4">
                                            <p:txEl>
                                              <p:pRg st="18" end="1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
                                            <p:txEl>
                                              <p:pRg st="19" end="19"/>
                                            </p:txEl>
                                          </p:spTgt>
                                        </p:tgtEl>
                                        <p:attrNameLst>
                                          <p:attrName>style.visibility</p:attrName>
                                        </p:attrNameLst>
                                      </p:cBhvr>
                                      <p:to>
                                        <p:strVal val="visible"/>
                                      </p:to>
                                    </p:set>
                                    <p:animEffect transition="in" filter="fade">
                                      <p:cBhvr>
                                        <p:cTn id="80" dur="500"/>
                                        <p:tgtEl>
                                          <p:spTgt spid="4">
                                            <p:txEl>
                                              <p:pRg st="19" end="19"/>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
                                            <p:txEl>
                                              <p:pRg st="20" end="20"/>
                                            </p:txEl>
                                          </p:spTgt>
                                        </p:tgtEl>
                                        <p:attrNameLst>
                                          <p:attrName>style.visibility</p:attrName>
                                        </p:attrNameLst>
                                      </p:cBhvr>
                                      <p:to>
                                        <p:strVal val="visible"/>
                                      </p:to>
                                    </p:set>
                                    <p:animEffect transition="in" filter="fade">
                                      <p:cBhvr>
                                        <p:cTn id="85"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D9C428FA-3F39-D57D-918F-A10EE3EEA51B}"/>
              </a:ext>
            </a:extLst>
          </p:cNvPr>
          <p:cNvGrpSpPr/>
          <p:nvPr/>
        </p:nvGrpSpPr>
        <p:grpSpPr>
          <a:xfrm>
            <a:off x="1721514" y="1789454"/>
            <a:ext cx="8748972" cy="4928804"/>
            <a:chOff x="143508" y="444412"/>
            <a:chExt cx="8748972" cy="4928804"/>
          </a:xfrm>
        </p:grpSpPr>
        <p:grpSp>
          <p:nvGrpSpPr>
            <p:cNvPr id="3" name="Группа 2">
              <a:extLst>
                <a:ext uri="{FF2B5EF4-FFF2-40B4-BE49-F238E27FC236}">
                  <a16:creationId xmlns:a16="http://schemas.microsoft.com/office/drawing/2014/main" id="{D94BF308-7B6E-A2F2-9773-7FF6D8BCB773}"/>
                </a:ext>
              </a:extLst>
            </p:cNvPr>
            <p:cNvGrpSpPr/>
            <p:nvPr/>
          </p:nvGrpSpPr>
          <p:grpSpPr>
            <a:xfrm>
              <a:off x="5076056" y="1988840"/>
              <a:ext cx="2016224" cy="648072"/>
              <a:chOff x="2051720" y="908720"/>
              <a:chExt cx="2016224" cy="648072"/>
            </a:xfrm>
          </p:grpSpPr>
          <p:sp>
            <p:nvSpPr>
              <p:cNvPr id="54" name="Прямоугольник 53">
                <a:extLst>
                  <a:ext uri="{FF2B5EF4-FFF2-40B4-BE49-F238E27FC236}">
                    <a16:creationId xmlns:a16="http://schemas.microsoft.com/office/drawing/2014/main" id="{A9387DAE-67C2-9B80-B3DF-A51CD6798E2E}"/>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5" name="Прямоугольник 54">
                <a:extLst>
                  <a:ext uri="{FF2B5EF4-FFF2-40B4-BE49-F238E27FC236}">
                    <a16:creationId xmlns:a16="http://schemas.microsoft.com/office/drawing/2014/main" id="{52A0D2A2-6A6A-AE4C-9AEE-BAA520C8742C}"/>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n=3</a:t>
                </a:r>
                <a:endParaRPr lang="ru-RU" dirty="0"/>
              </a:p>
            </p:txBody>
          </p:sp>
        </p:grpSp>
        <p:grpSp>
          <p:nvGrpSpPr>
            <p:cNvPr id="4" name="Группа 3">
              <a:extLst>
                <a:ext uri="{FF2B5EF4-FFF2-40B4-BE49-F238E27FC236}">
                  <a16:creationId xmlns:a16="http://schemas.microsoft.com/office/drawing/2014/main" id="{5A54C54B-D63B-4013-2F9F-B6D493B6AEF6}"/>
                </a:ext>
              </a:extLst>
            </p:cNvPr>
            <p:cNvGrpSpPr/>
            <p:nvPr/>
          </p:nvGrpSpPr>
          <p:grpSpPr>
            <a:xfrm>
              <a:off x="5076056" y="2746135"/>
              <a:ext cx="2016224" cy="648072"/>
              <a:chOff x="2051720" y="908720"/>
              <a:chExt cx="2016224" cy="648072"/>
            </a:xfrm>
          </p:grpSpPr>
          <p:sp>
            <p:nvSpPr>
              <p:cNvPr id="52" name="Прямоугольник 51">
                <a:extLst>
                  <a:ext uri="{FF2B5EF4-FFF2-40B4-BE49-F238E27FC236}">
                    <a16:creationId xmlns:a16="http://schemas.microsoft.com/office/drawing/2014/main" id="{643D2398-1E83-23A6-C55B-C8346AFB7249}"/>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Прямоугольник 52">
                <a:extLst>
                  <a:ext uri="{FF2B5EF4-FFF2-40B4-BE49-F238E27FC236}">
                    <a16:creationId xmlns:a16="http://schemas.microsoft.com/office/drawing/2014/main" id="{52BE8A1E-121F-FC6E-82A6-05545943F8B1}"/>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endParaRPr lang="ru-RU" dirty="0"/>
              </a:p>
            </p:txBody>
          </p:sp>
        </p:grpSp>
        <p:grpSp>
          <p:nvGrpSpPr>
            <p:cNvPr id="5" name="Группа 4">
              <a:extLst>
                <a:ext uri="{FF2B5EF4-FFF2-40B4-BE49-F238E27FC236}">
                  <a16:creationId xmlns:a16="http://schemas.microsoft.com/office/drawing/2014/main" id="{B6ABA6FE-F1DA-5C46-BF54-E7EB191EDEFF}"/>
                </a:ext>
              </a:extLst>
            </p:cNvPr>
            <p:cNvGrpSpPr/>
            <p:nvPr/>
          </p:nvGrpSpPr>
          <p:grpSpPr>
            <a:xfrm>
              <a:off x="5076056" y="3503430"/>
              <a:ext cx="2016224" cy="648072"/>
              <a:chOff x="2051720" y="908720"/>
              <a:chExt cx="2016224" cy="648072"/>
            </a:xfrm>
          </p:grpSpPr>
          <p:sp>
            <p:nvSpPr>
              <p:cNvPr id="50" name="Прямоугольник 49">
                <a:extLst>
                  <a:ext uri="{FF2B5EF4-FFF2-40B4-BE49-F238E27FC236}">
                    <a16:creationId xmlns:a16="http://schemas.microsoft.com/office/drawing/2014/main" id="{F4BBD532-DE3B-98F0-72A7-C737D8DA9FAD}"/>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Прямоугольник 50">
                <a:extLst>
                  <a:ext uri="{FF2B5EF4-FFF2-40B4-BE49-F238E27FC236}">
                    <a16:creationId xmlns:a16="http://schemas.microsoft.com/office/drawing/2014/main" id="{C93C98C9-4BEB-673B-88F1-3B1955E502CC}"/>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endParaRPr lang="ru-RU" dirty="0"/>
              </a:p>
            </p:txBody>
          </p:sp>
        </p:grpSp>
        <p:grpSp>
          <p:nvGrpSpPr>
            <p:cNvPr id="6" name="Группа 5">
              <a:extLst>
                <a:ext uri="{FF2B5EF4-FFF2-40B4-BE49-F238E27FC236}">
                  <a16:creationId xmlns:a16="http://schemas.microsoft.com/office/drawing/2014/main" id="{C7640847-4B46-39AD-16DA-FE930BA28F62}"/>
                </a:ext>
              </a:extLst>
            </p:cNvPr>
            <p:cNvGrpSpPr/>
            <p:nvPr/>
          </p:nvGrpSpPr>
          <p:grpSpPr>
            <a:xfrm>
              <a:off x="5076056" y="4260725"/>
              <a:ext cx="2016224" cy="648072"/>
              <a:chOff x="2051720" y="908720"/>
              <a:chExt cx="2016224" cy="648072"/>
            </a:xfrm>
          </p:grpSpPr>
          <p:sp>
            <p:nvSpPr>
              <p:cNvPr id="48" name="Прямоугольник 47">
                <a:extLst>
                  <a:ext uri="{FF2B5EF4-FFF2-40B4-BE49-F238E27FC236}">
                    <a16:creationId xmlns:a16="http://schemas.microsoft.com/office/drawing/2014/main" id="{432994DD-E30C-3277-49D5-7D98E9880420}"/>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Прямоугольник 48">
                <a:extLst>
                  <a:ext uri="{FF2B5EF4-FFF2-40B4-BE49-F238E27FC236}">
                    <a16:creationId xmlns:a16="http://schemas.microsoft.com/office/drawing/2014/main" id="{88F8B081-F2EE-7895-79F0-E92DB4C557A5}"/>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n=0</a:t>
                </a:r>
                <a:endParaRPr lang="ru-RU" dirty="0"/>
              </a:p>
            </p:txBody>
          </p:sp>
        </p:grpSp>
        <p:grpSp>
          <p:nvGrpSpPr>
            <p:cNvPr id="7" name="Группа 6">
              <a:extLst>
                <a:ext uri="{FF2B5EF4-FFF2-40B4-BE49-F238E27FC236}">
                  <a16:creationId xmlns:a16="http://schemas.microsoft.com/office/drawing/2014/main" id="{4441C338-25F8-8DCF-AAAD-56B186FB5441}"/>
                </a:ext>
              </a:extLst>
            </p:cNvPr>
            <p:cNvGrpSpPr/>
            <p:nvPr/>
          </p:nvGrpSpPr>
          <p:grpSpPr>
            <a:xfrm>
              <a:off x="5076056" y="941091"/>
              <a:ext cx="2016224" cy="927114"/>
              <a:chOff x="2051720" y="629678"/>
              <a:chExt cx="2016224" cy="927114"/>
            </a:xfrm>
          </p:grpSpPr>
          <p:sp>
            <p:nvSpPr>
              <p:cNvPr id="45" name="Прямоугольник 44">
                <a:extLst>
                  <a:ext uri="{FF2B5EF4-FFF2-40B4-BE49-F238E27FC236}">
                    <a16:creationId xmlns:a16="http://schemas.microsoft.com/office/drawing/2014/main" id="{31E57DC9-EFCB-7403-4383-F6DB71398FC5}"/>
                  </a:ext>
                </a:extLst>
              </p:cNvPr>
              <p:cNvSpPr/>
              <p:nvPr/>
            </p:nvSpPr>
            <p:spPr>
              <a:xfrm>
                <a:off x="2051720" y="629678"/>
                <a:ext cx="2016224"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Прямоугольник 45">
                <a:extLst>
                  <a:ext uri="{FF2B5EF4-FFF2-40B4-BE49-F238E27FC236}">
                    <a16:creationId xmlns:a16="http://schemas.microsoft.com/office/drawing/2014/main" id="{43544CE9-6748-C45F-F81C-1CCC8BCF666F}"/>
                  </a:ext>
                </a:extLst>
              </p:cNvPr>
              <p:cNvSpPr/>
              <p:nvPr/>
            </p:nvSpPr>
            <p:spPr>
              <a:xfrm>
                <a:off x="2339752" y="777825"/>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i=3</a:t>
                </a:r>
                <a:endParaRPr lang="ru-RU" dirty="0"/>
              </a:p>
            </p:txBody>
          </p:sp>
          <p:sp>
            <p:nvSpPr>
              <p:cNvPr id="47" name="Прямоугольник 46">
                <a:extLst>
                  <a:ext uri="{FF2B5EF4-FFF2-40B4-BE49-F238E27FC236}">
                    <a16:creationId xmlns:a16="http://schemas.microsoft.com/office/drawing/2014/main" id="{BED44428-6BC6-2BF5-5C71-838FBE2F1F18}"/>
                  </a:ext>
                </a:extLst>
              </p:cNvPr>
              <p:cNvSpPr/>
              <p:nvPr/>
            </p:nvSpPr>
            <p:spPr>
              <a:xfrm>
                <a:off x="2339752" y="1149558"/>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ru-RU" dirty="0"/>
              </a:p>
            </p:txBody>
          </p:sp>
        </p:grpSp>
        <p:sp>
          <p:nvSpPr>
            <p:cNvPr id="8" name="TextBox 7">
              <a:extLst>
                <a:ext uri="{FF2B5EF4-FFF2-40B4-BE49-F238E27FC236}">
                  <a16:creationId xmlns:a16="http://schemas.microsoft.com/office/drawing/2014/main" id="{500C766B-1637-2FF7-536D-4ED25EE6B72A}"/>
                </a:ext>
              </a:extLst>
            </p:cNvPr>
            <p:cNvSpPr txBox="1"/>
            <p:nvPr/>
          </p:nvSpPr>
          <p:spPr>
            <a:xfrm>
              <a:off x="7308304" y="1007938"/>
              <a:ext cx="795411" cy="369332"/>
            </a:xfrm>
            <a:prstGeom prst="rect">
              <a:avLst/>
            </a:prstGeom>
            <a:noFill/>
          </p:spPr>
          <p:txBody>
            <a:bodyPr wrap="none" rtlCol="0">
              <a:spAutoFit/>
            </a:bodyPr>
            <a:lstStyle/>
            <a:p>
              <a:r>
                <a:rPr lang="en-US" dirty="0"/>
                <a:t>main()</a:t>
              </a:r>
              <a:endParaRPr lang="ru-RU" dirty="0"/>
            </a:p>
          </p:txBody>
        </p:sp>
        <p:sp>
          <p:nvSpPr>
            <p:cNvPr id="9" name="TextBox 8">
              <a:extLst>
                <a:ext uri="{FF2B5EF4-FFF2-40B4-BE49-F238E27FC236}">
                  <a16:creationId xmlns:a16="http://schemas.microsoft.com/office/drawing/2014/main" id="{E773E0C7-D585-C4FC-6A5A-92C924695BA0}"/>
                </a:ext>
              </a:extLst>
            </p:cNvPr>
            <p:cNvSpPr txBox="1"/>
            <p:nvPr/>
          </p:nvSpPr>
          <p:spPr>
            <a:xfrm>
              <a:off x="7308304" y="2019901"/>
              <a:ext cx="1243802" cy="369332"/>
            </a:xfrm>
            <a:prstGeom prst="rect">
              <a:avLst/>
            </a:prstGeom>
            <a:noFill/>
          </p:spPr>
          <p:txBody>
            <a:bodyPr wrap="none" rtlCol="0">
              <a:spAutoFit/>
            </a:bodyPr>
            <a:lstStyle/>
            <a:p>
              <a:r>
                <a:rPr lang="en-US" dirty="0"/>
                <a:t>Factorial(3)</a:t>
              </a:r>
              <a:endParaRPr lang="ru-RU" dirty="0"/>
            </a:p>
          </p:txBody>
        </p:sp>
        <p:sp>
          <p:nvSpPr>
            <p:cNvPr id="10" name="TextBox 9">
              <a:extLst>
                <a:ext uri="{FF2B5EF4-FFF2-40B4-BE49-F238E27FC236}">
                  <a16:creationId xmlns:a16="http://schemas.microsoft.com/office/drawing/2014/main" id="{FA0813A7-CADB-2843-54FE-AEC2A284529C}"/>
                </a:ext>
              </a:extLst>
            </p:cNvPr>
            <p:cNvSpPr txBox="1"/>
            <p:nvPr/>
          </p:nvSpPr>
          <p:spPr>
            <a:xfrm>
              <a:off x="7308304" y="2740278"/>
              <a:ext cx="1243802" cy="369332"/>
            </a:xfrm>
            <a:prstGeom prst="rect">
              <a:avLst/>
            </a:prstGeom>
            <a:noFill/>
          </p:spPr>
          <p:txBody>
            <a:bodyPr wrap="none" rtlCol="0">
              <a:spAutoFit/>
            </a:bodyPr>
            <a:lstStyle/>
            <a:p>
              <a:r>
                <a:rPr lang="en-US" dirty="0"/>
                <a:t>Factorial(2)</a:t>
              </a:r>
              <a:endParaRPr lang="ru-RU" dirty="0"/>
            </a:p>
          </p:txBody>
        </p:sp>
        <p:sp>
          <p:nvSpPr>
            <p:cNvPr id="11" name="TextBox 10">
              <a:extLst>
                <a:ext uri="{FF2B5EF4-FFF2-40B4-BE49-F238E27FC236}">
                  <a16:creationId xmlns:a16="http://schemas.microsoft.com/office/drawing/2014/main" id="{53480D7C-EB65-D551-878E-541DDF61A3BE}"/>
                </a:ext>
              </a:extLst>
            </p:cNvPr>
            <p:cNvSpPr txBox="1"/>
            <p:nvPr/>
          </p:nvSpPr>
          <p:spPr>
            <a:xfrm>
              <a:off x="7308304" y="3503430"/>
              <a:ext cx="1243802" cy="369332"/>
            </a:xfrm>
            <a:prstGeom prst="rect">
              <a:avLst/>
            </a:prstGeom>
            <a:noFill/>
          </p:spPr>
          <p:txBody>
            <a:bodyPr wrap="none" rtlCol="0">
              <a:spAutoFit/>
            </a:bodyPr>
            <a:lstStyle/>
            <a:p>
              <a:r>
                <a:rPr lang="en-US" dirty="0"/>
                <a:t>Factorial(1)</a:t>
              </a:r>
              <a:endParaRPr lang="ru-RU" dirty="0"/>
            </a:p>
          </p:txBody>
        </p:sp>
        <p:sp>
          <p:nvSpPr>
            <p:cNvPr id="12" name="TextBox 11">
              <a:extLst>
                <a:ext uri="{FF2B5EF4-FFF2-40B4-BE49-F238E27FC236}">
                  <a16:creationId xmlns:a16="http://schemas.microsoft.com/office/drawing/2014/main" id="{CE41030E-EAE7-99D6-91E6-9AC6D280CA05}"/>
                </a:ext>
              </a:extLst>
            </p:cNvPr>
            <p:cNvSpPr txBox="1"/>
            <p:nvPr/>
          </p:nvSpPr>
          <p:spPr>
            <a:xfrm>
              <a:off x="7308304" y="4266582"/>
              <a:ext cx="1243802" cy="369332"/>
            </a:xfrm>
            <a:prstGeom prst="rect">
              <a:avLst/>
            </a:prstGeom>
            <a:noFill/>
          </p:spPr>
          <p:txBody>
            <a:bodyPr wrap="none" rtlCol="0">
              <a:spAutoFit/>
            </a:bodyPr>
            <a:lstStyle/>
            <a:p>
              <a:r>
                <a:rPr lang="en-US" dirty="0"/>
                <a:t>Factorial(0)</a:t>
              </a:r>
              <a:endParaRPr lang="ru-RU" dirty="0"/>
            </a:p>
          </p:txBody>
        </p:sp>
        <p:grpSp>
          <p:nvGrpSpPr>
            <p:cNvPr id="13" name="Группа 12">
              <a:extLst>
                <a:ext uri="{FF2B5EF4-FFF2-40B4-BE49-F238E27FC236}">
                  <a16:creationId xmlns:a16="http://schemas.microsoft.com/office/drawing/2014/main" id="{B48C1571-8AE5-C1C9-6747-3B71BEC75C1E}"/>
                </a:ext>
              </a:extLst>
            </p:cNvPr>
            <p:cNvGrpSpPr/>
            <p:nvPr/>
          </p:nvGrpSpPr>
          <p:grpSpPr>
            <a:xfrm>
              <a:off x="755576" y="1966393"/>
              <a:ext cx="2016224" cy="648072"/>
              <a:chOff x="2051720" y="908720"/>
              <a:chExt cx="2016224" cy="648072"/>
            </a:xfrm>
          </p:grpSpPr>
          <p:sp>
            <p:nvSpPr>
              <p:cNvPr id="43" name="Прямоугольник 42">
                <a:extLst>
                  <a:ext uri="{FF2B5EF4-FFF2-40B4-BE49-F238E27FC236}">
                    <a16:creationId xmlns:a16="http://schemas.microsoft.com/office/drawing/2014/main" id="{43910FBB-75CB-346B-71C7-67CC960B059E}"/>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4" name="Прямоугольник 43">
                <a:extLst>
                  <a:ext uri="{FF2B5EF4-FFF2-40B4-BE49-F238E27FC236}">
                    <a16:creationId xmlns:a16="http://schemas.microsoft.com/office/drawing/2014/main" id="{9AB6770B-F4D7-7702-FC82-24631BB692CA}"/>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endParaRPr lang="ru-RU" dirty="0"/>
              </a:p>
            </p:txBody>
          </p:sp>
        </p:grpSp>
        <p:grpSp>
          <p:nvGrpSpPr>
            <p:cNvPr id="14" name="Группа 13">
              <a:extLst>
                <a:ext uri="{FF2B5EF4-FFF2-40B4-BE49-F238E27FC236}">
                  <a16:creationId xmlns:a16="http://schemas.microsoft.com/office/drawing/2014/main" id="{0CE38470-78E4-78F6-CF2A-C6E6F8A30770}"/>
                </a:ext>
              </a:extLst>
            </p:cNvPr>
            <p:cNvGrpSpPr/>
            <p:nvPr/>
          </p:nvGrpSpPr>
          <p:grpSpPr>
            <a:xfrm>
              <a:off x="755576" y="2723688"/>
              <a:ext cx="2016224" cy="648072"/>
              <a:chOff x="2051720" y="908720"/>
              <a:chExt cx="2016224" cy="648072"/>
            </a:xfrm>
          </p:grpSpPr>
          <p:sp>
            <p:nvSpPr>
              <p:cNvPr id="41" name="Прямоугольник 40">
                <a:extLst>
                  <a:ext uri="{FF2B5EF4-FFF2-40B4-BE49-F238E27FC236}">
                    <a16:creationId xmlns:a16="http://schemas.microsoft.com/office/drawing/2014/main" id="{FD511C84-D3CB-A6AF-9124-B48316AEA593}"/>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2" name="Прямоугольник 41">
                <a:extLst>
                  <a:ext uri="{FF2B5EF4-FFF2-40B4-BE49-F238E27FC236}">
                    <a16:creationId xmlns:a16="http://schemas.microsoft.com/office/drawing/2014/main" id="{C8041B66-7697-2311-4296-C05D39748FBA}"/>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endParaRPr lang="ru-RU" dirty="0"/>
              </a:p>
            </p:txBody>
          </p:sp>
        </p:grpSp>
        <p:grpSp>
          <p:nvGrpSpPr>
            <p:cNvPr id="15" name="Группа 14">
              <a:extLst>
                <a:ext uri="{FF2B5EF4-FFF2-40B4-BE49-F238E27FC236}">
                  <a16:creationId xmlns:a16="http://schemas.microsoft.com/office/drawing/2014/main" id="{1A8B8972-A4CA-C6EF-A8B7-A88ECCAC87E1}"/>
                </a:ext>
              </a:extLst>
            </p:cNvPr>
            <p:cNvGrpSpPr/>
            <p:nvPr/>
          </p:nvGrpSpPr>
          <p:grpSpPr>
            <a:xfrm>
              <a:off x="755576" y="3480983"/>
              <a:ext cx="2016224" cy="648072"/>
              <a:chOff x="2051720" y="908720"/>
              <a:chExt cx="2016224" cy="648072"/>
            </a:xfrm>
          </p:grpSpPr>
          <p:sp>
            <p:nvSpPr>
              <p:cNvPr id="39" name="Прямоугольник 38">
                <a:extLst>
                  <a:ext uri="{FF2B5EF4-FFF2-40B4-BE49-F238E27FC236}">
                    <a16:creationId xmlns:a16="http://schemas.microsoft.com/office/drawing/2014/main" id="{80B7C5AB-4B36-C167-82D0-9F1FE7968B4B}"/>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Прямоугольник 39">
                <a:extLst>
                  <a:ext uri="{FF2B5EF4-FFF2-40B4-BE49-F238E27FC236}">
                    <a16:creationId xmlns:a16="http://schemas.microsoft.com/office/drawing/2014/main" id="{493DB7DC-992E-5DAA-5F35-C9109CE724B8}"/>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n=0</a:t>
                </a:r>
                <a:endParaRPr lang="ru-RU" dirty="0"/>
              </a:p>
            </p:txBody>
          </p:sp>
        </p:grpSp>
        <p:grpSp>
          <p:nvGrpSpPr>
            <p:cNvPr id="16" name="Группа 15">
              <a:extLst>
                <a:ext uri="{FF2B5EF4-FFF2-40B4-BE49-F238E27FC236}">
                  <a16:creationId xmlns:a16="http://schemas.microsoft.com/office/drawing/2014/main" id="{C0ED866B-9DBA-002C-FCD9-7E7393C2B2C4}"/>
                </a:ext>
              </a:extLst>
            </p:cNvPr>
            <p:cNvGrpSpPr/>
            <p:nvPr/>
          </p:nvGrpSpPr>
          <p:grpSpPr>
            <a:xfrm>
              <a:off x="755576" y="918644"/>
              <a:ext cx="2016224" cy="927114"/>
              <a:chOff x="2051720" y="629678"/>
              <a:chExt cx="2016224" cy="927114"/>
            </a:xfrm>
          </p:grpSpPr>
          <p:sp>
            <p:nvSpPr>
              <p:cNvPr id="36" name="Прямоугольник 35">
                <a:extLst>
                  <a:ext uri="{FF2B5EF4-FFF2-40B4-BE49-F238E27FC236}">
                    <a16:creationId xmlns:a16="http://schemas.microsoft.com/office/drawing/2014/main" id="{4F088665-28DA-C024-E116-BFA2E0EEB054}"/>
                  </a:ext>
                </a:extLst>
              </p:cNvPr>
              <p:cNvSpPr/>
              <p:nvPr/>
            </p:nvSpPr>
            <p:spPr>
              <a:xfrm>
                <a:off x="2051720" y="629678"/>
                <a:ext cx="2016224"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Прямоугольник 36">
                <a:extLst>
                  <a:ext uri="{FF2B5EF4-FFF2-40B4-BE49-F238E27FC236}">
                    <a16:creationId xmlns:a16="http://schemas.microsoft.com/office/drawing/2014/main" id="{94442208-8E88-9AC2-DB72-1069F98D90A1}"/>
                  </a:ext>
                </a:extLst>
              </p:cNvPr>
              <p:cNvSpPr/>
              <p:nvPr/>
            </p:nvSpPr>
            <p:spPr>
              <a:xfrm>
                <a:off x="2339752" y="777825"/>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dirty="0"/>
                  <a:t>=2</a:t>
                </a:r>
                <a:endParaRPr lang="ru-RU" dirty="0"/>
              </a:p>
            </p:txBody>
          </p:sp>
          <p:sp>
            <p:nvSpPr>
              <p:cNvPr id="38" name="Прямоугольник 37">
                <a:extLst>
                  <a:ext uri="{FF2B5EF4-FFF2-40B4-BE49-F238E27FC236}">
                    <a16:creationId xmlns:a16="http://schemas.microsoft.com/office/drawing/2014/main" id="{FBA07562-7870-BB53-5D43-8E8B3FFC54A2}"/>
                  </a:ext>
                </a:extLst>
              </p:cNvPr>
              <p:cNvSpPr/>
              <p:nvPr/>
            </p:nvSpPr>
            <p:spPr>
              <a:xfrm>
                <a:off x="2339752" y="1149558"/>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ru-RU" dirty="0"/>
              </a:p>
            </p:txBody>
          </p:sp>
        </p:grpSp>
        <p:sp>
          <p:nvSpPr>
            <p:cNvPr id="17" name="TextBox 16">
              <a:extLst>
                <a:ext uri="{FF2B5EF4-FFF2-40B4-BE49-F238E27FC236}">
                  <a16:creationId xmlns:a16="http://schemas.microsoft.com/office/drawing/2014/main" id="{4FA608B5-B13C-F5C9-EE4B-D1AF704B2DE5}"/>
                </a:ext>
              </a:extLst>
            </p:cNvPr>
            <p:cNvSpPr txBox="1"/>
            <p:nvPr/>
          </p:nvSpPr>
          <p:spPr>
            <a:xfrm>
              <a:off x="2987824" y="985491"/>
              <a:ext cx="795411" cy="369332"/>
            </a:xfrm>
            <a:prstGeom prst="rect">
              <a:avLst/>
            </a:prstGeom>
            <a:noFill/>
          </p:spPr>
          <p:txBody>
            <a:bodyPr wrap="none" rtlCol="0">
              <a:spAutoFit/>
            </a:bodyPr>
            <a:lstStyle/>
            <a:p>
              <a:r>
                <a:rPr lang="en-US" dirty="0"/>
                <a:t>main()</a:t>
              </a:r>
              <a:endParaRPr lang="ru-RU" dirty="0"/>
            </a:p>
          </p:txBody>
        </p:sp>
        <p:sp>
          <p:nvSpPr>
            <p:cNvPr id="18" name="TextBox 17">
              <a:extLst>
                <a:ext uri="{FF2B5EF4-FFF2-40B4-BE49-F238E27FC236}">
                  <a16:creationId xmlns:a16="http://schemas.microsoft.com/office/drawing/2014/main" id="{95F8C8B8-7801-725F-6FFC-7C46DE9EDAB9}"/>
                </a:ext>
              </a:extLst>
            </p:cNvPr>
            <p:cNvSpPr txBox="1"/>
            <p:nvPr/>
          </p:nvSpPr>
          <p:spPr>
            <a:xfrm>
              <a:off x="2987824" y="1997454"/>
              <a:ext cx="1243802" cy="369332"/>
            </a:xfrm>
            <a:prstGeom prst="rect">
              <a:avLst/>
            </a:prstGeom>
            <a:noFill/>
          </p:spPr>
          <p:txBody>
            <a:bodyPr wrap="none" rtlCol="0">
              <a:spAutoFit/>
            </a:bodyPr>
            <a:lstStyle/>
            <a:p>
              <a:r>
                <a:rPr lang="en-US" dirty="0"/>
                <a:t>Factorial(2)</a:t>
              </a:r>
              <a:endParaRPr lang="ru-RU" dirty="0"/>
            </a:p>
          </p:txBody>
        </p:sp>
        <p:sp>
          <p:nvSpPr>
            <p:cNvPr id="19" name="TextBox 18">
              <a:extLst>
                <a:ext uri="{FF2B5EF4-FFF2-40B4-BE49-F238E27FC236}">
                  <a16:creationId xmlns:a16="http://schemas.microsoft.com/office/drawing/2014/main" id="{E80CED10-AF63-5BD1-AFA0-D13B3F9A39BF}"/>
                </a:ext>
              </a:extLst>
            </p:cNvPr>
            <p:cNvSpPr txBox="1"/>
            <p:nvPr/>
          </p:nvSpPr>
          <p:spPr>
            <a:xfrm>
              <a:off x="2987824" y="2717831"/>
              <a:ext cx="1243802" cy="369332"/>
            </a:xfrm>
            <a:prstGeom prst="rect">
              <a:avLst/>
            </a:prstGeom>
            <a:noFill/>
          </p:spPr>
          <p:txBody>
            <a:bodyPr wrap="none" rtlCol="0">
              <a:spAutoFit/>
            </a:bodyPr>
            <a:lstStyle/>
            <a:p>
              <a:r>
                <a:rPr lang="en-US" dirty="0"/>
                <a:t>Factorial(1)</a:t>
              </a:r>
              <a:endParaRPr lang="ru-RU" dirty="0"/>
            </a:p>
          </p:txBody>
        </p:sp>
        <p:sp>
          <p:nvSpPr>
            <p:cNvPr id="20" name="TextBox 19">
              <a:extLst>
                <a:ext uri="{FF2B5EF4-FFF2-40B4-BE49-F238E27FC236}">
                  <a16:creationId xmlns:a16="http://schemas.microsoft.com/office/drawing/2014/main" id="{8F592402-A6FA-3290-2A6E-2A8F49532731}"/>
                </a:ext>
              </a:extLst>
            </p:cNvPr>
            <p:cNvSpPr txBox="1"/>
            <p:nvPr/>
          </p:nvSpPr>
          <p:spPr>
            <a:xfrm>
              <a:off x="2987824" y="3480983"/>
              <a:ext cx="1243802" cy="369332"/>
            </a:xfrm>
            <a:prstGeom prst="rect">
              <a:avLst/>
            </a:prstGeom>
            <a:noFill/>
          </p:spPr>
          <p:txBody>
            <a:bodyPr wrap="none" rtlCol="0">
              <a:spAutoFit/>
            </a:bodyPr>
            <a:lstStyle/>
            <a:p>
              <a:r>
                <a:rPr lang="en-US" dirty="0"/>
                <a:t>Factorial(0)</a:t>
              </a:r>
              <a:endParaRPr lang="ru-RU" dirty="0"/>
            </a:p>
          </p:txBody>
        </p:sp>
        <p:cxnSp>
          <p:nvCxnSpPr>
            <p:cNvPr id="21" name="Прямая со стрелкой 20">
              <a:extLst>
                <a:ext uri="{FF2B5EF4-FFF2-40B4-BE49-F238E27FC236}">
                  <a16:creationId xmlns:a16="http://schemas.microsoft.com/office/drawing/2014/main" id="{D9913BD4-4915-D59C-9A8B-003CCF3E7CA9}"/>
                </a:ext>
              </a:extLst>
            </p:cNvPr>
            <p:cNvCxnSpPr>
              <a:cxnSpLocks/>
            </p:cNvCxnSpPr>
            <p:nvPr/>
          </p:nvCxnSpPr>
          <p:spPr>
            <a:xfrm flipV="1">
              <a:off x="683568" y="476674"/>
              <a:ext cx="0" cy="4896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8C925B92-99D9-3633-AF11-ED1738036996}"/>
                </a:ext>
              </a:extLst>
            </p:cNvPr>
            <p:cNvCxnSpPr>
              <a:cxnSpLocks/>
            </p:cNvCxnSpPr>
            <p:nvPr/>
          </p:nvCxnSpPr>
          <p:spPr>
            <a:xfrm flipV="1">
              <a:off x="5004048" y="444412"/>
              <a:ext cx="0" cy="49288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C7FA0C38-22A4-E052-964B-D510E1A9D59A}"/>
                </a:ext>
              </a:extLst>
            </p:cNvPr>
            <p:cNvCxnSpPr>
              <a:cxnSpLocks/>
            </p:cNvCxnSpPr>
            <p:nvPr/>
          </p:nvCxnSpPr>
          <p:spPr>
            <a:xfrm>
              <a:off x="323528" y="764704"/>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a:extLst>
                <a:ext uri="{FF2B5EF4-FFF2-40B4-BE49-F238E27FC236}">
                  <a16:creationId xmlns:a16="http://schemas.microsoft.com/office/drawing/2014/main" id="{A4366229-2198-CF3E-D416-563C0700470F}"/>
                </a:ext>
              </a:extLst>
            </p:cNvPr>
            <p:cNvCxnSpPr>
              <a:cxnSpLocks/>
            </p:cNvCxnSpPr>
            <p:nvPr/>
          </p:nvCxnSpPr>
          <p:spPr>
            <a:xfrm>
              <a:off x="323528" y="191683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84397C88-3E18-FEAF-541F-61E97B95506F}"/>
                </a:ext>
              </a:extLst>
            </p:cNvPr>
            <p:cNvCxnSpPr>
              <a:cxnSpLocks/>
            </p:cNvCxnSpPr>
            <p:nvPr/>
          </p:nvCxnSpPr>
          <p:spPr>
            <a:xfrm>
              <a:off x="323528" y="268130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a:extLst>
                <a:ext uri="{FF2B5EF4-FFF2-40B4-BE49-F238E27FC236}">
                  <a16:creationId xmlns:a16="http://schemas.microsoft.com/office/drawing/2014/main" id="{1FA30F6E-ED6A-8915-7763-89B364EAD47C}"/>
                </a:ext>
              </a:extLst>
            </p:cNvPr>
            <p:cNvCxnSpPr>
              <a:cxnSpLocks/>
            </p:cNvCxnSpPr>
            <p:nvPr/>
          </p:nvCxnSpPr>
          <p:spPr>
            <a:xfrm>
              <a:off x="323528" y="344577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00016097-0474-94A2-295C-23CC4125F777}"/>
                </a:ext>
              </a:extLst>
            </p:cNvPr>
            <p:cNvCxnSpPr>
              <a:cxnSpLocks/>
            </p:cNvCxnSpPr>
            <p:nvPr/>
          </p:nvCxnSpPr>
          <p:spPr>
            <a:xfrm>
              <a:off x="323528" y="421024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6407854F-03B7-19A2-17AE-E565D8C85112}"/>
                </a:ext>
              </a:extLst>
            </p:cNvPr>
            <p:cNvCxnSpPr>
              <a:cxnSpLocks/>
            </p:cNvCxnSpPr>
            <p:nvPr/>
          </p:nvCxnSpPr>
          <p:spPr>
            <a:xfrm>
              <a:off x="143508" y="497471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9" name="Полилиния: фигура 28">
              <a:extLst>
                <a:ext uri="{FF2B5EF4-FFF2-40B4-BE49-F238E27FC236}">
                  <a16:creationId xmlns:a16="http://schemas.microsoft.com/office/drawing/2014/main" id="{DD697DD3-8256-8B23-21B0-BA7FB3F5A31B}"/>
                </a:ext>
              </a:extLst>
            </p:cNvPr>
            <p:cNvSpPr/>
            <p:nvPr/>
          </p:nvSpPr>
          <p:spPr>
            <a:xfrm>
              <a:off x="3861786" y="1216241"/>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Полилиния: фигура 29">
              <a:extLst>
                <a:ext uri="{FF2B5EF4-FFF2-40B4-BE49-F238E27FC236}">
                  <a16:creationId xmlns:a16="http://schemas.microsoft.com/office/drawing/2014/main" id="{010CD29F-F6DA-DEAA-0CA1-29D560D4DC25}"/>
                </a:ext>
              </a:extLst>
            </p:cNvPr>
            <p:cNvSpPr/>
            <p:nvPr/>
          </p:nvSpPr>
          <p:spPr>
            <a:xfrm>
              <a:off x="4190260" y="299177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олилиния: фигура 30">
              <a:extLst>
                <a:ext uri="{FF2B5EF4-FFF2-40B4-BE49-F238E27FC236}">
                  <a16:creationId xmlns:a16="http://schemas.microsoft.com/office/drawing/2014/main" id="{B9C39B11-E028-2700-18C1-22AFF73D401F}"/>
                </a:ext>
              </a:extLst>
            </p:cNvPr>
            <p:cNvSpPr/>
            <p:nvPr/>
          </p:nvSpPr>
          <p:spPr>
            <a:xfrm>
              <a:off x="4188986" y="2204864"/>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олилиния: фигура 31">
              <a:extLst>
                <a:ext uri="{FF2B5EF4-FFF2-40B4-BE49-F238E27FC236}">
                  <a16:creationId xmlns:a16="http://schemas.microsoft.com/office/drawing/2014/main" id="{2C5FC281-1D9A-76DA-2E80-78985E79985A}"/>
                </a:ext>
              </a:extLst>
            </p:cNvPr>
            <p:cNvSpPr/>
            <p:nvPr/>
          </p:nvSpPr>
          <p:spPr>
            <a:xfrm>
              <a:off x="8185043" y="1210807"/>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олилиния: фигура 32">
              <a:extLst>
                <a:ext uri="{FF2B5EF4-FFF2-40B4-BE49-F238E27FC236}">
                  <a16:creationId xmlns:a16="http://schemas.microsoft.com/office/drawing/2014/main" id="{6F7B9DA7-BDA9-CC1C-48C3-071C244D9B2B}"/>
                </a:ext>
              </a:extLst>
            </p:cNvPr>
            <p:cNvSpPr/>
            <p:nvPr/>
          </p:nvSpPr>
          <p:spPr>
            <a:xfrm>
              <a:off x="8473462" y="220708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олилиния: фигура 33">
              <a:extLst>
                <a:ext uri="{FF2B5EF4-FFF2-40B4-BE49-F238E27FC236}">
                  <a16:creationId xmlns:a16="http://schemas.microsoft.com/office/drawing/2014/main" id="{44015688-FFED-B52A-90FA-359594567128}"/>
                </a:ext>
              </a:extLst>
            </p:cNvPr>
            <p:cNvSpPr/>
            <p:nvPr/>
          </p:nvSpPr>
          <p:spPr>
            <a:xfrm>
              <a:off x="8460432" y="296066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олилиния: фигура 34">
              <a:extLst>
                <a:ext uri="{FF2B5EF4-FFF2-40B4-BE49-F238E27FC236}">
                  <a16:creationId xmlns:a16="http://schemas.microsoft.com/office/drawing/2014/main" id="{5869A87C-39A4-72E3-94DB-D233A2CDF57A}"/>
                </a:ext>
              </a:extLst>
            </p:cNvPr>
            <p:cNvSpPr/>
            <p:nvPr/>
          </p:nvSpPr>
          <p:spPr>
            <a:xfrm>
              <a:off x="8460432" y="3721868"/>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58" name="Заголовок 57">
            <a:extLst>
              <a:ext uri="{FF2B5EF4-FFF2-40B4-BE49-F238E27FC236}">
                <a16:creationId xmlns:a16="http://schemas.microsoft.com/office/drawing/2014/main" id="{6DDF0A04-7BB3-9AC0-2F31-12FE89303C56}"/>
              </a:ext>
            </a:extLst>
          </p:cNvPr>
          <p:cNvSpPr>
            <a:spLocks noGrp="1"/>
          </p:cNvSpPr>
          <p:nvPr>
            <p:ph type="title"/>
          </p:nvPr>
        </p:nvSpPr>
        <p:spPr/>
        <p:txBody>
          <a:bodyPr>
            <a:normAutofit/>
          </a:bodyPr>
          <a:lstStyle/>
          <a:p>
            <a:r>
              <a:rPr lang="ru-RU" dirty="0"/>
              <a:t>Кадры стека при вычислении </a:t>
            </a:r>
            <a:r>
              <a:rPr lang="en-US" dirty="0"/>
              <a:t>Factorial(2)</a:t>
            </a:r>
            <a:r>
              <a:rPr lang="ru-RU" dirty="0"/>
              <a:t> и</a:t>
            </a:r>
            <a:r>
              <a:rPr lang="en-US" dirty="0"/>
              <a:t> Factorial(3)</a:t>
            </a:r>
            <a:endParaRPr lang="ru-RU" dirty="0"/>
          </a:p>
        </p:txBody>
      </p:sp>
    </p:spTree>
    <p:extLst>
      <p:ext uri="{BB962C8B-B14F-4D97-AF65-F5344CB8AC3E}">
        <p14:creationId xmlns:p14="http://schemas.microsoft.com/office/powerpoint/2010/main" val="231601600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D268CC-43BA-F1C6-1E98-A364DAFB7128}"/>
              </a:ext>
            </a:extLst>
          </p:cNvPr>
          <p:cNvSpPr>
            <a:spLocks noGrp="1"/>
          </p:cNvSpPr>
          <p:nvPr>
            <p:ph type="title"/>
          </p:nvPr>
        </p:nvSpPr>
        <p:spPr/>
        <p:txBody>
          <a:bodyPr/>
          <a:lstStyle/>
          <a:p>
            <a:r>
              <a:rPr lang="ru-RU" dirty="0"/>
              <a:t>Задача</a:t>
            </a:r>
          </a:p>
        </p:txBody>
      </p:sp>
      <p:sp>
        <p:nvSpPr>
          <p:cNvPr id="4" name="TextBox 3">
            <a:extLst>
              <a:ext uri="{FF2B5EF4-FFF2-40B4-BE49-F238E27FC236}">
                <a16:creationId xmlns:a16="http://schemas.microsoft.com/office/drawing/2014/main" id="{5182D3EF-58EB-AE4C-0B69-18C89392C4D2}"/>
              </a:ext>
            </a:extLst>
          </p:cNvPr>
          <p:cNvSpPr txBox="1"/>
          <p:nvPr/>
        </p:nvSpPr>
        <p:spPr>
          <a:xfrm>
            <a:off x="1982035" y="1988841"/>
            <a:ext cx="6624736" cy="3693319"/>
          </a:xfrm>
          <a:prstGeom prst="rect">
            <a:avLst/>
          </a:prstGeom>
          <a:noFill/>
        </p:spPr>
        <p:txBody>
          <a:bodyPr wrap="square">
            <a:spAutoFit/>
          </a:bodyPr>
          <a:lstStyle/>
          <a:p>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speed = 12;</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Run(</a:t>
            </a:r>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kern="0" dirty="0">
                <a:solidFill>
                  <a:srgbClr val="808080"/>
                </a:solidFill>
                <a:latin typeface="Consolas" panose="020B0609020204030204" pitchFamily="49" charset="0"/>
                <a:ea typeface="Calibri" panose="020F0502020204030204" pitchFamily="34" charset="0"/>
                <a:cs typeface="Consolas" panose="020B0609020204030204" pitchFamily="49" charset="0"/>
              </a:rPr>
              <a:t>time</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distance = speed * </a:t>
            </a:r>
            <a:r>
              <a:rPr lang="en-US" kern="0" dirty="0">
                <a:solidFill>
                  <a:srgbClr val="808080"/>
                </a:solidFill>
                <a:latin typeface="Consolas" panose="020B0609020204030204" pitchFamily="49" charset="0"/>
                <a:ea typeface="Calibri" panose="020F0502020204030204" pitchFamily="34" charset="0"/>
                <a:cs typeface="Consolas" panose="020B0609020204030204" pitchFamily="49" charset="0"/>
              </a:rPr>
              <a:t>time</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speed /= 2;</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distance;</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distance = Run(10) + Run(10) + Run(10);</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a:p>
            <a:r>
              <a:rPr lang="ru-RU"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3AD1E69-BA64-93B7-7C8F-97505EF5D6B6}"/>
              </a:ext>
            </a:extLst>
          </p:cNvPr>
          <p:cNvSpPr txBox="1"/>
          <p:nvPr/>
        </p:nvSpPr>
        <p:spPr>
          <a:xfrm>
            <a:off x="1981200" y="6059269"/>
            <a:ext cx="8795320" cy="369332"/>
          </a:xfrm>
          <a:prstGeom prst="rect">
            <a:avLst/>
          </a:prstGeom>
          <a:noFill/>
        </p:spPr>
        <p:txBody>
          <a:bodyPr wrap="square">
            <a:spAutoFit/>
          </a:bodyPr>
          <a:lstStyle/>
          <a:p>
            <a:r>
              <a:rPr lang="ru-RU" dirty="0"/>
              <a:t>Чему будет равно значение переменной </a:t>
            </a:r>
            <a:r>
              <a:rPr lang="ru-RU" dirty="0" err="1">
                <a:solidFill>
                  <a:srgbClr val="EB5757"/>
                </a:solidFill>
                <a:latin typeface="SFMono-Regular"/>
              </a:rPr>
              <a:t>distance</a:t>
            </a:r>
            <a:r>
              <a:rPr lang="ru-RU" dirty="0"/>
              <a:t> перед выходом из функции </a:t>
            </a:r>
            <a:r>
              <a:rPr lang="ru-RU" dirty="0" err="1">
                <a:solidFill>
                  <a:srgbClr val="EB5757"/>
                </a:solidFill>
                <a:latin typeface="SFMono-Regular"/>
              </a:rPr>
              <a:t>main</a:t>
            </a:r>
            <a:r>
              <a:rPr lang="en-US" dirty="0"/>
              <a:t>?</a:t>
            </a:r>
            <a:endParaRPr lang="ru-RU" dirty="0"/>
          </a:p>
        </p:txBody>
      </p:sp>
      <p:sp>
        <p:nvSpPr>
          <p:cNvPr id="7" name="Прямоугольник 6">
            <a:extLst>
              <a:ext uri="{FF2B5EF4-FFF2-40B4-BE49-F238E27FC236}">
                <a16:creationId xmlns:a16="http://schemas.microsoft.com/office/drawing/2014/main" id="{BC9CCD83-DC81-776B-67A9-229BC54D5346}"/>
              </a:ext>
            </a:extLst>
          </p:cNvPr>
          <p:cNvSpPr/>
          <p:nvPr/>
        </p:nvSpPr>
        <p:spPr>
          <a:xfrm>
            <a:off x="9120336" y="3588391"/>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Ответ: 210</a:t>
            </a:r>
          </a:p>
        </p:txBody>
      </p:sp>
      <p:sp>
        <p:nvSpPr>
          <p:cNvPr id="9" name="TextBox 8">
            <a:extLst>
              <a:ext uri="{FF2B5EF4-FFF2-40B4-BE49-F238E27FC236}">
                <a16:creationId xmlns:a16="http://schemas.microsoft.com/office/drawing/2014/main" id="{63874059-351B-7FB5-8C0D-FCB6FBC64F02}"/>
              </a:ext>
            </a:extLst>
          </p:cNvPr>
          <p:cNvSpPr txBox="1"/>
          <p:nvPr/>
        </p:nvSpPr>
        <p:spPr>
          <a:xfrm>
            <a:off x="5040651" y="1955102"/>
            <a:ext cx="5472608" cy="369332"/>
          </a:xfrm>
          <a:prstGeom prst="rect">
            <a:avLst/>
          </a:prstGeom>
          <a:noFill/>
        </p:spPr>
        <p:txBody>
          <a:bodyPr wrap="square">
            <a:spAutoFit/>
          </a:bodyPr>
          <a:lstStyle/>
          <a:p>
            <a:pPr algn="r"/>
            <a:r>
              <a:rPr lang="ru-RU" dirty="0">
                <a:hlinkClick r:id="rId3"/>
              </a:rPr>
              <a:t>https://wandbox.org/permlink/Jj4a3ezbjh1JgpPv</a:t>
            </a:r>
            <a:endParaRPr lang="ru-RU" dirty="0"/>
          </a:p>
        </p:txBody>
      </p:sp>
    </p:spTree>
    <p:extLst>
      <p:ext uri="{BB962C8B-B14F-4D97-AF65-F5344CB8AC3E}">
        <p14:creationId xmlns:p14="http://schemas.microsoft.com/office/powerpoint/2010/main" val="8185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dirty="0"/>
              <a:t>Подробнее о целых числах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transition/>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type="tbl" idx="1"/>
          </p:nvPr>
        </p:nvGraphicFramePr>
        <p:xfrm>
          <a:off x="2667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4456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3922714" y="3621088"/>
            <a:ext cx="1291829" cy="36933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6894514" y="3544888"/>
            <a:ext cx="1276311" cy="36933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7466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2667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transition/>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transition/>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transition/>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2590801"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4419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4495800" y="3810000"/>
            <a:ext cx="308098" cy="369332"/>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7353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7315200" y="3733800"/>
            <a:ext cx="280846" cy="369332"/>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2286000" y="4191001"/>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4429126"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7315201" y="2819401"/>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7315200" y="2819400"/>
            <a:ext cx="425116" cy="369332"/>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transition/>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152400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transition/>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a:p>
            <a:pPr lvl="1"/>
            <a:r>
              <a:rPr lang="ru-RU" dirty="0"/>
              <a:t>Можно явно указать знак </a:t>
            </a:r>
            <a:r>
              <a:rPr lang="en-US" dirty="0"/>
              <a:t>char:</a:t>
            </a:r>
            <a:endParaRPr lang="ru-RU" dirty="0"/>
          </a:p>
          <a:p>
            <a:pPr lvl="1"/>
            <a:r>
              <a:rPr lang="en-US" dirty="0"/>
              <a:t>signed char </a:t>
            </a:r>
            <a:r>
              <a:rPr lang="ru-RU" dirty="0"/>
              <a:t>или </a:t>
            </a:r>
            <a:r>
              <a:rPr lang="en-US" dirty="0"/>
              <a:t>unsigned char</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666845"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5881687"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transition/>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lnSpcReduction="10000"/>
          </a:bodyPr>
          <a:lstStyle/>
          <a:p>
            <a:pPr eaLnBrk="1" hangingPunct="1"/>
            <a:r>
              <a:rPr lang="ru-RU" dirty="0"/>
              <a:t>В С</a:t>
            </a:r>
            <a:r>
              <a:rPr lang="en-US" dirty="0"/>
              <a:t>++</a:t>
            </a:r>
            <a:r>
              <a:rPr lang="ru-RU" dirty="0"/>
              <a:t>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96008" y="44624"/>
            <a:ext cx="9036496" cy="7201972"/>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p>
          <a:p>
            <a:pPr defTabSz="363538"/>
            <a:r>
              <a:rPr lang="en-US" sz="1400" dirty="0">
                <a:solidFill>
                  <a:schemeClr val="bg2">
                    <a:lumMod val="50000"/>
                  </a:schemeClr>
                </a:solidFill>
                <a:highlight>
                  <a:srgbClr val="FFFFFF"/>
                </a:highlight>
                <a:latin typeface="Consolas" panose="020B0609020204030204" pitchFamily="49" charset="0"/>
              </a:rPr>
              <a:t>// </a:t>
            </a:r>
            <a:r>
              <a:rPr lang="en-US" sz="1400" dirty="0" err="1">
                <a:solidFill>
                  <a:schemeClr val="bg2">
                    <a:lumMod val="50000"/>
                  </a:schemeClr>
                </a:solidFill>
                <a:highlight>
                  <a:srgbClr val="FFFFFF"/>
                </a:highlight>
                <a:latin typeface="Consolas" panose="020B0609020204030204" pitchFamily="49" charset="0"/>
              </a:rPr>
              <a:t>OrderedFunction</a:t>
            </a:r>
            <a:r>
              <a:rPr lang="en-US" sz="1400" dirty="0">
                <a:solidFill>
                  <a:schemeClr val="bg2">
                    <a:lumMod val="50000"/>
                  </a:schemeClr>
                </a:solidFill>
                <a:highlight>
                  <a:srgbClr val="FFFFFF"/>
                </a:highlight>
                <a:latin typeface="Consolas" panose="020B0609020204030204" pitchFamily="49" charset="0"/>
              </a:rPr>
              <a:t> – </a:t>
            </a:r>
            <a:r>
              <a:rPr lang="ru-RU" sz="1400" dirty="0">
                <a:solidFill>
                  <a:schemeClr val="bg2">
                    <a:lumMod val="50000"/>
                  </a:schemeClr>
                </a:solidFill>
                <a:highlight>
                  <a:srgbClr val="FFFFFF"/>
                </a:highlight>
                <a:latin typeface="Consolas" panose="020B0609020204030204" pitchFamily="49" charset="0"/>
              </a:rPr>
              <a:t>указатель на функцию, принимающую </a:t>
            </a:r>
            <a:r>
              <a:rPr lang="en-US" sz="1400" dirty="0">
                <a:solidFill>
                  <a:schemeClr val="bg2">
                    <a:lumMod val="50000"/>
                  </a:schemeClr>
                </a:solidFill>
                <a:highlight>
                  <a:srgbClr val="FFFFFF"/>
                </a:highlight>
                <a:latin typeface="Consolas" panose="020B0609020204030204" pitchFamily="49" charset="0"/>
              </a:rPr>
              <a:t>int, int</a:t>
            </a:r>
            <a:r>
              <a:rPr lang="ru-RU" sz="1400" dirty="0">
                <a:solidFill>
                  <a:schemeClr val="bg2">
                    <a:lumMod val="50000"/>
                  </a:schemeClr>
                </a:solidFill>
                <a:highlight>
                  <a:srgbClr val="FFFFFF"/>
                </a:highlight>
                <a:latin typeface="Consolas" panose="020B0609020204030204" pitchFamily="49" charset="0"/>
              </a:rPr>
              <a:t> и возвращающую </a:t>
            </a:r>
            <a:r>
              <a:rPr lang="en-US" sz="1400" dirty="0">
                <a:solidFill>
                  <a:schemeClr val="bg2">
                    <a:lumMod val="50000"/>
                  </a:schemeClr>
                </a:solidFill>
                <a:highlight>
                  <a:srgbClr val="FFFFFF"/>
                </a:highlight>
                <a:latin typeface="Consolas" panose="020B0609020204030204" pitchFamily="49" charset="0"/>
              </a:rPr>
              <a:t>bool</a:t>
            </a: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58611"/>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03512" y="1"/>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fade">
                                      <p:cBhvr>
                                        <p:cTn id="13" dur="500"/>
                                        <p:tgtEl>
                                          <p:spTgt spid="911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fade">
                                      <p:cBhvr>
                                        <p:cTn id="16" dur="500"/>
                                        <p:tgtEl>
                                          <p:spTgt spid="911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animEffect transition="in" filter="fade">
                                      <p:cBhvr>
                                        <p:cTn id="19" dur="500"/>
                                        <p:tgtEl>
                                          <p:spTgt spid="9113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139">
                                            <p:txEl>
                                              <p:pRg st="5" end="5"/>
                                            </p:txEl>
                                          </p:spTgt>
                                        </p:tgtEl>
                                        <p:attrNameLst>
                                          <p:attrName>style.visibility</p:attrName>
                                        </p:attrNameLst>
                                      </p:cBhvr>
                                      <p:to>
                                        <p:strVal val="visible"/>
                                      </p:to>
                                    </p:set>
                                    <p:animEffect transition="in" filter="fade">
                                      <p:cBhvr>
                                        <p:cTn id="24" dur="500"/>
                                        <p:tgtEl>
                                          <p:spTgt spid="911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animEffect transition="in" filter="fade">
                                      <p:cBhvr>
                                        <p:cTn id="27" dur="500"/>
                                        <p:tgtEl>
                                          <p:spTgt spid="9113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1139">
                                            <p:txEl>
                                              <p:pRg st="7" end="7"/>
                                            </p:txEl>
                                          </p:spTgt>
                                        </p:tgtEl>
                                        <p:attrNameLst>
                                          <p:attrName>style.visibility</p:attrName>
                                        </p:attrNameLst>
                                      </p:cBhvr>
                                      <p:to>
                                        <p:strVal val="visible"/>
                                      </p:to>
                                    </p:set>
                                    <p:animEffect transition="in" filter="fade">
                                      <p:cBhvr>
                                        <p:cTn id="30" dur="500"/>
                                        <p:tgtEl>
                                          <p:spTgt spid="9113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1139">
                                            <p:txEl>
                                              <p:pRg st="8" end="8"/>
                                            </p:txEl>
                                          </p:spTgt>
                                        </p:tgtEl>
                                        <p:attrNameLst>
                                          <p:attrName>style.visibility</p:attrName>
                                        </p:attrNameLst>
                                      </p:cBhvr>
                                      <p:to>
                                        <p:strVal val="visible"/>
                                      </p:to>
                                    </p:set>
                                    <p:animEffect transition="in" filter="fade">
                                      <p:cBhvr>
                                        <p:cTn id="33" dur="500"/>
                                        <p:tgtEl>
                                          <p:spTgt spid="91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Адресная арифметика в действии</a:t>
            </a:r>
          </a:p>
        </p:txBody>
      </p:sp>
      <p:sp>
        <p:nvSpPr>
          <p:cNvPr id="4" name="Прямоугольник 3"/>
          <p:cNvSpPr/>
          <p:nvPr/>
        </p:nvSpPr>
        <p:spPr>
          <a:xfrm>
            <a:off x="3071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3071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3071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3071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3071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3071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3071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3071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6096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4583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6096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4583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4583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6096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6096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4583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680177" y="3284984"/>
            <a:ext cx="1103187"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7680177" y="2852936"/>
            <a:ext cx="1058303"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7680177" y="3717032"/>
            <a:ext cx="1103187"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7680176" y="4149080"/>
            <a:ext cx="1380506"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7680176" y="4581128"/>
            <a:ext cx="1396536"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7680177" y="5085184"/>
            <a:ext cx="1269899"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7680176" y="5589240"/>
            <a:ext cx="1340432"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7680176" y="1988840"/>
            <a:ext cx="1053494"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7680176" y="2420888"/>
            <a:ext cx="1053494"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7680177" y="6021288"/>
            <a:ext cx="1866217"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fade">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Effect transition="in" filter="fade">
                                      <p:cBhvr>
                                        <p:cTn id="5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42" grpId="0"/>
      <p:bldP spid="43" grpId="0"/>
    </p:bld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a:defRPr/>
            </a:pPr>
            <a:r>
              <a:rPr lang="ru-RU"/>
              <a:t>Примеры</a:t>
            </a:r>
          </a:p>
        </p:txBody>
      </p:sp>
      <p:sp>
        <p:nvSpPr>
          <p:cNvPr id="92163" name="Text Box 5"/>
          <p:cNvSpPr txBox="1">
            <a:spLocks noChangeArrowheads="1"/>
          </p:cNvSpPr>
          <p:nvPr/>
        </p:nvSpPr>
        <p:spPr bwMode="auto">
          <a:xfrm>
            <a:off x="2574926" y="2262188"/>
            <a:ext cx="7353295" cy="3970318"/>
          </a:xfrm>
          <a:prstGeom prst="rect">
            <a:avLst/>
          </a:prstGeom>
          <a:noFill/>
          <a:ln w="9525">
            <a:noFill/>
            <a:miter lim="800000"/>
            <a:headEnd/>
            <a:tailEnd/>
          </a:ln>
        </p:spPr>
        <p:txBody>
          <a:bodyPr wrap="none">
            <a:spAutoFit/>
          </a:bodyPr>
          <a:lstStyle/>
          <a:p>
            <a:r>
              <a:rPr lang="en-US" dirty="0">
                <a:latin typeface="Courier New" pitchFamily="49" charset="0"/>
              </a:rPr>
              <a:t>int </a:t>
            </a:r>
            <a:r>
              <a:rPr lang="en-US" dirty="0" err="1">
                <a:latin typeface="Courier New" pitchFamily="49" charset="0"/>
              </a:rPr>
              <a:t>arr</a:t>
            </a:r>
            <a:r>
              <a:rPr lang="en-US" dirty="0">
                <a:latin typeface="Courier New" pitchFamily="49" charset="0"/>
              </a:rPr>
              <a:t>[10];</a:t>
            </a:r>
          </a:p>
          <a:p>
            <a:endParaRPr lang="ru-RU" dirty="0">
              <a:latin typeface="Courier New" pitchFamily="49" charset="0"/>
            </a:endParaRPr>
          </a:p>
          <a:p>
            <a:r>
              <a:rPr lang="en-US" dirty="0">
                <a:latin typeface="Courier New" pitchFamily="49" charset="0"/>
              </a:rPr>
              <a:t>// </a:t>
            </a:r>
            <a:r>
              <a:rPr lang="ru-RU" dirty="0">
                <a:latin typeface="Courier New" pitchFamily="49" charset="0"/>
              </a:rPr>
              <a:t>получаем указатель на начальный элемент массива</a:t>
            </a:r>
            <a:endParaRPr lang="en-US" dirty="0">
              <a:latin typeface="Courier New" pitchFamily="49" charset="0"/>
            </a:endParaRPr>
          </a:p>
          <a:p>
            <a:r>
              <a:rPr lang="en-US" dirty="0">
                <a:latin typeface="Courier New" pitchFamily="49" charset="0"/>
              </a:rPr>
              <a:t>int *p = </a:t>
            </a:r>
            <a:r>
              <a:rPr lang="en-US" dirty="0" err="1">
                <a:latin typeface="Courier New" pitchFamily="49" charset="0"/>
              </a:rPr>
              <a:t>arr</a:t>
            </a:r>
            <a:r>
              <a:rPr lang="en-US" dirty="0">
                <a:latin typeface="Courier New" pitchFamily="49" charset="0"/>
              </a:rPr>
              <a:t>;</a:t>
            </a:r>
            <a:r>
              <a:rPr lang="ru-RU" dirty="0">
                <a:latin typeface="Courier New" pitchFamily="49" charset="0"/>
              </a:rPr>
              <a:t> </a:t>
            </a:r>
            <a:r>
              <a:rPr lang="en-US" dirty="0">
                <a:latin typeface="Courier New" pitchFamily="49" charset="0"/>
              </a:rPr>
              <a:t>//</a:t>
            </a:r>
            <a:r>
              <a:rPr lang="ru-RU" dirty="0">
                <a:latin typeface="Courier New" pitchFamily="49" charset="0"/>
              </a:rPr>
              <a:t> эквивалентно </a:t>
            </a:r>
            <a:r>
              <a:rPr lang="en-US" dirty="0">
                <a:latin typeface="Courier New" pitchFamily="49" charset="0"/>
              </a:rPr>
              <a:t>int *p = &amp;</a:t>
            </a:r>
            <a:r>
              <a:rPr lang="en-US" dirty="0" err="1">
                <a:latin typeface="Courier New" pitchFamily="49" charset="0"/>
              </a:rPr>
              <a:t>arr</a:t>
            </a:r>
            <a:r>
              <a:rPr lang="en-US" dirty="0">
                <a:latin typeface="Courier New" pitchFamily="49" charset="0"/>
              </a:rPr>
              <a:t>[0];</a:t>
            </a:r>
          </a:p>
          <a:p>
            <a:endParaRPr lang="en-US" dirty="0">
              <a:latin typeface="Courier New" pitchFamily="49" charset="0"/>
            </a:endParaRPr>
          </a:p>
          <a:p>
            <a:r>
              <a:rPr lang="en-US" dirty="0">
                <a:latin typeface="Courier New" pitchFamily="49" charset="0"/>
              </a:rPr>
              <a:t>// </a:t>
            </a:r>
            <a:r>
              <a:rPr lang="ru-RU" dirty="0">
                <a:latin typeface="Courier New" pitchFamily="49" charset="0"/>
              </a:rPr>
              <a:t>следующие две строки эквивалентны</a:t>
            </a:r>
            <a:endParaRPr lang="en-US" dirty="0">
              <a:latin typeface="Courier New" pitchFamily="49" charset="0"/>
            </a:endParaRPr>
          </a:p>
          <a:p>
            <a:r>
              <a:rPr lang="en-US" dirty="0">
                <a:latin typeface="Courier New" pitchFamily="49" charset="0"/>
              </a:rPr>
              <a:t>*(p + 4) = 5;</a:t>
            </a:r>
          </a:p>
          <a:p>
            <a:r>
              <a:rPr lang="en-US" dirty="0" err="1">
                <a:latin typeface="Courier New" pitchFamily="49" charset="0"/>
              </a:rPr>
              <a:t>arr</a:t>
            </a:r>
            <a:r>
              <a:rPr lang="en-US" dirty="0">
                <a:latin typeface="Courier New" pitchFamily="49" charset="0"/>
              </a:rPr>
              <a:t>[4] = 5;</a:t>
            </a:r>
            <a:endParaRPr lang="ru-RU" dirty="0">
              <a:latin typeface="Courier New" pitchFamily="49" charset="0"/>
            </a:endParaRPr>
          </a:p>
          <a:p>
            <a:endParaRPr lang="en-US" dirty="0">
              <a:latin typeface="Courier New" pitchFamily="49" charset="0"/>
            </a:endParaRPr>
          </a:p>
          <a:p>
            <a:r>
              <a:rPr lang="ru-RU" dirty="0">
                <a:latin typeface="Courier New" pitchFamily="49" charset="0"/>
              </a:rPr>
              <a:t>/*</a:t>
            </a:r>
            <a:r>
              <a:rPr lang="en-US" dirty="0">
                <a:latin typeface="Courier New" pitchFamily="49" charset="0"/>
              </a:rPr>
              <a:t> </a:t>
            </a:r>
            <a:r>
              <a:rPr lang="ru-RU" dirty="0">
                <a:latin typeface="Courier New" pitchFamily="49" charset="0"/>
              </a:rPr>
              <a:t>несмотря на то, что в массиве всего 10 элементов,</a:t>
            </a:r>
          </a:p>
          <a:p>
            <a:r>
              <a:rPr lang="ru-RU" dirty="0">
                <a:latin typeface="Courier New" pitchFamily="49" charset="0"/>
              </a:rPr>
              <a:t>допускается получать указатель на ячейку, следующую </a:t>
            </a:r>
          </a:p>
          <a:p>
            <a:r>
              <a:rPr lang="ru-RU" dirty="0">
                <a:latin typeface="Courier New" pitchFamily="49" charset="0"/>
              </a:rPr>
              <a:t>за последним элементом массива */</a:t>
            </a:r>
          </a:p>
          <a:p>
            <a:r>
              <a:rPr lang="en-US" dirty="0">
                <a:latin typeface="Courier New" pitchFamily="49" charset="0"/>
              </a:rPr>
              <a:t>p = &amp;a[10];</a:t>
            </a:r>
          </a:p>
          <a:p>
            <a:r>
              <a:rPr lang="en-US" dirty="0">
                <a:latin typeface="Courier New" pitchFamily="49" charset="0"/>
              </a:rPr>
              <a:t>*(p – 1) = 3;	// </a:t>
            </a:r>
            <a:r>
              <a:rPr lang="ru-RU" dirty="0">
                <a:latin typeface="Courier New" pitchFamily="49" charset="0"/>
              </a:rPr>
              <a:t>эквивалентно </a:t>
            </a:r>
            <a:r>
              <a:rPr lang="en-US" dirty="0" err="1">
                <a:latin typeface="Courier New" pitchFamily="49" charset="0"/>
              </a:rPr>
              <a:t>arr</a:t>
            </a:r>
            <a:r>
              <a:rPr lang="en-US" dirty="0">
                <a:latin typeface="Courier New" pitchFamily="49" charset="0"/>
              </a:rPr>
              <a:t>[9] = 3;</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fade">
                                      <p:cBhvr>
                                        <p:cTn id="7" dur="500"/>
                                        <p:tgtEl>
                                          <p:spTgt spid="921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fade">
                                      <p:cBhvr>
                                        <p:cTn id="10" dur="500"/>
                                        <p:tgtEl>
                                          <p:spTgt spid="9216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animEffect transition="in" filter="fade">
                                      <p:cBhvr>
                                        <p:cTn id="15" dur="500"/>
                                        <p:tgtEl>
                                          <p:spTgt spid="9216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63">
                                            <p:txEl>
                                              <p:pRg st="6" end="6"/>
                                            </p:txEl>
                                          </p:spTgt>
                                        </p:tgtEl>
                                        <p:attrNameLst>
                                          <p:attrName>style.visibility</p:attrName>
                                        </p:attrNameLst>
                                      </p:cBhvr>
                                      <p:to>
                                        <p:strVal val="visible"/>
                                      </p:to>
                                    </p:set>
                                    <p:animEffect transition="in" filter="fade">
                                      <p:cBhvr>
                                        <p:cTn id="18" dur="500"/>
                                        <p:tgtEl>
                                          <p:spTgt spid="9216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animEffect transition="in" filter="fade">
                                      <p:cBhvr>
                                        <p:cTn id="21" dur="500"/>
                                        <p:tgtEl>
                                          <p:spTgt spid="9216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163">
                                            <p:txEl>
                                              <p:pRg st="9" end="9"/>
                                            </p:txEl>
                                          </p:spTgt>
                                        </p:tgtEl>
                                        <p:attrNameLst>
                                          <p:attrName>style.visibility</p:attrName>
                                        </p:attrNameLst>
                                      </p:cBhvr>
                                      <p:to>
                                        <p:strVal val="visible"/>
                                      </p:to>
                                    </p:set>
                                    <p:animEffect transition="in" filter="fade">
                                      <p:cBhvr>
                                        <p:cTn id="26" dur="500"/>
                                        <p:tgtEl>
                                          <p:spTgt spid="9216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2163">
                                            <p:txEl>
                                              <p:pRg st="10" end="10"/>
                                            </p:txEl>
                                          </p:spTgt>
                                        </p:tgtEl>
                                        <p:attrNameLst>
                                          <p:attrName>style.visibility</p:attrName>
                                        </p:attrNameLst>
                                      </p:cBhvr>
                                      <p:to>
                                        <p:strVal val="visible"/>
                                      </p:to>
                                    </p:set>
                                    <p:animEffect transition="in" filter="fade">
                                      <p:cBhvr>
                                        <p:cTn id="29" dur="500"/>
                                        <p:tgtEl>
                                          <p:spTgt spid="9216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63">
                                            <p:txEl>
                                              <p:pRg st="11" end="11"/>
                                            </p:txEl>
                                          </p:spTgt>
                                        </p:tgtEl>
                                        <p:attrNameLst>
                                          <p:attrName>style.visibility</p:attrName>
                                        </p:attrNameLst>
                                      </p:cBhvr>
                                      <p:to>
                                        <p:strVal val="visible"/>
                                      </p:to>
                                    </p:set>
                                    <p:animEffect transition="in" filter="fade">
                                      <p:cBhvr>
                                        <p:cTn id="32" dur="500"/>
                                        <p:tgtEl>
                                          <p:spTgt spid="9216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2163">
                                            <p:txEl>
                                              <p:pRg st="12" end="12"/>
                                            </p:txEl>
                                          </p:spTgt>
                                        </p:tgtEl>
                                        <p:attrNameLst>
                                          <p:attrName>style.visibility</p:attrName>
                                        </p:attrNameLst>
                                      </p:cBhvr>
                                      <p:to>
                                        <p:strVal val="visible"/>
                                      </p:to>
                                    </p:set>
                                    <p:animEffect transition="in" filter="fade">
                                      <p:cBhvr>
                                        <p:cTn id="35" dur="500"/>
                                        <p:tgtEl>
                                          <p:spTgt spid="9216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2163">
                                            <p:txEl>
                                              <p:pRg st="13" end="13"/>
                                            </p:txEl>
                                          </p:spTgt>
                                        </p:tgtEl>
                                        <p:attrNameLst>
                                          <p:attrName>style.visibility</p:attrName>
                                        </p:attrNameLst>
                                      </p:cBhvr>
                                      <p:to>
                                        <p:strVal val="visible"/>
                                      </p:to>
                                    </p:set>
                                    <p:animEffect transition="in" filter="fade">
                                      <p:cBhvr>
                                        <p:cTn id="38" dur="500"/>
                                        <p:tgtEl>
                                          <p:spTgt spid="921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C165D-E38D-435E-807F-67D2F1F8D255}"/>
              </a:ext>
            </a:extLst>
          </p:cNvPr>
          <p:cNvSpPr>
            <a:spLocks noGrp="1"/>
          </p:cNvSpPr>
          <p:nvPr>
            <p:ph type="title"/>
          </p:nvPr>
        </p:nvSpPr>
        <p:spPr/>
        <p:txBody>
          <a:bodyPr/>
          <a:lstStyle/>
          <a:p>
            <a:r>
              <a:rPr lang="ru-RU" dirty="0"/>
              <a:t>Прочие целые числа</a:t>
            </a:r>
          </a:p>
        </p:txBody>
      </p:sp>
      <p:sp>
        <p:nvSpPr>
          <p:cNvPr id="3" name="Content Placeholder 2">
            <a:extLst>
              <a:ext uri="{FF2B5EF4-FFF2-40B4-BE49-F238E27FC236}">
                <a16:creationId xmlns:a16="http://schemas.microsoft.com/office/drawing/2014/main" id="{49482662-97F6-406A-A39F-F06DE78E3376}"/>
              </a:ext>
            </a:extLst>
          </p:cNvPr>
          <p:cNvSpPr>
            <a:spLocks noGrp="1"/>
          </p:cNvSpPr>
          <p:nvPr>
            <p:ph idx="1"/>
          </p:nvPr>
        </p:nvSpPr>
        <p:spPr/>
        <p:txBody>
          <a:bodyPr>
            <a:normAutofit fontScale="55000" lnSpcReduction="20000"/>
          </a:bodyPr>
          <a:lstStyle/>
          <a:p>
            <a:r>
              <a:rPr lang="en-US" dirty="0" err="1"/>
              <a:t>size_t</a:t>
            </a:r>
            <a:endParaRPr lang="ru-RU" dirty="0"/>
          </a:p>
          <a:p>
            <a:pPr lvl="1"/>
            <a:r>
              <a:rPr lang="ru-RU" dirty="0"/>
              <a:t>Беззнаковый тип, способный хранить размер объекта в памяти или количество типов</a:t>
            </a:r>
          </a:p>
          <a:p>
            <a:r>
              <a:rPr lang="en-US" dirty="0"/>
              <a:t>int8_t, int16_t, int32_t, int64_t</a:t>
            </a:r>
            <a:endParaRPr lang="ru-RU" dirty="0"/>
          </a:p>
          <a:p>
            <a:pPr lvl="1"/>
            <a:r>
              <a:rPr lang="ru-RU" dirty="0"/>
              <a:t>Числа со знаком фиксированной разрядности</a:t>
            </a:r>
          </a:p>
          <a:p>
            <a:r>
              <a:rPr lang="en-US" dirty="0"/>
              <a:t>uint8_t, uint16_t, uint32_t, uint64_t</a:t>
            </a:r>
          </a:p>
          <a:p>
            <a:pPr lvl="1"/>
            <a:r>
              <a:rPr lang="ru-RU" dirty="0"/>
              <a:t>Числа без знака указанной разрядности</a:t>
            </a:r>
            <a:endParaRPr lang="en-US" dirty="0"/>
          </a:p>
          <a:p>
            <a:r>
              <a:rPr lang="en-US" dirty="0"/>
              <a:t>int_fast8_t, int_fast16_t, int_fast32_t, int_fast64_t</a:t>
            </a:r>
          </a:p>
          <a:p>
            <a:pPr lvl="1"/>
            <a:r>
              <a:rPr lang="ru-RU" dirty="0"/>
              <a:t>Самый быстрый знаковый целочисленный тип не меньшей разрядности</a:t>
            </a:r>
          </a:p>
          <a:p>
            <a:r>
              <a:rPr lang="en-US" dirty="0"/>
              <a:t>uint_fast8_t, uint_fast16_t, uint_fast32_t, uint_fast64_t</a:t>
            </a:r>
          </a:p>
          <a:p>
            <a:pPr lvl="1"/>
            <a:r>
              <a:rPr lang="ru-RU" dirty="0"/>
              <a:t>Самый быстрый беззнаковый целочисленный тип не меньшей разрядности</a:t>
            </a:r>
          </a:p>
          <a:p>
            <a:r>
              <a:rPr lang="en-US" dirty="0" err="1"/>
              <a:t>intmax_t</a:t>
            </a:r>
            <a:r>
              <a:rPr lang="en-US" dirty="0"/>
              <a:t>, </a:t>
            </a:r>
            <a:r>
              <a:rPr lang="en-US" dirty="0" err="1"/>
              <a:t>uintmax_t</a:t>
            </a:r>
            <a:endParaRPr lang="en-US" dirty="0"/>
          </a:p>
          <a:p>
            <a:r>
              <a:rPr lang="en-US" dirty="0" err="1"/>
              <a:t>intptr_t</a:t>
            </a:r>
            <a:r>
              <a:rPr lang="en-US" dirty="0"/>
              <a:t>, </a:t>
            </a:r>
            <a:r>
              <a:rPr lang="en-US" dirty="0" err="1"/>
              <a:t>uintptr_t</a:t>
            </a:r>
            <a:endParaRPr lang="en-US" dirty="0"/>
          </a:p>
          <a:p>
            <a:r>
              <a:rPr lang="en-US" dirty="0"/>
              <a:t>int_least8_t, int_least16_t, int_least32_t, int_least64_t, uint_least8_t, uint_least16_t, uint_least32_t, uint_least64_t</a:t>
            </a:r>
            <a:endParaRPr lang="ru-RU" dirty="0"/>
          </a:p>
          <a:p>
            <a:r>
              <a:rPr lang="ru-RU" dirty="0"/>
              <a:t>Объявлены в </a:t>
            </a:r>
            <a:r>
              <a:rPr lang="en-US" dirty="0"/>
              <a:t>&lt;</a:t>
            </a:r>
            <a:r>
              <a:rPr lang="en-US" dirty="0" err="1"/>
              <a:t>cstdint</a:t>
            </a:r>
            <a:r>
              <a:rPr lang="en-US" dirty="0"/>
              <a:t>&gt;</a:t>
            </a:r>
          </a:p>
          <a:p>
            <a:r>
              <a:rPr lang="en-US" dirty="0">
                <a:hlinkClick r:id="rId3"/>
              </a:rPr>
              <a:t>https://en.cppreference.com/w/cpp/types/integer</a:t>
            </a:r>
            <a:endParaRPr lang="en-US" dirty="0"/>
          </a:p>
        </p:txBody>
      </p:sp>
    </p:spTree>
    <p:extLst>
      <p:ext uri="{BB962C8B-B14F-4D97-AF65-F5344CB8AC3E}">
        <p14:creationId xmlns:p14="http://schemas.microsoft.com/office/powerpoint/2010/main" val="4254455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Effect transition="in" filter="fade">
                                      <p:cBhvr>
                                        <p:cTn id="39" dur="500"/>
                                        <p:tgtEl>
                                          <p:spTgt spid="3">
                                            <p:txEl>
                                              <p:pRg st="8" end="8"/>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Effect transition="in" filter="fade">
                                      <p:cBhvr>
                                        <p:cTn id="47" dur="500"/>
                                        <p:tgtEl>
                                          <p:spTgt spid="3">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11" end="11"/>
                                            </p:txEl>
                                          </p:spTgt>
                                        </p:tgtEl>
                                        <p:attrNameLst>
                                          <p:attrName>style.visibility</p:attrName>
                                        </p:attrNameLst>
                                      </p:cBhvr>
                                      <p:to>
                                        <p:strVal val="visible"/>
                                      </p:to>
                                    </p:set>
                                    <p:animEffect transition="in" filter="fade">
                                      <p:cBhvr>
                                        <p:cTn id="52" dur="500"/>
                                        <p:tgtEl>
                                          <p:spTgt spid="3">
                                            <p:txEl>
                                              <p:pRg st="11" end="1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2" end="12"/>
                                            </p:txEl>
                                          </p:spTgt>
                                        </p:tgtEl>
                                        <p:attrNameLst>
                                          <p:attrName>style.visibility</p:attrName>
                                        </p:attrNameLst>
                                      </p:cBhvr>
                                      <p:to>
                                        <p:strVal val="visible"/>
                                      </p:to>
                                    </p:set>
                                    <p:animEffect transition="in" filter="fade">
                                      <p:cBhvr>
                                        <p:cTn id="57" dur="500"/>
                                        <p:tgtEl>
                                          <p:spTgt spid="3">
                                            <p:txEl>
                                              <p:pRg st="12" end="1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3" end="13"/>
                                            </p:txEl>
                                          </p:spTgt>
                                        </p:tgtEl>
                                        <p:attrNameLst>
                                          <p:attrName>style.visibility</p:attrName>
                                        </p:attrNameLst>
                                      </p:cBhvr>
                                      <p:to>
                                        <p:strVal val="visible"/>
                                      </p:to>
                                    </p:set>
                                    <p:animEffect transition="in" filter="fade">
                                      <p:cBhvr>
                                        <p:cTn id="62" dur="500"/>
                                        <p:tgtEl>
                                          <p:spTgt spid="3">
                                            <p:txEl>
                                              <p:pRg st="13" end="1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4" end="14"/>
                                            </p:txEl>
                                          </p:spTgt>
                                        </p:tgtEl>
                                        <p:attrNameLst>
                                          <p:attrName>style.visibility</p:attrName>
                                        </p:attrNameLst>
                                      </p:cBhvr>
                                      <p:to>
                                        <p:strVal val="visible"/>
                                      </p:to>
                                    </p:set>
                                    <p:animEffect transition="in" filter="fade">
                                      <p:cBhvr>
                                        <p:cTn id="6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fade">
                                      <p:cBhvr>
                                        <p:cTn id="10" dur="500"/>
                                        <p:tgtEl>
                                          <p:spTgt spid="942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fade">
                                      <p:cBhvr>
                                        <p:cTn id="13" dur="500"/>
                                        <p:tgtEl>
                                          <p:spTgt spid="942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4211">
                                            <p:txEl>
                                              <p:pRg st="3" end="3"/>
                                            </p:txEl>
                                          </p:spTgt>
                                        </p:tgtEl>
                                        <p:attrNameLst>
                                          <p:attrName>style.visibility</p:attrName>
                                        </p:attrNameLst>
                                      </p:cBhvr>
                                      <p:to>
                                        <p:strVal val="visible"/>
                                      </p:to>
                                    </p:set>
                                    <p:animEffect transition="in" filter="fade">
                                      <p:cBhvr>
                                        <p:cTn id="18"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1524000" y="1"/>
            <a:ext cx="9144000" cy="6494085"/>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7924801" y="5867401"/>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6">
                                            <p:txEl>
                                              <p:pRg st="5" end="5"/>
                                            </p:txEl>
                                          </p:spTgt>
                                        </p:tgtEl>
                                        <p:attrNameLst>
                                          <p:attrName>style.visibility</p:attrName>
                                        </p:attrNameLst>
                                      </p:cBhvr>
                                      <p:to>
                                        <p:strVal val="visible"/>
                                      </p:to>
                                    </p:set>
                                    <p:animEffect transition="in" filter="fade">
                                      <p:cBhvr>
                                        <p:cTn id="7" dur="500"/>
                                        <p:tgtEl>
                                          <p:spTgt spid="9830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306">
                                            <p:txEl>
                                              <p:pRg st="7" end="7"/>
                                            </p:txEl>
                                          </p:spTgt>
                                        </p:tgtEl>
                                        <p:attrNameLst>
                                          <p:attrName>style.visibility</p:attrName>
                                        </p:attrNameLst>
                                      </p:cBhvr>
                                      <p:to>
                                        <p:strVal val="visible"/>
                                      </p:to>
                                    </p:set>
                                    <p:animEffect transition="in" filter="fade">
                                      <p:cBhvr>
                                        <p:cTn id="12" dur="500"/>
                                        <p:tgtEl>
                                          <p:spTgt spid="98306">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8306">
                                            <p:txEl>
                                              <p:pRg st="8" end="8"/>
                                            </p:txEl>
                                          </p:spTgt>
                                        </p:tgtEl>
                                        <p:attrNameLst>
                                          <p:attrName>style.visibility</p:attrName>
                                        </p:attrNameLst>
                                      </p:cBhvr>
                                      <p:to>
                                        <p:strVal val="visible"/>
                                      </p:to>
                                    </p:set>
                                    <p:animEffect transition="in" filter="fade">
                                      <p:cBhvr>
                                        <p:cTn id="15" dur="500"/>
                                        <p:tgtEl>
                                          <p:spTgt spid="9830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8306">
                                            <p:txEl>
                                              <p:pRg st="9" end="9"/>
                                            </p:txEl>
                                          </p:spTgt>
                                        </p:tgtEl>
                                        <p:attrNameLst>
                                          <p:attrName>style.visibility</p:attrName>
                                        </p:attrNameLst>
                                      </p:cBhvr>
                                      <p:to>
                                        <p:strVal val="visible"/>
                                      </p:to>
                                    </p:set>
                                    <p:animEffect transition="in" filter="fade">
                                      <p:cBhvr>
                                        <p:cTn id="18" dur="500"/>
                                        <p:tgtEl>
                                          <p:spTgt spid="98306">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8306">
                                            <p:txEl>
                                              <p:pRg st="10" end="10"/>
                                            </p:txEl>
                                          </p:spTgt>
                                        </p:tgtEl>
                                        <p:attrNameLst>
                                          <p:attrName>style.visibility</p:attrName>
                                        </p:attrNameLst>
                                      </p:cBhvr>
                                      <p:to>
                                        <p:strVal val="visible"/>
                                      </p:to>
                                    </p:set>
                                    <p:animEffect transition="in" filter="fade">
                                      <p:cBhvr>
                                        <p:cTn id="21" dur="500"/>
                                        <p:tgtEl>
                                          <p:spTgt spid="98306">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8306">
                                            <p:txEl>
                                              <p:pRg st="11" end="11"/>
                                            </p:txEl>
                                          </p:spTgt>
                                        </p:tgtEl>
                                        <p:attrNameLst>
                                          <p:attrName>style.visibility</p:attrName>
                                        </p:attrNameLst>
                                      </p:cBhvr>
                                      <p:to>
                                        <p:strVal val="visible"/>
                                      </p:to>
                                    </p:set>
                                    <p:animEffect transition="in" filter="fade">
                                      <p:cBhvr>
                                        <p:cTn id="24" dur="500"/>
                                        <p:tgtEl>
                                          <p:spTgt spid="98306">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8306">
                                            <p:txEl>
                                              <p:pRg st="12" end="12"/>
                                            </p:txEl>
                                          </p:spTgt>
                                        </p:tgtEl>
                                        <p:attrNameLst>
                                          <p:attrName>style.visibility</p:attrName>
                                        </p:attrNameLst>
                                      </p:cBhvr>
                                      <p:to>
                                        <p:strVal val="visible"/>
                                      </p:to>
                                    </p:set>
                                    <p:animEffect transition="in" filter="fade">
                                      <p:cBhvr>
                                        <p:cTn id="27" dur="500"/>
                                        <p:tgtEl>
                                          <p:spTgt spid="98306">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306">
                                            <p:txEl>
                                              <p:pRg st="14" end="14"/>
                                            </p:txEl>
                                          </p:spTgt>
                                        </p:tgtEl>
                                        <p:attrNameLst>
                                          <p:attrName>style.visibility</p:attrName>
                                        </p:attrNameLst>
                                      </p:cBhvr>
                                      <p:to>
                                        <p:strVal val="visible"/>
                                      </p:to>
                                    </p:set>
                                    <p:animEffect transition="in" filter="fade">
                                      <p:cBhvr>
                                        <p:cTn id="32" dur="500"/>
                                        <p:tgtEl>
                                          <p:spTgt spid="98306">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306">
                                            <p:txEl>
                                              <p:pRg st="19" end="19"/>
                                            </p:txEl>
                                          </p:spTgt>
                                        </p:tgtEl>
                                        <p:attrNameLst>
                                          <p:attrName>style.visibility</p:attrName>
                                        </p:attrNameLst>
                                      </p:cBhvr>
                                      <p:to>
                                        <p:strVal val="visible"/>
                                      </p:to>
                                    </p:set>
                                    <p:animEffect transition="in" filter="fade">
                                      <p:cBhvr>
                                        <p:cTn id="37" dur="500"/>
                                        <p:tgtEl>
                                          <p:spTgt spid="98306">
                                            <p:txEl>
                                              <p:pRg st="19" end="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306">
                                            <p:txEl>
                                              <p:pRg st="21" end="21"/>
                                            </p:txEl>
                                          </p:spTgt>
                                        </p:tgtEl>
                                        <p:attrNameLst>
                                          <p:attrName>style.visibility</p:attrName>
                                        </p:attrNameLst>
                                      </p:cBhvr>
                                      <p:to>
                                        <p:strVal val="visible"/>
                                      </p:to>
                                    </p:set>
                                    <p:animEffect transition="in" filter="fade">
                                      <p:cBhvr>
                                        <p:cTn id="42" dur="500"/>
                                        <p:tgtEl>
                                          <p:spTgt spid="98306">
                                            <p:txEl>
                                              <p:pRg st="21" end="2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8306">
                                            <p:txEl>
                                              <p:pRg st="22" end="22"/>
                                            </p:txEl>
                                          </p:spTgt>
                                        </p:tgtEl>
                                        <p:attrNameLst>
                                          <p:attrName>style.visibility</p:attrName>
                                        </p:attrNameLst>
                                      </p:cBhvr>
                                      <p:to>
                                        <p:strVal val="visible"/>
                                      </p:to>
                                    </p:set>
                                    <p:animEffect transition="in" filter="fade">
                                      <p:cBhvr>
                                        <p:cTn id="45" dur="500"/>
                                        <p:tgtEl>
                                          <p:spTgt spid="98306">
                                            <p:txEl>
                                              <p:pRg st="22" end="2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8306">
                                            <p:txEl>
                                              <p:pRg st="23" end="23"/>
                                            </p:txEl>
                                          </p:spTgt>
                                        </p:tgtEl>
                                        <p:attrNameLst>
                                          <p:attrName>style.visibility</p:attrName>
                                        </p:attrNameLst>
                                      </p:cBhvr>
                                      <p:to>
                                        <p:strVal val="visible"/>
                                      </p:to>
                                    </p:set>
                                    <p:animEffect transition="in" filter="fade">
                                      <p:cBhvr>
                                        <p:cTn id="48" dur="500"/>
                                        <p:tgtEl>
                                          <p:spTgt spid="98306">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500"/>
                                        <p:tgtEl>
                                          <p:spTgt spid="9933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Effect transition="in" filter="fade">
                                      <p:cBhvr>
                                        <p:cTn id="15" dur="500"/>
                                        <p:tgtEl>
                                          <p:spTgt spid="993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9331">
                                            <p:txEl>
                                              <p:pRg st="3" end="3"/>
                                            </p:txEl>
                                          </p:spTgt>
                                        </p:tgtEl>
                                        <p:attrNameLst>
                                          <p:attrName>style.visibility</p:attrName>
                                        </p:attrNameLst>
                                      </p:cBhvr>
                                      <p:to>
                                        <p:strVal val="visible"/>
                                      </p:to>
                                    </p:set>
                                    <p:animEffect transition="in" filter="fade">
                                      <p:cBhvr>
                                        <p:cTn id="18" dur="500"/>
                                        <p:tgtEl>
                                          <p:spTgt spid="99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lnSpcReduction="10000"/>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1">
              <a:lnSpc>
                <a:spcPct val="80000"/>
              </a:lnSpc>
            </a:pPr>
            <a:r>
              <a:rPr lang="ru-RU" sz="2400" dirty="0"/>
              <a:t>Тип </a:t>
            </a:r>
            <a:r>
              <a:rPr lang="en-US" sz="2400" dirty="0"/>
              <a:t>*p = new </a:t>
            </a:r>
            <a:r>
              <a:rPr lang="ru-RU" sz="2400" dirty="0"/>
              <a:t>Тип()</a:t>
            </a:r>
          </a:p>
          <a:p>
            <a:pPr lvl="1">
              <a:lnSpc>
                <a:spcPct val="80000"/>
              </a:lnSpc>
            </a:pPr>
            <a:r>
              <a:rPr lang="ru-RU" sz="2400" dirty="0"/>
              <a:t>Тип </a:t>
            </a:r>
            <a:r>
              <a:rPr lang="en-US" sz="2400" dirty="0"/>
              <a:t>*p = new </a:t>
            </a:r>
            <a:r>
              <a:rPr lang="ru-RU" sz="2400" dirty="0"/>
              <a:t>Тип(инициализатор,...)</a:t>
            </a:r>
          </a:p>
          <a:p>
            <a:pPr lvl="1">
              <a:lnSpc>
                <a:spcPct val="80000"/>
              </a:lnSpc>
            </a:pPr>
            <a:r>
              <a:rPr lang="ru-RU" sz="2400" dirty="0"/>
              <a:t>Тип </a:t>
            </a:r>
            <a:r>
              <a:rPr lang="en-US" sz="2400" dirty="0"/>
              <a:t>*p = new </a:t>
            </a:r>
            <a:r>
              <a:rPr lang="ru-RU" sz="2400" dirty="0"/>
              <a:t>Тип</a:t>
            </a:r>
            <a:r>
              <a:rPr lang="en-US" sz="2400" dirty="0"/>
              <a:t>[</a:t>
            </a:r>
            <a:r>
              <a:rPr lang="ru-RU" sz="2400" dirty="0"/>
              <a:t>кол-во элементов</a:t>
            </a:r>
            <a:r>
              <a:rPr lang="en-US" sz="2400" dirty="0"/>
              <a:t>]</a:t>
            </a:r>
            <a:endParaRPr lang="ru-RU" sz="2400" dirty="0"/>
          </a:p>
          <a:p>
            <a:pPr>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1">
              <a:lnSpc>
                <a:spcPct val="80000"/>
              </a:lnSpc>
            </a:pPr>
            <a:r>
              <a:rPr lang="en-US" sz="2400" dirty="0"/>
              <a:t>delete </a:t>
            </a:r>
            <a:r>
              <a:rPr lang="en-US" sz="2400" dirty="0" err="1"/>
              <a:t>pObject</a:t>
            </a:r>
            <a:r>
              <a:rPr lang="en-US" sz="2400" dirty="0"/>
              <a:t>;</a:t>
            </a:r>
          </a:p>
          <a:p>
            <a:pPr lvl="1">
              <a:lnSpc>
                <a:spcPct val="80000"/>
              </a:lnSpc>
            </a:pPr>
            <a:r>
              <a:rPr lang="en-US" sz="2400" dirty="0"/>
              <a:t>delete [] </a:t>
            </a:r>
            <a:r>
              <a:rPr lang="en-US" sz="2400" dirty="0" err="1"/>
              <a:t>pArray</a:t>
            </a:r>
            <a:r>
              <a:rPr lang="en-US" sz="2400" dirty="0"/>
              <a:t>;</a:t>
            </a:r>
            <a:endParaRPr lang="ru-RU" sz="2400" dirty="0"/>
          </a:p>
        </p:txBody>
      </p:sp>
    </p:spTree>
    <p:custDataLst>
      <p:tags r:id="rId1"/>
    </p:custDataLst>
    <p:extLst>
      <p:ext uri="{BB962C8B-B14F-4D97-AF65-F5344CB8AC3E}">
        <p14:creationId xmlns:p14="http://schemas.microsoft.com/office/powerpoint/2010/main" val="2742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fade">
                                      <p:cBhvr>
                                        <p:cTn id="15" dur="500"/>
                                        <p:tgtEl>
                                          <p:spTgt spid="4096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63">
                                            <p:txEl>
                                              <p:pRg st="3" end="3"/>
                                            </p:txEl>
                                          </p:spTgt>
                                        </p:tgtEl>
                                        <p:attrNameLst>
                                          <p:attrName>style.visibility</p:attrName>
                                        </p:attrNameLst>
                                      </p:cBhvr>
                                      <p:to>
                                        <p:strVal val="visible"/>
                                      </p:to>
                                    </p:set>
                                    <p:animEffect transition="in" filter="fade">
                                      <p:cBhvr>
                                        <p:cTn id="18" dur="500"/>
                                        <p:tgtEl>
                                          <p:spTgt spid="4096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fade">
                                      <p:cBhvr>
                                        <p:cTn id="21" dur="500"/>
                                        <p:tgtEl>
                                          <p:spTgt spid="409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0963">
                                            <p:txEl>
                                              <p:pRg st="5" end="5"/>
                                            </p:txEl>
                                          </p:spTgt>
                                        </p:tgtEl>
                                        <p:attrNameLst>
                                          <p:attrName>style.visibility</p:attrName>
                                        </p:attrNameLst>
                                      </p:cBhvr>
                                      <p:to>
                                        <p:strVal val="visible"/>
                                      </p:to>
                                    </p:set>
                                    <p:animEffect transition="in" filter="fade">
                                      <p:cBhvr>
                                        <p:cTn id="26" dur="500"/>
                                        <p:tgtEl>
                                          <p:spTgt spid="4096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Effect transition="in" filter="fade">
                                      <p:cBhvr>
                                        <p:cTn id="29" dur="500"/>
                                        <p:tgtEl>
                                          <p:spTgt spid="4096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fade">
                                      <p:cBhvr>
                                        <p:cTn id="32"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idx="1"/>
          </p:nvPr>
        </p:nvSpPr>
        <p:spPr>
          <a:xfrm>
            <a:off x="2514600" y="2017714"/>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ru-RU"/>
              <a:t>Пример</a:t>
            </a:r>
          </a:p>
        </p:txBody>
      </p:sp>
      <p:sp>
        <p:nvSpPr>
          <p:cNvPr id="105475" name="Text Box 4"/>
          <p:cNvSpPr txBox="1">
            <a:spLocks noChangeArrowheads="1"/>
          </p:cNvSpPr>
          <p:nvPr/>
        </p:nvSpPr>
        <p:spPr bwMode="auto">
          <a:xfrm>
            <a:off x="2743201" y="2225676"/>
            <a:ext cx="6112571" cy="3139321"/>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85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Проблемы ручного управления памятью</a:t>
            </a:r>
          </a:p>
        </p:txBody>
      </p:sp>
      <p:sp>
        <p:nvSpPr>
          <p:cNvPr id="3" name="Объект 2"/>
          <p:cNvSpPr>
            <a:spLocks noGrp="1"/>
          </p:cNvSpPr>
          <p:nvPr>
            <p:ph idx="1"/>
          </p:nvPr>
        </p:nvSpPr>
        <p:spPr/>
        <p:txBody>
          <a:bodyPr>
            <a:normAutofit/>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117694"/>
            <a:ext cx="9186192" cy="6740307"/>
          </a:xfrm>
          <a:prstGeom prst="rect">
            <a:avLst/>
          </a:prstGeom>
        </p:spPr>
        <p:txBody>
          <a:bodyPr wrap="square">
            <a:spAutoFit/>
          </a:bodyPr>
          <a:lstStyle/>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pIntArray</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6F008A"/>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free</a:t>
            </a:r>
            <a:r>
              <a:rPr lang="ru-RU" sz="1600" dirty="0">
                <a:solidFill>
                  <a:srgbClr val="FF0000"/>
                </a:solidFill>
                <a:highlight>
                  <a:srgbClr val="FFFFFF"/>
                </a:highlight>
                <a:latin typeface="Consolas" panose="020B0609020204030204" pitchFamily="49" charset="0"/>
              </a:rPr>
              <a:t>(</a:t>
            </a:r>
            <a:r>
              <a:rPr lang="ru-RU" sz="1600" dirty="0" err="1">
                <a:solidFill>
                  <a:srgbClr val="FF0000"/>
                </a:solidFill>
                <a:highlight>
                  <a:srgbClr val="FFFFFF"/>
                </a:highlight>
                <a:latin typeface="Consolas" panose="020B0609020204030204" pitchFamily="49" charset="0"/>
              </a:rPr>
              <a:t>pIntArray</a:t>
            </a:r>
            <a:r>
              <a:rPr lang="ru-RU" sz="1600" dirty="0">
                <a:solidFill>
                  <a:srgbClr val="FF0000"/>
                </a:solidFill>
                <a:highlight>
                  <a:srgbClr val="FFFFFF"/>
                </a:highlight>
                <a:latin typeface="Consolas" panose="020B0609020204030204" pitchFamily="49" charset="0"/>
              </a:rPr>
              <a:t>);</a:t>
            </a:r>
          </a:p>
          <a:p>
            <a:pPr defTabSz="179388"/>
            <a:r>
              <a:rPr lang="ru-RU" sz="1600" dirty="0">
                <a:solidFill>
                  <a:srgbClr val="FF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free</a:t>
            </a:r>
            <a:r>
              <a:rPr lang="ru-RU" sz="1600" dirty="0">
                <a:solidFill>
                  <a:srgbClr val="008000"/>
                </a:solidFill>
                <a:highlight>
                  <a:srgbClr val="FFFFFF"/>
                </a:highlight>
                <a:latin typeface="Consolas" panose="020B0609020204030204" pitchFamily="49" charset="0"/>
              </a:rPr>
              <a:t> вместо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pAnotherIntArray</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pAnotherIntArray</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вместо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8000"/>
                </a:solidFill>
                <a:highlight>
                  <a:srgbClr val="FFFFFF"/>
                </a:highlight>
                <a:latin typeface="Consolas" panose="020B0609020204030204" pitchFamily="49" charset="0"/>
              </a:rPr>
              <a:t>	// Выделяем в куче один объект </a:t>
            </a:r>
            <a:r>
              <a:rPr lang="ru-RU" sz="1600" dirty="0" err="1">
                <a:solidFill>
                  <a:srgbClr val="008000"/>
                </a:solidFill>
                <a:highlight>
                  <a:srgbClr val="FFFFFF"/>
                </a:highlight>
                <a:latin typeface="Consolas" panose="020B0609020204030204" pitchFamily="49" charset="0"/>
              </a:rPr>
              <a:t>float</a:t>
            </a:r>
            <a:r>
              <a:rPr lang="ru-RU" sz="1600" dirty="0">
                <a:solidFill>
                  <a:srgbClr val="008000"/>
                </a:solidFill>
                <a:highlight>
                  <a:srgbClr val="FFFFFF"/>
                </a:highlight>
                <a:latin typeface="Consolas" panose="020B0609020204030204" pitchFamily="49" charset="0"/>
              </a:rPr>
              <a:t>, инициализируя его значением 100</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pFloat</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(100); </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 </a:t>
            </a:r>
            <a:r>
              <a:rPr lang="ru-RU" sz="1600" dirty="0" err="1">
                <a:solidFill>
                  <a:srgbClr val="FF0000"/>
                </a:solidFill>
                <a:highlight>
                  <a:srgbClr val="FFFFFF"/>
                </a:highlight>
                <a:latin typeface="Consolas" panose="020B0609020204030204" pitchFamily="49" charset="0"/>
              </a:rPr>
              <a:t>pFloat</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 вместо </a:t>
            </a:r>
            <a:r>
              <a:rPr lang="ru-RU" sz="1600" dirty="0" err="1">
                <a:solidFill>
                  <a:srgbClr val="008000"/>
                </a:solidFill>
                <a:highlight>
                  <a:srgbClr val="FFFFFF"/>
                </a:highlight>
                <a:latin typeface="Consolas" panose="020B0609020204030204" pitchFamily="49" charset="0"/>
              </a:rPr>
              <a:t>delete</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myString</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myString</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 </a:t>
            </a:r>
            <a:r>
              <a:rPr lang="ru-RU" sz="1600" dirty="0" err="1">
                <a:solidFill>
                  <a:srgbClr val="FF0000"/>
                </a:solidFill>
                <a:highlight>
                  <a:srgbClr val="FFFFFF"/>
                </a:highlight>
                <a:latin typeface="Consolas" panose="020B0609020204030204" pitchFamily="49" charset="0"/>
              </a:rPr>
              <a:t>myString</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anotherString</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anotherString</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80"/>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anotherString</a:t>
            </a:r>
            <a:r>
              <a:rPr lang="ru-RU" sz="1600" dirty="0">
                <a:solidFill>
                  <a:srgbClr val="FF0000"/>
                </a:solidFill>
                <a:highlight>
                  <a:srgbClr val="FFFFFF"/>
                </a:highlight>
                <a:latin typeface="Consolas" panose="020B0609020204030204" pitchFamily="49" charset="0"/>
              </a:rPr>
              <a:t>[0] = 'A</a:t>
            </a:r>
            <a:r>
              <a:rPr lang="en-US" sz="1600" dirty="0">
                <a:solidFill>
                  <a:srgbClr val="FF0000"/>
                </a:solidFill>
                <a:highlight>
                  <a:srgbClr val="FFFFFF"/>
                </a:highlight>
                <a:latin typeface="Consolas" panose="020B0609020204030204" pitchFamily="49" charset="0"/>
              </a:rPr>
              <a:t>'</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pData</a:t>
            </a:r>
            <a:r>
              <a:rPr lang="en-US" sz="1600" dirty="0">
                <a:solidFill>
                  <a:srgbClr val="000000"/>
                </a:solidFill>
                <a:highlight>
                  <a:srgbClr val="FFFFFF"/>
                </a:highlight>
                <a:latin typeface="Consolas" panose="020B0609020204030204" pitchFamily="49" charset="0"/>
              </a:rPr>
              <a:t> = </a:t>
            </a:r>
            <a:r>
              <a:rPr lang="en-US" sz="1600" dirty="0" err="1">
                <a:solidFill>
                  <a:srgbClr val="6F008A"/>
                </a:solidFill>
                <a:highlight>
                  <a:srgbClr val="FFFFFF"/>
                </a:highlight>
                <a:latin typeface="Consolas" panose="020B0609020204030204" pitchFamily="49" charset="0"/>
              </a:rPr>
              <a:t>malloc</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6F008A"/>
                </a:solidFill>
                <a:highlight>
                  <a:srgbClr val="FFFFFF"/>
                </a:highlight>
                <a:latin typeface="Consolas" panose="020B0609020204030204" pitchFamily="49" charset="0"/>
              </a:rPr>
              <a:t>	</a:t>
            </a:r>
            <a:r>
              <a:rPr lang="en-US" sz="1600" dirty="0">
                <a:solidFill>
                  <a:srgbClr val="6F008A"/>
                </a:solidFill>
                <a:highlight>
                  <a:srgbClr val="FFFFFF"/>
                </a:highlight>
                <a:latin typeface="Consolas" panose="020B0609020204030204" pitchFamily="49" charset="0"/>
              </a:rPr>
              <a:t>free</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pData</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6F008A"/>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free</a:t>
            </a:r>
            <a:r>
              <a:rPr lang="ru-RU" sz="1600" dirty="0">
                <a:solidFill>
                  <a:srgbClr val="FF0000"/>
                </a:solidFill>
                <a:highlight>
                  <a:srgbClr val="FFFFFF"/>
                </a:highlight>
                <a:latin typeface="Consolas" panose="020B0609020204030204" pitchFamily="49" charset="0"/>
              </a:rPr>
              <a:t>(</a:t>
            </a:r>
            <a:r>
              <a:rPr lang="ru-RU" sz="1600" dirty="0" err="1">
                <a:solidFill>
                  <a:srgbClr val="FF0000"/>
                </a:solidFill>
                <a:highlight>
                  <a:srgbClr val="FFFFFF"/>
                </a:highlight>
                <a:latin typeface="Consolas" panose="020B0609020204030204" pitchFamily="49" charset="0"/>
              </a:rPr>
              <a:t>pData</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6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57353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fade">
                                      <p:cBhvr>
                                        <p:cTn id="36" dur="500"/>
                                        <p:tgtEl>
                                          <p:spTgt spid="5">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fade">
                                      <p:cBhvr>
                                        <p:cTn id="39" dur="500"/>
                                        <p:tgtEl>
                                          <p:spTgt spid="5">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fade">
                                      <p:cBhvr>
                                        <p:cTn id="44" dur="500"/>
                                        <p:tgtEl>
                                          <p:spTgt spid="5">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animEffect transition="in" filter="fade">
                                      <p:cBhvr>
                                        <p:cTn id="49" dur="500"/>
                                        <p:tgtEl>
                                          <p:spTgt spid="5">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4" end="14"/>
                                            </p:txEl>
                                          </p:spTgt>
                                        </p:tgtEl>
                                        <p:attrNameLst>
                                          <p:attrName>style.visibility</p:attrName>
                                        </p:attrNameLst>
                                      </p:cBhvr>
                                      <p:to>
                                        <p:strVal val="visible"/>
                                      </p:to>
                                    </p:set>
                                    <p:animEffect transition="in" filter="fade">
                                      <p:cBhvr>
                                        <p:cTn id="52" dur="500"/>
                                        <p:tgtEl>
                                          <p:spTgt spid="5">
                                            <p:txEl>
                                              <p:pRg st="14" end="1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animEffect transition="in" filter="fade">
                                      <p:cBhvr>
                                        <p:cTn id="55" dur="500"/>
                                        <p:tgtEl>
                                          <p:spTgt spid="5">
                                            <p:txEl>
                                              <p:pRg st="15" end="1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16" end="16"/>
                                            </p:txEl>
                                          </p:spTgt>
                                        </p:tgtEl>
                                        <p:attrNameLst>
                                          <p:attrName>style.visibility</p:attrName>
                                        </p:attrNameLst>
                                      </p:cBhvr>
                                      <p:to>
                                        <p:strVal val="visible"/>
                                      </p:to>
                                    </p:set>
                                    <p:animEffect transition="in" filter="fade">
                                      <p:cBhvr>
                                        <p:cTn id="60" dur="500"/>
                                        <p:tgtEl>
                                          <p:spTgt spid="5">
                                            <p:txEl>
                                              <p:pRg st="16" end="1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xEl>
                                              <p:pRg st="18" end="18"/>
                                            </p:txEl>
                                          </p:spTgt>
                                        </p:tgtEl>
                                        <p:attrNameLst>
                                          <p:attrName>style.visibility</p:attrName>
                                        </p:attrNameLst>
                                      </p:cBhvr>
                                      <p:to>
                                        <p:strVal val="visible"/>
                                      </p:to>
                                    </p:set>
                                    <p:animEffect transition="in" filter="fade">
                                      <p:cBhvr>
                                        <p:cTn id="65" dur="500"/>
                                        <p:tgtEl>
                                          <p:spTgt spid="5">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5">
                                            <p:txEl>
                                              <p:pRg st="19" end="19"/>
                                            </p:txEl>
                                          </p:spTgt>
                                        </p:tgtEl>
                                        <p:attrNameLst>
                                          <p:attrName>style.visibility</p:attrName>
                                        </p:attrNameLst>
                                      </p:cBhvr>
                                      <p:to>
                                        <p:strVal val="visible"/>
                                      </p:to>
                                    </p:set>
                                    <p:animEffect transition="in" filter="fade">
                                      <p:cBhvr>
                                        <p:cTn id="68" dur="500"/>
                                        <p:tgtEl>
                                          <p:spTgt spid="5">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5">
                                            <p:txEl>
                                              <p:pRg st="20" end="20"/>
                                            </p:txEl>
                                          </p:spTgt>
                                        </p:tgtEl>
                                        <p:attrNameLst>
                                          <p:attrName>style.visibility</p:attrName>
                                        </p:attrNameLst>
                                      </p:cBhvr>
                                      <p:to>
                                        <p:strVal val="visible"/>
                                      </p:to>
                                    </p:set>
                                    <p:animEffect transition="in" filter="fade">
                                      <p:cBhvr>
                                        <p:cTn id="71" dur="500"/>
                                        <p:tgtEl>
                                          <p:spTgt spid="5">
                                            <p:txEl>
                                              <p:pRg st="20" end="2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
                                            <p:txEl>
                                              <p:pRg st="21" end="21"/>
                                            </p:txEl>
                                          </p:spTgt>
                                        </p:tgtEl>
                                        <p:attrNameLst>
                                          <p:attrName>style.visibility</p:attrName>
                                        </p:attrNameLst>
                                      </p:cBhvr>
                                      <p:to>
                                        <p:strVal val="visible"/>
                                      </p:to>
                                    </p:set>
                                    <p:animEffect transition="in" filter="fade">
                                      <p:cBhvr>
                                        <p:cTn id="76" dur="500"/>
                                        <p:tgtEl>
                                          <p:spTgt spid="5">
                                            <p:txEl>
                                              <p:pRg st="21" end="2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
                                            <p:txEl>
                                              <p:pRg st="23" end="23"/>
                                            </p:txEl>
                                          </p:spTgt>
                                        </p:tgtEl>
                                        <p:attrNameLst>
                                          <p:attrName>style.visibility</p:attrName>
                                        </p:attrNameLst>
                                      </p:cBhvr>
                                      <p:to>
                                        <p:strVal val="visible"/>
                                      </p:to>
                                    </p:set>
                                    <p:animEffect transition="in" filter="fade">
                                      <p:cBhvr>
                                        <p:cTn id="81" dur="500"/>
                                        <p:tgtEl>
                                          <p:spTgt spid="5">
                                            <p:txEl>
                                              <p:pRg st="23" end="23"/>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5">
                                            <p:txEl>
                                              <p:pRg st="24" end="24"/>
                                            </p:txEl>
                                          </p:spTgt>
                                        </p:tgtEl>
                                        <p:attrNameLst>
                                          <p:attrName>style.visibility</p:attrName>
                                        </p:attrNameLst>
                                      </p:cBhvr>
                                      <p:to>
                                        <p:strVal val="visible"/>
                                      </p:to>
                                    </p:set>
                                    <p:animEffect transition="in" filter="fade">
                                      <p:cBhvr>
                                        <p:cTn id="84" dur="500"/>
                                        <p:tgtEl>
                                          <p:spTgt spid="5">
                                            <p:txEl>
                                              <p:pRg st="24" end="24"/>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5">
                                            <p:txEl>
                                              <p:pRg st="25" end="25"/>
                                            </p:txEl>
                                          </p:spTgt>
                                        </p:tgtEl>
                                        <p:attrNameLst>
                                          <p:attrName>style.visibility</p:attrName>
                                        </p:attrNameLst>
                                      </p:cBhvr>
                                      <p:to>
                                        <p:strVal val="visible"/>
                                      </p:to>
                                    </p:set>
                                    <p:animEffect transition="in" filter="fade">
                                      <p:cBhvr>
                                        <p:cTn id="87" dur="500"/>
                                        <p:tgtEl>
                                          <p:spTgt spid="5">
                                            <p:txEl>
                                              <p:pRg st="25" end="2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26" end="26"/>
                                            </p:txEl>
                                          </p:spTgt>
                                        </p:tgtEl>
                                        <p:attrNameLst>
                                          <p:attrName>style.visibility</p:attrName>
                                        </p:attrNameLst>
                                      </p:cBhvr>
                                      <p:to>
                                        <p:strVal val="visible"/>
                                      </p:to>
                                    </p:set>
                                    <p:animEffect transition="in" filter="fade">
                                      <p:cBhvr>
                                        <p:cTn id="92" dur="500"/>
                                        <p:tgtEl>
                                          <p:spTgt spid="5">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1844825"/>
            <a:ext cx="8856984" cy="4524315"/>
          </a:xfrm>
          <a:prstGeom prst="rect">
            <a:avLst/>
          </a:prstGeom>
        </p:spPr>
        <p:txBody>
          <a:bodyPr wrap="square">
            <a:spAutoFit/>
          </a:bodyPr>
          <a:lstStyle/>
          <a:p>
            <a:pPr defTabSz="179388"/>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880000"/>
                </a:solidFill>
                <a:highlight>
                  <a:srgbClr val="FFFFFF"/>
                </a:highlight>
                <a:latin typeface="Consolas" panose="020B0609020204030204" pitchFamily="49" charset="0"/>
              </a:rPr>
              <a:t>main</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argc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argv</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00"/>
                </a:solidFill>
                <a:highlight>
                  <a:srgbClr val="FFFFFF"/>
                </a:highlight>
                <a:latin typeface="Consolas" panose="020B0609020204030204" pitchFamily="49" charset="0"/>
              </a:rPr>
              <a:t>{</a:t>
            </a: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someInt</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(11);</a:t>
            </a:r>
          </a:p>
          <a:p>
            <a:pPr defTabSz="179388"/>
            <a:r>
              <a:rPr lang="ru-RU" sz="1600" dirty="0">
                <a:solidFill>
                  <a:srgbClr val="000080"/>
                </a:solidFill>
                <a:highlight>
                  <a:srgbClr val="FFFFFF"/>
                </a:highlight>
                <a:latin typeface="Consolas" panose="020B0609020204030204" pitchFamily="49" charset="0"/>
              </a:rPr>
              <a:t>	</a:t>
            </a:r>
            <a:r>
              <a:rPr lang="ru-RU" sz="1600" dirty="0" err="1">
                <a:solidFill>
                  <a:srgbClr val="000080"/>
                </a:solidFill>
                <a:highlight>
                  <a:srgbClr val="FFFFFF"/>
                </a:highlight>
                <a:latin typeface="Consolas" panose="020B0609020204030204" pitchFamily="49" charset="0"/>
              </a:rPr>
              <a:t>someInt</a:t>
            </a:r>
            <a:r>
              <a:rPr lang="ru-RU" sz="1600" dirty="0">
                <a:solidFill>
                  <a:srgbClr val="000000"/>
                </a:solidFill>
                <a:highlight>
                  <a:srgbClr val="FFFFFF"/>
                </a:highlight>
                <a:latin typeface="Consolas" panose="020B0609020204030204" pitchFamily="49" charset="0"/>
              </a:rPr>
              <a:t> = </a:t>
            </a:r>
            <a:r>
              <a:rPr lang="ru-RU" sz="1600" dirty="0" err="1">
                <a:solidFill>
                  <a:srgbClr val="0000FF"/>
                </a:solidFill>
                <a:highlight>
                  <a:srgbClr val="FFFFFF"/>
                </a:highlight>
                <a:latin typeface="Consolas" panose="020B0609020204030204" pitchFamily="49" charset="0"/>
              </a:rPr>
              <a:t>new</a:t>
            </a:r>
            <a:r>
              <a:rPr lang="ru-RU" sz="1600" dirty="0">
                <a:solidFill>
                  <a:srgbClr val="000000"/>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(12);</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someInt</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en-US"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 </a:t>
            </a:r>
            <a:r>
              <a:rPr lang="ru-RU" sz="1600" dirty="0" err="1">
                <a:solidFill>
                  <a:srgbClr val="000080"/>
                </a:solidFill>
                <a:highlight>
                  <a:srgbClr val="FFFFFF"/>
                </a:highlight>
                <a:latin typeface="Consolas" panose="020B0609020204030204" pitchFamily="49" charset="0"/>
              </a:rPr>
              <a:t>someValue</a:t>
            </a:r>
            <a:r>
              <a:rPr lang="ru-RU" sz="1600" dirty="0">
                <a:solidFill>
                  <a:srgbClr val="000000"/>
                </a:solidFill>
                <a:highlight>
                  <a:srgbClr val="FFFFFF"/>
                </a:highlight>
                <a:latin typeface="Consolas" panose="020B0609020204030204" pitchFamily="49" charset="0"/>
              </a:rPr>
              <a:t> = *(</a:t>
            </a:r>
            <a:r>
              <a:rPr lang="ru-RU" sz="1600" dirty="0" err="1">
                <a:solidFill>
                  <a:srgbClr val="0000FF"/>
                </a:solidFill>
                <a:highlight>
                  <a:srgbClr val="FFFFFF"/>
                </a:highlight>
                <a:latin typeface="Consolas" panose="020B0609020204030204" pitchFamily="49" charset="0"/>
              </a:rPr>
              <a:t>new</a:t>
            </a:r>
            <a:r>
              <a:rPr lang="ru-RU" sz="1600" dirty="0">
                <a:solidFill>
                  <a:srgbClr val="000000"/>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(35));</a:t>
            </a:r>
            <a:endParaRPr lang="en-US" sz="1600" dirty="0">
              <a:solidFill>
                <a:srgbClr val="000000"/>
              </a:solidFill>
              <a:highlight>
                <a:srgbClr val="FFFFFF"/>
              </a:highlight>
              <a:latin typeface="Consolas" panose="020B0609020204030204" pitchFamily="49" charset="0"/>
            </a:endParaRP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выделили в куче, </a:t>
            </a:r>
            <a:r>
              <a:rPr lang="ru-RU" sz="1600" dirty="0" err="1">
                <a:solidFill>
                  <a:srgbClr val="008000"/>
                </a:solidFill>
                <a:highlight>
                  <a:srgbClr val="FFFFFF"/>
                </a:highlight>
                <a:latin typeface="Consolas" panose="020B0609020204030204" pitchFamily="49" charset="0"/>
              </a:rPr>
              <a:t>разыменовали</a:t>
            </a:r>
            <a:r>
              <a:rPr lang="ru-RU" sz="1600" dirty="0">
                <a:solidFill>
                  <a:srgbClr val="008000"/>
                </a:solidFill>
                <a:highlight>
                  <a:srgbClr val="FFFFFF"/>
                </a:highlight>
                <a:latin typeface="Consolas" panose="020B0609020204030204" pitchFamily="49" charset="0"/>
              </a:rPr>
              <a:t>, адрес потеряли</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a:solidFill>
                  <a:srgbClr val="000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 (</a:t>
            </a:r>
            <a:r>
              <a:rPr lang="en-US" sz="1600" dirty="0" err="1">
                <a:solidFill>
                  <a:srgbClr val="6F008A"/>
                </a:solidFill>
                <a:highlight>
                  <a:srgbClr val="FFFFFF"/>
                </a:highlight>
                <a:latin typeface="Consolas" panose="020B0609020204030204" pitchFamily="49" charset="0"/>
              </a:rPr>
              <a:t>getchar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'A'</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00"/>
                </a:solidFill>
                <a:highlight>
                  <a:srgbClr val="FFFFFF"/>
                </a:highlight>
                <a:latin typeface="Consolas" panose="020B0609020204030204" pitchFamily="49" charset="0"/>
              </a:rPr>
              <a:t>	{</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return</a:t>
            </a:r>
            <a:r>
              <a:rPr lang="ru-RU" sz="1600" dirty="0">
                <a:solidFill>
                  <a:srgbClr val="000000"/>
                </a:solidFill>
                <a:highlight>
                  <a:srgbClr val="FFFFFF"/>
                </a:highlight>
                <a:latin typeface="Consolas" panose="020B0609020204030204" pitchFamily="49" charset="0"/>
              </a:rPr>
              <a:t> 0;</a:t>
            </a:r>
          </a:p>
          <a:p>
            <a:pPr defTabSz="179388"/>
            <a:r>
              <a:rPr lang="ru-RU" sz="1600" dirty="0">
                <a:solidFill>
                  <a:srgbClr val="000000"/>
                </a:solidFill>
                <a:highlight>
                  <a:srgbClr val="FFFFFF"/>
                </a:highlight>
                <a:latin typeface="Consolas" panose="020B0609020204030204" pitchFamily="49" charset="0"/>
              </a:rPr>
              <a:t>	}</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забыли вызывать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p перед выходом из функции</a:t>
            </a:r>
            <a:endParaRPr lang="en-US"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a:t>
            </a:r>
            <a:endParaRPr lang="ru-RU" sz="1600" dirty="0"/>
          </a:p>
        </p:txBody>
      </p:sp>
    </p:spTree>
    <p:extLst>
      <p:ext uri="{BB962C8B-B14F-4D97-AF65-F5344CB8AC3E}">
        <p14:creationId xmlns:p14="http://schemas.microsoft.com/office/powerpoint/2010/main" val="23285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500"/>
                                        <p:tgtEl>
                                          <p:spTgt spid="3">
                                            <p:txEl>
                                              <p:pRg st="14" end="1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fade">
                                      <p:cBhvr>
                                        <p:cTn id="48" dur="500"/>
                                        <p:tgtEl>
                                          <p:spTgt spid="3">
                                            <p:txEl>
                                              <p:pRg st="15" end="1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fade">
                                      <p:cBhvr>
                                        <p:cTn id="53"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lnSpcReduction="1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1055440" y="1412776"/>
            <a:ext cx="8630107" cy="2057423"/>
          </a:xfrm>
          <a:prstGeom prst="rect">
            <a:avLst/>
          </a:prstGeom>
        </p:spPr>
        <p:txBody>
          <a:bodyPr wrap="square">
            <a:spAutoFit/>
          </a:bodyPr>
          <a:lstStyle/>
          <a:p>
            <a:pPr defTabSz="444500">
              <a:lnSpc>
                <a:spcPct val="115000"/>
              </a:lnSpc>
            </a:pPr>
            <a:r>
              <a:rPr lang="ru-RU" sz="1600" dirty="0">
                <a:solidFill>
                  <a:srgbClr val="0000FF"/>
                </a:solidFill>
                <a:latin typeface="Consolas"/>
                <a:ea typeface="Calibri"/>
                <a:cs typeface="Times New Roman"/>
              </a:rPr>
              <a:t>#</a:t>
            </a:r>
            <a:r>
              <a:rPr lang="ru-RU" sz="1600" dirty="0" err="1">
                <a:solidFill>
                  <a:srgbClr val="0000FF"/>
                </a:solidFill>
                <a:latin typeface="Consolas"/>
                <a:ea typeface="Calibri"/>
                <a:cs typeface="Times New Roman"/>
              </a:rPr>
              <a:t>include</a:t>
            </a:r>
            <a:r>
              <a:rPr lang="ru-RU" sz="1600" dirty="0">
                <a:solidFill>
                  <a:srgbClr val="000000"/>
                </a:solidFill>
                <a:latin typeface="Consolas"/>
                <a:ea typeface="Calibri"/>
                <a:cs typeface="Times New Roman"/>
              </a:rPr>
              <a:t> </a:t>
            </a:r>
            <a:r>
              <a:rPr lang="ru-RU" sz="1600" dirty="0">
                <a:solidFill>
                  <a:srgbClr val="A31515"/>
                </a:solidFill>
                <a:latin typeface="Consolas"/>
                <a:ea typeface="Calibri"/>
                <a:cs typeface="Times New Roman"/>
              </a:rPr>
              <a:t>&lt;</a:t>
            </a:r>
            <a:r>
              <a:rPr lang="ru-RU" sz="1600" dirty="0" err="1">
                <a:solidFill>
                  <a:srgbClr val="A31515"/>
                </a:solidFill>
                <a:latin typeface="Consolas"/>
                <a:ea typeface="Calibri"/>
                <a:cs typeface="Times New Roman"/>
              </a:rPr>
              <a:t>iostream</a:t>
            </a:r>
            <a:r>
              <a:rPr lang="ru-RU" sz="1600" dirty="0">
                <a:solidFill>
                  <a:srgbClr val="A31515"/>
                </a:solidFill>
                <a:latin typeface="Consolas"/>
                <a:ea typeface="Calibri"/>
                <a:cs typeface="Times New Roman"/>
              </a:rPr>
              <a:t>&gt;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endParaRPr lang="ru-RU" sz="1600" dirty="0">
              <a:ea typeface="Calibri"/>
              <a:cs typeface="Times New Roman"/>
            </a:endParaRPr>
          </a:p>
          <a:p>
            <a:pPr defTabSz="444500">
              <a:lnSpc>
                <a:spcPct val="115000"/>
              </a:lnSpc>
            </a:pPr>
            <a:r>
              <a:rPr lang="en-US" sz="1600" dirty="0">
                <a:solidFill>
                  <a:srgbClr val="0000FF"/>
                </a:solidFill>
                <a:latin typeface="Consolas"/>
                <a:ea typeface="Calibri"/>
                <a:cs typeface="Times New Roman"/>
              </a:rPr>
              <a:t>int</a:t>
            </a:r>
            <a:r>
              <a:rPr lang="ru-RU" sz="1600" dirty="0">
                <a:solidFill>
                  <a:srgbClr val="000000"/>
                </a:solidFill>
                <a:latin typeface="Consolas"/>
                <a:ea typeface="Calibri"/>
                <a:cs typeface="Times New Roman"/>
              </a:rPr>
              <a:t> </a:t>
            </a:r>
            <a:r>
              <a:rPr lang="ru-RU" sz="1600" i="1" dirty="0" err="1">
                <a:solidFill>
                  <a:srgbClr val="880000"/>
                </a:solidFill>
                <a:latin typeface="Consolas"/>
                <a:ea typeface="Calibri"/>
                <a:cs typeface="Times New Roman"/>
              </a:rPr>
              <a:t>main</a:t>
            </a:r>
            <a:r>
              <a:rPr lang="ru-RU"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r>
              <a:rPr lang="ru-RU" sz="1600" dirty="0">
                <a:solidFill>
                  <a:srgbClr val="008000"/>
                </a:solidFill>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pPr>
            <a:r>
              <a:rPr lang="ru-RU" sz="1600" dirty="0">
                <a:solidFill>
                  <a:srgbClr val="000000"/>
                </a:solidFill>
                <a:latin typeface="Consolas"/>
                <a:ea typeface="Calibri"/>
                <a:cs typeface="Times New Roman"/>
              </a:rPr>
              <a:t>	</a:t>
            </a:r>
            <a:r>
              <a:rPr lang="en-US" sz="1600" i="1" dirty="0" err="1">
                <a:solidFill>
                  <a:srgbClr val="216F85"/>
                </a:solidFill>
                <a:latin typeface="Consolas"/>
                <a:ea typeface="Calibri"/>
                <a:cs typeface="Times New Roman"/>
              </a:rPr>
              <a:t>std</a:t>
            </a:r>
            <a:r>
              <a:rPr lang="en-US" sz="1600" dirty="0">
                <a:solidFill>
                  <a:srgbClr val="000000"/>
                </a:solidFill>
                <a:latin typeface="Consolas"/>
                <a:ea typeface="Calibri"/>
                <a:cs typeface="Times New Roman"/>
              </a:rPr>
              <a:t>::</a:t>
            </a:r>
            <a:r>
              <a:rPr lang="en-US" sz="1600" i="1" dirty="0" err="1">
                <a:solidFill>
                  <a:srgbClr val="000080"/>
                </a:solidFill>
                <a:latin typeface="Consolas"/>
                <a:ea typeface="Calibri"/>
                <a:cs typeface="Times New Roman"/>
              </a:rPr>
              <a:t>cout</a:t>
            </a:r>
            <a:r>
              <a:rPr lang="en-US" sz="1600" dirty="0">
                <a:solidFill>
                  <a:srgbClr val="000000"/>
                </a:solidFill>
                <a:latin typeface="Consolas"/>
                <a:ea typeface="Calibri"/>
                <a:cs typeface="Times New Roman"/>
              </a:rPr>
              <a:t> &lt;&lt; </a:t>
            </a:r>
            <a:r>
              <a:rPr lang="en-US" sz="1600" dirty="0">
                <a:solidFill>
                  <a:srgbClr val="A31515"/>
                </a:solidFill>
                <a:latin typeface="Consolas"/>
                <a:ea typeface="Calibri"/>
                <a:cs typeface="Times New Roman"/>
              </a:rPr>
              <a:t>"Hello, world!"</a:t>
            </a:r>
            <a:r>
              <a:rPr lang="en-US" sz="1600" dirty="0">
                <a:solidFill>
                  <a:srgbClr val="000000"/>
                </a:solidFill>
                <a:latin typeface="Consolas"/>
                <a:ea typeface="Calibri"/>
                <a:cs typeface="Times New Roman"/>
              </a:rPr>
              <a:t> &lt;&lt; </a:t>
            </a:r>
            <a:r>
              <a:rPr lang="en-US" sz="1600" i="1" dirty="0" err="1">
                <a:solidFill>
                  <a:srgbClr val="216F85"/>
                </a:solidFill>
                <a:latin typeface="Consolas"/>
                <a:ea typeface="Calibri"/>
                <a:cs typeface="Times New Roman"/>
              </a:rPr>
              <a:t>std</a:t>
            </a:r>
            <a:r>
              <a:rPr lang="en-US" sz="1600" dirty="0">
                <a:solidFill>
                  <a:srgbClr val="000000"/>
                </a:solidFill>
                <a:latin typeface="Consolas"/>
                <a:ea typeface="Calibri"/>
                <a:cs typeface="Times New Roman"/>
              </a:rPr>
              <a:t>::</a:t>
            </a:r>
            <a:r>
              <a:rPr lang="en-US" sz="1600" i="1" dirty="0" err="1">
                <a:solidFill>
                  <a:srgbClr val="880000"/>
                </a:solidFill>
                <a:latin typeface="Consolas"/>
                <a:ea typeface="Calibri"/>
                <a:cs typeface="Times New Roman"/>
              </a:rPr>
              <a:t>endl</a:t>
            </a:r>
            <a:r>
              <a:rPr lang="en-US" sz="1600" dirty="0">
                <a:solidFill>
                  <a:srgbClr val="000000"/>
                </a:solidFill>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latin typeface="Consolas"/>
                <a:ea typeface="Calibri"/>
                <a:cs typeface="Times New Roman"/>
              </a:rPr>
              <a:t>}</a:t>
            </a:r>
            <a:endParaRPr lang="ru-RU" sz="1600" dirty="0">
              <a:ea typeface="Calibri"/>
              <a:cs typeface="Times New Roman"/>
            </a:endParaRPr>
          </a:p>
        </p:txBody>
      </p:sp>
      <p:sp>
        <p:nvSpPr>
          <p:cNvPr id="3" name="Rectangle 2">
            <a:extLst>
              <a:ext uri="{FF2B5EF4-FFF2-40B4-BE49-F238E27FC236}">
                <a16:creationId xmlns:a16="http://schemas.microsoft.com/office/drawing/2014/main" id="{52DDD277-11BD-4801-9E7B-B53D52F70B83}"/>
              </a:ext>
            </a:extLst>
          </p:cNvPr>
          <p:cNvSpPr/>
          <p:nvPr/>
        </p:nvSpPr>
        <p:spPr>
          <a:xfrm>
            <a:off x="869385" y="4293096"/>
            <a:ext cx="9002216" cy="2031325"/>
          </a:xfrm>
          <a:prstGeom prst="rect">
            <a:avLst/>
          </a:prstGeom>
        </p:spPr>
        <p:txBody>
          <a:bodyPr wrap="square">
            <a:spAutoFit/>
          </a:bodyPr>
          <a:lstStyle/>
          <a:p>
            <a:r>
              <a:rPr lang="ru-RU" dirty="0">
                <a:solidFill>
                  <a:srgbClr val="008000"/>
                </a:solidFill>
                <a:latin typeface="Consolas"/>
                <a:ea typeface="Calibri"/>
                <a:cs typeface="Times New Roman"/>
              </a:rPr>
              <a:t>// В </a:t>
            </a:r>
            <a:r>
              <a:rPr lang="en-US" dirty="0">
                <a:solidFill>
                  <a:srgbClr val="008000"/>
                </a:solidFill>
                <a:latin typeface="Consolas"/>
                <a:ea typeface="Calibri"/>
                <a:cs typeface="Times New Roman"/>
              </a:rPr>
              <a:t>C++23 </a:t>
            </a:r>
            <a:r>
              <a:rPr lang="ru-RU" dirty="0">
                <a:solidFill>
                  <a:srgbClr val="008000"/>
                </a:solidFill>
                <a:latin typeface="Consolas"/>
                <a:ea typeface="Calibri"/>
                <a:cs typeface="Times New Roman"/>
              </a:rPr>
              <a:t>можно использовать </a:t>
            </a:r>
            <a:r>
              <a:rPr lang="en-US" dirty="0">
                <a:solidFill>
                  <a:srgbClr val="008000"/>
                </a:solidFill>
                <a:latin typeface="Consolas"/>
                <a:ea typeface="Calibri"/>
                <a:cs typeface="Times New Roman"/>
              </a:rPr>
              <a:t>std::print</a:t>
            </a:r>
            <a:endParaRPr lang="en-US" b="0" dirty="0">
              <a:solidFill>
                <a:srgbClr val="AF00DB"/>
              </a:solidFill>
              <a:effectLst/>
              <a:latin typeface="Consolas" panose="020B0609020204030204" pitchFamily="49" charset="0"/>
            </a:endParaRPr>
          </a:p>
          <a:p>
            <a:r>
              <a:rPr lang="en-US" b="0" dirty="0">
                <a:solidFill>
                  <a:srgbClr val="AF00DB"/>
                </a:solidFill>
                <a:effectLst/>
                <a:latin typeface="Consolas" panose="020B0609020204030204" pitchFamily="49" charset="0"/>
              </a:rPr>
              <a:t>#include</a:t>
            </a:r>
            <a:r>
              <a:rPr lang="en-US" b="0" dirty="0">
                <a:solidFill>
                  <a:srgbClr val="0000FF"/>
                </a:solidFill>
                <a:effectLst/>
                <a:latin typeface="Consolas" panose="020B0609020204030204" pitchFamily="49" charset="0"/>
              </a:rPr>
              <a:t> </a:t>
            </a:r>
            <a:r>
              <a:rPr lang="en-US" b="0" dirty="0">
                <a:solidFill>
                  <a:srgbClr val="A31515"/>
                </a:solidFill>
                <a:effectLst/>
                <a:latin typeface="Consolas" panose="020B0609020204030204" pitchFamily="49" charset="0"/>
              </a:rPr>
              <a:t>&lt;print&gt;</a:t>
            </a:r>
            <a:endParaRPr lang="en-US" b="0" dirty="0">
              <a:solidFill>
                <a:srgbClr val="3B3B3B"/>
              </a:solidFill>
              <a:effectLst/>
              <a:latin typeface="Consolas" panose="020B0609020204030204" pitchFamily="49" charset="0"/>
            </a:endParaRPr>
          </a:p>
          <a:p>
            <a:br>
              <a:rPr lang="en-US" b="0" dirty="0">
                <a:solidFill>
                  <a:srgbClr val="3B3B3B"/>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main</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std</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print</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"Hello, world"</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239123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69F707-1D7B-49FA-9517-BF745865C746}"/>
              </a:ext>
            </a:extLst>
          </p:cNvPr>
          <p:cNvPicPr>
            <a:picLocks noChangeAspect="1"/>
          </p:cNvPicPr>
          <p:nvPr/>
        </p:nvPicPr>
        <p:blipFill rotWithShape="1">
          <a:blip r:embed="rId3"/>
          <a:srcRect t="8662" b="5119"/>
          <a:stretch/>
        </p:blipFill>
        <p:spPr>
          <a:xfrm>
            <a:off x="5735960" y="1088740"/>
            <a:ext cx="6096851" cy="2628292"/>
          </a:xfrm>
          <a:prstGeom prst="rect">
            <a:avLst/>
          </a:prstGeom>
        </p:spPr>
      </p:pic>
      <p:sp>
        <p:nvSpPr>
          <p:cNvPr id="2" name="Заголовок 1"/>
          <p:cNvSpPr>
            <a:spLocks noGrp="1"/>
          </p:cNvSpPr>
          <p:nvPr>
            <p:ph type="title"/>
          </p:nvPr>
        </p:nvSpPr>
        <p:spPr/>
        <p:txBody>
          <a:bodyPr>
            <a:normAutofit/>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1847528" y="1988841"/>
            <a:ext cx="3304110"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1919536" y="3429000"/>
            <a:ext cx="2592376"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3341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3971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4601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5231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6077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6708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7338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7968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3503713" y="4005064"/>
            <a:ext cx="1369221"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6528049" y="4005064"/>
            <a:ext cx="1186543"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2351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2351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3305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3935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6096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6726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a:defRPr/>
            </a:pPr>
            <a:r>
              <a:rPr lang="ru-RU" dirty="0"/>
              <a:t>Числа с плавающей запятой</a:t>
            </a:r>
          </a:p>
        </p:txBody>
      </p:sp>
      <p:sp>
        <p:nvSpPr>
          <p:cNvPr id="24579" name="Rectangle 3"/>
          <p:cNvSpPr>
            <a:spLocks noGrp="1" noChangeArrowheads="1"/>
          </p:cNvSpPr>
          <p:nvPr>
            <p:ph idx="1"/>
          </p:nvPr>
        </p:nvSpPr>
        <p:spPr/>
        <p:txBody>
          <a:bodyPr>
            <a:normAutofit fontScale="85000" lnSpcReduction="20000"/>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p>
          <a:p>
            <a:r>
              <a:rPr lang="ru-RU" dirty="0"/>
              <a:t>Могут поддерживать специальные значения:</a:t>
            </a:r>
          </a:p>
          <a:p>
            <a:pPr lvl="1"/>
            <a:r>
              <a:rPr lang="ru-RU" dirty="0"/>
              <a:t>Положительная и отрицательная бесконечности</a:t>
            </a:r>
            <a:r>
              <a:rPr lang="en-US" dirty="0"/>
              <a:t> (INFINITY)</a:t>
            </a:r>
            <a:endParaRPr lang="ru-RU" dirty="0"/>
          </a:p>
          <a:p>
            <a:pPr lvl="1"/>
            <a:r>
              <a:rPr lang="ru-RU" dirty="0"/>
              <a:t>Отрицательный ноль. Равен положительному нулю</a:t>
            </a:r>
            <a:endParaRPr lang="en-US" dirty="0"/>
          </a:p>
          <a:p>
            <a:pPr lvl="2"/>
            <a:r>
              <a:rPr lang="en-US" dirty="0"/>
              <a:t>1.0/0.0 == INFINITY</a:t>
            </a:r>
          </a:p>
          <a:p>
            <a:pPr lvl="2"/>
            <a:r>
              <a:rPr lang="en-US" dirty="0"/>
              <a:t>1.0/-0.0 == -INFINITY</a:t>
            </a:r>
          </a:p>
          <a:p>
            <a:pPr lvl="1"/>
            <a:r>
              <a:rPr lang="ru-RU" dirty="0"/>
              <a:t>Не-числа (</a:t>
            </a:r>
            <a:r>
              <a:rPr lang="en-US" dirty="0"/>
              <a:t>not-a-number, </a:t>
            </a:r>
            <a:r>
              <a:rPr lang="en-US" dirty="0" err="1"/>
              <a:t>NaN</a:t>
            </a:r>
            <a:r>
              <a:rPr lang="en-US" dirty="0"/>
              <a:t>)</a:t>
            </a:r>
            <a:endParaRPr lang="ru-RU" dirty="0"/>
          </a:p>
          <a:p>
            <a:pPr lvl="2"/>
            <a:r>
              <a:rPr lang="ru-RU" dirty="0"/>
              <a:t>Несравнимы на равенство ни с чем (включая самих себя)</a:t>
            </a:r>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4579">
                                            <p:txEl>
                                              <p:pRg st="7" end="7"/>
                                            </p:txEl>
                                          </p:spTgt>
                                        </p:tgtEl>
                                        <p:attrNameLst>
                                          <p:attrName>style.visibility</p:attrName>
                                        </p:attrNameLst>
                                      </p:cBhvr>
                                      <p:to>
                                        <p:strVal val="visible"/>
                                      </p:to>
                                    </p:set>
                                    <p:animEffect transition="in" filter="fade">
                                      <p:cBhvr>
                                        <p:cTn id="32" dur="500"/>
                                        <p:tgtEl>
                                          <p:spTgt spid="24579">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24579">
                                            <p:txEl>
                                              <p:pRg st="8" end="8"/>
                                            </p:txEl>
                                          </p:spTgt>
                                        </p:tgtEl>
                                        <p:attrNameLst>
                                          <p:attrName>style.visibility</p:attrName>
                                        </p:attrNameLst>
                                      </p:cBhvr>
                                      <p:to>
                                        <p:strVal val="visible"/>
                                      </p:to>
                                    </p:set>
                                    <p:animEffect transition="in" filter="fade">
                                      <p:cBhvr>
                                        <p:cTn id="35" dur="500"/>
                                        <p:tgtEl>
                                          <p:spTgt spid="2457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4579">
                                            <p:txEl>
                                              <p:pRg st="9" end="9"/>
                                            </p:txEl>
                                          </p:spTgt>
                                        </p:tgtEl>
                                        <p:attrNameLst>
                                          <p:attrName>style.visibility</p:attrName>
                                        </p:attrNameLst>
                                      </p:cBhvr>
                                      <p:to>
                                        <p:strVal val="visible"/>
                                      </p:to>
                                    </p:set>
                                    <p:animEffect transition="in" filter="fade">
                                      <p:cBhvr>
                                        <p:cTn id="38" dur="500"/>
                                        <p:tgtEl>
                                          <p:spTgt spid="24579">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4579">
                                            <p:txEl>
                                              <p:pRg st="10" end="10"/>
                                            </p:txEl>
                                          </p:spTgt>
                                        </p:tgtEl>
                                        <p:attrNameLst>
                                          <p:attrName>style.visibility</p:attrName>
                                        </p:attrNameLst>
                                      </p:cBhvr>
                                      <p:to>
                                        <p:strVal val="visible"/>
                                      </p:to>
                                    </p:set>
                                    <p:animEffect transition="in" filter="fade">
                                      <p:cBhvr>
                                        <p:cTn id="41" dur="500"/>
                                        <p:tgtEl>
                                          <p:spTgt spid="24579">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579">
                                            <p:txEl>
                                              <p:pRg st="11" end="11"/>
                                            </p:txEl>
                                          </p:spTgt>
                                        </p:tgtEl>
                                        <p:attrNameLst>
                                          <p:attrName>style.visibility</p:attrName>
                                        </p:attrNameLst>
                                      </p:cBhvr>
                                      <p:to>
                                        <p:strVal val="visible"/>
                                      </p:to>
                                    </p:set>
                                    <p:animEffect transition="in" filter="fade">
                                      <p:cBhvr>
                                        <p:cTn id="44" dur="500"/>
                                        <p:tgtEl>
                                          <p:spTgt spid="24579">
                                            <p:txEl>
                                              <p:pRg st="11" end="11"/>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4579">
                                            <p:txEl>
                                              <p:pRg st="12" end="12"/>
                                            </p:txEl>
                                          </p:spTgt>
                                        </p:tgtEl>
                                        <p:attrNameLst>
                                          <p:attrName>style.visibility</p:attrName>
                                        </p:attrNameLst>
                                      </p:cBhvr>
                                      <p:to>
                                        <p:strVal val="visible"/>
                                      </p:to>
                                    </p:set>
                                    <p:animEffect transition="in" filter="fade">
                                      <p:cBhvr>
                                        <p:cTn id="47" dur="500"/>
                                        <p:tgtEl>
                                          <p:spTgt spid="24579">
                                            <p:txEl>
                                              <p:pRg st="12" end="12"/>
                                            </p:txEl>
                                          </p:spTgt>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579">
                                            <p:txEl>
                                              <p:pRg st="13" end="13"/>
                                            </p:txEl>
                                          </p:spTgt>
                                        </p:tgtEl>
                                        <p:attrNameLst>
                                          <p:attrName>style.visibility</p:attrName>
                                        </p:attrNameLst>
                                      </p:cBhvr>
                                      <p:to>
                                        <p:strVal val="visible"/>
                                      </p:to>
                                    </p:set>
                                    <p:animEffect transition="in" filter="fade">
                                      <p:cBhvr>
                                        <p:cTn id="50" dur="500"/>
                                        <p:tgtEl>
                                          <p:spTgt spid="2457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2208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a:p>
            <a:pPr lvl="1"/>
            <a:r>
              <a:rPr lang="ru-RU" dirty="0"/>
              <a:t>Могут неявно конвертироваться к целым числам</a:t>
            </a:r>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6627">
                                            <p:txEl>
                                              <p:pRg st="8" end="8"/>
                                            </p:txEl>
                                          </p:spTgt>
                                        </p:tgtEl>
                                        <p:attrNameLst>
                                          <p:attrName>style.visibility</p:attrName>
                                        </p:attrNameLst>
                                      </p:cBhvr>
                                      <p:to>
                                        <p:strVal val="visible"/>
                                      </p:to>
                                    </p:set>
                                    <p:animEffect transition="in" filter="fade">
                                      <p:cBhvr>
                                        <p:cTn id="33" dur="500"/>
                                        <p:tgtEl>
                                          <p:spTgt spid="2662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2424114"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6960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a:p>
            <a:r>
              <a:rPr lang="ru-RU" dirty="0"/>
              <a:t>Не имеют неявного преобразования к целым числам</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81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1981200" y="2492897"/>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normAutofit lnSpcReduction="10000"/>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628801"/>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7563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u-RU" dirty="0"/>
              <a:t>Нахождение максимума 3-х чисел</a:t>
            </a:r>
          </a:p>
        </p:txBody>
      </p:sp>
      <p:sp>
        <p:nvSpPr>
          <p:cNvPr id="5" name="Rectangle 4"/>
          <p:cNvSpPr/>
          <p:nvPr/>
        </p:nvSpPr>
        <p:spPr>
          <a:xfrm>
            <a:off x="1981200" y="1526688"/>
            <a:ext cx="8003232" cy="5355312"/>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46D6CF9-D5A9-E1F5-BB4E-0B4BD5DE5308}"/>
              </a:ext>
            </a:extLst>
          </p:cNvPr>
          <p:cNvSpPr txBox="1"/>
          <p:nvPr/>
        </p:nvSpPr>
        <p:spPr>
          <a:xfrm>
            <a:off x="5375920" y="1526688"/>
            <a:ext cx="5184576" cy="369332"/>
          </a:xfrm>
          <a:prstGeom prst="rect">
            <a:avLst/>
          </a:prstGeom>
          <a:noFill/>
        </p:spPr>
        <p:txBody>
          <a:bodyPr wrap="square">
            <a:spAutoFit/>
          </a:bodyPr>
          <a:lstStyle/>
          <a:p>
            <a:r>
              <a:rPr lang="ru-RU" dirty="0">
                <a:hlinkClick r:id="rId2"/>
              </a:rPr>
              <a:t>https://wandbox.org/permlink/CxGG7re3wgkzIFRy</a:t>
            </a:r>
            <a:r>
              <a:rPr lang="en-US" dirty="0"/>
              <a:t> </a:t>
            </a:r>
            <a:endParaRPr lang="ru-RU" dirty="0"/>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1775520" y="2060849"/>
            <a:ext cx="8712968" cy="4247317"/>
          </a:xfrm>
          <a:prstGeom prst="rect">
            <a:avLst/>
          </a:prstGeom>
        </p:spPr>
        <p:txBody>
          <a:bodyPr wrap="square">
            <a:spAutoFit/>
          </a:bodyPr>
          <a:lstStyle/>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6C07B28-B81F-B31A-3E2C-B3071296829C}"/>
              </a:ext>
            </a:extLst>
          </p:cNvPr>
          <p:cNvSpPr txBox="1"/>
          <p:nvPr/>
        </p:nvSpPr>
        <p:spPr>
          <a:xfrm>
            <a:off x="5318721" y="6336268"/>
            <a:ext cx="5183358" cy="369332"/>
          </a:xfrm>
          <a:prstGeom prst="rect">
            <a:avLst/>
          </a:prstGeom>
          <a:noFill/>
        </p:spPr>
        <p:txBody>
          <a:bodyPr wrap="square">
            <a:spAutoFit/>
          </a:bodyPr>
          <a:lstStyle/>
          <a:p>
            <a:pPr algn="r"/>
            <a:r>
              <a:rPr lang="ru-RU" dirty="0">
                <a:hlinkClick r:id="rId2"/>
              </a:rPr>
              <a:t>https://wandbox.org/permlink/PTX7VpHqaCyQVwCy</a:t>
            </a:r>
            <a:r>
              <a:rPr lang="en-US" dirty="0"/>
              <a:t> </a:t>
            </a:r>
            <a:endParaRPr lang="ru-RU" dirty="0"/>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a:defRPr/>
            </a:pPr>
            <a:r>
              <a:rPr lang="ru-RU"/>
              <a:t>Операторы инкремента и декремента</a:t>
            </a:r>
          </a:p>
        </p:txBody>
      </p:sp>
      <p:sp>
        <p:nvSpPr>
          <p:cNvPr id="34819" name="Rectangle 3"/>
          <p:cNvSpPr>
            <a:spLocks noGrp="1" noChangeArrowheads="1"/>
          </p:cNvSpPr>
          <p:nvPr>
            <p:ph idx="1"/>
          </p:nvPr>
        </p:nvSpPr>
        <p:spPr/>
        <p:txBody>
          <a:bodyPr>
            <a:normAutofit lnSpcReduction="10000"/>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17694"/>
            <a:ext cx="9036496" cy="6186309"/>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B069077-5A2B-DDB3-9567-13F186339577}"/>
              </a:ext>
            </a:extLst>
          </p:cNvPr>
          <p:cNvSpPr txBox="1"/>
          <p:nvPr/>
        </p:nvSpPr>
        <p:spPr>
          <a:xfrm>
            <a:off x="5576733" y="6370975"/>
            <a:ext cx="4984373" cy="369332"/>
          </a:xfrm>
          <a:prstGeom prst="rect">
            <a:avLst/>
          </a:prstGeom>
          <a:noFill/>
        </p:spPr>
        <p:txBody>
          <a:bodyPr wrap="square">
            <a:spAutoFit/>
          </a:bodyPr>
          <a:lstStyle/>
          <a:p>
            <a:pPr algn="r"/>
            <a:r>
              <a:rPr lang="ru-RU" dirty="0">
                <a:hlinkClick r:id="rId2"/>
              </a:rPr>
              <a:t>https://wandbox.org/permlink/T9Zpy9PjeOgGPpEz</a:t>
            </a:r>
            <a:r>
              <a:rPr lang="en-US" dirty="0"/>
              <a:t> </a:t>
            </a:r>
            <a:endParaRPr lang="ru-RU" dirty="0"/>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defRPr/>
            </a:pPr>
            <a:r>
              <a:rPr lang="ru-RU"/>
              <a:t>Пример: функция </a:t>
            </a:r>
            <a:r>
              <a:rPr lang="en-US"/>
              <a:t>getbits</a:t>
            </a:r>
            <a:endParaRPr lang="ru-RU"/>
          </a:p>
        </p:txBody>
      </p:sp>
      <p:sp>
        <p:nvSpPr>
          <p:cNvPr id="47107" name="Rectangle 4"/>
          <p:cNvSpPr>
            <a:spLocks noChangeArrowheads="1"/>
          </p:cNvSpPr>
          <p:nvPr/>
        </p:nvSpPr>
        <p:spPr bwMode="auto">
          <a:xfrm>
            <a:off x="2711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4800601"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4806951"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4806951" y="4564063"/>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4806951" y="4995863"/>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4230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6499226"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6502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6208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4224339"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2847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3214689" y="4130676"/>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3214689"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3214689"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1984375" y="5715001"/>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4800601" y="3627438"/>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4800601" y="5427663"/>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1775520" y="2343364"/>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Опасность неявного приведения типов</a:t>
            </a:r>
          </a:p>
        </p:txBody>
      </p:sp>
      <p:sp>
        <p:nvSpPr>
          <p:cNvPr id="4" name="TextBox 3"/>
          <p:cNvSpPr txBox="1"/>
          <p:nvPr/>
        </p:nvSpPr>
        <p:spPr>
          <a:xfrm>
            <a:off x="152400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Решение проблемы – явное приведение типов</a:t>
            </a:r>
          </a:p>
        </p:txBody>
      </p:sp>
      <p:sp>
        <p:nvSpPr>
          <p:cNvPr id="4" name="TextBox 3"/>
          <p:cNvSpPr txBox="1"/>
          <p:nvPr/>
        </p:nvSpPr>
        <p:spPr>
          <a:xfrm>
            <a:off x="152400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152400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1497652"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литералы</a:t>
            </a:r>
          </a:p>
        </p:txBody>
      </p:sp>
      <p:sp>
        <p:nvSpPr>
          <p:cNvPr id="10243"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r>
              <a:rPr lang="ru-RU" dirty="0"/>
              <a:t> (</a:t>
            </a:r>
            <a:r>
              <a:rPr lang="en-US" dirty="0"/>
              <a:t>long </a:t>
            </a:r>
            <a:r>
              <a:rPr lang="ru-RU" dirty="0"/>
              <a:t>и </a:t>
            </a:r>
            <a:r>
              <a:rPr lang="en-US" dirty="0"/>
              <a:t>unsigned long)</a:t>
            </a:r>
          </a:p>
          <a:p>
            <a:pPr lvl="1">
              <a:lnSpc>
                <a:spcPct val="80000"/>
              </a:lnSpc>
            </a:pPr>
            <a:r>
              <a:rPr lang="ru-RU" dirty="0">
                <a:latin typeface="Courier New" pitchFamily="49" charset="0"/>
              </a:rPr>
              <a:t>999</a:t>
            </a:r>
            <a:r>
              <a:rPr lang="en-US" dirty="0">
                <a:latin typeface="Courier New" pitchFamily="49" charset="0"/>
              </a:rPr>
              <a:t>'456 </a:t>
            </a:r>
            <a:r>
              <a:rPr lang="ru-RU" dirty="0"/>
              <a:t>(можно группировать разряды)</a:t>
            </a:r>
            <a:r>
              <a:rPr lang="en-US" dirty="0"/>
              <a:t> </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solidFill>
                  <a:srgbClr val="FF0000"/>
                </a:solidFill>
                <a:latin typeface="Courier New" pitchFamily="49" charset="0"/>
              </a:rPr>
              <a:t>0</a:t>
            </a:r>
            <a:r>
              <a:rPr lang="en-US" b="1" dirty="0">
                <a:solidFill>
                  <a:srgbClr val="FF0000"/>
                </a:solidFill>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dirty="0"/>
              <a:t>Двоичные</a:t>
            </a:r>
          </a:p>
          <a:p>
            <a:pPr lvl="1">
              <a:lnSpc>
                <a:spcPct val="80000"/>
              </a:lnSpc>
            </a:pPr>
            <a:r>
              <a:rPr lang="ru-RU" dirty="0"/>
              <a:t>0</a:t>
            </a:r>
            <a:r>
              <a:rPr lang="en-US" dirty="0"/>
              <a:t>b1110010</a:t>
            </a: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243">
                                            <p:txEl>
                                              <p:pRg st="3" end="3"/>
                                            </p:txEl>
                                          </p:spTgt>
                                        </p:tgtEl>
                                        <p:attrNameLst>
                                          <p:attrName>style.visibility</p:attrName>
                                        </p:attrNameLst>
                                      </p:cBhvr>
                                      <p:to>
                                        <p:strVal val="visible"/>
                                      </p:to>
                                    </p:set>
                                    <p:animEffect transition="in" filter="fade">
                                      <p:cBhvr>
                                        <p:cTn id="16" dur="500"/>
                                        <p:tgtEl>
                                          <p:spTgt spid="1024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0243">
                                            <p:txEl>
                                              <p:pRg st="5" end="5"/>
                                            </p:txEl>
                                          </p:spTgt>
                                        </p:tgtEl>
                                        <p:attrNameLst>
                                          <p:attrName>style.visibility</p:attrName>
                                        </p:attrNameLst>
                                      </p:cBhvr>
                                      <p:to>
                                        <p:strVal val="visible"/>
                                      </p:to>
                                    </p:set>
                                    <p:animEffect transition="in" filter="fade">
                                      <p:cBhvr>
                                        <p:cTn id="24" dur="500"/>
                                        <p:tgtEl>
                                          <p:spTgt spid="1024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243">
                                            <p:txEl>
                                              <p:pRg st="7" end="7"/>
                                            </p:txEl>
                                          </p:spTgt>
                                        </p:tgtEl>
                                        <p:attrNameLst>
                                          <p:attrName>style.visibility</p:attrName>
                                        </p:attrNameLst>
                                      </p:cBhvr>
                                      <p:to>
                                        <p:strVal val="visible"/>
                                      </p:to>
                                    </p:set>
                                    <p:animEffect transition="in" filter="fade">
                                      <p:cBhvr>
                                        <p:cTn id="32" dur="500"/>
                                        <p:tgtEl>
                                          <p:spTgt spid="1024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10243">
                                            <p:txEl>
                                              <p:pRg st="10" end="10"/>
                                            </p:txEl>
                                          </p:spTgt>
                                        </p:tgtEl>
                                        <p:attrNameLst>
                                          <p:attrName>style.visibility</p:attrName>
                                        </p:attrNameLst>
                                      </p:cBhvr>
                                      <p:to>
                                        <p:strVal val="visible"/>
                                      </p:to>
                                    </p:set>
                                    <p:animEffect transition="in" filter="fade">
                                      <p:cBhvr>
                                        <p:cTn id="45" dur="500"/>
                                        <p:tgtEl>
                                          <p:spTgt spid="10243">
                                            <p:txEl>
                                              <p:pRg st="10" end="10"/>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0243">
                                            <p:txEl>
                                              <p:pRg st="11" end="11"/>
                                            </p:txEl>
                                          </p:spTgt>
                                        </p:tgtEl>
                                        <p:attrNameLst>
                                          <p:attrName>style.visibility</p:attrName>
                                        </p:attrNameLst>
                                      </p:cBhvr>
                                      <p:to>
                                        <p:strVal val="visible"/>
                                      </p:to>
                                    </p:set>
                                    <p:animEffect transition="in" filter="fade">
                                      <p:cBhvr>
                                        <p:cTn id="48" dur="500"/>
                                        <p:tgtEl>
                                          <p:spTgt spid="10243">
                                            <p:txEl>
                                              <p:pRg st="11" end="11"/>
                                            </p:txEl>
                                          </p:spTgt>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0243">
                                            <p:txEl>
                                              <p:pRg st="12" end="12"/>
                                            </p:txEl>
                                          </p:spTgt>
                                        </p:tgtEl>
                                        <p:attrNameLst>
                                          <p:attrName>style.visibility</p:attrName>
                                        </p:attrNameLst>
                                      </p:cBhvr>
                                      <p:to>
                                        <p:strVal val="visible"/>
                                      </p:to>
                                    </p:set>
                                    <p:animEffect transition="in" filter="fade">
                                      <p:cBhvr>
                                        <p:cTn id="51" dur="500"/>
                                        <p:tgtEl>
                                          <p:spTgt spid="1024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pPr lvl="1"/>
            <a:r>
              <a:rPr lang="ru-RU" dirty="0"/>
              <a:t>Указатель </a:t>
            </a:r>
            <a:r>
              <a:rPr lang="en-US" dirty="0"/>
              <a:t>void* </a:t>
            </a:r>
            <a:r>
              <a:rPr lang="ru-RU" dirty="0"/>
              <a:t>в указатель на конкретный тип.</a:t>
            </a:r>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1919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ссылки или указателя</a:t>
            </a:r>
          </a:p>
          <a:p>
            <a:r>
              <a:rPr lang="ru-RU" dirty="0"/>
              <a:t>Если оригинальный объект был константным, попытка его изменить таким образом приведет к неопределённому поведению</a:t>
            </a:r>
          </a:p>
        </p:txBody>
      </p:sp>
      <p:sp>
        <p:nvSpPr>
          <p:cNvPr id="6" name="TextBox 5">
            <a:extLst>
              <a:ext uri="{FF2B5EF4-FFF2-40B4-BE49-F238E27FC236}">
                <a16:creationId xmlns:a16="http://schemas.microsoft.com/office/drawing/2014/main" id="{D92527D5-B989-409A-CA58-E2B33641A459}"/>
              </a:ext>
            </a:extLst>
          </p:cNvPr>
          <p:cNvSpPr txBox="1"/>
          <p:nvPr/>
        </p:nvSpPr>
        <p:spPr>
          <a:xfrm>
            <a:off x="838200" y="3645024"/>
            <a:ext cx="10104879" cy="3139321"/>
          </a:xfrm>
          <a:prstGeom prst="rect">
            <a:avLst/>
          </a:prstGeom>
          <a:noFill/>
        </p:spPr>
        <p:txBody>
          <a:bodyPr wrap="square">
            <a:spAutoFit/>
          </a:bodyPr>
          <a:lstStyle/>
          <a:p>
            <a:r>
              <a:rPr lang="ru-RU" b="0" dirty="0">
                <a:solidFill>
                  <a:srgbClr val="008000"/>
                </a:solidFill>
                <a:effectLst/>
                <a:latin typeface="Consolas" panose="020B0609020204030204" pitchFamily="49" charset="0"/>
              </a:rPr>
              <a:t>// Оригинальный объект не является константным</a:t>
            </a:r>
            <a:endParaRPr lang="ru-RU"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 PI = </a:t>
            </a:r>
            <a:r>
              <a:rPr lang="en-US" b="0" dirty="0">
                <a:solidFill>
                  <a:srgbClr val="098658"/>
                </a:solidFill>
                <a:effectLst/>
                <a:latin typeface="Consolas" panose="020B0609020204030204" pitchFamily="49" charset="0"/>
              </a:rPr>
              <a:t>3.14159265</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&amp; CONST_PI = PI;</a:t>
            </a:r>
          </a:p>
          <a:p>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Изменить константную ссылку </a:t>
            </a:r>
            <a:r>
              <a:rPr lang="en-US" b="0" dirty="0">
                <a:solidFill>
                  <a:srgbClr val="008000"/>
                </a:solidFill>
                <a:effectLst/>
                <a:latin typeface="Consolas" panose="020B0609020204030204" pitchFamily="49" charset="0"/>
              </a:rPr>
              <a:t>CONST_PI </a:t>
            </a:r>
            <a:r>
              <a:rPr lang="ru-RU" b="0" dirty="0">
                <a:solidFill>
                  <a:srgbClr val="008000"/>
                </a:solidFill>
                <a:effectLst/>
                <a:latin typeface="Consolas" panose="020B0609020204030204" pitchFamily="49" charset="0"/>
              </a:rPr>
              <a:t>нельзя:</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CONST_PI = 4;</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Но можно снять константность со ссылки и модифицировать объект.</a:t>
            </a:r>
            <a:endParaRPr lang="ru-RU" b="0" dirty="0">
              <a:solidFill>
                <a:srgbClr val="000000"/>
              </a:solidFill>
              <a:effectLst/>
              <a:latin typeface="Consolas" panose="020B0609020204030204" pitchFamily="49" charset="0"/>
            </a:endParaRPr>
          </a:p>
          <a:p>
            <a:r>
              <a:rPr lang="en-US" b="0" dirty="0" err="1">
                <a:solidFill>
                  <a:srgbClr val="0000FF"/>
                </a:solidFill>
                <a:effectLst/>
                <a:latin typeface="Consolas" panose="020B0609020204030204" pitchFamily="49" charset="0"/>
              </a:rPr>
              <a:t>const_cast</a:t>
            </a:r>
            <a:r>
              <a:rPr lang="en-US" b="0" dirty="0">
                <a:solidFill>
                  <a:srgbClr val="000000"/>
                </a:solidFill>
                <a:effectLst/>
                <a:latin typeface="Consolas" panose="020B0609020204030204" pitchFamily="49" charset="0"/>
              </a:rPr>
              <a:t>&lt;</a:t>
            </a:r>
            <a:r>
              <a:rPr lang="en-US" b="0" dirty="0">
                <a:solidFill>
                  <a:srgbClr val="0000FF"/>
                </a:solidFill>
                <a:effectLst/>
                <a:latin typeface="Consolas" panose="020B0609020204030204" pitchFamily="49" charset="0"/>
              </a:rPr>
              <a:t>double</a:t>
            </a:r>
            <a:r>
              <a:rPr lang="en-US" b="0" dirty="0">
                <a:solidFill>
                  <a:srgbClr val="000000"/>
                </a:solidFill>
                <a:effectLst/>
                <a:latin typeface="Consolas" panose="020B0609020204030204" pitchFamily="49" charset="0"/>
              </a:rPr>
              <a:t>&amp;&gt;(CONST_PI) =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E21F1F"/>
                </a:solidFill>
                <a:effectLst/>
                <a:latin typeface="Consolas" panose="020B0609020204030204" pitchFamily="49" charset="0"/>
              </a:rPr>
              <a:t>"</a:t>
            </a:r>
            <a:r>
              <a:rPr lang="en-US" b="0" dirty="0">
                <a:solidFill>
                  <a:srgbClr val="A31515"/>
                </a:solidFill>
                <a:effectLst/>
                <a:latin typeface="Consolas" panose="020B0609020204030204" pitchFamily="49" charset="0"/>
              </a:rPr>
              <a:t>Now pi is </a:t>
            </a:r>
            <a:r>
              <a:rPr lang="en-US" b="0" dirty="0">
                <a:solidFill>
                  <a:srgbClr val="E21F1F"/>
                </a:solidFill>
                <a:effectLst/>
                <a:latin typeface="Consolas" panose="020B0609020204030204" pitchFamily="49" charset="0"/>
              </a:rPr>
              <a:t>"</a:t>
            </a:r>
            <a:r>
              <a:rPr lang="en-US" b="0" dirty="0">
                <a:solidFill>
                  <a:srgbClr val="000000"/>
                </a:solidFill>
                <a:effectLst/>
                <a:latin typeface="Consolas" panose="020B0609020204030204" pitchFamily="49" charset="0"/>
              </a:rPr>
              <a:t> &lt;&lt; PI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74069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fade">
                                      <p:cBhvr>
                                        <p:cTn id="18" dur="500"/>
                                        <p:tgtEl>
                                          <p:spTgt spid="6">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fade">
                                      <p:cBhvr>
                                        <p:cTn id="21" dur="500"/>
                                        <p:tgtEl>
                                          <p:spTgt spid="6">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animEffect transition="in" filter="fade">
                                      <p:cBhvr>
                                        <p:cTn id="26" dur="500"/>
                                        <p:tgtEl>
                                          <p:spTgt spid="6">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6">
                                            <p:txEl>
                                              <p:pRg st="6" end="6"/>
                                            </p:txEl>
                                          </p:spTgt>
                                        </p:tgtEl>
                                        <p:attrNameLst>
                                          <p:attrName>style.visibility</p:attrName>
                                        </p:attrNameLst>
                                      </p:cBhvr>
                                      <p:to>
                                        <p:strVal val="visible"/>
                                      </p:to>
                                    </p:set>
                                    <p:animEffect transition="in" filter="fade">
                                      <p:cBhvr>
                                        <p:cTn id="29" dur="500"/>
                                        <p:tgtEl>
                                          <p:spTgt spid="6">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animEffect transition="in" filter="fade">
                                      <p:cBhvr>
                                        <p:cTn id="34"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2B44F8-DF90-F941-F3E1-0FD938F32768}"/>
            </a:ext>
          </a:extLst>
        </p:cNvPr>
        <p:cNvGrpSpPr/>
        <p:nvPr/>
      </p:nvGrpSpPr>
      <p:grpSpPr>
        <a:xfrm>
          <a:off x="0" y="0"/>
          <a:ext cx="0" cy="0"/>
          <a:chOff x="0" y="0"/>
          <a:chExt cx="0" cy="0"/>
        </a:xfrm>
      </p:grpSpPr>
      <p:pic>
        <p:nvPicPr>
          <p:cNvPr id="12" name="Рисунок 11" descr="Изображение выглядит как шаблон, прямоугольный, пиксель, дизайн&#10;&#10;Автоматически созданное описание">
            <a:extLst>
              <a:ext uri="{FF2B5EF4-FFF2-40B4-BE49-F238E27FC236}">
                <a16:creationId xmlns:a16="http://schemas.microsoft.com/office/drawing/2014/main" id="{17173CDC-F786-A775-6AB9-2DA773A9109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17857" y="1593015"/>
            <a:ext cx="2472050" cy="2472050"/>
          </a:xfrm>
          <a:prstGeom prst="rect">
            <a:avLst/>
          </a:prstGeom>
        </p:spPr>
      </p:pic>
      <p:sp>
        <p:nvSpPr>
          <p:cNvPr id="2" name="Заголовок 1">
            <a:extLst>
              <a:ext uri="{FF2B5EF4-FFF2-40B4-BE49-F238E27FC236}">
                <a16:creationId xmlns:a16="http://schemas.microsoft.com/office/drawing/2014/main" id="{34F44636-3119-FA98-1D69-FE666D2F3B45}"/>
              </a:ext>
            </a:extLst>
          </p:cNvPr>
          <p:cNvSpPr>
            <a:spLocks noGrp="1"/>
          </p:cNvSpPr>
          <p:nvPr>
            <p:ph type="title"/>
          </p:nvPr>
        </p:nvSpPr>
        <p:spPr/>
        <p:txBody>
          <a:bodyPr/>
          <a:lstStyle/>
          <a:p>
            <a:r>
              <a:rPr lang="ru-RU" dirty="0"/>
              <a:t>Снятие константности с константного объекта</a:t>
            </a:r>
            <a:r>
              <a:rPr lang="en-US" dirty="0"/>
              <a:t> – Undefined Behavior</a:t>
            </a:r>
            <a:endParaRPr lang="ru-RU" dirty="0"/>
          </a:p>
        </p:txBody>
      </p:sp>
      <p:sp>
        <p:nvSpPr>
          <p:cNvPr id="8" name="TextBox 7">
            <a:extLst>
              <a:ext uri="{FF2B5EF4-FFF2-40B4-BE49-F238E27FC236}">
                <a16:creationId xmlns:a16="http://schemas.microsoft.com/office/drawing/2014/main" id="{4B5CD105-E66A-8EE6-BEB9-10F3B21A51D8}"/>
              </a:ext>
            </a:extLst>
          </p:cNvPr>
          <p:cNvSpPr txBox="1"/>
          <p:nvPr/>
        </p:nvSpPr>
        <p:spPr>
          <a:xfrm>
            <a:off x="838199" y="2132143"/>
            <a:ext cx="11040997" cy="3877985"/>
          </a:xfrm>
          <a:prstGeom prst="rect">
            <a:avLst/>
          </a:prstGeom>
          <a:noFill/>
        </p:spPr>
        <p:txBody>
          <a:bodyPr wrap="square">
            <a:spAutoFit/>
          </a:bodyPr>
          <a:lstStyle/>
          <a:p>
            <a:r>
              <a:rPr lang="en-US" sz="1600" b="0" dirty="0">
                <a:solidFill>
                  <a:srgbClr val="008000"/>
                </a:solidFill>
                <a:effectLst/>
                <a:latin typeface="Consolas" panose="020B0609020204030204" pitchFamily="49" charset="0"/>
              </a:rPr>
              <a:t>// PI - </a:t>
            </a:r>
            <a:r>
              <a:rPr lang="ru-RU" sz="1600" b="0" dirty="0">
                <a:solidFill>
                  <a:srgbClr val="008000"/>
                </a:solidFill>
                <a:effectLst/>
                <a:latin typeface="Consolas" panose="020B0609020204030204" pitchFamily="49" charset="0"/>
              </a:rPr>
              <a:t>константный объект.</a:t>
            </a:r>
            <a:endParaRPr lang="ru-RU"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 PI = </a:t>
            </a:r>
            <a:r>
              <a:rPr lang="en-US" sz="1600" b="0" dirty="0">
                <a:solidFill>
                  <a:srgbClr val="098658"/>
                </a:solidFill>
                <a:effectLst/>
                <a:latin typeface="Consolas" panose="020B0609020204030204" pitchFamily="49" charset="0"/>
              </a:rPr>
              <a:t>3.1415927</a:t>
            </a:r>
            <a:r>
              <a:rPr lang="en-US" sz="1600" b="0" dirty="0">
                <a:solidFill>
                  <a:srgbClr val="000000"/>
                </a:solidFill>
                <a:effectLst/>
                <a:latin typeface="Consolas" panose="020B0609020204030204" pitchFamily="49" charset="0"/>
              </a:rPr>
              <a:t>;</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int</a:t>
            </a:r>
            <a:r>
              <a:rPr lang="en-US" sz="1600" b="0" dirty="0">
                <a:solidFill>
                  <a:srgbClr val="000000"/>
                </a:solidFill>
                <a:effectLst/>
                <a:latin typeface="Consolas" panose="020B0609020204030204" pitchFamily="49" charset="0"/>
              </a:rPr>
              <a:t> </a:t>
            </a:r>
            <a:r>
              <a:rPr lang="en-US" sz="1600" b="0" dirty="0">
                <a:solidFill>
                  <a:srgbClr val="74531F"/>
                </a:solidFill>
                <a:effectLst/>
                <a:latin typeface="Consolas" panose="020B0609020204030204" pitchFamily="49" charset="0"/>
              </a:rPr>
              <a:t>main</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a:t>
            </a:r>
          </a:p>
          <a:p>
            <a:r>
              <a:rPr lang="en-US"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Здесь мы обманываем компилятор,</a:t>
            </a:r>
            <a:endParaRPr lang="en-US" sz="1600" b="0" dirty="0">
              <a:solidFill>
                <a:srgbClr val="008000"/>
              </a:solidFill>
              <a:effectLst/>
              <a:latin typeface="Consolas" panose="020B0609020204030204" pitchFamily="49" charset="0"/>
            </a:endParaRPr>
          </a:p>
          <a:p>
            <a:r>
              <a:rPr lang="en-US" sz="1600" dirty="0">
                <a:solidFill>
                  <a:srgbClr val="008000"/>
                </a:solidFill>
                <a:latin typeface="Consolas" panose="020B0609020204030204" pitchFamily="49" charset="0"/>
              </a:rPr>
              <a:t>    // </a:t>
            </a:r>
            <a:r>
              <a:rPr lang="ru-RU" sz="1600" b="0" dirty="0">
                <a:solidFill>
                  <a:srgbClr val="008000"/>
                </a:solidFill>
                <a:effectLst/>
                <a:latin typeface="Consolas" panose="020B0609020204030204" pitchFamily="49" charset="0"/>
              </a:rPr>
              <a:t>снимая константность к константной переменной.</a:t>
            </a:r>
            <a:endParaRPr lang="ru-RU" sz="1600" b="0" dirty="0">
              <a:solidFill>
                <a:srgbClr val="000000"/>
              </a:solidFill>
              <a:effectLst/>
              <a:latin typeface="Consolas" panose="020B0609020204030204" pitchFamily="49" charset="0"/>
            </a:endParaRPr>
          </a:p>
          <a:p>
            <a:r>
              <a:rPr lang="ru-RU"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&amp; </a:t>
            </a:r>
            <a:r>
              <a:rPr lang="en-US" sz="1600" b="0" dirty="0" err="1">
                <a:solidFill>
                  <a:srgbClr val="1F377F"/>
                </a:solidFill>
                <a:effectLst/>
                <a:latin typeface="Consolas" panose="020B0609020204030204" pitchFamily="49" charset="0"/>
              </a:rPr>
              <a:t>nonConstPI</a:t>
            </a:r>
            <a:r>
              <a:rPr lang="en-US" sz="1600" b="0" dirty="0">
                <a:solidFill>
                  <a:srgbClr val="000000"/>
                </a:solidFill>
                <a:effectLst/>
                <a:latin typeface="Consolas" panose="020B0609020204030204" pitchFamily="49" charset="0"/>
              </a:rPr>
              <a:t> = </a:t>
            </a:r>
            <a:r>
              <a:rPr lang="en-US" sz="1600" b="0" dirty="0" err="1">
                <a:solidFill>
                  <a:srgbClr val="0000FF"/>
                </a:solidFill>
                <a:effectLst/>
                <a:latin typeface="Consolas" panose="020B0609020204030204" pitchFamily="49" charset="0"/>
              </a:rPr>
              <a:t>const_cast</a:t>
            </a:r>
            <a:r>
              <a:rPr lang="en-US" sz="1600" b="0" dirty="0">
                <a:solidFill>
                  <a:srgbClr val="000000"/>
                </a:solidFill>
                <a:effectLst/>
                <a:latin typeface="Consolas" panose="020B0609020204030204" pitchFamily="49" charset="0"/>
              </a:rPr>
              <a:t>&lt;</a:t>
            </a:r>
            <a:r>
              <a:rPr lang="en-US" sz="1600" b="0" dirty="0">
                <a:solidFill>
                  <a:srgbClr val="0000FF"/>
                </a:solidFill>
                <a:effectLst/>
                <a:latin typeface="Consolas" panose="020B0609020204030204" pitchFamily="49" charset="0"/>
              </a:rPr>
              <a:t>double</a:t>
            </a:r>
            <a:r>
              <a:rPr lang="en-US" sz="1600" b="0" dirty="0">
                <a:solidFill>
                  <a:srgbClr val="000000"/>
                </a:solidFill>
                <a:effectLst/>
                <a:latin typeface="Consolas" panose="020B0609020204030204" pitchFamily="49" charset="0"/>
              </a:rPr>
              <a:t>&amp;&gt;(PI);</a:t>
            </a:r>
          </a:p>
          <a:p>
            <a:br>
              <a:rPr lang="en-US" sz="1600" b="0" dirty="0">
                <a:solidFill>
                  <a:srgbClr val="000000"/>
                </a:solidFill>
                <a:effectLst/>
                <a:latin typeface="Consolas" panose="020B0609020204030204" pitchFamily="49" charset="0"/>
              </a:rPr>
            </a:br>
            <a:r>
              <a:rPr lang="en-US" sz="1600" b="0" dirty="0">
                <a:solidFill>
                  <a:srgbClr val="008000"/>
                </a:solidFill>
                <a:effectLst/>
                <a:latin typeface="Consolas" panose="020B0609020204030204" pitchFamily="49" charset="0"/>
              </a:rPr>
              <a:t>    // </a:t>
            </a:r>
            <a:r>
              <a:rPr lang="ru-RU" sz="1600" b="0" dirty="0">
                <a:solidFill>
                  <a:srgbClr val="008000"/>
                </a:solidFill>
                <a:effectLst/>
                <a:latin typeface="Consolas" panose="020B0609020204030204" pitchFamily="49" charset="0"/>
              </a:rPr>
              <a:t>Попытка изменить константный</a:t>
            </a:r>
            <a:r>
              <a:rPr lang="en-US" sz="1600" b="0" dirty="0">
                <a:solidFill>
                  <a:srgbClr val="008000"/>
                </a:solidFill>
                <a:effectLst/>
                <a:latin typeface="Consolas" panose="020B0609020204030204" pitchFamily="49" charset="0"/>
              </a:rPr>
              <a:t> </a:t>
            </a:r>
            <a:r>
              <a:rPr lang="ru-RU" sz="1600" b="0" dirty="0">
                <a:solidFill>
                  <a:srgbClr val="008000"/>
                </a:solidFill>
                <a:effectLst/>
                <a:latin typeface="Consolas" panose="020B0609020204030204" pitchFamily="49" charset="0"/>
              </a:rPr>
              <a:t>объект, сняв константность со ссылки на него,</a:t>
            </a:r>
            <a:endParaRPr lang="ru-RU" sz="1600" b="0" dirty="0">
              <a:solidFill>
                <a:srgbClr val="000000"/>
              </a:solidFill>
              <a:effectLst/>
              <a:latin typeface="Consolas" panose="020B0609020204030204" pitchFamily="49" charset="0"/>
            </a:endParaRPr>
          </a:p>
          <a:p>
            <a:r>
              <a:rPr lang="ru-RU" sz="1600" b="0" dirty="0">
                <a:solidFill>
                  <a:srgbClr val="008000"/>
                </a:solidFill>
                <a:effectLst/>
                <a:latin typeface="Consolas" panose="020B0609020204030204" pitchFamily="49" charset="0"/>
              </a:rPr>
              <a:t>    // приводит к неопределённому поведению</a:t>
            </a:r>
            <a:endParaRPr lang="ru-RU" sz="1600" b="0" dirty="0">
              <a:solidFill>
                <a:srgbClr val="000000"/>
              </a:solidFill>
              <a:effectLst/>
              <a:latin typeface="Consolas" panose="020B0609020204030204" pitchFamily="49" charset="0"/>
            </a:endParaRPr>
          </a:p>
          <a:p>
            <a:r>
              <a:rPr lang="ru-RU" sz="1600" b="0" dirty="0">
                <a:solidFill>
                  <a:srgbClr val="000000"/>
                </a:solidFill>
                <a:effectLst/>
                <a:latin typeface="Consolas" panose="020B0609020204030204" pitchFamily="49" charset="0"/>
              </a:rPr>
              <a:t>    </a:t>
            </a:r>
            <a:r>
              <a:rPr lang="en-US" sz="1600" b="0" dirty="0" err="1">
                <a:solidFill>
                  <a:srgbClr val="1F377F"/>
                </a:solidFill>
                <a:effectLst/>
                <a:latin typeface="Consolas" panose="020B0609020204030204" pitchFamily="49" charset="0"/>
              </a:rPr>
              <a:t>nonConstPI</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4</a:t>
            </a:r>
            <a:r>
              <a:rPr lang="en-US" sz="1600" b="0" dirty="0">
                <a:solidFill>
                  <a:srgbClr val="000000"/>
                </a:solidFill>
                <a:effectLst/>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&lt;&lt; </a:t>
            </a:r>
            <a:r>
              <a:rPr lang="en-US" sz="1600" dirty="0">
                <a:solidFill>
                  <a:srgbClr val="E21F1F"/>
                </a:solidFill>
                <a:latin typeface="Consolas" panose="020B0609020204030204" pitchFamily="49" charset="0"/>
              </a:rPr>
              <a:t>"</a:t>
            </a:r>
            <a:r>
              <a:rPr lang="en-US" sz="1600" dirty="0">
                <a:solidFill>
                  <a:srgbClr val="A31515"/>
                </a:solidFill>
                <a:latin typeface="Consolas" panose="020B0609020204030204" pitchFamily="49" charset="0"/>
              </a:rPr>
              <a:t>PI:</a:t>
            </a:r>
            <a:r>
              <a:rPr lang="en-US" sz="1600" dirty="0">
                <a:solidFill>
                  <a:srgbClr val="E21F1F"/>
                </a:solidFill>
                <a:latin typeface="Consolas" panose="020B0609020204030204" pitchFamily="49" charset="0"/>
              </a:rPr>
              <a:t>"</a:t>
            </a:r>
            <a:r>
              <a:rPr lang="en-US" sz="1600" dirty="0">
                <a:solidFill>
                  <a:srgbClr val="000000"/>
                </a:solidFill>
                <a:latin typeface="Consolas" panose="020B0609020204030204" pitchFamily="49" charset="0"/>
              </a:rPr>
              <a:t> &lt;&lt; PI &lt;&lt; </a:t>
            </a:r>
            <a:r>
              <a:rPr lang="en-US" sz="1600" dirty="0">
                <a:solidFill>
                  <a:srgbClr val="E21F1F"/>
                </a:solidFill>
                <a:latin typeface="Consolas" panose="020B0609020204030204" pitchFamily="49" charset="0"/>
              </a:rPr>
              <a:t>"</a:t>
            </a:r>
            <a:r>
              <a:rPr lang="en-US" sz="1600" dirty="0">
                <a:solidFill>
                  <a:srgbClr val="A31515"/>
                </a:solidFill>
                <a:latin typeface="Consolas" panose="020B0609020204030204" pitchFamily="49" charset="0"/>
              </a:rPr>
              <a:t>, </a:t>
            </a:r>
            <a:r>
              <a:rPr lang="en-US" sz="1600" dirty="0" err="1">
                <a:solidFill>
                  <a:srgbClr val="A31515"/>
                </a:solidFill>
                <a:latin typeface="Consolas" panose="020B0609020204030204" pitchFamily="49" charset="0"/>
              </a:rPr>
              <a:t>nonConstPI</a:t>
            </a:r>
            <a:r>
              <a:rPr lang="en-US" sz="1600" dirty="0">
                <a:solidFill>
                  <a:srgbClr val="A31515"/>
                </a:solidFill>
                <a:latin typeface="Consolas" panose="020B0609020204030204" pitchFamily="49" charset="0"/>
              </a:rPr>
              <a:t>: </a:t>
            </a:r>
            <a:r>
              <a:rPr lang="en-US" sz="1600" dirty="0">
                <a:solidFill>
                  <a:srgbClr val="E21F1F"/>
                </a:solidFill>
                <a:latin typeface="Consolas" panose="020B0609020204030204" pitchFamily="49" charset="0"/>
              </a:rPr>
              <a:t>"</a:t>
            </a:r>
            <a:r>
              <a:rPr lang="en-US" sz="1600" dirty="0">
                <a:solidFill>
                  <a:srgbClr val="000000"/>
                </a:solidFill>
                <a:latin typeface="Consolas" panose="020B0609020204030204" pitchFamily="49" charset="0"/>
              </a:rPr>
              <a:t> &lt;&lt; </a:t>
            </a:r>
            <a:r>
              <a:rPr lang="en-US" sz="1600" dirty="0" err="1">
                <a:solidFill>
                  <a:srgbClr val="1F377F"/>
                </a:solidFill>
                <a:latin typeface="Consolas" panose="020B0609020204030204" pitchFamily="49" charset="0"/>
              </a:rPr>
              <a:t>nonConstPI</a:t>
            </a:r>
            <a:r>
              <a:rPr lang="en-US" sz="1600" dirty="0">
                <a:solidFill>
                  <a:srgbClr val="000000"/>
                </a:solidFill>
                <a:latin typeface="Consolas" panose="020B0609020204030204" pitchFamily="49" charset="0"/>
              </a:rPr>
              <a:t> &lt;&lt; std::</a:t>
            </a:r>
            <a:r>
              <a:rPr lang="en-US" sz="1600" dirty="0" err="1">
                <a:solidFill>
                  <a:srgbClr val="74531F"/>
                </a:solidFill>
                <a:latin typeface="Consolas" panose="020B0609020204030204" pitchFamily="49" charset="0"/>
              </a:rPr>
              <a:t>endl</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a:t>
            </a:r>
          </a:p>
        </p:txBody>
      </p:sp>
      <p:sp>
        <p:nvSpPr>
          <p:cNvPr id="10" name="TextBox 9">
            <a:extLst>
              <a:ext uri="{FF2B5EF4-FFF2-40B4-BE49-F238E27FC236}">
                <a16:creationId xmlns:a16="http://schemas.microsoft.com/office/drawing/2014/main" id="{8910CF43-BAE2-E2F7-FE31-FEA0409EEA5D}"/>
              </a:ext>
            </a:extLst>
          </p:cNvPr>
          <p:cNvSpPr txBox="1"/>
          <p:nvPr/>
        </p:nvSpPr>
        <p:spPr>
          <a:xfrm>
            <a:off x="838199" y="6266917"/>
            <a:ext cx="6079658" cy="369332"/>
          </a:xfrm>
          <a:prstGeom prst="rect">
            <a:avLst/>
          </a:prstGeom>
          <a:noFill/>
        </p:spPr>
        <p:txBody>
          <a:bodyPr wrap="square">
            <a:spAutoFit/>
          </a:bodyPr>
          <a:lstStyle/>
          <a:p>
            <a:r>
              <a:rPr lang="ru-RU" dirty="0">
                <a:hlinkClick r:id="rId4"/>
              </a:rPr>
              <a:t>https://wandbox.org/permlink/WwKAnkY477XkyuBc</a:t>
            </a:r>
            <a:endParaRPr lang="ru-RU" dirty="0"/>
          </a:p>
        </p:txBody>
      </p:sp>
      <p:sp>
        <p:nvSpPr>
          <p:cNvPr id="16" name="TextBox 15">
            <a:extLst>
              <a:ext uri="{FF2B5EF4-FFF2-40B4-BE49-F238E27FC236}">
                <a16:creationId xmlns:a16="http://schemas.microsoft.com/office/drawing/2014/main" id="{4741C4D0-7BEF-AECD-8EE9-8B701D987692}"/>
              </a:ext>
            </a:extLst>
          </p:cNvPr>
          <p:cNvSpPr txBox="1"/>
          <p:nvPr/>
        </p:nvSpPr>
        <p:spPr>
          <a:xfrm>
            <a:off x="6096000" y="6266917"/>
            <a:ext cx="6098240" cy="369332"/>
          </a:xfrm>
          <a:prstGeom prst="rect">
            <a:avLst/>
          </a:prstGeom>
          <a:noFill/>
        </p:spPr>
        <p:txBody>
          <a:bodyPr wrap="square">
            <a:spAutoFit/>
          </a:bodyPr>
          <a:lstStyle/>
          <a:p>
            <a:r>
              <a:rPr lang="ru-RU" dirty="0">
                <a:hlinkClick r:id="rId5"/>
              </a:rPr>
              <a:t>https://wandbox.org/permlink/k6guW5Mc2bE6RMYd</a:t>
            </a:r>
            <a:endParaRPr lang="ru-RU" dirty="0"/>
          </a:p>
        </p:txBody>
      </p:sp>
      <p:pic>
        <p:nvPicPr>
          <p:cNvPr id="18" name="Рисунок 17" descr="Изображение выглядит как шаблон, прямоугольный, пиксель, дизайн&#10;&#10;Автоматически созданное описание">
            <a:extLst>
              <a:ext uri="{FF2B5EF4-FFF2-40B4-BE49-F238E27FC236}">
                <a16:creationId xmlns:a16="http://schemas.microsoft.com/office/drawing/2014/main" id="{B7D7059E-7D8D-CFB3-4B8F-AC6056FE1295}"/>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24392" y="1593015"/>
            <a:ext cx="2472050" cy="2472050"/>
          </a:xfrm>
          <a:prstGeom prst="rect">
            <a:avLst/>
          </a:prstGeom>
        </p:spPr>
      </p:pic>
    </p:spTree>
    <p:extLst>
      <p:ext uri="{BB962C8B-B14F-4D97-AF65-F5344CB8AC3E}">
        <p14:creationId xmlns:p14="http://schemas.microsoft.com/office/powerpoint/2010/main" val="7683058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4" end="4"/>
                                            </p:txEl>
                                          </p:spTgt>
                                        </p:tgtEl>
                                        <p:attrNameLst>
                                          <p:attrName>style.visibility</p:attrName>
                                        </p:attrNameLst>
                                      </p:cBhvr>
                                      <p:to>
                                        <p:strVal val="visible"/>
                                      </p:to>
                                    </p:set>
                                    <p:animEffect transition="in" filter="fade">
                                      <p:cBhvr>
                                        <p:cTn id="7" dur="500"/>
                                        <p:tgtEl>
                                          <p:spTgt spid="8">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5" end="5"/>
                                            </p:txEl>
                                          </p:spTgt>
                                        </p:tgtEl>
                                        <p:attrNameLst>
                                          <p:attrName>style.visibility</p:attrName>
                                        </p:attrNameLst>
                                      </p:cBhvr>
                                      <p:to>
                                        <p:strVal val="visible"/>
                                      </p:to>
                                    </p:set>
                                    <p:animEffect transition="in" filter="fade">
                                      <p:cBhvr>
                                        <p:cTn id="12" dur="500"/>
                                        <p:tgtEl>
                                          <p:spTgt spid="8">
                                            <p:txEl>
                                              <p:pRg st="5" end="5"/>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animEffect transition="in" filter="fade">
                                      <p:cBhvr>
                                        <p:cTn id="15" dur="500"/>
                                        <p:tgtEl>
                                          <p:spTgt spid="8">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xEl>
                                              <p:pRg st="7" end="7"/>
                                            </p:txEl>
                                          </p:spTgt>
                                        </p:tgtEl>
                                        <p:attrNameLst>
                                          <p:attrName>style.visibility</p:attrName>
                                        </p:attrNameLst>
                                      </p:cBhvr>
                                      <p:to>
                                        <p:strVal val="visible"/>
                                      </p:to>
                                    </p:set>
                                    <p:animEffect transition="in" filter="fade">
                                      <p:cBhvr>
                                        <p:cTn id="20" dur="500"/>
                                        <p:tgtEl>
                                          <p:spTgt spid="8">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animEffect transition="in" filter="fade">
                                      <p:cBhvr>
                                        <p:cTn id="23" dur="500"/>
                                        <p:tgtEl>
                                          <p:spTgt spid="8">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8">
                                            <p:txEl>
                                              <p:pRg st="9" end="9"/>
                                            </p:txEl>
                                          </p:spTgt>
                                        </p:tgtEl>
                                        <p:attrNameLst>
                                          <p:attrName>style.visibility</p:attrName>
                                        </p:attrNameLst>
                                      </p:cBhvr>
                                      <p:to>
                                        <p:strVal val="visible"/>
                                      </p:to>
                                    </p:set>
                                    <p:animEffect transition="in" filter="fade">
                                      <p:cBhvr>
                                        <p:cTn id="26" dur="500"/>
                                        <p:tgtEl>
                                          <p:spTgt spid="8">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8">
                                            <p:txEl>
                                              <p:pRg st="11" end="11"/>
                                            </p:txEl>
                                          </p:spTgt>
                                        </p:tgtEl>
                                        <p:attrNameLst>
                                          <p:attrName>style.visibility</p:attrName>
                                        </p:attrNameLst>
                                      </p:cBhvr>
                                      <p:to>
                                        <p:strVal val="visible"/>
                                      </p:to>
                                    </p:set>
                                    <p:animEffect transition="in" filter="fade">
                                      <p:cBhvr>
                                        <p:cTn id="31" dur="500"/>
                                        <p:tgtEl>
                                          <p:spTgt spid="8">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Tree>
    <p:extLst>
      <p:ext uri="{BB962C8B-B14F-4D97-AF65-F5344CB8AC3E}">
        <p14:creationId xmlns:p14="http://schemas.microsoft.com/office/powerpoint/2010/main" val="796505221"/>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CB7F536-1F4E-4D59-BC85-EAA0F18AD84D}"/>
              </a:ext>
            </a:extLst>
          </p:cNvPr>
          <p:cNvSpPr/>
          <p:nvPr/>
        </p:nvSpPr>
        <p:spPr>
          <a:xfrm>
            <a:off x="911424" y="836712"/>
            <a:ext cx="10515600" cy="5632311"/>
          </a:xfrm>
          <a:prstGeom prst="rect">
            <a:avLst/>
          </a:prstGeom>
        </p:spPr>
        <p:txBody>
          <a:bodyPr wrap="square">
            <a:spAutoFit/>
          </a:bodyPr>
          <a:lstStyle/>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iostream</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cstdint</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r>
              <a:rPr lang="de-DE" b="0" dirty="0">
                <a:solidFill>
                  <a:srgbClr val="AF00DB"/>
                </a:solidFill>
                <a:effectLst/>
                <a:latin typeface="Consolas" panose="020B0609020204030204" pitchFamily="49" charset="0"/>
              </a:rPr>
              <a:t>#</a:t>
            </a:r>
            <a:r>
              <a:rPr lang="de-DE" b="0" dirty="0" err="1">
                <a:solidFill>
                  <a:srgbClr val="AF00DB"/>
                </a:solidFill>
                <a:effectLst/>
                <a:latin typeface="Consolas" panose="020B0609020204030204" pitchFamily="49" charset="0"/>
              </a:rPr>
              <a:t>include</a:t>
            </a:r>
            <a:r>
              <a:rPr lang="de-DE" b="0" dirty="0">
                <a:solidFill>
                  <a:srgbClr val="0000FF"/>
                </a:solidFill>
                <a:effectLst/>
                <a:latin typeface="Consolas" panose="020B0609020204030204" pitchFamily="49" charset="0"/>
              </a:rPr>
              <a:t> </a:t>
            </a:r>
            <a:r>
              <a:rPr lang="de-DE" b="0" dirty="0">
                <a:solidFill>
                  <a:srgbClr val="A31515"/>
                </a:solidFill>
                <a:effectLst/>
                <a:latin typeface="Consolas" panose="020B0609020204030204" pitchFamily="49" charset="0"/>
              </a:rPr>
              <a:t>&lt;</a:t>
            </a:r>
            <a:r>
              <a:rPr lang="de-DE" b="0" dirty="0" err="1">
                <a:solidFill>
                  <a:srgbClr val="A31515"/>
                </a:solidFill>
                <a:effectLst/>
                <a:latin typeface="Consolas" panose="020B0609020204030204" pitchFamily="49" charset="0"/>
              </a:rPr>
              <a:t>string</a:t>
            </a:r>
            <a:r>
              <a:rPr lang="de-DE" b="0" dirty="0">
                <a:solidFill>
                  <a:srgbClr val="A31515"/>
                </a:solidFill>
                <a:effectLst/>
                <a:latin typeface="Consolas" panose="020B0609020204030204" pitchFamily="49" charset="0"/>
              </a:rPr>
              <a:t>&gt;</a:t>
            </a:r>
            <a:endParaRPr lang="de-DE" b="0" dirty="0">
              <a:solidFill>
                <a:srgbClr val="3B3B3B"/>
              </a:solidFill>
              <a:effectLst/>
              <a:latin typeface="Consolas" panose="020B0609020204030204" pitchFamily="49" charset="0"/>
            </a:endParaRP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ChangeString</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uintptr_t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p</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pstr</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reinterpret_cast</a:t>
            </a:r>
            <a:r>
              <a:rPr lang="de-DE" b="0" dirty="0">
                <a:solidFill>
                  <a:srgbClr val="000000"/>
                </a:solidFill>
                <a:effectLst/>
                <a:latin typeface="Consolas" panose="020B0609020204030204" pitchFamily="49" charset="0"/>
              </a:rPr>
              <a:t>&lt;</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a:solidFill>
                  <a:srgbClr val="001080"/>
                </a:solidFill>
                <a:effectLst/>
                <a:latin typeface="Consolas" panose="020B0609020204030204" pitchFamily="49" charset="0"/>
              </a:rPr>
              <a:t>p</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err="1">
                <a:solidFill>
                  <a:srgbClr val="001080"/>
                </a:solidFill>
                <a:effectLst/>
                <a:latin typeface="Consolas" panose="020B0609020204030204" pitchFamily="49" charset="0"/>
              </a:rPr>
              <a:t>pstr</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"Goodbye"</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main</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267F99"/>
                </a:solidFill>
                <a:effectLst/>
                <a:latin typeface="Consolas" panose="020B0609020204030204" pitchFamily="49" charset="0"/>
              </a:rPr>
              <a:t>string</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a:t>
            </a:r>
            <a:r>
              <a:rPr lang="de-DE" b="0" dirty="0">
                <a:solidFill>
                  <a:srgbClr val="3B3B3B"/>
                </a:solidFill>
                <a:effectLst/>
                <a:latin typeface="Consolas" panose="020B0609020204030204" pitchFamily="49" charset="0"/>
              </a:rPr>
              <a:t>;</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Так нельзя</a:t>
            </a:r>
            <a:endParaRPr lang="ru-RU" b="0" dirty="0">
              <a:solidFill>
                <a:srgbClr val="3B3B3B"/>
              </a:solidFill>
              <a:effectLst/>
              <a:latin typeface="Consolas" panose="020B0609020204030204" pitchFamily="49" charset="0"/>
            </a:endParaRPr>
          </a:p>
          <a:p>
            <a:r>
              <a:rPr lang="ru-RU" b="0" dirty="0">
                <a:solidFill>
                  <a:srgbClr val="008000"/>
                </a:solidFill>
                <a:effectLst/>
                <a:latin typeface="Consolas" panose="020B0609020204030204" pitchFamily="49" charset="0"/>
              </a:rPr>
              <a:t>    // </a:t>
            </a:r>
            <a:r>
              <a:rPr lang="de-DE" b="0" dirty="0" err="1">
                <a:solidFill>
                  <a:srgbClr val="008000"/>
                </a:solidFill>
                <a:effectLst/>
                <a:latin typeface="Consolas" panose="020B0609020204030204" pitchFamily="49" charset="0"/>
              </a:rPr>
              <a:t>ChangeString</a:t>
            </a:r>
            <a:r>
              <a:rPr lang="de-DE" b="0" dirty="0">
                <a:solidFill>
                  <a:srgbClr val="008000"/>
                </a:solidFill>
                <a:effectLst/>
                <a:latin typeface="Consolas" panose="020B0609020204030204" pitchFamily="49" charset="0"/>
              </a:rPr>
              <a:t>(&amp;</a:t>
            </a:r>
            <a:r>
              <a:rPr lang="de-DE" b="0" dirty="0" err="1">
                <a:solidFill>
                  <a:srgbClr val="008000"/>
                </a:solidFill>
                <a:effectLst/>
                <a:latin typeface="Consolas" panose="020B0609020204030204" pitchFamily="49" charset="0"/>
              </a:rPr>
              <a:t>name</a:t>
            </a:r>
            <a:r>
              <a:rPr lang="de-DE" b="0" dirty="0">
                <a:solidFill>
                  <a:srgbClr val="008000"/>
                </a:solidFill>
                <a:effectLst/>
                <a:latin typeface="Consolas" panose="020B0609020204030204" pitchFamily="49" charset="0"/>
              </a:rPr>
              <a:t>);</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    </a:t>
            </a:r>
          </a:p>
          <a:p>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Так можно</a:t>
            </a:r>
            <a:endParaRPr lang="ru-RU" b="0" dirty="0">
              <a:solidFill>
                <a:srgbClr val="3B3B3B"/>
              </a:solidFill>
              <a:effectLst/>
              <a:latin typeface="Consolas" panose="020B0609020204030204" pitchFamily="49" charset="0"/>
            </a:endParaRPr>
          </a:p>
          <a:p>
            <a:r>
              <a:rPr lang="ru-RU"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ChangeString</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reinterpret_cast</a:t>
            </a:r>
            <a:r>
              <a:rPr lang="de-DE" b="0" dirty="0">
                <a:solidFill>
                  <a:srgbClr val="000000"/>
                </a:solidFill>
                <a:effectLst/>
                <a:latin typeface="Consolas" panose="020B0609020204030204" pitchFamily="49" charset="0"/>
              </a:rPr>
              <a:t>&lt;</a:t>
            </a:r>
            <a:r>
              <a:rPr lang="de-DE" b="0" dirty="0" err="1">
                <a:solidFill>
                  <a:srgbClr val="267F99"/>
                </a:solidFill>
                <a:effectLst/>
                <a:latin typeface="Consolas" panose="020B0609020204030204" pitchFamily="49" charset="0"/>
              </a:rPr>
              <a:t>uint</a:t>
            </a:r>
            <a:r>
              <a:rPr lang="en-US" dirty="0" err="1">
                <a:solidFill>
                  <a:srgbClr val="267F99"/>
                </a:solidFill>
                <a:latin typeface="Consolas" panose="020B0609020204030204" pitchFamily="49" charset="0"/>
              </a:rPr>
              <a:t>ptr</a:t>
            </a:r>
            <a:r>
              <a:rPr lang="de-DE" b="0" dirty="0">
                <a:solidFill>
                  <a:srgbClr val="267F99"/>
                </a:solidFill>
                <a:effectLst/>
                <a:latin typeface="Consolas" panose="020B0609020204030204" pitchFamily="49" charset="0"/>
              </a:rPr>
              <a:t>_t</a:t>
            </a:r>
            <a:r>
              <a:rPr lang="de-DE" b="0" dirty="0">
                <a:solidFill>
                  <a:srgbClr val="000000"/>
                </a:solidFill>
                <a:effectLst/>
                <a:latin typeface="Consolas" panose="020B0609020204030204" pitchFamily="49" charset="0"/>
              </a:rPr>
              <a:t>&gt;</a:t>
            </a:r>
            <a:r>
              <a:rPr lang="de-DE" b="0" dirty="0">
                <a:solidFill>
                  <a:srgbClr val="3B3B3B"/>
                </a:solidFill>
                <a:effectLst/>
                <a:latin typeface="Consolas" panose="020B0609020204030204" pitchFamily="49" charset="0"/>
              </a:rPr>
              <a:t>(</a:t>
            </a:r>
            <a:r>
              <a:rPr lang="de-DE" b="0" dirty="0">
                <a:solidFill>
                  <a:srgbClr val="000000"/>
                </a:solidFill>
                <a:effectLst/>
                <a:latin typeface="Consolas" panose="020B0609020204030204" pitchFamily="49" charset="0"/>
              </a:rPr>
              <a:t>&amp;</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name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r>
              <a:rPr lang="de-DE"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Выведет </a:t>
            </a:r>
            <a:r>
              <a:rPr lang="de-DE" b="0" dirty="0">
                <a:solidFill>
                  <a:srgbClr val="008000"/>
                </a:solidFill>
                <a:effectLst/>
                <a:latin typeface="Consolas" panose="020B0609020204030204" pitchFamily="49" charset="0"/>
              </a:rPr>
              <a:t>Goodbye</a:t>
            </a:r>
            <a:endParaRPr lang="de-DE" b="0" dirty="0">
              <a:solidFill>
                <a:srgbClr val="3B3B3B"/>
              </a:solidFill>
              <a:effectLst/>
              <a:latin typeface="Consolas" panose="020B0609020204030204" pitchFamily="49" charset="0"/>
            </a:endParaRPr>
          </a:p>
          <a:p>
            <a:r>
              <a:rPr lang="de-DE" b="0" dirty="0">
                <a:solidFill>
                  <a:srgbClr val="3B3B3B"/>
                </a:solidFill>
                <a:effectLst/>
                <a:latin typeface="Consolas" panose="020B0609020204030204" pitchFamily="49" charset="0"/>
              </a:rPr>
              <a:t>}</a:t>
            </a:r>
          </a:p>
        </p:txBody>
      </p:sp>
    </p:spTree>
    <p:extLst>
      <p:ext uri="{BB962C8B-B14F-4D97-AF65-F5344CB8AC3E}">
        <p14:creationId xmlns:p14="http://schemas.microsoft.com/office/powerpoint/2010/main" val="3741613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animEffect transition="in" filter="fade">
                                      <p:cBhvr>
                                        <p:cTn id="7" dur="500"/>
                                        <p:tgtEl>
                                          <p:spTgt spid="5">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7" end="7"/>
                                            </p:txEl>
                                          </p:spTgt>
                                        </p:tgtEl>
                                        <p:attrNameLst>
                                          <p:attrName>style.visibility</p:attrName>
                                        </p:attrNameLst>
                                      </p:cBhvr>
                                      <p:to>
                                        <p:strVal val="visible"/>
                                      </p:to>
                                    </p:set>
                                    <p:animEffect transition="in" filter="fade">
                                      <p:cBhvr>
                                        <p:cTn id="12" dur="500"/>
                                        <p:tgtEl>
                                          <p:spTgt spid="5">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0" end="10"/>
                                            </p:txEl>
                                          </p:spTgt>
                                        </p:tgtEl>
                                        <p:attrNameLst>
                                          <p:attrName>style.visibility</p:attrName>
                                        </p:attrNameLst>
                                      </p:cBhvr>
                                      <p:to>
                                        <p:strVal val="visible"/>
                                      </p:to>
                                    </p:set>
                                    <p:animEffect transition="in" filter="fade">
                                      <p:cBhvr>
                                        <p:cTn id="23" dur="500"/>
                                        <p:tgtEl>
                                          <p:spTgt spid="5">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1" end="11"/>
                                            </p:txEl>
                                          </p:spTgt>
                                        </p:tgtEl>
                                        <p:attrNameLst>
                                          <p:attrName>style.visibility</p:attrName>
                                        </p:attrNameLst>
                                      </p:cBhvr>
                                      <p:to>
                                        <p:strVal val="visible"/>
                                      </p:to>
                                    </p:set>
                                    <p:animEffect transition="in" filter="fade">
                                      <p:cBhvr>
                                        <p:cTn id="26" dur="500"/>
                                        <p:tgtEl>
                                          <p:spTgt spid="5">
                                            <p:txEl>
                                              <p:pRg st="11" end="1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animEffect transition="in" filter="fade">
                                      <p:cBhvr>
                                        <p:cTn id="31" dur="500"/>
                                        <p:tgtEl>
                                          <p:spTgt spid="5">
                                            <p:txEl>
                                              <p:pRg st="13" end="1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4" end="14"/>
                                            </p:txEl>
                                          </p:spTgt>
                                        </p:tgtEl>
                                        <p:attrNameLst>
                                          <p:attrName>style.visibility</p:attrName>
                                        </p:attrNameLst>
                                      </p:cBhvr>
                                      <p:to>
                                        <p:strVal val="visible"/>
                                      </p:to>
                                    </p:set>
                                    <p:animEffect transition="in" filter="fade">
                                      <p:cBhvr>
                                        <p:cTn id="34" dur="500"/>
                                        <p:tgtEl>
                                          <p:spTgt spid="5">
                                            <p:txEl>
                                              <p:pRg st="14" end="1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fade">
                                      <p:cBhvr>
                                        <p:cTn id="39" dur="500"/>
                                        <p:tgtEl>
                                          <p:spTgt spid="5">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fade">
                                      <p:cBhvr>
                                        <p:cTn id="44" dur="500"/>
                                        <p:tgtEl>
                                          <p:spTgt spid="5">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5" end="15"/>
                                            </p:txEl>
                                          </p:spTgt>
                                        </p:tgtEl>
                                        <p:attrNameLst>
                                          <p:attrName>style.visibility</p:attrName>
                                        </p:attrNameLst>
                                      </p:cBhvr>
                                      <p:to>
                                        <p:strVal val="visible"/>
                                      </p:to>
                                    </p:set>
                                    <p:animEffect transition="in" filter="fade">
                                      <p:cBhvr>
                                        <p:cTn id="49"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extLst>
              <p:ext uri="{D42A27DB-BD31-4B8C-83A1-F6EECF244321}">
                <p14:modId xmlns:p14="http://schemas.microsoft.com/office/powerpoint/2010/main" val="1253050912"/>
              </p:ext>
            </p:extLst>
          </p:nvPr>
        </p:nvGraphicFramePr>
        <p:xfrm>
          <a:off x="2566989" y="1833563"/>
          <a:ext cx="7705474" cy="3954292"/>
        </p:xfrm>
        <a:graphic>
          <a:graphicData uri="http://schemas.openxmlformats.org/drawingml/2006/table">
            <a:tbl>
              <a:tblPr/>
              <a:tblGrid>
                <a:gridCol w="512644">
                  <a:extLst>
                    <a:ext uri="{9D8B030D-6E8A-4147-A177-3AD203B41FA5}">
                      <a16:colId xmlns:a16="http://schemas.microsoft.com/office/drawing/2014/main" val="20000"/>
                    </a:ext>
                  </a:extLst>
                </a:gridCol>
                <a:gridCol w="449354">
                  <a:extLst>
                    <a:ext uri="{9D8B030D-6E8A-4147-A177-3AD203B41FA5}">
                      <a16:colId xmlns:a16="http://schemas.microsoft.com/office/drawing/2014/main" val="20001"/>
                    </a:ext>
                  </a:extLst>
                </a:gridCol>
                <a:gridCol w="449354">
                  <a:extLst>
                    <a:ext uri="{9D8B030D-6E8A-4147-A177-3AD203B41FA5}">
                      <a16:colId xmlns:a16="http://schemas.microsoft.com/office/drawing/2014/main" val="20002"/>
                    </a:ext>
                  </a:extLst>
                </a:gridCol>
                <a:gridCol w="449354">
                  <a:extLst>
                    <a:ext uri="{9D8B030D-6E8A-4147-A177-3AD203B41FA5}">
                      <a16:colId xmlns:a16="http://schemas.microsoft.com/office/drawing/2014/main" val="20003"/>
                    </a:ext>
                  </a:extLst>
                </a:gridCol>
                <a:gridCol w="379736">
                  <a:extLst>
                    <a:ext uri="{9D8B030D-6E8A-4147-A177-3AD203B41FA5}">
                      <a16:colId xmlns:a16="http://schemas.microsoft.com/office/drawing/2014/main" val="20004"/>
                    </a:ext>
                  </a:extLst>
                </a:gridCol>
                <a:gridCol w="518972">
                  <a:extLst>
                    <a:ext uri="{9D8B030D-6E8A-4147-A177-3AD203B41FA5}">
                      <a16:colId xmlns:a16="http://schemas.microsoft.com/office/drawing/2014/main" val="20005"/>
                    </a:ext>
                  </a:extLst>
                </a:gridCol>
                <a:gridCol w="480999">
                  <a:extLst>
                    <a:ext uri="{9D8B030D-6E8A-4147-A177-3AD203B41FA5}">
                      <a16:colId xmlns:a16="http://schemas.microsoft.com/office/drawing/2014/main" val="20006"/>
                    </a:ext>
                  </a:extLst>
                </a:gridCol>
                <a:gridCol w="449354">
                  <a:extLst>
                    <a:ext uri="{9D8B030D-6E8A-4147-A177-3AD203B41FA5}">
                      <a16:colId xmlns:a16="http://schemas.microsoft.com/office/drawing/2014/main" val="20007"/>
                    </a:ext>
                  </a:extLst>
                </a:gridCol>
                <a:gridCol w="803774">
                  <a:extLst>
                    <a:ext uri="{9D8B030D-6E8A-4147-A177-3AD203B41FA5}">
                      <a16:colId xmlns:a16="http://schemas.microsoft.com/office/drawing/2014/main" val="20008"/>
                    </a:ext>
                  </a:extLst>
                </a:gridCol>
                <a:gridCol w="829090">
                  <a:extLst>
                    <a:ext uri="{9D8B030D-6E8A-4147-A177-3AD203B41FA5}">
                      <a16:colId xmlns:a16="http://schemas.microsoft.com/office/drawing/2014/main" val="20009"/>
                    </a:ext>
                  </a:extLst>
                </a:gridCol>
                <a:gridCol w="582262">
                  <a:extLst>
                    <a:ext uri="{9D8B030D-6E8A-4147-A177-3AD203B41FA5}">
                      <a16:colId xmlns:a16="http://schemas.microsoft.com/office/drawing/2014/main" val="20010"/>
                    </a:ext>
                  </a:extLst>
                </a:gridCol>
                <a:gridCol w="1800581">
                  <a:extLst>
                    <a:ext uri="{9D8B030D-6E8A-4147-A177-3AD203B41FA5}">
                      <a16:colId xmlns:a16="http://schemas.microsoft.com/office/drawing/2014/main" val="20011"/>
                    </a:ext>
                  </a:extLst>
                </a:gridCol>
              </a:tblGrid>
              <a:tr h="221378">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bg1"/>
                          </a:solidFill>
                          <a:effectLst/>
                          <a:latin typeface="Arial" charset="0"/>
                          <a:cs typeface="Arial" charset="0"/>
                        </a:rPr>
                        <a:t>Операторы</a:t>
                      </a:r>
                      <a:endParaRPr kumimoji="0" lang="ru-RU" sz="16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bg1"/>
                          </a:solidFill>
                          <a:effectLst/>
                          <a:latin typeface="Arial" charset="0"/>
                          <a:cs typeface="Arial" charset="0"/>
                        </a:rPr>
                        <a:t>Выполняются</a:t>
                      </a:r>
                      <a:endParaRPr kumimoji="0" lang="ru-RU" sz="16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(type)</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sizeof</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dirty="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220237">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22137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&amp;=</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&lt;&lt;=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&gt;&gt;=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296692">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1" i="0" u="none" strike="noStrike" cap="none" normalizeH="0" baseline="0">
                          <a:ln>
                            <a:noFill/>
                          </a:ln>
                          <a:solidFill>
                            <a:schemeClr val="tx1"/>
                          </a:solidFill>
                          <a:effectLst/>
                          <a:latin typeface="Arial" charset="0"/>
                          <a:cs typeface="Arial" charset="0"/>
                        </a:rPr>
                        <a:t>,</a:t>
                      </a:r>
                      <a:endParaRPr kumimoji="0" lang="ru-RU" sz="16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16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1600" b="0" i="0" u="none" strike="noStrike" cap="none" normalizeH="0" baseline="0" dirty="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a:bodyPr>
          <a:lstStyle/>
          <a:p>
            <a:pPr>
              <a:defRPr/>
            </a:pPr>
            <a:r>
              <a:rPr lang="ru-RU"/>
              <a:t>Приоритет и очередность выполнения операторов</a:t>
            </a:r>
          </a:p>
        </p:txBody>
      </p:sp>
      <p:sp>
        <p:nvSpPr>
          <p:cNvPr id="3" name="TextBox 2">
            <a:extLst>
              <a:ext uri="{FF2B5EF4-FFF2-40B4-BE49-F238E27FC236}">
                <a16:creationId xmlns:a16="http://schemas.microsoft.com/office/drawing/2014/main" id="{BE63C8C2-26F6-2FFA-F7FA-A5F1585FA017}"/>
              </a:ext>
            </a:extLst>
          </p:cNvPr>
          <p:cNvSpPr txBox="1"/>
          <p:nvPr/>
        </p:nvSpPr>
        <p:spPr>
          <a:xfrm>
            <a:off x="2063552" y="6169709"/>
            <a:ext cx="7178360" cy="369332"/>
          </a:xfrm>
          <a:prstGeom prst="rect">
            <a:avLst/>
          </a:prstGeom>
          <a:noFill/>
        </p:spPr>
        <p:txBody>
          <a:bodyPr wrap="square">
            <a:spAutoFit/>
          </a:bodyPr>
          <a:lstStyle/>
          <a:p>
            <a:r>
              <a:rPr lang="ru-RU" dirty="0">
                <a:hlinkClick r:id="rId4"/>
              </a:rPr>
              <a:t>https://en.cppreference.com/w/cpp/language/operator_precedence</a:t>
            </a:r>
            <a:endParaRPr lang="ru-RU" dirty="0"/>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16A47-9C3D-4BF2-8107-0B6D0B861FD7}"/>
              </a:ext>
            </a:extLst>
          </p:cNvPr>
          <p:cNvSpPr>
            <a:spLocks noGrp="1"/>
          </p:cNvSpPr>
          <p:nvPr>
            <p:ph type="title"/>
          </p:nvPr>
        </p:nvSpPr>
        <p:spPr/>
        <p:txBody>
          <a:bodyPr/>
          <a:lstStyle/>
          <a:p>
            <a:r>
              <a:rPr lang="ru-RU" dirty="0"/>
              <a:t>Быстрый тест</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6D5D83-E811-4ACA-B696-778F2B0B4779}"/>
                  </a:ext>
                </a:extLst>
              </p:cNvPr>
              <p:cNvSpPr>
                <a:spLocks noGrp="1"/>
              </p:cNvSpPr>
              <p:nvPr>
                <p:ph idx="1"/>
              </p:nvPr>
            </p:nvSpPr>
            <p:spPr/>
            <p:txBody>
              <a:bodyPr>
                <a:normAutofit lnSpcReduction="10000"/>
              </a:bodyPr>
              <a:lstStyle/>
              <a:p>
                <a:r>
                  <a:rPr lang="ru-RU" dirty="0"/>
                  <a:t>Переведите в десятичную систему число </a:t>
                </a:r>
                <a:r>
                  <a:rPr lang="en-US" dirty="0"/>
                  <a:t>0x17</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17</m:t>
                        </m:r>
                      </m:e>
                      <m:sub>
                        <m:r>
                          <a:rPr lang="ru-RU" b="0" i="1" smtClean="0">
                            <a:latin typeface="Cambria Math" panose="02040503050406030204" pitchFamily="18" charset="0"/>
                          </a:rPr>
                          <m:t>16</m:t>
                        </m:r>
                      </m:sub>
                    </m:sSub>
                    <m:r>
                      <a:rPr lang="ru-RU" b="0" i="1" smtClean="0">
                        <a:latin typeface="Cambria Math" panose="02040503050406030204" pitchFamily="18" charset="0"/>
                      </a:rPr>
                      <m:t>=1∗</m:t>
                    </m:r>
                    <m:sSup>
                      <m:sSupPr>
                        <m:ctrlPr>
                          <a:rPr lang="en-US" b="0" i="1" smtClean="0">
                            <a:latin typeface="Cambria Math" panose="02040503050406030204" pitchFamily="18" charset="0"/>
                          </a:rPr>
                        </m:ctrlPr>
                      </m:sSupPr>
                      <m:e>
                        <m:r>
                          <a:rPr lang="ru-RU" b="0" i="1" smtClean="0">
                            <a:latin typeface="Cambria Math" panose="02040503050406030204" pitchFamily="18" charset="0"/>
                          </a:rPr>
                          <m:t>1</m:t>
                        </m:r>
                        <m:r>
                          <a:rPr lang="en-US" b="0" i="1" smtClean="0">
                            <a:latin typeface="Cambria Math" panose="02040503050406030204" pitchFamily="18" charset="0"/>
                          </a:rPr>
                          <m:t>6</m:t>
                        </m:r>
                      </m:e>
                      <m:sup>
                        <m:r>
                          <a:rPr lang="en-US" b="0" i="1" smtClean="0">
                            <a:latin typeface="Cambria Math" panose="02040503050406030204" pitchFamily="18" charset="0"/>
                          </a:rPr>
                          <m:t>1</m:t>
                        </m:r>
                      </m:sup>
                    </m:sSup>
                    <m:r>
                      <a:rPr lang="en-US" b="0" i="1" smtClean="0">
                        <a:latin typeface="Cambria Math" panose="02040503050406030204" pitchFamily="18" charset="0"/>
                      </a:rPr>
                      <m:t>+7∗</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0</m:t>
                        </m:r>
                      </m:sup>
                    </m:sSup>
                    <m:r>
                      <a:rPr lang="en-US" b="0" i="1" smtClean="0">
                        <a:latin typeface="Cambria Math" panose="02040503050406030204" pitchFamily="18" charset="0"/>
                      </a:rPr>
                      <m:t>=16+7=23</m:t>
                    </m:r>
                  </m:oMath>
                </a14:m>
                <a:endParaRPr lang="en-US" b="0" dirty="0"/>
              </a:p>
              <a:p>
                <a:r>
                  <a:rPr lang="ru-RU" dirty="0"/>
                  <a:t>Переведите в десятичную систему число </a:t>
                </a:r>
                <a:r>
                  <a:rPr lang="en-US" dirty="0"/>
                  <a:t>0b1011</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1011</m:t>
                        </m:r>
                      </m:e>
                      <m:sub>
                        <m:r>
                          <a:rPr lang="ru-RU" b="0" i="1" smtClean="0">
                            <a:latin typeface="Cambria Math" panose="02040503050406030204" pitchFamily="18" charset="0"/>
                          </a:rPr>
                          <m:t>2</m:t>
                        </m:r>
                      </m:sub>
                    </m:sSub>
                    <m:r>
                      <a:rPr lang="ru-RU" b="0" i="1" smtClean="0">
                        <a:latin typeface="Cambria Math" panose="02040503050406030204" pitchFamily="18" charset="0"/>
                      </a:rPr>
                      <m:t>=1</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=8+2+1=11</m:t>
                    </m:r>
                  </m:oMath>
                </a14:m>
                <a:endParaRPr lang="en-US" b="0" dirty="0"/>
              </a:p>
              <a:p>
                <a:r>
                  <a:rPr lang="ru-RU" dirty="0"/>
                  <a:t>Переведите в десятичную систему число 0215</a:t>
                </a:r>
              </a:p>
              <a:p>
                <a:pPr lvl="1"/>
                <a14:m>
                  <m:oMath xmlns:m="http://schemas.openxmlformats.org/officeDocument/2006/math">
                    <m:sSub>
                      <m:sSubPr>
                        <m:ctrlPr>
                          <a:rPr lang="ru-RU" b="0" i="1" smtClean="0">
                            <a:latin typeface="Cambria Math" panose="02040503050406030204" pitchFamily="18" charset="0"/>
                          </a:rPr>
                        </m:ctrlPr>
                      </m:sSubPr>
                      <m:e>
                        <m:r>
                          <a:rPr lang="ru-RU" b="0" i="1" smtClean="0">
                            <a:latin typeface="Cambria Math" panose="02040503050406030204" pitchFamily="18" charset="0"/>
                          </a:rPr>
                          <m:t>215</m:t>
                        </m:r>
                      </m:e>
                      <m:sub>
                        <m:r>
                          <a:rPr lang="ru-RU" b="0" i="1" smtClean="0">
                            <a:latin typeface="Cambria Math" panose="02040503050406030204" pitchFamily="18" charset="0"/>
                          </a:rPr>
                          <m:t>8</m:t>
                        </m:r>
                      </m:sub>
                    </m:sSub>
                    <m:r>
                      <a:rPr lang="ru-RU" b="0" i="1" smtClean="0">
                        <a:latin typeface="Cambria Math" panose="02040503050406030204" pitchFamily="18" charset="0"/>
                      </a:rPr>
                      <m:t>=2∗</m:t>
                    </m:r>
                    <m:sSup>
                      <m:sSupPr>
                        <m:ctrlPr>
                          <a:rPr lang="en-US" b="0" i="1" smtClean="0">
                            <a:latin typeface="Cambria Math" panose="02040503050406030204" pitchFamily="18" charset="0"/>
                          </a:rPr>
                        </m:ctrlPr>
                      </m:sSupPr>
                      <m:e>
                        <m:r>
                          <a:rPr lang="ru-RU" b="0" i="1" smtClean="0">
                            <a:latin typeface="Cambria Math" panose="02040503050406030204" pitchFamily="18" charset="0"/>
                          </a:rPr>
                          <m:t>8</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8</m:t>
                        </m:r>
                      </m:e>
                      <m:sup>
                        <m:r>
                          <a:rPr lang="en-US" b="0" i="1" smtClean="0">
                            <a:latin typeface="Cambria Math" panose="02040503050406030204" pitchFamily="18" charset="0"/>
                          </a:rPr>
                          <m:t>1</m:t>
                        </m:r>
                      </m:sup>
                    </m:sSup>
                    <m:r>
                      <a:rPr lang="en-US" b="0" i="1" smtClean="0">
                        <a:latin typeface="Cambria Math" panose="02040503050406030204" pitchFamily="18" charset="0"/>
                      </a:rPr>
                      <m:t>+5∗</m:t>
                    </m:r>
                    <m:sSup>
                      <m:sSupPr>
                        <m:ctrlPr>
                          <a:rPr lang="en-US" b="0" i="1" smtClean="0">
                            <a:latin typeface="Cambria Math" panose="02040503050406030204" pitchFamily="18" charset="0"/>
                          </a:rPr>
                        </m:ctrlPr>
                      </m:sSupPr>
                      <m:e>
                        <m:r>
                          <a:rPr lang="en-US" b="0" i="1" smtClean="0">
                            <a:latin typeface="Cambria Math" panose="02040503050406030204" pitchFamily="18" charset="0"/>
                          </a:rPr>
                          <m:t>8</m:t>
                        </m:r>
                      </m:e>
                      <m:sup>
                        <m:r>
                          <a:rPr lang="en-US" b="0" i="1" smtClean="0">
                            <a:latin typeface="Cambria Math" panose="02040503050406030204" pitchFamily="18" charset="0"/>
                          </a:rPr>
                          <m:t>0</m:t>
                        </m:r>
                      </m:sup>
                    </m:sSup>
                    <m:r>
                      <a:rPr lang="en-US" b="0" i="1" smtClean="0">
                        <a:latin typeface="Cambria Math" panose="02040503050406030204" pitchFamily="18" charset="0"/>
                      </a:rPr>
                      <m:t>=2∗64+8+5=128+13=141</m:t>
                    </m:r>
                  </m:oMath>
                </a14:m>
                <a:endParaRPr lang="en-US" b="0" dirty="0"/>
              </a:p>
              <a:p>
                <a:r>
                  <a:rPr lang="ru-RU" dirty="0"/>
                  <a:t>Переведите в шестнадцатеричную систему число 59</a:t>
                </a:r>
                <a:endParaRPr lang="en-US" dirty="0"/>
              </a:p>
              <a:p>
                <a:pPr lvl="1"/>
                <a14:m>
                  <m:oMath xmlns:m="http://schemas.openxmlformats.org/officeDocument/2006/math">
                    <m:r>
                      <a:rPr lang="en-US" b="0" i="1" smtClean="0">
                        <a:latin typeface="Cambria Math" panose="02040503050406030204" pitchFamily="18" charset="0"/>
                      </a:rPr>
                      <m:t>59=48+11=3∗</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1</m:t>
                        </m:r>
                      </m:sup>
                    </m:sSup>
                    <m:r>
                      <a:rPr lang="en-US" b="0" i="1" smtClean="0">
                        <a:latin typeface="Cambria Math" panose="02040503050406030204" pitchFamily="18" charset="0"/>
                      </a:rPr>
                      <m:t>+11∗</m:t>
                    </m:r>
                    <m:sSup>
                      <m:sSupPr>
                        <m:ctrlPr>
                          <a:rPr lang="en-US" b="0" i="1" smtClean="0">
                            <a:latin typeface="Cambria Math" panose="02040503050406030204" pitchFamily="18" charset="0"/>
                          </a:rPr>
                        </m:ctrlPr>
                      </m:sSupPr>
                      <m:e>
                        <m:r>
                          <a:rPr lang="en-US" b="0" i="1" smtClean="0">
                            <a:latin typeface="Cambria Math" panose="02040503050406030204" pitchFamily="18" charset="0"/>
                          </a:rPr>
                          <m:t>16</m:t>
                        </m:r>
                      </m:e>
                      <m:sup>
                        <m:r>
                          <a:rPr lang="en-US" b="0" i="1" smtClean="0">
                            <a:latin typeface="Cambria Math" panose="02040503050406030204" pitchFamily="18" charset="0"/>
                          </a:rPr>
                          <m:t>0</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3</m:t>
                        </m:r>
                        <m:r>
                          <m:rPr>
                            <m:sty m:val="p"/>
                          </m:rPr>
                          <a:rPr lang="en-US" b="0" i="0" smtClean="0">
                            <a:latin typeface="Cambria Math" panose="02040503050406030204" pitchFamily="18" charset="0"/>
                          </a:rPr>
                          <m:t>B</m:t>
                        </m:r>
                      </m:e>
                      <m:sub>
                        <m:r>
                          <a:rPr lang="en-US" b="0" i="1" smtClean="0">
                            <a:latin typeface="Cambria Math" panose="02040503050406030204" pitchFamily="18" charset="0"/>
                          </a:rPr>
                          <m:t>16</m:t>
                        </m:r>
                      </m:sub>
                    </m:sSub>
                  </m:oMath>
                </a14:m>
                <a:endParaRPr lang="en-US" b="0" dirty="0"/>
              </a:p>
              <a:p>
                <a:r>
                  <a:rPr lang="ru-RU" dirty="0"/>
                  <a:t>Переведите в двоичную систему число </a:t>
                </a:r>
                <a:r>
                  <a:rPr lang="en-US" dirty="0"/>
                  <a:t>19</a:t>
                </a:r>
              </a:p>
              <a:p>
                <a:pPr lvl="1"/>
                <a14:m>
                  <m:oMath xmlns:m="http://schemas.openxmlformats.org/officeDocument/2006/math">
                    <m:r>
                      <a:rPr lang="en-US" b="0" i="1" smtClean="0">
                        <a:latin typeface="Cambria Math" panose="02040503050406030204" pitchFamily="18" charset="0"/>
                      </a:rPr>
                      <m:t>19=16+2+1=1∗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4</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r>
                      <a:rPr lang="en-US" b="0" i="1" smtClean="0">
                        <a:latin typeface="Cambria Math" panose="02040503050406030204" pitchFamily="18" charset="0"/>
                      </a:rPr>
                      <m:t>+0∗</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2</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1</m:t>
                        </m:r>
                      </m:sup>
                    </m:sSup>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0</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10011</m:t>
                        </m:r>
                      </m:e>
                      <m:sub>
                        <m:r>
                          <a:rPr lang="en-US" b="0" i="1" smtClean="0">
                            <a:latin typeface="Cambria Math" panose="02040503050406030204" pitchFamily="18" charset="0"/>
                          </a:rPr>
                          <m:t>2</m:t>
                        </m:r>
                      </m:sub>
                    </m:sSub>
                  </m:oMath>
                </a14:m>
                <a:endParaRPr lang="ru-RU" dirty="0"/>
              </a:p>
            </p:txBody>
          </p:sp>
        </mc:Choice>
        <mc:Fallback xmlns="">
          <p:sp>
            <p:nvSpPr>
              <p:cNvPr id="3" name="Content Placeholder 2">
                <a:extLst>
                  <a:ext uri="{FF2B5EF4-FFF2-40B4-BE49-F238E27FC236}">
                    <a16:creationId xmlns:a16="http://schemas.microsoft.com/office/drawing/2014/main" id="{3D6D5D83-E811-4ACA-B696-778F2B0B4779}"/>
                  </a:ext>
                </a:extLst>
              </p:cNvPr>
              <p:cNvSpPr>
                <a:spLocks noGrp="1" noRot="1" noChangeAspect="1" noMove="1" noResize="1" noEditPoints="1" noAdjustHandles="1" noChangeArrowheads="1" noChangeShapeType="1" noTextEdit="1"/>
              </p:cNvSpPr>
              <p:nvPr>
                <p:ph idx="1"/>
              </p:nvPr>
            </p:nvSpPr>
            <p:spPr>
              <a:blipFill>
                <a:blip r:embed="rId2"/>
                <a:stretch>
                  <a:fillRect l="-1043" t="-3081" b="-840"/>
                </a:stretch>
              </a:blipFill>
            </p:spPr>
            <p:txBody>
              <a:bodyPr/>
              <a:lstStyle/>
              <a:p>
                <a:r>
                  <a:rPr lang="ru-RU">
                    <a:noFill/>
                  </a:rPr>
                  <a:t> </a:t>
                </a:r>
              </a:p>
            </p:txBody>
          </p:sp>
        </mc:Fallback>
      </mc:AlternateContent>
    </p:spTree>
    <p:extLst>
      <p:ext uri="{BB962C8B-B14F-4D97-AF65-F5344CB8AC3E}">
        <p14:creationId xmlns:p14="http://schemas.microsoft.com/office/powerpoint/2010/main" val="185784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3143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578818-5708-40D2-B779-AB2709E23DF3}"/>
              </a:ext>
            </a:extLst>
          </p:cNvPr>
          <p:cNvPicPr>
            <a:picLocks noChangeAspect="1"/>
          </p:cNvPicPr>
          <p:nvPr/>
        </p:nvPicPr>
        <p:blipFill>
          <a:blip r:embed="rId4"/>
          <a:stretch>
            <a:fillRect/>
          </a:stretch>
        </p:blipFill>
        <p:spPr>
          <a:xfrm>
            <a:off x="8832304" y="1846168"/>
            <a:ext cx="2984328" cy="2950984"/>
          </a:xfrm>
          <a:prstGeom prst="rect">
            <a:avLst/>
          </a:prstGeom>
        </p:spPr>
      </p:pic>
      <p:sp>
        <p:nvSpPr>
          <p:cNvPr id="26626" name="Rectangle 4"/>
          <p:cNvSpPr>
            <a:spLocks noGrp="1" noChangeArrowheads="1"/>
          </p:cNvSpPr>
          <p:nvPr>
            <p:ph type="title"/>
          </p:nvPr>
        </p:nvSpPr>
        <p:spPr/>
        <p:txBody>
          <a:bodyPr/>
          <a:lstStyle/>
          <a:p>
            <a:pPr>
              <a:defRPr/>
            </a:pPr>
            <a:r>
              <a:rPr lang="ru-RU"/>
              <a:t>Пример, бинарный поиск</a:t>
            </a:r>
          </a:p>
        </p:txBody>
      </p:sp>
      <p:sp>
        <p:nvSpPr>
          <p:cNvPr id="55299" name="Rectangle 5"/>
          <p:cNvSpPr>
            <a:spLocks noChangeArrowheads="1"/>
          </p:cNvSpPr>
          <p:nvPr/>
        </p:nvSpPr>
        <p:spPr bwMode="auto">
          <a:xfrm>
            <a:off x="983432" y="1846168"/>
            <a:ext cx="8027987" cy="4524315"/>
          </a:xfrm>
          <a:prstGeom prst="rect">
            <a:avLst/>
          </a:prstGeom>
          <a:noFill/>
          <a:ln w="9525">
            <a:noFill/>
            <a:miter lim="800000"/>
            <a:headEnd/>
            <a:tailEnd/>
          </a:ln>
        </p:spPr>
        <p:txBody>
          <a:bodyPr>
            <a:spAutoFit/>
          </a:bodyPr>
          <a:lstStyle/>
          <a:p>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en-US" sz="1600" b="1" dirty="0">
                <a:latin typeface="Courier New" pitchFamily="49" charset="0"/>
              </a:rPr>
              <a:t>B</a:t>
            </a:r>
            <a:r>
              <a:rPr lang="ru-RU" sz="1600" b="1" dirty="0" err="1">
                <a:latin typeface="Courier New" pitchFamily="49" charset="0"/>
              </a:rPr>
              <a:t>in</a:t>
            </a:r>
            <a:r>
              <a:rPr lang="en-US" sz="1600" b="1" dirty="0" err="1">
                <a:latin typeface="Courier New" pitchFamily="49" charset="0"/>
              </a:rPr>
              <a:t>aryS</a:t>
            </a:r>
            <a:r>
              <a:rPr lang="ru-RU" sz="1600" b="1" dirty="0" err="1">
                <a:latin typeface="Courier New" pitchFamily="49" charset="0"/>
              </a:rPr>
              <a:t>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en-US" sz="1600" b="1" dirty="0">
                <a:latin typeface="Courier New" pitchFamily="49" charset="0"/>
              </a:rPr>
              <a:t> = 0;</a:t>
            </a:r>
          </a:p>
          <a:p>
            <a:r>
              <a:rPr lang="en-US" sz="1600" b="1" dirty="0">
                <a:latin typeface="Courier New" pitchFamily="49" charset="0"/>
              </a:rPr>
              <a:t>	int high = n;</a:t>
            </a:r>
            <a:endParaRPr lang="ru-RU" sz="1600" b="1" dirty="0">
              <a:latin typeface="Courier New" pitchFamily="49" charset="0"/>
            </a:endParaRP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
        <p:nvSpPr>
          <p:cNvPr id="3" name="TextBox 2">
            <a:extLst>
              <a:ext uri="{FF2B5EF4-FFF2-40B4-BE49-F238E27FC236}">
                <a16:creationId xmlns:a16="http://schemas.microsoft.com/office/drawing/2014/main" id="{652FB591-8764-A9CB-1ED7-129984B742F4}"/>
              </a:ext>
            </a:extLst>
          </p:cNvPr>
          <p:cNvSpPr txBox="1"/>
          <p:nvPr/>
        </p:nvSpPr>
        <p:spPr>
          <a:xfrm>
            <a:off x="5519936" y="6400224"/>
            <a:ext cx="5112568" cy="369332"/>
          </a:xfrm>
          <a:prstGeom prst="rect">
            <a:avLst/>
          </a:prstGeom>
          <a:noFill/>
        </p:spPr>
        <p:txBody>
          <a:bodyPr wrap="square">
            <a:spAutoFit/>
          </a:bodyPr>
          <a:lstStyle/>
          <a:p>
            <a:pPr algn="r"/>
            <a:r>
              <a:rPr lang="ru-RU" dirty="0">
                <a:hlinkClick r:id="rId5"/>
              </a:rPr>
              <a:t>https://wandbox.org/permlink/OH7svtLrRjT6b2wV</a:t>
            </a:r>
            <a:r>
              <a:rPr lang="ru-RU" dirty="0"/>
              <a:t> </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8" end="8"/>
                                            </p:txEl>
                                          </p:spTgt>
                                        </p:tgtEl>
                                        <p:attrNameLst>
                                          <p:attrName>style.visibility</p:attrName>
                                        </p:attrNameLst>
                                      </p:cBhvr>
                                      <p:to>
                                        <p:strVal val="visible"/>
                                      </p:to>
                                    </p:set>
                                    <p:animEffect transition="in" filter="fade">
                                      <p:cBhvr>
                                        <p:cTn id="7" dur="500"/>
                                        <p:tgtEl>
                                          <p:spTgt spid="55299">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9" end="9"/>
                                            </p:txEl>
                                          </p:spTgt>
                                        </p:tgtEl>
                                        <p:attrNameLst>
                                          <p:attrName>style.visibility</p:attrName>
                                        </p:attrNameLst>
                                      </p:cBhvr>
                                      <p:to>
                                        <p:strVal val="visible"/>
                                      </p:to>
                                    </p:set>
                                    <p:animEffect transition="in" filter="fade">
                                      <p:cBhvr>
                                        <p:cTn id="12" dur="500"/>
                                        <p:tgtEl>
                                          <p:spTgt spid="55299">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0" end="10"/>
                                            </p:txEl>
                                          </p:spTgt>
                                        </p:tgtEl>
                                        <p:attrNameLst>
                                          <p:attrName>style.visibility</p:attrName>
                                        </p:attrNameLst>
                                      </p:cBhvr>
                                      <p:to>
                                        <p:strVal val="visible"/>
                                      </p:to>
                                    </p:set>
                                    <p:animEffect transition="in" filter="fade">
                                      <p:cBhvr>
                                        <p:cTn id="15" dur="500"/>
                                        <p:tgtEl>
                                          <p:spTgt spid="55299">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1" end="11"/>
                                            </p:txEl>
                                          </p:spTgt>
                                        </p:tgtEl>
                                        <p:attrNameLst>
                                          <p:attrName>style.visibility</p:attrName>
                                        </p:attrNameLst>
                                      </p:cBhvr>
                                      <p:to>
                                        <p:strVal val="visible"/>
                                      </p:to>
                                    </p:set>
                                    <p:animEffect transition="in" filter="fade">
                                      <p:cBhvr>
                                        <p:cTn id="20" dur="500"/>
                                        <p:tgtEl>
                                          <p:spTgt spid="55299">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2" end="12"/>
                                            </p:txEl>
                                          </p:spTgt>
                                        </p:tgtEl>
                                        <p:attrNameLst>
                                          <p:attrName>style.visibility</p:attrName>
                                        </p:attrNameLst>
                                      </p:cBhvr>
                                      <p:to>
                                        <p:strVal val="visible"/>
                                      </p:to>
                                    </p:set>
                                    <p:animEffect transition="in" filter="fade">
                                      <p:cBhvr>
                                        <p:cTn id="23" dur="500"/>
                                        <p:tgtEl>
                                          <p:spTgt spid="55299">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3" end="13"/>
                                            </p:txEl>
                                          </p:spTgt>
                                        </p:tgtEl>
                                        <p:attrNameLst>
                                          <p:attrName>style.visibility</p:attrName>
                                        </p:attrNameLst>
                                      </p:cBhvr>
                                      <p:to>
                                        <p:strVal val="visible"/>
                                      </p:to>
                                    </p:set>
                                    <p:animEffect transition="in" filter="fade">
                                      <p:cBhvr>
                                        <p:cTn id="28" dur="500"/>
                                        <p:tgtEl>
                                          <p:spTgt spid="55299">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4" end="14"/>
                                            </p:txEl>
                                          </p:spTgt>
                                        </p:tgtEl>
                                        <p:attrNameLst>
                                          <p:attrName>style.visibility</p:attrName>
                                        </p:attrNameLst>
                                      </p:cBhvr>
                                      <p:to>
                                        <p:strVal val="visible"/>
                                      </p:to>
                                    </p:set>
                                    <p:animEffect transition="in" filter="fade">
                                      <p:cBhvr>
                                        <p:cTn id="31" dur="500"/>
                                        <p:tgtEl>
                                          <p:spTgt spid="552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6418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524000" y="-6243"/>
            <a:ext cx="9144000" cy="6771084"/>
          </a:xfrm>
          <a:prstGeom prst="rect">
            <a:avLst/>
          </a:prstGeom>
        </p:spPr>
        <p:txBody>
          <a:bodyPr wrap="square">
            <a:spAutoFit/>
          </a:bodyPr>
          <a:lstStyle/>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524000" y="5025"/>
            <a:ext cx="9324528" cy="6986528"/>
          </a:xfrm>
          <a:prstGeom prst="rect">
            <a:avLst/>
          </a:prstGeom>
        </p:spPr>
        <p:txBody>
          <a:bodyPr wrap="square">
            <a:spAutoFit/>
          </a:bodyPr>
          <a:lstStyle/>
          <a:p>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defRPr/>
            </a:pPr>
            <a:r>
              <a:rPr lang="ru-RU"/>
              <a:t>Циклическое выполнение</a:t>
            </a:r>
          </a:p>
        </p:txBody>
      </p:sp>
      <p:sp>
        <p:nvSpPr>
          <p:cNvPr id="58371" name="Текст 3"/>
          <p:cNvSpPr>
            <a:spLocks noGrp="1"/>
          </p:cNvSpPr>
          <p:nvPr>
            <p:ph type="body" idx="1"/>
          </p:nvPr>
        </p:nvSpPr>
        <p:spPr>
          <a:xfrm>
            <a:off x="2054225" y="2705101"/>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a:bodyPr>
          <a:lstStyle/>
          <a:p>
            <a:pPr>
              <a:defRPr/>
            </a:pPr>
            <a:r>
              <a:rPr lang="ru-RU"/>
              <a:t>Что такое циклическое выполнение</a:t>
            </a:r>
          </a:p>
        </p:txBody>
      </p:sp>
      <p:sp>
        <p:nvSpPr>
          <p:cNvPr id="10243" name="Rectangle 3"/>
          <p:cNvSpPr>
            <a:spLocks noGrp="1" noChangeArrowheads="1"/>
          </p:cNvSpPr>
          <p:nvPr>
            <p:ph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a:bodyPr>
          <a:lstStyle/>
          <a:p>
            <a:pPr>
              <a:defRPr/>
            </a:pPr>
            <a:r>
              <a:rPr lang="ru-RU"/>
              <a:t>Циклическое выполнение в языке Си</a:t>
            </a:r>
          </a:p>
        </p:txBody>
      </p:sp>
      <p:sp>
        <p:nvSpPr>
          <p:cNvPr id="7171" name="Rectangle 3"/>
          <p:cNvSpPr>
            <a:spLocks noGrp="1" noChangeArrowheads="1"/>
          </p:cNvSpPr>
          <p:nvPr>
            <p:ph idx="1"/>
          </p:nvPr>
        </p:nvSpPr>
        <p:spPr/>
        <p:txBody>
          <a:bodyPr>
            <a:normAutofit/>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a:bodyPr>
          <a:lstStyle/>
          <a:p>
            <a:pPr>
              <a:defRPr/>
            </a:pPr>
            <a:r>
              <a:rPr lang="ru-RU" dirty="0"/>
              <a:t>Пример: нахождение наибольшего общего делителя</a:t>
            </a:r>
          </a:p>
        </p:txBody>
      </p:sp>
      <p:sp>
        <p:nvSpPr>
          <p:cNvPr id="2" name="Прямоугольник 1"/>
          <p:cNvSpPr/>
          <p:nvPr/>
        </p:nvSpPr>
        <p:spPr>
          <a:xfrm>
            <a:off x="1966257" y="1628800"/>
            <a:ext cx="8229600" cy="2677656"/>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7AB123A6-CC4F-45AF-CF46-07A71540C40F}"/>
              </a:ext>
            </a:extLst>
          </p:cNvPr>
          <p:cNvSpPr txBox="1"/>
          <p:nvPr/>
        </p:nvSpPr>
        <p:spPr>
          <a:xfrm>
            <a:off x="4691336" y="6361870"/>
            <a:ext cx="5976664" cy="369332"/>
          </a:xfrm>
          <a:prstGeom prst="rect">
            <a:avLst/>
          </a:prstGeom>
          <a:noFill/>
        </p:spPr>
        <p:txBody>
          <a:bodyPr wrap="square">
            <a:spAutoFit/>
          </a:bodyPr>
          <a:lstStyle/>
          <a:p>
            <a:pPr algn="r"/>
            <a:r>
              <a:rPr lang="ru-RU" dirty="0">
                <a:hlinkClick r:id="rId4"/>
              </a:rPr>
              <a:t>https://wandbox.org/permlink/my9fQ0kMTYnQd88k</a:t>
            </a:r>
            <a:endParaRPr lang="ru-RU" dirty="0"/>
          </a:p>
        </p:txBody>
      </p:sp>
      <p:sp>
        <p:nvSpPr>
          <p:cNvPr id="6" name="TextBox 5">
            <a:extLst>
              <a:ext uri="{FF2B5EF4-FFF2-40B4-BE49-F238E27FC236}">
                <a16:creationId xmlns:a16="http://schemas.microsoft.com/office/drawing/2014/main" id="{3FFCB5AB-12DE-C868-C988-5DD86D16A6C9}"/>
              </a:ext>
            </a:extLst>
          </p:cNvPr>
          <p:cNvSpPr txBox="1"/>
          <p:nvPr/>
        </p:nvSpPr>
        <p:spPr>
          <a:xfrm>
            <a:off x="1950040" y="4780164"/>
            <a:ext cx="7530336" cy="369332"/>
          </a:xfrm>
          <a:prstGeom prst="rect">
            <a:avLst/>
          </a:prstGeom>
          <a:solidFill>
            <a:schemeClr val="tx1"/>
          </a:solidFill>
        </p:spPr>
        <p:txBody>
          <a:bodyPr wrap="square" rtlCol="0">
            <a:spAutoFit/>
          </a:bodyPr>
          <a:lstStyle/>
          <a:p>
            <a:r>
              <a:rPr lang="en-US" dirty="0">
                <a:solidFill>
                  <a:schemeClr val="bg1"/>
                </a:solidFill>
                <a:latin typeface="Consolas" panose="020B0609020204030204" pitchFamily="49" charset="0"/>
              </a:rPr>
              <a:t>Greatest Common Denominator of 714 and 312 is 6</a:t>
            </a:r>
            <a:endParaRPr lang="ru-RU" dirty="0">
              <a:solidFill>
                <a:schemeClr val="bg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defRPr/>
            </a:pPr>
            <a:r>
              <a:rPr lang="ru-RU" dirty="0"/>
              <a:t>Простой цикл </a:t>
            </a:r>
            <a:r>
              <a:rPr lang="en-US" dirty="0"/>
              <a:t>for</a:t>
            </a:r>
            <a:endParaRPr lang="ru-RU" dirty="0"/>
          </a:p>
        </p:txBody>
      </p:sp>
      <p:sp>
        <p:nvSpPr>
          <p:cNvPr id="2" name="Прямоугольник 1"/>
          <p:cNvSpPr/>
          <p:nvPr/>
        </p:nvSpPr>
        <p:spPr>
          <a:xfrm>
            <a:off x="1847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Пример: обход элементов массива</a:t>
            </a:r>
          </a:p>
        </p:txBody>
      </p:sp>
      <p:sp>
        <p:nvSpPr>
          <p:cNvPr id="5" name="Прямоугольник 4"/>
          <p:cNvSpPr/>
          <p:nvPr/>
        </p:nvSpPr>
        <p:spPr>
          <a:xfrm>
            <a:off x="1950480" y="1700809"/>
            <a:ext cx="8538008" cy="3323987"/>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p>
        </p:txBody>
      </p:sp>
    </p:spTree>
    <p:extLst>
      <p:ext uri="{BB962C8B-B14F-4D97-AF65-F5344CB8AC3E}">
        <p14:creationId xmlns:p14="http://schemas.microsoft.com/office/powerpoint/2010/main" val="4665530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524000" y="0"/>
            <a:ext cx="9144000" cy="5909310"/>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 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D6700575-3607-28F8-8296-7FB1B1EE547D}"/>
              </a:ext>
            </a:extLst>
          </p:cNvPr>
          <p:cNvSpPr txBox="1"/>
          <p:nvPr/>
        </p:nvSpPr>
        <p:spPr>
          <a:xfrm>
            <a:off x="4727848" y="6178504"/>
            <a:ext cx="5940152" cy="369332"/>
          </a:xfrm>
          <a:prstGeom prst="rect">
            <a:avLst/>
          </a:prstGeom>
          <a:noFill/>
        </p:spPr>
        <p:txBody>
          <a:bodyPr wrap="square">
            <a:spAutoFit/>
          </a:bodyPr>
          <a:lstStyle/>
          <a:p>
            <a:pPr algn="r"/>
            <a:r>
              <a:rPr lang="ru-RU" dirty="0">
                <a:hlinkClick r:id="rId2"/>
              </a:rPr>
              <a:t>https://wandbox.org/permlink/csqbwTicfuvWkdHe</a:t>
            </a:r>
            <a:endParaRPr lang="ru-RU" dirty="0"/>
          </a:p>
        </p:txBody>
      </p:sp>
    </p:spTree>
    <p:extLst>
      <p:ext uri="{BB962C8B-B14F-4D97-AF65-F5344CB8AC3E}">
        <p14:creationId xmlns:p14="http://schemas.microsoft.com/office/powerpoint/2010/main" val="141636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500"/>
                                        <p:tgtEl>
                                          <p:spTgt spid="3">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8" end="18"/>
                                            </p:txEl>
                                          </p:spTgt>
                                        </p:tgtEl>
                                        <p:attrNameLst>
                                          <p:attrName>style.visibility</p:attrName>
                                        </p:attrNameLst>
                                      </p:cBhvr>
                                      <p:to>
                                        <p:strVal val="visible"/>
                                      </p:to>
                                    </p:set>
                                    <p:animEffect transition="in" filter="fade">
                                      <p:cBhvr>
                                        <p:cTn id="54" dur="500"/>
                                        <p:tgtEl>
                                          <p:spTgt spid="3">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animEffect transition="in" filter="fade">
                                      <p:cBhvr>
                                        <p:cTn id="57" dur="500"/>
                                        <p:tgtEl>
                                          <p:spTgt spid="3">
                                            <p:txEl>
                                              <p:pRg st="19" end="1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1981200" y="1700809"/>
            <a:ext cx="6606480" cy="2246769"/>
          </a:xfrm>
          <a:prstGeom prst="rect">
            <a:avLst/>
          </a:prstGeom>
        </p:spPr>
        <p:txBody>
          <a:bodyPr wrap="square">
            <a:spAutoFit/>
          </a:bodyPr>
          <a:lstStyle/>
          <a:p>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ru-RU" dirty="0"/>
              <a:t>Пример – определение чётности числа</a:t>
            </a:r>
          </a:p>
        </p:txBody>
      </p:sp>
      <p:sp>
        <p:nvSpPr>
          <p:cNvPr id="6" name="Rectangle 5"/>
          <p:cNvSpPr/>
          <p:nvPr/>
        </p:nvSpPr>
        <p:spPr>
          <a:xfrm>
            <a:off x="1947304" y="1502688"/>
            <a:ext cx="8613192" cy="5355312"/>
          </a:xfrm>
          <a:prstGeom prst="rect">
            <a:avLst/>
          </a:prstGeom>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endParaRPr lang="ru-RU"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04A82EC9-FC08-28E8-27D1-96711C2795E6}"/>
              </a:ext>
            </a:extLst>
          </p:cNvPr>
          <p:cNvSpPr txBox="1"/>
          <p:nvPr/>
        </p:nvSpPr>
        <p:spPr>
          <a:xfrm>
            <a:off x="5735960" y="1502688"/>
            <a:ext cx="5040560" cy="369332"/>
          </a:xfrm>
          <a:prstGeom prst="rect">
            <a:avLst/>
          </a:prstGeom>
          <a:noFill/>
        </p:spPr>
        <p:txBody>
          <a:bodyPr wrap="square" rtlCol="0">
            <a:spAutoFit/>
          </a:bodyPr>
          <a:lstStyle/>
          <a:p>
            <a:r>
              <a:rPr lang="de-DE" dirty="0">
                <a:hlinkClick r:id="rId3"/>
              </a:rPr>
              <a:t>https://wandbox.org/permlink/3miY7XP0KvBtDx4e</a:t>
            </a:r>
            <a:r>
              <a:rPr lang="de-DE" dirty="0"/>
              <a:t> </a:t>
            </a:r>
            <a:endParaRPr lang="ru-RU" dirty="0"/>
          </a:p>
        </p:txBody>
      </p:sp>
      <p:pic>
        <p:nvPicPr>
          <p:cNvPr id="3" name="Picture 2">
            <a:extLst>
              <a:ext uri="{FF2B5EF4-FFF2-40B4-BE49-F238E27FC236}">
                <a16:creationId xmlns:a16="http://schemas.microsoft.com/office/drawing/2014/main" id="{A495E709-7D70-407D-B040-34D7099A5AC6}"/>
              </a:ext>
            </a:extLst>
          </p:cNvPr>
          <p:cNvPicPr>
            <a:picLocks noChangeAspect="1"/>
          </p:cNvPicPr>
          <p:nvPr/>
        </p:nvPicPr>
        <p:blipFill>
          <a:blip r:embed="rId4"/>
          <a:stretch>
            <a:fillRect/>
          </a:stretch>
        </p:blipFill>
        <p:spPr>
          <a:xfrm>
            <a:off x="9433830" y="4149080"/>
            <a:ext cx="2509856" cy="2533669"/>
          </a:xfrm>
          <a:prstGeom prst="rect">
            <a:avLst/>
          </a:prstGeom>
        </p:spPr>
      </p:pic>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Бесконечные циклы </a:t>
            </a:r>
            <a:r>
              <a:rPr lang="en-US" dirty="0"/>
              <a:t>for, while, do-while</a:t>
            </a:r>
            <a:endParaRPr lang="ru-RU" dirty="0"/>
          </a:p>
        </p:txBody>
      </p:sp>
      <p:sp>
        <p:nvSpPr>
          <p:cNvPr id="3" name="Прямоугольник 2"/>
          <p:cNvSpPr/>
          <p:nvPr/>
        </p:nvSpPr>
        <p:spPr>
          <a:xfrm>
            <a:off x="1524000" y="1584565"/>
            <a:ext cx="7740352" cy="5262979"/>
          </a:xfrm>
          <a:prstGeom prst="rect">
            <a:avLst/>
          </a:prstGeom>
        </p:spPr>
        <p:txBody>
          <a:bodyPr wrap="square">
            <a:spAutoFit/>
          </a:bodyPr>
          <a:lstStyle/>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1981200" y="1772817"/>
            <a:ext cx="8229600" cy="4401205"/>
          </a:xfrm>
          <a:prstGeom prst="rect">
            <a:avLst/>
          </a:prstGeom>
        </p:spPr>
        <p:txBody>
          <a:bodyPr wrap="square">
            <a:spAutoFit/>
          </a:bodyPr>
          <a:lstStyle/>
          <a:p>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058E7D57-8566-E40B-58B4-0495B8288A24}"/>
              </a:ext>
            </a:extLst>
          </p:cNvPr>
          <p:cNvSpPr txBox="1"/>
          <p:nvPr/>
        </p:nvSpPr>
        <p:spPr>
          <a:xfrm>
            <a:off x="5375920" y="6358709"/>
            <a:ext cx="5184576" cy="369332"/>
          </a:xfrm>
          <a:prstGeom prst="rect">
            <a:avLst/>
          </a:prstGeom>
          <a:noFill/>
        </p:spPr>
        <p:txBody>
          <a:bodyPr wrap="square">
            <a:spAutoFit/>
          </a:bodyPr>
          <a:lstStyle/>
          <a:p>
            <a:pPr algn="r"/>
            <a:r>
              <a:rPr lang="ru-RU" dirty="0">
                <a:hlinkClick r:id="rId2"/>
              </a:rPr>
              <a:t>https://wandbox.org/permlink/cmBWCRvwemRUAjVJ</a:t>
            </a:r>
            <a:r>
              <a:rPr lang="en-US" dirty="0"/>
              <a:t> </a:t>
            </a:r>
            <a:endParaRPr lang="ru-RU" dirty="0"/>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a:defRPr/>
            </a:pPr>
            <a:r>
              <a:rPr lang="ru-RU"/>
              <a:t>Пример</a:t>
            </a:r>
          </a:p>
        </p:txBody>
      </p:sp>
      <p:sp>
        <p:nvSpPr>
          <p:cNvPr id="73731" name="Rectangle 5"/>
          <p:cNvSpPr>
            <a:spLocks noChangeArrowheads="1"/>
          </p:cNvSpPr>
          <p:nvPr/>
        </p:nvSpPr>
        <p:spPr bwMode="auto">
          <a:xfrm>
            <a:off x="2782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C49286-775F-41EF-8C2C-3A993D2C8269}"/>
              </a:ext>
            </a:extLst>
          </p:cNvPr>
          <p:cNvSpPr>
            <a:spLocks noGrp="1"/>
          </p:cNvSpPr>
          <p:nvPr>
            <p:ph type="title"/>
          </p:nvPr>
        </p:nvSpPr>
        <p:spPr/>
        <p:txBody>
          <a:bodyPr/>
          <a:lstStyle/>
          <a:p>
            <a:r>
              <a:rPr lang="ru-RU" dirty="0"/>
              <a:t>Функции</a:t>
            </a:r>
          </a:p>
        </p:txBody>
      </p:sp>
      <p:sp>
        <p:nvSpPr>
          <p:cNvPr id="4" name="Text Placeholder 3">
            <a:extLst>
              <a:ext uri="{FF2B5EF4-FFF2-40B4-BE49-F238E27FC236}">
                <a16:creationId xmlns:a16="http://schemas.microsoft.com/office/drawing/2014/main" id="{6F196B4A-0E36-470A-ACA9-C2C7ECEAE168}"/>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85419696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7C85F0-63DF-4EA4-902C-535C6A0C9A20}"/>
              </a:ext>
            </a:extLst>
          </p:cNvPr>
          <p:cNvSpPr>
            <a:spLocks noGrp="1"/>
          </p:cNvSpPr>
          <p:nvPr>
            <p:ph type="title"/>
          </p:nvPr>
        </p:nvSpPr>
        <p:spPr/>
        <p:txBody>
          <a:bodyPr/>
          <a:lstStyle/>
          <a:p>
            <a:r>
              <a:rPr lang="ru-RU" dirty="0"/>
              <a:t>Функция</a:t>
            </a:r>
          </a:p>
        </p:txBody>
      </p:sp>
      <p:sp>
        <p:nvSpPr>
          <p:cNvPr id="5" name="Content Placeholder 4">
            <a:extLst>
              <a:ext uri="{FF2B5EF4-FFF2-40B4-BE49-F238E27FC236}">
                <a16:creationId xmlns:a16="http://schemas.microsoft.com/office/drawing/2014/main" id="{46CF831D-814C-4D98-90B9-29179208022E}"/>
              </a:ext>
            </a:extLst>
          </p:cNvPr>
          <p:cNvSpPr>
            <a:spLocks noGrp="1"/>
          </p:cNvSpPr>
          <p:nvPr>
            <p:ph idx="1"/>
          </p:nvPr>
        </p:nvSpPr>
        <p:spPr/>
        <p:txBody>
          <a:bodyPr/>
          <a:lstStyle/>
          <a:p>
            <a:r>
              <a:rPr lang="ru-RU" dirty="0"/>
              <a:t>Именованная последовательность инструкций</a:t>
            </a:r>
          </a:p>
          <a:p>
            <a:r>
              <a:rPr lang="ru-RU" dirty="0"/>
              <a:t>Основа процедурного программирования</a:t>
            </a:r>
          </a:p>
          <a:p>
            <a:r>
              <a:rPr lang="ru-RU" dirty="0"/>
              <a:t>Определив однажды функцию, можно вызывать её многократно</a:t>
            </a:r>
          </a:p>
          <a:p>
            <a:r>
              <a:rPr lang="ru-RU" dirty="0"/>
              <a:t>Могут иметь возвращаемое значение</a:t>
            </a:r>
          </a:p>
          <a:p>
            <a:pPr lvl="1"/>
            <a:r>
              <a:rPr lang="ru-RU" dirty="0"/>
              <a:t>Оператор </a:t>
            </a:r>
            <a:r>
              <a:rPr lang="en-US" dirty="0"/>
              <a:t>return</a:t>
            </a:r>
            <a:endParaRPr lang="ru-RU" dirty="0"/>
          </a:p>
        </p:txBody>
      </p:sp>
    </p:spTree>
    <p:extLst>
      <p:ext uri="{BB962C8B-B14F-4D97-AF65-F5344CB8AC3E}">
        <p14:creationId xmlns:p14="http://schemas.microsoft.com/office/powerpoint/2010/main" val="1655739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fade">
                                      <p:cBhvr>
                                        <p:cTn id="25"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1789A4-546E-4B3E-B521-4A3271A37FD4}"/>
              </a:ext>
            </a:extLst>
          </p:cNvPr>
          <p:cNvSpPr/>
          <p:nvPr/>
        </p:nvSpPr>
        <p:spPr>
          <a:xfrm>
            <a:off x="838200" y="2204864"/>
            <a:ext cx="10298360" cy="4524315"/>
          </a:xfrm>
          <a:prstGeom prst="rect">
            <a:avLst/>
          </a:prstGeom>
        </p:spPr>
        <p:txBody>
          <a:bodyPr wrap="square">
            <a:spAutoFit/>
          </a:bodyPr>
          <a:lstStyle/>
          <a:p>
            <a:r>
              <a:rPr lang="ru-RU" b="0" dirty="0">
                <a:solidFill>
                  <a:srgbClr val="008000"/>
                </a:solidFill>
                <a:effectLst/>
                <a:latin typeface="Consolas" panose="020B0609020204030204" pitchFamily="49" charset="0"/>
              </a:rPr>
              <a:t>// Функция без параметров и возвращаемого значения</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err="1">
                <a:solidFill>
                  <a:srgbClr val="795E26"/>
                </a:solidFill>
                <a:effectLst/>
                <a:latin typeface="Consolas" panose="020B0609020204030204" pitchFamily="49" charset="0"/>
              </a:rPr>
              <a:t>SayHello</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a:solidFill>
                  <a:srgbClr val="A31515"/>
                </a:solidFill>
                <a:effectLst/>
                <a:latin typeface="Consolas" panose="020B0609020204030204" pitchFamily="49" charset="0"/>
              </a:rPr>
              <a:t>"Hello"</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Функция с параметром</a:t>
            </a:r>
            <a:endParaRPr lang="ru-RU"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void</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Print</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value</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001080"/>
                </a:solidFill>
                <a:effectLst/>
                <a:latin typeface="Consolas" panose="020B0609020204030204" pitchFamily="49" charset="0"/>
              </a:rPr>
              <a:t>cout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001080"/>
                </a:solidFill>
                <a:effectLst/>
                <a:latin typeface="Consolas" panose="020B0609020204030204" pitchFamily="49" charset="0"/>
              </a:rPr>
              <a:t>value</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&lt;&lt;</a:t>
            </a:r>
            <a:r>
              <a:rPr lang="de-DE" b="0" dirty="0">
                <a:solidFill>
                  <a:srgbClr val="3B3B3B"/>
                </a:solidFill>
                <a:effectLst/>
                <a:latin typeface="Consolas" panose="020B0609020204030204" pitchFamily="49" charset="0"/>
              </a:rPr>
              <a:t> </a:t>
            </a:r>
            <a:r>
              <a:rPr lang="de-DE" b="0" dirty="0" err="1">
                <a:solidFill>
                  <a:srgbClr val="267F99"/>
                </a:solidFill>
                <a:effectLst/>
                <a:latin typeface="Consolas" panose="020B0609020204030204" pitchFamily="49" charset="0"/>
              </a:rPr>
              <a:t>std</a:t>
            </a:r>
            <a:r>
              <a:rPr lang="de-DE" b="0" dirty="0">
                <a:solidFill>
                  <a:srgbClr val="3B3B3B"/>
                </a:solidFill>
                <a:effectLst/>
                <a:latin typeface="Consolas" panose="020B0609020204030204" pitchFamily="49" charset="0"/>
              </a:rPr>
              <a:t>::</a:t>
            </a:r>
            <a:r>
              <a:rPr lang="de-DE" b="0" dirty="0" err="1">
                <a:solidFill>
                  <a:srgbClr val="795E26"/>
                </a:solidFill>
                <a:effectLst/>
                <a:latin typeface="Consolas" panose="020B0609020204030204" pitchFamily="49" charset="0"/>
              </a:rPr>
              <a:t>endl</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r>
              <a:rPr lang="de-DE"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Функция с параметрами, которая возвращает значение типа </a:t>
            </a:r>
            <a:r>
              <a:rPr lang="de-DE" b="0" dirty="0" err="1">
                <a:solidFill>
                  <a:srgbClr val="008000"/>
                </a:solidFill>
                <a:effectLst/>
                <a:latin typeface="Consolas" panose="020B0609020204030204" pitchFamily="49" charset="0"/>
              </a:rPr>
              <a:t>int</a:t>
            </a:r>
            <a:endParaRPr lang="de-DE" b="0" dirty="0">
              <a:solidFill>
                <a:srgbClr val="3B3B3B"/>
              </a:solidFill>
              <a:effectLst/>
              <a:latin typeface="Consolas" panose="020B0609020204030204" pitchFamily="49" charset="0"/>
            </a:endParaRPr>
          </a:p>
          <a:p>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795E26"/>
                </a:solidFill>
                <a:effectLst/>
                <a:latin typeface="Consolas" panose="020B0609020204030204" pitchFamily="49" charset="0"/>
              </a:rPr>
              <a:t>Add</a:t>
            </a:r>
            <a:r>
              <a:rPr lang="de-DE" b="0" dirty="0">
                <a:solidFill>
                  <a:srgbClr val="3B3B3B"/>
                </a:solidFill>
                <a:effectLst/>
                <a:latin typeface="Consolas" panose="020B0609020204030204" pitchFamily="49" charset="0"/>
              </a:rPr>
              <a:t>(</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err="1">
                <a:solidFill>
                  <a:srgbClr val="0000FF"/>
                </a:solidFill>
                <a:effectLst/>
                <a:latin typeface="Consolas" panose="020B0609020204030204" pitchFamily="49" charset="0"/>
              </a:rPr>
              <a:t>int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 {</a:t>
            </a:r>
          </a:p>
          <a:p>
            <a:r>
              <a:rPr lang="de-DE" b="0" dirty="0">
                <a:solidFill>
                  <a:srgbClr val="3B3B3B"/>
                </a:solidFill>
                <a:effectLst/>
                <a:latin typeface="Consolas" panose="020B0609020204030204" pitchFamily="49" charset="0"/>
              </a:rPr>
              <a:t>    </a:t>
            </a:r>
            <a:r>
              <a:rPr lang="de-DE" b="0" dirty="0" err="1">
                <a:solidFill>
                  <a:srgbClr val="AF00DB"/>
                </a:solidFill>
                <a:effectLst/>
                <a:latin typeface="Consolas" panose="020B0609020204030204" pitchFamily="49" charset="0"/>
              </a:rPr>
              <a:t>return</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x</a:t>
            </a:r>
            <a:r>
              <a:rPr lang="de-DE" b="0" dirty="0">
                <a:solidFill>
                  <a:srgbClr val="3B3B3B"/>
                </a:solidFill>
                <a:effectLst/>
                <a:latin typeface="Consolas" panose="020B0609020204030204" pitchFamily="49" charset="0"/>
              </a:rPr>
              <a:t> </a:t>
            </a:r>
            <a:r>
              <a:rPr lang="de-DE" b="0" dirty="0">
                <a:solidFill>
                  <a:srgbClr val="000000"/>
                </a:solidFill>
                <a:effectLst/>
                <a:latin typeface="Consolas" panose="020B0609020204030204" pitchFamily="49" charset="0"/>
              </a:rPr>
              <a:t>+</a:t>
            </a:r>
            <a:r>
              <a:rPr lang="de-DE" b="0" dirty="0">
                <a:solidFill>
                  <a:srgbClr val="3B3B3B"/>
                </a:solidFill>
                <a:effectLst/>
                <a:latin typeface="Consolas" panose="020B0609020204030204" pitchFamily="49" charset="0"/>
              </a:rPr>
              <a:t> </a:t>
            </a:r>
            <a:r>
              <a:rPr lang="de-DE" b="0" dirty="0">
                <a:solidFill>
                  <a:srgbClr val="001080"/>
                </a:solidFill>
                <a:effectLst/>
                <a:latin typeface="Consolas" panose="020B0609020204030204" pitchFamily="49" charset="0"/>
              </a:rPr>
              <a:t>y</a:t>
            </a:r>
            <a:r>
              <a:rPr lang="de-DE" b="0" dirty="0">
                <a:solidFill>
                  <a:srgbClr val="3B3B3B"/>
                </a:solidFill>
                <a:effectLst/>
                <a:latin typeface="Consolas" panose="020B0609020204030204" pitchFamily="49" charset="0"/>
              </a:rPr>
              <a:t>;</a:t>
            </a:r>
          </a:p>
          <a:p>
            <a:r>
              <a:rPr lang="de-DE" b="0" dirty="0">
                <a:solidFill>
                  <a:srgbClr val="3B3B3B"/>
                </a:solidFill>
                <a:effectLst/>
                <a:latin typeface="Consolas" panose="020B0609020204030204" pitchFamily="49" charset="0"/>
              </a:rPr>
              <a:t>}</a:t>
            </a:r>
          </a:p>
          <a:p>
            <a:br>
              <a:rPr lang="de-DE" b="0" dirty="0">
                <a:solidFill>
                  <a:srgbClr val="3B3B3B"/>
                </a:solidFill>
                <a:effectLst/>
                <a:latin typeface="Consolas" panose="020B0609020204030204" pitchFamily="49" charset="0"/>
              </a:rPr>
            </a:br>
            <a:endParaRPr lang="de-DE" b="0" dirty="0">
              <a:solidFill>
                <a:srgbClr val="3B3B3B"/>
              </a:solidFill>
              <a:effectLst/>
              <a:latin typeface="Consolas" panose="020B0609020204030204" pitchFamily="49" charset="0"/>
            </a:endParaRPr>
          </a:p>
        </p:txBody>
      </p:sp>
      <p:sp>
        <p:nvSpPr>
          <p:cNvPr id="5" name="Title 4">
            <a:extLst>
              <a:ext uri="{FF2B5EF4-FFF2-40B4-BE49-F238E27FC236}">
                <a16:creationId xmlns:a16="http://schemas.microsoft.com/office/drawing/2014/main" id="{87904848-C4DE-44A0-ADFF-313291B4F4D5}"/>
              </a:ext>
            </a:extLst>
          </p:cNvPr>
          <p:cNvSpPr>
            <a:spLocks noGrp="1"/>
          </p:cNvSpPr>
          <p:nvPr>
            <p:ph type="title"/>
          </p:nvPr>
        </p:nvSpPr>
        <p:spPr/>
        <p:txBody>
          <a:bodyPr/>
          <a:lstStyle/>
          <a:p>
            <a:r>
              <a:rPr lang="ru-RU" dirty="0"/>
              <a:t>Примеры функций</a:t>
            </a:r>
          </a:p>
        </p:txBody>
      </p:sp>
    </p:spTree>
    <p:extLst>
      <p:ext uri="{BB962C8B-B14F-4D97-AF65-F5344CB8AC3E}">
        <p14:creationId xmlns:p14="http://schemas.microsoft.com/office/powerpoint/2010/main" val="205703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fade">
                                      <p:cBhvr>
                                        <p:cTn id="27" dur="500"/>
                                        <p:tgtEl>
                                          <p:spTgt spid="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9" end="9"/>
                                            </p:txEl>
                                          </p:spTgt>
                                        </p:tgtEl>
                                        <p:attrNameLst>
                                          <p:attrName>style.visibility</p:attrName>
                                        </p:attrNameLst>
                                      </p:cBhvr>
                                      <p:to>
                                        <p:strVal val="visible"/>
                                      </p:to>
                                    </p:set>
                                    <p:animEffect transition="in" filter="fade">
                                      <p:cBhvr>
                                        <p:cTn id="38" dur="500"/>
                                        <p:tgtEl>
                                          <p:spTgt spid="4">
                                            <p:txEl>
                                              <p:pRg st="9" end="9"/>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0" end="10"/>
                                            </p:txEl>
                                          </p:spTgt>
                                        </p:tgtEl>
                                        <p:attrNameLst>
                                          <p:attrName>style.visibility</p:attrName>
                                        </p:attrNameLst>
                                      </p:cBhvr>
                                      <p:to>
                                        <p:strVal val="visible"/>
                                      </p:to>
                                    </p:set>
                                    <p:animEffect transition="in" filter="fade">
                                      <p:cBhvr>
                                        <p:cTn id="41" dur="500"/>
                                        <p:tgtEl>
                                          <p:spTgt spid="4">
                                            <p:txEl>
                                              <p:pRg st="10" end="10"/>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1" end="11"/>
                                            </p:txEl>
                                          </p:spTgt>
                                        </p:tgtEl>
                                        <p:attrNameLst>
                                          <p:attrName>style.visibility</p:attrName>
                                        </p:attrNameLst>
                                      </p:cBhvr>
                                      <p:to>
                                        <p:strVal val="visible"/>
                                      </p:to>
                                    </p:set>
                                    <p:animEffect transition="in" filter="fade">
                                      <p:cBhvr>
                                        <p:cTn id="44"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BE42D-47AD-4FA5-A40B-BC43AED3A3E9}"/>
              </a:ext>
            </a:extLst>
          </p:cNvPr>
          <p:cNvSpPr>
            <a:spLocks noGrp="1"/>
          </p:cNvSpPr>
          <p:nvPr>
            <p:ph type="title"/>
          </p:nvPr>
        </p:nvSpPr>
        <p:spPr/>
        <p:txBody>
          <a:bodyPr/>
          <a:lstStyle/>
          <a:p>
            <a:r>
              <a:rPr lang="ru-RU" dirty="0"/>
              <a:t>Локальные переменные функций</a:t>
            </a:r>
          </a:p>
        </p:txBody>
      </p:sp>
      <p:sp>
        <p:nvSpPr>
          <p:cNvPr id="3" name="Content Placeholder 2">
            <a:extLst>
              <a:ext uri="{FF2B5EF4-FFF2-40B4-BE49-F238E27FC236}">
                <a16:creationId xmlns:a16="http://schemas.microsoft.com/office/drawing/2014/main" id="{4560808E-579D-4448-A66E-6EA61C1FCF89}"/>
              </a:ext>
            </a:extLst>
          </p:cNvPr>
          <p:cNvSpPr>
            <a:spLocks noGrp="1"/>
          </p:cNvSpPr>
          <p:nvPr>
            <p:ph idx="1"/>
          </p:nvPr>
        </p:nvSpPr>
        <p:spPr/>
        <p:txBody>
          <a:bodyPr/>
          <a:lstStyle/>
          <a:p>
            <a:r>
              <a:rPr lang="ru-RU" dirty="0"/>
              <a:t>Создаются внутри функции и разрушаются при выходе из неё</a:t>
            </a:r>
          </a:p>
          <a:p>
            <a:endParaRPr lang="ru-RU" dirty="0"/>
          </a:p>
        </p:txBody>
      </p:sp>
    </p:spTree>
    <p:extLst>
      <p:ext uri="{BB962C8B-B14F-4D97-AF65-F5344CB8AC3E}">
        <p14:creationId xmlns:p14="http://schemas.microsoft.com/office/powerpoint/2010/main" val="17924529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4671</TotalTime>
  <Words>35911</Words>
  <Application>Microsoft Office PowerPoint</Application>
  <PresentationFormat>Широкоэкранный</PresentationFormat>
  <Paragraphs>4588</Paragraphs>
  <Slides>297</Slides>
  <Notes>199</Notes>
  <HiddenSlides>16</HiddenSlides>
  <MMClips>0</MMClips>
  <ScaleCrop>false</ScaleCrop>
  <HeadingPairs>
    <vt:vector size="6" baseType="variant">
      <vt:variant>
        <vt:lpstr>Использованные шрифты</vt:lpstr>
      </vt:variant>
      <vt:variant>
        <vt:i4>12</vt:i4>
      </vt:variant>
      <vt:variant>
        <vt:lpstr>Тема</vt:lpstr>
      </vt:variant>
      <vt:variant>
        <vt:i4>1</vt:i4>
      </vt:variant>
      <vt:variant>
        <vt:lpstr>Заголовки слайдов</vt:lpstr>
      </vt:variant>
      <vt:variant>
        <vt:i4>297</vt:i4>
      </vt:variant>
    </vt:vector>
  </HeadingPairs>
  <TitlesOfParts>
    <vt:vector size="310" baseType="lpstr">
      <vt:lpstr>Arial</vt:lpstr>
      <vt:lpstr>Arial Narrow</vt:lpstr>
      <vt:lpstr>Calibri</vt:lpstr>
      <vt:lpstr>Calibri Light</vt:lpstr>
      <vt:lpstr>Cambria Math</vt:lpstr>
      <vt:lpstr>Consolas</vt:lpstr>
      <vt:lpstr>Courier New</vt:lpstr>
      <vt:lpstr>Impact</vt:lpstr>
      <vt:lpstr>Lucida Console</vt:lpstr>
      <vt:lpstr>SFMono-Regular</vt:lpstr>
      <vt:lpstr>Tahoma</vt:lpstr>
      <vt:lpstr>Wingdings</vt:lpstr>
      <vt:lpstr>Office Theme</vt:lpstr>
      <vt:lpstr>Синтаксис языка C++</vt:lpstr>
      <vt:lpstr>Язык С++</vt:lpstr>
      <vt:lpstr>Программа Hello, World!</vt:lpstr>
      <vt:lpstr>Константы</vt:lpstr>
      <vt:lpstr>Константы</vt:lpstr>
      <vt:lpstr>Числовые литералы</vt:lpstr>
      <vt:lpstr>Быстрый тест</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Презентация PowerPoint</vt:lpstr>
      <vt:lpstr>Что выведет программа?</vt:lpstr>
      <vt:lpstr>Представление строкового литерала в памяти</vt:lpstr>
      <vt:lpstr>Встроенные 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Подробнее о целых числах</vt:lpstr>
      <vt:lpstr>Знаковые и беззнаковые целые числа</vt:lpstr>
      <vt:lpstr>Прочие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Презентация PowerPoint</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Снятие константности с константного объекта – Undefined Behavior</vt:lpstr>
      <vt:lpstr>Оператор reinterpret_cast</vt:lpstr>
      <vt:lpstr>Презентация PowerPoint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Презентация PowerPoint</vt:lpstr>
      <vt:lpstr>Презентация PowerPoint</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Презентация PowerPoint</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Функции</vt:lpstr>
      <vt:lpstr>Функция</vt:lpstr>
      <vt:lpstr>Примеры функций</vt:lpstr>
      <vt:lpstr>Локальные переменные функций</vt:lpstr>
      <vt:lpstr>Тест</vt:lpstr>
      <vt:lpstr>Передача параметров по значению</vt:lpstr>
      <vt:lpstr>Передача аргумента по значению</vt:lpstr>
      <vt:lpstr>Презентация PowerPoint</vt:lpstr>
      <vt:lpstr>Передача аргумента по ссылке</vt:lpstr>
      <vt:lpstr>Презентация PowerPoint</vt:lpstr>
      <vt:lpstr>Презентация PowerPoint</vt:lpstr>
      <vt:lpstr>Что выведет программа, если ввести 4?</vt:lpstr>
      <vt:lpstr>Ограничения параметров по ссылке</vt:lpstr>
      <vt:lpstr>Презентация PowerPoint</vt:lpstr>
      <vt:lpstr>Передача по константной ссылке</vt:lpstr>
      <vt:lpstr>Передача по константной ссылке</vt:lpstr>
      <vt:lpstr>Простые типы передавайте по значению</vt:lpstr>
      <vt:lpstr>По ссылке или по значению?</vt:lpstr>
      <vt:lpstr>По ссылке или по значению?</vt:lpstr>
      <vt:lpstr>По ссылке или по значению?</vt:lpstr>
      <vt:lpstr>По ссылке или по значению?</vt:lpstr>
      <vt:lpstr>По ссылке или по значению?</vt:lpstr>
      <vt:lpstr>Структуры</vt:lpstr>
      <vt:lpstr>Структуры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Объединения</vt:lpstr>
      <vt:lpstr>Объединения</vt:lpstr>
      <vt:lpstr>Презентация PowerPoint</vt:lpstr>
      <vt:lpstr>Пример 2</vt:lpstr>
      <vt:lpstr>Массивы</vt:lpstr>
      <vt:lpstr>Массивы</vt:lpstr>
      <vt:lpstr>Презентация PowerPoint</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Выбора способа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Пространства имен</vt:lpstr>
      <vt:lpstr>Пространства имен</vt:lpstr>
      <vt:lpstr>Презентация PowerPoint</vt:lpstr>
      <vt:lpstr>Безымянное пространство имён</vt:lpstr>
      <vt:lpstr>Безымянное пространство имён</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Внутреннее устройство 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Устройство string_view</vt:lpstr>
      <vt:lpstr>Конструирование string_view</vt:lpstr>
      <vt:lpstr>Пример</vt:lpstr>
      <vt:lpstr>std::array</vt:lpstr>
      <vt:lpstr>std::array</vt:lpstr>
      <vt:lpstr>Презентация PowerPoint</vt:lpstr>
      <vt:lpstr>std::vector</vt:lpstr>
      <vt:lpstr>Вектор std::vector</vt:lpstr>
      <vt:lpstr>Внутреннее устройство vector</vt:lpstr>
      <vt:lpstr>Пример</vt:lpstr>
      <vt:lpstr>Презентация PowerPoint</vt:lpstr>
      <vt:lpstr>Резервирование памяти</vt:lpstr>
      <vt:lpstr>Двусторонняя очередь (double-ended queue) std::deque</vt:lpstr>
      <vt:lpstr>Двусвязный список std::list</vt:lpstr>
      <vt:lpstr>Пример</vt:lpstr>
      <vt:lpstr>Презентация PowerPoint</vt:lpstr>
      <vt:lpstr>Вставка в последовательные контейнеры</vt:lpstr>
      <vt:lpstr>Классы std::map и std::multimap</vt:lpstr>
      <vt:lpstr>Пример</vt:lpstr>
      <vt:lpstr>Пример – подсчет частоты встречаемости символов</vt:lpstr>
      <vt:lpstr>Презентация PowerPoint</vt:lpstr>
      <vt:lpstr>Презентация PowerPoint</vt:lpstr>
      <vt:lpstr>Классы std::unordered_map и std::unordered_multimap</vt:lpstr>
      <vt:lpstr>Презентация PowerPoint</vt:lpstr>
      <vt:lpstr>Презентация PowerPoint</vt:lpstr>
      <vt:lpstr>Презентация PowerPoint</vt:lpstr>
      <vt:lpstr>Классы множеств std::set и std::multiset</vt:lpstr>
      <vt:lpstr>Пример</vt:lpstr>
      <vt:lpstr>Итераторы</vt:lpstr>
      <vt:lpstr>Контейнеры и итераторы</vt:lpstr>
      <vt:lpstr>Категории итераторов</vt:lpstr>
      <vt:lpstr>Презентация PowerPoint</vt:lpstr>
      <vt:lpstr>Алгоритмы</vt:lpstr>
      <vt:lpstr>Пример: сортировка массива с использованием STL</vt:lpstr>
      <vt:lpstr>Презентация PowerPoint</vt:lpstr>
      <vt:lpstr>Двоичный поиск</vt:lpstr>
      <vt:lpstr>Пример</vt:lpstr>
      <vt:lpstr>Презентация PowerPoint</vt:lpstr>
      <vt:lpstr>Презентация PowerPoint</vt:lpstr>
      <vt:lpstr>Презентация PowerPoint</vt:lpstr>
      <vt:lpstr>Идиома erase-remove</vt:lpstr>
      <vt:lpstr>Презентация PowerPoint</vt:lpstr>
      <vt:lpstr>optional</vt:lpstr>
      <vt:lpstr>Презентация PowerPoint</vt:lpstr>
      <vt:lpstr>Презентация PowerPoint</vt:lpstr>
      <vt:lpstr>Контейнеры STL и умные указатели</vt:lpstr>
      <vt:lpstr>Презентация PowerPoint</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Презентация PowerPoint</vt:lpstr>
      <vt:lpstr>Хранение данных</vt:lpstr>
      <vt:lpstr>Один из способов распределения памяти для объектов</vt:lpstr>
      <vt:lpstr>Объекты со статическим временем жизни</vt:lpstr>
      <vt:lpstr>Автоматическое выделение памяти</vt:lpstr>
      <vt:lpstr>Кадр стека main()-&gt;Func1()-&gt;Func2()</vt:lpstr>
      <vt:lpstr>Пример – рекурсивное вычисление факториала</vt:lpstr>
      <vt:lpstr>Презентация PowerPoint</vt:lpstr>
      <vt:lpstr>Кадры стека при вычислении Factorial(2) и Factorial(3)</vt:lpstr>
      <vt:lpstr>Задача</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Презентация PowerPoint</vt:lpstr>
      <vt:lpstr>Копирование указателей</vt:lpstr>
      <vt:lpstr>Указатели и аргументы функций</vt:lpstr>
      <vt:lpstr>Указатели на функции</vt:lpstr>
      <vt:lpstr>Презентация PowerPoint</vt:lpstr>
      <vt:lpstr>Презентация PowerPoint</vt:lpstr>
      <vt:lpstr>Презентация PowerPoint</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Презентация PowerPoint</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Презентация PowerPoint</vt:lpstr>
      <vt:lpstr>Презентация PowerPoint</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Алексей Малов</cp:lastModifiedBy>
  <cp:revision>167</cp:revision>
  <dcterms:created xsi:type="dcterms:W3CDTF">2016-02-02T19:36:42Z</dcterms:created>
  <dcterms:modified xsi:type="dcterms:W3CDTF">2024-02-24T11:29:27Z</dcterms:modified>
</cp:coreProperties>
</file>