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xml" ContentType="application/vnd.openxmlformats-officedocument.presentationml.tags+xml"/>
  <Override PartName="/ppt/notesSlides/notesSlide2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xml" ContentType="application/vnd.openxmlformats-officedocument.presentationml.tags+xml"/>
  <Override PartName="/ppt/notesSlides/notesSlide30.xml" ContentType="application/vnd.openxmlformats-officedocument.presentationml.notesSlide+xml"/>
  <Override PartName="/ppt/tags/tag5.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tags/tag7.xml" ContentType="application/vnd.openxmlformats-officedocument.presentationml.tags+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tags/tag9.xml" ContentType="application/vnd.openxmlformats-officedocument.presentationml.tags+xml"/>
  <Override PartName="/ppt/notesSlides/notesSlide36.xml" ContentType="application/vnd.openxmlformats-officedocument.presentationml.notesSlide+xml"/>
  <Override PartName="/ppt/tags/tag10.xml" ContentType="application/vnd.openxmlformats-officedocument.presentationml.tags+xml"/>
  <Override PartName="/ppt/notesSlides/notesSlide37.xml" ContentType="application/vnd.openxmlformats-officedocument.presentationml.notesSlide+xml"/>
  <Override PartName="/ppt/tags/tag11.xml" ContentType="application/vnd.openxmlformats-officedocument.presentationml.tags+xml"/>
  <Override PartName="/ppt/notesSlides/notesSlide38.xml" ContentType="application/vnd.openxmlformats-officedocument.presentationml.notesSlide+xml"/>
  <Override PartName="/ppt/tags/tag12.xml" ContentType="application/vnd.openxmlformats-officedocument.presentationml.tags+xml"/>
  <Override PartName="/ppt/notesSlides/notesSlide39.xml" ContentType="application/vnd.openxmlformats-officedocument.presentationml.notesSlide+xml"/>
  <Override PartName="/ppt/tags/tag1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6.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7.xml" ContentType="application/vnd.openxmlformats-officedocument.presentationml.tags+xml"/>
  <Override PartName="/ppt/notesSlides/notesSlide62.xml" ContentType="application/vnd.openxmlformats-officedocument.presentationml.notesSlide+xml"/>
  <Override PartName="/ppt/tags/tag18.xml" ContentType="application/vnd.openxmlformats-officedocument.presentationml.tags+xml"/>
  <Override PartName="/ppt/notesSlides/notesSlide63.xml" ContentType="application/vnd.openxmlformats-officedocument.presentationml.notesSlide+xml"/>
  <Override PartName="/ppt/tags/tag19.xml" ContentType="application/vnd.openxmlformats-officedocument.presentationml.tags+xml"/>
  <Override PartName="/ppt/notesSlides/notesSlide64.xml" ContentType="application/vnd.openxmlformats-officedocument.presentationml.notesSlide+xml"/>
  <Override PartName="/ppt/tags/tag20.xml" ContentType="application/vnd.openxmlformats-officedocument.presentationml.tags+xml"/>
  <Override PartName="/ppt/notesSlides/notesSlide65.xml" ContentType="application/vnd.openxmlformats-officedocument.presentationml.notesSlide+xml"/>
  <Override PartName="/ppt/tags/tag21.xml" ContentType="application/vnd.openxmlformats-officedocument.presentationml.tags+xml"/>
  <Override PartName="/ppt/notesSlides/notesSlide66.xml" ContentType="application/vnd.openxmlformats-officedocument.presentationml.notesSlide+xml"/>
  <Override PartName="/ppt/tags/tag22.xml" ContentType="application/vnd.openxmlformats-officedocument.presentationml.tags+xml"/>
  <Override PartName="/ppt/notesSlides/notesSlide67.xml" ContentType="application/vnd.openxmlformats-officedocument.presentationml.notesSlide+xml"/>
  <Override PartName="/ppt/tags/tag23.xml" ContentType="application/vnd.openxmlformats-officedocument.presentationml.tags+xml"/>
  <Override PartName="/ppt/notesSlides/notesSlide68.xml" ContentType="application/vnd.openxmlformats-officedocument.presentationml.notesSlide+xml"/>
  <Override PartName="/ppt/tags/tag24.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25.xml" ContentType="application/vnd.openxmlformats-officedocument.presentationml.tags+xml"/>
  <Override PartName="/ppt/notesSlides/notesSlide71.xml" ContentType="application/vnd.openxmlformats-officedocument.presentationml.notesSlide+xml"/>
  <Override PartName="/ppt/tags/tag26.xml" ContentType="application/vnd.openxmlformats-officedocument.presentationml.tags+xml"/>
  <Override PartName="/ppt/notesSlides/notesSlide72.xml" ContentType="application/vnd.openxmlformats-officedocument.presentationml.notesSlide+xml"/>
  <Override PartName="/ppt/tags/tag27.xml" ContentType="application/vnd.openxmlformats-officedocument.presentationml.tags+xml"/>
  <Override PartName="/ppt/notesSlides/notesSlide7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06"/>
  </p:notesMasterIdLst>
  <p:sldIdLst>
    <p:sldId id="256" r:id="rId2"/>
    <p:sldId id="566" r:id="rId3"/>
    <p:sldId id="488" r:id="rId4"/>
    <p:sldId id="487" r:id="rId5"/>
    <p:sldId id="489" r:id="rId6"/>
    <p:sldId id="490" r:id="rId7"/>
    <p:sldId id="491" r:id="rId8"/>
    <p:sldId id="492" r:id="rId9"/>
    <p:sldId id="493" r:id="rId10"/>
    <p:sldId id="349" r:id="rId11"/>
    <p:sldId id="494" r:id="rId12"/>
    <p:sldId id="495" r:id="rId13"/>
    <p:sldId id="496" r:id="rId14"/>
    <p:sldId id="497" r:id="rId15"/>
    <p:sldId id="498" r:id="rId16"/>
    <p:sldId id="499" r:id="rId17"/>
    <p:sldId id="500" r:id="rId18"/>
    <p:sldId id="501" r:id="rId19"/>
    <p:sldId id="502" r:id="rId20"/>
    <p:sldId id="503" r:id="rId21"/>
    <p:sldId id="504" r:id="rId22"/>
    <p:sldId id="505" r:id="rId23"/>
    <p:sldId id="506" r:id="rId24"/>
    <p:sldId id="507" r:id="rId25"/>
    <p:sldId id="508" r:id="rId26"/>
    <p:sldId id="509" r:id="rId27"/>
    <p:sldId id="510" r:id="rId28"/>
    <p:sldId id="511" r:id="rId29"/>
    <p:sldId id="512" r:id="rId30"/>
    <p:sldId id="565" r:id="rId31"/>
    <p:sldId id="408" r:id="rId32"/>
    <p:sldId id="409" r:id="rId33"/>
    <p:sldId id="410" r:id="rId34"/>
    <p:sldId id="411" r:id="rId35"/>
    <p:sldId id="412" r:id="rId36"/>
    <p:sldId id="413" r:id="rId37"/>
    <p:sldId id="414" r:id="rId38"/>
    <p:sldId id="415" r:id="rId39"/>
    <p:sldId id="416" r:id="rId40"/>
    <p:sldId id="417" r:id="rId41"/>
    <p:sldId id="567" r:id="rId42"/>
    <p:sldId id="401" r:id="rId43"/>
    <p:sldId id="402" r:id="rId44"/>
    <p:sldId id="403" r:id="rId45"/>
    <p:sldId id="404" r:id="rId46"/>
    <p:sldId id="568" r:id="rId47"/>
    <p:sldId id="351" r:id="rId48"/>
    <p:sldId id="535" r:id="rId49"/>
    <p:sldId id="536" r:id="rId50"/>
    <p:sldId id="537" r:id="rId51"/>
    <p:sldId id="538" r:id="rId52"/>
    <p:sldId id="539" r:id="rId53"/>
    <p:sldId id="540" r:id="rId54"/>
    <p:sldId id="541" r:id="rId55"/>
    <p:sldId id="542" r:id="rId56"/>
    <p:sldId id="569" r:id="rId57"/>
    <p:sldId id="418" r:id="rId58"/>
    <p:sldId id="419" r:id="rId59"/>
    <p:sldId id="543" r:id="rId60"/>
    <p:sldId id="544" r:id="rId61"/>
    <p:sldId id="545" r:id="rId62"/>
    <p:sldId id="546" r:id="rId63"/>
    <p:sldId id="547" r:id="rId64"/>
    <p:sldId id="548" r:id="rId65"/>
    <p:sldId id="549" r:id="rId66"/>
    <p:sldId id="550" r:id="rId67"/>
    <p:sldId id="551" r:id="rId68"/>
    <p:sldId id="552" r:id="rId69"/>
    <p:sldId id="553" r:id="rId70"/>
    <p:sldId id="554" r:id="rId71"/>
    <p:sldId id="559" r:id="rId72"/>
    <p:sldId id="560" r:id="rId73"/>
    <p:sldId id="561" r:id="rId74"/>
    <p:sldId id="555" r:id="rId75"/>
    <p:sldId id="556" r:id="rId76"/>
    <p:sldId id="562" r:id="rId77"/>
    <p:sldId id="563" r:id="rId78"/>
    <p:sldId id="557" r:id="rId79"/>
    <p:sldId id="570" r:id="rId80"/>
    <p:sldId id="420" r:id="rId81"/>
    <p:sldId id="421" r:id="rId82"/>
    <p:sldId id="424" r:id="rId83"/>
    <p:sldId id="571" r:id="rId84"/>
    <p:sldId id="425" r:id="rId85"/>
    <p:sldId id="426" r:id="rId86"/>
    <p:sldId id="572" r:id="rId87"/>
    <p:sldId id="427" r:id="rId88"/>
    <p:sldId id="428" r:id="rId89"/>
    <p:sldId id="429" r:id="rId90"/>
    <p:sldId id="430" r:id="rId91"/>
    <p:sldId id="431" r:id="rId92"/>
    <p:sldId id="564" r:id="rId93"/>
    <p:sldId id="389" r:id="rId94"/>
    <p:sldId id="390" r:id="rId95"/>
    <p:sldId id="391" r:id="rId96"/>
    <p:sldId id="392" r:id="rId97"/>
    <p:sldId id="393" r:id="rId98"/>
    <p:sldId id="394" r:id="rId99"/>
    <p:sldId id="395" r:id="rId100"/>
    <p:sldId id="396" r:id="rId101"/>
    <p:sldId id="398" r:id="rId102"/>
    <p:sldId id="399" r:id="rId103"/>
    <p:sldId id="400" r:id="rId104"/>
    <p:sldId id="422" r:id="rId105"/>
  </p:sldIdLst>
  <p:sldSz cx="12192000" cy="6858000"/>
  <p:notesSz cx="6858000" cy="9144000"/>
  <p:custDataLst>
    <p:tags r:id="rId107"/>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Lst>
        </p14:section>
        <p14:section name="Модель памяти" id="{614234C3-F438-4BA1-8CCC-D915472788FC}">
          <p14:sldIdLst>
            <p14:sldId id="566"/>
            <p14:sldId id="488"/>
            <p14:sldId id="487"/>
            <p14:sldId id="489"/>
            <p14:sldId id="490"/>
            <p14:sldId id="491"/>
            <p14:sldId id="492"/>
          </p14:sldIdLst>
        </p14:section>
        <p14:section name="Указатели" id="{A5DD05E4-C584-4EB0-9E12-E9F249687BEB}">
          <p14:sldIdLst>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Lst>
        </p14:section>
        <p14:section name="Адресная арифметика" id="{9294E62D-FF98-42CD-905E-5407DA99D33A}">
          <p14:sldIdLst>
            <p14:sldId id="565"/>
            <p14:sldId id="408"/>
            <p14:sldId id="409"/>
            <p14:sldId id="410"/>
            <p14:sldId id="411"/>
            <p14:sldId id="412"/>
            <p14:sldId id="413"/>
            <p14:sldId id="414"/>
            <p14:sldId id="415"/>
            <p14:sldId id="416"/>
            <p14:sldId id="417"/>
          </p14:sldIdLst>
        </p14:section>
        <p14:section name="Указатели на функции" id="{0B2D42CF-C129-4447-918B-9F7608BE9EF3}">
          <p14:sldIdLst>
            <p14:sldId id="567"/>
            <p14:sldId id="401"/>
            <p14:sldId id="402"/>
            <p14:sldId id="403"/>
            <p14:sldId id="404"/>
          </p14:sldIdLst>
        </p14:section>
        <p14:section name="Выделение памяти" id="{08DF6BD9-5F03-4310-8940-492576EF9630}">
          <p14:sldIdLst>
            <p14:sldId id="568"/>
            <p14:sldId id="351"/>
            <p14:sldId id="535"/>
            <p14:sldId id="536"/>
            <p14:sldId id="537"/>
            <p14:sldId id="538"/>
            <p14:sldId id="539"/>
            <p14:sldId id="540"/>
            <p14:sldId id="541"/>
            <p14:sldId id="542"/>
          </p14:sldIdLst>
        </p14:section>
        <p14:section name="Работа с динамической памятью" id="{637FC607-F043-404B-8AF9-D5A27A053A31}">
          <p14:sldIdLst>
            <p14:sldId id="569"/>
            <p14:sldId id="418"/>
            <p14:sldId id="419"/>
            <p14:sldId id="543"/>
            <p14:sldId id="544"/>
            <p14:sldId id="545"/>
            <p14:sldId id="546"/>
          </p14:sldIdLst>
        </p14:section>
        <p14:section name="Работа с сырой памятью" id="{988519A5-6542-49F9-A485-7F2C85A90DE5}">
          <p14:sldIdLst>
            <p14:sldId id="547"/>
            <p14:sldId id="548"/>
            <p14:sldId id="549"/>
            <p14:sldId id="550"/>
            <p14:sldId id="551"/>
            <p14:sldId id="552"/>
            <p14:sldId id="553"/>
            <p14:sldId id="554"/>
            <p14:sldId id="559"/>
            <p14:sldId id="560"/>
            <p14:sldId id="561"/>
            <p14:sldId id="555"/>
            <p14:sldId id="556"/>
            <p14:sldId id="562"/>
            <p14:sldId id="563"/>
            <p14:sldId id="557"/>
          </p14:sldIdLst>
        </p14:section>
        <p14:section name="Прочие средства работы с динамической памятью" id="{F32E5AE5-C7CF-489E-8206-E90314BCAE3E}">
          <p14:sldIdLst>
            <p14:sldId id="570"/>
            <p14:sldId id="420"/>
            <p14:sldId id="421"/>
            <p14:sldId id="424"/>
          </p14:sldIdLst>
        </p14:section>
        <p14:section name="Проблемы работы с диначеской памятью" id="{2D92F889-4623-4308-839F-0F797560BE15}">
          <p14:sldIdLst>
            <p14:sldId id="571"/>
            <p14:sldId id="425"/>
            <p14:sldId id="426"/>
            <p14:sldId id="572"/>
            <p14:sldId id="427"/>
            <p14:sldId id="428"/>
            <p14:sldId id="429"/>
            <p14:sldId id="430"/>
            <p14:sldId id="431"/>
            <p14:sldId id="564"/>
          </p14:sldIdLst>
        </p14:section>
        <p14:section name="Кладбище" id="{6BA01E7E-530A-4243-82E3-18BD93E143ED}">
          <p14:sldIdLst>
            <p14:sldId id="389"/>
            <p14:sldId id="390"/>
            <p14:sldId id="391"/>
            <p14:sldId id="392"/>
            <p14:sldId id="393"/>
            <p14:sldId id="394"/>
            <p14:sldId id="395"/>
            <p14:sldId id="396"/>
            <p14:sldId id="398"/>
            <p14:sldId id="399"/>
            <p14:sldId id="400"/>
            <p14:sldId id="42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3" autoAdjust="0"/>
    <p:restoredTop sz="72884" autoAdjust="0"/>
  </p:normalViewPr>
  <p:slideViewPr>
    <p:cSldViewPr>
      <p:cViewPr>
        <p:scale>
          <a:sx n="66" d="100"/>
          <a:sy n="66" d="100"/>
        </p:scale>
        <p:origin x="834" y="360"/>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8/10/relationships/authors" Target="authors.xml"/><Relationship Id="rId16" Type="http://schemas.openxmlformats.org/officeDocument/2006/relationships/slide" Target="slides/slide15.xml"/><Relationship Id="rId107" Type="http://schemas.openxmlformats.org/officeDocument/2006/relationships/tags" Target="tags/tag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10.05.2024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12</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13</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14</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15</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16</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19</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20</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21</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3</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24</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25</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26</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28</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29</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xfrm>
            <a:off x="381000" y="685800"/>
            <a:ext cx="6096000" cy="3429000"/>
          </a:xfrm>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31</a:t>
            </a:fld>
            <a:endParaRPr lang="ru-RU"/>
          </a:p>
        </p:txBody>
      </p:sp>
    </p:spTree>
    <p:extLst>
      <p:ext uri="{BB962C8B-B14F-4D97-AF65-F5344CB8AC3E}">
        <p14:creationId xmlns:p14="http://schemas.microsoft.com/office/powerpoint/2010/main" val="2607609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xfrm>
            <a:off x="381000" y="685800"/>
            <a:ext cx="6096000" cy="3429000"/>
          </a:xfrm>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32</a:t>
            </a:fld>
            <a:endParaRPr lang="ru-RU"/>
          </a:p>
        </p:txBody>
      </p:sp>
    </p:spTree>
    <p:extLst>
      <p:ext uri="{BB962C8B-B14F-4D97-AF65-F5344CB8AC3E}">
        <p14:creationId xmlns:p14="http://schemas.microsoft.com/office/powerpoint/2010/main" val="2552814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33</a:t>
            </a:fld>
            <a:endParaRPr lang="ru-RU"/>
          </a:p>
        </p:txBody>
      </p:sp>
    </p:spTree>
    <p:extLst>
      <p:ext uri="{BB962C8B-B14F-4D97-AF65-F5344CB8AC3E}">
        <p14:creationId xmlns:p14="http://schemas.microsoft.com/office/powerpoint/2010/main" val="3996879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4</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xfrm>
            <a:off x="381000" y="685800"/>
            <a:ext cx="6096000" cy="3429000"/>
          </a:xfrm>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34</a:t>
            </a:fld>
            <a:endParaRPr lang="ru-RU"/>
          </a:p>
        </p:txBody>
      </p:sp>
    </p:spTree>
    <p:extLst>
      <p:ext uri="{BB962C8B-B14F-4D97-AF65-F5344CB8AC3E}">
        <p14:creationId xmlns:p14="http://schemas.microsoft.com/office/powerpoint/2010/main" val="3313105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xfrm>
            <a:off x="381000" y="685800"/>
            <a:ext cx="6096000" cy="3429000"/>
          </a:xfrm>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35</a:t>
            </a:fld>
            <a:endParaRPr lang="ru-RU"/>
          </a:p>
        </p:txBody>
      </p:sp>
    </p:spTree>
    <p:extLst>
      <p:ext uri="{BB962C8B-B14F-4D97-AF65-F5344CB8AC3E}">
        <p14:creationId xmlns:p14="http://schemas.microsoft.com/office/powerpoint/2010/main" val="27272785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3624345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xfrm>
            <a:off x="381000" y="685800"/>
            <a:ext cx="6096000" cy="3429000"/>
          </a:xfrm>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37</a:t>
            </a:fld>
            <a:endParaRPr lang="ru-RU"/>
          </a:p>
        </p:txBody>
      </p:sp>
    </p:spTree>
    <p:extLst>
      <p:ext uri="{BB962C8B-B14F-4D97-AF65-F5344CB8AC3E}">
        <p14:creationId xmlns:p14="http://schemas.microsoft.com/office/powerpoint/2010/main" val="931534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xfrm>
            <a:off x="381000" y="685800"/>
            <a:ext cx="6096000" cy="3429000"/>
          </a:xfrm>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38</a:t>
            </a:fld>
            <a:endParaRPr lang="ru-RU"/>
          </a:p>
        </p:txBody>
      </p:sp>
    </p:spTree>
    <p:extLst>
      <p:ext uri="{BB962C8B-B14F-4D97-AF65-F5344CB8AC3E}">
        <p14:creationId xmlns:p14="http://schemas.microsoft.com/office/powerpoint/2010/main" val="18829560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xfrm>
            <a:off x="381000" y="685800"/>
            <a:ext cx="6096000" cy="3429000"/>
          </a:xfrm>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39</a:t>
            </a:fld>
            <a:endParaRPr lang="ru-RU"/>
          </a:p>
        </p:txBody>
      </p:sp>
    </p:spTree>
    <p:extLst>
      <p:ext uri="{BB962C8B-B14F-4D97-AF65-F5344CB8AC3E}">
        <p14:creationId xmlns:p14="http://schemas.microsoft.com/office/powerpoint/2010/main" val="4755506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xfrm>
            <a:off x="381000" y="685800"/>
            <a:ext cx="6096000" cy="3429000"/>
          </a:xfrm>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40</a:t>
            </a:fld>
            <a:endParaRPr lang="ru-RU"/>
          </a:p>
        </p:txBody>
      </p:sp>
    </p:spTree>
    <p:extLst>
      <p:ext uri="{BB962C8B-B14F-4D97-AF65-F5344CB8AC3E}">
        <p14:creationId xmlns:p14="http://schemas.microsoft.com/office/powerpoint/2010/main" val="38383916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xfrm>
            <a:off x="381000" y="685800"/>
            <a:ext cx="6096000" cy="3429000"/>
          </a:xfrm>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42</a:t>
            </a:fld>
            <a:endParaRPr lang="ru-RU"/>
          </a:p>
        </p:txBody>
      </p:sp>
    </p:spTree>
    <p:extLst>
      <p:ext uri="{BB962C8B-B14F-4D97-AF65-F5344CB8AC3E}">
        <p14:creationId xmlns:p14="http://schemas.microsoft.com/office/powerpoint/2010/main" val="16609268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43</a:t>
            </a:fld>
            <a:endParaRPr lang="ru-RU"/>
          </a:p>
        </p:txBody>
      </p:sp>
    </p:spTree>
    <p:extLst>
      <p:ext uri="{BB962C8B-B14F-4D97-AF65-F5344CB8AC3E}">
        <p14:creationId xmlns:p14="http://schemas.microsoft.com/office/powerpoint/2010/main" val="27298331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44</a:t>
            </a:fld>
            <a:endParaRPr lang="ru-RU"/>
          </a:p>
        </p:txBody>
      </p:sp>
    </p:spTree>
    <p:extLst>
      <p:ext uri="{BB962C8B-B14F-4D97-AF65-F5344CB8AC3E}">
        <p14:creationId xmlns:p14="http://schemas.microsoft.com/office/powerpoint/2010/main" val="323468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5</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45</a:t>
            </a:fld>
            <a:endParaRPr lang="ru-RU"/>
          </a:p>
        </p:txBody>
      </p:sp>
    </p:spTree>
    <p:extLst>
      <p:ext uri="{BB962C8B-B14F-4D97-AF65-F5344CB8AC3E}">
        <p14:creationId xmlns:p14="http://schemas.microsoft.com/office/powerpoint/2010/main" val="25721070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47</a:t>
            </a:fld>
            <a:endParaRPr lang="ru-RU"/>
          </a:p>
        </p:txBody>
      </p:sp>
      <p:sp>
        <p:nvSpPr>
          <p:cNvPr id="139267" name="Rectangle 2"/>
          <p:cNvSpPr>
            <a:spLocks noGrp="1" noRot="1" noChangeAspect="1" noChangeArrowheads="1" noTextEdit="1"/>
          </p:cNvSpPr>
          <p:nvPr>
            <p:ph type="sldImg"/>
          </p:nvPr>
        </p:nvSpPr>
        <p:spPr>
          <a:xfrm>
            <a:off x="381000" y="685800"/>
            <a:ext cx="6096000" cy="3429000"/>
          </a:xfrm>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dirty="0"/>
              <a:t>Хранение данных</a:t>
            </a:r>
          </a:p>
          <a:p>
            <a:pPr eaLnBrk="1" hangingPunct="1">
              <a:lnSpc>
                <a:spcPct val="80000"/>
              </a:lnSpc>
            </a:pPr>
            <a:r>
              <a:rPr lang="ru-RU" sz="900" dirty="0"/>
              <a:t>Одной из самых важных функций любого языка программирования является предоставление возможностей для управления </a:t>
            </a:r>
            <a:r>
              <a:rPr lang="ru-RU" sz="900" dirty="0">
                <a:hlinkClick r:id="rId3" tooltip="Компьютерная память"/>
              </a:rPr>
              <a:t>памятью</a:t>
            </a:r>
            <a:r>
              <a:rPr lang="ru-RU" sz="900" dirty="0"/>
              <a:t> и объектами, хранящимися в ней.</a:t>
            </a:r>
          </a:p>
          <a:p>
            <a:pPr eaLnBrk="1" hangingPunct="1">
              <a:lnSpc>
                <a:spcPct val="80000"/>
              </a:lnSpc>
            </a:pPr>
            <a:r>
              <a:rPr lang="ru-RU" sz="900" dirty="0"/>
              <a:t>В С</a:t>
            </a:r>
            <a:r>
              <a:rPr lang="en-US" sz="900" dirty="0"/>
              <a:t>++</a:t>
            </a:r>
            <a:r>
              <a:rPr lang="ru-RU" sz="900" dirty="0"/>
              <a:t> есть три разных способа выделения памяти для объектов:</a:t>
            </a:r>
          </a:p>
          <a:p>
            <a:pPr eaLnBrk="1" hangingPunct="1">
              <a:lnSpc>
                <a:spcPct val="80000"/>
              </a:lnSpc>
            </a:pPr>
            <a:r>
              <a:rPr lang="ru-RU" sz="900" i="1" dirty="0"/>
              <a:t>Статическое выделение памяти</a:t>
            </a:r>
            <a:r>
              <a:rPr lang="ru-RU" sz="900" dirty="0"/>
              <a:t>: пространство для объектов создаётся в области хранения данных кода программы в момент компиляции; </a:t>
            </a:r>
            <a:r>
              <a:rPr lang="ru-RU" sz="900" dirty="0">
                <a:hlinkClick r:id="rId4" tooltip="Время жизни (программирование)"/>
              </a:rPr>
              <a:t>время жизни</a:t>
            </a:r>
            <a:r>
              <a:rPr lang="ru-RU" sz="900" dirty="0"/>
              <a:t> таких объектов совпадает со временем жизни этого кода. </a:t>
            </a:r>
          </a:p>
          <a:p>
            <a:pPr eaLnBrk="1" hangingPunct="1">
              <a:lnSpc>
                <a:spcPct val="80000"/>
              </a:lnSpc>
            </a:pPr>
            <a:r>
              <a:rPr lang="ru-RU" sz="900" i="1" dirty="0"/>
              <a:t>Автоматическое выделение памяти</a:t>
            </a:r>
            <a:r>
              <a:rPr lang="ru-RU" sz="900" dirty="0"/>
              <a:t>: объекты можно временно хранить в </a:t>
            </a:r>
            <a:r>
              <a:rPr lang="ru-RU" sz="900" dirty="0">
                <a:hlinkClick r:id="rId5" tooltip="Стек"/>
              </a:rPr>
              <a:t>стеке</a:t>
            </a:r>
            <a:r>
              <a:rPr lang="ru-RU" sz="9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dirty="0"/>
              <a:t>Динамическое выделение памяти</a:t>
            </a:r>
            <a:r>
              <a:rPr lang="ru-RU" sz="900" dirty="0"/>
              <a:t>: блоки памяти нужного размера могут запрашиваться во время выполнения программы с помощью библиотечных функций </a:t>
            </a:r>
            <a:r>
              <a:rPr lang="ru-RU" sz="900" dirty="0" err="1"/>
              <a:t>malloc</a:t>
            </a:r>
            <a:r>
              <a:rPr lang="ru-RU" sz="900" dirty="0"/>
              <a:t>, </a:t>
            </a:r>
            <a:r>
              <a:rPr lang="ru-RU" sz="900" dirty="0" err="1"/>
              <a:t>realloc</a:t>
            </a:r>
            <a:r>
              <a:rPr lang="ru-RU" sz="900" dirty="0"/>
              <a:t> и </a:t>
            </a:r>
            <a:r>
              <a:rPr lang="ru-RU" sz="900" dirty="0" err="1"/>
              <a:t>free</a:t>
            </a:r>
            <a:r>
              <a:rPr lang="ru-RU" sz="900" dirty="0"/>
              <a:t> из области памяти, называемой </a:t>
            </a:r>
            <a:r>
              <a:rPr lang="ru-RU" sz="900" dirty="0">
                <a:hlinkClick r:id="rId6" tooltip="Куча (информатика)"/>
              </a:rPr>
              <a:t>кучей</a:t>
            </a:r>
            <a:r>
              <a:rPr lang="ru-RU" sz="900" dirty="0"/>
              <a:t>. Эти блоки освобождаются и могут быть использованы снова после вызова для них функции </a:t>
            </a:r>
            <a:r>
              <a:rPr lang="ru-RU" sz="900" dirty="0" err="1"/>
              <a:t>free</a:t>
            </a:r>
            <a:r>
              <a:rPr lang="ru-RU" sz="900" dirty="0"/>
              <a:t>. </a:t>
            </a:r>
          </a:p>
          <a:p>
            <a:pPr eaLnBrk="1" hangingPunct="1">
              <a:lnSpc>
                <a:spcPct val="80000"/>
              </a:lnSpc>
            </a:pPr>
            <a:r>
              <a:rPr lang="ru-RU" sz="900" dirty="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dirty="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dirty="0">
                <a:hlinkClick r:id="rId7" tooltip="Компилятор"/>
              </a:rPr>
              <a:t>компилятором</a:t>
            </a:r>
            <a:r>
              <a:rPr lang="ru-RU" sz="900" dirty="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dirty="0">
                <a:hlinkClick r:id="rId8" tooltip="Баг"/>
              </a:rPr>
              <a:t>ошибок</a:t>
            </a:r>
            <a:r>
              <a:rPr lang="ru-RU" sz="900" dirty="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48</a:t>
            </a:fld>
            <a:endParaRPr lang="ru-RU"/>
          </a:p>
        </p:txBody>
      </p:sp>
    </p:spTree>
    <p:extLst>
      <p:ext uri="{BB962C8B-B14F-4D97-AF65-F5344CB8AC3E}">
        <p14:creationId xmlns:p14="http://schemas.microsoft.com/office/powerpoint/2010/main" val="23284344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Так как переменная </a:t>
            </a:r>
            <a:r>
              <a:rPr lang="ru-RU" dirty="0" err="1">
                <a:solidFill>
                  <a:srgbClr val="EB5757"/>
                </a:solidFill>
                <a:effectLst/>
                <a:latin typeface="SFMono-Regular"/>
              </a:rPr>
              <a:t>value</a:t>
            </a:r>
            <a:r>
              <a:rPr lang="ru-RU" dirty="0"/>
              <a:t> — глобальная, её адрес остаётся неизменным на протяжении всей работы программы. Любая функция может изменить значение </a:t>
            </a:r>
            <a:r>
              <a:rPr lang="ru-RU" dirty="0" err="1">
                <a:solidFill>
                  <a:srgbClr val="EB5757"/>
                </a:solidFill>
                <a:effectLst/>
                <a:latin typeface="SFMono-Regular"/>
              </a:rPr>
              <a:t>value</a:t>
            </a:r>
            <a:r>
              <a:rPr lang="ru-RU" dirty="0"/>
              <a:t> и повлиять тем самым на работу остальных функций, которые используют эту глобальную переменную.</a:t>
            </a:r>
          </a:p>
        </p:txBody>
      </p:sp>
      <p:sp>
        <p:nvSpPr>
          <p:cNvPr id="4" name="Номер слайда 3"/>
          <p:cNvSpPr>
            <a:spLocks noGrp="1"/>
          </p:cNvSpPr>
          <p:nvPr>
            <p:ph type="sldNum" sz="quarter" idx="5"/>
          </p:nvPr>
        </p:nvSpPr>
        <p:spPr/>
        <p:txBody>
          <a:bodyPr/>
          <a:lstStyle/>
          <a:p>
            <a:fld id="{C72A1285-F988-4153-B7C5-B887A867730D}" type="slidenum">
              <a:rPr lang="ru-RU" smtClean="0"/>
              <a:pPr/>
              <a:t>49</a:t>
            </a:fld>
            <a:endParaRPr lang="ru-RU"/>
          </a:p>
        </p:txBody>
      </p:sp>
    </p:spTree>
    <p:extLst>
      <p:ext uri="{BB962C8B-B14F-4D97-AF65-F5344CB8AC3E}">
        <p14:creationId xmlns:p14="http://schemas.microsoft.com/office/powerpoint/2010/main" val="36371308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Память для хранения объекта автоматически выделяется при входе в блок, где этот объект объявлен, и освобождается при выходе из блока. Такой способ выделения памяти используют локальные переменные и аргументы функций.</a:t>
            </a:r>
          </a:p>
          <a:p>
            <a:r>
              <a:rPr lang="ru-RU" dirty="0"/>
              <a:t>Стандарт C++ не оговаривает, как должно происходить автоматическое выделение памяти для локальных переменных. Распространённые компиляторы хранят локальные переменные в области памяти, где располагается стек вызовов функций.</a:t>
            </a:r>
          </a:p>
          <a:p>
            <a:r>
              <a:rPr lang="ru-RU" dirty="0"/>
              <a:t>При входе в функцию программа выделяет кадр стека — блок памяти, способный вместить все локальные переменные текущей функции. При выходе из функции этот кадр удаляется.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50</a:t>
            </a:fld>
            <a:endParaRPr lang="ru-RU"/>
          </a:p>
        </p:txBody>
      </p:sp>
    </p:spTree>
    <p:extLst>
      <p:ext uri="{BB962C8B-B14F-4D97-AF65-F5344CB8AC3E}">
        <p14:creationId xmlns:p14="http://schemas.microsoft.com/office/powerpoint/2010/main" val="7322145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При первом входе в функцию </a:t>
            </a:r>
            <a:r>
              <a:rPr lang="ru-RU" dirty="0" err="1">
                <a:solidFill>
                  <a:srgbClr val="EB5757"/>
                </a:solidFill>
                <a:effectLst/>
                <a:latin typeface="SFMono-Regular"/>
              </a:rPr>
              <a:t>Factorial</a:t>
            </a:r>
            <a:r>
              <a:rPr lang="ru-RU" dirty="0"/>
              <a:t> адрес, по которому расположена переменная </a:t>
            </a:r>
            <a:r>
              <a:rPr lang="ru-RU" dirty="0">
                <a:solidFill>
                  <a:srgbClr val="EB5757"/>
                </a:solidFill>
                <a:effectLst/>
                <a:latin typeface="SFMono-Regular"/>
              </a:rPr>
              <a:t>n</a:t>
            </a:r>
            <a:r>
              <a:rPr lang="ru-RU" dirty="0"/>
              <a:t>, всегда один и тот же — в нашем случае </a:t>
            </a:r>
            <a:r>
              <a:rPr lang="en-US" dirty="0">
                <a:solidFill>
                  <a:srgbClr val="EB5757"/>
                </a:solidFill>
                <a:effectLst/>
                <a:latin typeface="SFMono-Regular"/>
              </a:rPr>
              <a:t>0x7fff9c2d29fc</a:t>
            </a:r>
            <a:r>
              <a:rPr lang="ru-RU" dirty="0"/>
              <a:t>. С каждым следующим рекурсивным вызовом переменная </a:t>
            </a:r>
            <a:r>
              <a:rPr lang="ru-RU" dirty="0">
                <a:solidFill>
                  <a:srgbClr val="EB5757"/>
                </a:solidFill>
                <a:effectLst/>
                <a:latin typeface="SFMono-Regular"/>
              </a:rPr>
              <a:t>n</a:t>
            </a:r>
            <a:r>
              <a:rPr lang="ru-RU" dirty="0"/>
              <a:t> размещается по адресу, меньшему на </a:t>
            </a:r>
            <a:r>
              <a:rPr lang="ru-RU" dirty="0">
                <a:solidFill>
                  <a:srgbClr val="EB5757"/>
                </a:solidFill>
                <a:effectLst/>
                <a:latin typeface="SFMono-Regular"/>
              </a:rPr>
              <a:t>0x</a:t>
            </a:r>
            <a:r>
              <a:rPr lang="en-US" dirty="0">
                <a:solidFill>
                  <a:srgbClr val="EB5757"/>
                </a:solidFill>
                <a:effectLst/>
                <a:latin typeface="SFMono-Regular"/>
              </a:rPr>
              <a:t>7</a:t>
            </a:r>
            <a:r>
              <a:rPr lang="ru-RU" dirty="0">
                <a:solidFill>
                  <a:srgbClr val="EB5757"/>
                </a:solidFill>
                <a:effectLst/>
                <a:latin typeface="SFMono-Regular"/>
              </a:rPr>
              <a:t>0</a:t>
            </a:r>
            <a:r>
              <a:rPr lang="ru-RU" dirty="0"/>
              <a:t> — </a:t>
            </a:r>
            <a:r>
              <a:rPr lang="en-US" dirty="0"/>
              <a:t>112</a:t>
            </a:r>
            <a:r>
              <a:rPr lang="ru-RU" dirty="0"/>
              <a:t> в десятичной системе. </a:t>
            </a:r>
          </a:p>
          <a:p>
            <a:r>
              <a:rPr lang="ru-RU" dirty="0"/>
              <a:t>Можно сделать вывод, что размер кадра стека функции </a:t>
            </a:r>
            <a:r>
              <a:rPr lang="ru-RU" dirty="0" err="1">
                <a:solidFill>
                  <a:srgbClr val="EB5757"/>
                </a:solidFill>
                <a:effectLst/>
                <a:latin typeface="SFMono-Regular"/>
              </a:rPr>
              <a:t>Factorial</a:t>
            </a:r>
            <a:r>
              <a:rPr lang="ru-RU" dirty="0"/>
              <a:t> равен 112 байтам. Стек на платформе x86/x64 «растёт» сверху вниз. Этим объясняется уменьшение адреса размещения локальных переменных при вложенных вызовах функции.</a:t>
            </a:r>
          </a:p>
        </p:txBody>
      </p:sp>
      <p:sp>
        <p:nvSpPr>
          <p:cNvPr id="4" name="Номер слайда 3"/>
          <p:cNvSpPr>
            <a:spLocks noGrp="1"/>
          </p:cNvSpPr>
          <p:nvPr>
            <p:ph type="sldNum" sz="quarter" idx="5"/>
          </p:nvPr>
        </p:nvSpPr>
        <p:spPr/>
        <p:txBody>
          <a:bodyPr/>
          <a:lstStyle/>
          <a:p>
            <a:fld id="{C72A1285-F988-4153-B7C5-B887A867730D}" type="slidenum">
              <a:rPr lang="ru-RU" smtClean="0"/>
              <a:pPr/>
              <a:t>53</a:t>
            </a:fld>
            <a:endParaRPr lang="ru-RU"/>
          </a:p>
        </p:txBody>
      </p:sp>
    </p:spTree>
    <p:extLst>
      <p:ext uri="{BB962C8B-B14F-4D97-AF65-F5344CB8AC3E}">
        <p14:creationId xmlns:p14="http://schemas.microsoft.com/office/powerpoint/2010/main" val="28810188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Операция сложения </a:t>
            </a:r>
            <a:r>
              <a:rPr lang="ru-RU" dirty="0" err="1"/>
              <a:t>левоассоциативна</a:t>
            </a:r>
            <a:r>
              <a:rPr lang="ru-RU" dirty="0"/>
              <a:t>: </a:t>
            </a:r>
            <a:r>
              <a:rPr lang="en-US" dirty="0"/>
              <a:t>A+B+C=(A+B)+C</a:t>
            </a:r>
          </a:p>
          <a:p>
            <a:r>
              <a:rPr lang="ru-RU" dirty="0"/>
              <a:t>Но порядок вычисления аргументов отдаётся на усмотрение компилятора. Методы </a:t>
            </a:r>
            <a:r>
              <a:rPr lang="en-US" dirty="0"/>
              <a:t>Run </a:t>
            </a:r>
            <a:r>
              <a:rPr lang="ru-RU" dirty="0"/>
              <a:t>могут быть вызваны в произвольном порядке, поэтому</a:t>
            </a:r>
            <a:r>
              <a:rPr lang="en-US" dirty="0"/>
              <a:t> </a:t>
            </a:r>
            <a:r>
              <a:rPr lang="ru-RU" dirty="0"/>
              <a:t>вызовы </a:t>
            </a:r>
            <a:r>
              <a:rPr lang="en-US" dirty="0"/>
              <a:t>Run </a:t>
            </a:r>
            <a:r>
              <a:rPr lang="ru-RU" dirty="0"/>
              <a:t>могут быть выполнены 6 разными способами. Так как каждый вызов меняет глобальное состояние, то значение переменной </a:t>
            </a:r>
            <a:r>
              <a:rPr lang="en-US" dirty="0"/>
              <a:t>distance </a:t>
            </a:r>
            <a:r>
              <a:rPr lang="ru-RU" dirty="0"/>
              <a:t>будет зависеть от</a:t>
            </a:r>
            <a:r>
              <a:rPr lang="en-US" dirty="0"/>
              <a:t> </a:t>
            </a:r>
            <a:r>
              <a:rPr lang="ru-RU" dirty="0"/>
              <a:t>порядка вычислений.</a:t>
            </a:r>
          </a:p>
          <a:p>
            <a:r>
              <a:rPr lang="ru-RU" dirty="0"/>
              <a:t>Вывод – глобальные переменные – зло.</a:t>
            </a:r>
          </a:p>
        </p:txBody>
      </p:sp>
      <p:sp>
        <p:nvSpPr>
          <p:cNvPr id="4" name="Номер слайда 3"/>
          <p:cNvSpPr>
            <a:spLocks noGrp="1"/>
          </p:cNvSpPr>
          <p:nvPr>
            <p:ph type="sldNum" sz="quarter" idx="5"/>
          </p:nvPr>
        </p:nvSpPr>
        <p:spPr/>
        <p:txBody>
          <a:bodyPr/>
          <a:lstStyle/>
          <a:p>
            <a:fld id="{C72A1285-F988-4153-B7C5-B887A867730D}" type="slidenum">
              <a:rPr lang="ru-RU" smtClean="0"/>
              <a:pPr/>
              <a:t>55</a:t>
            </a:fld>
            <a:endParaRPr lang="ru-RU"/>
          </a:p>
        </p:txBody>
      </p:sp>
    </p:spTree>
    <p:extLst>
      <p:ext uri="{BB962C8B-B14F-4D97-AF65-F5344CB8AC3E}">
        <p14:creationId xmlns:p14="http://schemas.microsoft.com/office/powerpoint/2010/main" val="1802077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xfrm>
            <a:off x="381000" y="685800"/>
            <a:ext cx="6096000" cy="3429000"/>
          </a:xfrm>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57</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1F2328"/>
                </a:solidFill>
                <a:effectLst/>
                <a:latin typeface="-apple-system"/>
              </a:rPr>
              <a:t>Забота программиста — удалять созданные в куче объекты, когда в них нет необходимости. Память, как и любой ресурс, ограничена. Когда в куче нет свободного места для создания объекта, оператор </a:t>
            </a:r>
            <a:r>
              <a:rPr lang="ru-RU" dirty="0" err="1"/>
              <a:t>new</a:t>
            </a:r>
            <a:r>
              <a:rPr lang="ru-RU" b="0" i="0" dirty="0">
                <a:solidFill>
                  <a:srgbClr val="1F2328"/>
                </a:solidFill>
                <a:effectLst/>
                <a:latin typeface="-apple-system"/>
              </a:rPr>
              <a:t> выбрасывает исключение </a:t>
            </a:r>
            <a:r>
              <a:rPr lang="ru-RU" dirty="0" err="1"/>
              <a:t>std</a:t>
            </a:r>
            <a:r>
              <a:rPr lang="ru-RU" dirty="0"/>
              <a:t>::</a:t>
            </a:r>
            <a:r>
              <a:rPr lang="ru-RU" dirty="0" err="1"/>
              <a:t>bad_alloc</a:t>
            </a:r>
            <a:r>
              <a:rPr lang="ru-RU" b="0" i="0" dirty="0">
                <a:solidFill>
                  <a:srgbClr val="1F2328"/>
                </a:solidFill>
                <a:effectLst/>
                <a:latin typeface="-apple-system"/>
              </a:rPr>
              <a:t>. Поймав это исключение, программа может сообщить пользователю о нехватке памяти, предложить выйти из программы или сохранить данные на диск.</a:t>
            </a:r>
          </a:p>
          <a:p>
            <a:r>
              <a:rPr lang="ru-RU" b="0" i="0" dirty="0">
                <a:solidFill>
                  <a:srgbClr val="1F2328"/>
                </a:solidFill>
                <a:effectLst/>
                <a:latin typeface="-apple-system"/>
              </a:rPr>
              <a:t>Рассмотрим эту ситуацию на примере маленькой, но жадной программы. Она моделирует ситуацию, когда «арендатор», получив земельный участок, «теряет» документы на него. Так как без документов вернуть участок невозможно, все государственные земли быстро станут считаться занятыми, и арендовать будет нечего. Экономика страны продемонстрирует стабильный отрицательный рост с последующей сменой политического режима:</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61</a:t>
            </a:fld>
            <a:endParaRPr lang="ru-RU"/>
          </a:p>
        </p:txBody>
      </p:sp>
    </p:spTree>
    <p:extLst>
      <p:ext uri="{BB962C8B-B14F-4D97-AF65-F5344CB8AC3E}">
        <p14:creationId xmlns:p14="http://schemas.microsoft.com/office/powerpoint/2010/main" val="24392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6</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1F2328"/>
                </a:solidFill>
                <a:effectLst/>
                <a:latin typeface="-apple-system"/>
              </a:rPr>
              <a:t>В следующем примере в области стека выделяется массив размера, достаточного для хранения объекта типа </a:t>
            </a:r>
            <a:r>
              <a:rPr lang="ru-RU" dirty="0" err="1"/>
              <a:t>Cat</a:t>
            </a:r>
            <a:r>
              <a:rPr lang="ru-RU" b="0" i="0" dirty="0">
                <a:solidFill>
                  <a:srgbClr val="1F2328"/>
                </a:solidFill>
                <a:effectLst/>
                <a:latin typeface="-apple-system"/>
              </a:rPr>
              <a:t>. Затем размещающий оператор </a:t>
            </a:r>
            <a:r>
              <a:rPr lang="ru-RU" dirty="0" err="1"/>
              <a:t>new</a:t>
            </a:r>
            <a:r>
              <a:rPr lang="ru-RU" b="0" i="0" dirty="0">
                <a:solidFill>
                  <a:srgbClr val="1F2328"/>
                </a:solidFill>
                <a:effectLst/>
                <a:latin typeface="-apple-system"/>
              </a:rPr>
              <a:t> конструирует в этом массиве экземпляр класса </a:t>
            </a:r>
            <a:r>
              <a:rPr lang="ru-RU" dirty="0" err="1"/>
              <a:t>Cat</a:t>
            </a:r>
            <a:r>
              <a:rPr lang="ru-RU" b="0" i="0" dirty="0">
                <a:solidFill>
                  <a:srgbClr val="1F2328"/>
                </a:solidFill>
                <a:effectLst/>
                <a:latin typeface="-apple-system"/>
              </a:rPr>
              <a:t>. Перед выходом из </a:t>
            </a:r>
            <a:r>
              <a:rPr lang="ru-RU" dirty="0" err="1"/>
              <a:t>main</a:t>
            </a:r>
            <a:r>
              <a:rPr lang="ru-RU" b="0" i="0" dirty="0">
                <a:solidFill>
                  <a:srgbClr val="1F2328"/>
                </a:solidFill>
                <a:effectLst/>
                <a:latin typeface="-apple-system"/>
              </a:rPr>
              <a:t> сконструированный вручную объект нужно разрушить, явно вызвав его деструктор:</a:t>
            </a:r>
          </a:p>
          <a:p>
            <a:r>
              <a:rPr lang="ru-RU" b="0" i="0" dirty="0">
                <a:solidFill>
                  <a:srgbClr val="1F2328"/>
                </a:solidFill>
                <a:effectLst/>
                <a:latin typeface="-apple-system"/>
              </a:rPr>
              <a:t>Спецификатор </a:t>
            </a:r>
            <a:r>
              <a:rPr lang="ru-RU" dirty="0" err="1"/>
              <a:t>alignas</a:t>
            </a:r>
            <a:r>
              <a:rPr lang="ru-RU" b="0" i="0" dirty="0">
                <a:solidFill>
                  <a:srgbClr val="1F2328"/>
                </a:solidFill>
                <a:effectLst/>
                <a:latin typeface="-apple-system"/>
              </a:rPr>
              <a:t> сообщает компилятору, что массив </a:t>
            </a:r>
            <a:r>
              <a:rPr lang="ru-RU" dirty="0" err="1"/>
              <a:t>buf</a:t>
            </a:r>
            <a:r>
              <a:rPr lang="ru-RU" b="0" i="0" dirty="0">
                <a:solidFill>
                  <a:srgbClr val="1F2328"/>
                </a:solidFill>
                <a:effectLst/>
                <a:latin typeface="-apple-system"/>
              </a:rPr>
              <a:t> должен быть размещён в памяти с выравниванием, нужным типу </a:t>
            </a:r>
            <a:r>
              <a:rPr lang="ru-RU" dirty="0" err="1"/>
              <a:t>Cat</a:t>
            </a:r>
            <a:r>
              <a:rPr lang="ru-RU" b="0" i="0" dirty="0">
                <a:solidFill>
                  <a:srgbClr val="1F2328"/>
                </a:solidFill>
                <a:effectLst/>
                <a:latin typeface="-apple-system"/>
              </a:rPr>
              <a:t>. Иначе возможно неопределённое поведение.</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69</a:t>
            </a:fld>
            <a:endParaRPr lang="ru-RU"/>
          </a:p>
        </p:txBody>
      </p:sp>
    </p:spTree>
    <p:extLst>
      <p:ext uri="{BB962C8B-B14F-4D97-AF65-F5344CB8AC3E}">
        <p14:creationId xmlns:p14="http://schemas.microsoft.com/office/powerpoint/2010/main" val="42037547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1F2328"/>
                </a:solidFill>
                <a:effectLst/>
                <a:latin typeface="-apple-system"/>
              </a:rPr>
              <a:t>Деструктор </a:t>
            </a:r>
            <a:r>
              <a:rPr lang="ru-RU" dirty="0" err="1"/>
              <a:t>unique_ptr</a:t>
            </a:r>
            <a:r>
              <a:rPr lang="ru-RU" b="0" i="0" dirty="0">
                <a:solidFill>
                  <a:srgbClr val="1F2328"/>
                </a:solidFill>
                <a:effectLst/>
                <a:latin typeface="-apple-system"/>
              </a:rPr>
              <a:t> использует оператор </a:t>
            </a:r>
            <a:r>
              <a:rPr lang="ru-RU" dirty="0" err="1"/>
              <a:t>delete</a:t>
            </a:r>
            <a:r>
              <a:rPr lang="ru-RU" b="0" i="0" dirty="0">
                <a:solidFill>
                  <a:srgbClr val="1F2328"/>
                </a:solidFill>
                <a:effectLst/>
                <a:latin typeface="-apple-system"/>
              </a:rPr>
              <a:t>, чтобы удалить объект. Это приведёт к неопределённому поведению. Если для получения объекта вы применили размещающий оператор </a:t>
            </a:r>
            <a:r>
              <a:rPr lang="ru-RU" dirty="0" err="1"/>
              <a:t>new</a:t>
            </a:r>
            <a:r>
              <a:rPr lang="ru-RU" b="0" i="0" dirty="0">
                <a:solidFill>
                  <a:srgbClr val="1F2328"/>
                </a:solidFill>
                <a:effectLst/>
                <a:latin typeface="-apple-system"/>
              </a:rPr>
              <a:t>, удалить такой объект нужно явным вызовом деструктора.</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70</a:t>
            </a:fld>
            <a:endParaRPr lang="ru-RU"/>
          </a:p>
        </p:txBody>
      </p:sp>
    </p:spTree>
    <p:extLst>
      <p:ext uri="{BB962C8B-B14F-4D97-AF65-F5344CB8AC3E}">
        <p14:creationId xmlns:p14="http://schemas.microsoft.com/office/powerpoint/2010/main" val="7812260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80</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xfrm>
            <a:off x="381000" y="685800"/>
            <a:ext cx="6096000" cy="3429000"/>
          </a:xfrm>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81</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82</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84</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85</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87</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88</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89</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7</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90</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91</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xfrm>
            <a:off x="381000" y="685800"/>
            <a:ext cx="6096000" cy="3429000"/>
          </a:xfrm>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93</a:t>
            </a:fld>
            <a:endParaRPr lang="ru-RU"/>
          </a:p>
        </p:txBody>
      </p:sp>
    </p:spTree>
    <p:extLst>
      <p:ext uri="{BB962C8B-B14F-4D97-AF65-F5344CB8AC3E}">
        <p14:creationId xmlns:p14="http://schemas.microsoft.com/office/powerpoint/2010/main" val="30949307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94</a:t>
            </a:fld>
            <a:endParaRPr lang="ru-RU"/>
          </a:p>
        </p:txBody>
      </p:sp>
      <p:sp>
        <p:nvSpPr>
          <p:cNvPr id="179203" name="Rectangle 2"/>
          <p:cNvSpPr>
            <a:spLocks noGrp="1" noRot="1" noChangeAspect="1" noChangeArrowheads="1" noTextEdit="1"/>
          </p:cNvSpPr>
          <p:nvPr>
            <p:ph type="sldImg"/>
          </p:nvPr>
        </p:nvSpPr>
        <p:spPr>
          <a:xfrm>
            <a:off x="381000" y="685800"/>
            <a:ext cx="6096000" cy="3429000"/>
          </a:xfrm>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8622684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xfrm>
            <a:off x="381000" y="685800"/>
            <a:ext cx="6096000" cy="3429000"/>
          </a:xfrm>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95</a:t>
            </a:fld>
            <a:endParaRPr lang="ru-RU"/>
          </a:p>
        </p:txBody>
      </p:sp>
    </p:spTree>
    <p:extLst>
      <p:ext uri="{BB962C8B-B14F-4D97-AF65-F5344CB8AC3E}">
        <p14:creationId xmlns:p14="http://schemas.microsoft.com/office/powerpoint/2010/main" val="9328552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xfrm>
            <a:off x="381000" y="685800"/>
            <a:ext cx="6096000" cy="3429000"/>
          </a:xfrm>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96</a:t>
            </a:fld>
            <a:endParaRPr lang="ru-RU"/>
          </a:p>
        </p:txBody>
      </p:sp>
    </p:spTree>
    <p:extLst>
      <p:ext uri="{BB962C8B-B14F-4D97-AF65-F5344CB8AC3E}">
        <p14:creationId xmlns:p14="http://schemas.microsoft.com/office/powerpoint/2010/main" val="39482975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xfrm>
            <a:off x="381000" y="685800"/>
            <a:ext cx="6096000" cy="3429000"/>
          </a:xfrm>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97</a:t>
            </a:fld>
            <a:endParaRPr lang="ru-RU"/>
          </a:p>
        </p:txBody>
      </p:sp>
    </p:spTree>
    <p:extLst>
      <p:ext uri="{BB962C8B-B14F-4D97-AF65-F5344CB8AC3E}">
        <p14:creationId xmlns:p14="http://schemas.microsoft.com/office/powerpoint/2010/main" val="370455066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xfrm>
            <a:off x="381000" y="685800"/>
            <a:ext cx="6096000" cy="3429000"/>
          </a:xfrm>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98</a:t>
            </a:fld>
            <a:endParaRPr lang="ru-RU"/>
          </a:p>
        </p:txBody>
      </p:sp>
    </p:spTree>
    <p:extLst>
      <p:ext uri="{BB962C8B-B14F-4D97-AF65-F5344CB8AC3E}">
        <p14:creationId xmlns:p14="http://schemas.microsoft.com/office/powerpoint/2010/main" val="25343658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99</a:t>
            </a:fld>
            <a:endParaRPr lang="ru-RU"/>
          </a:p>
        </p:txBody>
      </p:sp>
      <p:sp>
        <p:nvSpPr>
          <p:cNvPr id="184323" name="Rectangle 2"/>
          <p:cNvSpPr>
            <a:spLocks noGrp="1" noRot="1" noChangeAspect="1" noChangeArrowheads="1" noTextEdit="1"/>
          </p:cNvSpPr>
          <p:nvPr>
            <p:ph type="sldImg"/>
          </p:nvPr>
        </p:nvSpPr>
        <p:spPr>
          <a:xfrm>
            <a:off x="381000" y="685800"/>
            <a:ext cx="6096000" cy="3429000"/>
          </a:xfrm>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11876641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xfrm>
            <a:off x="381000" y="685800"/>
            <a:ext cx="6096000" cy="3429000"/>
          </a:xfrm>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100</a:t>
            </a:fld>
            <a:endParaRPr lang="ru-RU"/>
          </a:p>
        </p:txBody>
      </p:sp>
    </p:spTree>
    <p:extLst>
      <p:ext uri="{BB962C8B-B14F-4D97-AF65-F5344CB8AC3E}">
        <p14:creationId xmlns:p14="http://schemas.microsoft.com/office/powerpoint/2010/main" val="2325981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9</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101</a:t>
            </a:fld>
            <a:endParaRPr lang="ru-RU"/>
          </a:p>
        </p:txBody>
      </p:sp>
    </p:spTree>
    <p:extLst>
      <p:ext uri="{BB962C8B-B14F-4D97-AF65-F5344CB8AC3E}">
        <p14:creationId xmlns:p14="http://schemas.microsoft.com/office/powerpoint/2010/main" val="5979671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xfrm>
            <a:off x="381000" y="685800"/>
            <a:ext cx="6096000" cy="3429000"/>
          </a:xfrm>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102</a:t>
            </a:fld>
            <a:endParaRPr lang="ru-RU"/>
          </a:p>
        </p:txBody>
      </p:sp>
    </p:spTree>
    <p:extLst>
      <p:ext uri="{BB962C8B-B14F-4D97-AF65-F5344CB8AC3E}">
        <p14:creationId xmlns:p14="http://schemas.microsoft.com/office/powerpoint/2010/main" val="11890078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xfrm>
            <a:off x="381000" y="685800"/>
            <a:ext cx="6096000" cy="3429000"/>
          </a:xfrm>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103</a:t>
            </a:fld>
            <a:endParaRPr lang="ru-RU"/>
          </a:p>
        </p:txBody>
      </p:sp>
    </p:spTree>
    <p:extLst>
      <p:ext uri="{BB962C8B-B14F-4D97-AF65-F5344CB8AC3E}">
        <p14:creationId xmlns:p14="http://schemas.microsoft.com/office/powerpoint/2010/main" val="7208972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xfrm>
            <a:off x="381000" y="685800"/>
            <a:ext cx="6096000" cy="3429000"/>
          </a:xfrm>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104</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10</a:t>
            </a:fld>
            <a:endParaRPr lang="ru-RU"/>
          </a:p>
        </p:txBody>
      </p:sp>
      <p:sp>
        <p:nvSpPr>
          <p:cNvPr id="137219" name="Rectangle 2"/>
          <p:cNvSpPr>
            <a:spLocks noGrp="1" noRot="1" noChangeAspect="1" noChangeArrowheads="1" noTextEdit="1"/>
          </p:cNvSpPr>
          <p:nvPr>
            <p:ph type="sldImg"/>
          </p:nvPr>
        </p:nvSpPr>
        <p:spPr>
          <a:xfrm>
            <a:off x="381000" y="685800"/>
            <a:ext cx="6096000" cy="3429000"/>
          </a:xfrm>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Размер указателей равен размеру адреса на конкретной платформе и не зависит от размера самих объектов. </a:t>
            </a:r>
            <a:endParaRPr lang="en-US" dirty="0"/>
          </a:p>
          <a:p>
            <a:r>
              <a:rPr lang="ru-RU" dirty="0"/>
              <a:t>Типичный размер и выравнивание указателя на 32-битной платформе равны четырём байтам, а на 64-разрядной — восьми.</a:t>
            </a:r>
          </a:p>
        </p:txBody>
      </p:sp>
      <p:sp>
        <p:nvSpPr>
          <p:cNvPr id="4" name="Номер слайда 3"/>
          <p:cNvSpPr>
            <a:spLocks noGrp="1"/>
          </p:cNvSpPr>
          <p:nvPr>
            <p:ph type="sldNum" sz="quarter" idx="5"/>
          </p:nvPr>
        </p:nvSpPr>
        <p:spPr/>
        <p:txBody>
          <a:bodyPr/>
          <a:lstStyle/>
          <a:p>
            <a:fld id="{C72A1285-F988-4153-B7C5-B887A867730D}" type="slidenum">
              <a:rPr lang="ru-RU" smtClean="0"/>
              <a:pPr/>
              <a:t>11</a:t>
            </a:fld>
            <a:endParaRPr lang="ru-RU"/>
          </a:p>
        </p:txBody>
      </p:sp>
    </p:spTree>
    <p:extLst>
      <p:ext uri="{BB962C8B-B14F-4D97-AF65-F5344CB8AC3E}">
        <p14:creationId xmlns:p14="http://schemas.microsoft.com/office/powerpoint/2010/main" val="1903286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2C55-1068-44A2-82CD-4A743E928D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69118CAC-FF14-4794-872A-0B5877370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883136DA-9A4C-40BA-AA17-EA981E33A997}"/>
              </a:ext>
            </a:extLst>
          </p:cNvPr>
          <p:cNvSpPr>
            <a:spLocks noGrp="1"/>
          </p:cNvSpPr>
          <p:nvPr>
            <p:ph type="dt" sz="half" idx="10"/>
          </p:nvPr>
        </p:nvSpPr>
        <p:spPr/>
        <p:txBody>
          <a:bodyPr/>
          <a:lstStyle/>
          <a:p>
            <a:fld id="{2590F9C9-AB92-4E86-B698-DEC9BF4350FF}" type="datetimeFigureOut">
              <a:rPr lang="ru-RU" smtClean="0"/>
              <a:pPr/>
              <a:t>10.05.2024</a:t>
            </a:fld>
            <a:endParaRPr lang="ru-RU"/>
          </a:p>
        </p:txBody>
      </p:sp>
      <p:sp>
        <p:nvSpPr>
          <p:cNvPr id="5" name="Footer Placeholder 4">
            <a:extLst>
              <a:ext uri="{FF2B5EF4-FFF2-40B4-BE49-F238E27FC236}">
                <a16:creationId xmlns:a16="http://schemas.microsoft.com/office/drawing/2014/main" id="{4EB9565D-5DAF-464C-82B5-47EFB421093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AD81BC0-D73B-43B8-8006-98D7A5B18062}"/>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790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E94-21A1-4EBE-A5A8-131A3D8C6AB0}"/>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44264F14-09E0-466A-A888-D63A8EC8F4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38EB26F-3CBB-4723-A051-957A026FAF42}"/>
              </a:ext>
            </a:extLst>
          </p:cNvPr>
          <p:cNvSpPr>
            <a:spLocks noGrp="1"/>
          </p:cNvSpPr>
          <p:nvPr>
            <p:ph type="dt" sz="half" idx="10"/>
          </p:nvPr>
        </p:nvSpPr>
        <p:spPr/>
        <p:txBody>
          <a:bodyPr/>
          <a:lstStyle/>
          <a:p>
            <a:fld id="{2590F9C9-AB92-4E86-B698-DEC9BF4350FF}" type="datetimeFigureOut">
              <a:rPr lang="ru-RU" smtClean="0"/>
              <a:pPr/>
              <a:t>10.05.2024</a:t>
            </a:fld>
            <a:endParaRPr lang="ru-RU"/>
          </a:p>
        </p:txBody>
      </p:sp>
      <p:sp>
        <p:nvSpPr>
          <p:cNvPr id="5" name="Footer Placeholder 4">
            <a:extLst>
              <a:ext uri="{FF2B5EF4-FFF2-40B4-BE49-F238E27FC236}">
                <a16:creationId xmlns:a16="http://schemas.microsoft.com/office/drawing/2014/main" id="{9AD476C5-257A-4B9E-A8CB-4E370B37C3D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07C76A-3A7C-436A-AF34-DF2DA5E83AE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8140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5F875-DD72-4DC4-B341-AFD9F2621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9D1CC3C-59B8-4399-A3F8-342E1496EE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05FA286-6C9E-4DA4-8B49-B014663BD553}"/>
              </a:ext>
            </a:extLst>
          </p:cNvPr>
          <p:cNvSpPr>
            <a:spLocks noGrp="1"/>
          </p:cNvSpPr>
          <p:nvPr>
            <p:ph type="dt" sz="half" idx="10"/>
          </p:nvPr>
        </p:nvSpPr>
        <p:spPr/>
        <p:txBody>
          <a:bodyPr/>
          <a:lstStyle/>
          <a:p>
            <a:fld id="{2590F9C9-AB92-4E86-B698-DEC9BF4350FF}" type="datetimeFigureOut">
              <a:rPr lang="ru-RU" smtClean="0"/>
              <a:pPr/>
              <a:t>10.05.2024</a:t>
            </a:fld>
            <a:endParaRPr lang="ru-RU"/>
          </a:p>
        </p:txBody>
      </p:sp>
      <p:sp>
        <p:nvSpPr>
          <p:cNvPr id="5" name="Footer Placeholder 4">
            <a:extLst>
              <a:ext uri="{FF2B5EF4-FFF2-40B4-BE49-F238E27FC236}">
                <a16:creationId xmlns:a16="http://schemas.microsoft.com/office/drawing/2014/main" id="{C6E1ED6D-C751-4EFD-A3DA-7390F9FD778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0475682-EF44-4A00-A3B6-4CF5ED7F315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48811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34585" y="214314"/>
            <a:ext cx="10390716" cy="1462087"/>
          </a:xfrm>
        </p:spPr>
        <p:txBody>
          <a:bodyPr/>
          <a:lstStyle/>
          <a:p>
            <a:r>
              <a:rPr lang="ru-RU"/>
              <a:t>Образец заголовка</a:t>
            </a:r>
          </a:p>
        </p:txBody>
      </p:sp>
      <p:sp>
        <p:nvSpPr>
          <p:cNvPr id="3" name="Таблица 2"/>
          <p:cNvSpPr>
            <a:spLocks noGrp="1"/>
          </p:cNvSpPr>
          <p:nvPr>
            <p:ph type="tbl" idx="1"/>
          </p:nvPr>
        </p:nvSpPr>
        <p:spPr>
          <a:xfrm>
            <a:off x="1576917" y="2017713"/>
            <a:ext cx="10363200" cy="4114800"/>
          </a:xfrm>
        </p:spPr>
        <p:txBody>
          <a:bodyPr>
            <a:normAutofit/>
          </a:bodyPr>
          <a:lstStyle/>
          <a:p>
            <a:pPr lvl="0"/>
            <a:endParaRPr lang="ru-RU" noProof="0"/>
          </a:p>
        </p:txBody>
      </p:sp>
      <p:sp>
        <p:nvSpPr>
          <p:cNvPr id="4" name="Дата 3"/>
          <p:cNvSpPr>
            <a:spLocks noGrp="1"/>
          </p:cNvSpPr>
          <p:nvPr>
            <p:ph type="dt" sz="half" idx="10"/>
          </p:nvPr>
        </p:nvSpPr>
        <p:spPr>
          <a:xfrm>
            <a:off x="1549400" y="6243638"/>
            <a:ext cx="2540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4876800" y="6243638"/>
            <a:ext cx="38608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9389533" y="6243638"/>
            <a:ext cx="2540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34878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8B86-0259-498D-9F1D-890E4853ACE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10B8B12-9163-4F0A-8DAE-AFB4CBC637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F36A382-819C-4C90-BB8B-9A3A9D80EA26}"/>
              </a:ext>
            </a:extLst>
          </p:cNvPr>
          <p:cNvSpPr>
            <a:spLocks noGrp="1"/>
          </p:cNvSpPr>
          <p:nvPr>
            <p:ph type="dt" sz="half" idx="10"/>
          </p:nvPr>
        </p:nvSpPr>
        <p:spPr/>
        <p:txBody>
          <a:bodyPr/>
          <a:lstStyle/>
          <a:p>
            <a:fld id="{2590F9C9-AB92-4E86-B698-DEC9BF4350FF}" type="datetimeFigureOut">
              <a:rPr lang="ru-RU" smtClean="0"/>
              <a:pPr/>
              <a:t>10.05.2024</a:t>
            </a:fld>
            <a:endParaRPr lang="ru-RU"/>
          </a:p>
        </p:txBody>
      </p:sp>
      <p:sp>
        <p:nvSpPr>
          <p:cNvPr id="5" name="Footer Placeholder 4">
            <a:extLst>
              <a:ext uri="{FF2B5EF4-FFF2-40B4-BE49-F238E27FC236}">
                <a16:creationId xmlns:a16="http://schemas.microsoft.com/office/drawing/2014/main" id="{55830B75-1D6F-4808-A43F-C1338A8E8BF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1275CC4-7EFF-40D7-AD6B-048DB231F445}"/>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3474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DFB9-1D2C-4C99-9976-80D45F82B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2818B29D-ACB6-4F20-A63F-AD683F65C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C7DDFE-7665-40F4-8709-37F31AC4665A}"/>
              </a:ext>
            </a:extLst>
          </p:cNvPr>
          <p:cNvSpPr>
            <a:spLocks noGrp="1"/>
          </p:cNvSpPr>
          <p:nvPr>
            <p:ph type="dt" sz="half" idx="10"/>
          </p:nvPr>
        </p:nvSpPr>
        <p:spPr/>
        <p:txBody>
          <a:bodyPr/>
          <a:lstStyle/>
          <a:p>
            <a:fld id="{2590F9C9-AB92-4E86-B698-DEC9BF4350FF}" type="datetimeFigureOut">
              <a:rPr lang="ru-RU" smtClean="0"/>
              <a:pPr/>
              <a:t>10.05.2024</a:t>
            </a:fld>
            <a:endParaRPr lang="ru-RU"/>
          </a:p>
        </p:txBody>
      </p:sp>
      <p:sp>
        <p:nvSpPr>
          <p:cNvPr id="5" name="Footer Placeholder 4">
            <a:extLst>
              <a:ext uri="{FF2B5EF4-FFF2-40B4-BE49-F238E27FC236}">
                <a16:creationId xmlns:a16="http://schemas.microsoft.com/office/drawing/2014/main" id="{98935FF8-8475-420D-B26A-2BBC6975ED9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59B57D3-45C8-4599-A3A4-224EF17A948D}"/>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974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257C-E519-4004-9664-5EE2DEEBE30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62D14FD9-045B-4C7F-988A-793C9DDD1D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14292FC0-5215-485D-B178-1923B27881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DDB3E4B-3202-4B3C-B276-911106E40897}"/>
              </a:ext>
            </a:extLst>
          </p:cNvPr>
          <p:cNvSpPr>
            <a:spLocks noGrp="1"/>
          </p:cNvSpPr>
          <p:nvPr>
            <p:ph type="dt" sz="half" idx="10"/>
          </p:nvPr>
        </p:nvSpPr>
        <p:spPr/>
        <p:txBody>
          <a:bodyPr/>
          <a:lstStyle/>
          <a:p>
            <a:fld id="{2590F9C9-AB92-4E86-B698-DEC9BF4350FF}" type="datetimeFigureOut">
              <a:rPr lang="ru-RU" smtClean="0"/>
              <a:pPr/>
              <a:t>10.05.2024</a:t>
            </a:fld>
            <a:endParaRPr lang="ru-RU"/>
          </a:p>
        </p:txBody>
      </p:sp>
      <p:sp>
        <p:nvSpPr>
          <p:cNvPr id="6" name="Footer Placeholder 5">
            <a:extLst>
              <a:ext uri="{FF2B5EF4-FFF2-40B4-BE49-F238E27FC236}">
                <a16:creationId xmlns:a16="http://schemas.microsoft.com/office/drawing/2014/main" id="{64BD2B61-3FC8-4F39-8668-A4B6CF03F9E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7EF1529-0A6F-472C-8162-0809B794FBC0}"/>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00163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2A2-4F60-4CCD-822D-BA26D782D06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B817310-7D32-449E-8B15-BA4AD9264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DD8049-2981-4DBC-9A47-E4B3503FE2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D1570114-2659-411A-91CA-84B6FB6FD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81DACC-6CA4-48F6-AB55-E0AE146F3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F53C7C0-3FB7-4520-91B5-A83C85E2A035}"/>
              </a:ext>
            </a:extLst>
          </p:cNvPr>
          <p:cNvSpPr>
            <a:spLocks noGrp="1"/>
          </p:cNvSpPr>
          <p:nvPr>
            <p:ph type="dt" sz="half" idx="10"/>
          </p:nvPr>
        </p:nvSpPr>
        <p:spPr/>
        <p:txBody>
          <a:bodyPr/>
          <a:lstStyle/>
          <a:p>
            <a:fld id="{2590F9C9-AB92-4E86-B698-DEC9BF4350FF}" type="datetimeFigureOut">
              <a:rPr lang="ru-RU" smtClean="0"/>
              <a:pPr/>
              <a:t>10.05.2024</a:t>
            </a:fld>
            <a:endParaRPr lang="ru-RU"/>
          </a:p>
        </p:txBody>
      </p:sp>
      <p:sp>
        <p:nvSpPr>
          <p:cNvPr id="8" name="Footer Placeholder 7">
            <a:extLst>
              <a:ext uri="{FF2B5EF4-FFF2-40B4-BE49-F238E27FC236}">
                <a16:creationId xmlns:a16="http://schemas.microsoft.com/office/drawing/2014/main" id="{68811D75-3F94-44BC-B9A2-007C43EB8F0F}"/>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2C99E5D-E837-44F0-8032-4C2DE4136E5E}"/>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00947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E088-F4DC-427D-BE79-3F7232B45D53}"/>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78194E55-A7DB-461A-B228-D91789878570}"/>
              </a:ext>
            </a:extLst>
          </p:cNvPr>
          <p:cNvSpPr>
            <a:spLocks noGrp="1"/>
          </p:cNvSpPr>
          <p:nvPr>
            <p:ph type="dt" sz="half" idx="10"/>
          </p:nvPr>
        </p:nvSpPr>
        <p:spPr/>
        <p:txBody>
          <a:bodyPr/>
          <a:lstStyle/>
          <a:p>
            <a:fld id="{2590F9C9-AB92-4E86-B698-DEC9BF4350FF}" type="datetimeFigureOut">
              <a:rPr lang="ru-RU" smtClean="0"/>
              <a:pPr/>
              <a:t>10.05.2024</a:t>
            </a:fld>
            <a:endParaRPr lang="ru-RU"/>
          </a:p>
        </p:txBody>
      </p:sp>
      <p:sp>
        <p:nvSpPr>
          <p:cNvPr id="4" name="Footer Placeholder 3">
            <a:extLst>
              <a:ext uri="{FF2B5EF4-FFF2-40B4-BE49-F238E27FC236}">
                <a16:creationId xmlns:a16="http://schemas.microsoft.com/office/drawing/2014/main" id="{B4B0D332-2F02-4297-803D-C24BAA7C311A}"/>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CB4ED2AD-5C1C-4C18-ADEC-8112D8B38E1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73677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41CC0-6A58-46A9-8D3D-3BEC81FEC803}"/>
              </a:ext>
            </a:extLst>
          </p:cNvPr>
          <p:cNvSpPr>
            <a:spLocks noGrp="1"/>
          </p:cNvSpPr>
          <p:nvPr>
            <p:ph type="dt" sz="half" idx="10"/>
          </p:nvPr>
        </p:nvSpPr>
        <p:spPr/>
        <p:txBody>
          <a:bodyPr/>
          <a:lstStyle/>
          <a:p>
            <a:fld id="{2590F9C9-AB92-4E86-B698-DEC9BF4350FF}" type="datetimeFigureOut">
              <a:rPr lang="ru-RU" smtClean="0"/>
              <a:pPr/>
              <a:t>10.05.2024</a:t>
            </a:fld>
            <a:endParaRPr lang="ru-RU"/>
          </a:p>
        </p:txBody>
      </p:sp>
      <p:sp>
        <p:nvSpPr>
          <p:cNvPr id="3" name="Footer Placeholder 2">
            <a:extLst>
              <a:ext uri="{FF2B5EF4-FFF2-40B4-BE49-F238E27FC236}">
                <a16:creationId xmlns:a16="http://schemas.microsoft.com/office/drawing/2014/main" id="{1235FB09-9210-4FF3-B521-92AC0717057A}"/>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BF21D5FF-9F9B-438D-962B-19E33EA7719F}"/>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97850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B67B-1DE1-4C38-B86C-EE4E5FE5E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37365E22-365F-4133-AE2C-BFE9368A2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7DE76D52-A043-43E2-878C-F0D059B73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521B72-F8F3-4BAF-9039-4FCA7A5AFE9E}"/>
              </a:ext>
            </a:extLst>
          </p:cNvPr>
          <p:cNvSpPr>
            <a:spLocks noGrp="1"/>
          </p:cNvSpPr>
          <p:nvPr>
            <p:ph type="dt" sz="half" idx="10"/>
          </p:nvPr>
        </p:nvSpPr>
        <p:spPr/>
        <p:txBody>
          <a:bodyPr/>
          <a:lstStyle/>
          <a:p>
            <a:fld id="{2590F9C9-AB92-4E86-B698-DEC9BF4350FF}" type="datetimeFigureOut">
              <a:rPr lang="ru-RU" smtClean="0"/>
              <a:pPr/>
              <a:t>10.05.2024</a:t>
            </a:fld>
            <a:endParaRPr lang="ru-RU"/>
          </a:p>
        </p:txBody>
      </p:sp>
      <p:sp>
        <p:nvSpPr>
          <p:cNvPr id="6" name="Footer Placeholder 5">
            <a:extLst>
              <a:ext uri="{FF2B5EF4-FFF2-40B4-BE49-F238E27FC236}">
                <a16:creationId xmlns:a16="http://schemas.microsoft.com/office/drawing/2014/main" id="{443C61C2-EF1C-4C27-9CE7-95CD0A8208C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D2278CE-F8F6-4357-8DE5-C5A74A902D2B}"/>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4581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B80C-2148-42E9-A299-F6AFD8D5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2F36453F-1A78-4AC8-BEE7-23D2EBA9D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37AD1CC-F62E-4D14-B0B2-A5BFC0D90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4C1507-4C3F-4C2A-83FD-8D1EE9B025F1}"/>
              </a:ext>
            </a:extLst>
          </p:cNvPr>
          <p:cNvSpPr>
            <a:spLocks noGrp="1"/>
          </p:cNvSpPr>
          <p:nvPr>
            <p:ph type="dt" sz="half" idx="10"/>
          </p:nvPr>
        </p:nvSpPr>
        <p:spPr/>
        <p:txBody>
          <a:bodyPr/>
          <a:lstStyle/>
          <a:p>
            <a:fld id="{2590F9C9-AB92-4E86-B698-DEC9BF4350FF}" type="datetimeFigureOut">
              <a:rPr lang="ru-RU" smtClean="0"/>
              <a:pPr/>
              <a:t>10.05.2024</a:t>
            </a:fld>
            <a:endParaRPr lang="ru-RU"/>
          </a:p>
        </p:txBody>
      </p:sp>
      <p:sp>
        <p:nvSpPr>
          <p:cNvPr id="6" name="Footer Placeholder 5">
            <a:extLst>
              <a:ext uri="{FF2B5EF4-FFF2-40B4-BE49-F238E27FC236}">
                <a16:creationId xmlns:a16="http://schemas.microsoft.com/office/drawing/2014/main" id="{2E1CAD7A-2676-460D-902D-1573FADC473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CCB590-E5BD-4AA2-BDC3-280A7035669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46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4AB9-7DB0-4EF3-8BF0-3BA42E721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1AB3234E-B82A-4AAC-B0D9-04778BA62C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5DB06BE-AC98-4682-81AB-EA91CCDAD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0F9C9-AB92-4E86-B698-DEC9BF4350FF}" type="datetimeFigureOut">
              <a:rPr lang="ru-RU" smtClean="0"/>
              <a:pPr/>
              <a:t>10.05.2024</a:t>
            </a:fld>
            <a:endParaRPr lang="ru-RU"/>
          </a:p>
        </p:txBody>
      </p:sp>
      <p:sp>
        <p:nvSpPr>
          <p:cNvPr id="5" name="Footer Placeholder 4">
            <a:extLst>
              <a:ext uri="{FF2B5EF4-FFF2-40B4-BE49-F238E27FC236}">
                <a16:creationId xmlns:a16="http://schemas.microsoft.com/office/drawing/2014/main" id="{2F13F399-1978-443D-8A54-1C7438E42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EE86AD1-D5ED-4EF9-89A0-3ABFEAC15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DEFA0-FF01-4CA2-B8AA-E5F5B71BEE8D}" type="slidenum">
              <a:rPr lang="ru-RU" smtClean="0"/>
              <a:pPr/>
              <a:t>‹#›</a:t>
            </a:fld>
            <a:endParaRPr lang="ru-RU"/>
          </a:p>
        </p:txBody>
      </p:sp>
    </p:spTree>
    <p:extLst>
      <p:ext uri="{BB962C8B-B14F-4D97-AF65-F5344CB8AC3E}">
        <p14:creationId xmlns:p14="http://schemas.microsoft.com/office/powerpoint/2010/main" val="21700197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wandbox.org/permlink/rSAREvf038yO7aU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wandbox.org/permlink/sPUhscTpFSZLcKYZ"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hyperlink" Target="http://ru.wikipedia.org/w/index.php?title=%D0%9A%D1%83%D1%87%D0%B0_(%D0%B8%D0%BD%D1%84%D0%BE%D1%80%D0%BC%D0%B0%D1%82%D0%B8%D0%BA%D0%B0)&amp;action=edit"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s://wandbox.org/permlink/Q8Vb1F7boaXZKDl2" TargetMode="External"/><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andbox.org/permlink/tC4HG6ZqcZT2lm3P"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hyperlink" Target="https://wandbox.org/permlink/Jj4a3ezbjh1JgpPv" TargetMode="External"/><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hyperlink" Target="https://en.cppreference.com/w/cpp/memory/new/operator_delete" TargetMode="External"/><Relationship Id="rId2" Type="http://schemas.openxmlformats.org/officeDocument/2006/relationships/hyperlink" Target="https://en.cppreference.com/w/cpp/memory/new/operator_new"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8" Type="http://schemas.openxmlformats.org/officeDocument/2006/relationships/hyperlink" Target="https://en.cppreference.com/w/cpp/memory/uninitialized_default_construct" TargetMode="External"/><Relationship Id="rId13" Type="http://schemas.openxmlformats.org/officeDocument/2006/relationships/hyperlink" Target="https://en.cppreference.com/w/cpp/memory/destroy" TargetMode="External"/><Relationship Id="rId3" Type="http://schemas.openxmlformats.org/officeDocument/2006/relationships/hyperlink" Target="https://en.cppreference.com/w/cpp/memory/uninitialized_copy_n" TargetMode="External"/><Relationship Id="rId7" Type="http://schemas.openxmlformats.org/officeDocument/2006/relationships/hyperlink" Target="https://en.cppreference.com/w/cpp/memory/uninitialized_move_n" TargetMode="External"/><Relationship Id="rId12" Type="http://schemas.openxmlformats.org/officeDocument/2006/relationships/hyperlink" Target="https://en.cppreference.com/w/cpp/memory/destroy_at" TargetMode="External"/><Relationship Id="rId2" Type="http://schemas.openxmlformats.org/officeDocument/2006/relationships/hyperlink" Target="https://en.cppreference.com/w/cpp/memory/uninitialized_copy" TargetMode="External"/><Relationship Id="rId1" Type="http://schemas.openxmlformats.org/officeDocument/2006/relationships/slideLayout" Target="../slideLayouts/slideLayout2.xml"/><Relationship Id="rId6" Type="http://schemas.openxmlformats.org/officeDocument/2006/relationships/hyperlink" Target="https://en.cppreference.com/w/cpp/memory/uninitialized_move/" TargetMode="External"/><Relationship Id="rId11" Type="http://schemas.openxmlformats.org/officeDocument/2006/relationships/hyperlink" Target="https://en.cppreference.com/w/cpp/memory/uninitialized_value_construct_n" TargetMode="External"/><Relationship Id="rId5" Type="http://schemas.openxmlformats.org/officeDocument/2006/relationships/hyperlink" Target="https://en.cppreference.com/w/cpp/memory/uninitialized_fill_n" TargetMode="External"/><Relationship Id="rId15" Type="http://schemas.openxmlformats.org/officeDocument/2006/relationships/hyperlink" Target="https://en.cppreference.com/w/cpp/memory/construct_at" TargetMode="External"/><Relationship Id="rId10" Type="http://schemas.openxmlformats.org/officeDocument/2006/relationships/hyperlink" Target="https://en.cppreference.com/w/cpp/memory/uninitialized_value_construct" TargetMode="External"/><Relationship Id="rId4" Type="http://schemas.openxmlformats.org/officeDocument/2006/relationships/hyperlink" Target="https://en.cppreference.com/w/cpp/memory/uninitialized_fill" TargetMode="External"/><Relationship Id="rId9" Type="http://schemas.openxmlformats.org/officeDocument/2006/relationships/hyperlink" Target="https://en.cppreference.com/w/cpp/memory/uninitialized_default_construct_n" TargetMode="External"/><Relationship Id="rId14" Type="http://schemas.openxmlformats.org/officeDocument/2006/relationships/hyperlink" Target="https://en.cppreference.com/w/cpp/memory/destroy_n"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2.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695400" y="1606781"/>
            <a:ext cx="10801200" cy="3006650"/>
          </a:xfrm>
        </p:spPr>
        <p:txBody>
          <a:bodyPr>
            <a:noAutofit/>
          </a:bodyPr>
          <a:lstStyle/>
          <a:p>
            <a:pPr algn="l"/>
            <a:r>
              <a:rPr lang="ru-RU" sz="8000" dirty="0">
                <a:solidFill>
                  <a:schemeClr val="bg1"/>
                </a:solidFill>
                <a:latin typeface="Impact" panose="020B0806030902050204" pitchFamily="34" charset="0"/>
              </a:rPr>
              <a:t>Работа с динамической памятью</a:t>
            </a: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p:txBody>
          <a:bodyPr/>
          <a:lstStyle/>
          <a:p>
            <a:endParaRPr lang="ru-RU" dirty="0">
              <a:solidFill>
                <a:schemeClr val="bg1"/>
              </a:solidFill>
            </a:endParaRP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2953799474"/>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152400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50874634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1725526047"/>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666845"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5881687"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287087085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ru-RU"/>
              <a:t>Пример</a:t>
            </a:r>
          </a:p>
        </p:txBody>
      </p:sp>
      <p:sp>
        <p:nvSpPr>
          <p:cNvPr id="105475" name="Text Box 4"/>
          <p:cNvSpPr txBox="1">
            <a:spLocks noChangeArrowheads="1"/>
          </p:cNvSpPr>
          <p:nvPr/>
        </p:nvSpPr>
        <p:spPr bwMode="auto">
          <a:xfrm>
            <a:off x="838201" y="2225676"/>
            <a:ext cx="8017572" cy="3139321"/>
          </a:xfrm>
          <a:prstGeom prst="rect">
            <a:avLst/>
          </a:prstGeom>
          <a:noFill/>
          <a:ln w="9525">
            <a:noFill/>
            <a:miter lim="800000"/>
            <a:headEnd/>
            <a:tailEnd/>
          </a:ln>
        </p:spPr>
        <p:txBody>
          <a:bodyPr wrap="square">
            <a:spAutoFit/>
          </a:bodyPr>
          <a:lstStyle/>
          <a:p>
            <a:r>
              <a:rPr lang="en-US" b="1" dirty="0">
                <a:latin typeface="Courier New" pitchFamily="49" charset="0"/>
              </a:rPr>
              <a:t>int n = 30;</a:t>
            </a:r>
          </a:p>
          <a:p>
            <a:endParaRPr lang="en-US" i="1" dirty="0">
              <a:latin typeface="Courier New" pitchFamily="49" charset="0"/>
            </a:endParaRPr>
          </a:p>
          <a:p>
            <a:r>
              <a:rPr lang="en-US" i="1" dirty="0">
                <a:latin typeface="Courier New" pitchFamily="49" charset="0"/>
              </a:rPr>
              <a:t>// </a:t>
            </a:r>
            <a:r>
              <a:rPr lang="ru-RU" i="1" dirty="0">
                <a:latin typeface="Courier New" pitchFamily="49" charset="0"/>
              </a:rPr>
              <a:t>выделяем память</a:t>
            </a:r>
            <a:r>
              <a:rPr lang="en-US" i="1" dirty="0">
                <a:latin typeface="Courier New" pitchFamily="49" charset="0"/>
              </a:rPr>
              <a:t> </a:t>
            </a:r>
            <a:r>
              <a:rPr lang="ru-RU" i="1" dirty="0">
                <a:latin typeface="Courier New" pitchFamily="49" charset="0"/>
              </a:rPr>
              <a:t>под </a:t>
            </a:r>
            <a:r>
              <a:rPr lang="en-US" i="1" dirty="0">
                <a:latin typeface="Courier New" pitchFamily="49" charset="0"/>
              </a:rPr>
              <a:t>n </a:t>
            </a:r>
            <a:r>
              <a:rPr lang="ru-RU" i="1" dirty="0">
                <a:latin typeface="Courier New" pitchFamily="49" charset="0"/>
              </a:rPr>
              <a:t>элементов типа </a:t>
            </a:r>
            <a:r>
              <a:rPr lang="en-US" i="1" dirty="0">
                <a:latin typeface="Courier New" pitchFamily="49" charset="0"/>
              </a:rPr>
              <a:t>int</a:t>
            </a:r>
          </a:p>
          <a:p>
            <a:r>
              <a:rPr lang="en-US" b="1" dirty="0">
                <a:latin typeface="Courier New" pitchFamily="49" charset="0"/>
              </a:rPr>
              <a:t>int * </a:t>
            </a:r>
            <a:r>
              <a:rPr lang="en-US" b="1" dirty="0" err="1">
                <a:latin typeface="Courier New" pitchFamily="49" charset="0"/>
              </a:rPr>
              <a:t>arr</a:t>
            </a:r>
            <a:r>
              <a:rPr lang="en-US" b="1" dirty="0">
                <a:latin typeface="Courier New" pitchFamily="49" charset="0"/>
              </a:rPr>
              <a:t> = (int*)malloc(</a:t>
            </a:r>
            <a:r>
              <a:rPr lang="en-US" b="1" dirty="0" err="1">
                <a:latin typeface="Courier New" pitchFamily="49" charset="0"/>
              </a:rPr>
              <a:t>sizeof</a:t>
            </a:r>
            <a:r>
              <a:rPr lang="en-US" b="1" dirty="0">
                <a:latin typeface="Courier New" pitchFamily="49" charset="0"/>
              </a:rPr>
              <a:t>(int) * n);</a:t>
            </a:r>
          </a:p>
          <a:p>
            <a:endParaRPr lang="en-US" b="1" dirty="0">
              <a:latin typeface="Courier New" pitchFamily="49" charset="0"/>
            </a:endParaRPr>
          </a:p>
          <a:p>
            <a:r>
              <a:rPr lang="en-US" b="1" dirty="0" err="1">
                <a:latin typeface="Courier New" pitchFamily="49" charset="0"/>
              </a:rPr>
              <a:t>memset</a:t>
            </a:r>
            <a:r>
              <a:rPr lang="en-US" b="1" dirty="0">
                <a:latin typeface="Courier New" pitchFamily="49" charset="0"/>
              </a:rPr>
              <a:t>(</a:t>
            </a:r>
            <a:r>
              <a:rPr lang="en-US" b="1" dirty="0" err="1">
                <a:latin typeface="Courier New" pitchFamily="49" charset="0"/>
              </a:rPr>
              <a:t>arr</a:t>
            </a:r>
            <a:r>
              <a:rPr lang="en-US" b="1" dirty="0">
                <a:latin typeface="Courier New" pitchFamily="49" charset="0"/>
              </a:rPr>
              <a:t>, 1, </a:t>
            </a:r>
            <a:r>
              <a:rPr lang="en-US" b="1" dirty="0" err="1">
                <a:latin typeface="Courier New" pitchFamily="49" charset="0"/>
              </a:rPr>
              <a:t>sizeof</a:t>
            </a:r>
            <a:r>
              <a:rPr lang="en-US" b="1" dirty="0">
                <a:latin typeface="Courier New" pitchFamily="49" charset="0"/>
              </a:rPr>
              <a:t>(int) * n);</a:t>
            </a:r>
          </a:p>
          <a:p>
            <a:endParaRPr lang="en-US" b="1" dirty="0">
              <a:latin typeface="Courier New" pitchFamily="49" charset="0"/>
            </a:endParaRPr>
          </a:p>
          <a:p>
            <a:r>
              <a:rPr lang="en-US" b="1" dirty="0" err="1">
                <a:latin typeface="Courier New" pitchFamily="49" charset="0"/>
              </a:rPr>
              <a:t>arr</a:t>
            </a:r>
            <a:r>
              <a:rPr lang="en-US" b="1" dirty="0">
                <a:latin typeface="Courier New" pitchFamily="49" charset="0"/>
              </a:rPr>
              <a:t>[0] = 5;</a:t>
            </a:r>
          </a:p>
          <a:p>
            <a:endParaRPr lang="en-US" b="1" dirty="0">
              <a:latin typeface="Courier New" pitchFamily="49" charset="0"/>
            </a:endParaRPr>
          </a:p>
          <a:p>
            <a:r>
              <a:rPr lang="en-US" b="1" dirty="0">
                <a:latin typeface="Courier New" pitchFamily="49" charset="0"/>
              </a:rPr>
              <a:t>free(</a:t>
            </a:r>
            <a:r>
              <a:rPr lang="en-US" b="1" dirty="0" err="1">
                <a:latin typeface="Courier New" pitchFamily="49" charset="0"/>
              </a:rPr>
              <a:t>arr</a:t>
            </a:r>
            <a:r>
              <a:rPr lang="en-US" b="1" dirty="0">
                <a:latin typeface="Courier New" pitchFamily="49" charset="0"/>
              </a:rPr>
              <a:t>);</a:t>
            </a:r>
          </a:p>
          <a:p>
            <a:r>
              <a:rPr lang="en-US" b="1" dirty="0" err="1">
                <a:latin typeface="Courier New" pitchFamily="49" charset="0"/>
              </a:rPr>
              <a:t>arr</a:t>
            </a:r>
            <a:r>
              <a:rPr lang="en-US" b="1" dirty="0">
                <a:latin typeface="Courier New" pitchFamily="49" charset="0"/>
              </a:rPr>
              <a:t> = NULL;</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626924" y="1502688"/>
            <a:ext cx="9036496" cy="5355312"/>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Vector3D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z;</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"char*: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"int*: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"double*: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"Vector3D*: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Vector3D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6600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6604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1857872" y="1645563"/>
            <a:ext cx="8810128" cy="2862322"/>
          </a:xfrm>
          <a:prstGeom prst="rect">
            <a:avLst/>
          </a:prstGeom>
          <a:noFill/>
        </p:spPr>
        <p:txBody>
          <a:bodyPr wrap="square">
            <a:spAutoFit/>
          </a:bodyPr>
          <a:lstStyle/>
          <a:p>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1552269" y="1988841"/>
            <a:ext cx="9115731" cy="3139321"/>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int_value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doubleValue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1.2345;</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doubleValue</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double</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doubleValue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1983870" y="2060848"/>
            <a:ext cx="7128792" cy="1631216"/>
          </a:xfrm>
          <a:prstGeom prst="rect">
            <a:avLst/>
          </a:prstGeom>
          <a:noFill/>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1981200" y="1844824"/>
            <a:ext cx="8291264" cy="3416320"/>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y_ptr</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Y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точки</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p</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y_ptr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p.y</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161" y="5013177"/>
            <a:ext cx="5903438" cy="1844824"/>
          </a:xfrm>
          <a:prstGeom prst="rect">
            <a:avLst/>
          </a:prstGeom>
        </p:spPr>
      </p:pic>
      <p:sp>
        <p:nvSpPr>
          <p:cNvPr id="5" name="TextBox 4">
            <a:extLst>
              <a:ext uri="{FF2B5EF4-FFF2-40B4-BE49-F238E27FC236}">
                <a16:creationId xmlns:a16="http://schemas.microsoft.com/office/drawing/2014/main" id="{B7FAD205-724F-9EDB-9E79-F11386DFA9CA}"/>
              </a:ext>
            </a:extLst>
          </p:cNvPr>
          <p:cNvSpPr txBox="1"/>
          <p:nvPr/>
        </p:nvSpPr>
        <p:spPr>
          <a:xfrm>
            <a:off x="5240182" y="1655916"/>
            <a:ext cx="5404829" cy="369332"/>
          </a:xfrm>
          <a:prstGeom prst="rect">
            <a:avLst/>
          </a:prstGeom>
          <a:noFill/>
        </p:spPr>
        <p:txBody>
          <a:bodyPr wrap="square">
            <a:spAutoFit/>
          </a:bodyPr>
          <a:lstStyle/>
          <a:p>
            <a:pPr algn="r"/>
            <a:r>
              <a:rPr lang="ru-RU" dirty="0">
                <a:hlinkClick r:id="rId4"/>
              </a:rPr>
              <a:t>https://wandbox.org/permlink/rSAREvf038yO7aUt</a:t>
            </a:r>
            <a:endParaRPr lang="ru-RU" dirty="0"/>
          </a:p>
        </p:txBody>
      </p:sp>
    </p:spTree>
    <p:extLst>
      <p:ext uri="{BB962C8B-B14F-4D97-AF65-F5344CB8AC3E}">
        <p14:creationId xmlns:p14="http://schemas.microsoft.com/office/powerpoint/2010/main" val="3808079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2207568" y="1699752"/>
            <a:ext cx="7704856" cy="2862322"/>
          </a:xfrm>
          <a:prstGeom prst="rect">
            <a:avLst/>
          </a:prstGeom>
          <a:noFill/>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answer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answer;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answer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assert(&amp;answer ==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answer_ptr</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4067" y="4797152"/>
            <a:ext cx="6503867" cy="1728192"/>
          </a:xfrm>
          <a:prstGeom prst="rect">
            <a:avLst/>
          </a:prstGeom>
        </p:spPr>
      </p:pic>
      <p:sp>
        <p:nvSpPr>
          <p:cNvPr id="5" name="TextBox 4">
            <a:extLst>
              <a:ext uri="{FF2B5EF4-FFF2-40B4-BE49-F238E27FC236}">
                <a16:creationId xmlns:a16="http://schemas.microsoft.com/office/drawing/2014/main" id="{A9F6C229-C673-F570-8316-CA7F687E2948}"/>
              </a:ext>
            </a:extLst>
          </p:cNvPr>
          <p:cNvSpPr txBox="1"/>
          <p:nvPr/>
        </p:nvSpPr>
        <p:spPr>
          <a:xfrm>
            <a:off x="5447928" y="1634516"/>
            <a:ext cx="4977010" cy="369332"/>
          </a:xfrm>
          <a:prstGeom prst="rect">
            <a:avLst/>
          </a:prstGeom>
          <a:noFill/>
        </p:spPr>
        <p:txBody>
          <a:bodyPr wrap="square">
            <a:spAutoFit/>
          </a:bodyPr>
          <a:lstStyle/>
          <a:p>
            <a:pPr algn="r"/>
            <a:r>
              <a:rPr lang="ru-RU" dirty="0">
                <a:hlinkClick r:id="rId4"/>
              </a:rPr>
              <a:t>https://wandbox.org/permlink/sPUhscTpFSZLcKYZ</a:t>
            </a:r>
            <a:endParaRPr lang="ru-RU" dirty="0"/>
          </a:p>
        </p:txBody>
      </p:sp>
    </p:spTree>
    <p:extLst>
      <p:ext uri="{BB962C8B-B14F-4D97-AF65-F5344CB8AC3E}">
        <p14:creationId xmlns:p14="http://schemas.microsoft.com/office/powerpoint/2010/main" val="2948617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1981200" y="1700809"/>
            <a:ext cx="7859216" cy="3139321"/>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2423592" y="5157193"/>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6384032" y="5157193"/>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1524000" y="1421156"/>
            <a:ext cx="4572000" cy="5355312"/>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&gt;=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6096000" y="1426945"/>
            <a:ext cx="4572001" cy="5355312"/>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536357" y="1403462"/>
            <a:ext cx="9144000" cy="3785652"/>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*value_ptr2 = 3;</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1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AE69EAC5-49B1-4DB0-9641-9146648A1AB5}"/>
              </a:ext>
            </a:extLst>
          </p:cNvPr>
          <p:cNvSpPr>
            <a:spLocks noGrp="1"/>
          </p:cNvSpPr>
          <p:nvPr>
            <p:ph type="title"/>
          </p:nvPr>
        </p:nvSpPr>
        <p:spPr/>
        <p:txBody>
          <a:bodyPr/>
          <a:lstStyle/>
          <a:p>
            <a:r>
              <a:rPr lang="ru-RU" dirty="0"/>
              <a:t>Модель памяти</a:t>
            </a:r>
          </a:p>
        </p:txBody>
      </p:sp>
      <p:sp>
        <p:nvSpPr>
          <p:cNvPr id="5" name="Текст 4">
            <a:extLst>
              <a:ext uri="{FF2B5EF4-FFF2-40B4-BE49-F238E27FC236}">
                <a16:creationId xmlns:a16="http://schemas.microsoft.com/office/drawing/2014/main" id="{181150B4-7BE0-499A-95C8-E34C9E29939B}"/>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4266971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1524000" y="1628801"/>
            <a:ext cx="9144000" cy="5078313"/>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1981200" y="1553984"/>
            <a:ext cx="8327776" cy="4165243"/>
          </a:xfrm>
          <a:prstGeom prst="rect">
            <a:avLst/>
          </a:prstGeom>
          <a:noFill/>
        </p:spPr>
        <p:txBody>
          <a:bodyPr wrap="square">
            <a:spAutoFit/>
          </a:bodyPr>
          <a:lstStyle/>
          <a:p>
            <a:pPr>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 {</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&gt;=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fade">
                                      <p:cBhvr>
                                        <p:cTn id="1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415480" y="1556793"/>
            <a:ext cx="9252520" cy="5262979"/>
          </a:xfrm>
          <a:prstGeom prst="rect">
            <a:avLst/>
          </a:prstGeom>
          <a:noFill/>
        </p:spPr>
        <p:txBody>
          <a:bodyPr wrap="square">
            <a:spAutoFit/>
          </a:bodyPr>
          <a:lstStyle/>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43;</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0094"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1524000" y="1484784"/>
            <a:ext cx="8964488" cy="5062924"/>
          </a:xfrm>
          <a:prstGeom prst="rect">
            <a:avLst/>
          </a:prstGeom>
          <a:noFill/>
        </p:spPr>
        <p:txBody>
          <a:bodyPr wrap="square">
            <a:spAutoFit/>
          </a:bodyPr>
          <a:lstStyle/>
          <a:p>
            <a:r>
              <a:rPr lang="en-US" sz="17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объект</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7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0056" y="5557805"/>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631504" y="1484785"/>
            <a:ext cx="9036496" cy="4770537"/>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6528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1524000" y="1556792"/>
            <a:ext cx="9144000" cy="3539430"/>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8048" y="4365217"/>
            <a:ext cx="4144596" cy="2465719"/>
          </a:xfrm>
          <a:prstGeom prst="rect">
            <a:avLst/>
          </a:prstGeom>
        </p:spPr>
      </p:pic>
      <p:pic>
        <p:nvPicPr>
          <p:cNvPr id="14" name="Рисунок 13">
            <a:extLst>
              <a:ext uri="{FF2B5EF4-FFF2-40B4-BE49-F238E27FC236}">
                <a16:creationId xmlns:a16="http://schemas.microsoft.com/office/drawing/2014/main" id="{77D7FFF1-0DB1-0BBC-E94F-780A7FA965E6}"/>
              </a:ext>
            </a:extLst>
          </p:cNvPr>
          <p:cNvPicPr>
            <a:picLocks noChangeAspect="1"/>
          </p:cNvPicPr>
          <p:nvPr/>
        </p:nvPicPr>
        <p:blipFill>
          <a:blip r:embed="rId4"/>
          <a:stretch>
            <a:fillRect/>
          </a:stretch>
        </p:blipFill>
        <p:spPr>
          <a:xfrm>
            <a:off x="6523404" y="4834299"/>
            <a:ext cx="4144596" cy="1996636"/>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Effect transition="in" filter="fade">
                                      <p:cBhvr>
                                        <p:cTn id="23" dur="500"/>
                                        <p:tgtEl>
                                          <p:spTgt spid="4">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0" end="10"/>
                                            </p:txEl>
                                          </p:spTgt>
                                        </p:tgtEl>
                                        <p:attrNameLst>
                                          <p:attrName>style.visibility</p:attrName>
                                        </p:attrNameLst>
                                      </p:cBhvr>
                                      <p:to>
                                        <p:strVal val="visible"/>
                                      </p:to>
                                    </p:set>
                                    <p:animEffect transition="in" filter="fade">
                                      <p:cBhvr>
                                        <p:cTn id="28" dur="500"/>
                                        <p:tgtEl>
                                          <p:spTgt spid="4">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animEffect transition="in" filter="fade">
                                      <p:cBhvr>
                                        <p:cTn id="31" dur="500"/>
                                        <p:tgtEl>
                                          <p:spTgt spid="4">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2" end="12"/>
                                            </p:txEl>
                                          </p:spTgt>
                                        </p:tgtEl>
                                        <p:attrNameLst>
                                          <p:attrName>style.visibility</p:attrName>
                                        </p:attrNameLst>
                                      </p:cBhvr>
                                      <p:to>
                                        <p:strVal val="visible"/>
                                      </p:to>
                                    </p:set>
                                    <p:animEffect transition="in" filter="fade">
                                      <p:cBhvr>
                                        <p:cTn id="34" dur="500"/>
                                        <p:tgtEl>
                                          <p:spTgt spid="4">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xit" presetSubtype="0" fill="hold"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1524000" y="1844824"/>
            <a:ext cx="9144000" cy="1754326"/>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9697" y="4509121"/>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1524000" y="1422815"/>
            <a:ext cx="8964488" cy="2585323"/>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5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631504" y="1916833"/>
            <a:ext cx="9036496" cy="3693319"/>
          </a:xfrm>
          <a:prstGeom prst="rect">
            <a:avLst/>
          </a:prstGeom>
          <a:noFill/>
        </p:spPr>
        <p:txBody>
          <a:bodyPr wrap="square">
            <a:spAutoFit/>
          </a:bodyPr>
          <a:lstStyle/>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p1;</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data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p4 = &amp;data;</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3EB5F3-B287-4EE7-8438-A438A2A87E54}"/>
              </a:ext>
            </a:extLst>
          </p:cNvPr>
          <p:cNvSpPr>
            <a:spLocks noGrp="1"/>
          </p:cNvSpPr>
          <p:nvPr>
            <p:ph type="title"/>
          </p:nvPr>
        </p:nvSpPr>
        <p:spPr/>
        <p:txBody>
          <a:bodyPr/>
          <a:lstStyle/>
          <a:p>
            <a:r>
              <a:rPr lang="ru-RU" dirty="0"/>
              <a:t>Адресная арифметика</a:t>
            </a:r>
          </a:p>
        </p:txBody>
      </p:sp>
      <p:sp>
        <p:nvSpPr>
          <p:cNvPr id="4" name="Текст 3">
            <a:extLst>
              <a:ext uri="{FF2B5EF4-FFF2-40B4-BE49-F238E27FC236}">
                <a16:creationId xmlns:a16="http://schemas.microsoft.com/office/drawing/2014/main" id="{2893B2A1-FE3B-4846-B7BC-15385C3A203B}"/>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925930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1465738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44071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Адресная арифметика в действии</a:t>
            </a:r>
          </a:p>
        </p:txBody>
      </p:sp>
      <p:sp>
        <p:nvSpPr>
          <p:cNvPr id="4" name="Прямоугольник 3"/>
          <p:cNvSpPr/>
          <p:nvPr/>
        </p:nvSpPr>
        <p:spPr>
          <a:xfrm>
            <a:off x="3071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3071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3071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3071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3071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3071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3071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3071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6096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4583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6096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4583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4583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6096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6096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4583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680177" y="3284984"/>
            <a:ext cx="1103187"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7680177" y="2852936"/>
            <a:ext cx="1058303"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7680177" y="3717032"/>
            <a:ext cx="1103187"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7680176" y="4149080"/>
            <a:ext cx="1380506"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7680176" y="4581128"/>
            <a:ext cx="1396536"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7680177" y="5085184"/>
            <a:ext cx="1269899"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7680176" y="5589240"/>
            <a:ext cx="1340432"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7680176" y="1988840"/>
            <a:ext cx="1053494"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7680176" y="2420888"/>
            <a:ext cx="1053494"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7680177" y="6021288"/>
            <a:ext cx="1866217"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52748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a:defRPr/>
            </a:pPr>
            <a:r>
              <a:rPr lang="ru-RU"/>
              <a:t>Примеры</a:t>
            </a:r>
          </a:p>
        </p:txBody>
      </p:sp>
      <p:sp>
        <p:nvSpPr>
          <p:cNvPr id="92163" name="Text Box 5"/>
          <p:cNvSpPr txBox="1">
            <a:spLocks noChangeArrowheads="1"/>
          </p:cNvSpPr>
          <p:nvPr/>
        </p:nvSpPr>
        <p:spPr bwMode="auto">
          <a:xfrm>
            <a:off x="838200" y="2262188"/>
            <a:ext cx="9090021" cy="3970318"/>
          </a:xfrm>
          <a:prstGeom prst="rect">
            <a:avLst/>
          </a:prstGeom>
          <a:noFill/>
          <a:ln w="9525">
            <a:noFill/>
            <a:miter lim="800000"/>
            <a:headEnd/>
            <a:tailEnd/>
          </a:ln>
        </p:spPr>
        <p:txBody>
          <a:bodyPr wrap="squar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26282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282513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a:bodyPr>
          <a:lstStyle/>
          <a:p>
            <a:r>
              <a:rPr lang="ru-RU" dirty="0"/>
              <a:t>Присваивание указателей, </a:t>
            </a:r>
            <a:r>
              <a:rPr lang="ru-RU" b="1" dirty="0">
                <a:solidFill>
                  <a:srgbClr val="FF0000"/>
                </a:solidFill>
              </a:rPr>
              <a:t>не копирует данные</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msg[]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295931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72628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385885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
        <p:nvSpPr>
          <p:cNvPr id="5" name="TextBox 4">
            <a:extLst>
              <a:ext uri="{FF2B5EF4-FFF2-40B4-BE49-F238E27FC236}">
                <a16:creationId xmlns:a16="http://schemas.microsoft.com/office/drawing/2014/main" id="{F9AB4083-7197-4231-B590-3003284854E9}"/>
              </a:ext>
            </a:extLst>
          </p:cNvPr>
          <p:cNvSpPr txBox="1"/>
          <p:nvPr/>
        </p:nvSpPr>
        <p:spPr>
          <a:xfrm>
            <a:off x="1487488" y="4653136"/>
            <a:ext cx="8640960" cy="2031325"/>
          </a:xfrm>
          <a:prstGeom prst="rect">
            <a:avLst/>
          </a:prstGeom>
          <a:noFill/>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PointerIncrement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numbers[] = { </a:t>
            </a:r>
            <a:r>
              <a:rPr lang="en-US" b="0" dirty="0">
                <a:solidFill>
                  <a:srgbClr val="098658"/>
                </a:solidFill>
                <a:effectLst/>
                <a:latin typeface="Consolas" panose="020B0609020204030204" pitchFamily="49" charset="0"/>
              </a:rPr>
              <a:t>23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16</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17</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15</a:t>
            </a:r>
            <a:r>
              <a:rPr lang="en-US" b="0" dirty="0">
                <a:solidFill>
                  <a:srgbClr val="000000"/>
                </a:solidFill>
                <a:effectLst/>
                <a:latin typeface="Consolas" panose="020B0609020204030204" pitchFamily="49" charset="0"/>
              </a:rPr>
              <a:t> };</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p>
          <a:p>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p = numbers; p != std::end(numbers); ++p)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p &lt;&lt;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302983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0482" y="2564905"/>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Text Box 6"/>
          <p:cNvSpPr txBox="1">
            <a:spLocks noChangeArrowheads="1"/>
          </p:cNvSpPr>
          <p:nvPr/>
        </p:nvSpPr>
        <p:spPr bwMode="auto">
          <a:xfrm>
            <a:off x="7924801" y="5867401"/>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
        <p:nvSpPr>
          <p:cNvPr id="7" name="TextBox 6">
            <a:extLst>
              <a:ext uri="{FF2B5EF4-FFF2-40B4-BE49-F238E27FC236}">
                <a16:creationId xmlns:a16="http://schemas.microsoft.com/office/drawing/2014/main" id="{873D4BA9-E4A8-4C4E-AB18-84344E8E85B7}"/>
              </a:ext>
            </a:extLst>
          </p:cNvPr>
          <p:cNvSpPr txBox="1"/>
          <p:nvPr/>
        </p:nvSpPr>
        <p:spPr>
          <a:xfrm>
            <a:off x="119336" y="0"/>
            <a:ext cx="10801200" cy="7294305"/>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возвращаем адрес найденного символа в строке или </a:t>
            </a:r>
            <a:r>
              <a:rPr lang="en-US" b="0" dirty="0" err="1">
                <a:solidFill>
                  <a:srgbClr val="008000"/>
                </a:solidFill>
                <a:effectLst/>
                <a:latin typeface="Consolas" panose="020B0609020204030204" pitchFamily="49" charset="0"/>
              </a:rPr>
              <a:t>nullptr</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случае отсутствия</a:t>
            </a:r>
            <a:endParaRPr lang="ru-RU"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FindChar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str[],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ch</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p = str;</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while</a:t>
            </a:r>
            <a:r>
              <a:rPr lang="en-US" b="0" dirty="0">
                <a:solidFill>
                  <a:srgbClr val="000000"/>
                </a:solidFill>
                <a:effectLst/>
                <a:latin typeface="Consolas" panose="020B0609020204030204" pitchFamily="49" charset="0"/>
              </a:rPr>
              <a:t> (*p != </a:t>
            </a:r>
            <a:r>
              <a:rPr lang="en-US" b="0" dirty="0">
                <a:solidFill>
                  <a:srgbClr val="A31515"/>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(*p == </a:t>
            </a:r>
            <a:r>
              <a:rPr lang="en-US" b="0" dirty="0" err="1">
                <a:solidFill>
                  <a:srgbClr val="000000"/>
                </a:solidFill>
                <a:effectLst/>
                <a:latin typeface="Consolas" panose="020B0609020204030204" pitchFamily="49" charset="0"/>
              </a:rPr>
              <a:t>ch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return</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p;</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++p;</a:t>
            </a:r>
          </a:p>
          <a:p>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str[] = </a:t>
            </a:r>
            <a:r>
              <a:rPr lang="en-US" b="0" dirty="0">
                <a:solidFill>
                  <a:srgbClr val="A31515"/>
                </a:solidFill>
                <a:effectLst/>
                <a:latin typeface="Consolas" panose="020B0609020204030204" pitchFamily="49" charset="0"/>
              </a:rPr>
              <a:t>"Hello, world!\n"</a:t>
            </a:r>
            <a:r>
              <a:rPr lang="en-US" b="0" dirty="0">
                <a:solidFill>
                  <a:srgbClr val="000000"/>
                </a:solidFill>
                <a:effectLst/>
                <a:latin typeface="Consolas" panose="020B0609020204030204" pitchFamily="49" charset="0"/>
              </a:rPr>
              <a:t>;</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pw = </a:t>
            </a:r>
            <a:r>
              <a:rPr lang="en-US" b="0" dirty="0" err="1">
                <a:solidFill>
                  <a:srgbClr val="000000"/>
                </a:solidFill>
                <a:effectLst/>
                <a:latin typeface="Consolas" panose="020B0609020204030204" pitchFamily="49" charset="0"/>
              </a:rPr>
              <a:t>FindChar</a:t>
            </a:r>
            <a:r>
              <a:rPr lang="en-US" b="0" dirty="0">
                <a:solidFill>
                  <a:srgbClr val="000000"/>
                </a:solidFill>
                <a:effectLst/>
                <a:latin typeface="Consolas" panose="020B0609020204030204" pitchFamily="49" charset="0"/>
              </a:rPr>
              <a:t>(str, </a:t>
            </a:r>
            <a:r>
              <a:rPr lang="en-US" b="0" dirty="0">
                <a:solidFill>
                  <a:srgbClr val="A31515"/>
                </a:solidFill>
                <a:effectLst/>
                <a:latin typeface="Consolas" panose="020B0609020204030204" pitchFamily="49" charset="0"/>
              </a:rPr>
              <a:t>'w'</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(pw)</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pw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501728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8ECBF83-23B9-4FA3-9680-C41CA45E92CF}"/>
              </a:ext>
            </a:extLst>
          </p:cNvPr>
          <p:cNvSpPr>
            <a:spLocks noGrp="1"/>
          </p:cNvSpPr>
          <p:nvPr>
            <p:ph type="title"/>
          </p:nvPr>
        </p:nvSpPr>
        <p:spPr/>
        <p:txBody>
          <a:bodyPr/>
          <a:lstStyle/>
          <a:p>
            <a:r>
              <a:rPr lang="ru-RU" dirty="0"/>
              <a:t>Указатели на функции</a:t>
            </a:r>
          </a:p>
        </p:txBody>
      </p:sp>
      <p:sp>
        <p:nvSpPr>
          <p:cNvPr id="5" name="Текст 4">
            <a:extLst>
              <a:ext uri="{FF2B5EF4-FFF2-40B4-BE49-F238E27FC236}">
                <a16:creationId xmlns:a16="http://schemas.microsoft.com/office/drawing/2014/main" id="{2D3BA1BD-A785-416D-929C-7953D10DEFF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21869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lnSpcReduction="10000"/>
          </a:bodyPr>
          <a:lstStyle/>
          <a:p>
            <a:pPr eaLnBrk="1" hangingPunct="1"/>
            <a:r>
              <a:rPr lang="ru-RU" dirty="0"/>
              <a:t>В С</a:t>
            </a:r>
            <a:r>
              <a:rPr lang="en-US" dirty="0"/>
              <a:t>++</a:t>
            </a:r>
            <a:r>
              <a:rPr lang="ru-RU" dirty="0"/>
              <a:t>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645885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67408" y="44624"/>
            <a:ext cx="98650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p>
          <a:p>
            <a:pPr defTabSz="363538"/>
            <a:r>
              <a:rPr lang="en-US" sz="1400" dirty="0">
                <a:solidFill>
                  <a:schemeClr val="bg2">
                    <a:lumMod val="50000"/>
                  </a:schemeClr>
                </a:solidFill>
                <a:highlight>
                  <a:srgbClr val="FFFFFF"/>
                </a:highlight>
                <a:latin typeface="Consolas" panose="020B0609020204030204" pitchFamily="49" charset="0"/>
              </a:rPr>
              <a:t>// </a:t>
            </a:r>
            <a:r>
              <a:rPr lang="en-US" sz="1400" dirty="0" err="1">
                <a:solidFill>
                  <a:schemeClr val="bg2">
                    <a:lumMod val="50000"/>
                  </a:schemeClr>
                </a:solidFill>
                <a:highlight>
                  <a:srgbClr val="FFFFFF"/>
                </a:highlight>
                <a:latin typeface="Consolas" panose="020B0609020204030204" pitchFamily="49" charset="0"/>
              </a:rPr>
              <a:t>OrderedFunction</a:t>
            </a:r>
            <a:r>
              <a:rPr lang="en-US" sz="1400" dirty="0">
                <a:solidFill>
                  <a:schemeClr val="bg2">
                    <a:lumMod val="50000"/>
                  </a:schemeClr>
                </a:solidFill>
                <a:highlight>
                  <a:srgbClr val="FFFFFF"/>
                </a:highlight>
                <a:latin typeface="Consolas" panose="020B0609020204030204" pitchFamily="49" charset="0"/>
              </a:rPr>
              <a:t> – </a:t>
            </a:r>
            <a:r>
              <a:rPr lang="ru-RU" sz="1400" dirty="0">
                <a:solidFill>
                  <a:schemeClr val="bg2">
                    <a:lumMod val="50000"/>
                  </a:schemeClr>
                </a:solidFill>
                <a:highlight>
                  <a:srgbClr val="FFFFFF"/>
                </a:highlight>
                <a:latin typeface="Consolas" panose="020B0609020204030204" pitchFamily="49" charset="0"/>
              </a:rPr>
              <a:t>указатель на функцию, принимающую </a:t>
            </a:r>
            <a:r>
              <a:rPr lang="en-US" sz="1400" dirty="0">
                <a:solidFill>
                  <a:schemeClr val="bg2">
                    <a:lumMod val="50000"/>
                  </a:schemeClr>
                </a:solidFill>
                <a:highlight>
                  <a:srgbClr val="FFFFFF"/>
                </a:highlight>
                <a:latin typeface="Consolas" panose="020B0609020204030204" pitchFamily="49" charset="0"/>
              </a:rPr>
              <a:t>int, int</a:t>
            </a:r>
            <a:r>
              <a:rPr lang="ru-RU" sz="1400" dirty="0">
                <a:solidFill>
                  <a:schemeClr val="bg2">
                    <a:lumMod val="50000"/>
                  </a:schemeClr>
                </a:solidFill>
                <a:highlight>
                  <a:srgbClr val="FFFFFF"/>
                </a:highlight>
                <a:latin typeface="Consolas" panose="020B0609020204030204" pitchFamily="49" charset="0"/>
              </a:rPr>
              <a:t> и возвращающую </a:t>
            </a:r>
            <a:r>
              <a:rPr lang="en-US" sz="1400" dirty="0">
                <a:solidFill>
                  <a:schemeClr val="bg2">
                    <a:lumMod val="50000"/>
                  </a:schemeClr>
                </a:solidFill>
                <a:highlight>
                  <a:srgbClr val="FFFFFF"/>
                </a:highlight>
                <a:latin typeface="Consolas" panose="020B0609020204030204" pitchFamily="49" charset="0"/>
              </a:rPr>
              <a:t>bool</a:t>
            </a: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ru-RU" sz="1400" dirty="0">
                <a:solidFill>
                  <a:srgbClr val="000000"/>
                </a:solidFill>
                <a:highlight>
                  <a:srgbClr val="FFFFFF"/>
                </a:highlight>
                <a:latin typeface="Consolas" panose="020B0609020204030204" pitchFamily="49" charset="0"/>
              </a:rPr>
              <a:t> {</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30939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58611"/>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2626460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03512" y="1"/>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050442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8A649B1-F25E-48B0-AA00-40BB7793EDCB}"/>
              </a:ext>
            </a:extLst>
          </p:cNvPr>
          <p:cNvSpPr>
            <a:spLocks noGrp="1"/>
          </p:cNvSpPr>
          <p:nvPr>
            <p:ph type="title"/>
          </p:nvPr>
        </p:nvSpPr>
        <p:spPr/>
        <p:txBody>
          <a:bodyPr/>
          <a:lstStyle/>
          <a:p>
            <a:r>
              <a:rPr lang="ru-RU" dirty="0"/>
              <a:t>Способы выделения памяти под объекты</a:t>
            </a:r>
          </a:p>
        </p:txBody>
      </p:sp>
      <p:sp>
        <p:nvSpPr>
          <p:cNvPr id="5" name="Текст 4">
            <a:extLst>
              <a:ext uri="{FF2B5EF4-FFF2-40B4-BE49-F238E27FC236}">
                <a16:creationId xmlns:a16="http://schemas.microsoft.com/office/drawing/2014/main" id="{E429AEB0-6517-4797-AEEB-E228028C8EED}"/>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201538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dirty="0"/>
              <a:t>Способы выделения памяти в </a:t>
            </a:r>
            <a:r>
              <a:rPr lang="en-US" dirty="0"/>
              <a:t>C++</a:t>
            </a:r>
            <a:endParaRPr lang="ru-RU" dirty="0"/>
          </a:p>
        </p:txBody>
      </p:sp>
      <p:sp>
        <p:nvSpPr>
          <p:cNvPr id="25603" name="Rectangle 3"/>
          <p:cNvSpPr>
            <a:spLocks noGrp="1" noChangeArrowheads="1"/>
          </p:cNvSpPr>
          <p:nvPr>
            <p:ph idx="1"/>
          </p:nvPr>
        </p:nvSpPr>
        <p:spPr/>
        <p:txBody>
          <a:bodyPr/>
          <a:lstStyle/>
          <a:p>
            <a:r>
              <a:rPr lang="ru-RU" sz="2400" b="1" i="1" dirty="0"/>
              <a:t>Статическое</a:t>
            </a:r>
            <a:r>
              <a:rPr lang="ru-RU" sz="2400" dirty="0"/>
              <a:t>: память под объекты выделяется в момент компиляции программы</a:t>
            </a:r>
            <a:endParaRPr lang="en-US" sz="2400" dirty="0"/>
          </a:p>
          <a:p>
            <a:pPr lvl="1"/>
            <a:r>
              <a:rPr lang="ru-RU" sz="2000" dirty="0"/>
              <a:t>Объекты создаются при запуске программы, разрушаются при её завершении</a:t>
            </a:r>
          </a:p>
          <a:p>
            <a:r>
              <a:rPr lang="ru-RU" sz="2400" b="1" i="1" dirty="0"/>
              <a:t>Автоматическое</a:t>
            </a:r>
            <a:r>
              <a:rPr lang="ru-RU" sz="2400" dirty="0"/>
              <a:t>: память под объект выделяется при входе в блок, где объявлена переменная и удаляется при любом выходе из блока</a:t>
            </a:r>
          </a:p>
          <a:p>
            <a:pPr lvl="1"/>
            <a:r>
              <a:rPr lang="ru-RU" sz="2000" dirty="0"/>
              <a:t>Обычно используется стек</a:t>
            </a:r>
          </a:p>
          <a:p>
            <a:r>
              <a:rPr lang="ru-RU" sz="2400" b="1" i="1" dirty="0"/>
              <a:t>Динамическое</a:t>
            </a:r>
            <a:r>
              <a:rPr lang="ru-RU" sz="2400" dirty="0"/>
              <a:t>: программа выделяет память в области памяти, называемой </a:t>
            </a:r>
            <a:r>
              <a:rPr lang="ru-RU" sz="2400" dirty="0">
                <a:solidFill>
                  <a:srgbClr val="FF0000"/>
                </a:solidFill>
                <a:hlinkClick r:id="rId3" tooltip="Куча (информатика)"/>
              </a:rPr>
              <a:t>кучей</a:t>
            </a:r>
            <a:r>
              <a:rPr lang="ru-RU" sz="2400" dirty="0"/>
              <a:t>. Закончив работу с памятью, программа вызывает функцию освобождения памяти</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fade">
                                      <p:cBhvr>
                                        <p:cTn id="27" dur="20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a:extLst>
              <a:ext uri="{FF2B5EF4-FFF2-40B4-BE49-F238E27FC236}">
                <a16:creationId xmlns:a16="http://schemas.microsoft.com/office/drawing/2014/main" id="{434B2EF1-15DF-133B-422B-E15DCA38E1EC}"/>
              </a:ext>
            </a:extLst>
          </p:cNvPr>
          <p:cNvSpPr>
            <a:spLocks noGrp="1"/>
          </p:cNvSpPr>
          <p:nvPr>
            <p:ph type="title"/>
          </p:nvPr>
        </p:nvSpPr>
        <p:spPr/>
        <p:txBody>
          <a:bodyPr>
            <a:normAutofit/>
          </a:bodyPr>
          <a:lstStyle/>
          <a:p>
            <a:r>
              <a:rPr lang="ru-RU" dirty="0"/>
              <a:t>Один из способов распределения памяти для объектов</a:t>
            </a:r>
          </a:p>
        </p:txBody>
      </p:sp>
      <p:grpSp>
        <p:nvGrpSpPr>
          <p:cNvPr id="19" name="Группа 18">
            <a:extLst>
              <a:ext uri="{FF2B5EF4-FFF2-40B4-BE49-F238E27FC236}">
                <a16:creationId xmlns:a16="http://schemas.microsoft.com/office/drawing/2014/main" id="{90FF8F01-0AD4-214A-8A79-A00650F15289}"/>
              </a:ext>
            </a:extLst>
          </p:cNvPr>
          <p:cNvGrpSpPr/>
          <p:nvPr/>
        </p:nvGrpSpPr>
        <p:grpSpPr>
          <a:xfrm>
            <a:off x="2010352" y="2348880"/>
            <a:ext cx="6403400" cy="3672408"/>
            <a:chOff x="1187624" y="764704"/>
            <a:chExt cx="6403400" cy="3672408"/>
          </a:xfrm>
        </p:grpSpPr>
        <p:sp>
          <p:nvSpPr>
            <p:cNvPr id="20" name="Прямоугольник 19">
              <a:extLst>
                <a:ext uri="{FF2B5EF4-FFF2-40B4-BE49-F238E27FC236}">
                  <a16:creationId xmlns:a16="http://schemas.microsoft.com/office/drawing/2014/main" id="{2E9BC286-9D5B-5F32-FDAB-CFCF711CB330}"/>
                </a:ext>
              </a:extLst>
            </p:cNvPr>
            <p:cNvSpPr/>
            <p:nvPr/>
          </p:nvSpPr>
          <p:spPr>
            <a:xfrm>
              <a:off x="1475656" y="764704"/>
              <a:ext cx="152091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20">
              <a:extLst>
                <a:ext uri="{FF2B5EF4-FFF2-40B4-BE49-F238E27FC236}">
                  <a16:creationId xmlns:a16="http://schemas.microsoft.com/office/drawing/2014/main" id="{58291E32-39CD-0D10-6C61-01FE1FF530DC}"/>
                </a:ext>
              </a:extLst>
            </p:cNvPr>
            <p:cNvSpPr/>
            <p:nvPr/>
          </p:nvSpPr>
          <p:spPr>
            <a:xfrm>
              <a:off x="1484400" y="980728"/>
              <a:ext cx="151216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21">
              <a:extLst>
                <a:ext uri="{FF2B5EF4-FFF2-40B4-BE49-F238E27FC236}">
                  <a16:creationId xmlns:a16="http://schemas.microsoft.com/office/drawing/2014/main" id="{6EB785A3-2FD7-C54C-236C-87B81DCFB0C5}"/>
                </a:ext>
              </a:extLst>
            </p:cNvPr>
            <p:cNvSpPr/>
            <p:nvPr/>
          </p:nvSpPr>
          <p:spPr>
            <a:xfrm>
              <a:off x="1484400" y="2276872"/>
              <a:ext cx="1512168" cy="10081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Прямоугольник 22">
              <a:extLst>
                <a:ext uri="{FF2B5EF4-FFF2-40B4-BE49-F238E27FC236}">
                  <a16:creationId xmlns:a16="http://schemas.microsoft.com/office/drawing/2014/main" id="{B5596752-B9FF-EA19-A5F8-FF6B65C96248}"/>
                </a:ext>
              </a:extLst>
            </p:cNvPr>
            <p:cNvSpPr/>
            <p:nvPr/>
          </p:nvSpPr>
          <p:spPr>
            <a:xfrm>
              <a:off x="1475656" y="3541008"/>
              <a:ext cx="151216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 name="Правая фигурная скобка 23">
              <a:extLst>
                <a:ext uri="{FF2B5EF4-FFF2-40B4-BE49-F238E27FC236}">
                  <a16:creationId xmlns:a16="http://schemas.microsoft.com/office/drawing/2014/main" id="{FAE74B6D-A84D-A56D-EC6B-AFAA86E81AFA}"/>
                </a:ext>
              </a:extLst>
            </p:cNvPr>
            <p:cNvSpPr/>
            <p:nvPr/>
          </p:nvSpPr>
          <p:spPr>
            <a:xfrm>
              <a:off x="3140584" y="1010187"/>
              <a:ext cx="216024" cy="402590"/>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5" name="Правая фигурная скобка 24">
              <a:extLst>
                <a:ext uri="{FF2B5EF4-FFF2-40B4-BE49-F238E27FC236}">
                  <a16:creationId xmlns:a16="http://schemas.microsoft.com/office/drawing/2014/main" id="{880661B0-6EAE-0924-3A20-C31450955786}"/>
                </a:ext>
              </a:extLst>
            </p:cNvPr>
            <p:cNvSpPr/>
            <p:nvPr/>
          </p:nvSpPr>
          <p:spPr>
            <a:xfrm>
              <a:off x="3147612" y="3541008"/>
              <a:ext cx="216024" cy="504056"/>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6" name="Правая фигурная скобка 25">
              <a:extLst>
                <a:ext uri="{FF2B5EF4-FFF2-40B4-BE49-F238E27FC236}">
                  <a16:creationId xmlns:a16="http://schemas.microsoft.com/office/drawing/2014/main" id="{DEC24860-9AF6-E367-E30E-79AA5196B18D}"/>
                </a:ext>
              </a:extLst>
            </p:cNvPr>
            <p:cNvSpPr/>
            <p:nvPr/>
          </p:nvSpPr>
          <p:spPr>
            <a:xfrm>
              <a:off x="3147612" y="2276872"/>
              <a:ext cx="216024" cy="1008112"/>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7" name="TextBox 26">
              <a:extLst>
                <a:ext uri="{FF2B5EF4-FFF2-40B4-BE49-F238E27FC236}">
                  <a16:creationId xmlns:a16="http://schemas.microsoft.com/office/drawing/2014/main" id="{DAEE002B-2204-D889-C3E3-37C1705941F5}"/>
                </a:ext>
              </a:extLst>
            </p:cNvPr>
            <p:cNvSpPr txBox="1"/>
            <p:nvPr/>
          </p:nvSpPr>
          <p:spPr>
            <a:xfrm>
              <a:off x="3500624" y="894828"/>
              <a:ext cx="3456384" cy="646331"/>
            </a:xfrm>
            <a:prstGeom prst="rect">
              <a:avLst/>
            </a:prstGeom>
            <a:noFill/>
          </p:spPr>
          <p:txBody>
            <a:bodyPr wrap="square" rtlCol="0">
              <a:spAutoFit/>
            </a:bodyPr>
            <a:lstStyle/>
            <a:p>
              <a:r>
                <a:rPr lang="ru-RU" dirty="0"/>
                <a:t>Объекты с автоматическим временем жизни</a:t>
              </a:r>
            </a:p>
          </p:txBody>
        </p:sp>
        <p:sp>
          <p:nvSpPr>
            <p:cNvPr id="28" name="TextBox 27">
              <a:extLst>
                <a:ext uri="{FF2B5EF4-FFF2-40B4-BE49-F238E27FC236}">
                  <a16:creationId xmlns:a16="http://schemas.microsoft.com/office/drawing/2014/main" id="{684432F4-4AB1-5411-1C1B-0AE22B30D73A}"/>
                </a:ext>
              </a:extLst>
            </p:cNvPr>
            <p:cNvSpPr txBox="1"/>
            <p:nvPr/>
          </p:nvSpPr>
          <p:spPr>
            <a:xfrm>
              <a:off x="3500624" y="2457762"/>
              <a:ext cx="4020648" cy="646331"/>
            </a:xfrm>
            <a:prstGeom prst="rect">
              <a:avLst/>
            </a:prstGeom>
            <a:noFill/>
          </p:spPr>
          <p:txBody>
            <a:bodyPr wrap="square" rtlCol="0">
              <a:spAutoFit/>
            </a:bodyPr>
            <a:lstStyle/>
            <a:p>
              <a:r>
                <a:rPr lang="ru-RU" dirty="0"/>
                <a:t>Объекты с динамическим временем жизни</a:t>
              </a:r>
            </a:p>
          </p:txBody>
        </p:sp>
        <p:sp>
          <p:nvSpPr>
            <p:cNvPr id="29" name="TextBox 28">
              <a:extLst>
                <a:ext uri="{FF2B5EF4-FFF2-40B4-BE49-F238E27FC236}">
                  <a16:creationId xmlns:a16="http://schemas.microsoft.com/office/drawing/2014/main" id="{E9389FFA-4950-7130-71E3-75100B8DC1AC}"/>
                </a:ext>
              </a:extLst>
            </p:cNvPr>
            <p:cNvSpPr txBox="1"/>
            <p:nvPr/>
          </p:nvSpPr>
          <p:spPr>
            <a:xfrm>
              <a:off x="3500624" y="3469870"/>
              <a:ext cx="4090400" cy="646331"/>
            </a:xfrm>
            <a:prstGeom prst="rect">
              <a:avLst/>
            </a:prstGeom>
            <a:noFill/>
          </p:spPr>
          <p:txBody>
            <a:bodyPr wrap="square" rtlCol="0">
              <a:spAutoFit/>
            </a:bodyPr>
            <a:lstStyle/>
            <a:p>
              <a:r>
                <a:rPr lang="ru-RU" dirty="0"/>
                <a:t>Объекты со статическим временем жизни</a:t>
              </a:r>
            </a:p>
          </p:txBody>
        </p:sp>
        <p:cxnSp>
          <p:nvCxnSpPr>
            <p:cNvPr id="30" name="Прямая со стрелкой 29">
              <a:extLst>
                <a:ext uri="{FF2B5EF4-FFF2-40B4-BE49-F238E27FC236}">
                  <a16:creationId xmlns:a16="http://schemas.microsoft.com/office/drawing/2014/main" id="{C87984C8-06BF-BD22-E7B9-0F56A20B52D6}"/>
                </a:ext>
              </a:extLst>
            </p:cNvPr>
            <p:cNvCxnSpPr>
              <a:cxnSpLocks/>
            </p:cNvCxnSpPr>
            <p:nvPr/>
          </p:nvCxnSpPr>
          <p:spPr>
            <a:xfrm flipV="1">
              <a:off x="1187624" y="764704"/>
              <a:ext cx="0" cy="3672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8A8226E2-CC3B-E175-584B-80FFD1F9DE3E}"/>
                </a:ext>
              </a:extLst>
            </p:cNvPr>
            <p:cNvCxnSpPr>
              <a:cxnSpLocks/>
              <a:stCxn id="21" idx="0"/>
            </p:cNvCxnSpPr>
            <p:nvPr/>
          </p:nvCxnSpPr>
          <p:spPr>
            <a:xfrm>
              <a:off x="2240484" y="980728"/>
              <a:ext cx="0" cy="64807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id="{198D9A12-B414-C7E6-B3DF-E81F0D975E89}"/>
                </a:ext>
              </a:extLst>
            </p:cNvPr>
            <p:cNvCxnSpPr>
              <a:cxnSpLocks/>
              <a:stCxn id="22" idx="2"/>
            </p:cNvCxnSpPr>
            <p:nvPr/>
          </p:nvCxnSpPr>
          <p:spPr>
            <a:xfrm flipV="1">
              <a:off x="2240484" y="1916832"/>
              <a:ext cx="0" cy="136815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10297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CE7ADD-74B5-EBCF-0FEB-41086A0255AA}"/>
              </a:ext>
            </a:extLst>
          </p:cNvPr>
          <p:cNvSpPr>
            <a:spLocks noGrp="1"/>
          </p:cNvSpPr>
          <p:nvPr>
            <p:ph type="title"/>
          </p:nvPr>
        </p:nvSpPr>
        <p:spPr/>
        <p:txBody>
          <a:bodyPr>
            <a:normAutofit/>
          </a:bodyPr>
          <a:lstStyle/>
          <a:p>
            <a:r>
              <a:rPr lang="ru-RU" dirty="0"/>
              <a:t>Объекты со статическим временем жизни</a:t>
            </a:r>
          </a:p>
        </p:txBody>
      </p:sp>
      <p:sp>
        <p:nvSpPr>
          <p:cNvPr id="8" name="TextBox 7">
            <a:extLst>
              <a:ext uri="{FF2B5EF4-FFF2-40B4-BE49-F238E27FC236}">
                <a16:creationId xmlns:a16="http://schemas.microsoft.com/office/drawing/2014/main" id="{4F777F5E-F586-7625-7047-325C87CA5FAA}"/>
              </a:ext>
            </a:extLst>
          </p:cNvPr>
          <p:cNvSpPr txBox="1"/>
          <p:nvPr/>
        </p:nvSpPr>
        <p:spPr>
          <a:xfrm>
            <a:off x="838200" y="1700808"/>
            <a:ext cx="9722296" cy="5016758"/>
          </a:xfrm>
          <a:prstGeom prst="rect">
            <a:avLst/>
          </a:prstGeom>
          <a:noFill/>
        </p:spPr>
        <p:txBody>
          <a:bodyPr wrap="square">
            <a:spAutoFit/>
          </a:bodyPr>
          <a:lstStyle/>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Глобальная переменная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существует в единственном экземпляре.</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Адрес переменной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тот же, какой был получен в функции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Fn</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 &amp;value="s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value = 1;</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main()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"main(): &amp;value="s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Функция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изменила значение переменной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Это изменение будет</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видно и в функции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D4639A-990D-ED45-22DF-473ABBB68F82}"/>
              </a:ext>
            </a:extLst>
          </p:cNvPr>
          <p:cNvSpPr txBox="1"/>
          <p:nvPr/>
        </p:nvSpPr>
        <p:spPr>
          <a:xfrm>
            <a:off x="6401780" y="6358754"/>
            <a:ext cx="5256584" cy="369332"/>
          </a:xfrm>
          <a:prstGeom prst="rect">
            <a:avLst/>
          </a:prstGeom>
          <a:noFill/>
        </p:spPr>
        <p:txBody>
          <a:bodyPr wrap="square">
            <a:spAutoFit/>
          </a:bodyPr>
          <a:lstStyle/>
          <a:p>
            <a:pPr algn="r"/>
            <a:r>
              <a:rPr lang="ru-RU" dirty="0">
                <a:hlinkClick r:id="rId3"/>
              </a:rPr>
              <a:t>https://wandbox.org/permlink/Q8Vb1F7boaXZKDl2</a:t>
            </a:r>
            <a:endParaRPr lang="ru-RU" dirty="0"/>
          </a:p>
        </p:txBody>
      </p:sp>
      <p:sp>
        <p:nvSpPr>
          <p:cNvPr id="13" name="TextBox 12">
            <a:extLst>
              <a:ext uri="{FF2B5EF4-FFF2-40B4-BE49-F238E27FC236}">
                <a16:creationId xmlns:a16="http://schemas.microsoft.com/office/drawing/2014/main" id="{79B4FA88-8A88-93F5-F369-899A49E0FEE0}"/>
              </a:ext>
            </a:extLst>
          </p:cNvPr>
          <p:cNvSpPr txBox="1"/>
          <p:nvPr/>
        </p:nvSpPr>
        <p:spPr>
          <a:xfrm>
            <a:off x="7392144" y="4001812"/>
            <a:ext cx="3275856" cy="1077218"/>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latin typeface="Consolas" panose="020B0609020204030204" pitchFamily="49" charset="0"/>
                <a:ea typeface="Times New Roman" panose="02020603050405020304" pitchFamily="18" charset="0"/>
                <a:cs typeface="Courier New" panose="02070309020205020404" pitchFamily="49" charset="0"/>
              </a:rPr>
              <a:t>main(): &amp;value=0x405214</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latin typeface="Consolas" panose="020B0609020204030204" pitchFamily="49" charset="0"/>
                <a:ea typeface="Times New Roman" panose="02020603050405020304" pitchFamily="18" charset="0"/>
                <a:cs typeface="Courier New" panose="02070309020205020404" pitchFamily="49" charset="0"/>
              </a:rPr>
              <a:t>value=0</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latin typeface="Consolas" panose="020B0609020204030204" pitchFamily="49" charset="0"/>
                <a:ea typeface="Times New Roman" panose="02020603050405020304" pitchFamily="18" charset="0"/>
                <a:cs typeface="Courier New" panose="02070309020205020404" pitchFamily="49" charset="0"/>
              </a:rPr>
              <a:t>Fn</a:t>
            </a:r>
            <a:r>
              <a:rPr lang="en-US" sz="1600" kern="0" dirty="0">
                <a:latin typeface="Consolas" panose="020B0609020204030204" pitchFamily="49" charset="0"/>
                <a:ea typeface="Times New Roman" panose="02020603050405020304" pitchFamily="18" charset="0"/>
                <a:cs typeface="Courier New" panose="02070309020205020404" pitchFamily="49" charset="0"/>
              </a:rPr>
              <a:t>(): &amp;value=0x405214</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kern="0" dirty="0" err="1">
                <a:latin typeface="Consolas" panose="020B0609020204030204" pitchFamily="49" charset="0"/>
                <a:ea typeface="Times New Roman" panose="02020603050405020304" pitchFamily="18" charset="0"/>
                <a:cs typeface="Courier New" panose="02070309020205020404" pitchFamily="49" charset="0"/>
              </a:rPr>
              <a:t>value</a:t>
            </a:r>
            <a:r>
              <a:rPr lang="ru-RU" sz="1600" kern="0" dirty="0">
                <a:latin typeface="Consolas" panose="020B0609020204030204" pitchFamily="49" charset="0"/>
                <a:ea typeface="Times New Roman" panose="02020603050405020304" pitchFamily="18" charset="0"/>
                <a:cs typeface="Courier New" panose="02070309020205020404" pitchFamily="49" charset="0"/>
              </a:rPr>
              <a:t>=1</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Рисунок 3">
            <a:extLst>
              <a:ext uri="{FF2B5EF4-FFF2-40B4-BE49-F238E27FC236}">
                <a16:creationId xmlns:a16="http://schemas.microsoft.com/office/drawing/2014/main" id="{0F7FD4C7-C8EF-430F-8CF5-114F497D1089}"/>
              </a:ext>
            </a:extLst>
          </p:cNvPr>
          <p:cNvPicPr>
            <a:picLocks noChangeAspect="1"/>
          </p:cNvPicPr>
          <p:nvPr/>
        </p:nvPicPr>
        <p:blipFill>
          <a:blip r:embed="rId4"/>
          <a:stretch>
            <a:fillRect/>
          </a:stretch>
        </p:blipFill>
        <p:spPr>
          <a:xfrm>
            <a:off x="9695166" y="1484784"/>
            <a:ext cx="2207568" cy="2207568"/>
          </a:xfrm>
          <a:prstGeom prst="rect">
            <a:avLst/>
          </a:prstGeom>
        </p:spPr>
      </p:pic>
    </p:spTree>
    <p:extLst>
      <p:ext uri="{BB962C8B-B14F-4D97-AF65-F5344CB8AC3E}">
        <p14:creationId xmlns:p14="http://schemas.microsoft.com/office/powerpoint/2010/main" val="166277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3" end="13"/>
                                            </p:txEl>
                                          </p:spTgt>
                                        </p:tgtEl>
                                        <p:attrNameLst>
                                          <p:attrName>style.visibility</p:attrName>
                                        </p:attrNameLst>
                                      </p:cBhvr>
                                      <p:to>
                                        <p:strVal val="visible"/>
                                      </p:to>
                                    </p:set>
                                    <p:animEffect transition="in" filter="fade">
                                      <p:cBhvr>
                                        <p:cTn id="7" dur="500"/>
                                        <p:tgtEl>
                                          <p:spTgt spid="8">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4" end="14"/>
                                            </p:txEl>
                                          </p:spTgt>
                                        </p:tgtEl>
                                        <p:attrNameLst>
                                          <p:attrName>style.visibility</p:attrName>
                                        </p:attrNameLst>
                                      </p:cBhvr>
                                      <p:to>
                                        <p:strVal val="visible"/>
                                      </p:to>
                                    </p:set>
                                    <p:animEffect transition="in" filter="fade">
                                      <p:cBhvr>
                                        <p:cTn id="10" dur="500"/>
                                        <p:tgtEl>
                                          <p:spTgt spid="8">
                                            <p:txEl>
                                              <p:pRg st="14" end="1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fade">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15" end="15"/>
                                            </p:txEl>
                                          </p:spTgt>
                                        </p:tgtEl>
                                        <p:attrNameLst>
                                          <p:attrName>style.visibility</p:attrName>
                                        </p:attrNameLst>
                                      </p:cBhvr>
                                      <p:to>
                                        <p:strVal val="visible"/>
                                      </p:to>
                                    </p:set>
                                    <p:animEffect transition="in" filter="fade">
                                      <p:cBhvr>
                                        <p:cTn id="23" dur="500"/>
                                        <p:tgtEl>
                                          <p:spTgt spid="8">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2" end="2"/>
                                            </p:txEl>
                                          </p:spTgt>
                                        </p:tgtEl>
                                        <p:attrNameLst>
                                          <p:attrName>style.visibility</p:attrName>
                                        </p:attrNameLst>
                                      </p:cBhvr>
                                      <p:to>
                                        <p:strVal val="visible"/>
                                      </p:to>
                                    </p:set>
                                    <p:animEffect transition="in" filter="fade">
                                      <p:cBhvr>
                                        <p:cTn id="28" dur="500"/>
                                        <p:tgtEl>
                                          <p:spTgt spid="1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16" end="16"/>
                                            </p:txEl>
                                          </p:spTgt>
                                        </p:tgtEl>
                                        <p:attrNameLst>
                                          <p:attrName>style.visibility</p:attrName>
                                        </p:attrNameLst>
                                      </p:cBhvr>
                                      <p:to>
                                        <p:strVal val="visible"/>
                                      </p:to>
                                    </p:set>
                                    <p:animEffect transition="in" filter="fade">
                                      <p:cBhvr>
                                        <p:cTn id="33" dur="500"/>
                                        <p:tgtEl>
                                          <p:spTgt spid="8">
                                            <p:txEl>
                                              <p:pRg st="16" end="1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17" end="17"/>
                                            </p:txEl>
                                          </p:spTgt>
                                        </p:tgtEl>
                                        <p:attrNameLst>
                                          <p:attrName>style.visibility</p:attrName>
                                        </p:attrNameLst>
                                      </p:cBhvr>
                                      <p:to>
                                        <p:strVal val="visible"/>
                                      </p:to>
                                    </p:set>
                                    <p:animEffect transition="in" filter="fade">
                                      <p:cBhvr>
                                        <p:cTn id="36" dur="500"/>
                                        <p:tgtEl>
                                          <p:spTgt spid="8">
                                            <p:txEl>
                                              <p:pRg st="17" end="1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18" end="18"/>
                                            </p:txEl>
                                          </p:spTgt>
                                        </p:tgtEl>
                                        <p:attrNameLst>
                                          <p:attrName>style.visibility</p:attrName>
                                        </p:attrNameLst>
                                      </p:cBhvr>
                                      <p:to>
                                        <p:strVal val="visible"/>
                                      </p:to>
                                    </p:set>
                                    <p:animEffect transition="in" filter="fade">
                                      <p:cBhvr>
                                        <p:cTn id="39" dur="500"/>
                                        <p:tgtEl>
                                          <p:spTgt spid="8">
                                            <p:txEl>
                                              <p:pRg st="18" end="1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3" end="3"/>
                                            </p:txEl>
                                          </p:spTgt>
                                        </p:tgtEl>
                                        <p:attrNameLst>
                                          <p:attrName>style.visibility</p:attrName>
                                        </p:attrNameLst>
                                      </p:cBhvr>
                                      <p:to>
                                        <p:strVal val="visible"/>
                                      </p:to>
                                    </p:set>
                                    <p:animEffect transition="in" filter="fade">
                                      <p:cBhvr>
                                        <p:cTn id="44"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ACBB9-99E8-E0FE-0DF0-542679BA7DD2}"/>
              </a:ext>
            </a:extLst>
          </p:cNvPr>
          <p:cNvSpPr>
            <a:spLocks noGrp="1"/>
          </p:cNvSpPr>
          <p:nvPr>
            <p:ph type="title"/>
          </p:nvPr>
        </p:nvSpPr>
        <p:spPr/>
        <p:txBody>
          <a:bodyPr>
            <a:normAutofit/>
          </a:bodyPr>
          <a:lstStyle/>
          <a:p>
            <a:r>
              <a:rPr lang="ru-RU" dirty="0"/>
              <a:t>Автоматическое выделение памяти</a:t>
            </a:r>
          </a:p>
        </p:txBody>
      </p:sp>
      <p:sp>
        <p:nvSpPr>
          <p:cNvPr id="3" name="Объект 2">
            <a:extLst>
              <a:ext uri="{FF2B5EF4-FFF2-40B4-BE49-F238E27FC236}">
                <a16:creationId xmlns:a16="http://schemas.microsoft.com/office/drawing/2014/main" id="{5590829A-4F7D-76F8-EBEC-FBB8E0D016AC}"/>
              </a:ext>
            </a:extLst>
          </p:cNvPr>
          <p:cNvSpPr>
            <a:spLocks noGrp="1"/>
          </p:cNvSpPr>
          <p:nvPr>
            <p:ph idx="1"/>
          </p:nvPr>
        </p:nvSpPr>
        <p:spPr/>
        <p:txBody>
          <a:bodyPr>
            <a:normAutofit lnSpcReduction="10000"/>
          </a:bodyPr>
          <a:lstStyle/>
          <a:p>
            <a:r>
              <a:rPr lang="ru-RU" dirty="0"/>
              <a:t>Память для хранения объекта выделяется при входе в блок, в котором объявлен объект и освобождается при выходе из объекта</a:t>
            </a:r>
          </a:p>
          <a:p>
            <a:pPr lvl="1"/>
            <a:r>
              <a:rPr lang="ru-RU" dirty="0"/>
              <a:t>Используется локальными переменными и аргументами функций</a:t>
            </a:r>
          </a:p>
          <a:p>
            <a:r>
              <a:rPr lang="ru-RU" dirty="0"/>
              <a:t>Как правило, локальные переменные хранятся в области памяти, где находится стек вызова функций</a:t>
            </a:r>
          </a:p>
          <a:p>
            <a:pPr lvl="1"/>
            <a:r>
              <a:rPr lang="ru-RU" dirty="0"/>
              <a:t>При входе в функцию программа выделяет кадр стека для хранения локальных переменных</a:t>
            </a:r>
          </a:p>
          <a:p>
            <a:pPr lvl="1"/>
            <a:r>
              <a:rPr lang="ru-RU" dirty="0"/>
              <a:t>При выходе из функции кадр стека удаляется</a:t>
            </a:r>
            <a:endParaRPr lang="en-US" dirty="0"/>
          </a:p>
          <a:p>
            <a:pPr lvl="1"/>
            <a:r>
              <a:rPr lang="ru-RU" dirty="0"/>
              <a:t>Есть архитектуры, в которых стек данных располагается отдельно от стека вызова</a:t>
            </a:r>
          </a:p>
        </p:txBody>
      </p:sp>
    </p:spTree>
    <p:extLst>
      <p:ext uri="{BB962C8B-B14F-4D97-AF65-F5344CB8AC3E}">
        <p14:creationId xmlns:p14="http://schemas.microsoft.com/office/powerpoint/2010/main" val="2257879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E366739-AFB8-81BF-00B0-F41E38B3E62D}"/>
              </a:ext>
            </a:extLst>
          </p:cNvPr>
          <p:cNvSpPr>
            <a:spLocks noGrp="1"/>
          </p:cNvSpPr>
          <p:nvPr>
            <p:ph type="title"/>
          </p:nvPr>
        </p:nvSpPr>
        <p:spPr/>
        <p:txBody>
          <a:bodyPr>
            <a:normAutofit/>
          </a:bodyPr>
          <a:lstStyle/>
          <a:p>
            <a:r>
              <a:rPr lang="ru-RU" dirty="0"/>
              <a:t>Кадр стека </a:t>
            </a:r>
            <a:r>
              <a:rPr lang="en-US" dirty="0"/>
              <a:t>main()-&gt;Func1()-&gt;Func2()</a:t>
            </a:r>
            <a:endParaRPr lang="ru-RU" dirty="0"/>
          </a:p>
        </p:txBody>
      </p:sp>
      <p:sp>
        <p:nvSpPr>
          <p:cNvPr id="6" name="Прямоугольник 5">
            <a:extLst>
              <a:ext uri="{FF2B5EF4-FFF2-40B4-BE49-F238E27FC236}">
                <a16:creationId xmlns:a16="http://schemas.microsoft.com/office/drawing/2014/main" id="{14C69D8E-4C9C-3BC1-9F6F-4094967AC5DB}"/>
              </a:ext>
            </a:extLst>
          </p:cNvPr>
          <p:cNvSpPr/>
          <p:nvPr/>
        </p:nvSpPr>
        <p:spPr>
          <a:xfrm>
            <a:off x="5120014" y="3116089"/>
            <a:ext cx="2314119"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 </a:t>
            </a:r>
            <a:r>
              <a:rPr lang="en-US" sz="1600" dirty="0">
                <a:solidFill>
                  <a:schemeClr val="tx1"/>
                </a:solidFill>
              </a:rPr>
              <a:t>Func1</a:t>
            </a:r>
            <a:endParaRPr lang="ru-RU" sz="1600" dirty="0">
              <a:solidFill>
                <a:schemeClr val="tx1"/>
              </a:solidFill>
            </a:endParaRPr>
          </a:p>
        </p:txBody>
      </p:sp>
      <p:sp>
        <p:nvSpPr>
          <p:cNvPr id="7" name="Прямоугольник 6">
            <a:extLst>
              <a:ext uri="{FF2B5EF4-FFF2-40B4-BE49-F238E27FC236}">
                <a16:creationId xmlns:a16="http://schemas.microsoft.com/office/drawing/2014/main" id="{D2EC5E7B-818A-DAB0-C8D8-4541DD19E2A0}"/>
              </a:ext>
            </a:extLst>
          </p:cNvPr>
          <p:cNvSpPr/>
          <p:nvPr/>
        </p:nvSpPr>
        <p:spPr>
          <a:xfrm>
            <a:off x="5120014" y="3873384"/>
            <a:ext cx="2314118" cy="905985"/>
          </a:xfrm>
          <a:prstGeom prst="rect">
            <a:avLst/>
          </a:prstGeom>
          <a:solidFill>
            <a:srgbClr val="00B0F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Кадр стека функции </a:t>
            </a:r>
            <a:r>
              <a:rPr lang="en-US" sz="1600" dirty="0"/>
              <a:t>Func2</a:t>
            </a:r>
            <a:endParaRPr lang="ru-RU" sz="1600" dirty="0"/>
          </a:p>
        </p:txBody>
      </p:sp>
      <p:sp>
        <p:nvSpPr>
          <p:cNvPr id="8" name="Прямоугольник 7">
            <a:extLst>
              <a:ext uri="{FF2B5EF4-FFF2-40B4-BE49-F238E27FC236}">
                <a16:creationId xmlns:a16="http://schemas.microsoft.com/office/drawing/2014/main" id="{2E1BFF91-B260-3CCE-A1E9-9732275A427D}"/>
              </a:ext>
            </a:extLst>
          </p:cNvPr>
          <p:cNvSpPr/>
          <p:nvPr/>
        </p:nvSpPr>
        <p:spPr>
          <a:xfrm>
            <a:off x="5120014" y="2068340"/>
            <a:ext cx="2314118"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a:t>
            </a:r>
            <a:r>
              <a:rPr lang="en-US" sz="1600" dirty="0">
                <a:solidFill>
                  <a:schemeClr val="tx1"/>
                </a:solidFill>
              </a:rPr>
              <a:t> main</a:t>
            </a:r>
            <a:endParaRPr lang="ru-RU" sz="1600" dirty="0">
              <a:solidFill>
                <a:schemeClr val="tx1"/>
              </a:solidFill>
            </a:endParaRPr>
          </a:p>
        </p:txBody>
      </p:sp>
      <p:sp>
        <p:nvSpPr>
          <p:cNvPr id="9" name="TextBox 8">
            <a:extLst>
              <a:ext uri="{FF2B5EF4-FFF2-40B4-BE49-F238E27FC236}">
                <a16:creationId xmlns:a16="http://schemas.microsoft.com/office/drawing/2014/main" id="{21E468EC-7AF0-35F5-91FF-0E2931B5E7A6}"/>
              </a:ext>
            </a:extLst>
          </p:cNvPr>
          <p:cNvSpPr txBox="1"/>
          <p:nvPr/>
        </p:nvSpPr>
        <p:spPr>
          <a:xfrm>
            <a:off x="7476613" y="2135187"/>
            <a:ext cx="795411" cy="369332"/>
          </a:xfrm>
          <a:prstGeom prst="rect">
            <a:avLst/>
          </a:prstGeom>
          <a:noFill/>
        </p:spPr>
        <p:txBody>
          <a:bodyPr wrap="none" rtlCol="0">
            <a:spAutoFit/>
          </a:bodyPr>
          <a:lstStyle/>
          <a:p>
            <a:r>
              <a:rPr lang="en-US" dirty="0"/>
              <a:t>main()</a:t>
            </a:r>
            <a:endParaRPr lang="ru-RU" dirty="0"/>
          </a:p>
        </p:txBody>
      </p:sp>
      <p:sp>
        <p:nvSpPr>
          <p:cNvPr id="10" name="TextBox 9">
            <a:extLst>
              <a:ext uri="{FF2B5EF4-FFF2-40B4-BE49-F238E27FC236}">
                <a16:creationId xmlns:a16="http://schemas.microsoft.com/office/drawing/2014/main" id="{61198C37-4A27-0799-5D45-621E60B6C562}"/>
              </a:ext>
            </a:extLst>
          </p:cNvPr>
          <p:cNvSpPr txBox="1"/>
          <p:nvPr/>
        </p:nvSpPr>
        <p:spPr>
          <a:xfrm>
            <a:off x="7476613" y="3147150"/>
            <a:ext cx="889987" cy="369332"/>
          </a:xfrm>
          <a:prstGeom prst="rect">
            <a:avLst/>
          </a:prstGeom>
          <a:noFill/>
        </p:spPr>
        <p:txBody>
          <a:bodyPr wrap="none" rtlCol="0">
            <a:spAutoFit/>
          </a:bodyPr>
          <a:lstStyle/>
          <a:p>
            <a:r>
              <a:rPr lang="en-US" dirty="0"/>
              <a:t>Func1()</a:t>
            </a:r>
            <a:endParaRPr lang="ru-RU" dirty="0"/>
          </a:p>
        </p:txBody>
      </p:sp>
      <p:sp>
        <p:nvSpPr>
          <p:cNvPr id="11" name="TextBox 10">
            <a:extLst>
              <a:ext uri="{FF2B5EF4-FFF2-40B4-BE49-F238E27FC236}">
                <a16:creationId xmlns:a16="http://schemas.microsoft.com/office/drawing/2014/main" id="{48A4A1ED-754D-528F-A5A3-6F2E89AC92B8}"/>
              </a:ext>
            </a:extLst>
          </p:cNvPr>
          <p:cNvSpPr txBox="1"/>
          <p:nvPr/>
        </p:nvSpPr>
        <p:spPr>
          <a:xfrm>
            <a:off x="7476613" y="3867527"/>
            <a:ext cx="889987" cy="369332"/>
          </a:xfrm>
          <a:prstGeom prst="rect">
            <a:avLst/>
          </a:prstGeom>
          <a:noFill/>
        </p:spPr>
        <p:txBody>
          <a:bodyPr wrap="none" rtlCol="0">
            <a:spAutoFit/>
          </a:bodyPr>
          <a:lstStyle/>
          <a:p>
            <a:r>
              <a:rPr lang="en-US" dirty="0"/>
              <a:t>Func2()</a:t>
            </a:r>
            <a:endParaRPr lang="ru-RU" dirty="0"/>
          </a:p>
        </p:txBody>
      </p:sp>
      <p:cxnSp>
        <p:nvCxnSpPr>
          <p:cNvPr id="12" name="Прямая со стрелкой 11">
            <a:extLst>
              <a:ext uri="{FF2B5EF4-FFF2-40B4-BE49-F238E27FC236}">
                <a16:creationId xmlns:a16="http://schemas.microsoft.com/office/drawing/2014/main" id="{72EA4C75-D2A1-011F-D62E-8E5C9A629D37}"/>
              </a:ext>
            </a:extLst>
          </p:cNvPr>
          <p:cNvCxnSpPr>
            <a:cxnSpLocks/>
          </p:cNvCxnSpPr>
          <p:nvPr/>
        </p:nvCxnSpPr>
        <p:spPr>
          <a:xfrm flipV="1">
            <a:off x="5048006" y="1626370"/>
            <a:ext cx="0" cy="50792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D98174D6-2915-2EF8-EA00-76AB6066914E}"/>
              </a:ext>
            </a:extLst>
          </p:cNvPr>
          <p:cNvCxnSpPr>
            <a:cxnSpLocks/>
          </p:cNvCxnSpPr>
          <p:nvPr/>
        </p:nvCxnSpPr>
        <p:spPr>
          <a:xfrm>
            <a:off x="4687966" y="1914400"/>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id="{6F526E52-5E61-6BCA-BB78-D0972E51823F}"/>
              </a:ext>
            </a:extLst>
          </p:cNvPr>
          <p:cNvCxnSpPr>
            <a:cxnSpLocks/>
          </p:cNvCxnSpPr>
          <p:nvPr/>
        </p:nvCxnSpPr>
        <p:spPr>
          <a:xfrm>
            <a:off x="4687966" y="30665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1C15FBEB-FB5B-0A2E-9D6B-5700235A7F0E}"/>
              </a:ext>
            </a:extLst>
          </p:cNvPr>
          <p:cNvCxnSpPr>
            <a:cxnSpLocks/>
          </p:cNvCxnSpPr>
          <p:nvPr/>
        </p:nvCxnSpPr>
        <p:spPr>
          <a:xfrm>
            <a:off x="4687966" y="383099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21D9C707-5FA1-9B32-C2FE-EC1102F2C794}"/>
              </a:ext>
            </a:extLst>
          </p:cNvPr>
          <p:cNvCxnSpPr>
            <a:cxnSpLocks/>
          </p:cNvCxnSpPr>
          <p:nvPr/>
        </p:nvCxnSpPr>
        <p:spPr>
          <a:xfrm>
            <a:off x="4687966" y="48667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17" name="Полилиния: фигура 16">
            <a:extLst>
              <a:ext uri="{FF2B5EF4-FFF2-40B4-BE49-F238E27FC236}">
                <a16:creationId xmlns:a16="http://schemas.microsoft.com/office/drawing/2014/main" id="{E585FB68-6521-1FE3-76C1-D9804843C8B6}"/>
              </a:ext>
            </a:extLst>
          </p:cNvPr>
          <p:cNvSpPr/>
          <p:nvPr/>
        </p:nvSpPr>
        <p:spPr>
          <a:xfrm>
            <a:off x="8226224" y="2365938"/>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олилиния: фигура 17">
            <a:extLst>
              <a:ext uri="{FF2B5EF4-FFF2-40B4-BE49-F238E27FC236}">
                <a16:creationId xmlns:a16="http://schemas.microsoft.com/office/drawing/2014/main" id="{2175F5D4-F500-4B94-E86E-7D18960A2241}"/>
              </a:ext>
            </a:extLst>
          </p:cNvPr>
          <p:cNvSpPr/>
          <p:nvPr/>
        </p:nvSpPr>
        <p:spPr>
          <a:xfrm>
            <a:off x="8360374" y="3354561"/>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4B86A8E7-E890-3966-F32F-A37BF749B7C7}"/>
              </a:ext>
            </a:extLst>
          </p:cNvPr>
          <p:cNvSpPr/>
          <p:nvPr/>
        </p:nvSpPr>
        <p:spPr>
          <a:xfrm>
            <a:off x="5120014" y="4954078"/>
            <a:ext cx="2314113" cy="156882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Мусор от предыдущих вызовов функции</a:t>
            </a:r>
          </a:p>
        </p:txBody>
      </p:sp>
      <p:grpSp>
        <p:nvGrpSpPr>
          <p:cNvPr id="23" name="Группа 22">
            <a:extLst>
              <a:ext uri="{FF2B5EF4-FFF2-40B4-BE49-F238E27FC236}">
                <a16:creationId xmlns:a16="http://schemas.microsoft.com/office/drawing/2014/main" id="{50B6A07E-5C14-CDA2-B58A-3A231CBF3962}"/>
              </a:ext>
            </a:extLst>
          </p:cNvPr>
          <p:cNvGrpSpPr/>
          <p:nvPr/>
        </p:nvGrpSpPr>
        <p:grpSpPr>
          <a:xfrm>
            <a:off x="2279576" y="4461807"/>
            <a:ext cx="2588410" cy="646331"/>
            <a:chOff x="755576" y="4461806"/>
            <a:chExt cx="2588410" cy="646331"/>
          </a:xfrm>
        </p:grpSpPr>
        <p:sp>
          <p:nvSpPr>
            <p:cNvPr id="19" name="Стрелка: влево 18">
              <a:extLst>
                <a:ext uri="{FF2B5EF4-FFF2-40B4-BE49-F238E27FC236}">
                  <a16:creationId xmlns:a16="http://schemas.microsoft.com/office/drawing/2014/main" id="{3BAB8C14-5ED3-4723-2897-18D7C0679FB5}"/>
                </a:ext>
              </a:extLst>
            </p:cNvPr>
            <p:cNvSpPr/>
            <p:nvPr/>
          </p:nvSpPr>
          <p:spPr>
            <a:xfrm flipH="1">
              <a:off x="2810258" y="4682062"/>
              <a:ext cx="533728"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a:extLst>
                <a:ext uri="{FF2B5EF4-FFF2-40B4-BE49-F238E27FC236}">
                  <a16:creationId xmlns:a16="http://schemas.microsoft.com/office/drawing/2014/main" id="{8E588522-D6E5-C1A9-FD17-4DB638DBCA86}"/>
                </a:ext>
              </a:extLst>
            </p:cNvPr>
            <p:cNvSpPr txBox="1"/>
            <p:nvPr/>
          </p:nvSpPr>
          <p:spPr>
            <a:xfrm>
              <a:off x="755576" y="4461806"/>
              <a:ext cx="2054682" cy="646331"/>
            </a:xfrm>
            <a:prstGeom prst="rect">
              <a:avLst/>
            </a:prstGeom>
            <a:noFill/>
          </p:spPr>
          <p:txBody>
            <a:bodyPr wrap="square" rtlCol="0">
              <a:spAutoFit/>
            </a:bodyPr>
            <a:lstStyle/>
            <a:p>
              <a:r>
                <a:rPr lang="ru-RU" dirty="0"/>
                <a:t>Позиция текущего кадра стека</a:t>
              </a:r>
            </a:p>
          </p:txBody>
        </p:sp>
      </p:grpSp>
      <p:sp>
        <p:nvSpPr>
          <p:cNvPr id="22" name="TextBox 21">
            <a:extLst>
              <a:ext uri="{FF2B5EF4-FFF2-40B4-BE49-F238E27FC236}">
                <a16:creationId xmlns:a16="http://schemas.microsoft.com/office/drawing/2014/main" id="{FB238C65-A63C-40C1-B33A-26EC6513008F}"/>
              </a:ext>
            </a:extLst>
          </p:cNvPr>
          <p:cNvSpPr txBox="1"/>
          <p:nvPr/>
        </p:nvSpPr>
        <p:spPr>
          <a:xfrm>
            <a:off x="196746" y="1564293"/>
            <a:ext cx="3636957" cy="2862322"/>
          </a:xfrm>
          <a:prstGeom prst="rect">
            <a:avLst/>
          </a:prstGeom>
          <a:noFill/>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Func2(</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b)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Func1(</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b) {</a:t>
            </a:r>
          </a:p>
          <a:p>
            <a:r>
              <a:rPr lang="en-US" b="0" dirty="0">
                <a:solidFill>
                  <a:srgbClr val="000000"/>
                </a:solidFill>
                <a:effectLst/>
                <a:latin typeface="Consolas" panose="020B0609020204030204" pitchFamily="49" charset="0"/>
              </a:rPr>
              <a:t>    Func2(a + b);</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Func1();</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293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p:bldP spid="17" grpId="0" animBg="1"/>
      <p:bldP spid="18" grpId="0" animBg="1"/>
      <p:bldP spid="2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9A61B4-8820-B86A-7043-54B78F2AB9A7}"/>
              </a:ext>
            </a:extLst>
          </p:cNvPr>
          <p:cNvSpPr>
            <a:spLocks noGrp="1"/>
          </p:cNvSpPr>
          <p:nvPr>
            <p:ph type="title"/>
          </p:nvPr>
        </p:nvSpPr>
        <p:spPr/>
        <p:txBody>
          <a:bodyPr>
            <a:normAutofit/>
          </a:bodyPr>
          <a:lstStyle/>
          <a:p>
            <a:r>
              <a:rPr lang="ru-RU" dirty="0"/>
              <a:t>Рекурсивное вычисление факториала</a:t>
            </a:r>
          </a:p>
        </p:txBody>
      </p:sp>
      <p:sp>
        <p:nvSpPr>
          <p:cNvPr id="4" name="TextBox 3">
            <a:extLst>
              <a:ext uri="{FF2B5EF4-FFF2-40B4-BE49-F238E27FC236}">
                <a16:creationId xmlns:a16="http://schemas.microsoft.com/office/drawing/2014/main" id="{34FEAE6C-3A7C-D85A-CC9E-3D6F0E9A7F29}"/>
              </a:ext>
            </a:extLst>
          </p:cNvPr>
          <p:cNvSpPr txBox="1"/>
          <p:nvPr/>
        </p:nvSpPr>
        <p:spPr>
          <a:xfrm>
            <a:off x="838200" y="1595021"/>
            <a:ext cx="9722296" cy="5078313"/>
          </a:xfrm>
          <a:prstGeom prst="rect">
            <a:avLst/>
          </a:prstGeom>
          <a:noFill/>
        </p:spPr>
        <p:txBody>
          <a:bodyPr wrap="square">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&lt;iostream&gt;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endParaRPr lang="ru-RU" dirty="0">
              <a:solidFill>
                <a:srgbClr val="000000"/>
              </a:solidFill>
              <a:latin typeface="Consolas" panose="020B0609020204030204" pitchFamily="49" charset="0"/>
            </a:endParaRPr>
          </a:p>
          <a:p>
            <a:r>
              <a:rPr lang="ru-RU" dirty="0">
                <a:solidFill>
                  <a:srgbClr val="008000"/>
                </a:solidFill>
                <a:latin typeface="Consolas" panose="020B0609020204030204" pitchFamily="49" charset="0"/>
              </a:rPr>
              <a:t>// Функция для рекурсивного вычисления факториала:</a:t>
            </a:r>
            <a:endParaRPr lang="ru-RU" dirty="0">
              <a:solidFill>
                <a:srgbClr val="000000"/>
              </a:solidFill>
              <a:latin typeface="Consolas" panose="020B0609020204030204" pitchFamily="49" charset="0"/>
            </a:endParaRPr>
          </a:p>
          <a:p>
            <a:r>
              <a:rPr lang="ru-RU" dirty="0">
                <a:solidFill>
                  <a:srgbClr val="008000"/>
                </a:solidFill>
                <a:latin typeface="Consolas" panose="020B0609020204030204" pitchFamily="49" charset="0"/>
              </a:rPr>
              <a:t>// 0! = 1</a:t>
            </a:r>
            <a:endParaRPr lang="ru-RU"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 = n*(n-1)!</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Factorial(</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a:t>
            </a:r>
          </a:p>
          <a:p>
            <a:r>
              <a:rPr lang="pt-BR" dirty="0">
                <a:solidFill>
                  <a:srgbClr val="000000"/>
                </a:solidFill>
                <a:latin typeface="Consolas" panose="020B0609020204030204" pitchFamily="49" charset="0"/>
              </a:rPr>
              <a:t>  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Factorial("s</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&amp;n="s</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&amp;</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endl;</a:t>
            </a:r>
          </a:p>
          <a:p>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return</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&gt; 0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Factorial(</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- 1) : 1;</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4; ++i) {</a:t>
            </a:r>
          </a:p>
          <a:p>
            <a:r>
              <a:rPr lang="en-US">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Calculating factorial of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 = Factorial(</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"Result is: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f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a:t>
            </a:r>
            <a:endParaRPr lang="ru-RU" dirty="0"/>
          </a:p>
        </p:txBody>
      </p:sp>
      <p:sp>
        <p:nvSpPr>
          <p:cNvPr id="6" name="TextBox 5">
            <a:extLst>
              <a:ext uri="{FF2B5EF4-FFF2-40B4-BE49-F238E27FC236}">
                <a16:creationId xmlns:a16="http://schemas.microsoft.com/office/drawing/2014/main" id="{0447A21D-E543-314F-9C5B-29F1AAC3E28C}"/>
              </a:ext>
            </a:extLst>
          </p:cNvPr>
          <p:cNvSpPr txBox="1"/>
          <p:nvPr/>
        </p:nvSpPr>
        <p:spPr>
          <a:xfrm>
            <a:off x="6096000" y="6488668"/>
            <a:ext cx="5844648" cy="369332"/>
          </a:xfrm>
          <a:prstGeom prst="rect">
            <a:avLst/>
          </a:prstGeom>
          <a:noFill/>
        </p:spPr>
        <p:txBody>
          <a:bodyPr wrap="square">
            <a:spAutoFit/>
          </a:bodyPr>
          <a:lstStyle/>
          <a:p>
            <a:pPr algn="r"/>
            <a:r>
              <a:rPr lang="ru-RU" dirty="0">
                <a:hlinkClick r:id="rId2"/>
              </a:rPr>
              <a:t>https://wandbox.org/permlink/tC4HG6ZqcZT2lm3P</a:t>
            </a:r>
            <a:endParaRPr lang="ru-RU" dirty="0"/>
          </a:p>
        </p:txBody>
      </p:sp>
      <p:pic>
        <p:nvPicPr>
          <p:cNvPr id="5" name="Рисунок 4">
            <a:extLst>
              <a:ext uri="{FF2B5EF4-FFF2-40B4-BE49-F238E27FC236}">
                <a16:creationId xmlns:a16="http://schemas.microsoft.com/office/drawing/2014/main" id="{BB8E65A3-79B8-4531-9CA3-84038510FED0}"/>
              </a:ext>
            </a:extLst>
          </p:cNvPr>
          <p:cNvPicPr>
            <a:picLocks noChangeAspect="1"/>
          </p:cNvPicPr>
          <p:nvPr/>
        </p:nvPicPr>
        <p:blipFill>
          <a:blip r:embed="rId3"/>
          <a:stretch>
            <a:fillRect/>
          </a:stretch>
        </p:blipFill>
        <p:spPr>
          <a:xfrm>
            <a:off x="9426452" y="1268760"/>
            <a:ext cx="2534004" cy="2553056"/>
          </a:xfrm>
          <a:prstGeom prst="rect">
            <a:avLst/>
          </a:prstGeom>
        </p:spPr>
      </p:pic>
    </p:spTree>
    <p:extLst>
      <p:ext uri="{BB962C8B-B14F-4D97-AF65-F5344CB8AC3E}">
        <p14:creationId xmlns:p14="http://schemas.microsoft.com/office/powerpoint/2010/main" val="23045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fade">
                                      <p:cBhvr>
                                        <p:cTn id="19" dur="500"/>
                                        <p:tgtEl>
                                          <p:spTgt spid="4">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1" end="11"/>
                                            </p:txEl>
                                          </p:spTgt>
                                        </p:tgtEl>
                                        <p:attrNameLst>
                                          <p:attrName>style.visibility</p:attrName>
                                        </p:attrNameLst>
                                      </p:cBhvr>
                                      <p:to>
                                        <p:strVal val="visible"/>
                                      </p:to>
                                    </p:set>
                                    <p:animEffect transition="in" filter="fade">
                                      <p:cBhvr>
                                        <p:cTn id="30" dur="500"/>
                                        <p:tgtEl>
                                          <p:spTgt spid="4">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animEffect transition="in" filter="fade">
                                      <p:cBhvr>
                                        <p:cTn id="33" dur="500"/>
                                        <p:tgtEl>
                                          <p:spTgt spid="4">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3" end="13"/>
                                            </p:txEl>
                                          </p:spTgt>
                                        </p:tgtEl>
                                        <p:attrNameLst>
                                          <p:attrName>style.visibility</p:attrName>
                                        </p:attrNameLst>
                                      </p:cBhvr>
                                      <p:to>
                                        <p:strVal val="visible"/>
                                      </p:to>
                                    </p:set>
                                    <p:animEffect transition="in" filter="fade">
                                      <p:cBhvr>
                                        <p:cTn id="36" dur="500"/>
                                        <p:tgtEl>
                                          <p:spTgt spid="4">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animEffect transition="in" filter="fade">
                                      <p:cBhvr>
                                        <p:cTn id="39" dur="500"/>
                                        <p:tgtEl>
                                          <p:spTgt spid="4">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5" end="15"/>
                                            </p:txEl>
                                          </p:spTgt>
                                        </p:tgtEl>
                                        <p:attrNameLst>
                                          <p:attrName>style.visibility</p:attrName>
                                        </p:attrNameLst>
                                      </p:cBhvr>
                                      <p:to>
                                        <p:strVal val="visible"/>
                                      </p:to>
                                    </p:set>
                                    <p:animEffect transition="in" filter="fade">
                                      <p:cBhvr>
                                        <p:cTn id="42" dur="500"/>
                                        <p:tgtEl>
                                          <p:spTgt spid="4">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6" end="16"/>
                                            </p:txEl>
                                          </p:spTgt>
                                        </p:tgtEl>
                                        <p:attrNameLst>
                                          <p:attrName>style.visibility</p:attrName>
                                        </p:attrNameLst>
                                      </p:cBhvr>
                                      <p:to>
                                        <p:strVal val="visible"/>
                                      </p:to>
                                    </p:set>
                                    <p:animEffect transition="in" filter="fade">
                                      <p:cBhvr>
                                        <p:cTn id="45" dur="500"/>
                                        <p:tgtEl>
                                          <p:spTgt spid="4">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7" end="17"/>
                                            </p:txEl>
                                          </p:spTgt>
                                        </p:tgtEl>
                                        <p:attrNameLst>
                                          <p:attrName>style.visibility</p:attrName>
                                        </p:attrNameLst>
                                      </p:cBhvr>
                                      <p:to>
                                        <p:strVal val="visible"/>
                                      </p:to>
                                    </p:set>
                                    <p:animEffect transition="in" filter="fade">
                                      <p:cBhvr>
                                        <p:cTn id="48"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E85EFD-5770-042D-CFFC-3240BC9AF3C1}"/>
              </a:ext>
            </a:extLst>
          </p:cNvPr>
          <p:cNvSpPr txBox="1"/>
          <p:nvPr/>
        </p:nvSpPr>
        <p:spPr>
          <a:xfrm>
            <a:off x="2063552" y="260650"/>
            <a:ext cx="6318448" cy="6555641"/>
          </a:xfrm>
          <a:prstGeom prst="rect">
            <a:avLst/>
          </a:prstGeom>
          <a:noFill/>
        </p:spPr>
        <p:txBody>
          <a:bodyPr wrap="square">
            <a:spAutoFit/>
          </a:bodyPr>
          <a:lstStyle/>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0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FF0000"/>
                </a:solidFill>
                <a:latin typeface="Consolas" panose="020B0609020204030204" pitchFamily="49" charset="0"/>
              </a:rPr>
              <a:t>0x7fff9c2d29fc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1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F0"/>
                </a:solidFill>
                <a:latin typeface="Consolas" panose="020B0609020204030204" pitchFamily="49" charset="0"/>
              </a:rPr>
              <a:t>0x7fff9c2d298c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2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50"/>
                </a:solidFill>
                <a:latin typeface="Consolas" panose="020B0609020204030204" pitchFamily="49" charset="0"/>
              </a:rPr>
              <a:t>0x7fff9c2d291c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2</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3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(3):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50"/>
                </a:solidFill>
                <a:latin typeface="Consolas" panose="020B0609020204030204" pitchFamily="49" charset="0"/>
              </a:rPr>
              <a:t>0x7fff9c2d291c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chemeClr val="accent1">
                    <a:lumMod val="75000"/>
                  </a:schemeClr>
                </a:solidFill>
                <a:latin typeface="Consolas" panose="020B0609020204030204" pitchFamily="49" charset="0"/>
              </a:rPr>
              <a:t>0x7fff9c2d28ac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6</a:t>
            </a:r>
          </a:p>
        </p:txBody>
      </p:sp>
    </p:spTree>
    <p:extLst>
      <p:ext uri="{BB962C8B-B14F-4D97-AF65-F5344CB8AC3E}">
        <p14:creationId xmlns:p14="http://schemas.microsoft.com/office/powerpoint/2010/main" val="40574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fade">
                                      <p:cBhvr>
                                        <p:cTn id="45" dur="500"/>
                                        <p:tgtEl>
                                          <p:spTgt spid="4">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12" end="12"/>
                                            </p:txEl>
                                          </p:spTgt>
                                        </p:tgtEl>
                                        <p:attrNameLst>
                                          <p:attrName>style.visibility</p:attrName>
                                        </p:attrNameLst>
                                      </p:cBhvr>
                                      <p:to>
                                        <p:strVal val="visible"/>
                                      </p:to>
                                    </p:set>
                                    <p:animEffect transition="in" filter="fade">
                                      <p:cBhvr>
                                        <p:cTn id="50" dur="500"/>
                                        <p:tgtEl>
                                          <p:spTgt spid="4">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fade">
                                      <p:cBhvr>
                                        <p:cTn id="55" dur="500"/>
                                        <p:tgtEl>
                                          <p:spTgt spid="4">
                                            <p:txEl>
                                              <p:pRg st="13" end="1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15" end="15"/>
                                            </p:txEl>
                                          </p:spTgt>
                                        </p:tgtEl>
                                        <p:attrNameLst>
                                          <p:attrName>style.visibility</p:attrName>
                                        </p:attrNameLst>
                                      </p:cBhvr>
                                      <p:to>
                                        <p:strVal val="visible"/>
                                      </p:to>
                                    </p:set>
                                    <p:animEffect transition="in" filter="fade">
                                      <p:cBhvr>
                                        <p:cTn id="60" dur="500"/>
                                        <p:tgtEl>
                                          <p:spTgt spid="4">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16" end="16"/>
                                            </p:txEl>
                                          </p:spTgt>
                                        </p:tgtEl>
                                        <p:attrNameLst>
                                          <p:attrName>style.visibility</p:attrName>
                                        </p:attrNameLst>
                                      </p:cBhvr>
                                      <p:to>
                                        <p:strVal val="visible"/>
                                      </p:to>
                                    </p:set>
                                    <p:animEffect transition="in" filter="fade">
                                      <p:cBhvr>
                                        <p:cTn id="65" dur="500"/>
                                        <p:tgtEl>
                                          <p:spTgt spid="4">
                                            <p:txEl>
                                              <p:pRg st="16" end="1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17" end="17"/>
                                            </p:txEl>
                                          </p:spTgt>
                                        </p:tgtEl>
                                        <p:attrNameLst>
                                          <p:attrName>style.visibility</p:attrName>
                                        </p:attrNameLst>
                                      </p:cBhvr>
                                      <p:to>
                                        <p:strVal val="visible"/>
                                      </p:to>
                                    </p:set>
                                    <p:animEffect transition="in" filter="fade">
                                      <p:cBhvr>
                                        <p:cTn id="70" dur="500"/>
                                        <p:tgtEl>
                                          <p:spTgt spid="4">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animEffect transition="in" filter="fade">
                                      <p:cBhvr>
                                        <p:cTn id="75" dur="500"/>
                                        <p:tgtEl>
                                          <p:spTgt spid="4">
                                            <p:txEl>
                                              <p:pRg st="18" end="1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
                                            <p:txEl>
                                              <p:pRg st="19" end="19"/>
                                            </p:txEl>
                                          </p:spTgt>
                                        </p:tgtEl>
                                        <p:attrNameLst>
                                          <p:attrName>style.visibility</p:attrName>
                                        </p:attrNameLst>
                                      </p:cBhvr>
                                      <p:to>
                                        <p:strVal val="visible"/>
                                      </p:to>
                                    </p:set>
                                    <p:animEffect transition="in" filter="fade">
                                      <p:cBhvr>
                                        <p:cTn id="80" dur="500"/>
                                        <p:tgtEl>
                                          <p:spTgt spid="4">
                                            <p:txEl>
                                              <p:pRg st="19" end="1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
                                            <p:txEl>
                                              <p:pRg st="20" end="20"/>
                                            </p:txEl>
                                          </p:spTgt>
                                        </p:tgtEl>
                                        <p:attrNameLst>
                                          <p:attrName>style.visibility</p:attrName>
                                        </p:attrNameLst>
                                      </p:cBhvr>
                                      <p:to>
                                        <p:strVal val="visible"/>
                                      </p:to>
                                    </p:set>
                                    <p:animEffect transition="in" filter="fade">
                                      <p:cBhvr>
                                        <p:cTn id="85"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D9C428FA-3F39-D57D-918F-A10EE3EEA51B}"/>
              </a:ext>
            </a:extLst>
          </p:cNvPr>
          <p:cNvGrpSpPr/>
          <p:nvPr/>
        </p:nvGrpSpPr>
        <p:grpSpPr>
          <a:xfrm>
            <a:off x="1721514" y="1789454"/>
            <a:ext cx="8748972" cy="4928804"/>
            <a:chOff x="143508" y="444412"/>
            <a:chExt cx="8748972" cy="4928804"/>
          </a:xfrm>
        </p:grpSpPr>
        <p:grpSp>
          <p:nvGrpSpPr>
            <p:cNvPr id="3" name="Группа 2">
              <a:extLst>
                <a:ext uri="{FF2B5EF4-FFF2-40B4-BE49-F238E27FC236}">
                  <a16:creationId xmlns:a16="http://schemas.microsoft.com/office/drawing/2014/main" id="{D94BF308-7B6E-A2F2-9773-7FF6D8BCB773}"/>
                </a:ext>
              </a:extLst>
            </p:cNvPr>
            <p:cNvGrpSpPr/>
            <p:nvPr/>
          </p:nvGrpSpPr>
          <p:grpSpPr>
            <a:xfrm>
              <a:off x="5076056" y="1988840"/>
              <a:ext cx="2016224" cy="648072"/>
              <a:chOff x="2051720" y="908720"/>
              <a:chExt cx="2016224" cy="648072"/>
            </a:xfrm>
          </p:grpSpPr>
          <p:sp>
            <p:nvSpPr>
              <p:cNvPr id="54" name="Прямоугольник 53">
                <a:extLst>
                  <a:ext uri="{FF2B5EF4-FFF2-40B4-BE49-F238E27FC236}">
                    <a16:creationId xmlns:a16="http://schemas.microsoft.com/office/drawing/2014/main" id="{A9387DAE-67C2-9B80-B3DF-A51CD6798E2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5" name="Прямоугольник 54">
                <a:extLst>
                  <a:ext uri="{FF2B5EF4-FFF2-40B4-BE49-F238E27FC236}">
                    <a16:creationId xmlns:a16="http://schemas.microsoft.com/office/drawing/2014/main" id="{52A0D2A2-6A6A-AE4C-9AEE-BAA520C8742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n=3</a:t>
                </a:r>
                <a:endParaRPr lang="ru-RU" dirty="0"/>
              </a:p>
            </p:txBody>
          </p:sp>
        </p:grpSp>
        <p:grpSp>
          <p:nvGrpSpPr>
            <p:cNvPr id="4" name="Группа 3">
              <a:extLst>
                <a:ext uri="{FF2B5EF4-FFF2-40B4-BE49-F238E27FC236}">
                  <a16:creationId xmlns:a16="http://schemas.microsoft.com/office/drawing/2014/main" id="{5A54C54B-D63B-4013-2F9F-B6D493B6AEF6}"/>
                </a:ext>
              </a:extLst>
            </p:cNvPr>
            <p:cNvGrpSpPr/>
            <p:nvPr/>
          </p:nvGrpSpPr>
          <p:grpSpPr>
            <a:xfrm>
              <a:off x="5076056" y="2746135"/>
              <a:ext cx="2016224" cy="648072"/>
              <a:chOff x="2051720" y="908720"/>
              <a:chExt cx="2016224" cy="648072"/>
            </a:xfrm>
          </p:grpSpPr>
          <p:sp>
            <p:nvSpPr>
              <p:cNvPr id="52" name="Прямоугольник 51">
                <a:extLst>
                  <a:ext uri="{FF2B5EF4-FFF2-40B4-BE49-F238E27FC236}">
                    <a16:creationId xmlns:a16="http://schemas.microsoft.com/office/drawing/2014/main" id="{643D2398-1E83-23A6-C55B-C8346AFB7249}"/>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Прямоугольник 52">
                <a:extLst>
                  <a:ext uri="{FF2B5EF4-FFF2-40B4-BE49-F238E27FC236}">
                    <a16:creationId xmlns:a16="http://schemas.microsoft.com/office/drawing/2014/main" id="{52BE8A1E-121F-FC6E-82A6-05545943F8B1}"/>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5" name="Группа 4">
              <a:extLst>
                <a:ext uri="{FF2B5EF4-FFF2-40B4-BE49-F238E27FC236}">
                  <a16:creationId xmlns:a16="http://schemas.microsoft.com/office/drawing/2014/main" id="{B6ABA6FE-F1DA-5C46-BF54-E7EB191EDEFF}"/>
                </a:ext>
              </a:extLst>
            </p:cNvPr>
            <p:cNvGrpSpPr/>
            <p:nvPr/>
          </p:nvGrpSpPr>
          <p:grpSpPr>
            <a:xfrm>
              <a:off x="5076056" y="3503430"/>
              <a:ext cx="2016224" cy="648072"/>
              <a:chOff x="2051720" y="908720"/>
              <a:chExt cx="2016224" cy="648072"/>
            </a:xfrm>
          </p:grpSpPr>
          <p:sp>
            <p:nvSpPr>
              <p:cNvPr id="50" name="Прямоугольник 49">
                <a:extLst>
                  <a:ext uri="{FF2B5EF4-FFF2-40B4-BE49-F238E27FC236}">
                    <a16:creationId xmlns:a16="http://schemas.microsoft.com/office/drawing/2014/main" id="{F4BBD532-DE3B-98F0-72A7-C737D8DA9FAD}"/>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a:extLst>
                  <a:ext uri="{FF2B5EF4-FFF2-40B4-BE49-F238E27FC236}">
                    <a16:creationId xmlns:a16="http://schemas.microsoft.com/office/drawing/2014/main" id="{C93C98C9-4BEB-673B-88F1-3B1955E502C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6" name="Группа 5">
              <a:extLst>
                <a:ext uri="{FF2B5EF4-FFF2-40B4-BE49-F238E27FC236}">
                  <a16:creationId xmlns:a16="http://schemas.microsoft.com/office/drawing/2014/main" id="{C7640847-4B46-39AD-16DA-FE930BA28F62}"/>
                </a:ext>
              </a:extLst>
            </p:cNvPr>
            <p:cNvGrpSpPr/>
            <p:nvPr/>
          </p:nvGrpSpPr>
          <p:grpSpPr>
            <a:xfrm>
              <a:off x="5076056" y="4260725"/>
              <a:ext cx="2016224" cy="648072"/>
              <a:chOff x="2051720" y="908720"/>
              <a:chExt cx="2016224" cy="648072"/>
            </a:xfrm>
          </p:grpSpPr>
          <p:sp>
            <p:nvSpPr>
              <p:cNvPr id="48" name="Прямоугольник 47">
                <a:extLst>
                  <a:ext uri="{FF2B5EF4-FFF2-40B4-BE49-F238E27FC236}">
                    <a16:creationId xmlns:a16="http://schemas.microsoft.com/office/drawing/2014/main" id="{432994DD-E30C-3277-49D5-7D98E9880420}"/>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Прямоугольник 48">
                <a:extLst>
                  <a:ext uri="{FF2B5EF4-FFF2-40B4-BE49-F238E27FC236}">
                    <a16:creationId xmlns:a16="http://schemas.microsoft.com/office/drawing/2014/main" id="{88F8B081-F2EE-7895-79F0-E92DB4C557A5}"/>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7" name="Группа 6">
              <a:extLst>
                <a:ext uri="{FF2B5EF4-FFF2-40B4-BE49-F238E27FC236}">
                  <a16:creationId xmlns:a16="http://schemas.microsoft.com/office/drawing/2014/main" id="{4441C338-25F8-8DCF-AAAD-56B186FB5441}"/>
                </a:ext>
              </a:extLst>
            </p:cNvPr>
            <p:cNvGrpSpPr/>
            <p:nvPr/>
          </p:nvGrpSpPr>
          <p:grpSpPr>
            <a:xfrm>
              <a:off x="5076056" y="941091"/>
              <a:ext cx="2016224" cy="927114"/>
              <a:chOff x="2051720" y="629678"/>
              <a:chExt cx="2016224" cy="927114"/>
            </a:xfrm>
          </p:grpSpPr>
          <p:sp>
            <p:nvSpPr>
              <p:cNvPr id="45" name="Прямоугольник 44">
                <a:extLst>
                  <a:ext uri="{FF2B5EF4-FFF2-40B4-BE49-F238E27FC236}">
                    <a16:creationId xmlns:a16="http://schemas.microsoft.com/office/drawing/2014/main" id="{31E57DC9-EFCB-7403-4383-F6DB71398FC5}"/>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Прямоугольник 45">
                <a:extLst>
                  <a:ext uri="{FF2B5EF4-FFF2-40B4-BE49-F238E27FC236}">
                    <a16:creationId xmlns:a16="http://schemas.microsoft.com/office/drawing/2014/main" id="{43544CE9-6748-C45F-F81C-1CCC8BCF666F}"/>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i=3</a:t>
                </a:r>
                <a:endParaRPr lang="ru-RU" dirty="0"/>
              </a:p>
            </p:txBody>
          </p:sp>
          <p:sp>
            <p:nvSpPr>
              <p:cNvPr id="47" name="Прямоугольник 46">
                <a:extLst>
                  <a:ext uri="{FF2B5EF4-FFF2-40B4-BE49-F238E27FC236}">
                    <a16:creationId xmlns:a16="http://schemas.microsoft.com/office/drawing/2014/main" id="{BED44428-6BC6-2BF5-5C71-838FBE2F1F18}"/>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8" name="TextBox 7">
              <a:extLst>
                <a:ext uri="{FF2B5EF4-FFF2-40B4-BE49-F238E27FC236}">
                  <a16:creationId xmlns:a16="http://schemas.microsoft.com/office/drawing/2014/main" id="{500C766B-1637-2FF7-536D-4ED25EE6B72A}"/>
                </a:ext>
              </a:extLst>
            </p:cNvPr>
            <p:cNvSpPr txBox="1"/>
            <p:nvPr/>
          </p:nvSpPr>
          <p:spPr>
            <a:xfrm>
              <a:off x="7308304" y="1007938"/>
              <a:ext cx="795411" cy="369332"/>
            </a:xfrm>
            <a:prstGeom prst="rect">
              <a:avLst/>
            </a:prstGeom>
            <a:noFill/>
          </p:spPr>
          <p:txBody>
            <a:bodyPr wrap="none" rtlCol="0">
              <a:spAutoFit/>
            </a:bodyPr>
            <a:lstStyle/>
            <a:p>
              <a:r>
                <a:rPr lang="en-US" dirty="0"/>
                <a:t>main()</a:t>
              </a:r>
              <a:endParaRPr lang="ru-RU" dirty="0"/>
            </a:p>
          </p:txBody>
        </p:sp>
        <p:sp>
          <p:nvSpPr>
            <p:cNvPr id="9" name="TextBox 8">
              <a:extLst>
                <a:ext uri="{FF2B5EF4-FFF2-40B4-BE49-F238E27FC236}">
                  <a16:creationId xmlns:a16="http://schemas.microsoft.com/office/drawing/2014/main" id="{E773E0C7-D585-C4FC-6A5A-92C924695BA0}"/>
                </a:ext>
              </a:extLst>
            </p:cNvPr>
            <p:cNvSpPr txBox="1"/>
            <p:nvPr/>
          </p:nvSpPr>
          <p:spPr>
            <a:xfrm>
              <a:off x="7308304" y="2019901"/>
              <a:ext cx="1243802" cy="369332"/>
            </a:xfrm>
            <a:prstGeom prst="rect">
              <a:avLst/>
            </a:prstGeom>
            <a:noFill/>
          </p:spPr>
          <p:txBody>
            <a:bodyPr wrap="none" rtlCol="0">
              <a:spAutoFit/>
            </a:bodyPr>
            <a:lstStyle/>
            <a:p>
              <a:r>
                <a:rPr lang="en-US" dirty="0"/>
                <a:t>Factorial(3)</a:t>
              </a:r>
              <a:endParaRPr lang="ru-RU" dirty="0"/>
            </a:p>
          </p:txBody>
        </p:sp>
        <p:sp>
          <p:nvSpPr>
            <p:cNvPr id="10" name="TextBox 9">
              <a:extLst>
                <a:ext uri="{FF2B5EF4-FFF2-40B4-BE49-F238E27FC236}">
                  <a16:creationId xmlns:a16="http://schemas.microsoft.com/office/drawing/2014/main" id="{FA0813A7-CADB-2843-54FE-AEC2A284529C}"/>
                </a:ext>
              </a:extLst>
            </p:cNvPr>
            <p:cNvSpPr txBox="1"/>
            <p:nvPr/>
          </p:nvSpPr>
          <p:spPr>
            <a:xfrm>
              <a:off x="7308304" y="2740278"/>
              <a:ext cx="1243802" cy="369332"/>
            </a:xfrm>
            <a:prstGeom prst="rect">
              <a:avLst/>
            </a:prstGeom>
            <a:noFill/>
          </p:spPr>
          <p:txBody>
            <a:bodyPr wrap="none" rtlCol="0">
              <a:spAutoFit/>
            </a:bodyPr>
            <a:lstStyle/>
            <a:p>
              <a:r>
                <a:rPr lang="en-US" dirty="0"/>
                <a:t>Factorial(2)</a:t>
              </a:r>
              <a:endParaRPr lang="ru-RU" dirty="0"/>
            </a:p>
          </p:txBody>
        </p:sp>
        <p:sp>
          <p:nvSpPr>
            <p:cNvPr id="11" name="TextBox 10">
              <a:extLst>
                <a:ext uri="{FF2B5EF4-FFF2-40B4-BE49-F238E27FC236}">
                  <a16:creationId xmlns:a16="http://schemas.microsoft.com/office/drawing/2014/main" id="{53480D7C-EB65-D551-878E-541DDF61A3BE}"/>
                </a:ext>
              </a:extLst>
            </p:cNvPr>
            <p:cNvSpPr txBox="1"/>
            <p:nvPr/>
          </p:nvSpPr>
          <p:spPr>
            <a:xfrm>
              <a:off x="7308304" y="3503430"/>
              <a:ext cx="1243802" cy="369332"/>
            </a:xfrm>
            <a:prstGeom prst="rect">
              <a:avLst/>
            </a:prstGeom>
            <a:noFill/>
          </p:spPr>
          <p:txBody>
            <a:bodyPr wrap="none" rtlCol="0">
              <a:spAutoFit/>
            </a:bodyPr>
            <a:lstStyle/>
            <a:p>
              <a:r>
                <a:rPr lang="en-US" dirty="0"/>
                <a:t>Factorial(1)</a:t>
              </a:r>
              <a:endParaRPr lang="ru-RU" dirty="0"/>
            </a:p>
          </p:txBody>
        </p:sp>
        <p:sp>
          <p:nvSpPr>
            <p:cNvPr id="12" name="TextBox 11">
              <a:extLst>
                <a:ext uri="{FF2B5EF4-FFF2-40B4-BE49-F238E27FC236}">
                  <a16:creationId xmlns:a16="http://schemas.microsoft.com/office/drawing/2014/main" id="{CE41030E-EAE7-99D6-91E6-9AC6D280CA05}"/>
                </a:ext>
              </a:extLst>
            </p:cNvPr>
            <p:cNvSpPr txBox="1"/>
            <p:nvPr/>
          </p:nvSpPr>
          <p:spPr>
            <a:xfrm>
              <a:off x="7308304" y="4266582"/>
              <a:ext cx="1243802" cy="369332"/>
            </a:xfrm>
            <a:prstGeom prst="rect">
              <a:avLst/>
            </a:prstGeom>
            <a:noFill/>
          </p:spPr>
          <p:txBody>
            <a:bodyPr wrap="none" rtlCol="0">
              <a:spAutoFit/>
            </a:bodyPr>
            <a:lstStyle/>
            <a:p>
              <a:r>
                <a:rPr lang="en-US" dirty="0"/>
                <a:t>Factorial(0)</a:t>
              </a:r>
              <a:endParaRPr lang="ru-RU" dirty="0"/>
            </a:p>
          </p:txBody>
        </p:sp>
        <p:grpSp>
          <p:nvGrpSpPr>
            <p:cNvPr id="13" name="Группа 12">
              <a:extLst>
                <a:ext uri="{FF2B5EF4-FFF2-40B4-BE49-F238E27FC236}">
                  <a16:creationId xmlns:a16="http://schemas.microsoft.com/office/drawing/2014/main" id="{B48C1571-8AE5-C1C9-6747-3B71BEC75C1E}"/>
                </a:ext>
              </a:extLst>
            </p:cNvPr>
            <p:cNvGrpSpPr/>
            <p:nvPr/>
          </p:nvGrpSpPr>
          <p:grpSpPr>
            <a:xfrm>
              <a:off x="755576" y="1966393"/>
              <a:ext cx="2016224" cy="648072"/>
              <a:chOff x="2051720" y="908720"/>
              <a:chExt cx="2016224" cy="648072"/>
            </a:xfrm>
          </p:grpSpPr>
          <p:sp>
            <p:nvSpPr>
              <p:cNvPr id="43" name="Прямоугольник 42">
                <a:extLst>
                  <a:ext uri="{FF2B5EF4-FFF2-40B4-BE49-F238E27FC236}">
                    <a16:creationId xmlns:a16="http://schemas.microsoft.com/office/drawing/2014/main" id="{43910FBB-75CB-346B-71C7-67CC960B059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 name="Прямоугольник 43">
                <a:extLst>
                  <a:ext uri="{FF2B5EF4-FFF2-40B4-BE49-F238E27FC236}">
                    <a16:creationId xmlns:a16="http://schemas.microsoft.com/office/drawing/2014/main" id="{9AB6770B-F4D7-7702-FC82-24631BB692C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14" name="Группа 13">
              <a:extLst>
                <a:ext uri="{FF2B5EF4-FFF2-40B4-BE49-F238E27FC236}">
                  <a16:creationId xmlns:a16="http://schemas.microsoft.com/office/drawing/2014/main" id="{0CE38470-78E4-78F6-CF2A-C6E6F8A30770}"/>
                </a:ext>
              </a:extLst>
            </p:cNvPr>
            <p:cNvGrpSpPr/>
            <p:nvPr/>
          </p:nvGrpSpPr>
          <p:grpSpPr>
            <a:xfrm>
              <a:off x="755576" y="2723688"/>
              <a:ext cx="2016224" cy="648072"/>
              <a:chOff x="2051720" y="908720"/>
              <a:chExt cx="2016224" cy="648072"/>
            </a:xfrm>
          </p:grpSpPr>
          <p:sp>
            <p:nvSpPr>
              <p:cNvPr id="41" name="Прямоугольник 40">
                <a:extLst>
                  <a:ext uri="{FF2B5EF4-FFF2-40B4-BE49-F238E27FC236}">
                    <a16:creationId xmlns:a16="http://schemas.microsoft.com/office/drawing/2014/main" id="{FD511C84-D3CB-A6AF-9124-B48316AEA593}"/>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2" name="Прямоугольник 41">
                <a:extLst>
                  <a:ext uri="{FF2B5EF4-FFF2-40B4-BE49-F238E27FC236}">
                    <a16:creationId xmlns:a16="http://schemas.microsoft.com/office/drawing/2014/main" id="{C8041B66-7697-2311-4296-C05D39748FB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15" name="Группа 14">
              <a:extLst>
                <a:ext uri="{FF2B5EF4-FFF2-40B4-BE49-F238E27FC236}">
                  <a16:creationId xmlns:a16="http://schemas.microsoft.com/office/drawing/2014/main" id="{1A8B8972-A4CA-C6EF-A8B7-A88ECCAC87E1}"/>
                </a:ext>
              </a:extLst>
            </p:cNvPr>
            <p:cNvGrpSpPr/>
            <p:nvPr/>
          </p:nvGrpSpPr>
          <p:grpSpPr>
            <a:xfrm>
              <a:off x="755576" y="3480983"/>
              <a:ext cx="2016224" cy="648072"/>
              <a:chOff x="2051720" y="908720"/>
              <a:chExt cx="2016224" cy="648072"/>
            </a:xfrm>
          </p:grpSpPr>
          <p:sp>
            <p:nvSpPr>
              <p:cNvPr id="39" name="Прямоугольник 38">
                <a:extLst>
                  <a:ext uri="{FF2B5EF4-FFF2-40B4-BE49-F238E27FC236}">
                    <a16:creationId xmlns:a16="http://schemas.microsoft.com/office/drawing/2014/main" id="{80B7C5AB-4B36-C167-82D0-9F1FE7968B4B}"/>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a:extLst>
                  <a:ext uri="{FF2B5EF4-FFF2-40B4-BE49-F238E27FC236}">
                    <a16:creationId xmlns:a16="http://schemas.microsoft.com/office/drawing/2014/main" id="{493DB7DC-992E-5DAA-5F35-C9109CE724B8}"/>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16" name="Группа 15">
              <a:extLst>
                <a:ext uri="{FF2B5EF4-FFF2-40B4-BE49-F238E27FC236}">
                  <a16:creationId xmlns:a16="http://schemas.microsoft.com/office/drawing/2014/main" id="{C0ED866B-9DBA-002C-FCD9-7E7393C2B2C4}"/>
                </a:ext>
              </a:extLst>
            </p:cNvPr>
            <p:cNvGrpSpPr/>
            <p:nvPr/>
          </p:nvGrpSpPr>
          <p:grpSpPr>
            <a:xfrm>
              <a:off x="755576" y="918644"/>
              <a:ext cx="2016224" cy="927114"/>
              <a:chOff x="2051720" y="629678"/>
              <a:chExt cx="2016224" cy="927114"/>
            </a:xfrm>
          </p:grpSpPr>
          <p:sp>
            <p:nvSpPr>
              <p:cNvPr id="36" name="Прямоугольник 35">
                <a:extLst>
                  <a:ext uri="{FF2B5EF4-FFF2-40B4-BE49-F238E27FC236}">
                    <a16:creationId xmlns:a16="http://schemas.microsoft.com/office/drawing/2014/main" id="{4F088665-28DA-C024-E116-BFA2E0EEB054}"/>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36">
                <a:extLst>
                  <a:ext uri="{FF2B5EF4-FFF2-40B4-BE49-F238E27FC236}">
                    <a16:creationId xmlns:a16="http://schemas.microsoft.com/office/drawing/2014/main" id="{94442208-8E88-9AC2-DB72-1069F98D90A1}"/>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a:t>=2</a:t>
                </a:r>
                <a:endParaRPr lang="ru-RU" dirty="0"/>
              </a:p>
            </p:txBody>
          </p:sp>
          <p:sp>
            <p:nvSpPr>
              <p:cNvPr id="38" name="Прямоугольник 37">
                <a:extLst>
                  <a:ext uri="{FF2B5EF4-FFF2-40B4-BE49-F238E27FC236}">
                    <a16:creationId xmlns:a16="http://schemas.microsoft.com/office/drawing/2014/main" id="{FBA07562-7870-BB53-5D43-8E8B3FFC54A2}"/>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17" name="TextBox 16">
              <a:extLst>
                <a:ext uri="{FF2B5EF4-FFF2-40B4-BE49-F238E27FC236}">
                  <a16:creationId xmlns:a16="http://schemas.microsoft.com/office/drawing/2014/main" id="{4FA608B5-B13C-F5C9-EE4B-D1AF704B2DE5}"/>
                </a:ext>
              </a:extLst>
            </p:cNvPr>
            <p:cNvSpPr txBox="1"/>
            <p:nvPr/>
          </p:nvSpPr>
          <p:spPr>
            <a:xfrm>
              <a:off x="2987824" y="985491"/>
              <a:ext cx="795411" cy="369332"/>
            </a:xfrm>
            <a:prstGeom prst="rect">
              <a:avLst/>
            </a:prstGeom>
            <a:noFill/>
          </p:spPr>
          <p:txBody>
            <a:bodyPr wrap="none" rtlCol="0">
              <a:spAutoFit/>
            </a:bodyPr>
            <a:lstStyle/>
            <a:p>
              <a:r>
                <a:rPr lang="en-US" dirty="0"/>
                <a:t>main()</a:t>
              </a:r>
              <a:endParaRPr lang="ru-RU" dirty="0"/>
            </a:p>
          </p:txBody>
        </p:sp>
        <p:sp>
          <p:nvSpPr>
            <p:cNvPr id="18" name="TextBox 17">
              <a:extLst>
                <a:ext uri="{FF2B5EF4-FFF2-40B4-BE49-F238E27FC236}">
                  <a16:creationId xmlns:a16="http://schemas.microsoft.com/office/drawing/2014/main" id="{95F8C8B8-7801-725F-6FFC-7C46DE9EDAB9}"/>
                </a:ext>
              </a:extLst>
            </p:cNvPr>
            <p:cNvSpPr txBox="1"/>
            <p:nvPr/>
          </p:nvSpPr>
          <p:spPr>
            <a:xfrm>
              <a:off x="2987824" y="1997454"/>
              <a:ext cx="1243802" cy="369332"/>
            </a:xfrm>
            <a:prstGeom prst="rect">
              <a:avLst/>
            </a:prstGeom>
            <a:noFill/>
          </p:spPr>
          <p:txBody>
            <a:bodyPr wrap="none" rtlCol="0">
              <a:spAutoFit/>
            </a:bodyPr>
            <a:lstStyle/>
            <a:p>
              <a:r>
                <a:rPr lang="en-US" dirty="0"/>
                <a:t>Factorial(2)</a:t>
              </a:r>
              <a:endParaRPr lang="ru-RU" dirty="0"/>
            </a:p>
          </p:txBody>
        </p:sp>
        <p:sp>
          <p:nvSpPr>
            <p:cNvPr id="19" name="TextBox 18">
              <a:extLst>
                <a:ext uri="{FF2B5EF4-FFF2-40B4-BE49-F238E27FC236}">
                  <a16:creationId xmlns:a16="http://schemas.microsoft.com/office/drawing/2014/main" id="{E80CED10-AF63-5BD1-AFA0-D13B3F9A39BF}"/>
                </a:ext>
              </a:extLst>
            </p:cNvPr>
            <p:cNvSpPr txBox="1"/>
            <p:nvPr/>
          </p:nvSpPr>
          <p:spPr>
            <a:xfrm>
              <a:off x="2987824" y="2717831"/>
              <a:ext cx="1243802" cy="369332"/>
            </a:xfrm>
            <a:prstGeom prst="rect">
              <a:avLst/>
            </a:prstGeom>
            <a:noFill/>
          </p:spPr>
          <p:txBody>
            <a:bodyPr wrap="none" rtlCol="0">
              <a:spAutoFit/>
            </a:bodyPr>
            <a:lstStyle/>
            <a:p>
              <a:r>
                <a:rPr lang="en-US" dirty="0"/>
                <a:t>Factorial(1)</a:t>
              </a:r>
              <a:endParaRPr lang="ru-RU" dirty="0"/>
            </a:p>
          </p:txBody>
        </p:sp>
        <p:sp>
          <p:nvSpPr>
            <p:cNvPr id="20" name="TextBox 19">
              <a:extLst>
                <a:ext uri="{FF2B5EF4-FFF2-40B4-BE49-F238E27FC236}">
                  <a16:creationId xmlns:a16="http://schemas.microsoft.com/office/drawing/2014/main" id="{8F592402-A6FA-3290-2A6E-2A8F49532731}"/>
                </a:ext>
              </a:extLst>
            </p:cNvPr>
            <p:cNvSpPr txBox="1"/>
            <p:nvPr/>
          </p:nvSpPr>
          <p:spPr>
            <a:xfrm>
              <a:off x="2987824" y="3480983"/>
              <a:ext cx="1243802" cy="369332"/>
            </a:xfrm>
            <a:prstGeom prst="rect">
              <a:avLst/>
            </a:prstGeom>
            <a:noFill/>
          </p:spPr>
          <p:txBody>
            <a:bodyPr wrap="none" rtlCol="0">
              <a:spAutoFit/>
            </a:bodyPr>
            <a:lstStyle/>
            <a:p>
              <a:r>
                <a:rPr lang="en-US" dirty="0"/>
                <a:t>Factorial(0)</a:t>
              </a:r>
              <a:endParaRPr lang="ru-RU" dirty="0"/>
            </a:p>
          </p:txBody>
        </p:sp>
        <p:cxnSp>
          <p:nvCxnSpPr>
            <p:cNvPr id="21" name="Прямая со стрелкой 20">
              <a:extLst>
                <a:ext uri="{FF2B5EF4-FFF2-40B4-BE49-F238E27FC236}">
                  <a16:creationId xmlns:a16="http://schemas.microsoft.com/office/drawing/2014/main" id="{D9913BD4-4915-D59C-9A8B-003CCF3E7CA9}"/>
                </a:ext>
              </a:extLst>
            </p:cNvPr>
            <p:cNvCxnSpPr>
              <a:cxnSpLocks/>
            </p:cNvCxnSpPr>
            <p:nvPr/>
          </p:nvCxnSpPr>
          <p:spPr>
            <a:xfrm flipV="1">
              <a:off x="683568" y="476674"/>
              <a:ext cx="0" cy="4896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8C925B92-99D9-3633-AF11-ED1738036996}"/>
                </a:ext>
              </a:extLst>
            </p:cNvPr>
            <p:cNvCxnSpPr>
              <a:cxnSpLocks/>
            </p:cNvCxnSpPr>
            <p:nvPr/>
          </p:nvCxnSpPr>
          <p:spPr>
            <a:xfrm flipV="1">
              <a:off x="5004048" y="444412"/>
              <a:ext cx="0" cy="49288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C7FA0C38-22A4-E052-964B-D510E1A9D59A}"/>
                </a:ext>
              </a:extLst>
            </p:cNvPr>
            <p:cNvCxnSpPr>
              <a:cxnSpLocks/>
            </p:cNvCxnSpPr>
            <p:nvPr/>
          </p:nvCxnSpPr>
          <p:spPr>
            <a:xfrm>
              <a:off x="323528" y="764704"/>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A4366229-2198-CF3E-D416-563C0700470F}"/>
                </a:ext>
              </a:extLst>
            </p:cNvPr>
            <p:cNvCxnSpPr>
              <a:cxnSpLocks/>
            </p:cNvCxnSpPr>
            <p:nvPr/>
          </p:nvCxnSpPr>
          <p:spPr>
            <a:xfrm>
              <a:off x="323528" y="191683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84397C88-3E18-FEAF-541F-61E97B95506F}"/>
                </a:ext>
              </a:extLst>
            </p:cNvPr>
            <p:cNvCxnSpPr>
              <a:cxnSpLocks/>
            </p:cNvCxnSpPr>
            <p:nvPr/>
          </p:nvCxnSpPr>
          <p:spPr>
            <a:xfrm>
              <a:off x="323528" y="268130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1FA30F6E-ED6A-8915-7763-89B364EAD47C}"/>
                </a:ext>
              </a:extLst>
            </p:cNvPr>
            <p:cNvCxnSpPr>
              <a:cxnSpLocks/>
            </p:cNvCxnSpPr>
            <p:nvPr/>
          </p:nvCxnSpPr>
          <p:spPr>
            <a:xfrm>
              <a:off x="323528" y="344577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00016097-0474-94A2-295C-23CC4125F777}"/>
                </a:ext>
              </a:extLst>
            </p:cNvPr>
            <p:cNvCxnSpPr>
              <a:cxnSpLocks/>
            </p:cNvCxnSpPr>
            <p:nvPr/>
          </p:nvCxnSpPr>
          <p:spPr>
            <a:xfrm>
              <a:off x="323528" y="421024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6407854F-03B7-19A2-17AE-E565D8C85112}"/>
                </a:ext>
              </a:extLst>
            </p:cNvPr>
            <p:cNvCxnSpPr>
              <a:cxnSpLocks/>
            </p:cNvCxnSpPr>
            <p:nvPr/>
          </p:nvCxnSpPr>
          <p:spPr>
            <a:xfrm>
              <a:off x="143508" y="497471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9" name="Полилиния: фигура 28">
              <a:extLst>
                <a:ext uri="{FF2B5EF4-FFF2-40B4-BE49-F238E27FC236}">
                  <a16:creationId xmlns:a16="http://schemas.microsoft.com/office/drawing/2014/main" id="{DD697DD3-8256-8B23-21B0-BA7FB3F5A31B}"/>
                </a:ext>
              </a:extLst>
            </p:cNvPr>
            <p:cNvSpPr/>
            <p:nvPr/>
          </p:nvSpPr>
          <p:spPr>
            <a:xfrm>
              <a:off x="3861786" y="1216241"/>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олилиния: фигура 29">
              <a:extLst>
                <a:ext uri="{FF2B5EF4-FFF2-40B4-BE49-F238E27FC236}">
                  <a16:creationId xmlns:a16="http://schemas.microsoft.com/office/drawing/2014/main" id="{010CD29F-F6DA-DEAA-0CA1-29D560D4DC25}"/>
                </a:ext>
              </a:extLst>
            </p:cNvPr>
            <p:cNvSpPr/>
            <p:nvPr/>
          </p:nvSpPr>
          <p:spPr>
            <a:xfrm>
              <a:off x="4190260" y="299177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олилиния: фигура 30">
              <a:extLst>
                <a:ext uri="{FF2B5EF4-FFF2-40B4-BE49-F238E27FC236}">
                  <a16:creationId xmlns:a16="http://schemas.microsoft.com/office/drawing/2014/main" id="{B9C39B11-E028-2700-18C1-22AFF73D401F}"/>
                </a:ext>
              </a:extLst>
            </p:cNvPr>
            <p:cNvSpPr/>
            <p:nvPr/>
          </p:nvSpPr>
          <p:spPr>
            <a:xfrm>
              <a:off x="4188986" y="2204864"/>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олилиния: фигура 31">
              <a:extLst>
                <a:ext uri="{FF2B5EF4-FFF2-40B4-BE49-F238E27FC236}">
                  <a16:creationId xmlns:a16="http://schemas.microsoft.com/office/drawing/2014/main" id="{2C5FC281-1D9A-76DA-2E80-78985E79985A}"/>
                </a:ext>
              </a:extLst>
            </p:cNvPr>
            <p:cNvSpPr/>
            <p:nvPr/>
          </p:nvSpPr>
          <p:spPr>
            <a:xfrm>
              <a:off x="8185043" y="1210807"/>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олилиния: фигура 32">
              <a:extLst>
                <a:ext uri="{FF2B5EF4-FFF2-40B4-BE49-F238E27FC236}">
                  <a16:creationId xmlns:a16="http://schemas.microsoft.com/office/drawing/2014/main" id="{6F7B9DA7-BDA9-CC1C-48C3-071C244D9B2B}"/>
                </a:ext>
              </a:extLst>
            </p:cNvPr>
            <p:cNvSpPr/>
            <p:nvPr/>
          </p:nvSpPr>
          <p:spPr>
            <a:xfrm>
              <a:off x="8473462" y="220708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олилиния: фигура 33">
              <a:extLst>
                <a:ext uri="{FF2B5EF4-FFF2-40B4-BE49-F238E27FC236}">
                  <a16:creationId xmlns:a16="http://schemas.microsoft.com/office/drawing/2014/main" id="{44015688-FFED-B52A-90FA-359594567128}"/>
                </a:ext>
              </a:extLst>
            </p:cNvPr>
            <p:cNvSpPr/>
            <p:nvPr/>
          </p:nvSpPr>
          <p:spPr>
            <a:xfrm>
              <a:off x="8460432" y="296066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олилиния: фигура 34">
              <a:extLst>
                <a:ext uri="{FF2B5EF4-FFF2-40B4-BE49-F238E27FC236}">
                  <a16:creationId xmlns:a16="http://schemas.microsoft.com/office/drawing/2014/main" id="{5869A87C-39A4-72E3-94DB-D233A2CDF57A}"/>
                </a:ext>
              </a:extLst>
            </p:cNvPr>
            <p:cNvSpPr/>
            <p:nvPr/>
          </p:nvSpPr>
          <p:spPr>
            <a:xfrm>
              <a:off x="8460432" y="3721868"/>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58" name="Заголовок 57">
            <a:extLst>
              <a:ext uri="{FF2B5EF4-FFF2-40B4-BE49-F238E27FC236}">
                <a16:creationId xmlns:a16="http://schemas.microsoft.com/office/drawing/2014/main" id="{6DDF0A04-7BB3-9AC0-2F31-12FE89303C56}"/>
              </a:ext>
            </a:extLst>
          </p:cNvPr>
          <p:cNvSpPr>
            <a:spLocks noGrp="1"/>
          </p:cNvSpPr>
          <p:nvPr>
            <p:ph type="title"/>
          </p:nvPr>
        </p:nvSpPr>
        <p:spPr/>
        <p:txBody>
          <a:bodyPr>
            <a:normAutofit/>
          </a:bodyPr>
          <a:lstStyle/>
          <a:p>
            <a:r>
              <a:rPr lang="ru-RU" dirty="0"/>
              <a:t>Кадры стека при вычислении </a:t>
            </a:r>
            <a:r>
              <a:rPr lang="en-US" dirty="0"/>
              <a:t>Factorial(2)</a:t>
            </a:r>
            <a:r>
              <a:rPr lang="ru-RU" dirty="0"/>
              <a:t> и</a:t>
            </a:r>
            <a:r>
              <a:rPr lang="en-US" dirty="0"/>
              <a:t> Factorial(3)</a:t>
            </a:r>
            <a:endParaRPr lang="ru-RU" dirty="0"/>
          </a:p>
        </p:txBody>
      </p:sp>
    </p:spTree>
    <p:extLst>
      <p:ext uri="{BB962C8B-B14F-4D97-AF65-F5344CB8AC3E}">
        <p14:creationId xmlns:p14="http://schemas.microsoft.com/office/powerpoint/2010/main" val="2316016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268CC-43BA-F1C6-1E98-A364DAFB7128}"/>
              </a:ext>
            </a:extLst>
          </p:cNvPr>
          <p:cNvSpPr>
            <a:spLocks noGrp="1"/>
          </p:cNvSpPr>
          <p:nvPr>
            <p:ph type="title"/>
          </p:nvPr>
        </p:nvSpPr>
        <p:spPr/>
        <p:txBody>
          <a:bodyPr/>
          <a:lstStyle/>
          <a:p>
            <a:r>
              <a:rPr lang="ru-RU" dirty="0"/>
              <a:t>Функции, использующие глобальные переменные</a:t>
            </a:r>
          </a:p>
        </p:txBody>
      </p:sp>
      <p:sp>
        <p:nvSpPr>
          <p:cNvPr id="6" name="TextBox 5">
            <a:extLst>
              <a:ext uri="{FF2B5EF4-FFF2-40B4-BE49-F238E27FC236}">
                <a16:creationId xmlns:a16="http://schemas.microsoft.com/office/drawing/2014/main" id="{A3AD1E69-BA64-93B7-7C8F-97505EF5D6B6}"/>
              </a:ext>
            </a:extLst>
          </p:cNvPr>
          <p:cNvSpPr txBox="1"/>
          <p:nvPr/>
        </p:nvSpPr>
        <p:spPr>
          <a:xfrm>
            <a:off x="838200" y="6221314"/>
            <a:ext cx="5256584" cy="369332"/>
          </a:xfrm>
          <a:prstGeom prst="rect">
            <a:avLst/>
          </a:prstGeom>
          <a:noFill/>
        </p:spPr>
        <p:txBody>
          <a:bodyPr wrap="square">
            <a:spAutoFit/>
          </a:bodyPr>
          <a:lstStyle/>
          <a:p>
            <a:r>
              <a:rPr lang="ru-RU" dirty="0"/>
              <a:t>Какое суммарное расстояние выведет программа</a:t>
            </a:r>
            <a:r>
              <a:rPr lang="en-US" dirty="0"/>
              <a:t>?</a:t>
            </a:r>
            <a:endParaRPr lang="ru-RU" dirty="0"/>
          </a:p>
        </p:txBody>
      </p:sp>
      <p:sp>
        <p:nvSpPr>
          <p:cNvPr id="9" name="TextBox 8">
            <a:extLst>
              <a:ext uri="{FF2B5EF4-FFF2-40B4-BE49-F238E27FC236}">
                <a16:creationId xmlns:a16="http://schemas.microsoft.com/office/drawing/2014/main" id="{63874059-351B-7FB5-8C0D-FCB6FBC64F02}"/>
              </a:ext>
            </a:extLst>
          </p:cNvPr>
          <p:cNvSpPr txBox="1"/>
          <p:nvPr/>
        </p:nvSpPr>
        <p:spPr>
          <a:xfrm>
            <a:off x="7248128" y="1005407"/>
            <a:ext cx="5472608" cy="369332"/>
          </a:xfrm>
          <a:prstGeom prst="rect">
            <a:avLst/>
          </a:prstGeom>
          <a:noFill/>
        </p:spPr>
        <p:txBody>
          <a:bodyPr wrap="square">
            <a:spAutoFit/>
          </a:bodyPr>
          <a:lstStyle/>
          <a:p>
            <a:r>
              <a:rPr lang="ru-RU" dirty="0">
                <a:hlinkClick r:id="rId3"/>
              </a:rPr>
              <a:t>https://wandbox.org/permlink/Jj4a3ezbjh1JgpPv</a:t>
            </a:r>
            <a:endParaRPr lang="ru-RU" dirty="0"/>
          </a:p>
        </p:txBody>
      </p:sp>
      <p:pic>
        <p:nvPicPr>
          <p:cNvPr id="5" name="Рисунок 4">
            <a:extLst>
              <a:ext uri="{FF2B5EF4-FFF2-40B4-BE49-F238E27FC236}">
                <a16:creationId xmlns:a16="http://schemas.microsoft.com/office/drawing/2014/main" id="{847865E0-BB0B-48A2-9FEB-7B1DDAA1EA31}"/>
              </a:ext>
            </a:extLst>
          </p:cNvPr>
          <p:cNvPicPr>
            <a:picLocks noChangeAspect="1"/>
          </p:cNvPicPr>
          <p:nvPr/>
        </p:nvPicPr>
        <p:blipFill>
          <a:blip r:embed="rId4"/>
          <a:stretch>
            <a:fillRect/>
          </a:stretch>
        </p:blipFill>
        <p:spPr>
          <a:xfrm>
            <a:off x="9428240" y="1658696"/>
            <a:ext cx="2126334" cy="2166454"/>
          </a:xfrm>
          <a:prstGeom prst="rect">
            <a:avLst/>
          </a:prstGeom>
        </p:spPr>
      </p:pic>
      <p:sp>
        <p:nvSpPr>
          <p:cNvPr id="12" name="TextBox 11">
            <a:extLst>
              <a:ext uri="{FF2B5EF4-FFF2-40B4-BE49-F238E27FC236}">
                <a16:creationId xmlns:a16="http://schemas.microsoft.com/office/drawing/2014/main" id="{0E83D617-53E7-4538-BFC9-5B2A7A1D55B4}"/>
              </a:ext>
            </a:extLst>
          </p:cNvPr>
          <p:cNvSpPr txBox="1"/>
          <p:nvPr/>
        </p:nvSpPr>
        <p:spPr>
          <a:xfrm>
            <a:off x="838200" y="1690688"/>
            <a:ext cx="8152782" cy="4524315"/>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speed = </a:t>
            </a:r>
            <a:r>
              <a:rPr lang="en-US" b="0" dirty="0">
                <a:solidFill>
                  <a:srgbClr val="098658"/>
                </a:solidFill>
                <a:effectLst/>
                <a:latin typeface="Consolas" panose="020B0609020204030204" pitchFamily="49" charset="0"/>
              </a:rPr>
              <a:t>12</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Run(</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time)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distance = speed * time;</a:t>
            </a:r>
          </a:p>
          <a:p>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"Run "</a:t>
            </a:r>
            <a:r>
              <a:rPr lang="en-US" b="0" dirty="0">
                <a:solidFill>
                  <a:srgbClr val="000000"/>
                </a:solidFill>
                <a:effectLst/>
                <a:latin typeface="Consolas" panose="020B0609020204030204" pitchFamily="49" charset="0"/>
              </a:rPr>
              <a:t> &lt;&lt; time &lt;&lt; </a:t>
            </a:r>
            <a:r>
              <a:rPr lang="en-US" b="0" dirty="0">
                <a:solidFill>
                  <a:srgbClr val="A31515"/>
                </a:solidFill>
                <a:effectLst/>
                <a:latin typeface="Consolas" panose="020B0609020204030204" pitchFamily="49" charset="0"/>
              </a:rPr>
              <a:t>"h at speed "</a:t>
            </a:r>
            <a:r>
              <a:rPr lang="en-US" b="0" dirty="0">
                <a:solidFill>
                  <a:srgbClr val="000000"/>
                </a:solidFill>
                <a:effectLst/>
                <a:latin typeface="Consolas" panose="020B0609020204030204" pitchFamily="49" charset="0"/>
              </a:rPr>
              <a:t> &lt;&lt; speed</a:t>
            </a:r>
          </a:p>
          <a:p>
            <a:r>
              <a:rPr lang="en-US">
                <a:solidFill>
                  <a:srgbClr val="000000"/>
                </a:solidFill>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&lt;&lt; </a:t>
            </a:r>
            <a:r>
              <a:rPr lang="en-US" b="0" dirty="0">
                <a:solidFill>
                  <a:srgbClr val="A31515"/>
                </a:solidFill>
                <a:effectLst/>
                <a:latin typeface="Consolas" panose="020B0609020204030204" pitchFamily="49" charset="0"/>
              </a:rPr>
              <a:t>". Distance is "</a:t>
            </a:r>
            <a:r>
              <a:rPr lang="en-US" b="0" dirty="0">
                <a:solidFill>
                  <a:srgbClr val="000000"/>
                </a:solidFill>
                <a:effectLst/>
                <a:latin typeface="Consolas" panose="020B0609020204030204" pitchFamily="49" charset="0"/>
              </a:rPr>
              <a:t> &lt;&lt; distance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speed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distance;</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distance = Run(</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 Run(</a:t>
            </a:r>
            <a:r>
              <a:rPr lang="en-US" b="0" dirty="0">
                <a:solidFill>
                  <a:srgbClr val="098658"/>
                </a:solidFill>
                <a:effectLst/>
                <a:latin typeface="Consolas" panose="020B0609020204030204" pitchFamily="49" charset="0"/>
              </a:rPr>
              <a:t>20</a:t>
            </a:r>
            <a:r>
              <a:rPr lang="en-US" b="0" dirty="0">
                <a:solidFill>
                  <a:srgbClr val="000000"/>
                </a:solidFill>
                <a:effectLst/>
                <a:latin typeface="Consolas" panose="020B0609020204030204" pitchFamily="49" charset="0"/>
              </a:rPr>
              <a:t>) + Run(</a:t>
            </a:r>
            <a:r>
              <a:rPr lang="en-US" b="0" dirty="0">
                <a:solidFill>
                  <a:srgbClr val="098658"/>
                </a:solidFill>
                <a:effectLst/>
                <a:latin typeface="Consolas" panose="020B0609020204030204" pitchFamily="49" charset="0"/>
              </a:rPr>
              <a:t>30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distance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D47FB1AB-996E-43F5-992C-F6D1633B96B2}"/>
              </a:ext>
            </a:extLst>
          </p:cNvPr>
          <p:cNvSpPr txBox="1"/>
          <p:nvPr/>
        </p:nvSpPr>
        <p:spPr>
          <a:xfrm>
            <a:off x="7824192" y="4037192"/>
            <a:ext cx="3902767"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err="1"/>
              <a:t>Run</a:t>
            </a:r>
            <a:r>
              <a:rPr lang="ru-RU" dirty="0"/>
              <a:t> 10h </a:t>
            </a:r>
            <a:r>
              <a:rPr lang="ru-RU" dirty="0" err="1"/>
              <a:t>at</a:t>
            </a:r>
            <a:r>
              <a:rPr lang="ru-RU" dirty="0"/>
              <a:t> </a:t>
            </a:r>
            <a:r>
              <a:rPr lang="ru-RU" dirty="0" err="1"/>
              <a:t>speed</a:t>
            </a:r>
            <a:r>
              <a:rPr lang="ru-RU" dirty="0"/>
              <a:t> 12. </a:t>
            </a:r>
            <a:r>
              <a:rPr lang="ru-RU" dirty="0" err="1"/>
              <a:t>Distance</a:t>
            </a:r>
            <a:r>
              <a:rPr lang="ru-RU" dirty="0"/>
              <a:t> </a:t>
            </a:r>
            <a:r>
              <a:rPr lang="ru-RU" dirty="0" err="1"/>
              <a:t>is</a:t>
            </a:r>
            <a:r>
              <a:rPr lang="ru-RU" dirty="0"/>
              <a:t> 120</a:t>
            </a:r>
          </a:p>
          <a:p>
            <a:r>
              <a:rPr lang="ru-RU" dirty="0" err="1"/>
              <a:t>Run</a:t>
            </a:r>
            <a:r>
              <a:rPr lang="ru-RU" dirty="0"/>
              <a:t> 20h </a:t>
            </a:r>
            <a:r>
              <a:rPr lang="ru-RU" dirty="0" err="1"/>
              <a:t>at</a:t>
            </a:r>
            <a:r>
              <a:rPr lang="ru-RU" dirty="0"/>
              <a:t> </a:t>
            </a:r>
            <a:r>
              <a:rPr lang="ru-RU" dirty="0" err="1"/>
              <a:t>speed</a:t>
            </a:r>
            <a:r>
              <a:rPr lang="ru-RU" dirty="0"/>
              <a:t> 6. </a:t>
            </a:r>
            <a:r>
              <a:rPr lang="ru-RU" dirty="0" err="1"/>
              <a:t>Distance</a:t>
            </a:r>
            <a:r>
              <a:rPr lang="ru-RU" dirty="0"/>
              <a:t> </a:t>
            </a:r>
            <a:r>
              <a:rPr lang="ru-RU" dirty="0" err="1"/>
              <a:t>is</a:t>
            </a:r>
            <a:r>
              <a:rPr lang="ru-RU" dirty="0"/>
              <a:t> 120</a:t>
            </a:r>
          </a:p>
          <a:p>
            <a:r>
              <a:rPr lang="ru-RU" dirty="0" err="1"/>
              <a:t>Run</a:t>
            </a:r>
            <a:r>
              <a:rPr lang="ru-RU" dirty="0"/>
              <a:t> 30h </a:t>
            </a:r>
            <a:r>
              <a:rPr lang="ru-RU" dirty="0" err="1"/>
              <a:t>at</a:t>
            </a:r>
            <a:r>
              <a:rPr lang="ru-RU" dirty="0"/>
              <a:t> </a:t>
            </a:r>
            <a:r>
              <a:rPr lang="ru-RU" dirty="0" err="1"/>
              <a:t>speed</a:t>
            </a:r>
            <a:r>
              <a:rPr lang="ru-RU" dirty="0"/>
              <a:t> 3. </a:t>
            </a:r>
            <a:r>
              <a:rPr lang="ru-RU" dirty="0" err="1"/>
              <a:t>Distance</a:t>
            </a:r>
            <a:r>
              <a:rPr lang="ru-RU" dirty="0"/>
              <a:t> </a:t>
            </a:r>
            <a:r>
              <a:rPr lang="ru-RU" dirty="0" err="1"/>
              <a:t>is</a:t>
            </a:r>
            <a:r>
              <a:rPr lang="ru-RU" dirty="0"/>
              <a:t> 90</a:t>
            </a:r>
          </a:p>
          <a:p>
            <a:r>
              <a:rPr lang="ru-RU" dirty="0"/>
              <a:t>330</a:t>
            </a:r>
          </a:p>
        </p:txBody>
      </p:sp>
      <p:sp>
        <p:nvSpPr>
          <p:cNvPr id="16" name="TextBox 15">
            <a:extLst>
              <a:ext uri="{FF2B5EF4-FFF2-40B4-BE49-F238E27FC236}">
                <a16:creationId xmlns:a16="http://schemas.microsoft.com/office/drawing/2014/main" id="{9D712B39-CC79-47DA-A7E7-1BA2A790FD54}"/>
              </a:ext>
            </a:extLst>
          </p:cNvPr>
          <p:cNvSpPr txBox="1"/>
          <p:nvPr/>
        </p:nvSpPr>
        <p:spPr>
          <a:xfrm>
            <a:off x="7824192" y="5378114"/>
            <a:ext cx="3902767"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err="1"/>
              <a:t>Run</a:t>
            </a:r>
            <a:r>
              <a:rPr lang="ru-RU" dirty="0"/>
              <a:t> 30h </a:t>
            </a:r>
            <a:r>
              <a:rPr lang="ru-RU" dirty="0" err="1"/>
              <a:t>at</a:t>
            </a:r>
            <a:r>
              <a:rPr lang="ru-RU" dirty="0"/>
              <a:t> </a:t>
            </a:r>
            <a:r>
              <a:rPr lang="ru-RU" dirty="0" err="1"/>
              <a:t>speed</a:t>
            </a:r>
            <a:r>
              <a:rPr lang="ru-RU" dirty="0"/>
              <a:t> 12. </a:t>
            </a:r>
            <a:r>
              <a:rPr lang="ru-RU" dirty="0" err="1"/>
              <a:t>Distance</a:t>
            </a:r>
            <a:r>
              <a:rPr lang="ru-RU" dirty="0"/>
              <a:t> </a:t>
            </a:r>
            <a:r>
              <a:rPr lang="ru-RU" dirty="0" err="1"/>
              <a:t>is</a:t>
            </a:r>
            <a:r>
              <a:rPr lang="ru-RU" dirty="0"/>
              <a:t> 360</a:t>
            </a:r>
          </a:p>
          <a:p>
            <a:r>
              <a:rPr lang="ru-RU" dirty="0" err="1"/>
              <a:t>Run</a:t>
            </a:r>
            <a:r>
              <a:rPr lang="ru-RU" dirty="0"/>
              <a:t> 20h </a:t>
            </a:r>
            <a:r>
              <a:rPr lang="ru-RU" dirty="0" err="1"/>
              <a:t>at</a:t>
            </a:r>
            <a:r>
              <a:rPr lang="ru-RU" dirty="0"/>
              <a:t> </a:t>
            </a:r>
            <a:r>
              <a:rPr lang="ru-RU" dirty="0" err="1"/>
              <a:t>speed</a:t>
            </a:r>
            <a:r>
              <a:rPr lang="ru-RU" dirty="0"/>
              <a:t> 6. </a:t>
            </a:r>
            <a:r>
              <a:rPr lang="ru-RU" dirty="0" err="1"/>
              <a:t>Distance</a:t>
            </a:r>
            <a:r>
              <a:rPr lang="ru-RU" dirty="0"/>
              <a:t> </a:t>
            </a:r>
            <a:r>
              <a:rPr lang="ru-RU" dirty="0" err="1"/>
              <a:t>is</a:t>
            </a:r>
            <a:r>
              <a:rPr lang="ru-RU" dirty="0"/>
              <a:t> 120</a:t>
            </a:r>
          </a:p>
          <a:p>
            <a:r>
              <a:rPr lang="ru-RU" dirty="0" err="1"/>
              <a:t>Run</a:t>
            </a:r>
            <a:r>
              <a:rPr lang="ru-RU" dirty="0"/>
              <a:t> 10h </a:t>
            </a:r>
            <a:r>
              <a:rPr lang="ru-RU" dirty="0" err="1"/>
              <a:t>at</a:t>
            </a:r>
            <a:r>
              <a:rPr lang="ru-RU" dirty="0"/>
              <a:t> </a:t>
            </a:r>
            <a:r>
              <a:rPr lang="ru-RU" dirty="0" err="1"/>
              <a:t>speed</a:t>
            </a:r>
            <a:r>
              <a:rPr lang="ru-RU" dirty="0"/>
              <a:t> 3. </a:t>
            </a:r>
            <a:r>
              <a:rPr lang="ru-RU" dirty="0" err="1"/>
              <a:t>Distance</a:t>
            </a:r>
            <a:r>
              <a:rPr lang="ru-RU" dirty="0"/>
              <a:t> </a:t>
            </a:r>
            <a:r>
              <a:rPr lang="ru-RU" dirty="0" err="1"/>
              <a:t>is</a:t>
            </a:r>
            <a:r>
              <a:rPr lang="ru-RU" dirty="0"/>
              <a:t> 30</a:t>
            </a:r>
          </a:p>
          <a:p>
            <a:r>
              <a:rPr lang="ru-RU" dirty="0"/>
              <a:t>510</a:t>
            </a:r>
          </a:p>
        </p:txBody>
      </p:sp>
    </p:spTree>
    <p:extLst>
      <p:ext uri="{BB962C8B-B14F-4D97-AF65-F5344CB8AC3E}">
        <p14:creationId xmlns:p14="http://schemas.microsoft.com/office/powerpoint/2010/main" val="8185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6B70F33-378B-4EF0-8ECE-A7D886C4A39A}"/>
              </a:ext>
            </a:extLst>
          </p:cNvPr>
          <p:cNvSpPr>
            <a:spLocks noGrp="1"/>
          </p:cNvSpPr>
          <p:nvPr>
            <p:ph type="title"/>
          </p:nvPr>
        </p:nvSpPr>
        <p:spPr/>
        <p:txBody>
          <a:bodyPr/>
          <a:lstStyle/>
          <a:p>
            <a:r>
              <a:rPr lang="ru-RU" dirty="0"/>
              <a:t>Работа с динамической памятью</a:t>
            </a:r>
          </a:p>
        </p:txBody>
      </p:sp>
      <p:sp>
        <p:nvSpPr>
          <p:cNvPr id="5" name="Текст 4">
            <a:extLst>
              <a:ext uri="{FF2B5EF4-FFF2-40B4-BE49-F238E27FC236}">
                <a16:creationId xmlns:a16="http://schemas.microsoft.com/office/drawing/2014/main" id="{C2981653-8D0B-4273-B3AC-95A504F6C124}"/>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6468856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a:bodyPr>
          <a:lstStyle/>
          <a:p>
            <a:r>
              <a:rPr lang="ru-RU" dirty="0"/>
              <a:t>Часто до запуска программы неизвестно с каким объемом данных ей нужно работать</a:t>
            </a:r>
          </a:p>
          <a:p>
            <a:r>
              <a:rPr lang="ru-RU" dirty="0"/>
              <a:t>Стандартные контейнеры решают эту задачу, выделяя элементы в динамической памяти</a:t>
            </a:r>
          </a:p>
          <a:p>
            <a:r>
              <a:rPr lang="ru-RU" dirty="0"/>
              <a:t>Для хранения адреса динамической памяти используются указатели</a:t>
            </a:r>
          </a:p>
          <a:p>
            <a:pPr lvl="1"/>
            <a:r>
              <a:rPr lang="ru-RU" dirty="0"/>
              <a:t>Функции и операции выделения памяти возвращают указатель</a:t>
            </a:r>
          </a:p>
          <a:p>
            <a:pPr lvl="1"/>
            <a:r>
              <a:rPr lang="ru-RU" dirty="0"/>
              <a:t>Функции и операции освобождения памяти – принимают указатель в качестве аргумента</a:t>
            </a:r>
          </a:p>
          <a:p>
            <a:endParaRPr lang="ru-RU" dirty="0"/>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Effect transition="in" filter="fade">
                                      <p:cBhvr>
                                        <p:cTn id="17" dur="500"/>
                                        <p:tgtEl>
                                          <p:spTgt spid="993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9331">
                                            <p:txEl>
                                              <p:pRg st="3" end="3"/>
                                            </p:txEl>
                                          </p:spTgt>
                                        </p:tgtEl>
                                        <p:attrNameLst>
                                          <p:attrName>style.visibility</p:attrName>
                                        </p:attrNameLst>
                                      </p:cBhvr>
                                      <p:to>
                                        <p:strVal val="visible"/>
                                      </p:to>
                                    </p:set>
                                    <p:animEffect transition="in" filter="fade">
                                      <p:cBhvr>
                                        <p:cTn id="20" dur="500"/>
                                        <p:tgtEl>
                                          <p:spTgt spid="99331">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9331">
                                            <p:txEl>
                                              <p:pRg st="4" end="4"/>
                                            </p:txEl>
                                          </p:spTgt>
                                        </p:tgtEl>
                                        <p:attrNameLst>
                                          <p:attrName>style.visibility</p:attrName>
                                        </p:attrNameLst>
                                      </p:cBhvr>
                                      <p:to>
                                        <p:strVal val="visible"/>
                                      </p:to>
                                    </p:set>
                                    <p:animEffect transition="in" filter="fade">
                                      <p:cBhvr>
                                        <p:cTn id="23" dur="500"/>
                                        <p:tgtEl>
                                          <p:spTgt spid="99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a:lnSpc>
                <a:spcPct val="80000"/>
              </a:lnSpc>
            </a:pPr>
            <a:r>
              <a:rPr lang="ru-RU" dirty="0"/>
              <a:t>Оператор </a:t>
            </a:r>
            <a:r>
              <a:rPr lang="en-US" b="1" dirty="0"/>
              <a:t>new</a:t>
            </a:r>
            <a:r>
              <a:rPr lang="en-US" dirty="0"/>
              <a:t> </a:t>
            </a:r>
            <a:r>
              <a:rPr lang="ru-RU" dirty="0"/>
              <a:t>выделяет память под хранение объекта или массива в динамической памяти и конструирует в ней объект</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a:p>
            <a:pPr>
              <a:lnSpc>
                <a:spcPct val="80000"/>
              </a:lnSpc>
            </a:pPr>
            <a:r>
              <a:rPr lang="ru-RU" dirty="0"/>
              <a:t>Использование непарных версий </a:t>
            </a:r>
            <a:r>
              <a:rPr lang="en-US" dirty="0"/>
              <a:t>new </a:t>
            </a:r>
            <a:r>
              <a:rPr lang="ru-RU" dirty="0"/>
              <a:t>и</a:t>
            </a:r>
            <a:r>
              <a:rPr lang="en-US" dirty="0"/>
              <a:t> delete </a:t>
            </a:r>
            <a:r>
              <a:rPr lang="ru-RU" dirty="0"/>
              <a:t>приведёт к неопределённому поведению</a:t>
            </a:r>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fade">
                                      <p:cBhvr>
                                        <p:cTn id="10" dur="500"/>
                                        <p:tgtEl>
                                          <p:spTgt spid="409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Effect transition="in" filter="fade">
                                      <p:cBhvr>
                                        <p:cTn id="13" dur="500"/>
                                        <p:tgtEl>
                                          <p:spTgt spid="4096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63">
                                            <p:txEl>
                                              <p:pRg st="3" end="3"/>
                                            </p:txEl>
                                          </p:spTgt>
                                        </p:tgtEl>
                                        <p:attrNameLst>
                                          <p:attrName>style.visibility</p:attrName>
                                        </p:attrNameLst>
                                      </p:cBhvr>
                                      <p:to>
                                        <p:strVal val="visible"/>
                                      </p:to>
                                    </p:set>
                                    <p:animEffect transition="in" filter="fade">
                                      <p:cBhvr>
                                        <p:cTn id="16" dur="500"/>
                                        <p:tgtEl>
                                          <p:spTgt spid="4096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963">
                                            <p:txEl>
                                              <p:pRg st="5" end="5"/>
                                            </p:txEl>
                                          </p:spTgt>
                                        </p:tgtEl>
                                        <p:attrNameLst>
                                          <p:attrName>style.visibility</p:attrName>
                                        </p:attrNameLst>
                                      </p:cBhvr>
                                      <p:to>
                                        <p:strVal val="visible"/>
                                      </p:to>
                                    </p:set>
                                    <p:animEffect transition="in" filter="fade">
                                      <p:cBhvr>
                                        <p:cTn id="24" dur="500"/>
                                        <p:tgtEl>
                                          <p:spTgt spid="4096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963">
                                            <p:txEl>
                                              <p:pRg st="6" end="6"/>
                                            </p:txEl>
                                          </p:spTgt>
                                        </p:tgtEl>
                                        <p:attrNameLst>
                                          <p:attrName>style.visibility</p:attrName>
                                        </p:attrNameLst>
                                      </p:cBhvr>
                                      <p:to>
                                        <p:strVal val="visible"/>
                                      </p:to>
                                    </p:set>
                                    <p:animEffect transition="in" filter="fade">
                                      <p:cBhvr>
                                        <p:cTn id="27" dur="500"/>
                                        <p:tgtEl>
                                          <p:spTgt spid="4096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AD765A6-E957-45FE-9BC9-B2357F725D48}"/>
              </a:ext>
            </a:extLst>
          </p:cNvPr>
          <p:cNvSpPr>
            <a:spLocks noGrp="1"/>
          </p:cNvSpPr>
          <p:nvPr>
            <p:ph type="title"/>
          </p:nvPr>
        </p:nvSpPr>
        <p:spPr/>
        <p:txBody>
          <a:bodyPr/>
          <a:lstStyle/>
          <a:p>
            <a:r>
              <a:rPr lang="ru-RU" dirty="0"/>
              <a:t>Создание и удаление объекта</a:t>
            </a:r>
          </a:p>
        </p:txBody>
      </p:sp>
      <p:sp>
        <p:nvSpPr>
          <p:cNvPr id="6" name="TextBox 5">
            <a:extLst>
              <a:ext uri="{FF2B5EF4-FFF2-40B4-BE49-F238E27FC236}">
                <a16:creationId xmlns:a16="http://schemas.microsoft.com/office/drawing/2014/main" id="{E387803D-9E22-4B38-8246-E11A959D9D0D}"/>
              </a:ext>
            </a:extLst>
          </p:cNvPr>
          <p:cNvSpPr txBox="1"/>
          <p:nvPr/>
        </p:nvSpPr>
        <p:spPr>
          <a:xfrm>
            <a:off x="838200" y="2204864"/>
            <a:ext cx="11353800" cy="4524315"/>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a:t>
            </a:r>
            <a:r>
              <a:rPr lang="en-US" b="0" dirty="0" err="1">
                <a:solidFill>
                  <a:srgbClr val="A31515"/>
                </a:solidFill>
                <a:effectLst/>
                <a:latin typeface="Consolas" panose="020B0609020204030204" pitchFamily="49" charset="0"/>
              </a:rPr>
              <a:t>cassert</a:t>
            </a:r>
            <a:r>
              <a:rPr lang="en-US" b="0" dirty="0">
                <a:solidFill>
                  <a:srgbClr val="A31515"/>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struct</a:t>
            </a:r>
            <a:r>
              <a:rPr lang="en-US" b="0" dirty="0">
                <a:solidFill>
                  <a:srgbClr val="000000"/>
                </a:solidFill>
                <a:effectLst/>
                <a:latin typeface="Consolas" panose="020B0609020204030204" pitchFamily="49" charset="0"/>
              </a:rPr>
              <a:t> Point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x, y;</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 куче создаётся объект типа </a:t>
            </a:r>
            <a:r>
              <a:rPr lang="en-US" b="0" dirty="0">
                <a:solidFill>
                  <a:srgbClr val="008000"/>
                </a:solidFill>
                <a:effectLst/>
                <a:latin typeface="Consolas" panose="020B0609020204030204" pitchFamily="49" charset="0"/>
              </a:rPr>
              <a:t>Point. </a:t>
            </a:r>
            <a:r>
              <a:rPr lang="ru-RU" b="0" dirty="0">
                <a:solidFill>
                  <a:srgbClr val="008000"/>
                </a:solidFill>
                <a:effectLst/>
                <a:latin typeface="Consolas" panose="020B0609020204030204" pitchFamily="49" charset="0"/>
              </a:rPr>
              <a:t>Адрес этого объекта сохраняется в </a:t>
            </a:r>
            <a:r>
              <a:rPr lang="en-US" b="0" dirty="0">
                <a:solidFill>
                  <a:srgbClr val="008000"/>
                </a:solidFill>
                <a:effectLst/>
                <a:latin typeface="Consolas" panose="020B0609020204030204" pitchFamily="49" charset="0"/>
              </a:rPr>
              <a:t>p.</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Point* p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Point{</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Используем созданный объект по указателю на него</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assert</a:t>
            </a:r>
            <a:r>
              <a:rPr lang="en-US" b="0" dirty="0">
                <a:solidFill>
                  <a:srgbClr val="000000"/>
                </a:solidFill>
                <a:effectLst/>
                <a:latin typeface="Consolas" panose="020B0609020204030204" pitchFamily="49" charset="0"/>
              </a:rPr>
              <a:t>(p-&gt;x == </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&amp;&amp; p-&gt;y == </a:t>
            </a:r>
            <a:r>
              <a:rPr lang="en-US" b="0" dirty="0">
                <a:solidFill>
                  <a:srgbClr val="098658"/>
                </a:solidFill>
                <a:effectLst/>
                <a:latin typeface="Consolas" panose="020B0609020204030204" pitchFamily="49" charset="0"/>
              </a:rPr>
              <a:t>20</a:t>
            </a:r>
            <a:r>
              <a:rPr lang="en-US" b="0" dirty="0">
                <a:solidFill>
                  <a:srgbClr val="000000"/>
                </a:solidFill>
                <a:effectLst/>
                <a:latin typeface="Consolas" panose="020B0609020204030204" pitchFamily="49" charset="0"/>
              </a:rPr>
              <a:t>);</a:t>
            </a:r>
          </a:p>
          <a:p>
            <a:br>
              <a:rPr lang="en-US" b="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Удаляем объект и возвращаем занимаемый им блок памяти обратно в кучу</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delete p;</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950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fade">
                                      <p:cBhvr>
                                        <p:cTn id="10" dur="500"/>
                                        <p:tgtEl>
                                          <p:spTgt spid="6">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animEffect transition="in" filter="fade">
                                      <p:cBhvr>
                                        <p:cTn id="15" dur="500"/>
                                        <p:tgtEl>
                                          <p:spTgt spid="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9" end="9"/>
                                            </p:txEl>
                                          </p:spTgt>
                                        </p:tgtEl>
                                        <p:attrNameLst>
                                          <p:attrName>style.visibility</p:attrName>
                                        </p:attrNameLst>
                                      </p:cBhvr>
                                      <p:to>
                                        <p:strVal val="visible"/>
                                      </p:to>
                                    </p:set>
                                    <p:animEffect transition="in" filter="fade">
                                      <p:cBhvr>
                                        <p:cTn id="18" dur="500"/>
                                        <p:tgtEl>
                                          <p:spTgt spid="6">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animEffect transition="in" filter="fade">
                                      <p:cBhvr>
                                        <p:cTn id="23" dur="500"/>
                                        <p:tgtEl>
                                          <p:spTgt spid="6">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11" end="11"/>
                                            </p:txEl>
                                          </p:spTgt>
                                        </p:tgtEl>
                                        <p:attrNameLst>
                                          <p:attrName>style.visibility</p:attrName>
                                        </p:attrNameLst>
                                      </p:cBhvr>
                                      <p:to>
                                        <p:strVal val="visible"/>
                                      </p:to>
                                    </p:set>
                                    <p:animEffect transition="in" filter="fade">
                                      <p:cBhvr>
                                        <p:cTn id="2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39353" y="1977246"/>
            <a:ext cx="7913294" cy="4048095"/>
          </a:xfrm>
        </p:spPr>
      </p:pic>
    </p:spTree>
    <p:extLst>
      <p:ext uri="{BB962C8B-B14F-4D97-AF65-F5344CB8AC3E}">
        <p14:creationId xmlns:p14="http://schemas.microsoft.com/office/powerpoint/2010/main" val="3932408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B4DE9A-E379-414E-9923-35079B1F94F0}"/>
              </a:ext>
            </a:extLst>
          </p:cNvPr>
          <p:cNvSpPr txBox="1"/>
          <p:nvPr/>
        </p:nvSpPr>
        <p:spPr>
          <a:xfrm>
            <a:off x="0" y="0"/>
            <a:ext cx="12192000" cy="6463308"/>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 rand();</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 Удалить сейчас</a:t>
            </a:r>
            <a:r>
              <a:rPr lang="en-US" dirty="0">
                <a:solidFill>
                  <a:srgbClr val="008000"/>
                </a:solidFill>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delete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a:t>
            </a:r>
            <a:br>
              <a:rPr lang="en-US" b="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А вот обнулить указатель после удаления объекта имеет смысл, если</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 этот указатель потенциально может ещё использоваться</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Указатель мог ранее обнулиться, поэтому здесь его следует проверить</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Удаляем объект, на который ссылается </a:t>
            </a:r>
            <a:r>
              <a:rPr lang="en-US" b="0" dirty="0" err="1">
                <a:solidFill>
                  <a:srgbClr val="008000"/>
                </a:solidFill>
                <a:effectLst/>
                <a:latin typeface="Consolas" panose="020B0609020204030204" pitchFamily="49" charset="0"/>
              </a:rPr>
              <a:t>value_ptr</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ru-RU" dirty="0">
                <a:solidFill>
                  <a:srgbClr val="008000"/>
                </a:solidFill>
                <a:latin typeface="Consolas" panose="020B0609020204030204" pitchFamily="49" charset="0"/>
              </a:rPr>
              <a:t> Удаление указателя </a:t>
            </a:r>
            <a:r>
              <a:rPr lang="en-US" dirty="0" err="1">
                <a:solidFill>
                  <a:srgbClr val="008000"/>
                </a:solidFill>
                <a:latin typeface="Consolas" panose="020B0609020204030204" pitchFamily="49" charset="0"/>
              </a:rPr>
              <a:t>nullptr</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ничего не делает, поэтому проверка на </a:t>
            </a:r>
            <a:r>
              <a:rPr lang="en-US" dirty="0" err="1">
                <a:solidFill>
                  <a:srgbClr val="008000"/>
                </a:solidFill>
                <a:latin typeface="Consolas" panose="020B0609020204030204" pitchFamily="49" charset="0"/>
              </a:rPr>
              <a:t>nullptr</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не нужна</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delete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a:t>
            </a:r>
          </a:p>
          <a:p>
            <a:r>
              <a:rPr lang="en-US" b="0" dirty="0">
                <a:solidFill>
                  <a:srgbClr val="008000"/>
                </a:solidFill>
                <a:effectLst/>
                <a:latin typeface="Consolas" panose="020B0609020204030204" pitchFamily="49" charset="0"/>
              </a:rPr>
              <a:t>    // </a:t>
            </a:r>
            <a:r>
              <a:rPr lang="en-US" b="0" dirty="0" err="1">
                <a:solidFill>
                  <a:srgbClr val="008000"/>
                </a:solidFill>
                <a:effectLst/>
                <a:latin typeface="Consolas" panose="020B0609020204030204" pitchFamily="49" charset="0"/>
              </a:rPr>
              <a:t>value_ptr</a:t>
            </a:r>
            <a:r>
              <a:rPr lang="en-US" b="0" dirty="0">
                <a:solidFill>
                  <a:srgbClr val="008000"/>
                </a:solidFill>
                <a:effectLst/>
                <a:latin typeface="Consolas" panose="020B0609020204030204" pitchFamily="49" charset="0"/>
              </a:rPr>
              <a:t> = </a:t>
            </a:r>
            <a:r>
              <a:rPr lang="en-US" b="0" dirty="0" err="1">
                <a:solidFill>
                  <a:srgbClr val="008000"/>
                </a:solidFill>
                <a:effectLst/>
                <a:latin typeface="Consolas" panose="020B0609020204030204" pitchFamily="49" charset="0"/>
              </a:rPr>
              <a:t>nullptr</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Обнуление указателя на удалённый объект перед выходом избыточно, если</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 этот указатель далее по коду не используется</a:t>
            </a:r>
          </a:p>
          <a:p>
            <a:r>
              <a:rPr lang="ru-RU"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9500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0" end="10"/>
                                            </p:txEl>
                                          </p:spTgt>
                                        </p:tgtEl>
                                        <p:attrNameLst>
                                          <p:attrName>style.visibility</p:attrName>
                                        </p:attrNameLst>
                                      </p:cBhvr>
                                      <p:to>
                                        <p:strVal val="visible"/>
                                      </p:to>
                                    </p:set>
                                    <p:animEffect transition="in" filter="fade">
                                      <p:cBhvr>
                                        <p:cTn id="38" dur="500"/>
                                        <p:tgtEl>
                                          <p:spTgt spid="4">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animEffect transition="in" filter="fade">
                                      <p:cBhvr>
                                        <p:cTn id="41" dur="500"/>
                                        <p:tgtEl>
                                          <p:spTgt spid="4">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Effect transition="in" filter="fade">
                                      <p:cBhvr>
                                        <p:cTn id="46" dur="500"/>
                                        <p:tgtEl>
                                          <p:spTgt spid="4">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Effect transition="in" filter="fade">
                                      <p:cBhvr>
                                        <p:cTn id="49" dur="500"/>
                                        <p:tgtEl>
                                          <p:spTgt spid="4">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4" end="14"/>
                                            </p:txEl>
                                          </p:spTgt>
                                        </p:tgtEl>
                                        <p:attrNameLst>
                                          <p:attrName>style.visibility</p:attrName>
                                        </p:attrNameLst>
                                      </p:cBhvr>
                                      <p:to>
                                        <p:strVal val="visible"/>
                                      </p:to>
                                    </p:set>
                                    <p:animEffect transition="in" filter="fade">
                                      <p:cBhvr>
                                        <p:cTn id="52" dur="500"/>
                                        <p:tgtEl>
                                          <p:spTgt spid="4">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animEffect transition="in" filter="fade">
                                      <p:cBhvr>
                                        <p:cTn id="55" dur="500"/>
                                        <p:tgtEl>
                                          <p:spTgt spid="4">
                                            <p:txEl>
                                              <p:pRg st="15" end="15"/>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6" end="16"/>
                                            </p:txEl>
                                          </p:spTgt>
                                        </p:tgtEl>
                                        <p:attrNameLst>
                                          <p:attrName>style.visibility</p:attrName>
                                        </p:attrNameLst>
                                      </p:cBhvr>
                                      <p:to>
                                        <p:strVal val="visible"/>
                                      </p:to>
                                    </p:set>
                                    <p:animEffect transition="in" filter="fade">
                                      <p:cBhvr>
                                        <p:cTn id="58" dur="500"/>
                                        <p:tgtEl>
                                          <p:spTgt spid="4">
                                            <p:txEl>
                                              <p:pRg st="16" end="16"/>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17" end="17"/>
                                            </p:txEl>
                                          </p:spTgt>
                                        </p:tgtEl>
                                        <p:attrNameLst>
                                          <p:attrName>style.visibility</p:attrName>
                                        </p:attrNameLst>
                                      </p:cBhvr>
                                      <p:to>
                                        <p:strVal val="visible"/>
                                      </p:to>
                                    </p:set>
                                    <p:animEffect transition="in" filter="fade">
                                      <p:cBhvr>
                                        <p:cTn id="61"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DE5277-1BEE-4D35-B308-156D90BC1D0D}"/>
              </a:ext>
            </a:extLst>
          </p:cNvPr>
          <p:cNvSpPr txBox="1"/>
          <p:nvPr/>
        </p:nvSpPr>
        <p:spPr>
          <a:xfrm>
            <a:off x="0" y="-1"/>
            <a:ext cx="12192000" cy="5909310"/>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&lt;new&gt;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&lt;string&gt;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namespace</a:t>
            </a:r>
            <a:r>
              <a:rPr lang="en-US" b="0" dirty="0">
                <a:solidFill>
                  <a:srgbClr val="000000"/>
                </a:solidFill>
                <a:effectLst/>
                <a:latin typeface="Consolas" panose="020B0609020204030204" pitchFamily="49" charset="0"/>
              </a:rPr>
              <a:t> std;</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size_t</a:t>
            </a:r>
            <a:r>
              <a:rPr lang="en-US" b="0" dirty="0">
                <a:solidFill>
                  <a:srgbClr val="000000"/>
                </a:solidFill>
                <a:effectLst/>
                <a:latin typeface="Consolas" panose="020B0609020204030204" pitchFamily="49" charset="0"/>
              </a:rPr>
              <a:t> n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try</a:t>
            </a:r>
            <a:r>
              <a:rPr lang="en-US" b="0" dirty="0">
                <a:solidFill>
                  <a:srgbClr val="000000"/>
                </a:solidFill>
                <a:effectLst/>
                <a:latin typeface="Consolas" panose="020B0609020204030204" pitchFamily="49" charset="0"/>
              </a:rPr>
              <a:t> {</a:t>
            </a: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Указатель на выделенную в куче строку никуда не сохраняется, что</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приводит к утечке памяти.</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string(</a:t>
            </a:r>
            <a:r>
              <a:rPr lang="en-US" b="0" dirty="0">
                <a:solidFill>
                  <a:srgbClr val="098658"/>
                </a:solidFill>
                <a:effectLst/>
                <a:latin typeface="Consolas" panose="020B0609020204030204" pitchFamily="49" charset="0"/>
              </a:rPr>
              <a:t>100'000'000</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n;</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catch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bad_alloc</a:t>
            </a:r>
            <a:r>
              <a:rPr lang="en-US" b="0" dirty="0">
                <a:solidFill>
                  <a:srgbClr val="000000"/>
                </a:solidFill>
                <a:effectLst/>
                <a:latin typeface="Consolas" panose="020B0609020204030204" pitchFamily="49" charset="0"/>
              </a:rPr>
              <a:t>&amp;)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Рано или поздно доступная программе память закончится,</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 и оператор </a:t>
            </a:r>
            <a:r>
              <a:rPr lang="en-US" b="0" dirty="0">
                <a:solidFill>
                  <a:srgbClr val="008000"/>
                </a:solidFill>
                <a:effectLst/>
                <a:latin typeface="Consolas" panose="020B0609020204030204" pitchFamily="49" charset="0"/>
              </a:rPr>
              <a:t>new </a:t>
            </a:r>
            <a:r>
              <a:rPr lang="ru-RU" b="0" dirty="0">
                <a:solidFill>
                  <a:srgbClr val="008000"/>
                </a:solidFill>
                <a:effectLst/>
                <a:latin typeface="Consolas" panose="020B0609020204030204" pitchFamily="49" charset="0"/>
              </a:rPr>
              <a:t>выбросит исключение </a:t>
            </a:r>
            <a:r>
              <a:rPr lang="en-US" b="0" dirty="0" err="1">
                <a:solidFill>
                  <a:srgbClr val="008000"/>
                </a:solidFill>
                <a:effectLst/>
                <a:latin typeface="Consolas" panose="020B0609020204030204" pitchFamily="49" charset="0"/>
              </a:rPr>
              <a:t>bad_alloc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bad_alloc</a:t>
            </a:r>
            <a:r>
              <a:rPr lang="en-US" b="0" dirty="0">
                <a:solidFill>
                  <a:srgbClr val="A31515"/>
                </a:solidFill>
                <a:effectLst/>
                <a:latin typeface="Consolas" panose="020B0609020204030204" pitchFamily="49" charset="0"/>
              </a:rPr>
              <a:t> after "s</a:t>
            </a:r>
            <a:r>
              <a:rPr lang="en-US" b="0" dirty="0">
                <a:solidFill>
                  <a:srgbClr val="000000"/>
                </a:solidFill>
                <a:effectLst/>
                <a:latin typeface="Consolas" panose="020B0609020204030204" pitchFamily="49" charset="0"/>
              </a:rPr>
              <a:t> &lt;&lt; n &lt;&lt; </a:t>
            </a:r>
            <a:r>
              <a:rPr lang="en-US" b="0" dirty="0">
                <a:solidFill>
                  <a:srgbClr val="A31515"/>
                </a:solidFill>
                <a:effectLst/>
                <a:latin typeface="Consolas" panose="020B0609020204030204" pitchFamily="49" charset="0"/>
              </a:rPr>
              <a:t>" </a:t>
            </a:r>
            <a:r>
              <a:rPr lang="en-US" b="0" dirty="0" err="1">
                <a:solidFill>
                  <a:srgbClr val="A31515"/>
                </a:solidFill>
                <a:effectLst/>
                <a:latin typeface="Consolas" panose="020B0609020204030204" pitchFamily="49" charset="0"/>
              </a:rPr>
              <a:t>allocations"s</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pic>
        <p:nvPicPr>
          <p:cNvPr id="8" name="Рисунок 7">
            <a:extLst>
              <a:ext uri="{FF2B5EF4-FFF2-40B4-BE49-F238E27FC236}">
                <a16:creationId xmlns:a16="http://schemas.microsoft.com/office/drawing/2014/main" id="{B392092A-1DFD-41D6-9B2F-D343413BD290}"/>
              </a:ext>
            </a:extLst>
          </p:cNvPr>
          <p:cNvPicPr>
            <a:picLocks noChangeAspect="1"/>
          </p:cNvPicPr>
          <p:nvPr/>
        </p:nvPicPr>
        <p:blipFill rotWithShape="1">
          <a:blip r:embed="rId3">
            <a:extLst>
              <a:ext uri="{28A0092B-C50C-407E-A947-70E740481C1C}">
                <a14:useLocalDpi xmlns:a14="http://schemas.microsoft.com/office/drawing/2010/main" val="0"/>
              </a:ext>
            </a:extLst>
          </a:blip>
          <a:srcRect l="15744" t="8150" r="13382"/>
          <a:stretch/>
        </p:blipFill>
        <p:spPr>
          <a:xfrm>
            <a:off x="1847528" y="872491"/>
            <a:ext cx="8640960" cy="5443642"/>
          </a:xfrm>
          <a:prstGeom prst="rect">
            <a:avLst/>
          </a:prstGeom>
        </p:spPr>
      </p:pic>
    </p:spTree>
    <p:extLst>
      <p:ext uri="{BB962C8B-B14F-4D97-AF65-F5344CB8AC3E}">
        <p14:creationId xmlns:p14="http://schemas.microsoft.com/office/powerpoint/2010/main" val="428066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8"/>
                                        </p:tgtEl>
                                        <p:attrNameLst>
                                          <p:attrName>ppt_w</p:attrName>
                                        </p:attrNameLst>
                                      </p:cBhvr>
                                      <p:tavLst>
                                        <p:tav tm="0">
                                          <p:val>
                                            <p:strVal val="ppt_w"/>
                                          </p:val>
                                        </p:tav>
                                        <p:tav tm="100000">
                                          <p:val>
                                            <p:fltVal val="0"/>
                                          </p:val>
                                        </p:tav>
                                      </p:tavLst>
                                    </p:anim>
                                    <p:anim calcmode="lin" valueType="num">
                                      <p:cBhvr>
                                        <p:cTn id="14" dur="500"/>
                                        <p:tgtEl>
                                          <p:spTgt spid="8"/>
                                        </p:tgtEl>
                                        <p:attrNameLst>
                                          <p:attrName>ppt_h</p:attrName>
                                        </p:attrNameLst>
                                      </p:cBhvr>
                                      <p:tavLst>
                                        <p:tav tm="0">
                                          <p:val>
                                            <p:strVal val="ppt_h"/>
                                          </p:val>
                                        </p:tav>
                                        <p:tav tm="100000">
                                          <p:val>
                                            <p:fltVal val="0"/>
                                          </p:val>
                                        </p:tav>
                                      </p:tavLst>
                                    </p:anim>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3F5DA5-0C66-4F21-BE7C-ED1D8DEC54D7}"/>
              </a:ext>
            </a:extLst>
          </p:cNvPr>
          <p:cNvSpPr txBox="1"/>
          <p:nvPr/>
        </p:nvSpPr>
        <p:spPr>
          <a:xfrm>
            <a:off x="0" y="0"/>
            <a:ext cx="12192000" cy="5909310"/>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&lt;new&gt;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&lt;string&gt;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namespace</a:t>
            </a:r>
            <a:r>
              <a:rPr lang="en-US" b="0" dirty="0">
                <a:solidFill>
                  <a:srgbClr val="000000"/>
                </a:solidFill>
                <a:effectLst/>
                <a:latin typeface="Consolas" panose="020B0609020204030204" pitchFamily="49" charset="0"/>
              </a:rPr>
              <a:t> std;</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size_t</a:t>
            </a:r>
            <a:r>
              <a:rPr lang="en-US" b="0" dirty="0">
                <a:solidFill>
                  <a:srgbClr val="000000"/>
                </a:solidFill>
                <a:effectLst/>
                <a:latin typeface="Consolas" panose="020B0609020204030204" pitchFamily="49" charset="0"/>
              </a:rPr>
              <a:t> n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 n != </a:t>
            </a:r>
            <a:r>
              <a:rPr lang="en-US" b="0" dirty="0">
                <a:solidFill>
                  <a:srgbClr val="098658"/>
                </a:solidFill>
                <a:effectLst/>
                <a:latin typeface="Consolas" panose="020B0609020204030204" pitchFamily="49" charset="0"/>
              </a:rPr>
              <a:t>300</a:t>
            </a:r>
            <a:r>
              <a:rPr lang="en-US" b="0" dirty="0">
                <a:solidFill>
                  <a:srgbClr val="000000"/>
                </a:solidFill>
                <a:effectLst/>
                <a:latin typeface="Consolas" panose="020B0609020204030204" pitchFamily="49" charset="0"/>
              </a:rPr>
              <a:t>; ++n)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string</a:t>
            </a:r>
            <a:r>
              <a:rPr lang="en-US" b="0" dirty="0">
                <a:solidFill>
                  <a:srgbClr val="000000"/>
                </a:solidFill>
                <a:effectLst/>
                <a:latin typeface="Consolas" panose="020B0609020204030204" pitchFamily="49" charset="0"/>
              </a:rPr>
              <a:t>* p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string(</a:t>
            </a:r>
            <a:r>
              <a:rPr lang="en-US" b="0" dirty="0">
                <a:solidFill>
                  <a:srgbClr val="098658"/>
                </a:solidFill>
                <a:effectLst/>
                <a:latin typeface="Consolas" panose="020B0609020204030204" pitchFamily="49" charset="0"/>
              </a:rPr>
              <a:t>100'000'000</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Утечка памяти исправлена - объект в куче своевременно удаляется</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delete</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p;</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"Program completed </a:t>
            </a:r>
            <a:r>
              <a:rPr lang="en-US" b="0" dirty="0" err="1">
                <a:solidFill>
                  <a:srgbClr val="A31515"/>
                </a:solidFill>
                <a:effectLst/>
                <a:latin typeface="Consolas" panose="020B0609020204030204" pitchFamily="49" charset="0"/>
              </a:rPr>
              <a:t>successfully"s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catch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bad_alloc</a:t>
            </a:r>
            <a:r>
              <a:rPr lang="en-US" b="0" dirty="0">
                <a:solidFill>
                  <a:srgbClr val="000000"/>
                </a:solidFill>
                <a:effectLst/>
                <a:latin typeface="Consolas" panose="020B0609020204030204" pitchFamily="49" charset="0"/>
              </a:rPr>
              <a:t>&amp;)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Сюда программа, скорее всего, не попадёт,</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 если объём свободной памяти в куче будет больше 100 мегабайт</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bad_alloc</a:t>
            </a:r>
            <a:r>
              <a:rPr lang="en-US" b="0" dirty="0">
                <a:solidFill>
                  <a:srgbClr val="A31515"/>
                </a:solidFill>
                <a:effectLst/>
                <a:latin typeface="Consolas" panose="020B0609020204030204" pitchFamily="49" charset="0"/>
              </a:rPr>
              <a:t> after "s</a:t>
            </a:r>
            <a:r>
              <a:rPr lang="en-US" b="0" dirty="0">
                <a:solidFill>
                  <a:srgbClr val="000000"/>
                </a:solidFill>
                <a:effectLst/>
                <a:latin typeface="Consolas" panose="020B0609020204030204" pitchFamily="49" charset="0"/>
              </a:rPr>
              <a:t> &lt;&lt; n &lt;&lt; </a:t>
            </a:r>
            <a:r>
              <a:rPr lang="en-US" b="0" dirty="0">
                <a:solidFill>
                  <a:srgbClr val="A31515"/>
                </a:solidFill>
                <a:effectLst/>
                <a:latin typeface="Consolas" panose="020B0609020204030204" pitchFamily="49" charset="0"/>
              </a:rPr>
              <a:t>" </a:t>
            </a:r>
            <a:r>
              <a:rPr lang="en-US" b="0" dirty="0" err="1">
                <a:solidFill>
                  <a:srgbClr val="A31515"/>
                </a:solidFill>
                <a:effectLst/>
                <a:latin typeface="Consolas" panose="020B0609020204030204" pitchFamily="49" charset="0"/>
              </a:rPr>
              <a:t>allocations"s</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090513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EECBE-56F0-43F0-9EFA-DC1296814996}"/>
              </a:ext>
            </a:extLst>
          </p:cNvPr>
          <p:cNvSpPr>
            <a:spLocks noGrp="1"/>
          </p:cNvSpPr>
          <p:nvPr>
            <p:ph type="title"/>
          </p:nvPr>
        </p:nvSpPr>
        <p:spPr/>
        <p:txBody>
          <a:bodyPr/>
          <a:lstStyle/>
          <a:p>
            <a:r>
              <a:rPr lang="ru-RU" dirty="0"/>
              <a:t>Работа с «сырой» памятью</a:t>
            </a:r>
          </a:p>
        </p:txBody>
      </p:sp>
      <p:sp>
        <p:nvSpPr>
          <p:cNvPr id="4" name="Текст 3">
            <a:extLst>
              <a:ext uri="{FF2B5EF4-FFF2-40B4-BE49-F238E27FC236}">
                <a16:creationId xmlns:a16="http://schemas.microsoft.com/office/drawing/2014/main" id="{B42EA65D-3CCE-4730-8F37-6D486167C119}"/>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008227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A0C442E-374A-40A7-B3CB-B69873B40A49}"/>
              </a:ext>
            </a:extLst>
          </p:cNvPr>
          <p:cNvSpPr>
            <a:spLocks noGrp="1"/>
          </p:cNvSpPr>
          <p:nvPr>
            <p:ph type="title"/>
          </p:nvPr>
        </p:nvSpPr>
        <p:spPr/>
        <p:txBody>
          <a:bodyPr/>
          <a:lstStyle/>
          <a:p>
            <a:r>
              <a:rPr lang="ru-RU" dirty="0" err="1"/>
              <a:t>Транзакционность</a:t>
            </a:r>
            <a:r>
              <a:rPr lang="ru-RU" dirty="0"/>
              <a:t> операций </a:t>
            </a:r>
            <a:r>
              <a:rPr lang="en-US" dirty="0"/>
              <a:t>new </a:t>
            </a:r>
            <a:r>
              <a:rPr lang="ru-RU" dirty="0"/>
              <a:t>и </a:t>
            </a:r>
            <a:r>
              <a:rPr lang="en-US" dirty="0"/>
              <a:t>delete</a:t>
            </a:r>
            <a:endParaRPr lang="ru-RU" dirty="0"/>
          </a:p>
        </p:txBody>
      </p:sp>
      <p:sp>
        <p:nvSpPr>
          <p:cNvPr id="5" name="Объект 4">
            <a:extLst>
              <a:ext uri="{FF2B5EF4-FFF2-40B4-BE49-F238E27FC236}">
                <a16:creationId xmlns:a16="http://schemas.microsoft.com/office/drawing/2014/main" id="{BEBA6EB4-3E2B-4695-88DA-039376A72161}"/>
              </a:ext>
            </a:extLst>
          </p:cNvPr>
          <p:cNvSpPr>
            <a:spLocks noGrp="1"/>
          </p:cNvSpPr>
          <p:nvPr>
            <p:ph idx="1"/>
          </p:nvPr>
        </p:nvSpPr>
        <p:spPr/>
        <p:txBody>
          <a:bodyPr>
            <a:normAutofit fontScale="92500" lnSpcReduction="10000"/>
          </a:bodyPr>
          <a:lstStyle/>
          <a:p>
            <a:r>
              <a:rPr lang="ru-RU" dirty="0"/>
              <a:t>Операция </a:t>
            </a:r>
            <a:r>
              <a:rPr lang="en-US" dirty="0"/>
              <a:t>new</a:t>
            </a:r>
            <a:r>
              <a:rPr lang="ru-RU" dirty="0"/>
              <a:t> выполняет транзакционно две операции</a:t>
            </a:r>
          </a:p>
          <a:p>
            <a:pPr lvl="1"/>
            <a:r>
              <a:rPr lang="ru-RU" dirty="0"/>
              <a:t>Выделяет память под хранение объекта</a:t>
            </a:r>
          </a:p>
          <a:p>
            <a:pPr lvl="1"/>
            <a:r>
              <a:rPr lang="ru-RU" dirty="0"/>
              <a:t>Конструирует в этой области памяти объект заданного типа</a:t>
            </a:r>
          </a:p>
          <a:p>
            <a:pPr lvl="1"/>
            <a:r>
              <a:rPr lang="ru-RU" dirty="0"/>
              <a:t>Если конструктор выбросит исключение, освобождает выделенную память</a:t>
            </a:r>
          </a:p>
          <a:p>
            <a:r>
              <a:rPr lang="ru-RU" dirty="0"/>
              <a:t>Операция </a:t>
            </a:r>
            <a:r>
              <a:rPr lang="en-US" dirty="0"/>
              <a:t>new[] </a:t>
            </a:r>
            <a:r>
              <a:rPr lang="ru-RU" dirty="0"/>
              <a:t>выполняет транзакционно </a:t>
            </a:r>
          </a:p>
          <a:p>
            <a:pPr lvl="1"/>
            <a:r>
              <a:rPr lang="ru-RU" dirty="0"/>
              <a:t>Выделяет память под хранение</a:t>
            </a:r>
            <a:r>
              <a:rPr lang="en-US" dirty="0"/>
              <a:t> </a:t>
            </a:r>
            <a:r>
              <a:rPr lang="ru-RU" dirty="0"/>
              <a:t>непрерывного массива из </a:t>
            </a:r>
            <a:r>
              <a:rPr lang="en-US" dirty="0"/>
              <a:t>N </a:t>
            </a:r>
            <a:r>
              <a:rPr lang="ru-RU" dirty="0"/>
              <a:t>элементов</a:t>
            </a:r>
          </a:p>
          <a:p>
            <a:pPr lvl="1"/>
            <a:r>
              <a:rPr lang="ru-RU" dirty="0"/>
              <a:t>Конструирует элементы массива конструктором по умолчанию</a:t>
            </a:r>
          </a:p>
          <a:p>
            <a:pPr lvl="1"/>
            <a:r>
              <a:rPr lang="ru-RU" dirty="0"/>
              <a:t>Если конструктор выбросит исключение, вызывает деструкторы у сконструированных элементов и освобождает выделенную память</a:t>
            </a:r>
          </a:p>
          <a:p>
            <a:r>
              <a:rPr lang="ru-RU" dirty="0"/>
              <a:t>Операция </a:t>
            </a:r>
            <a:r>
              <a:rPr lang="en-US" dirty="0"/>
              <a:t>delete </a:t>
            </a:r>
            <a:r>
              <a:rPr lang="ru-RU" dirty="0"/>
              <a:t>вызывает деструктор объекта и освобождает память</a:t>
            </a:r>
          </a:p>
          <a:p>
            <a:r>
              <a:rPr lang="ru-RU" dirty="0"/>
              <a:t>Операция </a:t>
            </a:r>
            <a:r>
              <a:rPr lang="en-US" dirty="0"/>
              <a:t>delete[] </a:t>
            </a:r>
            <a:r>
              <a:rPr lang="ru-RU" dirty="0"/>
              <a:t>вызывает деструкторы элементов массива и освобождает память</a:t>
            </a:r>
          </a:p>
        </p:txBody>
      </p:sp>
    </p:spTree>
    <p:extLst>
      <p:ext uri="{BB962C8B-B14F-4D97-AF65-F5344CB8AC3E}">
        <p14:creationId xmlns:p14="http://schemas.microsoft.com/office/powerpoint/2010/main" val="12373435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54E7854-E2C4-42DC-B625-83E404C4853E}"/>
              </a:ext>
            </a:extLst>
          </p:cNvPr>
          <p:cNvSpPr>
            <a:spLocks noGrp="1"/>
          </p:cNvSpPr>
          <p:nvPr>
            <p:ph type="title"/>
          </p:nvPr>
        </p:nvSpPr>
        <p:spPr/>
        <p:txBody>
          <a:bodyPr/>
          <a:lstStyle/>
          <a:p>
            <a:r>
              <a:rPr lang="ru-RU" dirty="0"/>
              <a:t>Пример</a:t>
            </a:r>
          </a:p>
        </p:txBody>
      </p:sp>
      <p:sp>
        <p:nvSpPr>
          <p:cNvPr id="6" name="TextBox 5">
            <a:extLst>
              <a:ext uri="{FF2B5EF4-FFF2-40B4-BE49-F238E27FC236}">
                <a16:creationId xmlns:a16="http://schemas.microsoft.com/office/drawing/2014/main" id="{5508EBED-DCC4-499D-892D-B0419989248F}"/>
              </a:ext>
            </a:extLst>
          </p:cNvPr>
          <p:cNvSpPr txBox="1"/>
          <p:nvPr/>
        </p:nvSpPr>
        <p:spPr>
          <a:xfrm>
            <a:off x="838200" y="2492896"/>
            <a:ext cx="8305800" cy="2585323"/>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try</a:t>
            </a:r>
            <a:r>
              <a:rPr lang="en-US" b="0" dirty="0">
                <a:solidFill>
                  <a:srgbClr val="000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Создаем в куче массив из 10 пустых строк</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std::string* strings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std::</a:t>
            </a:r>
            <a:r>
              <a:rPr lang="en-US" b="0" dirty="0">
                <a:solidFill>
                  <a:srgbClr val="000000"/>
                </a:solidFill>
                <a:effectLst/>
                <a:latin typeface="Consolas" panose="020B0609020204030204" pitchFamily="49" charset="0"/>
              </a:rPr>
              <a:t>string[</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 strings;</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catch</a:t>
            </a:r>
            <a:r>
              <a:rPr lang="en-US" b="0" dirty="0">
                <a:solidFill>
                  <a:srgbClr val="000000"/>
                </a:solidFill>
                <a:effectLst/>
                <a:latin typeface="Consolas" panose="020B0609020204030204" pitchFamily="49" charset="0"/>
              </a:rPr>
              <a:t> (...)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сюда попадём в случае нехватки памяти</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p>
          <a:p>
            <a:r>
              <a:rPr lang="ru-RU"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39576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C328F6F-2E3A-45FA-AFB1-6D627498FD42}"/>
              </a:ext>
            </a:extLst>
          </p:cNvPr>
          <p:cNvSpPr>
            <a:spLocks noGrp="1"/>
          </p:cNvSpPr>
          <p:nvPr>
            <p:ph type="title"/>
          </p:nvPr>
        </p:nvSpPr>
        <p:spPr/>
        <p:txBody>
          <a:bodyPr/>
          <a:lstStyle/>
          <a:p>
            <a:r>
              <a:rPr lang="ru-RU" dirty="0"/>
              <a:t>Проблемы</a:t>
            </a:r>
          </a:p>
        </p:txBody>
      </p:sp>
      <p:sp>
        <p:nvSpPr>
          <p:cNvPr id="4" name="Объект 3">
            <a:extLst>
              <a:ext uri="{FF2B5EF4-FFF2-40B4-BE49-F238E27FC236}">
                <a16:creationId xmlns:a16="http://schemas.microsoft.com/office/drawing/2014/main" id="{D7B32E68-8042-4369-A32F-5C340536C0ED}"/>
              </a:ext>
            </a:extLst>
          </p:cNvPr>
          <p:cNvSpPr>
            <a:spLocks noGrp="1"/>
          </p:cNvSpPr>
          <p:nvPr>
            <p:ph idx="1"/>
          </p:nvPr>
        </p:nvSpPr>
        <p:spPr/>
        <p:txBody>
          <a:bodyPr/>
          <a:lstStyle/>
          <a:p>
            <a:r>
              <a:rPr lang="ru-RU" dirty="0"/>
              <a:t>Как создать динамический массив объектов без конструктора по умолчанию</a:t>
            </a:r>
            <a:r>
              <a:rPr lang="en-US" dirty="0"/>
              <a:t>?</a:t>
            </a:r>
          </a:p>
          <a:p>
            <a:r>
              <a:rPr lang="ru-RU" dirty="0"/>
              <a:t>Как выделить память</a:t>
            </a:r>
            <a:r>
              <a:rPr lang="en-US" dirty="0"/>
              <a:t> </a:t>
            </a:r>
            <a:r>
              <a:rPr lang="ru-RU" dirty="0"/>
              <a:t>под массив элементов заранее, но не создавать все объекты сразу</a:t>
            </a:r>
            <a:r>
              <a:rPr lang="en-US" dirty="0"/>
              <a:t>?</a:t>
            </a:r>
            <a:endParaRPr lang="ru-RU" dirty="0"/>
          </a:p>
          <a:p>
            <a:r>
              <a:rPr lang="ru-RU" dirty="0"/>
              <a:t>С этими задачами справляется </a:t>
            </a:r>
            <a:r>
              <a:rPr lang="en-US" dirty="0"/>
              <a:t>std::vector</a:t>
            </a:r>
          </a:p>
          <a:p>
            <a:pPr lvl="1"/>
            <a:r>
              <a:rPr lang="ru-RU" dirty="0"/>
              <a:t>Выделяет «сырую память» (без создания объектов)</a:t>
            </a:r>
          </a:p>
          <a:p>
            <a:pPr lvl="1"/>
            <a:r>
              <a:rPr lang="ru-RU" dirty="0"/>
              <a:t>Создаёт в ней и разрушает объекты явно</a:t>
            </a:r>
          </a:p>
        </p:txBody>
      </p:sp>
    </p:spTree>
    <p:extLst>
      <p:ext uri="{BB962C8B-B14F-4D97-AF65-F5344CB8AC3E}">
        <p14:creationId xmlns:p14="http://schemas.microsoft.com/office/powerpoint/2010/main" val="13965530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E2681B-7DB7-48FC-9325-C6A9EBEE8A16}"/>
              </a:ext>
            </a:extLst>
          </p:cNvPr>
          <p:cNvSpPr>
            <a:spLocks noGrp="1"/>
          </p:cNvSpPr>
          <p:nvPr>
            <p:ph type="title"/>
          </p:nvPr>
        </p:nvSpPr>
        <p:spPr/>
        <p:txBody>
          <a:bodyPr/>
          <a:lstStyle/>
          <a:p>
            <a:r>
              <a:rPr lang="ru-RU" dirty="0"/>
              <a:t>Размещающий оператор </a:t>
            </a:r>
            <a:r>
              <a:rPr lang="en-US" dirty="0"/>
              <a:t>new (placement new)</a:t>
            </a:r>
            <a:endParaRPr lang="ru-RU" dirty="0"/>
          </a:p>
        </p:txBody>
      </p:sp>
      <p:sp>
        <p:nvSpPr>
          <p:cNvPr id="3" name="Объект 2">
            <a:extLst>
              <a:ext uri="{FF2B5EF4-FFF2-40B4-BE49-F238E27FC236}">
                <a16:creationId xmlns:a16="http://schemas.microsoft.com/office/drawing/2014/main" id="{FEEC5AFC-66F1-452E-AF05-157B4D23940D}"/>
              </a:ext>
            </a:extLst>
          </p:cNvPr>
          <p:cNvSpPr>
            <a:spLocks noGrp="1"/>
          </p:cNvSpPr>
          <p:nvPr>
            <p:ph idx="1"/>
          </p:nvPr>
        </p:nvSpPr>
        <p:spPr/>
        <p:txBody>
          <a:bodyPr>
            <a:normAutofit lnSpcReduction="10000"/>
          </a:bodyPr>
          <a:lstStyle/>
          <a:p>
            <a:r>
              <a:rPr lang="ru-RU" dirty="0"/>
              <a:t>Версия оператора </a:t>
            </a:r>
            <a:r>
              <a:rPr lang="en-US" b="1" dirty="0"/>
              <a:t>new</a:t>
            </a:r>
            <a:r>
              <a:rPr lang="ru-RU" dirty="0"/>
              <a:t>, которая конструирует объект в ранее выделенной сырой памяти с указанными параметрами</a:t>
            </a:r>
          </a:p>
          <a:p>
            <a:r>
              <a:rPr lang="ru-RU" dirty="0"/>
              <a:t>Синтаксис</a:t>
            </a:r>
          </a:p>
          <a:p>
            <a:pPr lvl="1"/>
            <a:r>
              <a:rPr lang="ru-RU" b="0" dirty="0" err="1">
                <a:solidFill>
                  <a:srgbClr val="0000FF"/>
                </a:solidFill>
                <a:effectLst/>
                <a:latin typeface="Consolas" panose="020B0609020204030204" pitchFamily="49" charset="0"/>
              </a:rPr>
              <a:t>new</a:t>
            </a:r>
            <a:r>
              <a:rPr lang="ru-RU" b="0" dirty="0">
                <a:solidFill>
                  <a:srgbClr val="000000"/>
                </a:solidFill>
                <a:effectLst/>
                <a:latin typeface="Consolas" panose="020B0609020204030204" pitchFamily="49" charset="0"/>
              </a:rPr>
              <a:t> (</a:t>
            </a:r>
            <a:r>
              <a:rPr lang="ru-RU" b="0" i="1" dirty="0">
                <a:solidFill>
                  <a:srgbClr val="000000"/>
                </a:solidFill>
                <a:effectLst/>
                <a:latin typeface="Consolas" panose="020B0609020204030204" pitchFamily="49" charset="0"/>
              </a:rPr>
              <a:t>адрес</a:t>
            </a:r>
            <a:r>
              <a:rPr lang="ru-RU" b="0" dirty="0">
                <a:solidFill>
                  <a:srgbClr val="000000"/>
                </a:solidFill>
                <a:effectLst/>
                <a:latin typeface="Consolas" panose="020B0609020204030204" pitchFamily="49" charset="0"/>
              </a:rPr>
              <a:t>) </a:t>
            </a:r>
            <a:r>
              <a:rPr lang="ru-RU" b="0" i="1" dirty="0">
                <a:solidFill>
                  <a:srgbClr val="000000"/>
                </a:solidFill>
                <a:effectLst/>
                <a:latin typeface="Consolas" panose="020B0609020204030204" pitchFamily="49" charset="0"/>
              </a:rPr>
              <a:t>Тип</a:t>
            </a:r>
            <a:r>
              <a:rPr lang="ru-RU" b="0" dirty="0">
                <a:solidFill>
                  <a:srgbClr val="000000"/>
                </a:solidFill>
                <a:effectLst/>
                <a:latin typeface="Consolas" panose="020B0609020204030204" pitchFamily="49" charset="0"/>
              </a:rPr>
              <a:t>(</a:t>
            </a:r>
            <a:r>
              <a:rPr lang="ru-RU" b="0" i="1" dirty="0">
                <a:solidFill>
                  <a:srgbClr val="000000"/>
                </a:solidFill>
                <a:effectLst/>
                <a:latin typeface="Consolas" panose="020B0609020204030204" pitchFamily="49" charset="0"/>
              </a:rPr>
              <a:t>параметры конструктора</a:t>
            </a:r>
            <a:r>
              <a:rPr lang="ru-RU" b="0" dirty="0">
                <a:solidFill>
                  <a:srgbClr val="000000"/>
                </a:solidFill>
                <a:effectLst/>
                <a:latin typeface="Consolas" panose="020B0609020204030204" pitchFamily="49" charset="0"/>
              </a:rPr>
              <a:t>)</a:t>
            </a:r>
          </a:p>
          <a:p>
            <a:pPr lvl="1"/>
            <a:r>
              <a:rPr lang="ru-RU" dirty="0"/>
              <a:t>Для использования надо подключить заголовочный файл </a:t>
            </a:r>
            <a:r>
              <a:rPr lang="en-US" dirty="0"/>
              <a:t>&lt;new&gt;</a:t>
            </a:r>
            <a:endParaRPr lang="ru-RU" dirty="0"/>
          </a:p>
          <a:p>
            <a:r>
              <a:rPr lang="ru-RU" dirty="0"/>
              <a:t>Оператор возвращает указатель типа </a:t>
            </a:r>
            <a:r>
              <a:rPr lang="ru-RU" b="0" i="1" dirty="0">
                <a:solidFill>
                  <a:srgbClr val="000000"/>
                </a:solidFill>
                <a:effectLst/>
                <a:latin typeface="Consolas" panose="020B0609020204030204" pitchFamily="49" charset="0"/>
              </a:rPr>
              <a:t>Тип* </a:t>
            </a:r>
            <a:r>
              <a:rPr lang="ru-RU" dirty="0"/>
              <a:t>на сконструированный объект</a:t>
            </a:r>
          </a:p>
          <a:p>
            <a:r>
              <a:rPr lang="ru-RU" dirty="0"/>
              <a:t>Адрес должен иметь выравнивание, необходимое для типа </a:t>
            </a:r>
            <a:r>
              <a:rPr lang="ru-RU" b="0" i="1" dirty="0">
                <a:solidFill>
                  <a:srgbClr val="000000"/>
                </a:solidFill>
                <a:effectLst/>
                <a:latin typeface="Consolas" panose="020B0609020204030204" pitchFamily="49" charset="0"/>
              </a:rPr>
              <a:t>Тип</a:t>
            </a:r>
            <a:endParaRPr lang="ru-RU" dirty="0"/>
          </a:p>
          <a:p>
            <a:r>
              <a:rPr lang="ru-RU" dirty="0"/>
              <a:t>Когда объект станет не нужен, его надо разрушить, вызвав явно деструктор</a:t>
            </a:r>
          </a:p>
          <a:p>
            <a:endParaRPr lang="ru-RU" dirty="0"/>
          </a:p>
        </p:txBody>
      </p:sp>
    </p:spTree>
    <p:extLst>
      <p:ext uri="{BB962C8B-B14F-4D97-AF65-F5344CB8AC3E}">
        <p14:creationId xmlns:p14="http://schemas.microsoft.com/office/powerpoint/2010/main" val="18454104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FC107C-50DD-47F3-B3F8-980E6114345F}"/>
              </a:ext>
            </a:extLst>
          </p:cNvPr>
          <p:cNvSpPr txBox="1"/>
          <p:nvPr/>
        </p:nvSpPr>
        <p:spPr>
          <a:xfrm>
            <a:off x="176288" y="335845"/>
            <a:ext cx="12026552" cy="6186309"/>
          </a:xfrm>
          <a:prstGeom prst="rect">
            <a:avLst/>
          </a:prstGeom>
          <a:noFill/>
        </p:spPr>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Cat {</a:t>
            </a:r>
          </a:p>
          <a:p>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Cat(std::string name,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age)</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(move(name))</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m_age</a:t>
            </a:r>
            <a:r>
              <a:rPr lang="en-US" b="0" dirty="0">
                <a:solidFill>
                  <a:srgbClr val="000000"/>
                </a:solidFill>
                <a:effectLst/>
                <a:latin typeface="Consolas" panose="020B0609020204030204" pitchFamily="49" charset="0"/>
              </a:rPr>
              <a:t>(age)</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"Hello from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~Cat()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"Goodbye from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SayHello</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"Meow, my name is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 I'm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m_age</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 year old.“</a:t>
            </a:r>
          </a:p>
          <a:p>
            <a:r>
              <a:rPr lang="en-US">
                <a:solidFill>
                  <a:srgbClr val="A31515"/>
                </a:solidFill>
                <a:latin typeface="Consolas" panose="020B0609020204030204" pitchFamily="49" charset="0"/>
              </a:rPr>
              <a:t>                 </a:t>
            </a:r>
            <a:r>
              <a:rPr lang="en-US" b="0">
                <a:solidFill>
                  <a:srgbClr val="000000"/>
                </a:solidFill>
                <a:effectLst/>
                <a:latin typeface="Consolas" panose="020B0609020204030204" pitchFamily="49" charset="0"/>
              </a:rPr>
              <a:t> &lt;&lt;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std::string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m_age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973775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7B90490-F141-4AF8-9BB8-574B9FB40BEC}"/>
              </a:ext>
            </a:extLst>
          </p:cNvPr>
          <p:cNvSpPr>
            <a:spLocks noGrp="1"/>
          </p:cNvSpPr>
          <p:nvPr>
            <p:ph type="title"/>
          </p:nvPr>
        </p:nvSpPr>
        <p:spPr/>
        <p:txBody>
          <a:bodyPr/>
          <a:lstStyle/>
          <a:p>
            <a:r>
              <a:rPr lang="ru-RU" dirty="0"/>
              <a:t>Пример</a:t>
            </a:r>
          </a:p>
        </p:txBody>
      </p:sp>
      <p:sp>
        <p:nvSpPr>
          <p:cNvPr id="7" name="TextBox 6">
            <a:extLst>
              <a:ext uri="{FF2B5EF4-FFF2-40B4-BE49-F238E27FC236}">
                <a16:creationId xmlns:a16="http://schemas.microsoft.com/office/drawing/2014/main" id="{F2571BFF-BAF1-4801-BB08-6F7F2D5F87C5}"/>
              </a:ext>
            </a:extLst>
          </p:cNvPr>
          <p:cNvSpPr txBox="1"/>
          <p:nvPr/>
        </p:nvSpPr>
        <p:spPr>
          <a:xfrm>
            <a:off x="838200" y="2420888"/>
            <a:ext cx="8289302" cy="1754326"/>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alignas</a:t>
            </a:r>
            <a:r>
              <a:rPr lang="en-US" b="0" dirty="0">
                <a:solidFill>
                  <a:srgbClr val="000000"/>
                </a:solidFill>
                <a:effectLst/>
                <a:latin typeface="Consolas" panose="020B0609020204030204" pitchFamily="49" charset="0"/>
              </a:rPr>
              <a:t>(Cat)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buf</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sizeof</a:t>
            </a:r>
            <a:r>
              <a:rPr lang="en-US" b="0" dirty="0">
                <a:solidFill>
                  <a:srgbClr val="000000"/>
                </a:solidFill>
                <a:effectLst/>
                <a:latin typeface="Consolas" panose="020B0609020204030204" pitchFamily="49" charset="0"/>
              </a:rPr>
              <a:t>(Cat)];</a:t>
            </a:r>
          </a:p>
          <a:p>
            <a:r>
              <a:rPr lang="en-US" b="0" dirty="0">
                <a:solidFill>
                  <a:srgbClr val="000000"/>
                </a:solidFill>
                <a:effectLst/>
                <a:latin typeface="Consolas" panose="020B0609020204030204" pitchFamily="49" charset="0"/>
              </a:rPr>
              <a:t>    Cat* cat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(&amp;</a:t>
            </a:r>
            <a:r>
              <a:rPr lang="en-US" b="0" dirty="0" err="1">
                <a:solidFill>
                  <a:srgbClr val="000000"/>
                </a:solidFill>
                <a:effectLst/>
                <a:latin typeface="Consolas" panose="020B0609020204030204" pitchFamily="49" charset="0"/>
              </a:rPr>
              <a:t>buf</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Cat(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Thomas"</a:t>
            </a:r>
            <a:r>
              <a:rPr lang="en-US" b="0" dirty="0" err="1">
                <a:solidFill>
                  <a:srgbClr val="0000FF"/>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cat-&gt;</a:t>
            </a:r>
            <a:r>
              <a:rPr lang="en-US" b="0" dirty="0" err="1">
                <a:solidFill>
                  <a:srgbClr val="000000"/>
                </a:solidFill>
                <a:effectLst/>
                <a:latin typeface="Consolas" panose="020B0609020204030204" pitchFamily="49" charset="0"/>
              </a:rPr>
              <a:t>SayHello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cat-&gt;~Cat();</a:t>
            </a:r>
          </a:p>
          <a:p>
            <a:r>
              <a:rPr lang="en-US"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306CD265-BEF0-4ACF-8609-0102165FF663}"/>
              </a:ext>
            </a:extLst>
          </p:cNvPr>
          <p:cNvSpPr txBox="1"/>
          <p:nvPr/>
        </p:nvSpPr>
        <p:spPr>
          <a:xfrm>
            <a:off x="1055440" y="5157192"/>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err="1">
                <a:latin typeface="Consolas" panose="020B0609020204030204" pitchFamily="49" charset="0"/>
              </a:rPr>
              <a:t>Hello</a:t>
            </a:r>
            <a:r>
              <a:rPr lang="ru-RU" dirty="0">
                <a:latin typeface="Consolas" panose="020B0609020204030204" pitchFamily="49" charset="0"/>
              </a:rPr>
              <a:t> </a:t>
            </a:r>
            <a:r>
              <a:rPr lang="ru-RU" dirty="0" err="1">
                <a:latin typeface="Consolas" panose="020B0609020204030204" pitchFamily="49" charset="0"/>
              </a:rPr>
              <a:t>from</a:t>
            </a:r>
            <a:r>
              <a:rPr lang="ru-RU" dirty="0">
                <a:latin typeface="Consolas" panose="020B0609020204030204" pitchFamily="49" charset="0"/>
              </a:rPr>
              <a:t> </a:t>
            </a:r>
            <a:r>
              <a:rPr lang="en-US" dirty="0">
                <a:latin typeface="Consolas" panose="020B0609020204030204" pitchFamily="49" charset="0"/>
              </a:rPr>
              <a:t>Thomas</a:t>
            </a:r>
            <a:endParaRPr lang="ru-RU" dirty="0">
              <a:latin typeface="Consolas" panose="020B0609020204030204" pitchFamily="49" charset="0"/>
            </a:endParaRPr>
          </a:p>
          <a:p>
            <a:r>
              <a:rPr lang="ru-RU" dirty="0" err="1">
                <a:latin typeface="Consolas" panose="020B0609020204030204" pitchFamily="49" charset="0"/>
              </a:rPr>
              <a:t>Meow</a:t>
            </a:r>
            <a:r>
              <a:rPr lang="ru-RU" dirty="0">
                <a:latin typeface="Consolas" panose="020B0609020204030204" pitchFamily="49" charset="0"/>
              </a:rPr>
              <a:t>, </a:t>
            </a:r>
            <a:r>
              <a:rPr lang="ru-RU" dirty="0" err="1">
                <a:latin typeface="Consolas" panose="020B0609020204030204" pitchFamily="49" charset="0"/>
              </a:rPr>
              <a:t>my</a:t>
            </a:r>
            <a:r>
              <a:rPr lang="ru-RU" dirty="0">
                <a:latin typeface="Consolas" panose="020B0609020204030204" pitchFamily="49" charset="0"/>
              </a:rPr>
              <a:t> </a:t>
            </a:r>
            <a:r>
              <a:rPr lang="ru-RU" dirty="0" err="1">
                <a:latin typeface="Consolas" panose="020B0609020204030204" pitchFamily="49" charset="0"/>
              </a:rPr>
              <a:t>name</a:t>
            </a:r>
            <a:r>
              <a:rPr lang="ru-RU" dirty="0">
                <a:latin typeface="Consolas" panose="020B0609020204030204" pitchFamily="49" charset="0"/>
              </a:rPr>
              <a:t> </a:t>
            </a:r>
            <a:r>
              <a:rPr lang="ru-RU" dirty="0" err="1">
                <a:latin typeface="Consolas" panose="020B0609020204030204" pitchFamily="49" charset="0"/>
              </a:rPr>
              <a:t>is</a:t>
            </a:r>
            <a:r>
              <a:rPr lang="en-US" dirty="0">
                <a:latin typeface="Consolas" panose="020B0609020204030204" pitchFamily="49" charset="0"/>
              </a:rPr>
              <a:t> Thomas</a:t>
            </a:r>
            <a:r>
              <a:rPr lang="ru-RU" dirty="0">
                <a:latin typeface="Consolas" panose="020B0609020204030204" pitchFamily="49" charset="0"/>
              </a:rPr>
              <a:t>. </a:t>
            </a:r>
            <a:r>
              <a:rPr lang="ru-RU" dirty="0" err="1">
                <a:latin typeface="Consolas" panose="020B0609020204030204" pitchFamily="49" charset="0"/>
              </a:rPr>
              <a:t>I'm</a:t>
            </a:r>
            <a:r>
              <a:rPr lang="ru-RU" dirty="0">
                <a:latin typeface="Consolas" panose="020B0609020204030204" pitchFamily="49" charset="0"/>
              </a:rPr>
              <a:t> 1 </a:t>
            </a:r>
            <a:r>
              <a:rPr lang="ru-RU" dirty="0" err="1">
                <a:latin typeface="Consolas" panose="020B0609020204030204" pitchFamily="49" charset="0"/>
              </a:rPr>
              <a:t>year</a:t>
            </a:r>
            <a:r>
              <a:rPr lang="ru-RU" dirty="0">
                <a:latin typeface="Consolas" panose="020B0609020204030204" pitchFamily="49" charset="0"/>
              </a:rPr>
              <a:t> </a:t>
            </a:r>
            <a:r>
              <a:rPr lang="ru-RU" dirty="0" err="1">
                <a:latin typeface="Consolas" panose="020B0609020204030204" pitchFamily="49" charset="0"/>
              </a:rPr>
              <a:t>old</a:t>
            </a:r>
            <a:r>
              <a:rPr lang="ru-RU" dirty="0">
                <a:latin typeface="Consolas" panose="020B0609020204030204" pitchFamily="49" charset="0"/>
              </a:rPr>
              <a:t>.</a:t>
            </a:r>
          </a:p>
          <a:p>
            <a:r>
              <a:rPr lang="ru-RU" dirty="0" err="1">
                <a:latin typeface="Consolas" panose="020B0609020204030204" pitchFamily="49" charset="0"/>
              </a:rPr>
              <a:t>Goodbye</a:t>
            </a:r>
            <a:r>
              <a:rPr lang="ru-RU" dirty="0">
                <a:latin typeface="Consolas" panose="020B0609020204030204" pitchFamily="49" charset="0"/>
              </a:rPr>
              <a:t> </a:t>
            </a:r>
            <a:r>
              <a:rPr lang="ru-RU" dirty="0" err="1">
                <a:latin typeface="Consolas" panose="020B0609020204030204" pitchFamily="49" charset="0"/>
              </a:rPr>
              <a:t>from</a:t>
            </a:r>
            <a:r>
              <a:rPr lang="ru-RU" dirty="0">
                <a:latin typeface="Consolas" panose="020B0609020204030204" pitchFamily="49" charset="0"/>
              </a:rPr>
              <a:t> </a:t>
            </a:r>
            <a:r>
              <a:rPr lang="en-US" dirty="0">
                <a:latin typeface="Consolas" panose="020B0609020204030204" pitchFamily="49" charset="0"/>
              </a:rPr>
              <a:t>Thomas</a:t>
            </a:r>
            <a:endParaRPr lang="ru-RU" dirty="0">
              <a:latin typeface="Consolas" panose="020B0609020204030204" pitchFamily="49" charset="0"/>
            </a:endParaRPr>
          </a:p>
        </p:txBody>
      </p:sp>
    </p:spTree>
    <p:extLst>
      <p:ext uri="{BB962C8B-B14F-4D97-AF65-F5344CB8AC3E}">
        <p14:creationId xmlns:p14="http://schemas.microsoft.com/office/powerpoint/2010/main" val="319024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xEl>
                                              <p:pRg st="1" end="1"/>
                                            </p:txEl>
                                          </p:spTgt>
                                        </p:tgtEl>
                                      </p:cBhvr>
                                    </p:animEffect>
                                    <p:animScale>
                                      <p:cBhvr>
                                        <p:cTn id="7" dur="250" autoRev="1" fill="hold"/>
                                        <p:tgtEl>
                                          <p:spTgt spid="7">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7">
                                            <p:txEl>
                                              <p:pRg st="2" end="2"/>
                                            </p:txEl>
                                          </p:spTgt>
                                        </p:tgtEl>
                                      </p:cBhvr>
                                    </p:animEffect>
                                    <p:animScale>
                                      <p:cBhvr>
                                        <p:cTn id="12" dur="250" autoRev="1" fill="hold"/>
                                        <p:tgtEl>
                                          <p:spTgt spid="7">
                                            <p:txEl>
                                              <p:pRg st="2" end="2"/>
                                            </p:txEl>
                                          </p:spTgt>
                                        </p:tgtEl>
                                      </p:cBhvr>
                                      <p:by x="105000" y="105000"/>
                                    </p:animScale>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fade">
                                      <p:cBhvr>
                                        <p:cTn id="16" dur="500"/>
                                        <p:tgtEl>
                                          <p:spTgt spid="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nodeType="clickEffect">
                                  <p:stCondLst>
                                    <p:cond delay="0"/>
                                  </p:stCondLst>
                                  <p:childTnLst>
                                    <p:animEffect transition="out" filter="fade">
                                      <p:cBhvr>
                                        <p:cTn id="20" dur="500" tmFilter="0, 0; .2, .5; .8, .5; 1, 0"/>
                                        <p:tgtEl>
                                          <p:spTgt spid="7">
                                            <p:txEl>
                                              <p:pRg st="3" end="3"/>
                                            </p:txEl>
                                          </p:spTgt>
                                        </p:tgtEl>
                                      </p:cBhvr>
                                    </p:animEffect>
                                    <p:animScale>
                                      <p:cBhvr>
                                        <p:cTn id="21" dur="250" autoRev="1" fill="hold"/>
                                        <p:tgtEl>
                                          <p:spTgt spid="7">
                                            <p:txEl>
                                              <p:pRg st="3" end="3"/>
                                            </p:txEl>
                                          </p:spTgt>
                                        </p:tgtEl>
                                      </p:cBhvr>
                                      <p:by x="105000" y="105000"/>
                                    </p:animScale>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animEffect transition="in" filter="fade">
                                      <p:cBhvr>
                                        <p:cTn id="25" dur="500"/>
                                        <p:tgtEl>
                                          <p:spTgt spid="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nodeType="clickEffect">
                                  <p:stCondLst>
                                    <p:cond delay="0"/>
                                  </p:stCondLst>
                                  <p:childTnLst>
                                    <p:animEffect transition="out" filter="fade">
                                      <p:cBhvr>
                                        <p:cTn id="29" dur="500" tmFilter="0, 0; .2, .5; .8, .5; 1, 0"/>
                                        <p:tgtEl>
                                          <p:spTgt spid="7">
                                            <p:txEl>
                                              <p:pRg st="4" end="4"/>
                                            </p:txEl>
                                          </p:spTgt>
                                        </p:tgtEl>
                                      </p:cBhvr>
                                    </p:animEffect>
                                    <p:animScale>
                                      <p:cBhvr>
                                        <p:cTn id="30" dur="250" autoRev="1" fill="hold"/>
                                        <p:tgtEl>
                                          <p:spTgt spid="7">
                                            <p:txEl>
                                              <p:pRg st="4" end="4"/>
                                            </p:txEl>
                                          </p:spTgt>
                                        </p:tgtEl>
                                      </p:cBhvr>
                                      <p:by x="105000" y="105000"/>
                                    </p:animScale>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9">
                                            <p:txEl>
                                              <p:pRg st="2" end="2"/>
                                            </p:txEl>
                                          </p:spTgt>
                                        </p:tgtEl>
                                        <p:attrNameLst>
                                          <p:attrName>style.visibility</p:attrName>
                                        </p:attrNameLst>
                                      </p:cBhvr>
                                      <p:to>
                                        <p:strVal val="visible"/>
                                      </p:to>
                                    </p:set>
                                    <p:animEffect transition="in" filter="fade">
                                      <p:cBhvr>
                                        <p:cTn id="34"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1524000" y="1435490"/>
            <a:ext cx="9144000" cy="4832092"/>
          </a:xfrm>
          <a:prstGeom prst="rect">
            <a:avLst/>
          </a:prstGeom>
          <a:noFill/>
        </p:spPr>
        <p:txBody>
          <a:bodyPr wrap="square">
            <a:spAutoFit/>
          </a:bodyPr>
          <a:lstStyle/>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byte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id;</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height;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sz="140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5951984" y="5656572"/>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A66D50-D592-4FD8-AACE-96CFD89BEE90}"/>
              </a:ext>
            </a:extLst>
          </p:cNvPr>
          <p:cNvSpPr>
            <a:spLocks noGrp="1"/>
          </p:cNvSpPr>
          <p:nvPr>
            <p:ph type="title"/>
          </p:nvPr>
        </p:nvSpPr>
        <p:spPr/>
        <p:txBody>
          <a:bodyPr/>
          <a:lstStyle/>
          <a:p>
            <a:r>
              <a:rPr lang="ru-RU" dirty="0"/>
              <a:t>Как поведёт себя эта программа</a:t>
            </a:r>
            <a:r>
              <a:rPr lang="en-US" dirty="0"/>
              <a:t>?</a:t>
            </a:r>
            <a:endParaRPr lang="ru-RU" dirty="0"/>
          </a:p>
        </p:txBody>
      </p:sp>
      <p:sp>
        <p:nvSpPr>
          <p:cNvPr id="8" name="TextBox 7">
            <a:extLst>
              <a:ext uri="{FF2B5EF4-FFF2-40B4-BE49-F238E27FC236}">
                <a16:creationId xmlns:a16="http://schemas.microsoft.com/office/drawing/2014/main" id="{87810A8D-0F28-4E70-A4A6-698394242B6A}"/>
              </a:ext>
            </a:extLst>
          </p:cNvPr>
          <p:cNvSpPr txBox="1"/>
          <p:nvPr/>
        </p:nvSpPr>
        <p:spPr>
          <a:xfrm>
            <a:off x="838200" y="2420888"/>
            <a:ext cx="10515600" cy="1754326"/>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alignas</a:t>
            </a:r>
            <a:r>
              <a:rPr lang="en-US" b="0" dirty="0">
                <a:solidFill>
                  <a:srgbClr val="000000"/>
                </a:solidFill>
                <a:effectLst/>
                <a:latin typeface="Consolas" panose="020B0609020204030204" pitchFamily="49" charset="0"/>
              </a:rPr>
              <a:t>(Cat)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buf</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sizeof</a:t>
            </a:r>
            <a:r>
              <a:rPr lang="en-US" b="0" dirty="0">
                <a:solidFill>
                  <a:srgbClr val="000000"/>
                </a:solidFill>
                <a:effectLst/>
                <a:latin typeface="Consolas" panose="020B0609020204030204" pitchFamily="49" charset="0"/>
              </a:rPr>
              <a:t>(Cat)];</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&lt;Cat&gt; cat(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(&amp;</a:t>
            </a:r>
            <a:r>
              <a:rPr lang="en-US" b="0" dirty="0" err="1">
                <a:solidFill>
                  <a:srgbClr val="000000"/>
                </a:solidFill>
                <a:effectLst/>
                <a:latin typeface="Consolas" panose="020B0609020204030204" pitchFamily="49" charset="0"/>
              </a:rPr>
              <a:t>buf</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Cat(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Luna"</a:t>
            </a:r>
            <a:r>
              <a:rPr lang="en-US" b="0" dirty="0" err="1">
                <a:solidFill>
                  <a:srgbClr val="0000FF"/>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cat-&gt;</a:t>
            </a:r>
            <a:r>
              <a:rPr lang="en-US" b="0" dirty="0" err="1">
                <a:solidFill>
                  <a:srgbClr val="000000"/>
                </a:solidFill>
                <a:effectLst/>
                <a:latin typeface="Consolas" panose="020B0609020204030204" pitchFamily="49" charset="0"/>
              </a:rPr>
              <a:t>SayHello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Hexagon 2">
            <a:extLst>
              <a:ext uri="{FF2B5EF4-FFF2-40B4-BE49-F238E27FC236}">
                <a16:creationId xmlns:a16="http://schemas.microsoft.com/office/drawing/2014/main" id="{DA3DA58F-56ED-4417-82A5-1594185993DC}"/>
              </a:ext>
            </a:extLst>
          </p:cNvPr>
          <p:cNvSpPr/>
          <p:nvPr/>
        </p:nvSpPr>
        <p:spPr>
          <a:xfrm>
            <a:off x="1703512" y="4761949"/>
            <a:ext cx="4032448" cy="722814"/>
          </a:xfrm>
          <a:prstGeom prst="hexagon">
            <a:avLst>
              <a:gd name="adj" fmla="val 52164"/>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А. Так же, как предыдущая</a:t>
            </a:r>
          </a:p>
        </p:txBody>
      </p:sp>
      <p:sp>
        <p:nvSpPr>
          <p:cNvPr id="10" name="Hexagon 4">
            <a:extLst>
              <a:ext uri="{FF2B5EF4-FFF2-40B4-BE49-F238E27FC236}">
                <a16:creationId xmlns:a16="http://schemas.microsoft.com/office/drawing/2014/main" id="{3FC4FB94-66E1-4BDD-83D9-3B5E9AD58AE0}"/>
              </a:ext>
            </a:extLst>
          </p:cNvPr>
          <p:cNvSpPr/>
          <p:nvPr/>
        </p:nvSpPr>
        <p:spPr>
          <a:xfrm>
            <a:off x="6312024" y="4761949"/>
            <a:ext cx="4032448" cy="722815"/>
          </a:xfrm>
          <a:prstGeom prst="hexagon">
            <a:avLst>
              <a:gd name="adj" fmla="val 58373"/>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a:t>
            </a:r>
            <a:r>
              <a:rPr lang="ru-RU" dirty="0"/>
              <a:t>Программа не скомпилируется</a:t>
            </a:r>
          </a:p>
        </p:txBody>
      </p:sp>
      <p:sp>
        <p:nvSpPr>
          <p:cNvPr id="11" name="Hexagon 5">
            <a:extLst>
              <a:ext uri="{FF2B5EF4-FFF2-40B4-BE49-F238E27FC236}">
                <a16:creationId xmlns:a16="http://schemas.microsoft.com/office/drawing/2014/main" id="{006C007F-1AED-4976-910C-6DF56B058FF9}"/>
              </a:ext>
            </a:extLst>
          </p:cNvPr>
          <p:cNvSpPr/>
          <p:nvPr/>
        </p:nvSpPr>
        <p:spPr>
          <a:xfrm>
            <a:off x="1703512" y="5770061"/>
            <a:ext cx="4032448" cy="722814"/>
          </a:xfrm>
          <a:prstGeom prst="hexagon">
            <a:avLst>
              <a:gd name="adj" fmla="val 52164"/>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ru-RU" dirty="0"/>
              <a:t>. Деструктор не вызовется</a:t>
            </a:r>
          </a:p>
        </p:txBody>
      </p:sp>
      <p:sp>
        <p:nvSpPr>
          <p:cNvPr id="12" name="Hexagon 6">
            <a:extLst>
              <a:ext uri="{FF2B5EF4-FFF2-40B4-BE49-F238E27FC236}">
                <a16:creationId xmlns:a16="http://schemas.microsoft.com/office/drawing/2014/main" id="{BF7CA31A-9ECC-4168-A4A3-F576225A7DC0}"/>
              </a:ext>
            </a:extLst>
          </p:cNvPr>
          <p:cNvSpPr/>
          <p:nvPr/>
        </p:nvSpPr>
        <p:spPr>
          <a:xfrm>
            <a:off x="6312024" y="5770061"/>
            <a:ext cx="4032448" cy="722815"/>
          </a:xfrm>
          <a:prstGeom prst="hexagon">
            <a:avLst>
              <a:gd name="adj" fmla="val 58373"/>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a:t>
            </a:r>
            <a:r>
              <a:rPr lang="ru-RU" dirty="0"/>
              <a:t>Будет неопределённое поведение</a:t>
            </a:r>
          </a:p>
        </p:txBody>
      </p:sp>
    </p:spTree>
    <p:extLst>
      <p:ext uri="{BB962C8B-B14F-4D97-AF65-F5344CB8AC3E}">
        <p14:creationId xmlns:p14="http://schemas.microsoft.com/office/powerpoint/2010/main" val="108778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007013"/>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0"/>
                                        </p:tgtEl>
                                        <p:attrNameLst>
                                          <p:attrName>fillcolor</p:attrName>
                                        </p:attrNameLst>
                                      </p:cBhvr>
                                      <p:to>
                                        <a:srgbClr val="FF1F1F"/>
                                      </p:to>
                                    </p:animClr>
                                    <p:set>
                                      <p:cBhvr>
                                        <p:cTn id="11" dur="2000" fill="hold"/>
                                        <p:tgtEl>
                                          <p:spTgt spid="10"/>
                                        </p:tgtEl>
                                        <p:attrNameLst>
                                          <p:attrName>fill.type</p:attrName>
                                        </p:attrNameLst>
                                      </p:cBhvr>
                                      <p:to>
                                        <p:strVal val="solid"/>
                                      </p:to>
                                    </p:set>
                                    <p:set>
                                      <p:cBhvr>
                                        <p:cTn id="12" dur="2000" fill="hold"/>
                                        <p:tgtEl>
                                          <p:spTgt spid="10"/>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9"/>
                                        </p:tgtEl>
                                        <p:attrNameLst>
                                          <p:attrName>fillcolor</p:attrName>
                                        </p:attrNameLst>
                                      </p:cBhvr>
                                      <p:to>
                                        <a:srgbClr val="FF1F1F"/>
                                      </p:to>
                                    </p:animClr>
                                    <p:set>
                                      <p:cBhvr>
                                        <p:cTn id="15" dur="2000" fill="hold"/>
                                        <p:tgtEl>
                                          <p:spTgt spid="9"/>
                                        </p:tgtEl>
                                        <p:attrNameLst>
                                          <p:attrName>fill.type</p:attrName>
                                        </p:attrNameLst>
                                      </p:cBhvr>
                                      <p:to>
                                        <p:strVal val="solid"/>
                                      </p:to>
                                    </p:set>
                                    <p:set>
                                      <p:cBhvr>
                                        <p:cTn id="16" dur="2000" fill="hold"/>
                                        <p:tgtEl>
                                          <p:spTgt spid="9"/>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11"/>
                                        </p:tgtEl>
                                        <p:attrNameLst>
                                          <p:attrName>fillcolor</p:attrName>
                                        </p:attrNameLst>
                                      </p:cBhvr>
                                      <p:to>
                                        <a:srgbClr val="FF1F1F"/>
                                      </p:to>
                                    </p:animClr>
                                    <p:set>
                                      <p:cBhvr>
                                        <p:cTn id="19" dur="2000" fill="hold"/>
                                        <p:tgtEl>
                                          <p:spTgt spid="11"/>
                                        </p:tgtEl>
                                        <p:attrNameLst>
                                          <p:attrName>fill.type</p:attrName>
                                        </p:attrNameLst>
                                      </p:cBhvr>
                                      <p:to>
                                        <p:strVal val="solid"/>
                                      </p:to>
                                    </p:set>
                                    <p:set>
                                      <p:cBhvr>
                                        <p:cTn id="20" dur="2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11F29-EB9E-477B-B8E2-311B68FE08C4}"/>
              </a:ext>
            </a:extLst>
          </p:cNvPr>
          <p:cNvSpPr txBox="1"/>
          <p:nvPr/>
        </p:nvSpPr>
        <p:spPr>
          <a:xfrm>
            <a:off x="0" y="-1"/>
            <a:ext cx="12504712" cy="7294305"/>
          </a:xfrm>
          <a:prstGeom prst="rect">
            <a:avLst/>
          </a:prstGeom>
          <a:noFill/>
        </p:spPr>
        <p:txBody>
          <a:bodyPr wrap="square">
            <a:spAutoFit/>
          </a:bodyPr>
          <a:lstStyle/>
          <a:p>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T&gt;</a:t>
            </a: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Optional {</a:t>
            </a:r>
          </a:p>
          <a:p>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Optional() =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Optional(</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T</a:t>
            </a:r>
            <a:r>
              <a:rPr lang="en-US" b="0" dirty="0">
                <a:solidFill>
                  <a:srgbClr val="0000FF"/>
                </a:solidFill>
                <a:effectLst/>
                <a:latin typeface="Consolas" panose="020B0609020204030204" pitchFamily="49" charset="0"/>
              </a:rPr>
              <a:t>&amp;</a:t>
            </a:r>
            <a:r>
              <a:rPr lang="en-US" b="0" dirty="0">
                <a:solidFill>
                  <a:srgbClr val="000000"/>
                </a:solidFill>
                <a:effectLst/>
                <a:latin typeface="Consolas" panose="020B0609020204030204" pitchFamily="49" charset="0"/>
              </a:rPr>
              <a:t> value)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m_data</a:t>
            </a:r>
            <a:r>
              <a:rPr lang="en-US" b="0" dirty="0">
                <a:solidFill>
                  <a:srgbClr val="000000"/>
                </a:solidFill>
                <a:effectLst/>
                <a:latin typeface="Consolas" panose="020B0609020204030204" pitchFamily="49" charset="0"/>
              </a:rPr>
              <a:t>) T(value);</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~Optional() { Reset(); }</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T</a:t>
            </a:r>
            <a:r>
              <a:rPr lang="en-US" b="0" dirty="0">
                <a:solidFill>
                  <a:srgbClr val="0000FF"/>
                </a:solidFill>
                <a:effectLst/>
                <a:latin typeface="Consolas" panose="020B0609020204030204" pitchFamily="49" charset="0"/>
              </a:rPr>
              <a:t>&amp;</a:t>
            </a:r>
            <a:r>
              <a:rPr lang="en-US" b="0" dirty="0">
                <a:solidFill>
                  <a:srgbClr val="000000"/>
                </a:solidFill>
                <a:effectLst/>
                <a:latin typeface="Consolas" panose="020B0609020204030204" pitchFamily="49" charset="0"/>
              </a:rPr>
              <a:t> operator*()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reinterpret_cast</a:t>
            </a:r>
            <a:r>
              <a:rPr lang="en-US" b="0" dirty="0">
                <a:solidFill>
                  <a:srgbClr val="000000"/>
                </a:solidFill>
                <a:effectLst/>
                <a:latin typeface="Consolas" panose="020B0609020204030204" pitchFamily="49" charset="0"/>
              </a:rPr>
              <a:t>&lt;T*&gt;(&amp;</a:t>
            </a:r>
            <a:r>
              <a:rPr lang="en-US" b="0" dirty="0" err="1">
                <a:solidFill>
                  <a:srgbClr val="000000"/>
                </a:solidFill>
                <a:effectLst/>
                <a:latin typeface="Consolas" panose="020B0609020204030204" pitchFamily="49" charset="0"/>
              </a:rPr>
              <a:t>m_data</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T</a:t>
            </a:r>
            <a:r>
              <a:rPr lang="en-US" b="0" dirty="0">
                <a:solidFill>
                  <a:srgbClr val="0000FF"/>
                </a:solidFill>
                <a:effectLst/>
                <a:latin typeface="Consolas" panose="020B0609020204030204" pitchFamily="49" charset="0"/>
              </a:rPr>
              <a:t>&amp;</a:t>
            </a:r>
            <a:r>
              <a:rPr lang="en-US" b="0" dirty="0">
                <a:solidFill>
                  <a:srgbClr val="000000"/>
                </a:solidFill>
                <a:effectLst/>
                <a:latin typeface="Consolas" panose="020B0609020204030204" pitchFamily="49" charset="0"/>
              </a:rPr>
              <a:t> operator*()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reinterpret_cast</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T*&gt;(&amp;</a:t>
            </a:r>
            <a:r>
              <a:rPr lang="en-US" b="0" dirty="0" err="1">
                <a:solidFill>
                  <a:srgbClr val="000000"/>
                </a:solidFill>
                <a:effectLst/>
                <a:latin typeface="Consolas" panose="020B0609020204030204" pitchFamily="49" charset="0"/>
              </a:rPr>
              <a:t>m_data</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operator-&gt;()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reinterpret_cast</a:t>
            </a:r>
            <a:r>
              <a:rPr lang="en-US" b="0" dirty="0">
                <a:solidFill>
                  <a:srgbClr val="000000"/>
                </a:solidFill>
                <a:effectLst/>
                <a:latin typeface="Consolas" panose="020B0609020204030204" pitchFamily="49" charset="0"/>
              </a:rPr>
              <a:t>&lt;T*&gt;(</a:t>
            </a:r>
            <a:r>
              <a:rPr lang="en-US" b="0" dirty="0" err="1">
                <a:solidFill>
                  <a:srgbClr val="000000"/>
                </a:solidFill>
                <a:effectLst/>
                <a:latin typeface="Consolas" panose="020B0609020204030204" pitchFamily="49" charset="0"/>
              </a:rPr>
              <a:t>m_data</a:t>
            </a:r>
            <a:r>
              <a:rPr lang="en-US" b="0" dirty="0">
                <a:solidFill>
                  <a:srgbClr val="000000"/>
                </a:solidFill>
                <a:effectLst/>
                <a:latin typeface="Consolas" panose="020B0609020204030204" pitchFamily="49" charset="0"/>
              </a:rPr>
              <a:t>); }</a:t>
            </a:r>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operator-&gt;()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reinterpret_cast</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T*&gt;(</a:t>
            </a:r>
            <a:r>
              <a:rPr lang="en-US" b="0" dirty="0" err="1">
                <a:solidFill>
                  <a:srgbClr val="000000"/>
                </a:solidFill>
                <a:effectLst/>
                <a:latin typeface="Consolas" panose="020B0609020204030204" pitchFamily="49" charset="0"/>
              </a:rPr>
              <a:t>m_data</a:t>
            </a:r>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Reset()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m_isInitialized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)-&gt;~T();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m</a:t>
            </a:r>
            <a:r>
              <a:rPr lang="en-US" b="0" dirty="0" err="1">
                <a:solidFill>
                  <a:srgbClr val="000000"/>
                </a:solidFill>
                <a:effectLst/>
                <a:latin typeface="Consolas" panose="020B0609020204030204" pitchFamily="49" charset="0"/>
              </a:rPr>
              <a:t>_isInitialized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alignas</a:t>
            </a:r>
            <a:r>
              <a:rPr lang="en-US" b="0" dirty="0">
                <a:solidFill>
                  <a:srgbClr val="000000"/>
                </a:solidFill>
                <a:effectLst/>
                <a:latin typeface="Consolas" panose="020B0609020204030204" pitchFamily="49" charset="0"/>
              </a:rPr>
              <a:t>(T)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m_data</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sizeof</a:t>
            </a:r>
            <a:r>
              <a:rPr lang="en-US" b="0" dirty="0">
                <a:solidFill>
                  <a:srgbClr val="000000"/>
                </a:solidFill>
                <a:effectLst/>
                <a:latin typeface="Consolas" panose="020B0609020204030204" pitchFamily="49" charset="0"/>
              </a:rPr>
              <a:t>(T)];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bool</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8361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fade">
                                      <p:cBhvr>
                                        <p:cTn id="16" dur="500"/>
                                        <p:tgtEl>
                                          <p:spTgt spid="4">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Effect transition="in" filter="fade">
                                      <p:cBhvr>
                                        <p:cTn id="26" dur="500"/>
                                        <p:tgtEl>
                                          <p:spTgt spid="4">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fade">
                                      <p:cBhvr>
                                        <p:cTn id="31" dur="500"/>
                                        <p:tgtEl>
                                          <p:spTgt spid="4">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animEffect transition="in" filter="fade">
                                      <p:cBhvr>
                                        <p:cTn id="43" dur="500"/>
                                        <p:tgtEl>
                                          <p:spTgt spid="4">
                                            <p:txEl>
                                              <p:pRg st="14" end="14"/>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5" end="15"/>
                                            </p:txEl>
                                          </p:spTgt>
                                        </p:tgtEl>
                                        <p:attrNameLst>
                                          <p:attrName>style.visibility</p:attrName>
                                        </p:attrNameLst>
                                      </p:cBhvr>
                                      <p:to>
                                        <p:strVal val="visible"/>
                                      </p:to>
                                    </p:set>
                                    <p:animEffect transition="in" filter="fade">
                                      <p:cBhvr>
                                        <p:cTn id="46"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40C202-26A5-4B2E-99A3-2E32BC05E14F}"/>
              </a:ext>
            </a:extLst>
          </p:cNvPr>
          <p:cNvSpPr txBox="1"/>
          <p:nvPr/>
        </p:nvSpPr>
        <p:spPr>
          <a:xfrm>
            <a:off x="0" y="0"/>
            <a:ext cx="10488488" cy="7232749"/>
          </a:xfrm>
          <a:prstGeom prst="rect">
            <a:avLst/>
          </a:prstGeom>
          <a:noFill/>
        </p:spPr>
        <p:txBody>
          <a:bodyPr wrap="square">
            <a:spAutoFit/>
          </a:bodyPr>
          <a:lstStyle/>
          <a:p>
            <a:r>
              <a:rPr lang="en-US" sz="1600" b="0" dirty="0">
                <a:solidFill>
                  <a:srgbClr val="0000FF"/>
                </a:solidFill>
                <a:effectLst/>
                <a:latin typeface="Consolas" panose="020B0609020204030204" pitchFamily="49" charset="0"/>
              </a:rPr>
              <a:t>template</a:t>
            </a:r>
            <a:r>
              <a:rPr lang="en-US" sz="1600" b="0" dirty="0">
                <a:solidFill>
                  <a:srgbClr val="000000"/>
                </a:solidFill>
                <a:effectLst/>
                <a:latin typeface="Consolas" panose="020B0609020204030204" pitchFamily="49" charset="0"/>
              </a:rPr>
              <a:t> &lt;</a:t>
            </a:r>
            <a:r>
              <a:rPr lang="en-US" sz="1600" b="0" dirty="0" err="1">
                <a:solidFill>
                  <a:srgbClr val="0000FF"/>
                </a:solidFill>
                <a:effectLst/>
                <a:latin typeface="Consolas" panose="020B0609020204030204" pitchFamily="49" charset="0"/>
              </a:rPr>
              <a:t>typename</a:t>
            </a:r>
            <a:r>
              <a:rPr lang="en-US" sz="1600" b="0" dirty="0">
                <a:solidFill>
                  <a:srgbClr val="000000"/>
                </a:solidFill>
                <a:effectLst/>
                <a:latin typeface="Consolas" panose="020B0609020204030204" pitchFamily="49" charset="0"/>
              </a:rPr>
              <a:t> T&gt;</a:t>
            </a:r>
          </a:p>
          <a:p>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Optional {</a:t>
            </a:r>
          </a:p>
          <a:p>
            <a:r>
              <a:rPr lang="en-US" sz="1600" b="0" dirty="0">
                <a:solidFill>
                  <a:srgbClr val="0000FF"/>
                </a:solidFill>
                <a:effectLst/>
                <a:latin typeface="Consolas" panose="020B0609020204030204" pitchFamily="49" charset="0"/>
              </a:rPr>
              <a:t>public:</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Optional(</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Optional</a:t>
            </a:r>
            <a:r>
              <a:rPr lang="en-US" sz="1600" b="0" dirty="0">
                <a:solidFill>
                  <a:srgbClr val="0000FF"/>
                </a:solidFill>
                <a:effectLst/>
                <a:latin typeface="Consolas" panose="020B0609020204030204" pitchFamily="49" charset="0"/>
              </a:rPr>
              <a:t>&amp;</a:t>
            </a:r>
            <a:r>
              <a:rPr lang="en-US" sz="1600" b="0" dirty="0">
                <a:solidFill>
                  <a:srgbClr val="000000"/>
                </a:solidFill>
                <a:effectLst/>
                <a:latin typeface="Consolas" panose="020B0609020204030204" pitchFamily="49" charset="0"/>
              </a:rPr>
              <a:t> other) {</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other.m_isInitialized</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a:solidFill>
                  <a:srgbClr val="0000FF"/>
                </a:solidFill>
                <a:effectLst/>
                <a:latin typeface="Consolas" panose="020B0609020204030204" pitchFamily="49" charset="0"/>
              </a:rPr>
              <a:t>new</a:t>
            </a:r>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m_data</a:t>
            </a:r>
            <a:r>
              <a:rPr lang="en-US" sz="1600" b="0" dirty="0">
                <a:solidFill>
                  <a:srgbClr val="000000"/>
                </a:solidFill>
                <a:effectLst/>
                <a:latin typeface="Consolas" panose="020B0609020204030204" pitchFamily="49" charset="0"/>
              </a:rPr>
              <a:t>) T(*other);</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m</a:t>
            </a:r>
            <a:r>
              <a:rPr lang="en-US" sz="1600" b="0" dirty="0" err="1">
                <a:solidFill>
                  <a:srgbClr val="000000"/>
                </a:solidFill>
                <a:effectLst/>
                <a:latin typeface="Consolas" panose="020B0609020204030204" pitchFamily="49" charset="0"/>
              </a:rPr>
              <a:t>_isInitialized</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Optional(Optional</a:t>
            </a:r>
            <a:r>
              <a:rPr lang="en-US" sz="1600" b="0" dirty="0">
                <a:solidFill>
                  <a:srgbClr val="0000FF"/>
                </a:solidFill>
                <a:effectLst/>
                <a:latin typeface="Consolas" panose="020B0609020204030204" pitchFamily="49" charset="0"/>
              </a:rPr>
              <a:t>&amp;&amp;</a:t>
            </a:r>
            <a:r>
              <a:rPr lang="en-US" sz="1600" b="0" dirty="0">
                <a:solidFill>
                  <a:srgbClr val="000000"/>
                </a:solidFill>
                <a:effectLst/>
                <a:latin typeface="Consolas" panose="020B0609020204030204" pitchFamily="49" charset="0"/>
              </a:rPr>
              <a:t> other) {</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other.m_isInitialized</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a:solidFill>
                  <a:srgbClr val="0000FF"/>
                </a:solidFill>
                <a:effectLst/>
                <a:latin typeface="Consolas" panose="020B0609020204030204" pitchFamily="49" charset="0"/>
              </a:rPr>
              <a:t>new</a:t>
            </a:r>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m_data</a:t>
            </a:r>
            <a:r>
              <a:rPr lang="en-US" sz="1600" b="0" dirty="0">
                <a:solidFill>
                  <a:srgbClr val="000000"/>
                </a:solidFill>
                <a:effectLst/>
                <a:latin typeface="Consolas" panose="020B0609020204030204" pitchFamily="49" charset="0"/>
              </a:rPr>
              <a:t>) T(std::move(*other));</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m</a:t>
            </a:r>
            <a:r>
              <a:rPr lang="en-US" sz="1600" b="0" dirty="0" err="1">
                <a:solidFill>
                  <a:srgbClr val="000000"/>
                </a:solidFill>
                <a:effectLst/>
                <a:latin typeface="Consolas" panose="020B0609020204030204" pitchFamily="49" charset="0"/>
              </a:rPr>
              <a:t>_isInitialized</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Optional</a:t>
            </a:r>
            <a:r>
              <a:rPr lang="en-US" sz="1600" b="0" dirty="0">
                <a:solidFill>
                  <a:srgbClr val="0000FF"/>
                </a:solidFill>
                <a:effectLst/>
                <a:latin typeface="Consolas" panose="020B0609020204030204" pitchFamily="49" charset="0"/>
              </a:rPr>
              <a:t>&amp;</a:t>
            </a:r>
            <a:r>
              <a:rPr lang="en-US" sz="1600" b="0" dirty="0">
                <a:solidFill>
                  <a:srgbClr val="000000"/>
                </a:solidFill>
                <a:effectLst/>
                <a:latin typeface="Consolas" panose="020B0609020204030204" pitchFamily="49" charset="0"/>
              </a:rPr>
              <a:t> operator=(</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T</a:t>
            </a:r>
            <a:r>
              <a:rPr lang="en-US" sz="1600" b="0" dirty="0">
                <a:solidFill>
                  <a:srgbClr val="0000FF"/>
                </a:solidFill>
                <a:effectLst/>
                <a:latin typeface="Consolas" panose="020B0609020204030204" pitchFamily="49" charset="0"/>
              </a:rPr>
              <a:t>&amp;</a:t>
            </a:r>
            <a:r>
              <a:rPr lang="en-US" sz="1600" b="0" dirty="0">
                <a:solidFill>
                  <a:srgbClr val="000000"/>
                </a:solidFill>
                <a:effectLst/>
                <a:latin typeface="Consolas" panose="020B0609020204030204" pitchFamily="49" charset="0"/>
              </a:rPr>
              <a:t> value) {</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m_isInitialized</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this</a:t>
            </a:r>
            <a:r>
              <a:rPr lang="en-US" sz="1600" b="0" dirty="0">
                <a:solidFill>
                  <a:srgbClr val="000000"/>
                </a:solidFill>
                <a:effectLst/>
                <a:latin typeface="Consolas" panose="020B0609020204030204" pitchFamily="49" charset="0"/>
              </a:rPr>
              <a:t> = value;</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else</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a:solidFill>
                  <a:srgbClr val="0000FF"/>
                </a:solidFill>
                <a:effectLst/>
                <a:latin typeface="Consolas" panose="020B0609020204030204" pitchFamily="49" charset="0"/>
              </a:rPr>
              <a:t>new</a:t>
            </a:r>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m_data</a:t>
            </a:r>
            <a:r>
              <a:rPr lang="en-US" sz="1600" b="0" dirty="0">
                <a:solidFill>
                  <a:srgbClr val="000000"/>
                </a:solidFill>
                <a:effectLst/>
                <a:latin typeface="Consolas" panose="020B0609020204030204" pitchFamily="49" charset="0"/>
              </a:rPr>
              <a:t>) T(value);</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m</a:t>
            </a:r>
            <a:r>
              <a:rPr lang="en-US" sz="1600" b="0" dirty="0" err="1">
                <a:solidFill>
                  <a:srgbClr val="000000"/>
                </a:solidFill>
                <a:effectLst/>
                <a:latin typeface="Consolas" panose="020B0609020204030204" pitchFamily="49" charset="0"/>
              </a:rPr>
              <a:t>_isInitialized</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this</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FF"/>
                </a:solidFill>
                <a:effectLst/>
                <a:latin typeface="Consolas" panose="020B0609020204030204" pitchFamily="49" charset="0"/>
              </a:rPr>
              <a:t>private:</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alignas</a:t>
            </a:r>
            <a:r>
              <a:rPr lang="en-US" sz="1600" b="0" dirty="0">
                <a:solidFill>
                  <a:srgbClr val="000000"/>
                </a:solidFill>
                <a:effectLst/>
                <a:latin typeface="Consolas" panose="020B0609020204030204" pitchFamily="49" charset="0"/>
              </a:rPr>
              <a:t>(T) </a:t>
            </a:r>
            <a:r>
              <a:rPr lang="en-US" sz="1600" b="0" dirty="0">
                <a:solidFill>
                  <a:srgbClr val="0000FF"/>
                </a:solidFill>
                <a:effectLst/>
                <a:latin typeface="Consolas" panose="020B0609020204030204" pitchFamily="49" charset="0"/>
              </a:rPr>
              <a:t>char</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m_data</a:t>
            </a:r>
            <a:r>
              <a:rPr lang="en-US" sz="1600" b="0" dirty="0">
                <a:solidFill>
                  <a:srgbClr val="000000"/>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sizeof</a:t>
            </a:r>
            <a:r>
              <a:rPr lang="en-US" sz="1600" b="0" dirty="0">
                <a:solidFill>
                  <a:srgbClr val="000000"/>
                </a:solidFill>
                <a:effectLst/>
                <a:latin typeface="Consolas" panose="020B0609020204030204" pitchFamily="49" charset="0"/>
              </a:rPr>
              <a:t>(T)];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bool</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m_isInitialized</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3017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animEffect transition="in" filter="fade">
                                      <p:cBhvr>
                                        <p:cTn id="47" dur="500"/>
                                        <p:tgtEl>
                                          <p:spTgt spid="3">
                                            <p:txEl>
                                              <p:pRg st="15" end="1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6" end="16"/>
                                            </p:txEl>
                                          </p:spTgt>
                                        </p:tgtEl>
                                        <p:attrNameLst>
                                          <p:attrName>style.visibility</p:attrName>
                                        </p:attrNameLst>
                                      </p:cBhvr>
                                      <p:to>
                                        <p:strVal val="visible"/>
                                      </p:to>
                                    </p:set>
                                    <p:animEffect transition="in" filter="fade">
                                      <p:cBhvr>
                                        <p:cTn id="50" dur="500"/>
                                        <p:tgtEl>
                                          <p:spTgt spid="3">
                                            <p:txEl>
                                              <p:pRg st="16" end="1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7" end="17"/>
                                            </p:txEl>
                                          </p:spTgt>
                                        </p:tgtEl>
                                        <p:attrNameLst>
                                          <p:attrName>style.visibility</p:attrName>
                                        </p:attrNameLst>
                                      </p:cBhvr>
                                      <p:to>
                                        <p:strVal val="visible"/>
                                      </p:to>
                                    </p:set>
                                    <p:animEffect transition="in" filter="fade">
                                      <p:cBhvr>
                                        <p:cTn id="53" dur="500"/>
                                        <p:tgtEl>
                                          <p:spTgt spid="3">
                                            <p:txEl>
                                              <p:pRg st="17" end="1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8" end="18"/>
                                            </p:txEl>
                                          </p:spTgt>
                                        </p:tgtEl>
                                        <p:attrNameLst>
                                          <p:attrName>style.visibility</p:attrName>
                                        </p:attrNameLst>
                                      </p:cBhvr>
                                      <p:to>
                                        <p:strVal val="visible"/>
                                      </p:to>
                                    </p:set>
                                    <p:animEffect transition="in" filter="fade">
                                      <p:cBhvr>
                                        <p:cTn id="56" dur="500"/>
                                        <p:tgtEl>
                                          <p:spTgt spid="3">
                                            <p:txEl>
                                              <p:pRg st="18" end="18"/>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19" end="19"/>
                                            </p:txEl>
                                          </p:spTgt>
                                        </p:tgtEl>
                                        <p:attrNameLst>
                                          <p:attrName>style.visibility</p:attrName>
                                        </p:attrNameLst>
                                      </p:cBhvr>
                                      <p:to>
                                        <p:strVal val="visible"/>
                                      </p:to>
                                    </p:set>
                                    <p:animEffect transition="in" filter="fade">
                                      <p:cBhvr>
                                        <p:cTn id="59" dur="500"/>
                                        <p:tgtEl>
                                          <p:spTgt spid="3">
                                            <p:txEl>
                                              <p:pRg st="19" end="19"/>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0" end="20"/>
                                            </p:txEl>
                                          </p:spTgt>
                                        </p:tgtEl>
                                        <p:attrNameLst>
                                          <p:attrName>style.visibility</p:attrName>
                                        </p:attrNameLst>
                                      </p:cBhvr>
                                      <p:to>
                                        <p:strVal val="visible"/>
                                      </p:to>
                                    </p:set>
                                    <p:animEffect transition="in" filter="fade">
                                      <p:cBhvr>
                                        <p:cTn id="62" dur="500"/>
                                        <p:tgtEl>
                                          <p:spTgt spid="3">
                                            <p:txEl>
                                              <p:pRg st="20" end="2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1" end="21"/>
                                            </p:txEl>
                                          </p:spTgt>
                                        </p:tgtEl>
                                        <p:attrNameLst>
                                          <p:attrName>style.visibility</p:attrName>
                                        </p:attrNameLst>
                                      </p:cBhvr>
                                      <p:to>
                                        <p:strVal val="visible"/>
                                      </p:to>
                                    </p:set>
                                    <p:animEffect transition="in" filter="fade">
                                      <p:cBhvr>
                                        <p:cTn id="65" dur="500"/>
                                        <p:tgtEl>
                                          <p:spTgt spid="3">
                                            <p:txEl>
                                              <p:pRg st="21" end="2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2" end="22"/>
                                            </p:txEl>
                                          </p:spTgt>
                                        </p:tgtEl>
                                        <p:attrNameLst>
                                          <p:attrName>style.visibility</p:attrName>
                                        </p:attrNameLst>
                                      </p:cBhvr>
                                      <p:to>
                                        <p:strVal val="visible"/>
                                      </p:to>
                                    </p:set>
                                    <p:animEffect transition="in" filter="fade">
                                      <p:cBhvr>
                                        <p:cTn id="68" dur="500"/>
                                        <p:tgtEl>
                                          <p:spTgt spid="3">
                                            <p:txEl>
                                              <p:pRg st="22" end="22"/>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3" end="23"/>
                                            </p:txEl>
                                          </p:spTgt>
                                        </p:tgtEl>
                                        <p:attrNameLst>
                                          <p:attrName>style.visibility</p:attrName>
                                        </p:attrNameLst>
                                      </p:cBhvr>
                                      <p:to>
                                        <p:strVal val="visible"/>
                                      </p:to>
                                    </p:set>
                                    <p:animEffect transition="in" filter="fade">
                                      <p:cBhvr>
                                        <p:cTn id="71" dur="500"/>
                                        <p:tgtEl>
                                          <p:spTgt spid="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2836AA-3336-4848-8634-24410FB894D0}"/>
              </a:ext>
            </a:extLst>
          </p:cNvPr>
          <p:cNvSpPr txBox="1"/>
          <p:nvPr/>
        </p:nvSpPr>
        <p:spPr>
          <a:xfrm>
            <a:off x="0" y="-1"/>
            <a:ext cx="6096000" cy="7294305"/>
          </a:xfrm>
          <a:prstGeom prst="rect">
            <a:avLst/>
          </a:prstGeom>
          <a:noFill/>
        </p:spPr>
        <p:txBody>
          <a:bodyPr wrap="square">
            <a:spAutoFit/>
          </a:bodyPr>
          <a:lstStyle/>
          <a:p>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T&gt;</a:t>
            </a:r>
          </a:p>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Optional {</a:t>
            </a:r>
          </a:p>
          <a:p>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Optional</a:t>
            </a:r>
            <a:r>
              <a:rPr lang="en-US" b="0" dirty="0">
                <a:solidFill>
                  <a:srgbClr val="0000FF"/>
                </a:solidFill>
                <a:effectLst/>
                <a:latin typeface="Consolas" panose="020B0609020204030204" pitchFamily="49" charset="0"/>
              </a:rPr>
              <a:t>&amp;</a:t>
            </a:r>
            <a:r>
              <a:rPr lang="en-US" b="0" dirty="0">
                <a:solidFill>
                  <a:srgbClr val="000000"/>
                </a:solidFill>
                <a:effectLst/>
                <a:latin typeface="Consolas" panose="020B0609020204030204" pitchFamily="49" charset="0"/>
              </a:rPr>
              <a:t> operator=(T</a:t>
            </a:r>
            <a:r>
              <a:rPr lang="en-US" b="0" dirty="0">
                <a:solidFill>
                  <a:srgbClr val="0000FF"/>
                </a:solidFill>
                <a:effectLst/>
                <a:latin typeface="Consolas" panose="020B0609020204030204" pitchFamily="49" charset="0"/>
              </a:rPr>
              <a:t>&amp;&amp;</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m_isInitialized</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 = std::move(</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m_data</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T(std::move(</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m_isInitialized</a:t>
            </a:r>
            <a:r>
              <a:rPr lang="en-US" dirty="0">
                <a:solidFill>
                  <a:srgbClr val="000000"/>
                </a:solidFill>
                <a:latin typeface="Consolas" panose="020B0609020204030204" pitchFamily="49" charset="0"/>
              </a:rPr>
              <a:t> = </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Optional</a:t>
            </a:r>
            <a:r>
              <a:rPr lang="en-US" b="0" dirty="0">
                <a:solidFill>
                  <a:srgbClr val="0000FF"/>
                </a:solidFill>
                <a:effectLst/>
                <a:latin typeface="Consolas" panose="020B0609020204030204" pitchFamily="49" charset="0"/>
              </a:rPr>
              <a:t>&amp;</a:t>
            </a:r>
            <a:r>
              <a:rPr lang="en-US" b="0" dirty="0">
                <a:solidFill>
                  <a:srgbClr val="000000"/>
                </a:solidFill>
                <a:effectLst/>
                <a:latin typeface="Consolas" panose="020B0609020204030204" pitchFamily="49" charset="0"/>
              </a:rPr>
              <a:t> operator=(</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Optional</a:t>
            </a:r>
            <a:r>
              <a:rPr lang="en-US" b="0" dirty="0">
                <a:solidFill>
                  <a:srgbClr val="0000FF"/>
                </a:solidFill>
                <a:effectLst/>
                <a:latin typeface="Consolas" panose="020B0609020204030204" pitchFamily="49" charset="0"/>
              </a:rPr>
              <a:t>&amp;</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 != &amp;</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rhs</a:t>
            </a:r>
            <a:r>
              <a:rPr lang="en-US" dirty="0" err="1">
                <a:solidFill>
                  <a:srgbClr val="000000"/>
                </a:solidFill>
                <a:latin typeface="Consolas" panose="020B0609020204030204" pitchFamily="49" charset="0"/>
              </a:rPr>
              <a:t>.m_isInitialized</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Reset();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m_isInitialized</a:t>
            </a:r>
            <a:r>
              <a:rPr lang="en-US" dirty="0">
                <a:solidFill>
                  <a:srgbClr val="000000"/>
                </a:solidFill>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m_data</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T(*</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m_isInitialized</a:t>
            </a:r>
            <a:r>
              <a:rPr lang="en-US" dirty="0">
                <a:solidFill>
                  <a:srgbClr val="000000"/>
                </a:solidFill>
                <a:latin typeface="Consolas" panose="020B0609020204030204" pitchFamily="49" charset="0"/>
              </a:rPr>
              <a:t> = </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1836F235-2E9E-48F7-A862-311DD94CA09C}"/>
              </a:ext>
            </a:extLst>
          </p:cNvPr>
          <p:cNvSpPr txBox="1"/>
          <p:nvPr/>
        </p:nvSpPr>
        <p:spPr>
          <a:xfrm>
            <a:off x="6077694" y="260648"/>
            <a:ext cx="6067425" cy="4801314"/>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Optional</a:t>
            </a:r>
            <a:r>
              <a:rPr lang="en-US" b="0" dirty="0">
                <a:solidFill>
                  <a:srgbClr val="0000FF"/>
                </a:solidFill>
                <a:effectLst/>
                <a:latin typeface="Consolas" panose="020B0609020204030204" pitchFamily="49" charset="0"/>
              </a:rPr>
              <a:t>&amp;</a:t>
            </a:r>
            <a:r>
              <a:rPr lang="en-US" b="0" dirty="0">
                <a:solidFill>
                  <a:srgbClr val="000000"/>
                </a:solidFill>
                <a:effectLst/>
                <a:latin typeface="Consolas" panose="020B0609020204030204" pitchFamily="49" charset="0"/>
              </a:rPr>
              <a:t> operator=(Optional</a:t>
            </a:r>
            <a:r>
              <a:rPr lang="en-US" b="0" dirty="0">
                <a:solidFill>
                  <a:srgbClr val="0000FF"/>
                </a:solidFill>
                <a:effectLst/>
                <a:latin typeface="Consolas" panose="020B0609020204030204" pitchFamily="49" charset="0"/>
              </a:rPr>
              <a:t>&amp;&amp;</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rhs</a:t>
            </a:r>
            <a:r>
              <a:rPr lang="en-US" dirty="0" err="1">
                <a:solidFill>
                  <a:srgbClr val="000000"/>
                </a:solidFill>
                <a:latin typeface="Consolas" panose="020B0609020204030204" pitchFamily="49" charset="0"/>
              </a:rPr>
              <a:t>.m_isInitialized</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Reset();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m_isInitialized</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 = std::move(*</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m_data</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T(std::move(*</a:t>
            </a:r>
            <a:r>
              <a:rPr lang="en-US" b="0" dirty="0" err="1">
                <a:solidFill>
                  <a:srgbClr val="000000"/>
                </a:solidFill>
                <a:effectLst/>
                <a:latin typeface="Consolas" panose="020B0609020204030204" pitchFamily="49" charset="0"/>
              </a:rPr>
              <a:t>rhs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dirty="0" err="1">
                <a:solidFill>
                  <a:srgbClr val="000000"/>
                </a:solidFill>
                <a:latin typeface="Consolas" panose="020B0609020204030204" pitchFamily="49" charset="0"/>
              </a:rPr>
              <a:t>m_isInitialized</a:t>
            </a:r>
            <a:r>
              <a:rPr lang="en-US" dirty="0">
                <a:solidFill>
                  <a:srgbClr val="000000"/>
                </a:solidFill>
                <a:latin typeface="Consolas" panose="020B0609020204030204" pitchFamily="49" charset="0"/>
              </a:rPr>
              <a:t> = </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alignas</a:t>
            </a:r>
            <a:r>
              <a:rPr lang="en-US" b="0" dirty="0">
                <a:solidFill>
                  <a:srgbClr val="000000"/>
                </a:solidFill>
                <a:effectLst/>
                <a:latin typeface="Consolas" panose="020B0609020204030204" pitchFamily="49" charset="0"/>
              </a:rPr>
              <a:t>(T)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m_data</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sizeof</a:t>
            </a:r>
            <a:r>
              <a:rPr lang="en-US" b="0" dirty="0">
                <a:solidFill>
                  <a:srgbClr val="000000"/>
                </a:solidFill>
                <a:effectLst/>
                <a:latin typeface="Consolas" panose="020B0609020204030204" pitchFamily="49" charset="0"/>
              </a:rPr>
              <a:t>(T)];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bool</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m_isInitialized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false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endParaRPr lang="ru-RU" dirty="0"/>
          </a:p>
        </p:txBody>
      </p:sp>
    </p:spTree>
    <p:extLst>
      <p:ext uri="{BB962C8B-B14F-4D97-AF65-F5344CB8AC3E}">
        <p14:creationId xmlns:p14="http://schemas.microsoft.com/office/powerpoint/2010/main" val="282438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8" end="18"/>
                                            </p:txEl>
                                          </p:spTgt>
                                        </p:tgtEl>
                                        <p:attrNameLst>
                                          <p:attrName>style.visibility</p:attrName>
                                        </p:attrNameLst>
                                      </p:cBhvr>
                                      <p:to>
                                        <p:strVal val="visible"/>
                                      </p:to>
                                    </p:set>
                                    <p:animEffect transition="in" filter="fade">
                                      <p:cBhvr>
                                        <p:cTn id="54" dur="500"/>
                                        <p:tgtEl>
                                          <p:spTgt spid="3">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animEffect transition="in" filter="fade">
                                      <p:cBhvr>
                                        <p:cTn id="57" dur="500"/>
                                        <p:tgtEl>
                                          <p:spTgt spid="3">
                                            <p:txEl>
                                              <p:pRg st="19" end="1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0" end="20"/>
                                            </p:txEl>
                                          </p:spTgt>
                                        </p:tgtEl>
                                        <p:attrNameLst>
                                          <p:attrName>style.visibility</p:attrName>
                                        </p:attrNameLst>
                                      </p:cBhvr>
                                      <p:to>
                                        <p:strVal val="visible"/>
                                      </p:to>
                                    </p:set>
                                    <p:animEffect transition="in" filter="fade">
                                      <p:cBhvr>
                                        <p:cTn id="60" dur="500"/>
                                        <p:tgtEl>
                                          <p:spTgt spid="3">
                                            <p:txEl>
                                              <p:pRg st="20" end="2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3">
                                            <p:txEl>
                                              <p:pRg st="21" end="21"/>
                                            </p:txEl>
                                          </p:spTgt>
                                        </p:tgtEl>
                                        <p:attrNameLst>
                                          <p:attrName>style.visibility</p:attrName>
                                        </p:attrNameLst>
                                      </p:cBhvr>
                                      <p:to>
                                        <p:strVal val="visible"/>
                                      </p:to>
                                    </p:set>
                                    <p:animEffect transition="in" filter="fade">
                                      <p:cBhvr>
                                        <p:cTn id="63" dur="500"/>
                                        <p:tgtEl>
                                          <p:spTgt spid="3">
                                            <p:txEl>
                                              <p:pRg st="21" end="21"/>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
                                            <p:txEl>
                                              <p:pRg st="22" end="22"/>
                                            </p:txEl>
                                          </p:spTgt>
                                        </p:tgtEl>
                                        <p:attrNameLst>
                                          <p:attrName>style.visibility</p:attrName>
                                        </p:attrNameLst>
                                      </p:cBhvr>
                                      <p:to>
                                        <p:strVal val="visible"/>
                                      </p:to>
                                    </p:set>
                                    <p:animEffect transition="in" filter="fade">
                                      <p:cBhvr>
                                        <p:cTn id="66" dur="500"/>
                                        <p:tgtEl>
                                          <p:spTgt spid="3">
                                            <p:txEl>
                                              <p:pRg st="22" end="22"/>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23" end="23"/>
                                            </p:txEl>
                                          </p:spTgt>
                                        </p:tgtEl>
                                        <p:attrNameLst>
                                          <p:attrName>style.visibility</p:attrName>
                                        </p:attrNameLst>
                                      </p:cBhvr>
                                      <p:to>
                                        <p:strVal val="visible"/>
                                      </p:to>
                                    </p:set>
                                    <p:animEffect transition="in" filter="fade">
                                      <p:cBhvr>
                                        <p:cTn id="69" dur="500"/>
                                        <p:tgtEl>
                                          <p:spTgt spid="3">
                                            <p:txEl>
                                              <p:pRg st="23" end="23"/>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24" end="24"/>
                                            </p:txEl>
                                          </p:spTgt>
                                        </p:tgtEl>
                                        <p:attrNameLst>
                                          <p:attrName>style.visibility</p:attrName>
                                        </p:attrNameLst>
                                      </p:cBhvr>
                                      <p:to>
                                        <p:strVal val="visible"/>
                                      </p:to>
                                    </p:set>
                                    <p:animEffect transition="in" filter="fade">
                                      <p:cBhvr>
                                        <p:cTn id="72" dur="500"/>
                                        <p:tgtEl>
                                          <p:spTgt spid="3">
                                            <p:txEl>
                                              <p:pRg st="24" end="2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
                                            <p:txEl>
                                              <p:pRg st="0" end="0"/>
                                            </p:txEl>
                                          </p:spTgt>
                                        </p:tgtEl>
                                        <p:attrNameLst>
                                          <p:attrName>style.visibility</p:attrName>
                                        </p:attrNameLst>
                                      </p:cBhvr>
                                      <p:to>
                                        <p:strVal val="visible"/>
                                      </p:to>
                                    </p:set>
                                    <p:animEffect transition="in" filter="fade">
                                      <p:cBhvr>
                                        <p:cTn id="77" dur="500"/>
                                        <p:tgtEl>
                                          <p:spTgt spid="5">
                                            <p:txEl>
                                              <p:pRg st="0" end="0"/>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5">
                                            <p:txEl>
                                              <p:pRg st="1" end="1"/>
                                            </p:txEl>
                                          </p:spTgt>
                                        </p:tgtEl>
                                        <p:attrNameLst>
                                          <p:attrName>style.visibility</p:attrName>
                                        </p:attrNameLst>
                                      </p:cBhvr>
                                      <p:to>
                                        <p:strVal val="visible"/>
                                      </p:to>
                                    </p:set>
                                    <p:animEffect transition="in" filter="fade">
                                      <p:cBhvr>
                                        <p:cTn id="80" dur="500"/>
                                        <p:tgtEl>
                                          <p:spTgt spid="5">
                                            <p:txEl>
                                              <p:pRg st="1" end="1"/>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5">
                                            <p:txEl>
                                              <p:pRg st="2" end="2"/>
                                            </p:txEl>
                                          </p:spTgt>
                                        </p:tgtEl>
                                        <p:attrNameLst>
                                          <p:attrName>style.visibility</p:attrName>
                                        </p:attrNameLst>
                                      </p:cBhvr>
                                      <p:to>
                                        <p:strVal val="visible"/>
                                      </p:to>
                                    </p:set>
                                    <p:animEffect transition="in" filter="fade">
                                      <p:cBhvr>
                                        <p:cTn id="83" dur="500"/>
                                        <p:tgtEl>
                                          <p:spTgt spid="5">
                                            <p:txEl>
                                              <p:pRg st="2" end="2"/>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5">
                                            <p:txEl>
                                              <p:pRg st="3" end="3"/>
                                            </p:txEl>
                                          </p:spTgt>
                                        </p:tgtEl>
                                        <p:attrNameLst>
                                          <p:attrName>style.visibility</p:attrName>
                                        </p:attrNameLst>
                                      </p:cBhvr>
                                      <p:to>
                                        <p:strVal val="visible"/>
                                      </p:to>
                                    </p:set>
                                    <p:animEffect transition="in" filter="fade">
                                      <p:cBhvr>
                                        <p:cTn id="86" dur="500"/>
                                        <p:tgtEl>
                                          <p:spTgt spid="5">
                                            <p:txEl>
                                              <p:pRg st="3" end="3"/>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5">
                                            <p:txEl>
                                              <p:pRg st="4" end="4"/>
                                            </p:txEl>
                                          </p:spTgt>
                                        </p:tgtEl>
                                        <p:attrNameLst>
                                          <p:attrName>style.visibility</p:attrName>
                                        </p:attrNameLst>
                                      </p:cBhvr>
                                      <p:to>
                                        <p:strVal val="visible"/>
                                      </p:to>
                                    </p:set>
                                    <p:animEffect transition="in" filter="fade">
                                      <p:cBhvr>
                                        <p:cTn id="89" dur="500"/>
                                        <p:tgtEl>
                                          <p:spTgt spid="5">
                                            <p:txEl>
                                              <p:pRg st="4" end="4"/>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5">
                                            <p:txEl>
                                              <p:pRg st="5" end="5"/>
                                            </p:txEl>
                                          </p:spTgt>
                                        </p:tgtEl>
                                        <p:attrNameLst>
                                          <p:attrName>style.visibility</p:attrName>
                                        </p:attrNameLst>
                                      </p:cBhvr>
                                      <p:to>
                                        <p:strVal val="visible"/>
                                      </p:to>
                                    </p:set>
                                    <p:animEffect transition="in" filter="fade">
                                      <p:cBhvr>
                                        <p:cTn id="92" dur="500"/>
                                        <p:tgtEl>
                                          <p:spTgt spid="5">
                                            <p:txEl>
                                              <p:pRg st="5" end="5"/>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5">
                                            <p:txEl>
                                              <p:pRg st="6" end="6"/>
                                            </p:txEl>
                                          </p:spTgt>
                                        </p:tgtEl>
                                        <p:attrNameLst>
                                          <p:attrName>style.visibility</p:attrName>
                                        </p:attrNameLst>
                                      </p:cBhvr>
                                      <p:to>
                                        <p:strVal val="visible"/>
                                      </p:to>
                                    </p:set>
                                    <p:animEffect transition="in" filter="fade">
                                      <p:cBhvr>
                                        <p:cTn id="95" dur="500"/>
                                        <p:tgtEl>
                                          <p:spTgt spid="5">
                                            <p:txEl>
                                              <p:pRg st="6" end="6"/>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5">
                                            <p:txEl>
                                              <p:pRg st="7" end="7"/>
                                            </p:txEl>
                                          </p:spTgt>
                                        </p:tgtEl>
                                        <p:attrNameLst>
                                          <p:attrName>style.visibility</p:attrName>
                                        </p:attrNameLst>
                                      </p:cBhvr>
                                      <p:to>
                                        <p:strVal val="visible"/>
                                      </p:to>
                                    </p:set>
                                    <p:animEffect transition="in" filter="fade">
                                      <p:cBhvr>
                                        <p:cTn id="98" dur="500"/>
                                        <p:tgtEl>
                                          <p:spTgt spid="5">
                                            <p:txEl>
                                              <p:pRg st="7" end="7"/>
                                            </p:txEl>
                                          </p:spTgt>
                                        </p:tgtEl>
                                      </p:cBhvr>
                                    </p:animEffect>
                                  </p:childTnLst>
                                </p:cTn>
                              </p:par>
                              <p:par>
                                <p:cTn id="99" presetID="10" presetClass="entr" presetSubtype="0" fill="hold" nodeType="withEffect">
                                  <p:stCondLst>
                                    <p:cond delay="0"/>
                                  </p:stCondLst>
                                  <p:childTnLst>
                                    <p:set>
                                      <p:cBhvr>
                                        <p:cTn id="100" dur="1" fill="hold">
                                          <p:stCondLst>
                                            <p:cond delay="0"/>
                                          </p:stCondLst>
                                        </p:cTn>
                                        <p:tgtEl>
                                          <p:spTgt spid="5">
                                            <p:txEl>
                                              <p:pRg st="8" end="8"/>
                                            </p:txEl>
                                          </p:spTgt>
                                        </p:tgtEl>
                                        <p:attrNameLst>
                                          <p:attrName>style.visibility</p:attrName>
                                        </p:attrNameLst>
                                      </p:cBhvr>
                                      <p:to>
                                        <p:strVal val="visible"/>
                                      </p:to>
                                    </p:set>
                                    <p:animEffect transition="in" filter="fade">
                                      <p:cBhvr>
                                        <p:cTn id="101" dur="500"/>
                                        <p:tgtEl>
                                          <p:spTgt spid="5">
                                            <p:txEl>
                                              <p:pRg st="8" end="8"/>
                                            </p:txEl>
                                          </p:spTgt>
                                        </p:tgtEl>
                                      </p:cBhvr>
                                    </p:animEffect>
                                  </p:childTnLst>
                                </p:cTn>
                              </p:par>
                              <p:par>
                                <p:cTn id="102" presetID="10" presetClass="entr" presetSubtype="0" fill="hold" nodeType="withEffect">
                                  <p:stCondLst>
                                    <p:cond delay="0"/>
                                  </p:stCondLst>
                                  <p:childTnLst>
                                    <p:set>
                                      <p:cBhvr>
                                        <p:cTn id="103" dur="1" fill="hold">
                                          <p:stCondLst>
                                            <p:cond delay="0"/>
                                          </p:stCondLst>
                                        </p:cTn>
                                        <p:tgtEl>
                                          <p:spTgt spid="5">
                                            <p:txEl>
                                              <p:pRg st="9" end="9"/>
                                            </p:txEl>
                                          </p:spTgt>
                                        </p:tgtEl>
                                        <p:attrNameLst>
                                          <p:attrName>style.visibility</p:attrName>
                                        </p:attrNameLst>
                                      </p:cBhvr>
                                      <p:to>
                                        <p:strVal val="visible"/>
                                      </p:to>
                                    </p:set>
                                    <p:animEffect transition="in" filter="fade">
                                      <p:cBhvr>
                                        <p:cTn id="104" dur="500"/>
                                        <p:tgtEl>
                                          <p:spTgt spid="5">
                                            <p:txEl>
                                              <p:pRg st="9" end="9"/>
                                            </p:txEl>
                                          </p:spTgt>
                                        </p:tgtEl>
                                      </p:cBhvr>
                                    </p:animEffect>
                                  </p:childTnLst>
                                </p:cTn>
                              </p:par>
                              <p:par>
                                <p:cTn id="105" presetID="10" presetClass="entr" presetSubtype="0" fill="hold" nodeType="withEffect">
                                  <p:stCondLst>
                                    <p:cond delay="0"/>
                                  </p:stCondLst>
                                  <p:childTnLst>
                                    <p:set>
                                      <p:cBhvr>
                                        <p:cTn id="106" dur="1" fill="hold">
                                          <p:stCondLst>
                                            <p:cond delay="0"/>
                                          </p:stCondLst>
                                        </p:cTn>
                                        <p:tgtEl>
                                          <p:spTgt spid="5">
                                            <p:txEl>
                                              <p:pRg st="10" end="10"/>
                                            </p:txEl>
                                          </p:spTgt>
                                        </p:tgtEl>
                                        <p:attrNameLst>
                                          <p:attrName>style.visibility</p:attrName>
                                        </p:attrNameLst>
                                      </p:cBhvr>
                                      <p:to>
                                        <p:strVal val="visible"/>
                                      </p:to>
                                    </p:set>
                                    <p:animEffect transition="in" filter="fade">
                                      <p:cBhvr>
                                        <p:cTn id="10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2D592D-460E-4418-A608-19CA8B1D66FA}"/>
              </a:ext>
            </a:extLst>
          </p:cNvPr>
          <p:cNvSpPr>
            <a:spLocks noGrp="1"/>
          </p:cNvSpPr>
          <p:nvPr>
            <p:ph type="title"/>
          </p:nvPr>
        </p:nvSpPr>
        <p:spPr/>
        <p:txBody>
          <a:bodyPr/>
          <a:lstStyle/>
          <a:p>
            <a:r>
              <a:rPr lang="ru-RU" dirty="0"/>
              <a:t>Выделение и освобождение сырой памяти</a:t>
            </a:r>
          </a:p>
        </p:txBody>
      </p:sp>
      <p:sp>
        <p:nvSpPr>
          <p:cNvPr id="3" name="Объект 2">
            <a:extLst>
              <a:ext uri="{FF2B5EF4-FFF2-40B4-BE49-F238E27FC236}">
                <a16:creationId xmlns:a16="http://schemas.microsoft.com/office/drawing/2014/main" id="{579102B7-B903-4D42-B95C-C105BF780FB6}"/>
              </a:ext>
            </a:extLst>
          </p:cNvPr>
          <p:cNvSpPr>
            <a:spLocks noGrp="1"/>
          </p:cNvSpPr>
          <p:nvPr>
            <p:ph idx="1"/>
          </p:nvPr>
        </p:nvSpPr>
        <p:spPr/>
        <p:txBody>
          <a:bodyPr/>
          <a:lstStyle/>
          <a:p>
            <a:r>
              <a:rPr lang="ru-RU" dirty="0"/>
              <a:t>Чтобы выделить массив неинициализированной памяти в куче, используется функция </a:t>
            </a:r>
            <a:r>
              <a:rPr lang="en-US" dirty="0">
                <a:hlinkClick r:id="rId2"/>
              </a:rPr>
              <a:t>operator new</a:t>
            </a:r>
            <a:r>
              <a:rPr lang="en-US" dirty="0"/>
              <a:t>.</a:t>
            </a:r>
          </a:p>
          <a:p>
            <a:pPr lvl="1"/>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operator new</a:t>
            </a:r>
            <a:r>
              <a:rPr lang="en-US" b="0" dirty="0">
                <a:solidFill>
                  <a:srgbClr val="000000"/>
                </a:solidFill>
                <a:effectLst/>
                <a:latin typeface="Consolas" panose="020B0609020204030204" pitchFamily="49" charset="0"/>
              </a:rPr>
              <a:t>(std::</a:t>
            </a:r>
            <a:r>
              <a:rPr lang="en-US" b="0" dirty="0" err="1">
                <a:solidFill>
                  <a:srgbClr val="0000FF"/>
                </a:solidFill>
                <a:effectLst/>
                <a:latin typeface="Consolas" panose="020B0609020204030204" pitchFamily="49" charset="0"/>
              </a:rPr>
              <a:t>size_t</a:t>
            </a:r>
            <a:r>
              <a:rPr lang="en-US" b="0" dirty="0">
                <a:solidFill>
                  <a:srgbClr val="000000"/>
                </a:solidFill>
                <a:effectLst/>
                <a:latin typeface="Consolas" panose="020B0609020204030204" pitchFamily="49" charset="0"/>
              </a:rPr>
              <a:t> size);</a:t>
            </a:r>
          </a:p>
          <a:p>
            <a:pPr lvl="1"/>
            <a:r>
              <a:rPr lang="ru-RU" dirty="0"/>
              <a:t>Другие версии этой функции позволяют управлять выравниванием данных</a:t>
            </a:r>
          </a:p>
          <a:p>
            <a:r>
              <a:rPr lang="ru-RU" dirty="0"/>
              <a:t>Чтобы вернуть неинициализированную память в кучу</a:t>
            </a:r>
            <a:r>
              <a:rPr lang="en-US" dirty="0"/>
              <a:t>, </a:t>
            </a:r>
            <a:r>
              <a:rPr lang="ru-RU" dirty="0"/>
              <a:t>служит парная функция </a:t>
            </a:r>
            <a:r>
              <a:rPr lang="en-US" dirty="0">
                <a:hlinkClick r:id="rId3"/>
              </a:rPr>
              <a:t>operator delete</a:t>
            </a:r>
            <a:endParaRPr lang="en-US" dirty="0"/>
          </a:p>
          <a:p>
            <a:pPr lvl="1"/>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operator 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ptr</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27050694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FBDE336-7A97-4521-A56D-8CB12577817C}"/>
              </a:ext>
            </a:extLst>
          </p:cNvPr>
          <p:cNvSpPr>
            <a:spLocks noGrp="1"/>
          </p:cNvSpPr>
          <p:nvPr>
            <p:ph type="title"/>
          </p:nvPr>
        </p:nvSpPr>
        <p:spPr/>
        <p:txBody>
          <a:bodyPr/>
          <a:lstStyle/>
          <a:p>
            <a:r>
              <a:rPr lang="ru-RU" dirty="0"/>
              <a:t>Работа с сырой памятью</a:t>
            </a:r>
          </a:p>
        </p:txBody>
      </p:sp>
      <p:sp>
        <p:nvSpPr>
          <p:cNvPr id="6" name="TextBox 5">
            <a:extLst>
              <a:ext uri="{FF2B5EF4-FFF2-40B4-BE49-F238E27FC236}">
                <a16:creationId xmlns:a16="http://schemas.microsoft.com/office/drawing/2014/main" id="{FE78653D-0374-4548-8306-FCDB1F824854}"/>
              </a:ext>
            </a:extLst>
          </p:cNvPr>
          <p:cNvSpPr txBox="1"/>
          <p:nvPr/>
        </p:nvSpPr>
        <p:spPr>
          <a:xfrm>
            <a:off x="838200" y="2413337"/>
            <a:ext cx="7562056" cy="2246769"/>
          </a:xfrm>
          <a:prstGeom prst="rect">
            <a:avLst/>
          </a:prstGeom>
          <a:noFill/>
        </p:spPr>
        <p:txBody>
          <a:bodyPr wrap="square">
            <a:spAutoFit/>
          </a:bodyPr>
          <a:lstStyle/>
          <a:p>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main()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buf</a:t>
            </a:r>
            <a:r>
              <a:rPr lang="en-US" sz="2000" b="0" dirty="0">
                <a:solidFill>
                  <a:srgbClr val="000000"/>
                </a:solidFill>
                <a:effectLst/>
                <a:latin typeface="Consolas" panose="020B0609020204030204" pitchFamily="49" charset="0"/>
              </a:rPr>
              <a:t> = operator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sizeof</a:t>
            </a:r>
            <a:r>
              <a:rPr lang="en-US" sz="2000" b="0" dirty="0">
                <a:solidFill>
                  <a:srgbClr val="000000"/>
                </a:solidFill>
                <a:effectLst/>
                <a:latin typeface="Consolas" panose="020B0609020204030204" pitchFamily="49" charset="0"/>
              </a:rPr>
              <a:t>(Cat));</a:t>
            </a:r>
          </a:p>
          <a:p>
            <a:r>
              <a:rPr lang="en-US" sz="2000" b="0" dirty="0">
                <a:solidFill>
                  <a:srgbClr val="000000"/>
                </a:solidFill>
                <a:effectLst/>
                <a:latin typeface="Consolas" panose="020B0609020204030204" pitchFamily="49" charset="0"/>
              </a:rPr>
              <a:t>    Cat* cat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buf</a:t>
            </a:r>
            <a:r>
              <a:rPr lang="en-US" sz="2000" b="0" dirty="0">
                <a:solidFill>
                  <a:srgbClr val="000000"/>
                </a:solidFill>
                <a:effectLst/>
                <a:latin typeface="Consolas" panose="020B0609020204030204" pitchFamily="49" charset="0"/>
              </a:rPr>
              <a:t>) Cat(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Murka</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a:solidFill>
                  <a:srgbClr val="098658"/>
                </a:solidFill>
                <a:effectLst/>
                <a:latin typeface="Consolas" panose="020B0609020204030204" pitchFamily="49" charset="0"/>
              </a:rPr>
              <a:t>4</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cat-&gt;</a:t>
            </a:r>
            <a:r>
              <a:rPr lang="en-US" sz="2000" b="0" dirty="0" err="1">
                <a:solidFill>
                  <a:srgbClr val="000000"/>
                </a:solidFill>
                <a:effectLst/>
                <a:latin typeface="Consolas" panose="020B0609020204030204" pitchFamily="49" charset="0"/>
              </a:rPr>
              <a:t>SayHello</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cat-&gt;~Cat();</a:t>
            </a:r>
          </a:p>
          <a:p>
            <a:r>
              <a:rPr lang="en-US" sz="2000" b="0" dirty="0">
                <a:solidFill>
                  <a:srgbClr val="000000"/>
                </a:solidFill>
                <a:effectLst/>
                <a:latin typeface="Consolas" panose="020B0609020204030204" pitchFamily="49" charset="0"/>
              </a:rPr>
              <a:t>    operator delete (</a:t>
            </a:r>
            <a:r>
              <a:rPr lang="en-US" sz="2000" b="0" dirty="0" err="1">
                <a:solidFill>
                  <a:srgbClr val="000000"/>
                </a:solidFill>
                <a:effectLst/>
                <a:latin typeface="Consolas" panose="020B0609020204030204" pitchFamily="49" charset="0"/>
              </a:rPr>
              <a:t>buf</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52E7C4C4-ACDA-49FA-9AEA-60D06EB9146F}"/>
              </a:ext>
            </a:extLst>
          </p:cNvPr>
          <p:cNvSpPr txBox="1"/>
          <p:nvPr/>
        </p:nvSpPr>
        <p:spPr>
          <a:xfrm>
            <a:off x="1055440" y="5382755"/>
            <a:ext cx="576064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err="1">
                <a:latin typeface="Consolas" panose="020B0609020204030204" pitchFamily="49" charset="0"/>
              </a:rPr>
              <a:t>Hello</a:t>
            </a:r>
            <a:r>
              <a:rPr lang="ru-RU" dirty="0">
                <a:latin typeface="Consolas" panose="020B0609020204030204" pitchFamily="49" charset="0"/>
              </a:rPr>
              <a:t> </a:t>
            </a:r>
            <a:r>
              <a:rPr lang="ru-RU" dirty="0" err="1">
                <a:latin typeface="Consolas" panose="020B0609020204030204" pitchFamily="49" charset="0"/>
              </a:rPr>
              <a:t>from</a:t>
            </a:r>
            <a:r>
              <a:rPr lang="ru-RU" dirty="0">
                <a:latin typeface="Consolas" panose="020B0609020204030204" pitchFamily="49" charset="0"/>
              </a:rPr>
              <a:t> </a:t>
            </a:r>
            <a:r>
              <a:rPr lang="ru-RU" dirty="0" err="1">
                <a:latin typeface="Consolas" panose="020B0609020204030204" pitchFamily="49" charset="0"/>
              </a:rPr>
              <a:t>Murka</a:t>
            </a:r>
            <a:endParaRPr lang="ru-RU" dirty="0">
              <a:latin typeface="Consolas" panose="020B0609020204030204" pitchFamily="49" charset="0"/>
            </a:endParaRPr>
          </a:p>
          <a:p>
            <a:r>
              <a:rPr lang="ru-RU" dirty="0" err="1">
                <a:latin typeface="Consolas" panose="020B0609020204030204" pitchFamily="49" charset="0"/>
              </a:rPr>
              <a:t>Meow</a:t>
            </a:r>
            <a:r>
              <a:rPr lang="ru-RU" dirty="0">
                <a:latin typeface="Consolas" panose="020B0609020204030204" pitchFamily="49" charset="0"/>
              </a:rPr>
              <a:t>, </a:t>
            </a:r>
            <a:r>
              <a:rPr lang="ru-RU" dirty="0" err="1">
                <a:latin typeface="Consolas" panose="020B0609020204030204" pitchFamily="49" charset="0"/>
              </a:rPr>
              <a:t>my</a:t>
            </a:r>
            <a:r>
              <a:rPr lang="ru-RU" dirty="0">
                <a:latin typeface="Consolas" panose="020B0609020204030204" pitchFamily="49" charset="0"/>
              </a:rPr>
              <a:t> </a:t>
            </a:r>
            <a:r>
              <a:rPr lang="ru-RU" dirty="0" err="1">
                <a:latin typeface="Consolas" panose="020B0609020204030204" pitchFamily="49" charset="0"/>
              </a:rPr>
              <a:t>name</a:t>
            </a:r>
            <a:r>
              <a:rPr lang="ru-RU" dirty="0">
                <a:latin typeface="Consolas" panose="020B0609020204030204" pitchFamily="49" charset="0"/>
              </a:rPr>
              <a:t> </a:t>
            </a:r>
            <a:r>
              <a:rPr lang="ru-RU" dirty="0" err="1">
                <a:latin typeface="Consolas" panose="020B0609020204030204" pitchFamily="49" charset="0"/>
              </a:rPr>
              <a:t>is</a:t>
            </a:r>
            <a:r>
              <a:rPr lang="ru-RU" dirty="0">
                <a:latin typeface="Consolas" panose="020B0609020204030204" pitchFamily="49" charset="0"/>
              </a:rPr>
              <a:t> </a:t>
            </a:r>
            <a:r>
              <a:rPr lang="ru-RU" dirty="0" err="1">
                <a:latin typeface="Consolas" panose="020B0609020204030204" pitchFamily="49" charset="0"/>
              </a:rPr>
              <a:t>Murka</a:t>
            </a:r>
            <a:r>
              <a:rPr lang="ru-RU" dirty="0">
                <a:latin typeface="Consolas" panose="020B0609020204030204" pitchFamily="49" charset="0"/>
              </a:rPr>
              <a:t>. </a:t>
            </a:r>
            <a:r>
              <a:rPr lang="ru-RU" dirty="0" err="1">
                <a:latin typeface="Consolas" panose="020B0609020204030204" pitchFamily="49" charset="0"/>
              </a:rPr>
              <a:t>I'm</a:t>
            </a:r>
            <a:r>
              <a:rPr lang="ru-RU" dirty="0">
                <a:latin typeface="Consolas" panose="020B0609020204030204" pitchFamily="49" charset="0"/>
              </a:rPr>
              <a:t> 4 </a:t>
            </a:r>
            <a:r>
              <a:rPr lang="ru-RU" dirty="0" err="1">
                <a:latin typeface="Consolas" panose="020B0609020204030204" pitchFamily="49" charset="0"/>
              </a:rPr>
              <a:t>year</a:t>
            </a:r>
            <a:r>
              <a:rPr lang="ru-RU" dirty="0">
                <a:latin typeface="Consolas" panose="020B0609020204030204" pitchFamily="49" charset="0"/>
              </a:rPr>
              <a:t> </a:t>
            </a:r>
            <a:r>
              <a:rPr lang="ru-RU" dirty="0" err="1">
                <a:latin typeface="Consolas" panose="020B0609020204030204" pitchFamily="49" charset="0"/>
              </a:rPr>
              <a:t>old</a:t>
            </a:r>
            <a:r>
              <a:rPr lang="ru-RU" dirty="0">
                <a:latin typeface="Consolas" panose="020B0609020204030204" pitchFamily="49" charset="0"/>
              </a:rPr>
              <a:t>.</a:t>
            </a:r>
          </a:p>
          <a:p>
            <a:r>
              <a:rPr lang="ru-RU" dirty="0" err="1">
                <a:latin typeface="Consolas" panose="020B0609020204030204" pitchFamily="49" charset="0"/>
              </a:rPr>
              <a:t>Goodbye</a:t>
            </a:r>
            <a:r>
              <a:rPr lang="ru-RU" dirty="0">
                <a:latin typeface="Consolas" panose="020B0609020204030204" pitchFamily="49" charset="0"/>
              </a:rPr>
              <a:t> </a:t>
            </a:r>
            <a:r>
              <a:rPr lang="ru-RU" dirty="0" err="1">
                <a:latin typeface="Consolas" panose="020B0609020204030204" pitchFamily="49" charset="0"/>
              </a:rPr>
              <a:t>from</a:t>
            </a:r>
            <a:r>
              <a:rPr lang="ru-RU" dirty="0">
                <a:latin typeface="Consolas" panose="020B0609020204030204" pitchFamily="49" charset="0"/>
              </a:rPr>
              <a:t> </a:t>
            </a:r>
            <a:r>
              <a:rPr lang="ru-RU" dirty="0" err="1">
                <a:latin typeface="Consolas" panose="020B0609020204030204" pitchFamily="49" charset="0"/>
              </a:rPr>
              <a:t>Murka</a:t>
            </a:r>
            <a:endParaRPr lang="ru-RU" dirty="0">
              <a:latin typeface="Consolas" panose="020B0609020204030204" pitchFamily="49" charset="0"/>
            </a:endParaRPr>
          </a:p>
        </p:txBody>
      </p:sp>
      <p:sp>
        <p:nvSpPr>
          <p:cNvPr id="9" name="Прямоугольник 8">
            <a:extLst>
              <a:ext uri="{FF2B5EF4-FFF2-40B4-BE49-F238E27FC236}">
                <a16:creationId xmlns:a16="http://schemas.microsoft.com/office/drawing/2014/main" id="{8A7A1246-F828-4151-9FF8-2FA8D2D7363F}"/>
              </a:ext>
            </a:extLst>
          </p:cNvPr>
          <p:cNvSpPr/>
          <p:nvPr/>
        </p:nvSpPr>
        <p:spPr>
          <a:xfrm>
            <a:off x="8447584" y="2029008"/>
            <a:ext cx="3481064" cy="3992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ru-RU" dirty="0">
                <a:solidFill>
                  <a:schemeClr val="tx1"/>
                </a:solidFill>
              </a:rPr>
              <a:t>Куча</a:t>
            </a:r>
          </a:p>
        </p:txBody>
      </p:sp>
      <p:sp>
        <p:nvSpPr>
          <p:cNvPr id="10" name="Прямоугольник 9">
            <a:extLst>
              <a:ext uri="{FF2B5EF4-FFF2-40B4-BE49-F238E27FC236}">
                <a16:creationId xmlns:a16="http://schemas.microsoft.com/office/drawing/2014/main" id="{717B3D2D-536F-4056-9855-222182CF9D4C}"/>
              </a:ext>
            </a:extLst>
          </p:cNvPr>
          <p:cNvSpPr/>
          <p:nvPr/>
        </p:nvSpPr>
        <p:spPr>
          <a:xfrm>
            <a:off x="8870166" y="3027337"/>
            <a:ext cx="2698442" cy="1018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11" name="TextBox 10">
            <a:extLst>
              <a:ext uri="{FF2B5EF4-FFF2-40B4-BE49-F238E27FC236}">
                <a16:creationId xmlns:a16="http://schemas.microsoft.com/office/drawing/2014/main" id="{C7040DAE-9191-4477-AED1-90B7837FDCEA}"/>
              </a:ext>
            </a:extLst>
          </p:cNvPr>
          <p:cNvSpPr txBox="1"/>
          <p:nvPr/>
        </p:nvSpPr>
        <p:spPr>
          <a:xfrm>
            <a:off x="7151440" y="3352055"/>
            <a:ext cx="648072" cy="369332"/>
          </a:xfrm>
          <a:prstGeom prst="rect">
            <a:avLst/>
          </a:prstGeom>
          <a:noFill/>
          <a:ln>
            <a:solidFill>
              <a:schemeClr val="tx1"/>
            </a:solidFill>
          </a:ln>
        </p:spPr>
        <p:txBody>
          <a:bodyPr wrap="square" rtlCol="0">
            <a:spAutoFit/>
          </a:bodyPr>
          <a:lstStyle/>
          <a:p>
            <a:r>
              <a:rPr lang="en-US" dirty="0" err="1"/>
              <a:t>buf</a:t>
            </a:r>
            <a:endParaRPr lang="ru-RU" dirty="0"/>
          </a:p>
        </p:txBody>
      </p:sp>
      <p:sp>
        <p:nvSpPr>
          <p:cNvPr id="12" name="TextBox 11">
            <a:extLst>
              <a:ext uri="{FF2B5EF4-FFF2-40B4-BE49-F238E27FC236}">
                <a16:creationId xmlns:a16="http://schemas.microsoft.com/office/drawing/2014/main" id="{5008F471-DFD1-4874-974C-00CF415E35DB}"/>
              </a:ext>
            </a:extLst>
          </p:cNvPr>
          <p:cNvSpPr txBox="1"/>
          <p:nvPr/>
        </p:nvSpPr>
        <p:spPr>
          <a:xfrm>
            <a:off x="7162010" y="4417722"/>
            <a:ext cx="637502" cy="369332"/>
          </a:xfrm>
          <a:prstGeom prst="rect">
            <a:avLst/>
          </a:prstGeom>
          <a:noFill/>
          <a:ln>
            <a:solidFill>
              <a:schemeClr val="tx1"/>
            </a:solidFill>
          </a:ln>
        </p:spPr>
        <p:txBody>
          <a:bodyPr wrap="square" rtlCol="0">
            <a:spAutoFit/>
          </a:bodyPr>
          <a:lstStyle/>
          <a:p>
            <a:r>
              <a:rPr lang="en-US" dirty="0"/>
              <a:t>cat</a:t>
            </a:r>
            <a:endParaRPr lang="ru-RU" dirty="0"/>
          </a:p>
        </p:txBody>
      </p:sp>
      <p:cxnSp>
        <p:nvCxnSpPr>
          <p:cNvPr id="14" name="Прямая со стрелкой 13">
            <a:extLst>
              <a:ext uri="{FF2B5EF4-FFF2-40B4-BE49-F238E27FC236}">
                <a16:creationId xmlns:a16="http://schemas.microsoft.com/office/drawing/2014/main" id="{827935D4-3E81-4E51-9191-4B3D2B8B8A45}"/>
              </a:ext>
            </a:extLst>
          </p:cNvPr>
          <p:cNvCxnSpPr>
            <a:cxnSpLocks/>
            <a:stCxn id="11" idx="3"/>
            <a:endCxn id="10" idx="1"/>
          </p:cNvCxnSpPr>
          <p:nvPr/>
        </p:nvCxnSpPr>
        <p:spPr>
          <a:xfrm>
            <a:off x="7799512" y="3536721"/>
            <a:ext cx="107065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D3ADBA0A-3F9B-4425-BCDB-5C062255247E}"/>
              </a:ext>
            </a:extLst>
          </p:cNvPr>
          <p:cNvCxnSpPr>
            <a:cxnSpLocks/>
            <a:stCxn id="12" idx="3"/>
            <a:endCxn id="19" idx="1"/>
          </p:cNvCxnSpPr>
          <p:nvPr/>
        </p:nvCxnSpPr>
        <p:spPr>
          <a:xfrm flipV="1">
            <a:off x="7799512" y="3536721"/>
            <a:ext cx="1070654" cy="10656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Прямоугольник 18">
            <a:extLst>
              <a:ext uri="{FF2B5EF4-FFF2-40B4-BE49-F238E27FC236}">
                <a16:creationId xmlns:a16="http://schemas.microsoft.com/office/drawing/2014/main" id="{0F66F846-A89F-4B86-A435-9EDFE6FEA373}"/>
              </a:ext>
            </a:extLst>
          </p:cNvPr>
          <p:cNvSpPr/>
          <p:nvPr/>
        </p:nvSpPr>
        <p:spPr>
          <a:xfrm>
            <a:off x="8870166" y="3027337"/>
            <a:ext cx="2698442" cy="1018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nsolas" panose="020B0609020204030204" pitchFamily="49" charset="0"/>
              </a:rPr>
              <a:t>Cat</a:t>
            </a:r>
          </a:p>
          <a:p>
            <a:r>
              <a:rPr lang="en-US" dirty="0">
                <a:latin typeface="Consolas" panose="020B0609020204030204" pitchFamily="49" charset="0"/>
              </a:rPr>
              <a:t> </a:t>
            </a:r>
            <a:r>
              <a:rPr lang="en-US" dirty="0" err="1">
                <a:latin typeface="Consolas" panose="020B0609020204030204" pitchFamily="49" charset="0"/>
              </a:rPr>
              <a:t>m_name</a:t>
            </a:r>
            <a:r>
              <a:rPr lang="en-US" dirty="0">
                <a:latin typeface="Consolas" panose="020B0609020204030204" pitchFamily="49" charset="0"/>
              </a:rPr>
              <a:t>: “</a:t>
            </a:r>
            <a:r>
              <a:rPr lang="en-US" dirty="0" err="1">
                <a:latin typeface="Consolas" panose="020B0609020204030204" pitchFamily="49" charset="0"/>
              </a:rPr>
              <a:t>Murka</a:t>
            </a:r>
            <a:r>
              <a:rPr lang="en-US" dirty="0">
                <a:latin typeface="Consolas" panose="020B0609020204030204" pitchFamily="49" charset="0"/>
              </a:rPr>
              <a:t>”</a:t>
            </a:r>
          </a:p>
          <a:p>
            <a:r>
              <a:rPr lang="en-US" dirty="0">
                <a:latin typeface="Consolas" panose="020B0609020204030204" pitchFamily="49" charset="0"/>
              </a:rPr>
              <a:t> m_age:4</a:t>
            </a:r>
          </a:p>
        </p:txBody>
      </p:sp>
    </p:spTree>
    <p:extLst>
      <p:ext uri="{BB962C8B-B14F-4D97-AF65-F5344CB8AC3E}">
        <p14:creationId xmlns:p14="http://schemas.microsoft.com/office/powerpoint/2010/main" val="86099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xEl>
                                              <p:pRg st="1" end="1"/>
                                            </p:txEl>
                                          </p:spTgt>
                                        </p:tgtEl>
                                      </p:cBhvr>
                                    </p:animEffect>
                                    <p:animScale>
                                      <p:cBhvr>
                                        <p:cTn id="7" dur="250" autoRev="1" fill="hold"/>
                                        <p:tgtEl>
                                          <p:spTgt spid="6">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6">
                                            <p:txEl>
                                              <p:pRg st="2" end="2"/>
                                            </p:txEl>
                                          </p:spTgt>
                                        </p:tgtEl>
                                      </p:cBhvr>
                                    </p:animEffect>
                                    <p:animScale>
                                      <p:cBhvr>
                                        <p:cTn id="24" dur="250" autoRev="1" fill="hold"/>
                                        <p:tgtEl>
                                          <p:spTgt spid="6">
                                            <p:txEl>
                                              <p:pRg st="2" end="2"/>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6">
                                            <p:txEl>
                                              <p:pRg st="3" end="3"/>
                                            </p:txEl>
                                          </p:spTgt>
                                        </p:tgtEl>
                                      </p:cBhvr>
                                    </p:animEffect>
                                    <p:animScale>
                                      <p:cBhvr>
                                        <p:cTn id="46" dur="250" autoRev="1" fill="hold"/>
                                        <p:tgtEl>
                                          <p:spTgt spid="6">
                                            <p:txEl>
                                              <p:pRg st="3" end="3"/>
                                            </p:txEl>
                                          </p:spTgt>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animEffect transition="in" filter="fade">
                                      <p:cBhvr>
                                        <p:cTn id="51" dur="500"/>
                                        <p:tgtEl>
                                          <p:spTgt spid="8">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nodeType="clickEffect">
                                  <p:stCondLst>
                                    <p:cond delay="0"/>
                                  </p:stCondLst>
                                  <p:childTnLst>
                                    <p:animEffect transition="out" filter="fade">
                                      <p:cBhvr>
                                        <p:cTn id="55" dur="500" tmFilter="0, 0; .2, .5; .8, .5; 1, 0"/>
                                        <p:tgtEl>
                                          <p:spTgt spid="6">
                                            <p:txEl>
                                              <p:pRg st="4" end="4"/>
                                            </p:txEl>
                                          </p:spTgt>
                                        </p:tgtEl>
                                      </p:cBhvr>
                                    </p:animEffect>
                                    <p:animScale>
                                      <p:cBhvr>
                                        <p:cTn id="56" dur="250" autoRev="1" fill="hold"/>
                                        <p:tgtEl>
                                          <p:spTgt spid="6">
                                            <p:txEl>
                                              <p:pRg st="4" end="4"/>
                                            </p:txEl>
                                          </p:spTgt>
                                        </p:tgtEl>
                                      </p:cBhvr>
                                      <p:by x="105000" y="105000"/>
                                    </p:animScale>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
                                            <p:txEl>
                                              <p:pRg st="2" end="2"/>
                                            </p:txEl>
                                          </p:spTgt>
                                        </p:tgtEl>
                                        <p:attrNameLst>
                                          <p:attrName>style.visibility</p:attrName>
                                        </p:attrNameLst>
                                      </p:cBhvr>
                                      <p:to>
                                        <p:strVal val="visible"/>
                                      </p:to>
                                    </p:set>
                                    <p:animEffect transition="in" filter="fade">
                                      <p:cBhvr>
                                        <p:cTn id="61" dur="500"/>
                                        <p:tgtEl>
                                          <p:spTgt spid="8">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19"/>
                                        </p:tgtEl>
                                      </p:cBhvr>
                                    </p:animEffect>
                                    <p:set>
                                      <p:cBhvr>
                                        <p:cTn id="66" dur="1" fill="hold">
                                          <p:stCondLst>
                                            <p:cond delay="499"/>
                                          </p:stCondLst>
                                        </p:cTn>
                                        <p:tgtEl>
                                          <p:spTgt spid="1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6" presetClass="emph" presetSubtype="0" fill="hold" nodeType="clickEffect">
                                  <p:stCondLst>
                                    <p:cond delay="0"/>
                                  </p:stCondLst>
                                  <p:childTnLst>
                                    <p:animEffect transition="out" filter="fade">
                                      <p:cBhvr>
                                        <p:cTn id="70" dur="500" tmFilter="0, 0; .2, .5; .8, .5; 1, 0"/>
                                        <p:tgtEl>
                                          <p:spTgt spid="6">
                                            <p:txEl>
                                              <p:pRg st="5" end="5"/>
                                            </p:txEl>
                                          </p:spTgt>
                                        </p:tgtEl>
                                      </p:cBhvr>
                                    </p:animEffect>
                                    <p:animScale>
                                      <p:cBhvr>
                                        <p:cTn id="71" dur="250" autoRev="1" fill="hold"/>
                                        <p:tgtEl>
                                          <p:spTgt spid="6">
                                            <p:txEl>
                                              <p:pRg st="5" end="5"/>
                                            </p:txEl>
                                          </p:spTgt>
                                        </p:tgtEl>
                                      </p:cBhvr>
                                      <p:by x="105000" y="105000"/>
                                    </p:animScale>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6" presetClass="emph" presetSubtype="0" fill="hold" nodeType="clickEffect">
                                  <p:stCondLst>
                                    <p:cond delay="0"/>
                                  </p:stCondLst>
                                  <p:childTnLst>
                                    <p:animEffect transition="out" filter="fade">
                                      <p:cBhvr>
                                        <p:cTn id="80" dur="500" tmFilter="0, 0; .2, .5; .8, .5; 1, 0"/>
                                        <p:tgtEl>
                                          <p:spTgt spid="6">
                                            <p:txEl>
                                              <p:pRg st="6" end="6"/>
                                            </p:txEl>
                                          </p:spTgt>
                                        </p:tgtEl>
                                      </p:cBhvr>
                                    </p:animEffect>
                                    <p:animScale>
                                      <p:cBhvr>
                                        <p:cTn id="81" dur="250" autoRev="1" fill="hold"/>
                                        <p:tgtEl>
                                          <p:spTgt spid="6">
                                            <p:txEl>
                                              <p:pRg st="6" end="6"/>
                                            </p:txEl>
                                          </p:spTgt>
                                        </p:tgtEl>
                                      </p:cBhvr>
                                      <p:by x="105000" y="105000"/>
                                    </p:animScale>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14"/>
                                        </p:tgtEl>
                                      </p:cBhvr>
                                    </p:animEffect>
                                    <p:set>
                                      <p:cBhvr>
                                        <p:cTn id="86" dur="1" fill="hold">
                                          <p:stCondLst>
                                            <p:cond delay="499"/>
                                          </p:stCondLst>
                                        </p:cTn>
                                        <p:tgtEl>
                                          <p:spTgt spid="14"/>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1"/>
                                        </p:tgtEl>
                                      </p:cBhvr>
                                    </p:animEffect>
                                    <p:set>
                                      <p:cBhvr>
                                        <p:cTn id="89" dur="1" fill="hold">
                                          <p:stCondLst>
                                            <p:cond delay="499"/>
                                          </p:stCondLst>
                                        </p:cTn>
                                        <p:tgtEl>
                                          <p:spTgt spid="11"/>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9" grpId="0" animBg="1"/>
      <p:bldP spid="19"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D28EF0-ED35-4ACF-BE37-D98AB2E4F754}"/>
              </a:ext>
            </a:extLst>
          </p:cNvPr>
          <p:cNvSpPr txBox="1"/>
          <p:nvPr/>
        </p:nvSpPr>
        <p:spPr>
          <a:xfrm>
            <a:off x="0" y="0"/>
            <a:ext cx="12192000" cy="7017306"/>
          </a:xfrm>
          <a:prstGeom prst="rect">
            <a:avLst/>
          </a:prstGeom>
          <a:noFill/>
        </p:spPr>
        <p:txBody>
          <a:bodyPr wrap="square">
            <a:spAutoFit/>
          </a:bodyPr>
          <a:lstStyle/>
          <a:p>
            <a:r>
              <a:rPr lang="en-US" sz="1500" b="0" dirty="0">
                <a:solidFill>
                  <a:srgbClr val="0000FF"/>
                </a:solidFill>
                <a:effectLst/>
                <a:latin typeface="Consolas" panose="020B0609020204030204" pitchFamily="49" charset="0"/>
              </a:rPr>
              <a:t>template</a:t>
            </a:r>
            <a:r>
              <a:rPr lang="en-US" sz="1500" b="0" dirty="0">
                <a:solidFill>
                  <a:srgbClr val="000000"/>
                </a:solidFill>
                <a:effectLst/>
                <a:latin typeface="Consolas" panose="020B0609020204030204" pitchFamily="49" charset="0"/>
              </a:rPr>
              <a:t> &lt;</a:t>
            </a:r>
            <a:r>
              <a:rPr lang="en-US" sz="1500" b="0" dirty="0" err="1">
                <a:solidFill>
                  <a:srgbClr val="0000FF"/>
                </a:solidFill>
                <a:effectLst/>
                <a:latin typeface="Consolas" panose="020B0609020204030204" pitchFamily="49" charset="0"/>
              </a:rPr>
              <a:t>typename</a:t>
            </a:r>
            <a:r>
              <a:rPr lang="en-US" sz="1500" b="0" dirty="0">
                <a:solidFill>
                  <a:srgbClr val="000000"/>
                </a:solidFill>
                <a:effectLst/>
                <a:latin typeface="Consolas" panose="020B0609020204030204" pitchFamily="49" charset="0"/>
              </a:rPr>
              <a:t> T&gt;</a:t>
            </a:r>
          </a:p>
          <a:p>
            <a:r>
              <a:rPr lang="en-US" sz="1500" b="0" dirty="0">
                <a:solidFill>
                  <a:srgbClr val="0000FF"/>
                </a:solidFill>
                <a:effectLst/>
                <a:latin typeface="Consolas" panose="020B0609020204030204" pitchFamily="49" charset="0"/>
              </a:rPr>
              <a:t>class</a:t>
            </a:r>
            <a:r>
              <a:rPr lang="en-US" sz="1500" b="0" dirty="0">
                <a:solidFill>
                  <a:srgbClr val="000000"/>
                </a:solidFill>
                <a:effectLst/>
                <a:latin typeface="Consolas" panose="020B0609020204030204" pitchFamily="49" charset="0"/>
              </a:rPr>
              <a:t> Vector {</a:t>
            </a:r>
          </a:p>
          <a:p>
            <a:r>
              <a:rPr lang="en-US" sz="1500" b="0" dirty="0">
                <a:solidFill>
                  <a:srgbClr val="0000FF"/>
                </a:solidFill>
                <a:effectLst/>
                <a:latin typeface="Consolas" panose="020B0609020204030204" pitchFamily="49" charset="0"/>
              </a:rPr>
              <a:t>private:</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a:t>
            </a:r>
            <a:r>
              <a:rPr lang="ru-RU" sz="1500" b="0" dirty="0">
                <a:solidFill>
                  <a:srgbClr val="008000"/>
                </a:solidFill>
                <a:effectLst/>
                <a:latin typeface="Consolas" panose="020B0609020204030204" pitchFamily="49" charset="0"/>
              </a:rPr>
              <a:t>Выделяет сырую память под </a:t>
            </a:r>
            <a:r>
              <a:rPr lang="en-US" sz="1500" b="0" dirty="0">
                <a:solidFill>
                  <a:srgbClr val="008000"/>
                </a:solidFill>
                <a:effectLst/>
                <a:latin typeface="Consolas" panose="020B0609020204030204" pitchFamily="49" charset="0"/>
              </a:rPr>
              <a:t>n </a:t>
            </a:r>
            <a:r>
              <a:rPr lang="ru-RU" sz="1500" b="0" dirty="0">
                <a:solidFill>
                  <a:srgbClr val="008000"/>
                </a:solidFill>
                <a:effectLst/>
                <a:latin typeface="Consolas" panose="020B0609020204030204" pitchFamily="49" charset="0"/>
              </a:rPr>
              <a:t>элементов и возвращает указатель на неё</a:t>
            </a:r>
            <a:endParaRPr lang="ru-RU" sz="1500" b="0" dirty="0">
              <a:solidFill>
                <a:srgbClr val="000000"/>
              </a:solidFill>
              <a:effectLst/>
              <a:latin typeface="Consolas" panose="020B0609020204030204" pitchFamily="49" charset="0"/>
            </a:endParaRPr>
          </a:p>
          <a:p>
            <a:r>
              <a:rPr lang="ru-RU"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static</a:t>
            </a:r>
            <a:r>
              <a:rPr lang="en-US" sz="1500" b="0" dirty="0">
                <a:solidFill>
                  <a:srgbClr val="000000"/>
                </a:solidFill>
                <a:effectLst/>
                <a:latin typeface="Consolas" panose="020B0609020204030204" pitchFamily="49" charset="0"/>
              </a:rPr>
              <a:t> T</a:t>
            </a:r>
            <a:r>
              <a:rPr lang="en-US" sz="1500" b="0" dirty="0">
                <a:solidFill>
                  <a:srgbClr val="0000FF"/>
                </a:solidFill>
                <a:effectLst/>
                <a:latin typeface="Consolas" panose="020B0609020204030204" pitchFamily="49" charset="0"/>
              </a:rPr>
              <a:t>*</a:t>
            </a:r>
            <a:r>
              <a:rPr lang="en-US" sz="1500" b="0" dirty="0">
                <a:solidFill>
                  <a:srgbClr val="000000"/>
                </a:solidFill>
                <a:effectLst/>
                <a:latin typeface="Consolas" panose="020B0609020204030204" pitchFamily="49" charset="0"/>
              </a:rPr>
              <a:t> Allocate(</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n)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return</a:t>
            </a:r>
            <a:r>
              <a:rPr lang="en-US" sz="1500" b="0" dirty="0">
                <a:solidFill>
                  <a:srgbClr val="000000"/>
                </a:solidFill>
                <a:effectLst/>
                <a:latin typeface="Consolas" panose="020B0609020204030204" pitchFamily="49" charset="0"/>
              </a:rPr>
              <a:t> n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 </a:t>
            </a:r>
            <a:r>
              <a:rPr lang="en-US" sz="1500" b="0" dirty="0" err="1">
                <a:solidFill>
                  <a:srgbClr val="0000FF"/>
                </a:solidFill>
                <a:effectLst/>
                <a:latin typeface="Consolas" panose="020B0609020204030204" pitchFamily="49" charset="0"/>
              </a:rPr>
              <a:t>static_cast</a:t>
            </a:r>
            <a:r>
              <a:rPr lang="en-US" sz="1500" b="0" dirty="0">
                <a:solidFill>
                  <a:srgbClr val="000000"/>
                </a:solidFill>
                <a:effectLst/>
                <a:latin typeface="Consolas" panose="020B0609020204030204" pitchFamily="49" charset="0"/>
              </a:rPr>
              <a:t>&lt;T*&gt;(operator </a:t>
            </a:r>
            <a:r>
              <a:rPr lang="en-US" sz="1500" b="0" dirty="0">
                <a:solidFill>
                  <a:srgbClr val="0000FF"/>
                </a:solidFill>
                <a:effectLst/>
                <a:latin typeface="Consolas" panose="020B0609020204030204" pitchFamily="49" charset="0"/>
              </a:rPr>
              <a:t>new</a:t>
            </a:r>
            <a:r>
              <a:rPr lang="en-US" sz="1500" b="0" dirty="0">
                <a:solidFill>
                  <a:srgbClr val="000000"/>
                </a:solidFill>
                <a:effectLst/>
                <a:latin typeface="Consolas" panose="020B0609020204030204" pitchFamily="49" charset="0"/>
              </a:rPr>
              <a:t>(n * </a:t>
            </a:r>
            <a:r>
              <a:rPr lang="en-US" sz="1500" b="0" dirty="0" err="1">
                <a:solidFill>
                  <a:srgbClr val="0000FF"/>
                </a:solidFill>
                <a:effectLst/>
                <a:latin typeface="Consolas" panose="020B0609020204030204" pitchFamily="49" charset="0"/>
              </a:rPr>
              <a:t>sizeof</a:t>
            </a:r>
            <a:r>
              <a:rPr lang="en-US" sz="1500" b="0" dirty="0">
                <a:solidFill>
                  <a:srgbClr val="000000"/>
                </a:solidFill>
                <a:effectLst/>
                <a:latin typeface="Consolas" panose="020B0609020204030204" pitchFamily="49" charset="0"/>
              </a:rPr>
              <a:t>(T))) : </a:t>
            </a:r>
            <a:r>
              <a:rPr lang="en-US" sz="1500" b="0" dirty="0" err="1">
                <a:solidFill>
                  <a:srgbClr val="0000FF"/>
                </a:solidFill>
                <a:effectLst/>
                <a:latin typeface="Consolas" panose="020B0609020204030204" pitchFamily="49" charset="0"/>
              </a:rPr>
              <a:t>nullptr</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a:t>
            </a:r>
            <a:r>
              <a:rPr lang="ru-RU" sz="1500" b="0" dirty="0">
                <a:solidFill>
                  <a:srgbClr val="008000"/>
                </a:solidFill>
                <a:effectLst/>
                <a:latin typeface="Consolas" panose="020B0609020204030204" pitchFamily="49" charset="0"/>
              </a:rPr>
              <a:t>Освобождает сырую память, выделенную ранее по адресу </a:t>
            </a:r>
            <a:r>
              <a:rPr lang="en-US" sz="1500" b="0" dirty="0" err="1">
                <a:solidFill>
                  <a:srgbClr val="008000"/>
                </a:solidFill>
                <a:effectLst/>
                <a:latin typeface="Consolas" panose="020B0609020204030204" pitchFamily="49" charset="0"/>
              </a:rPr>
              <a:t>buf</a:t>
            </a:r>
            <a:r>
              <a:rPr lang="en-US" sz="1500" b="0" dirty="0">
                <a:solidFill>
                  <a:srgbClr val="008000"/>
                </a:solidFill>
                <a:effectLst/>
                <a:latin typeface="Consolas" panose="020B0609020204030204" pitchFamily="49" charset="0"/>
              </a:rPr>
              <a:t> </a:t>
            </a:r>
            <a:r>
              <a:rPr lang="ru-RU" sz="1500" b="0" dirty="0">
                <a:solidFill>
                  <a:srgbClr val="008000"/>
                </a:solidFill>
                <a:effectLst/>
                <a:latin typeface="Consolas" panose="020B0609020204030204" pitchFamily="49" charset="0"/>
              </a:rPr>
              <a:t>при помощи </a:t>
            </a:r>
            <a:r>
              <a:rPr lang="en-US" sz="1500" b="0" dirty="0">
                <a:solidFill>
                  <a:srgbClr val="008000"/>
                </a:solidFill>
                <a:effectLst/>
                <a:latin typeface="Consolas" panose="020B0609020204030204" pitchFamily="49" charset="0"/>
              </a:rPr>
              <a:t>Allocate</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static</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void</a:t>
            </a:r>
            <a:r>
              <a:rPr lang="en-US" sz="1500" b="0" dirty="0">
                <a:solidFill>
                  <a:srgbClr val="000000"/>
                </a:solidFill>
                <a:effectLst/>
                <a:latin typeface="Consolas" panose="020B0609020204030204" pitchFamily="49" charset="0"/>
              </a:rPr>
              <a:t> Deallocate(T</a:t>
            </a:r>
            <a:r>
              <a:rPr lang="en-US" sz="1500" b="0" dirty="0">
                <a:solidFill>
                  <a:srgbClr val="0000FF"/>
                </a:solidFill>
                <a:effectLst/>
                <a:latin typeface="Consolas" panose="020B0609020204030204" pitchFamily="49" charset="0"/>
              </a:rPr>
              <a: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noexcept</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operator delete(</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a:t>
            </a:r>
            <a:r>
              <a:rPr lang="ru-RU" sz="1500" b="0" dirty="0">
                <a:solidFill>
                  <a:srgbClr val="008000"/>
                </a:solidFill>
                <a:effectLst/>
                <a:latin typeface="Consolas" panose="020B0609020204030204" pitchFamily="49" charset="0"/>
              </a:rPr>
              <a:t>Вызывает деструкторы </a:t>
            </a:r>
            <a:r>
              <a:rPr lang="en-US" sz="1500" b="0" dirty="0">
                <a:solidFill>
                  <a:srgbClr val="008000"/>
                </a:solidFill>
                <a:effectLst/>
                <a:latin typeface="Consolas" panose="020B0609020204030204" pitchFamily="49" charset="0"/>
              </a:rPr>
              <a:t>n </a:t>
            </a:r>
            <a:r>
              <a:rPr lang="ru-RU" sz="1500" b="0" dirty="0">
                <a:solidFill>
                  <a:srgbClr val="008000"/>
                </a:solidFill>
                <a:effectLst/>
                <a:latin typeface="Consolas" panose="020B0609020204030204" pitchFamily="49" charset="0"/>
              </a:rPr>
              <a:t>объектов массива по адресу </a:t>
            </a:r>
            <a:r>
              <a:rPr lang="en-US" sz="1500" b="0" dirty="0" err="1">
                <a:solidFill>
                  <a:srgbClr val="008000"/>
                </a:solidFill>
                <a:effectLst/>
                <a:latin typeface="Consolas" panose="020B0609020204030204" pitchFamily="49" charset="0"/>
              </a:rPr>
              <a:t>buf</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static</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void</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DestroyN</a:t>
            </a:r>
            <a:r>
              <a:rPr lang="en-US" sz="1500" b="0" dirty="0">
                <a:solidFill>
                  <a:srgbClr val="000000"/>
                </a:solidFill>
                <a:effectLst/>
                <a:latin typeface="Consolas" panose="020B0609020204030204" pitchFamily="49" charset="0"/>
              </a:rPr>
              <a:t>(T</a:t>
            </a:r>
            <a:r>
              <a:rPr lang="en-US" sz="1500" b="0" dirty="0">
                <a:solidFill>
                  <a:srgbClr val="0000FF"/>
                </a:solidFill>
                <a:effectLst/>
                <a:latin typeface="Consolas" panose="020B0609020204030204" pitchFamily="49" charset="0"/>
              </a:rPr>
              <a: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n) </a:t>
            </a:r>
            <a:r>
              <a:rPr lang="en-US" sz="1500" b="0" dirty="0" err="1">
                <a:solidFill>
                  <a:srgbClr val="0000FF"/>
                </a:solidFill>
                <a:effectLst/>
                <a:latin typeface="Consolas" panose="020B0609020204030204" pitchFamily="49" charset="0"/>
              </a:rPr>
              <a:t>noexcept</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for</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 n;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Destroy(</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 +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p>
          <a:p>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a:t>
            </a:r>
            <a:r>
              <a:rPr lang="ru-RU" sz="1500" b="0" dirty="0">
                <a:solidFill>
                  <a:srgbClr val="008000"/>
                </a:solidFill>
                <a:effectLst/>
                <a:latin typeface="Consolas" panose="020B0609020204030204" pitchFamily="49" charset="0"/>
              </a:rPr>
              <a:t>Вызывает деструктор объекта по адресу </a:t>
            </a:r>
            <a:r>
              <a:rPr lang="en-US" sz="1500" b="0" dirty="0" err="1">
                <a:solidFill>
                  <a:srgbClr val="008000"/>
                </a:solidFill>
                <a:effectLst/>
                <a:latin typeface="Consolas" panose="020B0609020204030204" pitchFamily="49" charset="0"/>
              </a:rPr>
              <a:t>buf</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static</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void</a:t>
            </a:r>
            <a:r>
              <a:rPr lang="en-US" sz="1500" b="0" dirty="0">
                <a:solidFill>
                  <a:srgbClr val="000000"/>
                </a:solidFill>
                <a:effectLst/>
                <a:latin typeface="Consolas" panose="020B0609020204030204" pitchFamily="49" charset="0"/>
              </a:rPr>
              <a:t> Destroy(T</a:t>
            </a:r>
            <a:r>
              <a:rPr lang="en-US" sz="1500" b="0" dirty="0">
                <a:solidFill>
                  <a:srgbClr val="0000FF"/>
                </a:solidFill>
                <a:effectLst/>
                <a:latin typeface="Consolas" panose="020B0609020204030204" pitchFamily="49" charset="0"/>
              </a:rPr>
              <a: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noexcept</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-&gt;~T();</a:t>
            </a:r>
          </a:p>
          <a:p>
            <a:r>
              <a:rPr lang="en-US" sz="1500" b="0" dirty="0">
                <a:solidFill>
                  <a:srgbClr val="000000"/>
                </a:solidFill>
                <a:effectLst/>
                <a:latin typeface="Consolas" panose="020B0609020204030204" pitchFamily="49" charset="0"/>
              </a:rPr>
              <a:t>    }</a:t>
            </a:r>
          </a:p>
          <a:p>
            <a:br>
              <a:rPr lang="en-US" sz="1500" b="0" dirty="0">
                <a:solidFill>
                  <a:srgbClr val="000000"/>
                </a:solidFill>
                <a:effectLst/>
                <a:latin typeface="Consolas" panose="020B0609020204030204" pitchFamily="49" charset="0"/>
              </a:rPr>
            </a:br>
            <a:r>
              <a:rPr lang="en-US" sz="1500" b="0" dirty="0">
                <a:solidFill>
                  <a:srgbClr val="000000"/>
                </a:solidFill>
                <a:effectLst/>
                <a:latin typeface="Consolas" panose="020B0609020204030204" pitchFamily="49" charset="0"/>
              </a:rPr>
              <a:t>    T* data_ = </a:t>
            </a:r>
            <a:r>
              <a:rPr lang="en-US" sz="1500" b="0" dirty="0" err="1">
                <a:solidFill>
                  <a:srgbClr val="0000FF"/>
                </a:solidFill>
                <a:effectLst/>
                <a:latin typeface="Consolas" panose="020B0609020204030204" pitchFamily="49" charset="0"/>
              </a:rPr>
              <a:t>nullptr</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capacity_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size_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1656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9" end="9"/>
                                            </p:txEl>
                                          </p:spTgt>
                                        </p:tgtEl>
                                        <p:attrNameLst>
                                          <p:attrName>style.visibility</p:attrName>
                                        </p:attrNameLst>
                                      </p:cBhvr>
                                      <p:to>
                                        <p:strVal val="visible"/>
                                      </p:to>
                                    </p:set>
                                    <p:animEffect transition="in" filter="fade">
                                      <p:cBhvr>
                                        <p:cTn id="24" dur="500"/>
                                        <p:tgtEl>
                                          <p:spTgt spid="4">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fade">
                                      <p:cBhvr>
                                        <p:cTn id="27" dur="500"/>
                                        <p:tgtEl>
                                          <p:spTgt spid="4">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1" end="11"/>
                                            </p:txEl>
                                          </p:spTgt>
                                        </p:tgtEl>
                                        <p:attrNameLst>
                                          <p:attrName>style.visibility</p:attrName>
                                        </p:attrNameLst>
                                      </p:cBhvr>
                                      <p:to>
                                        <p:strVal val="visible"/>
                                      </p:to>
                                    </p:set>
                                    <p:animEffect transition="in" filter="fade">
                                      <p:cBhvr>
                                        <p:cTn id="30" dur="500"/>
                                        <p:tgtEl>
                                          <p:spTgt spid="4">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animEffect transition="in" filter="fade">
                                      <p:cBhvr>
                                        <p:cTn id="35" dur="500"/>
                                        <p:tgtEl>
                                          <p:spTgt spid="4">
                                            <p:txEl>
                                              <p:pRg st="13" end="1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4" end="14"/>
                                            </p:txEl>
                                          </p:spTgt>
                                        </p:tgtEl>
                                        <p:attrNameLst>
                                          <p:attrName>style.visibility</p:attrName>
                                        </p:attrNameLst>
                                      </p:cBhvr>
                                      <p:to>
                                        <p:strVal val="visible"/>
                                      </p:to>
                                    </p:set>
                                    <p:animEffect transition="in" filter="fade">
                                      <p:cBhvr>
                                        <p:cTn id="38" dur="500"/>
                                        <p:tgtEl>
                                          <p:spTgt spid="4">
                                            <p:txEl>
                                              <p:pRg st="14" end="1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5" end="15"/>
                                            </p:txEl>
                                          </p:spTgt>
                                        </p:tgtEl>
                                        <p:attrNameLst>
                                          <p:attrName>style.visibility</p:attrName>
                                        </p:attrNameLst>
                                      </p:cBhvr>
                                      <p:to>
                                        <p:strVal val="visible"/>
                                      </p:to>
                                    </p:set>
                                    <p:animEffect transition="in" filter="fade">
                                      <p:cBhvr>
                                        <p:cTn id="41" dur="500"/>
                                        <p:tgtEl>
                                          <p:spTgt spid="4">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6" end="16"/>
                                            </p:txEl>
                                          </p:spTgt>
                                        </p:tgtEl>
                                        <p:attrNameLst>
                                          <p:attrName>style.visibility</p:attrName>
                                        </p:attrNameLst>
                                      </p:cBhvr>
                                      <p:to>
                                        <p:strVal val="visible"/>
                                      </p:to>
                                    </p:set>
                                    <p:animEffect transition="in" filter="fade">
                                      <p:cBhvr>
                                        <p:cTn id="44" dur="500"/>
                                        <p:tgtEl>
                                          <p:spTgt spid="4">
                                            <p:txEl>
                                              <p:pRg st="16" end="16"/>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7" end="17"/>
                                            </p:txEl>
                                          </p:spTgt>
                                        </p:tgtEl>
                                        <p:attrNameLst>
                                          <p:attrName>style.visibility</p:attrName>
                                        </p:attrNameLst>
                                      </p:cBhvr>
                                      <p:to>
                                        <p:strVal val="visible"/>
                                      </p:to>
                                    </p:set>
                                    <p:animEffect transition="in" filter="fade">
                                      <p:cBhvr>
                                        <p:cTn id="47" dur="500"/>
                                        <p:tgtEl>
                                          <p:spTgt spid="4">
                                            <p:txEl>
                                              <p:pRg st="17" end="17"/>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8" end="18"/>
                                            </p:txEl>
                                          </p:spTgt>
                                        </p:tgtEl>
                                        <p:attrNameLst>
                                          <p:attrName>style.visibility</p:attrName>
                                        </p:attrNameLst>
                                      </p:cBhvr>
                                      <p:to>
                                        <p:strVal val="visible"/>
                                      </p:to>
                                    </p:set>
                                    <p:animEffect transition="in" filter="fade">
                                      <p:cBhvr>
                                        <p:cTn id="50" dur="500"/>
                                        <p:tgtEl>
                                          <p:spTgt spid="4">
                                            <p:txEl>
                                              <p:pRg st="18" end="1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20" end="20"/>
                                            </p:txEl>
                                          </p:spTgt>
                                        </p:tgtEl>
                                        <p:attrNameLst>
                                          <p:attrName>style.visibility</p:attrName>
                                        </p:attrNameLst>
                                      </p:cBhvr>
                                      <p:to>
                                        <p:strVal val="visible"/>
                                      </p:to>
                                    </p:set>
                                    <p:animEffect transition="in" filter="fade">
                                      <p:cBhvr>
                                        <p:cTn id="55" dur="500"/>
                                        <p:tgtEl>
                                          <p:spTgt spid="4">
                                            <p:txEl>
                                              <p:pRg st="20" end="20"/>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21" end="21"/>
                                            </p:txEl>
                                          </p:spTgt>
                                        </p:tgtEl>
                                        <p:attrNameLst>
                                          <p:attrName>style.visibility</p:attrName>
                                        </p:attrNameLst>
                                      </p:cBhvr>
                                      <p:to>
                                        <p:strVal val="visible"/>
                                      </p:to>
                                    </p:set>
                                    <p:animEffect transition="in" filter="fade">
                                      <p:cBhvr>
                                        <p:cTn id="58" dur="500"/>
                                        <p:tgtEl>
                                          <p:spTgt spid="4">
                                            <p:txEl>
                                              <p:pRg st="21" end="2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2" end="22"/>
                                            </p:txEl>
                                          </p:spTgt>
                                        </p:tgtEl>
                                        <p:attrNameLst>
                                          <p:attrName>style.visibility</p:attrName>
                                        </p:attrNameLst>
                                      </p:cBhvr>
                                      <p:to>
                                        <p:strVal val="visible"/>
                                      </p:to>
                                    </p:set>
                                    <p:animEffect transition="in" filter="fade">
                                      <p:cBhvr>
                                        <p:cTn id="61" dur="500"/>
                                        <p:tgtEl>
                                          <p:spTgt spid="4">
                                            <p:txEl>
                                              <p:pRg st="22" end="22"/>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3" end="23"/>
                                            </p:txEl>
                                          </p:spTgt>
                                        </p:tgtEl>
                                        <p:attrNameLst>
                                          <p:attrName>style.visibility</p:attrName>
                                        </p:attrNameLst>
                                      </p:cBhvr>
                                      <p:to>
                                        <p:strVal val="visible"/>
                                      </p:to>
                                    </p:set>
                                    <p:animEffect transition="in" filter="fade">
                                      <p:cBhvr>
                                        <p:cTn id="64"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6340A-1736-40EB-82EB-861C058CBD3A}"/>
              </a:ext>
            </a:extLst>
          </p:cNvPr>
          <p:cNvSpPr txBox="1"/>
          <p:nvPr/>
        </p:nvSpPr>
        <p:spPr>
          <a:xfrm>
            <a:off x="119336" y="0"/>
            <a:ext cx="12072664" cy="6894195"/>
          </a:xfrm>
          <a:prstGeom prst="rect">
            <a:avLst/>
          </a:prstGeom>
          <a:noFill/>
        </p:spPr>
        <p:txBody>
          <a:bodyPr wrap="square">
            <a:spAutoFit/>
          </a:bodyPr>
          <a:lstStyle/>
          <a:p>
            <a:r>
              <a:rPr lang="en-US" sz="1700" b="0" dirty="0">
                <a:solidFill>
                  <a:srgbClr val="0000FF"/>
                </a:solidFill>
                <a:effectLst/>
                <a:latin typeface="Consolas" panose="020B0609020204030204" pitchFamily="49" charset="0"/>
              </a:rPr>
              <a:t>template</a:t>
            </a:r>
            <a:r>
              <a:rPr lang="en-US" sz="1700" b="0" dirty="0">
                <a:solidFill>
                  <a:srgbClr val="000000"/>
                </a:solidFill>
                <a:effectLst/>
                <a:latin typeface="Consolas" panose="020B0609020204030204" pitchFamily="49" charset="0"/>
              </a:rPr>
              <a:t> &lt;</a:t>
            </a:r>
            <a:r>
              <a:rPr lang="en-US" sz="1700" b="0" dirty="0" err="1">
                <a:solidFill>
                  <a:srgbClr val="0000FF"/>
                </a:solidFill>
                <a:effectLst/>
                <a:latin typeface="Consolas" panose="020B0609020204030204" pitchFamily="49" charset="0"/>
              </a:rPr>
              <a:t>typename</a:t>
            </a:r>
            <a:r>
              <a:rPr lang="en-US" sz="1700" b="0" dirty="0">
                <a:solidFill>
                  <a:srgbClr val="000000"/>
                </a:solidFill>
                <a:effectLst/>
                <a:latin typeface="Consolas" panose="020B0609020204030204" pitchFamily="49" charset="0"/>
              </a:rPr>
              <a:t> T&gt;</a:t>
            </a:r>
          </a:p>
          <a:p>
            <a:r>
              <a:rPr lang="en-US" sz="1700" b="0" dirty="0">
                <a:solidFill>
                  <a:srgbClr val="0000FF"/>
                </a:solidFill>
                <a:effectLst/>
                <a:latin typeface="Consolas" panose="020B0609020204030204" pitchFamily="49" charset="0"/>
              </a:rPr>
              <a:t>class</a:t>
            </a:r>
            <a:r>
              <a:rPr lang="en-US" sz="1700" b="0" dirty="0">
                <a:solidFill>
                  <a:srgbClr val="000000"/>
                </a:solidFill>
                <a:effectLst/>
                <a:latin typeface="Consolas" panose="020B0609020204030204" pitchFamily="49" charset="0"/>
              </a:rPr>
              <a:t> Vector {</a:t>
            </a:r>
          </a:p>
          <a:p>
            <a:r>
              <a:rPr lang="en-US" sz="1700" b="0" dirty="0">
                <a:solidFill>
                  <a:srgbClr val="0000FF"/>
                </a:solidFill>
                <a:effectLst/>
                <a:latin typeface="Consolas" panose="020B0609020204030204" pitchFamily="49" charset="0"/>
              </a:rPr>
              <a:t>public:</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Vector() = </a:t>
            </a:r>
            <a:r>
              <a:rPr lang="en-US" sz="1700" b="0" dirty="0">
                <a:solidFill>
                  <a:srgbClr val="0000FF"/>
                </a:solidFill>
                <a:effectLst/>
                <a:latin typeface="Consolas" panose="020B0609020204030204" pitchFamily="49" charset="0"/>
              </a:rPr>
              <a:t>default</a:t>
            </a:r>
            <a:r>
              <a:rPr lang="en-US" sz="1700" b="0" dirty="0">
                <a:solidFill>
                  <a:srgbClr val="000000"/>
                </a:solidFill>
                <a:effectLst/>
                <a:latin typeface="Consolas" panose="020B0609020204030204" pitchFamily="49" charset="0"/>
              </a:rPr>
              <a:t>;</a:t>
            </a:r>
          </a:p>
          <a:p>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explicit</a:t>
            </a:r>
            <a:r>
              <a:rPr lang="en-US" sz="1700" b="0" dirty="0">
                <a:solidFill>
                  <a:srgbClr val="000000"/>
                </a:solidFill>
                <a:effectLst/>
                <a:latin typeface="Consolas" panose="020B0609020204030204" pitchFamily="49" charset="0"/>
              </a:rPr>
              <a:t> Vector(</a:t>
            </a:r>
            <a:r>
              <a:rPr lang="en-US" sz="1700" b="0" dirty="0" err="1">
                <a:solidFill>
                  <a:srgbClr val="0000FF"/>
                </a:solidFill>
                <a:effectLst/>
                <a:latin typeface="Consolas" panose="020B0609020204030204" pitchFamily="49" charset="0"/>
              </a:rPr>
              <a:t>size_t</a:t>
            </a:r>
            <a:r>
              <a:rPr lang="en-US" sz="1700" b="0" dirty="0">
                <a:solidFill>
                  <a:srgbClr val="000000"/>
                </a:solidFill>
                <a:effectLst/>
                <a:latin typeface="Consolas" panose="020B0609020204030204" pitchFamily="49" charset="0"/>
              </a:rPr>
              <a:t> size)</a:t>
            </a:r>
          </a:p>
          <a:p>
            <a:r>
              <a:rPr lang="en-US" sz="1700" b="0" dirty="0">
                <a:solidFill>
                  <a:srgbClr val="000000"/>
                </a:solidFill>
                <a:effectLst/>
                <a:latin typeface="Consolas" panose="020B0609020204030204" pitchFamily="49" charset="0"/>
              </a:rPr>
              <a:t>            : data_(Allocate(size))</a:t>
            </a:r>
          </a:p>
          <a:p>
            <a:r>
              <a:rPr lang="en-US" sz="1700" b="0" dirty="0">
                <a:solidFill>
                  <a:srgbClr val="000000"/>
                </a:solidFill>
                <a:effectLst/>
                <a:latin typeface="Consolas" panose="020B0609020204030204" pitchFamily="49" charset="0"/>
              </a:rPr>
              <a:t>            , capacity_(size)</a:t>
            </a:r>
          </a:p>
          <a:p>
            <a:r>
              <a:rPr lang="en-US" sz="1700" b="0" dirty="0">
                <a:solidFill>
                  <a:srgbClr val="000000"/>
                </a:solidFill>
                <a:effectLst/>
                <a:latin typeface="Consolas" panose="020B0609020204030204" pitchFamily="49" charset="0"/>
              </a:rPr>
              <a:t>            , size_(size)</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err="1">
                <a:solidFill>
                  <a:srgbClr val="0000FF"/>
                </a:solidFill>
                <a:effectLst/>
                <a:latin typeface="Consolas" panose="020B0609020204030204" pitchFamily="49" charset="0"/>
              </a:rPr>
              <a:t>size_t</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 = </a:t>
            </a:r>
            <a:r>
              <a:rPr lang="en-US" sz="1700" b="0" dirty="0">
                <a:solidFill>
                  <a:srgbClr val="098658"/>
                </a:solidFill>
                <a:effectLst/>
                <a:latin typeface="Consolas" panose="020B0609020204030204" pitchFamily="49" charset="0"/>
              </a:rPr>
              <a:t>0</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try</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for</a:t>
            </a:r>
            <a:r>
              <a:rPr lang="en-US" sz="1700" b="0" dirty="0">
                <a:solidFill>
                  <a:srgbClr val="000000"/>
                </a:solidFill>
                <a:effectLst/>
                <a:latin typeface="Consolas" panose="020B0609020204030204" pitchFamily="49" charset="0"/>
              </a:rPr>
              <a:t> (;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 != size;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new</a:t>
            </a:r>
            <a:r>
              <a:rPr lang="en-US" sz="1700" b="0" dirty="0">
                <a:solidFill>
                  <a:srgbClr val="000000"/>
                </a:solidFill>
                <a:effectLst/>
                <a:latin typeface="Consolas" panose="020B0609020204030204" pitchFamily="49" charset="0"/>
              </a:rPr>
              <a:t> (data_ +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 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catch</a:t>
            </a:r>
            <a:r>
              <a:rPr lang="en-US" sz="1700" b="0" dirty="0">
                <a:solidFill>
                  <a:srgbClr val="000000"/>
                </a:solidFill>
                <a:effectLst/>
                <a:latin typeface="Consolas" panose="020B0609020204030204" pitchFamily="49" charset="0"/>
              </a:rPr>
              <a:t> (...) {</a:t>
            </a:r>
          </a:p>
          <a:p>
            <a:r>
              <a:rPr lang="en-US" sz="1700" b="0" dirty="0">
                <a:solidFill>
                  <a:srgbClr val="008000"/>
                </a:solidFill>
                <a:effectLst/>
                <a:latin typeface="Consolas" panose="020B0609020204030204" pitchFamily="49" charset="0"/>
              </a:rPr>
              <a:t>            // </a:t>
            </a:r>
            <a:r>
              <a:rPr lang="ru-RU" sz="1700" b="0" dirty="0">
                <a:solidFill>
                  <a:srgbClr val="008000"/>
                </a:solidFill>
                <a:effectLst/>
                <a:latin typeface="Consolas" panose="020B0609020204030204" pitchFamily="49" charset="0"/>
              </a:rPr>
              <a:t>В переменной </a:t>
            </a:r>
            <a:r>
              <a:rPr lang="en-US" sz="1700" b="0" dirty="0" err="1">
                <a:solidFill>
                  <a:srgbClr val="008000"/>
                </a:solidFill>
                <a:effectLst/>
                <a:latin typeface="Consolas" panose="020B0609020204030204" pitchFamily="49" charset="0"/>
              </a:rPr>
              <a:t>i</a:t>
            </a:r>
            <a:r>
              <a:rPr lang="en-US" sz="1700" b="0" dirty="0">
                <a:solidFill>
                  <a:srgbClr val="008000"/>
                </a:solidFill>
                <a:effectLst/>
                <a:latin typeface="Consolas" panose="020B0609020204030204" pitchFamily="49" charset="0"/>
              </a:rPr>
              <a:t> </a:t>
            </a:r>
            <a:r>
              <a:rPr lang="ru-RU" sz="1700" b="0" dirty="0">
                <a:solidFill>
                  <a:srgbClr val="008000"/>
                </a:solidFill>
                <a:effectLst/>
                <a:latin typeface="Consolas" panose="020B0609020204030204" pitchFamily="49" charset="0"/>
              </a:rPr>
              <a:t>содержится количество созданных элементов.</a:t>
            </a:r>
            <a:endParaRPr lang="ru-RU" sz="1700" b="0" dirty="0">
              <a:solidFill>
                <a:srgbClr val="000000"/>
              </a:solidFill>
              <a:effectLst/>
              <a:latin typeface="Consolas" panose="020B0609020204030204" pitchFamily="49" charset="0"/>
            </a:endParaRPr>
          </a:p>
          <a:p>
            <a:r>
              <a:rPr lang="ru-RU" sz="1700" b="0" dirty="0">
                <a:solidFill>
                  <a:srgbClr val="008000"/>
                </a:solidFill>
                <a:effectLst/>
                <a:latin typeface="Consolas" panose="020B0609020204030204" pitchFamily="49" charset="0"/>
              </a:rPr>
              <a:t>            // Теперь их надо разрушить</a:t>
            </a:r>
            <a:endParaRPr lang="ru-RU" sz="1700" b="0" dirty="0">
              <a:solidFill>
                <a:srgbClr val="000000"/>
              </a:solidFill>
              <a:effectLst/>
              <a:latin typeface="Consolas" panose="020B0609020204030204" pitchFamily="49" charset="0"/>
            </a:endParaRPr>
          </a:p>
          <a:p>
            <a:r>
              <a:rPr lang="ru-RU"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DestroyN</a:t>
            </a:r>
            <a:r>
              <a:rPr lang="en-US" sz="1700" b="0" dirty="0">
                <a:solidFill>
                  <a:srgbClr val="000000"/>
                </a:solidFill>
                <a:effectLst/>
                <a:latin typeface="Consolas" panose="020B0609020204030204" pitchFamily="49" charset="0"/>
              </a:rPr>
              <a:t>(data_,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            // </a:t>
            </a:r>
            <a:r>
              <a:rPr lang="ru-RU" sz="1700" b="0" dirty="0">
                <a:solidFill>
                  <a:srgbClr val="008000"/>
                </a:solidFill>
                <a:effectLst/>
                <a:latin typeface="Consolas" panose="020B0609020204030204" pitchFamily="49" charset="0"/>
              </a:rPr>
              <a:t>Освобождаем память, выделенную через </a:t>
            </a:r>
            <a:r>
              <a:rPr lang="en-US" sz="1700" b="0" dirty="0">
                <a:solidFill>
                  <a:srgbClr val="008000"/>
                </a:solidFill>
                <a:effectLst/>
                <a:latin typeface="Consolas" panose="020B0609020204030204" pitchFamily="49" charset="0"/>
              </a:rPr>
              <a:t>Allocate</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Deallocate(data_);</a:t>
            </a:r>
          </a:p>
          <a:p>
            <a:r>
              <a:rPr lang="en-US" sz="1700" b="0" dirty="0">
                <a:solidFill>
                  <a:srgbClr val="008000"/>
                </a:solidFill>
                <a:effectLst/>
                <a:latin typeface="Consolas" panose="020B0609020204030204" pitchFamily="49" charset="0"/>
              </a:rPr>
              <a:t>            // </a:t>
            </a:r>
            <a:r>
              <a:rPr lang="ru-RU" sz="1700" b="0" dirty="0" err="1">
                <a:solidFill>
                  <a:srgbClr val="008000"/>
                </a:solidFill>
                <a:effectLst/>
                <a:latin typeface="Consolas" panose="020B0609020204030204" pitchFamily="49" charset="0"/>
              </a:rPr>
              <a:t>Перевыбрасываем</a:t>
            </a:r>
            <a:r>
              <a:rPr lang="ru-RU" sz="1700" b="0" dirty="0">
                <a:solidFill>
                  <a:srgbClr val="008000"/>
                </a:solidFill>
                <a:effectLst/>
                <a:latin typeface="Consolas" panose="020B0609020204030204" pitchFamily="49" charset="0"/>
              </a:rPr>
              <a:t> пойманное исключение, чтобы сообщить об ошибке создания объекта</a:t>
            </a:r>
            <a:endParaRPr lang="ru-RU" sz="1700" b="0" dirty="0">
              <a:solidFill>
                <a:srgbClr val="000000"/>
              </a:solidFill>
              <a:effectLst/>
              <a:latin typeface="Consolas" panose="020B0609020204030204" pitchFamily="49" charset="0"/>
            </a:endParaRPr>
          </a:p>
          <a:p>
            <a:r>
              <a:rPr lang="ru-RU"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throw</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5104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Effect transition="in" filter="fade">
                                      <p:cBhvr>
                                        <p:cTn id="15" dur="500"/>
                                        <p:tgtEl>
                                          <p:spTgt spid="3">
                                            <p:txEl>
                                              <p:pRg st="11" end="1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2" end="12"/>
                                            </p:txEl>
                                          </p:spTgt>
                                        </p:tgtEl>
                                        <p:attrNameLst>
                                          <p:attrName>style.visibility</p:attrName>
                                        </p:attrNameLst>
                                      </p:cBhvr>
                                      <p:to>
                                        <p:strVal val="visible"/>
                                      </p:to>
                                    </p:set>
                                    <p:animEffect transition="in" filter="fade">
                                      <p:cBhvr>
                                        <p:cTn id="18" dur="500"/>
                                        <p:tgtEl>
                                          <p:spTgt spid="3">
                                            <p:txEl>
                                              <p:pRg st="12" end="1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animEffect transition="in" filter="fade">
                                      <p:cBhvr>
                                        <p:cTn id="21" dur="500"/>
                                        <p:tgtEl>
                                          <p:spTgt spid="3">
                                            <p:txEl>
                                              <p:pRg st="13" end="1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4" end="14"/>
                                            </p:txEl>
                                          </p:spTgt>
                                        </p:tgtEl>
                                        <p:attrNameLst>
                                          <p:attrName>style.visibility</p:attrName>
                                        </p:attrNameLst>
                                      </p:cBhvr>
                                      <p:to>
                                        <p:strVal val="visible"/>
                                      </p:to>
                                    </p:set>
                                    <p:animEffect transition="in" filter="fade">
                                      <p:cBhvr>
                                        <p:cTn id="26" dur="500"/>
                                        <p:tgtEl>
                                          <p:spTgt spid="3">
                                            <p:txEl>
                                              <p:pRg st="14" end="1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animEffect transition="in" filter="fade">
                                      <p:cBhvr>
                                        <p:cTn id="29" dur="500"/>
                                        <p:tgtEl>
                                          <p:spTgt spid="3">
                                            <p:txEl>
                                              <p:pRg st="15" end="1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6" end="16"/>
                                            </p:txEl>
                                          </p:spTgt>
                                        </p:tgtEl>
                                        <p:attrNameLst>
                                          <p:attrName>style.visibility</p:attrName>
                                        </p:attrNameLst>
                                      </p:cBhvr>
                                      <p:to>
                                        <p:strVal val="visible"/>
                                      </p:to>
                                    </p:set>
                                    <p:animEffect transition="in" filter="fade">
                                      <p:cBhvr>
                                        <p:cTn id="32" dur="500"/>
                                        <p:tgtEl>
                                          <p:spTgt spid="3">
                                            <p:txEl>
                                              <p:pRg st="16" end="1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animEffect transition="in" filter="fade">
                                      <p:cBhvr>
                                        <p:cTn id="35" dur="500"/>
                                        <p:tgtEl>
                                          <p:spTgt spid="3">
                                            <p:txEl>
                                              <p:pRg st="17" end="1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0" end="20"/>
                                            </p:txEl>
                                          </p:spTgt>
                                        </p:tgtEl>
                                        <p:attrNameLst>
                                          <p:attrName>style.visibility</p:attrName>
                                        </p:attrNameLst>
                                      </p:cBhvr>
                                      <p:to>
                                        <p:strVal val="visible"/>
                                      </p:to>
                                    </p:set>
                                    <p:animEffect transition="in" filter="fade">
                                      <p:cBhvr>
                                        <p:cTn id="44" dur="500"/>
                                        <p:tgtEl>
                                          <p:spTgt spid="3">
                                            <p:txEl>
                                              <p:pRg st="20" end="2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1" end="21"/>
                                            </p:txEl>
                                          </p:spTgt>
                                        </p:tgtEl>
                                        <p:attrNameLst>
                                          <p:attrName>style.visibility</p:attrName>
                                        </p:attrNameLst>
                                      </p:cBhvr>
                                      <p:to>
                                        <p:strVal val="visible"/>
                                      </p:to>
                                    </p:set>
                                    <p:animEffect transition="in" filter="fade">
                                      <p:cBhvr>
                                        <p:cTn id="47" dur="500"/>
                                        <p:tgtEl>
                                          <p:spTgt spid="3">
                                            <p:txEl>
                                              <p:pRg st="21" end="2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2" end="22"/>
                                            </p:txEl>
                                          </p:spTgt>
                                        </p:tgtEl>
                                        <p:attrNameLst>
                                          <p:attrName>style.visibility</p:attrName>
                                        </p:attrNameLst>
                                      </p:cBhvr>
                                      <p:to>
                                        <p:strVal val="visible"/>
                                      </p:to>
                                    </p:set>
                                    <p:animEffect transition="in" filter="fade">
                                      <p:cBhvr>
                                        <p:cTn id="50"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81950E-E657-4980-AA49-9E275D5B8441}"/>
              </a:ext>
            </a:extLst>
          </p:cNvPr>
          <p:cNvSpPr>
            <a:spLocks noGrp="1"/>
          </p:cNvSpPr>
          <p:nvPr>
            <p:ph type="title"/>
          </p:nvPr>
        </p:nvSpPr>
        <p:spPr/>
        <p:txBody>
          <a:bodyPr/>
          <a:lstStyle/>
          <a:p>
            <a:r>
              <a:rPr lang="ru-RU" dirty="0"/>
              <a:t>Функции для работы с неинициализированной памятью</a:t>
            </a:r>
          </a:p>
        </p:txBody>
      </p:sp>
      <p:sp>
        <p:nvSpPr>
          <p:cNvPr id="3" name="Объект 2">
            <a:extLst>
              <a:ext uri="{FF2B5EF4-FFF2-40B4-BE49-F238E27FC236}">
                <a16:creationId xmlns:a16="http://schemas.microsoft.com/office/drawing/2014/main" id="{DC5A8D33-9DBC-4057-8D37-994B0CC90652}"/>
              </a:ext>
            </a:extLst>
          </p:cNvPr>
          <p:cNvSpPr>
            <a:spLocks noGrp="1"/>
          </p:cNvSpPr>
          <p:nvPr>
            <p:ph idx="1"/>
          </p:nvPr>
        </p:nvSpPr>
        <p:spPr/>
        <p:txBody>
          <a:bodyPr>
            <a:normAutofit fontScale="92500"/>
          </a:bodyPr>
          <a:lstStyle/>
          <a:p>
            <a:r>
              <a:rPr lang="ru-RU" dirty="0"/>
              <a:t>Создают и удаляют группы объектов в неинициализированной памяти</a:t>
            </a:r>
          </a:p>
          <a:p>
            <a:pPr lvl="1"/>
            <a:r>
              <a:rPr lang="en-US" dirty="0">
                <a:hlinkClick r:id="rId2"/>
              </a:rPr>
              <a:t>std::</a:t>
            </a:r>
            <a:r>
              <a:rPr lang="en-US" dirty="0" err="1">
                <a:hlinkClick r:id="rId2"/>
              </a:rPr>
              <a:t>uninitialized_copy</a:t>
            </a:r>
            <a:r>
              <a:rPr lang="en-US" dirty="0"/>
              <a:t> </a:t>
            </a:r>
            <a:r>
              <a:rPr lang="ru-RU" dirty="0"/>
              <a:t>и</a:t>
            </a:r>
            <a:r>
              <a:rPr lang="en-US" dirty="0"/>
              <a:t> </a:t>
            </a:r>
            <a:r>
              <a:rPr lang="en-US" dirty="0">
                <a:hlinkClick r:id="rId3"/>
              </a:rPr>
              <a:t>std::</a:t>
            </a:r>
            <a:r>
              <a:rPr lang="en-US" dirty="0" err="1">
                <a:hlinkClick r:id="rId3"/>
              </a:rPr>
              <a:t>uninitialized_copy_n</a:t>
            </a:r>
            <a:endParaRPr lang="en-US" dirty="0"/>
          </a:p>
          <a:p>
            <a:pPr lvl="1"/>
            <a:r>
              <a:rPr lang="en-US" dirty="0">
                <a:hlinkClick r:id="rId4"/>
              </a:rPr>
              <a:t>std::</a:t>
            </a:r>
            <a:r>
              <a:rPr lang="en-US" dirty="0" err="1">
                <a:hlinkClick r:id="rId4"/>
              </a:rPr>
              <a:t>uninitialized_fill</a:t>
            </a:r>
            <a:r>
              <a:rPr lang="en-US" dirty="0"/>
              <a:t> </a:t>
            </a:r>
            <a:r>
              <a:rPr lang="ru-RU" dirty="0"/>
              <a:t>и </a:t>
            </a:r>
            <a:r>
              <a:rPr lang="en-US" dirty="0">
                <a:hlinkClick r:id="rId5"/>
              </a:rPr>
              <a:t>std::</a:t>
            </a:r>
            <a:r>
              <a:rPr lang="en-US" dirty="0" err="1">
                <a:hlinkClick r:id="rId5"/>
              </a:rPr>
              <a:t>uninitialized_fill_n</a:t>
            </a:r>
            <a:endParaRPr lang="en-US" dirty="0"/>
          </a:p>
          <a:p>
            <a:pPr lvl="1"/>
            <a:r>
              <a:rPr lang="en-US" dirty="0">
                <a:hlinkClick r:id="rId6"/>
              </a:rPr>
              <a:t>std::</a:t>
            </a:r>
            <a:r>
              <a:rPr lang="en-US" dirty="0" err="1">
                <a:hlinkClick r:id="rId6"/>
              </a:rPr>
              <a:t>uninitialized_move</a:t>
            </a:r>
            <a:r>
              <a:rPr lang="en-US" dirty="0"/>
              <a:t> </a:t>
            </a:r>
            <a:r>
              <a:rPr lang="ru-RU" dirty="0"/>
              <a:t>и </a:t>
            </a:r>
            <a:r>
              <a:rPr lang="en-US" dirty="0">
                <a:hlinkClick r:id="rId7"/>
              </a:rPr>
              <a:t>std::</a:t>
            </a:r>
            <a:r>
              <a:rPr lang="en-US" dirty="0" err="1">
                <a:hlinkClick r:id="rId7"/>
              </a:rPr>
              <a:t>uninitialized_move_n</a:t>
            </a:r>
            <a:endParaRPr lang="en-US" dirty="0"/>
          </a:p>
          <a:p>
            <a:pPr lvl="1"/>
            <a:r>
              <a:rPr lang="en-US" dirty="0">
                <a:hlinkClick r:id="rId8"/>
              </a:rPr>
              <a:t>std::</a:t>
            </a:r>
            <a:r>
              <a:rPr lang="en-US" dirty="0" err="1">
                <a:hlinkClick r:id="rId8"/>
              </a:rPr>
              <a:t>uninitialized_default_construct</a:t>
            </a:r>
            <a:r>
              <a:rPr lang="en-US" dirty="0"/>
              <a:t> </a:t>
            </a:r>
            <a:r>
              <a:rPr lang="ru-RU" dirty="0"/>
              <a:t>и </a:t>
            </a:r>
            <a:r>
              <a:rPr lang="en-US" dirty="0">
                <a:hlinkClick r:id="rId9"/>
              </a:rPr>
              <a:t>std::</a:t>
            </a:r>
            <a:r>
              <a:rPr lang="en-US" dirty="0" err="1">
                <a:hlinkClick r:id="rId9"/>
              </a:rPr>
              <a:t>uninitialized_default_construct_n</a:t>
            </a:r>
            <a:endParaRPr lang="en-US" dirty="0"/>
          </a:p>
          <a:p>
            <a:pPr lvl="1"/>
            <a:r>
              <a:rPr lang="en-US" dirty="0">
                <a:hlinkClick r:id="rId10"/>
              </a:rPr>
              <a:t>std::</a:t>
            </a:r>
            <a:r>
              <a:rPr lang="en-US" dirty="0" err="1">
                <a:hlinkClick r:id="rId10"/>
              </a:rPr>
              <a:t>uninitialized_value_construct</a:t>
            </a:r>
            <a:r>
              <a:rPr lang="en-US" dirty="0"/>
              <a:t> </a:t>
            </a:r>
            <a:r>
              <a:rPr lang="ru-RU" dirty="0"/>
              <a:t>и </a:t>
            </a:r>
            <a:r>
              <a:rPr lang="en-US" dirty="0">
                <a:hlinkClick r:id="rId11"/>
              </a:rPr>
              <a:t>std::</a:t>
            </a:r>
            <a:r>
              <a:rPr lang="en-US" dirty="0" err="1">
                <a:hlinkClick r:id="rId11"/>
              </a:rPr>
              <a:t>uninitialized_value_construct_n</a:t>
            </a:r>
            <a:endParaRPr lang="en-US" dirty="0"/>
          </a:p>
          <a:p>
            <a:pPr lvl="1"/>
            <a:r>
              <a:rPr lang="en-US" dirty="0">
                <a:hlinkClick r:id="rId12"/>
              </a:rPr>
              <a:t>std::</a:t>
            </a:r>
            <a:r>
              <a:rPr lang="en-US" dirty="0" err="1">
                <a:hlinkClick r:id="rId12"/>
              </a:rPr>
              <a:t>destroy_at</a:t>
            </a:r>
            <a:endParaRPr lang="en-US" dirty="0"/>
          </a:p>
          <a:p>
            <a:pPr lvl="1"/>
            <a:r>
              <a:rPr lang="en-US" dirty="0">
                <a:hlinkClick r:id="rId13"/>
              </a:rPr>
              <a:t>std::destroy</a:t>
            </a:r>
            <a:r>
              <a:rPr lang="en-US" dirty="0"/>
              <a:t> </a:t>
            </a:r>
            <a:r>
              <a:rPr lang="ru-RU" dirty="0"/>
              <a:t>и </a:t>
            </a:r>
            <a:r>
              <a:rPr lang="en-US" dirty="0">
                <a:hlinkClick r:id="rId14"/>
              </a:rPr>
              <a:t>std::</a:t>
            </a:r>
            <a:r>
              <a:rPr lang="en-US" dirty="0" err="1">
                <a:hlinkClick r:id="rId14"/>
              </a:rPr>
              <a:t>destroy_n</a:t>
            </a:r>
            <a:endParaRPr lang="en-US" dirty="0"/>
          </a:p>
          <a:p>
            <a:pPr lvl="1"/>
            <a:r>
              <a:rPr lang="en-US" dirty="0">
                <a:hlinkClick r:id="rId15"/>
              </a:rPr>
              <a:t>std::</a:t>
            </a:r>
            <a:r>
              <a:rPr lang="en-US" dirty="0" err="1">
                <a:hlinkClick r:id="rId15"/>
              </a:rPr>
              <a:t>construct_at</a:t>
            </a:r>
            <a:endParaRPr lang="ru-RU" dirty="0"/>
          </a:p>
          <a:p>
            <a:r>
              <a:rPr lang="ru-RU" dirty="0"/>
              <a:t>Если конструктор выбросит исключение, они удаляют элементы, которые были сконструированы</a:t>
            </a:r>
          </a:p>
        </p:txBody>
      </p:sp>
    </p:spTree>
    <p:extLst>
      <p:ext uri="{BB962C8B-B14F-4D97-AF65-F5344CB8AC3E}">
        <p14:creationId xmlns:p14="http://schemas.microsoft.com/office/powerpoint/2010/main" val="25954450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3E7548D-8AC5-4DC5-8FB2-969129B18529}"/>
              </a:ext>
            </a:extLst>
          </p:cNvPr>
          <p:cNvSpPr>
            <a:spLocks noGrp="1"/>
          </p:cNvSpPr>
          <p:nvPr>
            <p:ph type="title"/>
          </p:nvPr>
        </p:nvSpPr>
        <p:spPr/>
        <p:txBody>
          <a:bodyPr/>
          <a:lstStyle/>
          <a:p>
            <a:r>
              <a:rPr lang="ru-RU" dirty="0"/>
              <a:t>Прочие средства работы с динамической памятью</a:t>
            </a:r>
          </a:p>
        </p:txBody>
      </p:sp>
      <p:sp>
        <p:nvSpPr>
          <p:cNvPr id="5" name="Текст 4">
            <a:extLst>
              <a:ext uri="{FF2B5EF4-FFF2-40B4-BE49-F238E27FC236}">
                <a16:creationId xmlns:a16="http://schemas.microsoft.com/office/drawing/2014/main" id="{A604F2FF-9579-466B-B316-DBF4299AA04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63184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1981200" y="2367171"/>
            <a:ext cx="4613564" cy="2123658"/>
          </a:xfrm>
          <a:prstGeom prst="rect">
            <a:avLst/>
          </a:prstGeom>
          <a:noFill/>
        </p:spPr>
        <p:txBody>
          <a:bodyPr wrap="square">
            <a:spAutoFit/>
          </a:bodyPr>
          <a:lstStyle/>
          <a:p>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x = 0;</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n = 5;</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&amp; r = x;</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6456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idx="1"/>
          </p:nvPr>
        </p:nvSpPr>
        <p:spPr>
          <a:xfrm>
            <a:off x="1055440" y="2017714"/>
            <a:ext cx="9865096"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85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6785859-6921-4995-984B-443DBEDD32B1}"/>
              </a:ext>
            </a:extLst>
          </p:cNvPr>
          <p:cNvSpPr>
            <a:spLocks noGrp="1"/>
          </p:cNvSpPr>
          <p:nvPr>
            <p:ph type="title"/>
          </p:nvPr>
        </p:nvSpPr>
        <p:spPr/>
        <p:txBody>
          <a:bodyPr/>
          <a:lstStyle/>
          <a:p>
            <a:r>
              <a:rPr lang="ru-RU" dirty="0"/>
              <a:t>Проблемы ручного управления памятью</a:t>
            </a:r>
          </a:p>
        </p:txBody>
      </p:sp>
      <p:sp>
        <p:nvSpPr>
          <p:cNvPr id="5" name="Текст 4">
            <a:extLst>
              <a:ext uri="{FF2B5EF4-FFF2-40B4-BE49-F238E27FC236}">
                <a16:creationId xmlns:a16="http://schemas.microsoft.com/office/drawing/2014/main" id="{934CF4CA-597D-407F-9ADD-25F0D335FBAF}"/>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83760298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«Висячие» ссылки (</a:t>
            </a:r>
            <a:r>
              <a:rPr lang="en-US" dirty="0"/>
              <a:t>dangling pointers)</a:t>
            </a:r>
            <a:endParaRPr lang="ru-RU" dirty="0"/>
          </a:p>
        </p:txBody>
      </p:sp>
      <p:sp>
        <p:nvSpPr>
          <p:cNvPr id="3" name="Объект 2"/>
          <p:cNvSpPr>
            <a:spLocks noGrp="1"/>
          </p:cNvSpPr>
          <p:nvPr>
            <p:ph idx="1"/>
          </p:nvPr>
        </p:nvSpPr>
        <p:spPr/>
        <p:txBody>
          <a:bodyPr>
            <a:normAutofit/>
          </a:bodyPr>
          <a:lstStyle/>
          <a:p>
            <a:r>
              <a:rPr lang="ru-RU" dirty="0"/>
              <a:t>После удаления объекта все указатели на него становятся «висячими»</a:t>
            </a:r>
          </a:p>
          <a:p>
            <a:pPr lvl="1"/>
            <a:r>
              <a:rPr lang="ru-RU" dirty="0"/>
              <a:t>Область памяти может быть отдана ОС и стать недоступной, либо использоваться новым объектом</a:t>
            </a:r>
          </a:p>
          <a:p>
            <a:pPr lvl="1"/>
            <a:r>
              <a:rPr lang="ru-RU" dirty="0"/>
              <a:t>Разыменование или попытка повторного удаления приведет либо к аварийной остановке программы, либо к неопределенному поведению</a:t>
            </a:r>
          </a:p>
          <a:p>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800" dirty="0"/>
              <a:t>Утечки памяти (</a:t>
            </a:r>
            <a:r>
              <a:rPr lang="en-US" sz="4800" dirty="0"/>
              <a:t>memory leaks)</a:t>
            </a:r>
            <a:endParaRPr lang="ru-RU" sz="4800" dirty="0"/>
          </a:p>
        </p:txBody>
      </p:sp>
      <p:sp>
        <p:nvSpPr>
          <p:cNvPr id="3" name="Объект 2"/>
          <p:cNvSpPr>
            <a:spLocks noGrp="1"/>
          </p:cNvSpPr>
          <p:nvPr>
            <p:ph idx="1"/>
          </p:nvPr>
        </p:nvSpPr>
        <p:spPr/>
        <p:txBody>
          <a:bodyPr>
            <a:normAutofit/>
          </a:bodyPr>
          <a:lstStyle/>
          <a:p>
            <a:r>
              <a:rPr lang="ru-RU" dirty="0"/>
              <a:t>Причины:</a:t>
            </a:r>
          </a:p>
          <a:p>
            <a:pPr lvl="1"/>
            <a:r>
              <a:rPr lang="ru-RU" dirty="0"/>
              <a:t>Программист не удалил объект после завершения использования</a:t>
            </a:r>
          </a:p>
          <a:p>
            <a:pPr lvl="1"/>
            <a:r>
              <a:rPr lang="ru-RU" dirty="0"/>
              <a:t>Ссылающемуся на объект указателю присвоено новое значение, тогда как на объект нет других ссылок</a:t>
            </a:r>
          </a:p>
          <a:p>
            <a:pPr lvl="2"/>
            <a:r>
              <a:rPr lang="ru-RU" dirty="0"/>
              <a:t>Объект становится недоступен </a:t>
            </a:r>
            <a:r>
              <a:rPr lang="ru-RU" dirty="0" err="1"/>
              <a:t>програмно</a:t>
            </a:r>
            <a:r>
              <a:rPr lang="ru-RU" dirty="0"/>
              <a:t>, но продолжает занимать память</a:t>
            </a:r>
          </a:p>
          <a:p>
            <a:r>
              <a:rPr lang="ru-RU" dirty="0"/>
              <a:t>Следствие</a:t>
            </a:r>
          </a:p>
          <a:p>
            <a:pPr lvl="1"/>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086654CA-CDAF-4470-8BA1-A5DA8A68F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85" y="0"/>
            <a:ext cx="11103430" cy="6858000"/>
          </a:xfrm>
          <a:prstGeom prst="rect">
            <a:avLst/>
          </a:prstGeom>
        </p:spPr>
      </p:pic>
      <p:sp>
        <p:nvSpPr>
          <p:cNvPr id="7" name="TextBox 6">
            <a:extLst>
              <a:ext uri="{FF2B5EF4-FFF2-40B4-BE49-F238E27FC236}">
                <a16:creationId xmlns:a16="http://schemas.microsoft.com/office/drawing/2014/main" id="{F025AFFD-2507-49A8-BE5E-299E7A093223}"/>
              </a:ext>
            </a:extLst>
          </p:cNvPr>
          <p:cNvSpPr txBox="1"/>
          <p:nvPr/>
        </p:nvSpPr>
        <p:spPr>
          <a:xfrm>
            <a:off x="1097031" y="5085184"/>
            <a:ext cx="9997937" cy="1446550"/>
          </a:xfrm>
          <a:prstGeom prst="rect">
            <a:avLst/>
          </a:prstGeom>
          <a:noFill/>
        </p:spPr>
        <p:txBody>
          <a:bodyPr wrap="square" rtlCol="0">
            <a:spAutoFit/>
          </a:bodyPr>
          <a:lstStyle/>
          <a:p>
            <a:pPr algn="ctr"/>
            <a:r>
              <a:rPr lang="ru-RU" sz="4400" dirty="0">
                <a:solidFill>
                  <a:schemeClr val="bg1"/>
                </a:solidFill>
                <a:effectLst>
                  <a:outerShdw blurRad="38100" dist="38100" dir="2700000" algn="tl">
                    <a:srgbClr val="000000">
                      <a:alpha val="43137"/>
                    </a:srgbClr>
                  </a:outerShdw>
                </a:effectLst>
                <a:latin typeface="Impact" panose="020B0806030902050204" pitchFamily="34" charset="0"/>
              </a:rPr>
              <a:t>Помогите Даше</a:t>
            </a:r>
            <a:endParaRPr lang="en-US" sz="4400" dirty="0">
              <a:solidFill>
                <a:schemeClr val="bg1"/>
              </a:solidFill>
              <a:effectLst>
                <a:outerShdw blurRad="38100" dist="38100" dir="2700000" algn="tl">
                  <a:srgbClr val="000000">
                    <a:alpha val="43137"/>
                  </a:srgbClr>
                </a:outerShdw>
              </a:effectLst>
              <a:latin typeface="Impact" panose="020B0806030902050204" pitchFamily="34" charset="0"/>
            </a:endParaRPr>
          </a:p>
          <a:p>
            <a:pPr algn="ctr"/>
            <a:r>
              <a:rPr lang="ru-RU" sz="4400" dirty="0">
                <a:solidFill>
                  <a:schemeClr val="bg1"/>
                </a:solidFill>
                <a:effectLst>
                  <a:outerShdw blurRad="38100" dist="38100" dir="2700000" algn="tl">
                    <a:srgbClr val="000000">
                      <a:alpha val="43137"/>
                    </a:srgbClr>
                  </a:outerShdw>
                </a:effectLst>
                <a:latin typeface="Impact" panose="020B0806030902050204" pitchFamily="34" charset="0"/>
              </a:rPr>
              <a:t>найти проблемы при работе с памятью</a:t>
            </a:r>
          </a:p>
        </p:txBody>
      </p:sp>
    </p:spTree>
    <p:extLst>
      <p:ext uri="{BB962C8B-B14F-4D97-AF65-F5344CB8AC3E}">
        <p14:creationId xmlns:p14="http://schemas.microsoft.com/office/powerpoint/2010/main" val="33875117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767408" y="117694"/>
            <a:ext cx="9942784" cy="6740307"/>
          </a:xfrm>
          <a:prstGeom prst="rect">
            <a:avLst/>
          </a:prstGeom>
        </p:spPr>
        <p:txBody>
          <a:bodyPr wrap="square">
            <a:spAutoFit/>
          </a:bodyPr>
          <a:lstStyle/>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pIntArray</a:t>
            </a:r>
            <a:r>
              <a:rPr lang="ru-RU" sz="1600" dirty="0">
                <a:solidFill>
                  <a:srgbClr val="FF0000"/>
                </a:solidFill>
                <a:highlight>
                  <a:srgbClr val="FFFFFF"/>
                </a:highlight>
                <a:latin typeface="Consolas" panose="020B0609020204030204" pitchFamily="49" charset="0"/>
              </a:rPr>
              <a:t>);</a:t>
            </a:r>
          </a:p>
          <a:p>
            <a:pPr defTabSz="179388"/>
            <a:r>
              <a:rPr lang="ru-RU" sz="1600" dirty="0">
                <a:solidFill>
                  <a:srgbClr val="FF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free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pAnotherIntArray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pAnotherIntArray</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8000"/>
                </a:solidFill>
                <a:highlight>
                  <a:srgbClr val="FFFFFF"/>
                </a:highlight>
                <a:latin typeface="Consolas" panose="020B0609020204030204" pitchFamily="49" charset="0"/>
              </a:rPr>
              <a:t>	// Выделяем в куче один объект </a:t>
            </a:r>
            <a:r>
              <a:rPr lang="ru-RU" sz="1600" dirty="0" err="1">
                <a:solidFill>
                  <a:srgbClr val="008000"/>
                </a:solidFill>
                <a:highlight>
                  <a:srgbClr val="FFFFFF"/>
                </a:highlight>
                <a:latin typeface="Consolas" panose="020B0609020204030204" pitchFamily="49" charset="0"/>
              </a:rPr>
              <a:t>float</a:t>
            </a:r>
            <a:r>
              <a:rPr lang="ru-RU" sz="1600" dirty="0">
                <a:solidFill>
                  <a:srgbClr val="008000"/>
                </a:solidFill>
                <a:highlight>
                  <a:srgbClr val="FFFFFF"/>
                </a:highlight>
                <a:latin typeface="Consolas" panose="020B0609020204030204" pitchFamily="49" charset="0"/>
              </a:rPr>
              <a:t>, инициализируя его значением 100</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pFloat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(100);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pFloat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 вместо </a:t>
            </a:r>
            <a:r>
              <a:rPr lang="ru-RU" sz="1600" dirty="0" err="1">
                <a:solidFill>
                  <a:srgbClr val="008000"/>
                </a:solidFill>
                <a:highlight>
                  <a:srgbClr val="FFFFFF"/>
                </a:highlight>
                <a:latin typeface="Consolas" panose="020B0609020204030204" pitchFamily="49" charset="0"/>
              </a:rPr>
              <a:t>delete</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myString</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anotherString</a:t>
            </a:r>
            <a:r>
              <a:rPr lang="ru-RU" sz="1600" dirty="0">
                <a:solidFill>
                  <a:srgbClr val="FF0000"/>
                </a:solidFill>
                <a:highlight>
                  <a:srgbClr val="FFFFFF"/>
                </a:highlight>
                <a:latin typeface="Consolas" panose="020B0609020204030204" pitchFamily="49" charset="0"/>
              </a:rPr>
              <a:t>[0] = 'A</a:t>
            </a:r>
            <a:r>
              <a:rPr lang="en-US" sz="1600" dirty="0">
                <a:solidFill>
                  <a:srgbClr val="FF0000"/>
                </a:solidFill>
                <a:highlight>
                  <a:srgbClr val="FFFFFF"/>
                </a:highlight>
                <a:latin typeface="Consolas" panose="020B0609020204030204" pitchFamily="49" charset="0"/>
              </a:rPr>
              <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 = </a:t>
            </a:r>
            <a:r>
              <a:rPr lang="en-US" sz="1600" dirty="0" err="1">
                <a:solidFill>
                  <a:srgbClr val="6F008A"/>
                </a:solidFill>
                <a:highlight>
                  <a:srgbClr val="FFFFFF"/>
                </a:highlight>
                <a:latin typeface="Consolas" panose="020B0609020204030204" pitchFamily="49" charset="0"/>
              </a:rPr>
              <a:t>malloc</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en-US" sz="1600" dirty="0">
                <a:solidFill>
                  <a:srgbClr val="6F008A"/>
                </a:solidFill>
                <a:highlight>
                  <a:srgbClr val="FFFFFF"/>
                </a:highlight>
                <a:latin typeface="Consolas" panose="020B0609020204030204" pitchFamily="49" charset="0"/>
              </a:rPr>
              <a:t>free</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pData</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6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500"/>
                                        <p:tgtEl>
                                          <p:spTgt spid="5">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fade">
                                      <p:cBhvr>
                                        <p:cTn id="39" dur="500"/>
                                        <p:tgtEl>
                                          <p:spTgt spid="5">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Effect transition="in" filter="fade">
                                      <p:cBhvr>
                                        <p:cTn id="49" dur="500"/>
                                        <p:tgtEl>
                                          <p:spTgt spid="5">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4" end="14"/>
                                            </p:txEl>
                                          </p:spTgt>
                                        </p:tgtEl>
                                        <p:attrNameLst>
                                          <p:attrName>style.visibility</p:attrName>
                                        </p:attrNameLst>
                                      </p:cBhvr>
                                      <p:to>
                                        <p:strVal val="visible"/>
                                      </p:to>
                                    </p:set>
                                    <p:animEffect transition="in" filter="fade">
                                      <p:cBhvr>
                                        <p:cTn id="52" dur="500"/>
                                        <p:tgtEl>
                                          <p:spTgt spid="5">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animEffect transition="in" filter="fade">
                                      <p:cBhvr>
                                        <p:cTn id="55" dur="500"/>
                                        <p:tgtEl>
                                          <p:spTgt spid="5">
                                            <p:txEl>
                                              <p:pRg st="15" end="1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16" end="16"/>
                                            </p:txEl>
                                          </p:spTgt>
                                        </p:tgtEl>
                                        <p:attrNameLst>
                                          <p:attrName>style.visibility</p:attrName>
                                        </p:attrNameLst>
                                      </p:cBhvr>
                                      <p:to>
                                        <p:strVal val="visible"/>
                                      </p:to>
                                    </p:set>
                                    <p:animEffect transition="in" filter="fade">
                                      <p:cBhvr>
                                        <p:cTn id="60" dur="500"/>
                                        <p:tgtEl>
                                          <p:spTgt spid="5">
                                            <p:txEl>
                                              <p:pRg st="16" end="1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18" end="18"/>
                                            </p:txEl>
                                          </p:spTgt>
                                        </p:tgtEl>
                                        <p:attrNameLst>
                                          <p:attrName>style.visibility</p:attrName>
                                        </p:attrNameLst>
                                      </p:cBhvr>
                                      <p:to>
                                        <p:strVal val="visible"/>
                                      </p:to>
                                    </p:set>
                                    <p:animEffect transition="in" filter="fade">
                                      <p:cBhvr>
                                        <p:cTn id="65" dur="500"/>
                                        <p:tgtEl>
                                          <p:spTgt spid="5">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fade">
                                      <p:cBhvr>
                                        <p:cTn id="68" dur="500"/>
                                        <p:tgtEl>
                                          <p:spTgt spid="5">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fade">
                                      <p:cBhvr>
                                        <p:cTn id="71" dur="500"/>
                                        <p:tgtEl>
                                          <p:spTgt spid="5">
                                            <p:txEl>
                                              <p:pRg st="20" end="2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21" end="21"/>
                                            </p:txEl>
                                          </p:spTgt>
                                        </p:tgtEl>
                                        <p:attrNameLst>
                                          <p:attrName>style.visibility</p:attrName>
                                        </p:attrNameLst>
                                      </p:cBhvr>
                                      <p:to>
                                        <p:strVal val="visible"/>
                                      </p:to>
                                    </p:set>
                                    <p:animEffect transition="in" filter="fade">
                                      <p:cBhvr>
                                        <p:cTn id="76" dur="500"/>
                                        <p:tgtEl>
                                          <p:spTgt spid="5">
                                            <p:txEl>
                                              <p:pRg st="21" end="2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23" end="23"/>
                                            </p:txEl>
                                          </p:spTgt>
                                        </p:tgtEl>
                                        <p:attrNameLst>
                                          <p:attrName>style.visibility</p:attrName>
                                        </p:attrNameLst>
                                      </p:cBhvr>
                                      <p:to>
                                        <p:strVal val="visible"/>
                                      </p:to>
                                    </p:set>
                                    <p:animEffect transition="in" filter="fade">
                                      <p:cBhvr>
                                        <p:cTn id="81" dur="500"/>
                                        <p:tgtEl>
                                          <p:spTgt spid="5">
                                            <p:txEl>
                                              <p:pRg st="23" end="23"/>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24" end="24"/>
                                            </p:txEl>
                                          </p:spTgt>
                                        </p:tgtEl>
                                        <p:attrNameLst>
                                          <p:attrName>style.visibility</p:attrName>
                                        </p:attrNameLst>
                                      </p:cBhvr>
                                      <p:to>
                                        <p:strVal val="visible"/>
                                      </p:to>
                                    </p:set>
                                    <p:animEffect transition="in" filter="fade">
                                      <p:cBhvr>
                                        <p:cTn id="84" dur="500"/>
                                        <p:tgtEl>
                                          <p:spTgt spid="5">
                                            <p:txEl>
                                              <p:pRg st="24" end="24"/>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25" end="25"/>
                                            </p:txEl>
                                          </p:spTgt>
                                        </p:tgtEl>
                                        <p:attrNameLst>
                                          <p:attrName>style.visibility</p:attrName>
                                        </p:attrNameLst>
                                      </p:cBhvr>
                                      <p:to>
                                        <p:strVal val="visible"/>
                                      </p:to>
                                    </p:set>
                                    <p:animEffect transition="in" filter="fade">
                                      <p:cBhvr>
                                        <p:cTn id="87" dur="500"/>
                                        <p:tgtEl>
                                          <p:spTgt spid="5">
                                            <p:txEl>
                                              <p:pRg st="25" end="2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26" end="26"/>
                                            </p:txEl>
                                          </p:spTgt>
                                        </p:tgtEl>
                                        <p:attrNameLst>
                                          <p:attrName>style.visibility</p:attrName>
                                        </p:attrNameLst>
                                      </p:cBhvr>
                                      <p:to>
                                        <p:strVal val="visible"/>
                                      </p:to>
                                    </p:set>
                                    <p:animEffect transition="in" filter="fade">
                                      <p:cBhvr>
                                        <p:cTn id="92" dur="500"/>
                                        <p:tgtEl>
                                          <p:spTgt spid="5">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983432" y="1844825"/>
            <a:ext cx="9397552" cy="4524315"/>
          </a:xfrm>
          <a:prstGeom prst="rect">
            <a:avLst/>
          </a:prstGeom>
        </p:spPr>
        <p:txBody>
          <a:bodyPr wrap="square">
            <a:spAutoFit/>
          </a:bodyPr>
          <a:lstStyle/>
          <a:p>
            <a:pPr defTabSz="179388"/>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880000"/>
                </a:solidFill>
                <a:highlight>
                  <a:srgbClr val="FFFFFF"/>
                </a:highlight>
                <a:latin typeface="Consolas" panose="020B0609020204030204" pitchFamily="49" charset="0"/>
              </a:rPr>
              <a:t>main</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argv</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(11);</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someInt</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(12);</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en-US"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someValue</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(35));</a:t>
            </a:r>
            <a:endParaRPr lang="en-US" sz="1600" dirty="0">
              <a:solidFill>
                <a:srgbClr val="000000"/>
              </a:solidFill>
              <a:highlight>
                <a:srgbClr val="FFFFFF"/>
              </a:highlight>
              <a:latin typeface="Consolas" panose="020B0609020204030204" pitchFamily="49" charset="0"/>
            </a:endParaRP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выделили в куче, </a:t>
            </a:r>
            <a:r>
              <a:rPr lang="ru-RU" sz="1600" dirty="0" err="1">
                <a:solidFill>
                  <a:srgbClr val="008000"/>
                </a:solidFill>
                <a:highlight>
                  <a:srgbClr val="FFFFFF"/>
                </a:highlight>
                <a:latin typeface="Consolas" panose="020B0609020204030204" pitchFamily="49" charset="0"/>
              </a:rPr>
              <a:t>разыменовали</a:t>
            </a:r>
            <a:r>
              <a:rPr lang="ru-RU" sz="1600" dirty="0">
                <a:solidFill>
                  <a:srgbClr val="008000"/>
                </a:solidFill>
                <a:highlight>
                  <a:srgbClr val="FFFFFF"/>
                </a:highlight>
                <a:latin typeface="Consolas" panose="020B0609020204030204" pitchFamily="49" charset="0"/>
              </a:rPr>
              <a:t>, адрес потеряли</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a:t>
            </a:r>
            <a:r>
              <a:rPr lang="en-US" sz="1600" dirty="0" err="1">
                <a:solidFill>
                  <a:srgbClr val="6F008A"/>
                </a:solidFill>
                <a:highlight>
                  <a:srgbClr val="FFFFFF"/>
                </a:highlight>
                <a:latin typeface="Consolas" panose="020B0609020204030204" pitchFamily="49" charset="0"/>
              </a:rPr>
              <a:t>getchar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return</a:t>
            </a:r>
            <a:r>
              <a:rPr lang="ru-RU" sz="1600" dirty="0">
                <a:solidFill>
                  <a:srgbClr val="000000"/>
                </a:solidFill>
                <a:highlight>
                  <a:srgbClr val="FFFFFF"/>
                </a:highlight>
                <a:latin typeface="Consolas" panose="020B0609020204030204" pitchFamily="49" charset="0"/>
              </a:rPr>
              <a:t> 0;</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забыли вызывать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p перед выходом из функции</a:t>
            </a:r>
            <a:endParaRPr lang="en-US"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a:t>
            </a:r>
            <a:endParaRPr lang="ru-RU" sz="16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fade">
                                      <p:cBhvr>
                                        <p:cTn id="48" dur="500"/>
                                        <p:tgtEl>
                                          <p:spTgt spid="3">
                                            <p:txEl>
                                              <p:pRg st="15" end="1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
        <p:nvSpPr>
          <p:cNvPr id="3" name="Текст 2">
            <a:extLst>
              <a:ext uri="{FF2B5EF4-FFF2-40B4-BE49-F238E27FC236}">
                <a16:creationId xmlns:a16="http://schemas.microsoft.com/office/drawing/2014/main" id="{9C3EAE4E-7772-A086-EC74-00D17FC47DA0}"/>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9897269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Управление памятью в других языках</a:t>
            </a:r>
          </a:p>
        </p:txBody>
      </p:sp>
      <p:sp>
        <p:nvSpPr>
          <p:cNvPr id="3" name="Объект 2"/>
          <p:cNvSpPr>
            <a:spLocks noGrp="1"/>
          </p:cNvSpPr>
          <p:nvPr>
            <p:ph idx="1"/>
          </p:nvPr>
        </p:nvSpPr>
        <p:spPr/>
        <p:txBody>
          <a:bodyPr>
            <a:normAutofit/>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lnSpcReduction="1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5D2EAC-5E76-4189-9CF3-94E5456AE85B}"/>
              </a:ext>
            </a:extLst>
          </p:cNvPr>
          <p:cNvSpPr>
            <a:spLocks noGrp="1"/>
          </p:cNvSpPr>
          <p:nvPr>
            <p:ph type="title"/>
          </p:nvPr>
        </p:nvSpPr>
        <p:spPr/>
        <p:txBody>
          <a:bodyPr/>
          <a:lstStyle/>
          <a:p>
            <a:r>
              <a:rPr lang="ru-RU" dirty="0"/>
              <a:t>Вопросы</a:t>
            </a:r>
            <a:r>
              <a:rPr lang="en-US" dirty="0"/>
              <a:t>?</a:t>
            </a:r>
            <a:endParaRPr lang="ru-RU" dirty="0"/>
          </a:p>
        </p:txBody>
      </p:sp>
      <p:sp>
        <p:nvSpPr>
          <p:cNvPr id="4" name="Текст 3">
            <a:extLst>
              <a:ext uri="{FF2B5EF4-FFF2-40B4-BE49-F238E27FC236}">
                <a16:creationId xmlns:a16="http://schemas.microsoft.com/office/drawing/2014/main" id="{901D961C-917F-4654-9C7E-EBF42963C8F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2923098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506953931"/>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type="tbl" idx="1"/>
          </p:nvPr>
        </p:nvGraphicFramePr>
        <p:xfrm>
          <a:off x="2667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4456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3922714" y="3621088"/>
            <a:ext cx="1291829" cy="36933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6894514" y="3544888"/>
            <a:ext cx="1276311" cy="36933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7466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2667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424959288"/>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1445403202"/>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78803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1188531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4072918512"/>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2590801"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4419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4495800" y="3810000"/>
            <a:ext cx="308098" cy="369332"/>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7353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7315200" y="3733800"/>
            <a:ext cx="280846" cy="369332"/>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2286000" y="4191001"/>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4429126"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7315201" y="2819401"/>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7315200" y="2819400"/>
            <a:ext cx="425116" cy="369332"/>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16695773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4928</TotalTime>
  <Words>12744</Words>
  <Application>Microsoft Office PowerPoint</Application>
  <PresentationFormat>Широкоэкранный</PresentationFormat>
  <Paragraphs>1434</Paragraphs>
  <Slides>104</Slides>
  <Notes>73</Notes>
  <HiddenSlides>12</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104</vt:i4>
      </vt:variant>
    </vt:vector>
  </HeadingPairs>
  <TitlesOfParts>
    <vt:vector size="115" baseType="lpstr">
      <vt:lpstr>-apple-system</vt:lpstr>
      <vt:lpstr>Arial</vt:lpstr>
      <vt:lpstr>Calibri</vt:lpstr>
      <vt:lpstr>Calibri Light</vt:lpstr>
      <vt:lpstr>Consolas</vt:lpstr>
      <vt:lpstr>Courier New</vt:lpstr>
      <vt:lpstr>Impact</vt:lpstr>
      <vt:lpstr>SFMono-Regular</vt:lpstr>
      <vt:lpstr>Tahoma</vt:lpstr>
      <vt:lpstr>Wingdings</vt:lpstr>
      <vt:lpstr>Office Theme</vt:lpstr>
      <vt:lpstr>Работа с динамической памятью</vt:lpstr>
      <vt:lpstr>Модель памяти</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Адресная арифметика</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на функции</vt:lpstr>
      <vt:lpstr>Указатели на функции</vt:lpstr>
      <vt:lpstr>Презентация PowerPoint</vt:lpstr>
      <vt:lpstr>Презентация PowerPoint</vt:lpstr>
      <vt:lpstr>Презентация PowerPoint</vt:lpstr>
      <vt:lpstr>Способы выделения памяти под объекты</vt:lpstr>
      <vt:lpstr>Способы выделения памяти в C++</vt:lpstr>
      <vt:lpstr>Один из способов распределения памяти для объектов</vt:lpstr>
      <vt:lpstr>Объекты со статическим временем жизни</vt:lpstr>
      <vt:lpstr>Автоматическое выделение памяти</vt:lpstr>
      <vt:lpstr>Кадр стека main()-&gt;Func1()-&gt;Func2()</vt:lpstr>
      <vt:lpstr>Рекурсивное вычисление факториала</vt:lpstr>
      <vt:lpstr>Презентация PowerPoint</vt:lpstr>
      <vt:lpstr>Кадры стека при вычислении Factorial(2) и Factorial(3)</vt:lpstr>
      <vt:lpstr>Функции, использующие глобальные переменные</vt:lpstr>
      <vt:lpstr>Работа с динамической памятью</vt:lpstr>
      <vt:lpstr>Указатели и динамическая память</vt:lpstr>
      <vt:lpstr>Операторы new и delete</vt:lpstr>
      <vt:lpstr>Создание и удаление объекта</vt:lpstr>
      <vt:lpstr>Презентация PowerPoint</vt:lpstr>
      <vt:lpstr>Презентация PowerPoint</vt:lpstr>
      <vt:lpstr>Презентация PowerPoint</vt:lpstr>
      <vt:lpstr>Работа с «сырой» памятью</vt:lpstr>
      <vt:lpstr>Транзакционность операций new и delete</vt:lpstr>
      <vt:lpstr>Пример</vt:lpstr>
      <vt:lpstr>Проблемы</vt:lpstr>
      <vt:lpstr>Размещающий оператор new (placement new)</vt:lpstr>
      <vt:lpstr>Презентация PowerPoint</vt:lpstr>
      <vt:lpstr>Пример</vt:lpstr>
      <vt:lpstr>Как поведёт себя эта программа?</vt:lpstr>
      <vt:lpstr>Презентация PowerPoint</vt:lpstr>
      <vt:lpstr>Презентация PowerPoint</vt:lpstr>
      <vt:lpstr>Презентация PowerPoint</vt:lpstr>
      <vt:lpstr>Выделение и освобождение сырой памяти</vt:lpstr>
      <vt:lpstr>Работа с сырой памятью</vt:lpstr>
      <vt:lpstr>Презентация PowerPoint</vt:lpstr>
      <vt:lpstr>Презентация PowerPoint</vt:lpstr>
      <vt:lpstr>Функции для работы с неинициализированной памятью</vt:lpstr>
      <vt:lpstr>Прочие средства работы с динамической памятью</vt:lpstr>
      <vt:lpstr>Прочие средства работы с динамической памятью</vt:lpstr>
      <vt:lpstr>Функции memcpy, memset и memmove</vt:lpstr>
      <vt:lpstr>Правила корректной работы с динамической памятью</vt:lpstr>
      <vt:lpstr>Проблемы ручного управления памятью</vt:lpstr>
      <vt:lpstr>«Висячие» ссылки (dangling pointers)</vt:lpstr>
      <vt:lpstr>Утечки памяти (memory leaks)</vt:lpstr>
      <vt:lpstr>Презентация PowerPoint</vt:lpstr>
      <vt:lpstr>Презентация PowerPoint</vt:lpstr>
      <vt:lpstr>Презентация PowerPoint</vt:lpstr>
      <vt:lpstr>Как не прострелить себе ногу, программируя на C++</vt:lpstr>
      <vt:lpstr>Управление памятью в других языках</vt:lpstr>
      <vt:lpstr>Автоматический сборщик мусора – не панацея</vt:lpstr>
      <vt:lpstr>Вопросы?</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Презентация PowerPoint</vt:lpstr>
      <vt:lpstr>Копирование указателей</vt:lpstr>
      <vt:lpstr>Указатели и аргументы функций</vt:lpstr>
      <vt:lpstr>Пример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Vivid</cp:lastModifiedBy>
  <cp:revision>193</cp:revision>
  <dcterms:created xsi:type="dcterms:W3CDTF">2016-02-02T19:36:42Z</dcterms:created>
  <dcterms:modified xsi:type="dcterms:W3CDTF">2024-05-10T15:50:53Z</dcterms:modified>
</cp:coreProperties>
</file>