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33.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tags/tag34.xml" ContentType="application/vnd.openxmlformats-officedocument.presentationml.tags+xml"/>
  <Override PartName="/ppt/notesSlides/notesSlide72.xml" ContentType="application/vnd.openxmlformats-officedocument.presentationml.notesSlide+xml"/>
  <Override PartName="/ppt/tags/tag35.xml" ContentType="application/vnd.openxmlformats-officedocument.presentationml.tags+xml"/>
  <Override PartName="/ppt/notesSlides/notesSlide73.xml" ContentType="application/vnd.openxmlformats-officedocument.presentationml.notesSlide+xml"/>
  <Override PartName="/ppt/tags/tag36.xml" ContentType="application/vnd.openxmlformats-officedocument.presentationml.tags+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tags/tag37.xml" ContentType="application/vnd.openxmlformats-officedocument.presentationml.tags+xml"/>
  <Override PartName="/ppt/notesSlides/notesSlide76.xml" ContentType="application/vnd.openxmlformats-officedocument.presentationml.notesSlide+xml"/>
  <Override PartName="/ppt/tags/tag38.xml" ContentType="application/vnd.openxmlformats-officedocument.presentationml.tags+xml"/>
  <Override PartName="/ppt/notesSlides/notesSlide77.xml" ContentType="application/vnd.openxmlformats-officedocument.presentationml.notesSlide+xml"/>
  <Override PartName="/ppt/tags/tag39.xml" ContentType="application/vnd.openxmlformats-officedocument.presentationml.tags+xml"/>
  <Override PartName="/ppt/notesSlides/notesSlide78.xml" ContentType="application/vnd.openxmlformats-officedocument.presentationml.notesSlide+xml"/>
  <Override PartName="/ppt/tags/tag40.xml" ContentType="application/vnd.openxmlformats-officedocument.presentationml.tags+xml"/>
  <Override PartName="/ppt/notesSlides/notesSlide79.xml" ContentType="application/vnd.openxmlformats-officedocument.presentationml.notesSlide+xml"/>
  <Override PartName="/ppt/tags/tag41.xml" ContentType="application/vnd.openxmlformats-officedocument.presentationml.tags+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tags/tag42.xml" ContentType="application/vnd.openxmlformats-officedocument.presentationml.tags+xml"/>
  <Override PartName="/ppt/notesSlides/notesSlide82.xml" ContentType="application/vnd.openxmlformats-officedocument.presentationml.notesSlide+xml"/>
  <Override PartName="/ppt/tags/tag43.xml" ContentType="application/vnd.openxmlformats-officedocument.presentationml.tags+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tags/tag44.xml" ContentType="application/vnd.openxmlformats-officedocument.presentationml.tags+xml"/>
  <Override PartName="/ppt/notesSlides/notesSlide85.xml" ContentType="application/vnd.openxmlformats-officedocument.presentationml.notesSlide+xml"/>
  <Override PartName="/ppt/tags/tag45.xml" ContentType="application/vnd.openxmlformats-officedocument.presentationml.tags+xml"/>
  <Override PartName="/ppt/notesSlides/notesSlide86.xml" ContentType="application/vnd.openxmlformats-officedocument.presentationml.notesSlide+xml"/>
  <Override PartName="/ppt/tags/tag46.xml" ContentType="application/vnd.openxmlformats-officedocument.presentationml.tags+xml"/>
  <Override PartName="/ppt/notesSlides/notesSlide87.xml" ContentType="application/vnd.openxmlformats-officedocument.presentationml.notesSlide+xml"/>
  <Override PartName="/ppt/tags/tag47.xml" ContentType="application/vnd.openxmlformats-officedocument.presentationml.tags+xml"/>
  <Override PartName="/ppt/notesSlides/notesSlide88.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tags/tag49.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tags/tag52.xml" ContentType="application/vnd.openxmlformats-officedocument.presentationml.tags+xml"/>
  <Override PartName="/ppt/notesSlides/notesSlide97.xml" ContentType="application/vnd.openxmlformats-officedocument.presentationml.notesSlide+xml"/>
  <Override PartName="/ppt/tags/tag53.xml" ContentType="application/vnd.openxmlformats-officedocument.presentationml.tags+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tags/tag54.xml" ContentType="application/vnd.openxmlformats-officedocument.presentationml.tags+xml"/>
  <Override PartName="/ppt/notesSlides/notesSlide100.xml" ContentType="application/vnd.openxmlformats-officedocument.presentationml.notesSlide+xml"/>
  <Override PartName="/ppt/tags/tag55.xml" ContentType="application/vnd.openxmlformats-officedocument.presentationml.tags+xml"/>
  <Override PartName="/ppt/notesSlides/notesSlide101.xml" ContentType="application/vnd.openxmlformats-officedocument.presentationml.notesSlide+xml"/>
  <Override PartName="/ppt/tags/tag56.xml" ContentType="application/vnd.openxmlformats-officedocument.presentationml.tags+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tags/tag57.xml" ContentType="application/vnd.openxmlformats-officedocument.presentationml.tags+xml"/>
  <Override PartName="/ppt/notesSlides/notesSlide138.xml" ContentType="application/vnd.openxmlformats-officedocument.presentationml.notesSlide+xml"/>
  <Override PartName="/ppt/tags/tag58.xml" ContentType="application/vnd.openxmlformats-officedocument.presentationml.tags+xml"/>
  <Override PartName="/ppt/notesSlides/notesSlide139.xml" ContentType="application/vnd.openxmlformats-officedocument.presentationml.notesSlide+xml"/>
  <Override PartName="/ppt/tags/tag59.xml" ContentType="application/vnd.openxmlformats-officedocument.presentationml.tags+xml"/>
  <Override PartName="/ppt/notesSlides/notesSlide140.xml" ContentType="application/vnd.openxmlformats-officedocument.presentationml.notesSlide+xml"/>
  <Override PartName="/ppt/tags/tag60.xml" ContentType="application/vnd.openxmlformats-officedocument.presentationml.tags+xml"/>
  <Override PartName="/ppt/notesSlides/notesSlide141.xml" ContentType="application/vnd.openxmlformats-officedocument.presentationml.notesSlide+xml"/>
  <Override PartName="/ppt/tags/tag61.xml" ContentType="application/vnd.openxmlformats-officedocument.presentationml.tags+xml"/>
  <Override PartName="/ppt/notesSlides/notesSlide142.xml" ContentType="application/vnd.openxmlformats-officedocument.presentationml.notesSlide+xml"/>
  <Override PartName="/ppt/tags/tag62.xml" ContentType="application/vnd.openxmlformats-officedocument.presentationml.tags+xml"/>
  <Override PartName="/ppt/notesSlides/notesSlide143.xml" ContentType="application/vnd.openxmlformats-officedocument.presentationml.notesSlide+xml"/>
  <Override PartName="/ppt/tags/tag63.xml" ContentType="application/vnd.openxmlformats-officedocument.presentationml.tags+xml"/>
  <Override PartName="/ppt/notesSlides/notesSlide144.xml" ContentType="application/vnd.openxmlformats-officedocument.presentationml.notesSlide+xml"/>
  <Override PartName="/ppt/tags/tag64.xml" ContentType="application/vnd.openxmlformats-officedocument.presentationml.tags+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tags/tag65.xml" ContentType="application/vnd.openxmlformats-officedocument.presentationml.tags+xml"/>
  <Override PartName="/ppt/notesSlides/notesSlide147.xml" ContentType="application/vnd.openxmlformats-officedocument.presentationml.notesSlide+xml"/>
  <Override PartName="/ppt/tags/tag66.xml" ContentType="application/vnd.openxmlformats-officedocument.presentationml.tags+xml"/>
  <Override PartName="/ppt/notesSlides/notesSlide148.xml" ContentType="application/vnd.openxmlformats-officedocument.presentationml.notesSlide+xml"/>
  <Override PartName="/ppt/tags/tag67.xml" ContentType="application/vnd.openxmlformats-officedocument.presentationml.tags+xml"/>
  <Override PartName="/ppt/notesSlides/notesSlide149.xml" ContentType="application/vnd.openxmlformats-officedocument.presentationml.notesSlide+xml"/>
  <Override PartName="/ppt/tags/tag68.xml" ContentType="application/vnd.openxmlformats-officedocument.presentationml.tags+xml"/>
  <Override PartName="/ppt/notesSlides/notesSlide150.xml" ContentType="application/vnd.openxmlformats-officedocument.presentationml.notesSlide+xml"/>
  <Override PartName="/ppt/tags/tag69.xml" ContentType="application/vnd.openxmlformats-officedocument.presentationml.tags+xml"/>
  <Override PartName="/ppt/notesSlides/notesSlide151.xml" ContentType="application/vnd.openxmlformats-officedocument.presentationml.notesSlide+xml"/>
  <Override PartName="/ppt/tags/tag70.xml" ContentType="application/vnd.openxmlformats-officedocument.presentationml.tags+xml"/>
  <Override PartName="/ppt/notesSlides/notesSlide152.xml" ContentType="application/vnd.openxmlformats-officedocument.presentationml.notesSlide+xml"/>
  <Override PartName="/ppt/tags/tag71.xml" ContentType="application/vnd.openxmlformats-officedocument.presentationml.tags+xml"/>
  <Override PartName="/ppt/notesSlides/notesSlide153.xml" ContentType="application/vnd.openxmlformats-officedocument.presentationml.notesSlide+xml"/>
  <Override PartName="/ppt/tags/tag72.xml" ContentType="application/vnd.openxmlformats-officedocument.presentationml.tags+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tags/tag73.xml" ContentType="application/vnd.openxmlformats-officedocument.presentationml.tags+xml"/>
  <Override PartName="/ppt/notesSlides/notesSlide156.xml" ContentType="application/vnd.openxmlformats-officedocument.presentationml.notesSlide+xml"/>
  <Override PartName="/ppt/tags/tag74.xml" ContentType="application/vnd.openxmlformats-officedocument.presentationml.tags+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tags/tag75.xml" ContentType="application/vnd.openxmlformats-officedocument.presentationml.tags+xml"/>
  <Override PartName="/ppt/notesSlides/notesSlide159.xml" ContentType="application/vnd.openxmlformats-officedocument.presentationml.notesSlide+xml"/>
  <Override PartName="/ppt/tags/tag76.xml" ContentType="application/vnd.openxmlformats-officedocument.presentationml.tags+xml"/>
  <Override PartName="/ppt/notesSlides/notesSlide160.xml" ContentType="application/vnd.openxmlformats-officedocument.presentationml.notesSlide+xml"/>
  <Override PartName="/ppt/tags/tag77.xml" ContentType="application/vnd.openxmlformats-officedocument.presentationml.tags+xml"/>
  <Override PartName="/ppt/notesSlides/notesSlide161.xml" ContentType="application/vnd.openxmlformats-officedocument.presentationml.notesSlide+xml"/>
  <Override PartName="/ppt/tags/tag78.xml" ContentType="application/vnd.openxmlformats-officedocument.presentationml.tags+xml"/>
  <Override PartName="/ppt/notesSlides/notesSlide162.xml" ContentType="application/vnd.openxmlformats-officedocument.presentationml.notesSlide+xml"/>
  <Override PartName="/ppt/tags/tag79.xml" ContentType="application/vnd.openxmlformats-officedocument.presentationml.tags+xml"/>
  <Override PartName="/ppt/notesSlides/notesSlide163.xml" ContentType="application/vnd.openxmlformats-officedocument.presentationml.notesSlide+xml"/>
  <Override PartName="/ppt/tags/tag80.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81.xml" ContentType="application/vnd.openxmlformats-officedocument.presentationml.tags+xml"/>
  <Override PartName="/ppt/notesSlides/notesSlide166.xml" ContentType="application/vnd.openxmlformats-officedocument.presentationml.notesSlide+xml"/>
  <Override PartName="/ppt/tags/tag82.xml" ContentType="application/vnd.openxmlformats-officedocument.presentationml.tags+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405" r:id="rId123"/>
    <p:sldId id="387" r:id="rId124"/>
    <p:sldId id="388" r:id="rId125"/>
    <p:sldId id="433" r:id="rId126"/>
    <p:sldId id="434" r:id="rId127"/>
    <p:sldId id="435" r:id="rId128"/>
    <p:sldId id="436" r:id="rId129"/>
    <p:sldId id="437" r:id="rId130"/>
    <p:sldId id="465" r:id="rId131"/>
    <p:sldId id="471" r:id="rId132"/>
    <p:sldId id="466" r:id="rId133"/>
    <p:sldId id="467" r:id="rId134"/>
    <p:sldId id="468" r:id="rId135"/>
    <p:sldId id="469" r:id="rId136"/>
    <p:sldId id="470" r:id="rId137"/>
    <p:sldId id="472" r:id="rId138"/>
    <p:sldId id="473" r:id="rId139"/>
    <p:sldId id="474" r:id="rId140"/>
    <p:sldId id="475" r:id="rId141"/>
    <p:sldId id="515" r:id="rId142"/>
    <p:sldId id="439" r:id="rId143"/>
    <p:sldId id="440" r:id="rId144"/>
    <p:sldId id="460" r:id="rId145"/>
    <p:sldId id="445" r:id="rId146"/>
    <p:sldId id="446" r:id="rId147"/>
    <p:sldId id="461" r:id="rId148"/>
    <p:sldId id="485" r:id="rId149"/>
    <p:sldId id="484" r:id="rId150"/>
    <p:sldId id="441" r:id="rId151"/>
    <p:sldId id="442" r:id="rId152"/>
    <p:sldId id="443" r:id="rId153"/>
    <p:sldId id="444" r:id="rId154"/>
    <p:sldId id="462" r:id="rId155"/>
    <p:sldId id="463" r:id="rId156"/>
    <p:sldId id="464" r:id="rId157"/>
    <p:sldId id="476" r:id="rId158"/>
    <p:sldId id="447" r:id="rId159"/>
    <p:sldId id="448" r:id="rId160"/>
    <p:sldId id="449" r:id="rId161"/>
    <p:sldId id="450" r:id="rId162"/>
    <p:sldId id="451" r:id="rId163"/>
    <p:sldId id="452" r:id="rId164"/>
    <p:sldId id="453" r:id="rId165"/>
    <p:sldId id="454" r:id="rId166"/>
    <p:sldId id="455" r:id="rId167"/>
    <p:sldId id="456" r:id="rId168"/>
    <p:sldId id="457" r:id="rId169"/>
    <p:sldId id="458" r:id="rId170"/>
    <p:sldId id="459" r:id="rId171"/>
    <p:sldId id="352" r:id="rId172"/>
    <p:sldId id="488" r:id="rId173"/>
    <p:sldId id="487" r:id="rId174"/>
    <p:sldId id="489" r:id="rId175"/>
    <p:sldId id="490" r:id="rId176"/>
    <p:sldId id="491" r:id="rId177"/>
    <p:sldId id="492" r:id="rId178"/>
    <p:sldId id="493" r:id="rId179"/>
    <p:sldId id="349" r:id="rId180"/>
    <p:sldId id="494" r:id="rId181"/>
    <p:sldId id="495" r:id="rId182"/>
    <p:sldId id="496" r:id="rId183"/>
    <p:sldId id="497" r:id="rId184"/>
    <p:sldId id="498" r:id="rId185"/>
    <p:sldId id="499" r:id="rId186"/>
    <p:sldId id="500" r:id="rId187"/>
    <p:sldId id="501" r:id="rId188"/>
    <p:sldId id="502" r:id="rId189"/>
    <p:sldId id="503" r:id="rId190"/>
    <p:sldId id="504" r:id="rId191"/>
    <p:sldId id="505" r:id="rId192"/>
    <p:sldId id="506" r:id="rId193"/>
    <p:sldId id="507" r:id="rId194"/>
    <p:sldId id="508" r:id="rId195"/>
    <p:sldId id="509" r:id="rId196"/>
    <p:sldId id="510" r:id="rId197"/>
    <p:sldId id="511" r:id="rId198"/>
    <p:sldId id="512" r:id="rId199"/>
    <p:sldId id="350" r:id="rId200"/>
    <p:sldId id="351" r:id="rId201"/>
    <p:sldId id="389" r:id="rId202"/>
    <p:sldId id="390" r:id="rId203"/>
    <p:sldId id="391" r:id="rId204"/>
    <p:sldId id="392" r:id="rId205"/>
    <p:sldId id="393" r:id="rId206"/>
    <p:sldId id="394" r:id="rId207"/>
    <p:sldId id="395" r:id="rId208"/>
    <p:sldId id="396" r:id="rId209"/>
    <p:sldId id="398" r:id="rId210"/>
    <p:sldId id="399" r:id="rId211"/>
    <p:sldId id="400" r:id="rId212"/>
    <p:sldId id="401" r:id="rId213"/>
    <p:sldId id="402" r:id="rId214"/>
    <p:sldId id="403" r:id="rId215"/>
    <p:sldId id="404" r:id="rId216"/>
    <p:sldId id="408" r:id="rId217"/>
    <p:sldId id="409" r:id="rId218"/>
    <p:sldId id="410" r:id="rId219"/>
    <p:sldId id="411" r:id="rId220"/>
    <p:sldId id="412" r:id="rId221"/>
    <p:sldId id="413" r:id="rId222"/>
    <p:sldId id="414" r:id="rId223"/>
    <p:sldId id="415" r:id="rId224"/>
    <p:sldId id="416" r:id="rId225"/>
    <p:sldId id="417" r:id="rId226"/>
    <p:sldId id="418" r:id="rId227"/>
    <p:sldId id="419" r:id="rId228"/>
    <p:sldId id="420" r:id="rId229"/>
    <p:sldId id="421" r:id="rId230"/>
    <p:sldId id="422" r:id="rId231"/>
    <p:sldId id="424" r:id="rId232"/>
    <p:sldId id="425" r:id="rId233"/>
    <p:sldId id="426" r:id="rId234"/>
    <p:sldId id="427" r:id="rId235"/>
    <p:sldId id="428" r:id="rId236"/>
    <p:sldId id="429" r:id="rId237"/>
    <p:sldId id="430" r:id="rId238"/>
    <p:sldId id="431" r:id="rId239"/>
  </p:sldIdLst>
  <p:sldSz cx="9144000" cy="6858000" type="screen4x3"/>
  <p:notesSz cx="6858000" cy="9144000"/>
  <p:custDataLst>
    <p:tags r:id="rId24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Lst>
        </p14:section>
        <p14:section name="Пространства имён" id="{6F2FE1EE-37FB-47FE-93AC-1AE796999B30}">
          <p14:sldIdLst>
            <p14:sldId id="405"/>
            <p14:sldId id="387"/>
            <p14:sldId id="388"/>
          </p14:sldIdLst>
        </p14:section>
        <p14:section name="Стандартная библиотека" id="{D76DA428-86A2-42CE-99EA-D25B25631D55}">
          <p14:sldIdLst>
            <p14:sldId id="433"/>
            <p14:sldId id="434"/>
            <p14:sldId id="435"/>
            <p14:sldId id="436"/>
            <p14:sldId id="437"/>
            <p14:sldId id="465"/>
            <p14:sldId id="471"/>
            <p14:sldId id="466"/>
            <p14:sldId id="467"/>
            <p14:sldId id="468"/>
            <p14:sldId id="469"/>
            <p14:sldId id="470"/>
            <p14:sldId id="472"/>
            <p14:sldId id="473"/>
            <p14:sldId id="474"/>
            <p14:sldId id="475"/>
            <p14:sldId id="515"/>
            <p14:sldId id="439"/>
            <p14:sldId id="440"/>
            <p14:sldId id="460"/>
            <p14:sldId id="445"/>
            <p14:sldId id="446"/>
            <p14:sldId id="461"/>
            <p14:sldId id="485"/>
            <p14:sldId id="484"/>
            <p14:sldId id="441"/>
            <p14:sldId id="442"/>
            <p14:sldId id="443"/>
            <p14:sldId id="444"/>
            <p14:sldId id="462"/>
            <p14:sldId id="463"/>
            <p14:sldId id="464"/>
            <p14:sldId id="476"/>
            <p14:sldId id="447"/>
            <p14:sldId id="448"/>
            <p14:sldId id="449"/>
            <p14:sldId id="450"/>
            <p14:sldId id="451"/>
            <p14:sldId id="452"/>
            <p14:sldId id="453"/>
            <p14:sldId id="454"/>
            <p14:sldId id="455"/>
            <p14:sldId id="456"/>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1" autoAdjust="0"/>
    <p:restoredTop sz="76759" autoAdjust="0"/>
  </p:normalViewPr>
  <p:slideViewPr>
    <p:cSldViewPr>
      <p:cViewPr varScale="1">
        <p:scale>
          <a:sx n="84" d="100"/>
          <a:sy n="84" d="100"/>
        </p:scale>
        <p:origin x="2310" y="63"/>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notesMaster" Target="notesMasters/notesMaster1.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theme" Target="theme/theme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ableStyles" Target="tableStyle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microsoft.com/office/2018/10/relationships/authors" Target="authors.xml"/><Relationship Id="rId106" Type="http://schemas.openxmlformats.org/officeDocument/2006/relationships/slide" Target="slides/slide105.xml"/><Relationship Id="rId127" Type="http://schemas.openxmlformats.org/officeDocument/2006/relationships/slide" Target="slides/slide126.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03.02.2023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0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162</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164</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165</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166</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172</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173</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174</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175</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176</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178</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179</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180</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181</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182</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183</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184</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185</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186</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187</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188</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189</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190</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191</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192</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193</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194</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195</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197</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198</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199</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200</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201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202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203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204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205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206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207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208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210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211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212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215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216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217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219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220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222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223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224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225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226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229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230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123</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124</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125</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126</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127</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128</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150</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153</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9624836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pPr/>
              <a:t>03.02.2023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pPr/>
              <a:t>03.02.2023</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pPr/>
              <a:t>03.02.2023</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andbox.org/permlink/MRBhjP21bqrWnsaK"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2.xml"/><Relationship Id="rId1" Type="http://schemas.openxmlformats.org/officeDocument/2006/relationships/tags" Target="../tags/tag49.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www.cplusplus.com/reference/deque/deque/" TargetMode="Externa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2.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7.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01.xml.rels><?xml version="1.0" encoding="UTF-8" standalone="yes"?>
<Relationships xmlns="http://schemas.openxmlformats.org/package/2006/relationships"><Relationship Id="rId3" Type="http://schemas.openxmlformats.org/officeDocument/2006/relationships/notesSlide" Target="../notesSlides/notesSlide138.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03.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04.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05.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08.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493812"/>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3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3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3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3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3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3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err="1">
                <a:solidFill>
                  <a:srgbClr val="0000FF"/>
                </a:solidFill>
                <a:effectLst/>
                <a:latin typeface="Consolas"/>
                <a:ea typeface="Calibri"/>
                <a:cs typeface="Times New Roman"/>
              </a:rPr>
              <a:t>int</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3923928" y="-37288"/>
            <a:ext cx="5112568" cy="369332"/>
          </a:xfrm>
          <a:prstGeom prst="rect">
            <a:avLst/>
          </a:prstGeom>
          <a:noFill/>
        </p:spPr>
        <p:txBody>
          <a:bodyPr wrap="square">
            <a:spAutoFit/>
          </a:bodyPr>
          <a:lstStyle/>
          <a:p>
            <a:r>
              <a:rPr lang="ru-RU" dirty="0">
                <a:hlinkClick r:id="rId2"/>
              </a:rPr>
              <a:t>https://wandbox.org/permlink/MRBhjP21bqrWnsaK</a:t>
            </a:r>
            <a:r>
              <a:rPr lang="en-US"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893647"/>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передаче структуры в функцию Fn2</a:t>
            </a:r>
          </a:p>
          <a:p>
            <a:pPr lvl="0"/>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будет передана копия структуры</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на оригинальный массив влияния не окажет</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19" end="19"/>
                                            </p:txEl>
                                          </p:spTgt>
                                        </p:tgtEl>
                                        <p:attrNameLst>
                                          <p:attrName>style.visibility</p:attrName>
                                        </p:attrNameLst>
                                      </p:cBhvr>
                                      <p:to>
                                        <p:strVal val="visible"/>
                                      </p:to>
                                    </p:set>
                                    <p:animEffect transition="in" filter="fade">
                                      <p:cBhvr>
                                        <p:cTn id="58" dur="500"/>
                                        <p:tgtEl>
                                          <p:spTgt spid="4">
                                            <p:txEl>
                                              <p:pRg st="19" end="19"/>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0" end="20"/>
                                            </p:txEl>
                                          </p:spTgt>
                                        </p:tgtEl>
                                        <p:attrNameLst>
                                          <p:attrName>style.visibility</p:attrName>
                                        </p:attrNameLst>
                                      </p:cBhvr>
                                      <p:to>
                                        <p:strVal val="visible"/>
                                      </p:to>
                                    </p:set>
                                    <p:animEffect transition="in" filter="fade">
                                      <p:cBhvr>
                                        <p:cTn id="61" dur="500"/>
                                        <p:tgtEl>
                                          <p:spTgt spid="4">
                                            <p:txEl>
                                              <p:pRg st="20" end="20"/>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1" end="21"/>
                                            </p:txEl>
                                          </p:spTgt>
                                        </p:tgtEl>
                                        <p:attrNameLst>
                                          <p:attrName>style.visibility</p:attrName>
                                        </p:attrNameLst>
                                      </p:cBhvr>
                                      <p:to>
                                        <p:strVal val="visible"/>
                                      </p:to>
                                    </p:set>
                                    <p:animEffect transition="in" filter="fade">
                                      <p:cBhvr>
                                        <p:cTn id="64" dur="500"/>
                                        <p:tgtEl>
                                          <p:spTgt spid="4">
                                            <p:txEl>
                                              <p:pRg st="21" end="21"/>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2" end="22"/>
                                            </p:txEl>
                                          </p:spTgt>
                                        </p:tgtEl>
                                        <p:attrNameLst>
                                          <p:attrName>style.visibility</p:attrName>
                                        </p:attrNameLst>
                                      </p:cBhvr>
                                      <p:to>
                                        <p:strVal val="visible"/>
                                      </p:to>
                                    </p:set>
                                    <p:animEffect transition="in" filter="fade">
                                      <p:cBhvr>
                                        <p:cTn id="67" dur="500"/>
                                        <p:tgtEl>
                                          <p:spTgt spid="4">
                                            <p:txEl>
                                              <p:pRg st="22" end="22"/>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3" end="23"/>
                                            </p:txEl>
                                          </p:spTgt>
                                        </p:tgtEl>
                                        <p:attrNameLst>
                                          <p:attrName>style.visibility</p:attrName>
                                        </p:attrNameLst>
                                      </p:cBhvr>
                                      <p:to>
                                        <p:strVal val="visible"/>
                                      </p:to>
                                    </p:set>
                                    <p:animEffect transition="in" filter="fade">
                                      <p:cBhvr>
                                        <p:cTn id="70" dur="500"/>
                                        <p:tgtEl>
                                          <p:spTgt spid="4">
                                            <p:txEl>
                                              <p:pRg st="23" end="23"/>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4" end="24"/>
                                            </p:txEl>
                                          </p:spTgt>
                                        </p:tgtEl>
                                        <p:attrNameLst>
                                          <p:attrName>style.visibility</p:attrName>
                                        </p:attrNameLst>
                                      </p:cBhvr>
                                      <p:to>
                                        <p:strVal val="visible"/>
                                      </p:to>
                                    </p:set>
                                    <p:animEffect transition="in" filter="fade">
                                      <p:cBhvr>
                                        <p:cTn id="7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lstStyle/>
          <a:p>
            <a:r>
              <a:rPr lang="ru-RU" sz="2400" dirty="0"/>
              <a:t>Параметр, переданный в функцию по константной ссылке, доступен внутри нее только для чтения</a:t>
            </a:r>
          </a:p>
          <a:p>
            <a:r>
              <a:rPr lang="ru-RU" sz="2400" dirty="0"/>
              <a:t>Если функция не изменяет значение своего аргумента, то имеет смысл передавать его по константной ссылке</a:t>
            </a:r>
          </a:p>
          <a:p>
            <a:pPr lvl="1"/>
            <a:r>
              <a:rPr lang="ru-RU" dirty="0"/>
              <a:t>Простые типы данных следует передавать по значению</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031873"/>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a:latin typeface="Courier New" pitchFamily="49" charset="0"/>
              </a:rPr>
              <a:t>(</a:t>
            </a:r>
            <a:r>
              <a:rPr lang="en-US" sz="1600" b="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fade">
                                      <p:cBhvr>
                                        <p:cTn id="40" dur="500"/>
                                        <p:tgtEl>
                                          <p:spTgt spid="5">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7" end="17"/>
                                            </p:txEl>
                                          </p:spTgt>
                                        </p:tgtEl>
                                        <p:attrNameLst>
                                          <p:attrName>style.visibility</p:attrName>
                                        </p:attrNameLst>
                                      </p:cBhvr>
                                      <p:to>
                                        <p:strVal val="visible"/>
                                      </p:to>
                                    </p:set>
                                    <p:animEffect transition="in" filter="fade">
                                      <p:cBhvr>
                                        <p:cTn id="48" dur="500"/>
                                        <p:tgtEl>
                                          <p:spTgt spid="5">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animEffect transition="in" filter="fade">
                                      <p:cBhvr>
                                        <p:cTn id="51" dur="500"/>
                                        <p:tgtEl>
                                          <p:spTgt spid="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0" end="20"/>
                                            </p:txEl>
                                          </p:spTgt>
                                        </p:tgtEl>
                                        <p:attrNameLst>
                                          <p:attrName>style.visibility</p:attrName>
                                        </p:attrNameLst>
                                      </p:cBhvr>
                                      <p:to>
                                        <p:strVal val="visible"/>
                                      </p:to>
                                    </p:set>
                                    <p:animEffect transition="in" filter="fade">
                                      <p:cBhvr>
                                        <p:cTn id="56" dur="500"/>
                                        <p:tgtEl>
                                          <p:spTgt spid="5">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animEffect transition="in" filter="fade">
                                      <p:cBhvr>
                                        <p:cTn id="59" dur="500"/>
                                        <p:tgtEl>
                                          <p:spTgt spid="5">
                                            <p:txEl>
                                              <p:pRg st="21" end="2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2" end="22"/>
                                            </p:txEl>
                                          </p:spTgt>
                                        </p:tgtEl>
                                        <p:attrNameLst>
                                          <p:attrName>style.visibility</p:attrName>
                                        </p:attrNameLst>
                                      </p:cBhvr>
                                      <p:to>
                                        <p:strVal val="visible"/>
                                      </p:to>
                                    </p:set>
                                    <p:animEffect transition="in" filter="fade">
                                      <p:cBhvr>
                                        <p:cTn id="62"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2862322"/>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737100"/>
          </a:xfrm>
          <a:prstGeom prst="rect">
            <a:avLst/>
          </a:prstGeom>
          <a:noFill/>
          <a:ln w="9525">
            <a:noFill/>
            <a:miter lim="800000"/>
            <a:headEnd/>
            <a:tailEnd/>
          </a:ln>
        </p:spPr>
        <p:txBody>
          <a:bodyPr>
            <a:spAutoFit/>
          </a:bodyPr>
          <a:lstStyle/>
          <a:p>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binsearch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0;</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n</a:t>
            </a:r>
            <a:r>
              <a:rPr lang="en-US" sz="1600" b="1" dirty="0">
                <a:latin typeface="Courier New" pitchFamily="49" charset="0"/>
              </a:rPr>
              <a:t> </a:t>
            </a:r>
            <a:r>
              <a:rPr lang="ru-RU" sz="1600" b="1" dirty="0">
                <a:latin typeface="Courier New" pitchFamily="49" charset="0"/>
              </a:rPr>
              <a:t>-</a:t>
            </a:r>
            <a:r>
              <a:rPr lang="en-US" sz="1600" b="1" dirty="0">
                <a:latin typeface="Courier New" pitchFamily="49" charset="0"/>
              </a:rPr>
              <a:t> </a:t>
            </a:r>
            <a:r>
              <a:rPr lang="ru-RU" sz="1600" b="1" dirty="0">
                <a:latin typeface="Courier New" pitchFamily="49" charset="0"/>
              </a:rPr>
              <a:t>1;</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9" end="9"/>
                                            </p:txEl>
                                          </p:spTgt>
                                        </p:tgtEl>
                                        <p:attrNameLst>
                                          <p:attrName>style.visibility</p:attrName>
                                        </p:attrNameLst>
                                      </p:cBhvr>
                                      <p:to>
                                        <p:strVal val="visible"/>
                                      </p:to>
                                    </p:set>
                                    <p:animEffect transition="in" filter="fade">
                                      <p:cBhvr>
                                        <p:cTn id="7" dur="500"/>
                                        <p:tgtEl>
                                          <p:spTgt spid="55299">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10" end="10"/>
                                            </p:txEl>
                                          </p:spTgt>
                                        </p:tgtEl>
                                        <p:attrNameLst>
                                          <p:attrName>style.visibility</p:attrName>
                                        </p:attrNameLst>
                                      </p:cBhvr>
                                      <p:to>
                                        <p:strVal val="visible"/>
                                      </p:to>
                                    </p:set>
                                    <p:animEffect transition="in" filter="fade">
                                      <p:cBhvr>
                                        <p:cTn id="12" dur="500"/>
                                        <p:tgtEl>
                                          <p:spTgt spid="55299">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1" end="11"/>
                                            </p:txEl>
                                          </p:spTgt>
                                        </p:tgtEl>
                                        <p:attrNameLst>
                                          <p:attrName>style.visibility</p:attrName>
                                        </p:attrNameLst>
                                      </p:cBhvr>
                                      <p:to>
                                        <p:strVal val="visible"/>
                                      </p:to>
                                    </p:set>
                                    <p:animEffect transition="in" filter="fade">
                                      <p:cBhvr>
                                        <p:cTn id="15" dur="500"/>
                                        <p:tgtEl>
                                          <p:spTgt spid="55299">
                                            <p:txEl>
                                              <p:pRg st="11" end="1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2" end="12"/>
                                            </p:txEl>
                                          </p:spTgt>
                                        </p:tgtEl>
                                        <p:attrNameLst>
                                          <p:attrName>style.visibility</p:attrName>
                                        </p:attrNameLst>
                                      </p:cBhvr>
                                      <p:to>
                                        <p:strVal val="visible"/>
                                      </p:to>
                                    </p:set>
                                    <p:animEffect transition="in" filter="fade">
                                      <p:cBhvr>
                                        <p:cTn id="20" dur="500"/>
                                        <p:tgtEl>
                                          <p:spTgt spid="55299">
                                            <p:txEl>
                                              <p:pRg st="12" end="1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3" end="13"/>
                                            </p:txEl>
                                          </p:spTgt>
                                        </p:tgtEl>
                                        <p:attrNameLst>
                                          <p:attrName>style.visibility</p:attrName>
                                        </p:attrNameLst>
                                      </p:cBhvr>
                                      <p:to>
                                        <p:strVal val="visible"/>
                                      </p:to>
                                    </p:set>
                                    <p:animEffect transition="in" filter="fade">
                                      <p:cBhvr>
                                        <p:cTn id="23" dur="500"/>
                                        <p:tgtEl>
                                          <p:spTgt spid="55299">
                                            <p:txEl>
                                              <p:pRg st="13" end="1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4" end="14"/>
                                            </p:txEl>
                                          </p:spTgt>
                                        </p:tgtEl>
                                        <p:attrNameLst>
                                          <p:attrName>style.visibility</p:attrName>
                                        </p:attrNameLst>
                                      </p:cBhvr>
                                      <p:to>
                                        <p:strVal val="visible"/>
                                      </p:to>
                                    </p:set>
                                    <p:animEffect transition="in" filter="fade">
                                      <p:cBhvr>
                                        <p:cTn id="28" dur="500"/>
                                        <p:tgtEl>
                                          <p:spTgt spid="55299">
                                            <p:txEl>
                                              <p:pRg st="14" end="1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5" end="15"/>
                                            </p:txEl>
                                          </p:spTgt>
                                        </p:tgtEl>
                                        <p:attrNameLst>
                                          <p:attrName>style.visibility</p:attrName>
                                        </p:attrNameLst>
                                      </p:cBhvr>
                                      <p:to>
                                        <p:strVal val="visible"/>
                                      </p:to>
                                    </p:set>
                                    <p:animEffect transition="in" filter="fade">
                                      <p:cBhvr>
                                        <p:cTn id="31" dur="500"/>
                                        <p:tgtEl>
                                          <p:spTgt spid="55299">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555641"/>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Вышенаписанный цикл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аналогичес</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следующему:</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for (auto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characterOccurrences.begin</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 !=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characterOccurrences.end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auto &amp;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*it;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charOcc.first</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 "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charOcc.second</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&lt;&lt; </a:t>
            </a:r>
            <a:r>
              <a:rPr lang="en-US"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41636302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void</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899325"/>
          </a:xfrm>
          <a:prstGeom prst="rect">
            <a:avLst/>
          </a:prstGeom>
        </p:spPr>
        <p:txBody>
          <a:bodyPr wrap="square">
            <a:spAutoFit/>
          </a:bodyPr>
          <a:lstStyle/>
          <a:p>
            <a:pPr defTabSz="520700">
              <a:spcAft>
                <a:spcPts val="0"/>
              </a:spcAft>
            </a:pPr>
            <a:r>
              <a:rPr lang="ru-RU" sz="1400" dirty="0">
                <a:solidFill>
                  <a:srgbClr val="008000"/>
                </a:solidFill>
                <a:effectLst/>
                <a:latin typeface="Consolas"/>
                <a:ea typeface="Calibri"/>
                <a:cs typeface="Times New Roman"/>
              </a:rPr>
              <a:t>// Структуры в качестве параметров функций и возвращаемых значений</a:t>
            </a:r>
            <a:endParaRPr lang="ru-RU" sz="1400" dirty="0">
              <a:ea typeface="Calibri"/>
              <a:cs typeface="Times New Roman"/>
            </a:endParaRPr>
          </a:p>
          <a:p>
            <a:pPr defTabSz="493713">
              <a:spcAft>
                <a:spcPts val="0"/>
              </a:spcAft>
              <a:tabLst>
                <a:tab pos="506413" algn="l"/>
              </a:tabLst>
            </a:pP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a:t>
            </a:r>
            <a:r>
              <a:rPr lang="en-US" sz="1400" dirty="0" err="1">
                <a:solidFill>
                  <a:srgbClr val="0000FF"/>
                </a:solidFill>
                <a:effectLst/>
                <a:latin typeface="Consolas"/>
                <a:ea typeface="Calibri"/>
                <a:cs typeface="Times New Roman"/>
              </a:rPr>
              <a:t>const</a:t>
            </a: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&amp;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return</a:t>
            </a:r>
            <a:r>
              <a:rPr lang="en-US" sz="1400" dirty="0">
                <a:solidFill>
                  <a:srgbClr val="000000"/>
                </a:solidFill>
                <a:effectLst/>
                <a:latin typeface="Consolas"/>
                <a:ea typeface="Calibri"/>
                <a:cs typeface="Times New Roman"/>
              </a:rPr>
              <a:t> </a:t>
            </a:r>
            <a:r>
              <a:rPr lang="en-US" sz="1400" i="1" dirty="0" err="1">
                <a:solidFill>
                  <a:srgbClr val="880000"/>
                </a:solidFill>
                <a:effectLst/>
                <a:latin typeface="Consolas"/>
                <a:ea typeface="Calibri"/>
                <a:cs typeface="Times New Roman"/>
              </a:rPr>
              <a:t>hypot</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a:t>
            </a:r>
            <a:r>
              <a:rPr lang="en-US" sz="1400" dirty="0">
                <a:solidFill>
                  <a:srgbClr val="000080"/>
                </a:solidFill>
                <a:effectLst/>
                <a:latin typeface="Consolas"/>
                <a:ea typeface="Calibri"/>
                <a:cs typeface="Times New Roman"/>
              </a:rPr>
              <a:t>pt2</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493713">
              <a:spcAft>
                <a:spcPts val="0"/>
              </a:spcAft>
              <a:tabLst>
                <a:tab pos="506413" algn="l"/>
              </a:tabLst>
            </a:pPr>
            <a:r>
              <a:rPr lang="ru-RU" sz="1400" dirty="0">
                <a:solidFill>
                  <a:srgbClr val="000000"/>
                </a:solidFill>
                <a:effectLst/>
                <a:latin typeface="Consolas"/>
                <a:ea typeface="Calibri"/>
                <a:cs typeface="Times New Roman"/>
              </a:rPr>
              <a:t>}</a:t>
            </a:r>
            <a:endParaRPr lang="ru-RU" sz="1400" dirty="0">
              <a:ea typeface="Calibri"/>
              <a:cs typeface="Times New Roman"/>
            </a:endParaRPr>
          </a:p>
          <a:p>
            <a:pPr lvl="0">
              <a:tabLst>
                <a:tab pos="457200" algn="l"/>
              </a:tabLst>
            </a:pPr>
            <a:r>
              <a:rPr lang="en-US" sz="1400" dirty="0">
                <a:solidFill>
                  <a:srgbClr val="216F85"/>
                </a:solidFill>
                <a:latin typeface="Consolas"/>
                <a:ea typeface="Calibri"/>
                <a:cs typeface="Times New Roman"/>
              </a:rPr>
              <a:t>Point</a:t>
            </a:r>
            <a:r>
              <a:rPr lang="en-US" sz="1400" dirty="0">
                <a:solidFill>
                  <a:srgbClr val="000000"/>
                </a:solidFill>
                <a:latin typeface="Consolas"/>
                <a:ea typeface="Calibri"/>
                <a:cs typeface="Times New Roman"/>
              </a:rPr>
              <a:t> </a:t>
            </a:r>
            <a:r>
              <a:rPr lang="en-US" sz="1400" dirty="0" err="1">
                <a:solidFill>
                  <a:srgbClr val="880000"/>
                </a:solidFill>
                <a:latin typeface="Consolas"/>
                <a:ea typeface="Calibri"/>
                <a:cs typeface="Times New Roman"/>
              </a:rPr>
              <a:t>CalculateTriangleCenter</a:t>
            </a:r>
            <a:r>
              <a:rPr lang="en-US" sz="1400" dirty="0">
                <a:solidFill>
                  <a:srgbClr val="000000"/>
                </a:solidFill>
                <a:latin typeface="Consolas"/>
                <a:ea typeface="Calibri"/>
                <a:cs typeface="Times New Roman"/>
              </a:rPr>
              <a:t>(</a:t>
            </a:r>
            <a:r>
              <a:rPr lang="en-US" sz="1400" dirty="0" err="1">
                <a:solidFill>
                  <a:srgbClr val="0000FF"/>
                </a:solidFill>
                <a:latin typeface="Consolas"/>
                <a:ea typeface="Calibri"/>
                <a:cs typeface="Times New Roman"/>
              </a:rPr>
              <a:t>const</a:t>
            </a:r>
            <a:r>
              <a:rPr lang="en-US" sz="1400" dirty="0">
                <a:solidFill>
                  <a:srgbClr val="000000"/>
                </a:solidFill>
                <a:latin typeface="Consolas"/>
                <a:ea typeface="Calibri"/>
                <a:cs typeface="Times New Roman"/>
              </a:rPr>
              <a:t> </a:t>
            </a:r>
            <a:r>
              <a:rPr lang="en-US" sz="1400" dirty="0">
                <a:solidFill>
                  <a:srgbClr val="216F85"/>
                </a:solidFill>
                <a:latin typeface="Consolas"/>
                <a:ea typeface="Calibri"/>
                <a:cs typeface="Times New Roman"/>
              </a:rPr>
              <a:t>Triangle</a:t>
            </a:r>
            <a:r>
              <a:rPr lang="en-US" sz="1400" dirty="0">
                <a:solidFill>
                  <a:srgbClr val="000000"/>
                </a:solidFill>
                <a:latin typeface="Consolas"/>
                <a:ea typeface="Calibri"/>
                <a:cs typeface="Times New Roman"/>
              </a:rPr>
              <a:t> &amp;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FF"/>
                </a:solidFill>
                <a:latin typeface="Consolas"/>
                <a:ea typeface="Calibri"/>
                <a:cs typeface="Times New Roman"/>
              </a:rPr>
              <a:t>return</a:t>
            </a:r>
            <a:r>
              <a:rPr lang="ru-RU" sz="1400" dirty="0">
                <a:solidFill>
                  <a:srgbClr val="0000FF"/>
                </a:solidFill>
                <a:latin typeface="Consolas"/>
                <a:ea typeface="Calibri"/>
                <a:cs typeface="Times New Roman"/>
              </a:rPr>
              <a:t> </a:t>
            </a:r>
            <a:r>
              <a:rPr lang="en-US"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x</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vertex1</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vertex2</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a:t>
            </a:r>
            <a:r>
              <a:rPr lang="en-US" sz="1400" dirty="0">
                <a:solidFill>
                  <a:srgbClr val="000080"/>
                </a:solidFill>
                <a:latin typeface="Consolas"/>
                <a:ea typeface="Calibri"/>
                <a:cs typeface="Times New Roman"/>
              </a:rPr>
              <a:t>triangle</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vertex3</a:t>
            </a:r>
            <a:r>
              <a:rPr lang="en-US" sz="1400" dirty="0">
                <a:solidFill>
                  <a:srgbClr val="000000"/>
                </a:solidFill>
                <a:latin typeface="Consolas"/>
                <a:ea typeface="Calibri"/>
                <a:cs typeface="Times New Roman"/>
              </a:rPr>
              <a:t>.</a:t>
            </a:r>
            <a:r>
              <a:rPr lang="en-US" sz="1400" dirty="0">
                <a:solidFill>
                  <a:srgbClr val="000080"/>
                </a:solidFill>
                <a:latin typeface="Consolas"/>
                <a:ea typeface="Calibri"/>
                <a:cs typeface="Times New Roman"/>
              </a:rPr>
              <a:t>y</a:t>
            </a:r>
            <a:r>
              <a:rPr lang="en-US" sz="1400" dirty="0">
                <a:solidFill>
                  <a:srgbClr val="000000"/>
                </a:solidFill>
                <a:latin typeface="Consolas"/>
                <a:ea typeface="Calibri"/>
                <a:cs typeface="Times New Roman"/>
              </a:rPr>
              <a:t>) / 3,</a:t>
            </a:r>
            <a:endParaRPr lang="ru-RU" sz="1400" dirty="0">
              <a:solidFill>
                <a:prstClr val="black"/>
              </a:solidFill>
              <a:ea typeface="Calibri"/>
              <a:cs typeface="Times New Roman"/>
            </a:endParaRPr>
          </a:p>
          <a:p>
            <a:pPr lvl="0">
              <a:tabLst>
                <a:tab pos="457200" algn="l"/>
              </a:tabLst>
            </a:pPr>
            <a:r>
              <a:rPr lang="en-US" sz="1400" dirty="0">
                <a:solidFill>
                  <a:srgbClr val="000000"/>
                </a:solidFill>
                <a:latin typeface="Consolas"/>
                <a:ea typeface="Calibri"/>
                <a:cs typeface="Times New Roman"/>
              </a:rPr>
              <a:t>	</a:t>
            </a:r>
            <a:r>
              <a:rPr lang="ru-RU" sz="1400" dirty="0">
                <a:solidFill>
                  <a:srgbClr val="000000"/>
                </a:solidFill>
                <a:latin typeface="Consolas"/>
                <a:ea typeface="Calibri"/>
                <a:cs typeface="Times New Roman"/>
              </a:rPr>
              <a:t>};</a:t>
            </a:r>
            <a:endParaRPr lang="ru-RU" sz="1400" dirty="0">
              <a:solidFill>
                <a:prstClr val="black"/>
              </a:solidFill>
              <a:ea typeface="Calibri"/>
              <a:cs typeface="Times New Roman"/>
            </a:endParaRPr>
          </a:p>
          <a:p>
            <a:pPr lvl="0">
              <a:spcAft>
                <a:spcPts val="1000"/>
              </a:spcAft>
              <a:tabLst>
                <a:tab pos="457200" algn="l"/>
              </a:tabLst>
            </a:pPr>
            <a:r>
              <a:rPr lang="ru-RU" sz="1400" dirty="0">
                <a:solidFill>
                  <a:srgbClr val="000000"/>
                </a:solidFill>
                <a:latin typeface="Consolas"/>
                <a:ea typeface="Calibri"/>
                <a:cs typeface="Times New Roman"/>
              </a:rPr>
              <a:t>}</a:t>
            </a:r>
            <a:endParaRPr lang="ru-RU" sz="1400" dirty="0">
              <a:ea typeface="Calibri"/>
              <a:cs typeface="Times New Roman"/>
            </a:endParaRPr>
          </a:p>
          <a:p>
            <a:r>
              <a:rPr lang="en-US" sz="1400" dirty="0">
                <a:solidFill>
                  <a:srgbClr val="0000FF"/>
                </a:solidFill>
                <a:highlight>
                  <a:srgbClr val="FFFFFF"/>
                </a:highlight>
                <a:latin typeface="Consolas"/>
              </a:rPr>
              <a:t>void</a:t>
            </a:r>
            <a:r>
              <a:rPr lang="en-US" sz="1400" dirty="0">
                <a:solidFill>
                  <a:srgbClr val="000000"/>
                </a:solidFill>
                <a:highlight>
                  <a:srgbClr val="FFFFFF"/>
                </a:highlight>
                <a:latin typeface="Consolas"/>
              </a:rPr>
              <a:t> </a:t>
            </a:r>
            <a:r>
              <a:rPr lang="en-US" sz="1400" i="1" dirty="0">
                <a:solidFill>
                  <a:srgbClr val="880000"/>
                </a:solidFill>
                <a:highlight>
                  <a:srgbClr val="FFFFFF"/>
                </a:highlight>
                <a:latin typeface="Consolas"/>
              </a:rPr>
              <a:t>main</a:t>
            </a:r>
            <a:r>
              <a:rPr lang="en-US" sz="1400" i="0" dirty="0">
                <a:solidFill>
                  <a:srgbClr val="000000"/>
                </a:solidFill>
                <a:highlight>
                  <a:srgbClr val="FFFFFF"/>
                </a:highlight>
                <a:latin typeface="Consolas"/>
              </a:rPr>
              <a:t>()</a:t>
            </a:r>
          </a:p>
          <a:p>
            <a:r>
              <a:rPr lang="ru-RU" sz="1400" i="0" dirty="0">
                <a:solidFill>
                  <a:srgbClr val="000000"/>
                </a:solidFill>
                <a:highlight>
                  <a:srgbClr val="FFFFFF"/>
                </a:highlight>
                <a:latin typeface="Consolas"/>
              </a:rPr>
              <a:t>{</a:t>
            </a: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Triangle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 0, 0 }, { 10, -20 }, {20, 20}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auto</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t0</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10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При передаче в функцию можно создать экземпляр структуры без объявления переменной</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В этом случае в функцию будет передана ссылка временный объект</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center</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CalculateTriangleCenter</a:t>
            </a:r>
            <a:r>
              <a:rPr lang="en-US" sz="1400" dirty="0">
                <a:solidFill>
                  <a:srgbClr val="000000"/>
                </a:solidFill>
                <a:effectLst/>
                <a:latin typeface="Consolas"/>
                <a:ea typeface="Calibri"/>
                <a:cs typeface="Times New Roman"/>
              </a:rPr>
              <a:t>({ { 0, 0 }, { -20, 10 }, { 20, 20 }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x</a:t>
            </a:r>
            <a:r>
              <a:rPr lang="en-US" sz="1400" dirty="0">
                <a:solidFill>
                  <a:srgbClr val="000000"/>
                </a:solidFill>
                <a:effectLst/>
                <a:latin typeface="Consolas"/>
                <a:ea typeface="Calibri"/>
                <a:cs typeface="Times New Roman"/>
              </a:rPr>
              <a:t> == 0 &amp;&amp; </a:t>
            </a:r>
            <a:r>
              <a:rPr lang="en-US" sz="1400" dirty="0" err="1">
                <a:solidFill>
                  <a:srgbClr val="000080"/>
                </a:solidFill>
                <a:effectLst/>
                <a:latin typeface="Consolas"/>
                <a:ea typeface="Calibri"/>
                <a:cs typeface="Times New Roman"/>
              </a:rPr>
              <a:t>center</a:t>
            </a:r>
            <a:r>
              <a:rPr lang="en-US" sz="1400" dirty="0" err="1">
                <a:solidFill>
                  <a:srgbClr val="000000"/>
                </a:solidFill>
                <a:effectLst/>
                <a:latin typeface="Consolas"/>
                <a:ea typeface="Calibri"/>
                <a:cs typeface="Times New Roman"/>
              </a:rPr>
              <a:t>.</a:t>
            </a:r>
            <a:r>
              <a:rPr lang="en-US" sz="1400" dirty="0" err="1">
                <a:solidFill>
                  <a:srgbClr val="000080"/>
                </a:solidFill>
                <a:effectLst/>
                <a:latin typeface="Consolas"/>
                <a:ea typeface="Calibri"/>
                <a:cs typeface="Times New Roman"/>
              </a:rPr>
              <a:t>y</a:t>
            </a:r>
            <a:r>
              <a:rPr lang="en-US" sz="1400" dirty="0">
                <a:solidFill>
                  <a:srgbClr val="000000"/>
                </a:solidFill>
                <a:effectLst/>
                <a:latin typeface="Consolas"/>
                <a:ea typeface="Calibri"/>
                <a:cs typeface="Times New Roman"/>
              </a:rPr>
              <a:t> == 10);</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1, 1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216F85"/>
                </a:solidFill>
                <a:effectLst/>
                <a:latin typeface="Consolas"/>
                <a:ea typeface="Calibri"/>
                <a:cs typeface="Times New Roman"/>
              </a:rPr>
              <a:t>Point</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 4, 5 };</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en-US" sz="1400" dirty="0">
                <a:solidFill>
                  <a:srgbClr val="0000FF"/>
                </a:solidFill>
                <a:effectLst/>
                <a:latin typeface="Consolas"/>
                <a:ea typeface="Calibri"/>
                <a:cs typeface="Times New Roman"/>
              </a:rPr>
              <a:t>double</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a:t>
            </a:r>
            <a:r>
              <a:rPr lang="en-US" sz="1400" dirty="0" err="1">
                <a:solidFill>
                  <a:srgbClr val="880000"/>
                </a:solidFill>
                <a:effectLst/>
                <a:latin typeface="Consolas"/>
                <a:ea typeface="Calibri"/>
                <a:cs typeface="Times New Roman"/>
              </a:rPr>
              <a:t>CalculateDistance</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pt0</a:t>
            </a:r>
            <a:r>
              <a:rPr lang="en-US" sz="1400" dirty="0">
                <a:solidFill>
                  <a:srgbClr val="000000"/>
                </a:solidFill>
                <a:effectLst/>
                <a:latin typeface="Consolas"/>
                <a:ea typeface="Calibri"/>
                <a:cs typeface="Times New Roman"/>
              </a:rPr>
              <a:t>, </a:t>
            </a:r>
            <a:r>
              <a:rPr lang="en-US" sz="1400" dirty="0">
                <a:solidFill>
                  <a:srgbClr val="000080"/>
                </a:solidFill>
                <a:effectLst/>
                <a:latin typeface="Consolas"/>
                <a:ea typeface="Calibri"/>
                <a:cs typeface="Times New Roman"/>
              </a:rPr>
              <a:t>pt1</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0"/>
              </a:spcAft>
            </a:pPr>
            <a:r>
              <a:rPr lang="en-US" sz="1400" dirty="0">
                <a:solidFill>
                  <a:srgbClr val="000000"/>
                </a:solidFill>
                <a:effectLst/>
                <a:latin typeface="Consolas"/>
                <a:ea typeface="Calibri"/>
                <a:cs typeface="Times New Roman"/>
              </a:rPr>
              <a:t>	</a:t>
            </a:r>
            <a:r>
              <a:rPr lang="ru-RU" sz="1400" dirty="0">
                <a:solidFill>
                  <a:srgbClr val="008000"/>
                </a:solidFill>
                <a:effectLst/>
                <a:latin typeface="Consolas"/>
                <a:ea typeface="Calibri"/>
                <a:cs typeface="Times New Roman"/>
              </a:rPr>
              <a:t>// Проверка чисел с плавающей запятой на приблизительное равенство</a:t>
            </a:r>
            <a:endParaRPr lang="ru-RU" sz="1400" dirty="0">
              <a:ea typeface="Calibri"/>
              <a:cs typeface="Times New Roman"/>
            </a:endParaRPr>
          </a:p>
          <a:p>
            <a:pPr defTabSz="520700">
              <a:spcAft>
                <a:spcPts val="0"/>
              </a:spcAft>
            </a:pPr>
            <a:r>
              <a:rPr lang="ru-RU" sz="1400" dirty="0">
                <a:solidFill>
                  <a:srgbClr val="000000"/>
                </a:solidFill>
                <a:effectLst/>
                <a:latin typeface="Consolas"/>
                <a:ea typeface="Calibri"/>
                <a:cs typeface="Times New Roman"/>
              </a:rPr>
              <a:t>	</a:t>
            </a:r>
            <a:r>
              <a:rPr lang="en-US" sz="1400" i="1" dirty="0">
                <a:solidFill>
                  <a:srgbClr val="6F008A"/>
                </a:solidFill>
                <a:effectLst/>
                <a:latin typeface="Consolas"/>
                <a:ea typeface="Calibri"/>
                <a:cs typeface="Times New Roman"/>
              </a:rPr>
              <a:t>assert</a:t>
            </a:r>
            <a:r>
              <a:rPr lang="en-US" sz="1400" dirty="0">
                <a:solidFill>
                  <a:srgbClr val="000000"/>
                </a:solidFill>
                <a:effectLst/>
                <a:latin typeface="Consolas"/>
                <a:ea typeface="Calibri"/>
                <a:cs typeface="Times New Roman"/>
              </a:rPr>
              <a:t>(</a:t>
            </a:r>
            <a:r>
              <a:rPr lang="en-US" sz="1400" i="1" dirty="0">
                <a:solidFill>
                  <a:srgbClr val="880000"/>
                </a:solidFill>
                <a:effectLst/>
                <a:latin typeface="Consolas"/>
                <a:ea typeface="Calibri"/>
                <a:cs typeface="Times New Roman"/>
              </a:rPr>
              <a:t>abs</a:t>
            </a:r>
            <a:r>
              <a:rPr lang="en-US" sz="1400" dirty="0">
                <a:solidFill>
                  <a:srgbClr val="000000"/>
                </a:solidFill>
                <a:effectLst/>
                <a:latin typeface="Consolas"/>
                <a:ea typeface="Calibri"/>
                <a:cs typeface="Times New Roman"/>
              </a:rPr>
              <a:t>(</a:t>
            </a:r>
            <a:r>
              <a:rPr lang="en-US" sz="1400" dirty="0">
                <a:solidFill>
                  <a:srgbClr val="000080"/>
                </a:solidFill>
                <a:effectLst/>
                <a:latin typeface="Consolas"/>
                <a:ea typeface="Calibri"/>
                <a:cs typeface="Times New Roman"/>
              </a:rPr>
              <a:t>distance</a:t>
            </a:r>
            <a:r>
              <a:rPr lang="en-US" sz="1400" dirty="0">
                <a:solidFill>
                  <a:srgbClr val="000000"/>
                </a:solidFill>
                <a:effectLst/>
                <a:latin typeface="Consolas"/>
                <a:ea typeface="Calibri"/>
                <a:cs typeface="Times New Roman"/>
              </a:rPr>
              <a:t> - 5.0) &lt;= </a:t>
            </a:r>
            <a:r>
              <a:rPr lang="en-US" sz="1400" i="1" dirty="0">
                <a:solidFill>
                  <a:srgbClr val="6F008A"/>
                </a:solidFill>
                <a:effectLst/>
                <a:latin typeface="Consolas"/>
                <a:ea typeface="Calibri"/>
                <a:cs typeface="Times New Roman"/>
              </a:rPr>
              <a:t>DBL_EPSILON</a:t>
            </a:r>
            <a:r>
              <a:rPr lang="en-US" sz="1400" dirty="0">
                <a:solidFill>
                  <a:srgbClr val="000000"/>
                </a:solidFill>
                <a:effectLst/>
                <a:latin typeface="Consolas"/>
                <a:ea typeface="Calibri"/>
                <a:cs typeface="Times New Roman"/>
              </a:rPr>
              <a:t>);</a:t>
            </a:r>
            <a:endParaRPr lang="ru-RU" sz="1400" dirty="0">
              <a:ea typeface="Calibri"/>
              <a:cs typeface="Times New Roman"/>
            </a:endParaRPr>
          </a:p>
          <a:p>
            <a:pPr defTabSz="520700">
              <a:spcAft>
                <a:spcPts val="1000"/>
              </a:spcAft>
            </a:pPr>
            <a:r>
              <a:rPr lang="ru-RU" sz="1400" dirty="0">
                <a:solidFill>
                  <a:srgbClr val="000000"/>
                </a:solidFill>
                <a:effectLst/>
                <a:latin typeface="Consolas"/>
                <a:ea typeface="Calibri"/>
                <a:cs typeface="Times New Roman"/>
              </a:rPr>
              <a:t>}</a:t>
            </a:r>
            <a:r>
              <a:rPr lang="ru-RU" sz="1400" dirty="0">
                <a:ea typeface="Calibri"/>
                <a:cs typeface="Times New Roman"/>
              </a:rPr>
              <a:t> </a:t>
            </a:r>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void</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2870</TotalTime>
  <Words>29444</Words>
  <Application>Microsoft Office PowerPoint</Application>
  <PresentationFormat>On-screen Show (4:3)</PresentationFormat>
  <Paragraphs>3752</Paragraphs>
  <Slides>238</Slides>
  <Notes>175</Notes>
  <HiddenSlides>18</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238</vt:i4>
      </vt:variant>
    </vt:vector>
  </HeadingPairs>
  <TitlesOfParts>
    <vt:vector size="250" baseType="lpstr">
      <vt:lpstr>SFMono-Regular</vt:lpstr>
      <vt:lpstr>Arial</vt:lpstr>
      <vt:lpstr>Arial Narrow</vt:lpstr>
      <vt:lpstr>Calibri</vt:lpstr>
      <vt:lpstr>Consolas</vt:lpstr>
      <vt:lpstr>Courier New</vt:lpstr>
      <vt:lpstr>Lucida Console</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Пространства имен</vt:lpstr>
      <vt:lpstr>Пространства имен</vt:lpstr>
      <vt:lpstr>PowerPoint Presentation</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PowerPoint Presentation</vt:lpstr>
      <vt:lpstr>Классы std::map и std::multimap</vt:lpstr>
      <vt:lpstr>Пример</vt:lpstr>
      <vt:lpstr>Пример – подсчет частоты встречаемости символов</vt:lpstr>
      <vt:lpstr>PowerPoint Presentation</vt:lpstr>
      <vt:lpstr>PowerPoint Presentation</vt:lpstr>
      <vt:lpstr>Двусвязный список std::list</vt:lpstr>
      <vt:lpstr>Пример</vt:lpstr>
      <vt:lpstr>PowerPoint Presentation</vt:lpstr>
      <vt:lpstr>Двусторонняя очередь (double-ended queue) std::deque</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Алгоритмы</vt:lpstr>
      <vt:lpstr>Пример: сортировка массива с использованием STL</vt:lpstr>
      <vt:lpstr>PowerPoint Presentation</vt:lpstr>
      <vt:lpstr>Пример</vt:lpstr>
      <vt:lpstr>PowerPoint Presentation</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PowerPoint Presentation</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124</cp:revision>
  <dcterms:created xsi:type="dcterms:W3CDTF">2016-02-02T19:36:42Z</dcterms:created>
  <dcterms:modified xsi:type="dcterms:W3CDTF">2023-02-04T08:05:54Z</dcterms:modified>
</cp:coreProperties>
</file>