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44"/>
  </p:notesMasterIdLst>
  <p:sldIdLst>
    <p:sldId id="256" r:id="rId2"/>
    <p:sldId id="281" r:id="rId3"/>
    <p:sldId id="377" r:id="rId4"/>
    <p:sldId id="378" r:id="rId5"/>
    <p:sldId id="290" r:id="rId6"/>
    <p:sldId id="292" r:id="rId7"/>
    <p:sldId id="379" r:id="rId8"/>
    <p:sldId id="294" r:id="rId9"/>
    <p:sldId id="380" r:id="rId10"/>
    <p:sldId id="293" r:id="rId11"/>
    <p:sldId id="381" r:id="rId12"/>
    <p:sldId id="282" r:id="rId13"/>
    <p:sldId id="305" r:id="rId14"/>
    <p:sldId id="283" r:id="rId15"/>
    <p:sldId id="307" r:id="rId16"/>
    <p:sldId id="382" r:id="rId17"/>
    <p:sldId id="383" r:id="rId18"/>
    <p:sldId id="259" r:id="rId19"/>
    <p:sldId id="384" r:id="rId20"/>
    <p:sldId id="385" r:id="rId21"/>
    <p:sldId id="387" r:id="rId22"/>
    <p:sldId id="386" r:id="rId23"/>
    <p:sldId id="352" r:id="rId24"/>
    <p:sldId id="389" r:id="rId25"/>
    <p:sldId id="388" r:id="rId26"/>
    <p:sldId id="390" r:id="rId27"/>
    <p:sldId id="391" r:id="rId28"/>
    <p:sldId id="268" r:id="rId29"/>
    <p:sldId id="392" r:id="rId30"/>
    <p:sldId id="393" r:id="rId31"/>
    <p:sldId id="270" r:id="rId32"/>
    <p:sldId id="271" r:id="rId33"/>
    <p:sldId id="394" r:id="rId34"/>
    <p:sldId id="397" r:id="rId35"/>
    <p:sldId id="399" r:id="rId36"/>
    <p:sldId id="398" r:id="rId37"/>
    <p:sldId id="395" r:id="rId38"/>
    <p:sldId id="396" r:id="rId39"/>
    <p:sldId id="400" r:id="rId40"/>
    <p:sldId id="260" r:id="rId41"/>
    <p:sldId id="263" r:id="rId42"/>
    <p:sldId id="264" r:id="rId43"/>
    <p:sldId id="308" r:id="rId44"/>
    <p:sldId id="291" r:id="rId45"/>
    <p:sldId id="258" r:id="rId46"/>
    <p:sldId id="285" r:id="rId47"/>
    <p:sldId id="405" r:id="rId48"/>
    <p:sldId id="407" r:id="rId49"/>
    <p:sldId id="408" r:id="rId50"/>
    <p:sldId id="286" r:id="rId51"/>
    <p:sldId id="287" r:id="rId52"/>
    <p:sldId id="356" r:id="rId53"/>
    <p:sldId id="261" r:id="rId54"/>
    <p:sldId id="262" r:id="rId55"/>
    <p:sldId id="309" r:id="rId56"/>
    <p:sldId id="310" r:id="rId57"/>
    <p:sldId id="311" r:id="rId58"/>
    <p:sldId id="312" r:id="rId59"/>
    <p:sldId id="406" r:id="rId60"/>
    <p:sldId id="401" r:id="rId61"/>
    <p:sldId id="402" r:id="rId62"/>
    <p:sldId id="266" r:id="rId63"/>
    <p:sldId id="403" r:id="rId64"/>
    <p:sldId id="404" r:id="rId65"/>
    <p:sldId id="267" r:id="rId66"/>
    <p:sldId id="357" r:id="rId67"/>
    <p:sldId id="358" r:id="rId68"/>
    <p:sldId id="272" r:id="rId69"/>
    <p:sldId id="273" r:id="rId70"/>
    <p:sldId id="277" r:id="rId71"/>
    <p:sldId id="359" r:id="rId72"/>
    <p:sldId id="360" r:id="rId73"/>
    <p:sldId id="361" r:id="rId74"/>
    <p:sldId id="410" r:id="rId75"/>
    <p:sldId id="279" r:id="rId76"/>
    <p:sldId id="278" r:id="rId77"/>
    <p:sldId id="409" r:id="rId78"/>
    <p:sldId id="324" r:id="rId79"/>
    <p:sldId id="363" r:id="rId80"/>
    <p:sldId id="364" r:id="rId81"/>
    <p:sldId id="362" r:id="rId82"/>
    <p:sldId id="365" r:id="rId83"/>
    <p:sldId id="411" r:id="rId84"/>
    <p:sldId id="274" r:id="rId85"/>
    <p:sldId id="325" r:id="rId86"/>
    <p:sldId id="328" r:id="rId87"/>
    <p:sldId id="275" r:id="rId88"/>
    <p:sldId id="329" r:id="rId89"/>
    <p:sldId id="330" r:id="rId90"/>
    <p:sldId id="331" r:id="rId91"/>
    <p:sldId id="333" r:id="rId92"/>
    <p:sldId id="332" r:id="rId93"/>
    <p:sldId id="326" r:id="rId94"/>
    <p:sldId id="327" r:id="rId95"/>
    <p:sldId id="334" r:id="rId96"/>
    <p:sldId id="297" r:id="rId97"/>
    <p:sldId id="298" r:id="rId98"/>
    <p:sldId id="412" r:id="rId99"/>
    <p:sldId id="413" r:id="rId100"/>
    <p:sldId id="299" r:id="rId101"/>
    <p:sldId id="414" r:id="rId102"/>
    <p:sldId id="301" r:id="rId103"/>
    <p:sldId id="302" r:id="rId104"/>
    <p:sldId id="303" r:id="rId105"/>
    <p:sldId id="366" r:id="rId106"/>
    <p:sldId id="367" r:id="rId107"/>
    <p:sldId id="368" r:id="rId108"/>
    <p:sldId id="369" r:id="rId109"/>
    <p:sldId id="370" r:id="rId110"/>
    <p:sldId id="371" r:id="rId111"/>
    <p:sldId id="335" r:id="rId112"/>
    <p:sldId id="339" r:id="rId113"/>
    <p:sldId id="340" r:id="rId114"/>
    <p:sldId id="341" r:id="rId115"/>
    <p:sldId id="336" r:id="rId116"/>
    <p:sldId id="338" r:id="rId117"/>
    <p:sldId id="342" r:id="rId118"/>
    <p:sldId id="343" r:id="rId119"/>
    <p:sldId id="344" r:id="rId120"/>
    <p:sldId id="349" r:id="rId121"/>
    <p:sldId id="345" r:id="rId122"/>
    <p:sldId id="346" r:id="rId123"/>
    <p:sldId id="350" r:id="rId124"/>
    <p:sldId id="347" r:id="rId125"/>
    <p:sldId id="348" r:id="rId126"/>
    <p:sldId id="372" r:id="rId127"/>
    <p:sldId id="373" r:id="rId128"/>
    <p:sldId id="374" r:id="rId129"/>
    <p:sldId id="375" r:id="rId130"/>
    <p:sldId id="376" r:id="rId131"/>
    <p:sldId id="313" r:id="rId132"/>
    <p:sldId id="314" r:id="rId133"/>
    <p:sldId id="315" r:id="rId134"/>
    <p:sldId id="316" r:id="rId135"/>
    <p:sldId id="317" r:id="rId136"/>
    <p:sldId id="318" r:id="rId137"/>
    <p:sldId id="353" r:id="rId138"/>
    <p:sldId id="354" r:id="rId139"/>
    <p:sldId id="319" r:id="rId140"/>
    <p:sldId id="320" r:id="rId141"/>
    <p:sldId id="321" r:id="rId142"/>
    <p:sldId id="355" r:id="rId143"/>
  </p:sldIdLst>
  <p:sldSz cx="12192000" cy="6858000"/>
  <p:notesSz cx="6858000" cy="9144000"/>
  <p:custDataLst>
    <p:tags r:id="rId14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ъектно-ориентированная парадигма" id="{7651F0BE-0BE9-4323-9B09-74B694D24A6F}">
          <p14:sldIdLst>
            <p14:sldId id="256"/>
            <p14:sldId id="281"/>
            <p14:sldId id="377"/>
            <p14:sldId id="378"/>
            <p14:sldId id="290"/>
            <p14:sldId id="292"/>
            <p14:sldId id="379"/>
            <p14:sldId id="294"/>
            <p14:sldId id="380"/>
            <p14:sldId id="293"/>
          </p14:sldIdLst>
        </p14:section>
        <p14:section name="Классы" id="{5675DF16-8B35-4E93-8050-02B7373D0E36}">
          <p14:sldIdLst>
            <p14:sldId id="381"/>
            <p14:sldId id="282"/>
            <p14:sldId id="305"/>
            <p14:sldId id="283"/>
            <p14:sldId id="307"/>
            <p14:sldId id="382"/>
            <p14:sldId id="383"/>
            <p14:sldId id="259"/>
            <p14:sldId id="384"/>
          </p14:sldIdLst>
        </p14:section>
        <p14:section name="Методы" id="{2460A18B-B030-44FB-B015-B1D6C22FE6A9}">
          <p14:sldIdLst>
            <p14:sldId id="385"/>
            <p14:sldId id="387"/>
            <p14:sldId id="386"/>
            <p14:sldId id="352"/>
            <p14:sldId id="389"/>
            <p14:sldId id="388"/>
            <p14:sldId id="390"/>
            <p14:sldId id="391"/>
          </p14:sldIdLst>
        </p14:section>
        <p14:section name="Константные методы" id="{FD3F81DB-3EC9-4500-BF93-61EFF2A19914}">
          <p14:sldIdLst>
            <p14:sldId id="268"/>
            <p14:sldId id="392"/>
            <p14:sldId id="393"/>
            <p14:sldId id="270"/>
            <p14:sldId id="271"/>
            <p14:sldId id="394"/>
            <p14:sldId id="397"/>
            <p14:sldId id="399"/>
            <p14:sldId id="398"/>
            <p14:sldId id="395"/>
            <p14:sldId id="396"/>
          </p14:sldIdLst>
        </p14:section>
        <p14:section name="Уровни доступа в классе" id="{C25A9056-7118-4BAF-B166-81B0ECD66DE0}">
          <p14:sldIdLst>
            <p14:sldId id="400"/>
            <p14:sldId id="260"/>
            <p14:sldId id="263"/>
            <p14:sldId id="264"/>
            <p14:sldId id="308"/>
            <p14:sldId id="291"/>
            <p14:sldId id="258"/>
          </p14:sldIdLst>
        </p14:section>
        <p14:section name="Свойства" id="{639C4329-66D6-41C4-BF95-6D03EB932BCC}">
          <p14:sldIdLst>
            <p14:sldId id="285"/>
            <p14:sldId id="405"/>
            <p14:sldId id="407"/>
            <p14:sldId id="408"/>
            <p14:sldId id="286"/>
            <p14:sldId id="287"/>
            <p14:sldId id="356"/>
          </p14:sldIdLst>
        </p14:section>
        <p14:section name="Классы и файлы" id="{924A951C-4B01-4304-BC7D-E39B518F7F15}">
          <p14:sldIdLst>
            <p14:sldId id="261"/>
            <p14:sldId id="262"/>
          </p14:sldIdLst>
        </p14:section>
        <p14:section name="Кладбище" id="{2CA6D77A-AEC5-46D8-B437-C784971259D5}">
          <p14:sldIdLst>
            <p14:sldId id="309"/>
            <p14:sldId id="310"/>
            <p14:sldId id="311"/>
            <p14:sldId id="312"/>
          </p14:sldIdLst>
        </p14:section>
        <p14:section name="Ссылка на текущий объект" id="{CE112920-A474-4EBB-B41C-276B7CE584FA}">
          <p14:sldIdLst>
            <p14:sldId id="406"/>
            <p14:sldId id="401"/>
            <p14:sldId id="402"/>
            <p14:sldId id="266"/>
            <p14:sldId id="403"/>
            <p14:sldId id="404"/>
            <p14:sldId id="267"/>
          </p14:sldIdLst>
        </p14:section>
        <p14:section name="Конструкторы" id="{EE43C98B-3C4C-493E-BAF8-24727E8F731D}">
          <p14:sldIdLst>
            <p14:sldId id="357"/>
            <p14:sldId id="358"/>
            <p14:sldId id="272"/>
            <p14:sldId id="273"/>
          </p14:sldIdLst>
        </p14:section>
        <p14:section name="Конструктор по умолчанию" id="{4D781A25-E570-4344-9FD4-28D3ED173F50}">
          <p14:sldIdLst>
            <p14:sldId id="277"/>
            <p14:sldId id="359"/>
            <p14:sldId id="360"/>
            <p14:sldId id="361"/>
          </p14:sldIdLst>
        </p14:section>
        <p14:section name="Список инициализации" id="{D9FE5545-3168-4D59-9341-260CE5B479B5}">
          <p14:sldIdLst>
            <p14:sldId id="410"/>
            <p14:sldId id="279"/>
            <p14:sldId id="278"/>
            <p14:sldId id="409"/>
            <p14:sldId id="324"/>
          </p14:sldIdLst>
        </p14:section>
        <p14:section name="Конвертирующий конструктор" id="{47E4EB29-3CFA-4622-8F9D-9F8E9FCE2693}">
          <p14:sldIdLst>
            <p14:sldId id="363"/>
            <p14:sldId id="364"/>
            <p14:sldId id="362"/>
            <p14:sldId id="365"/>
          </p14:sldIdLst>
        </p14:section>
        <p14:section name="Деструктор" id="{0E83F095-11A2-4245-A4FF-38A37F2912DC}">
          <p14:sldIdLst>
            <p14:sldId id="411"/>
            <p14:sldId id="274"/>
            <p14:sldId id="325"/>
            <p14:sldId id="328"/>
            <p14:sldId id="275"/>
            <p14:sldId id="329"/>
            <p14:sldId id="330"/>
            <p14:sldId id="331"/>
            <p14:sldId id="333"/>
            <p14:sldId id="332"/>
            <p14:sldId id="326"/>
            <p14:sldId id="327"/>
            <p14:sldId id="334"/>
          </p14:sldIdLst>
        </p14:section>
        <p14:section name="Копирование объектов" id="{8F6D1FD3-87F0-4368-8009-6784FA00768F}">
          <p14:sldIdLst>
            <p14:sldId id="297"/>
            <p14:sldId id="298"/>
            <p14:sldId id="412"/>
            <p14:sldId id="413"/>
            <p14:sldId id="299"/>
            <p14:sldId id="414"/>
            <p14:sldId id="301"/>
            <p14:sldId id="302"/>
            <p14:sldId id="303"/>
            <p14:sldId id="366"/>
            <p14:sldId id="367"/>
            <p14:sldId id="368"/>
            <p14:sldId id="369"/>
            <p14:sldId id="370"/>
            <p14:sldId id="371"/>
            <p14:sldId id="335"/>
            <p14:sldId id="339"/>
            <p14:sldId id="340"/>
            <p14:sldId id="341"/>
            <p14:sldId id="336"/>
            <p14:sldId id="338"/>
            <p14:sldId id="342"/>
            <p14:sldId id="343"/>
            <p14:sldId id="344"/>
            <p14:sldId id="349"/>
            <p14:sldId id="345"/>
            <p14:sldId id="346"/>
            <p14:sldId id="350"/>
            <p14:sldId id="347"/>
            <p14:sldId id="348"/>
            <p14:sldId id="372"/>
            <p14:sldId id="373"/>
            <p14:sldId id="374"/>
            <p14:sldId id="375"/>
            <p14:sldId id="376"/>
            <p14:sldId id="313"/>
            <p14:sldId id="314"/>
            <p14:sldId id="315"/>
            <p14:sldId id="316"/>
            <p14:sldId id="317"/>
            <p14:sldId id="318"/>
            <p14:sldId id="353"/>
            <p14:sldId id="354"/>
            <p14:sldId id="319"/>
            <p14:sldId id="320"/>
            <p14:sldId id="321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2" autoAdjust="0"/>
    <p:restoredTop sz="69942" autoAdjust="0"/>
  </p:normalViewPr>
  <p:slideViewPr>
    <p:cSldViewPr>
      <p:cViewPr>
        <p:scale>
          <a:sx n="66" d="100"/>
          <a:sy n="66" d="100"/>
        </p:scale>
        <p:origin x="1737" y="33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7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notesMaster" Target="notesMasters/notesMaster1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7A01C-1EBA-4F57-910C-24A56814DEBC}" type="datetimeFigureOut">
              <a:rPr lang="ru-RU" smtClean="0"/>
              <a:pPr/>
              <a:t>29.03.2024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AE-56D7-4996-AF0D-BCEC07780D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1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Абстра́кция</a:t>
            </a:r>
            <a:r>
              <a:rPr lang="ru-RU" dirty="0"/>
              <a:t> в объектно-ориентированном программировании — это использование только тех характеристик объекта, которые с достаточной точностью представляют его в данной системе. Основная идея состоит в том, чтобы представить объект минимальным набором полей и методов и при этом с достаточной точностью для решаемой задачи. </a:t>
            </a:r>
          </a:p>
          <a:p>
            <a:r>
              <a:rPr lang="ru-RU" dirty="0"/>
              <a:t>Абстракция является основой объектно-ориентированного программирования и позволяет работать с объектами, не вдаваясь в особенности их реализации. </a:t>
            </a:r>
          </a:p>
          <a:p>
            <a:r>
              <a:rPr lang="ru-RU" dirty="0"/>
              <a:t>Абстракция данных — одно из наиболее старых понятий объектно-ориентированного программирования, возникшее ещё до его появления. Абстракция данных связывает лежащий в основе тип данных с набором операций над ним (см. также абстрактный тип данных). Пользователь типа данных не имеет прямого доступа к его реализации, но может работать с данными через предоставленный набор операций. Преимущество абстракции данных в разделении операций над данными и внутреннего представления этих данных, что позволяет изменять реализацию, не затрагивая пользователей типа данных.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455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</a:t>
            </a:r>
            <a:r>
              <a:rPr lang="ru-RU" baseline="0" dirty="0"/>
              <a:t> на </a:t>
            </a:r>
            <a:r>
              <a:rPr lang="en-US" baseline="0" dirty="0"/>
              <a:t>C++ </a:t>
            </a:r>
            <a:r>
              <a:rPr lang="ru-RU" baseline="0" dirty="0"/>
              <a:t>славится высокой производительностью. Однако до появления нового стандарта </a:t>
            </a:r>
            <a:r>
              <a:rPr lang="en-US" baseline="0" dirty="0"/>
              <a:t>C++11</a:t>
            </a:r>
            <a:r>
              <a:rPr lang="ru-RU" baseline="0" dirty="0"/>
              <a:t> в языке присутствовала ложка дегтя, приводящая к снижению производительности многих программ на </a:t>
            </a:r>
            <a:r>
              <a:rPr lang="en-US" baseline="0" dirty="0"/>
              <a:t>C++ - </a:t>
            </a:r>
            <a:r>
              <a:rPr lang="ru-RU" b="1" baseline="0" dirty="0"/>
              <a:t>создание временных объектов</a:t>
            </a:r>
            <a:r>
              <a:rPr lang="ru-RU" baseline="0" dirty="0"/>
              <a:t>.</a:t>
            </a:r>
          </a:p>
          <a:p>
            <a:r>
              <a:rPr lang="ru-RU" dirty="0"/>
              <a:t>В</a:t>
            </a:r>
            <a:r>
              <a:rPr lang="ru-RU" baseline="0" dirty="0"/>
              <a:t> некоторых случаях оптимизирующий компилятор может уменьшить количество временных объектов, но в некоторых ситуациях без создания временных объектов обойтись не получается, что может привести к дорогостоящим операциям копирования объектов.</a:t>
            </a:r>
          </a:p>
          <a:p>
            <a:endParaRPr lang="ru-RU" dirty="0"/>
          </a:p>
          <a:p>
            <a:r>
              <a:rPr lang="ru-RU" dirty="0"/>
              <a:t>В некоторых случаях</a:t>
            </a:r>
            <a:r>
              <a:rPr lang="ru-RU" baseline="0" dirty="0"/>
              <a:t> для объекта может отсутствовать семантика копирования (например, </a:t>
            </a:r>
            <a:r>
              <a:rPr lang="en-US" baseline="0" dirty="0" err="1"/>
              <a:t>fstream</a:t>
            </a:r>
            <a:r>
              <a:rPr lang="en-US" baseline="0" dirty="0"/>
              <a:t>, thread, </a:t>
            </a:r>
            <a:r>
              <a:rPr lang="en-US" baseline="0" dirty="0" err="1"/>
              <a:t>mutex</a:t>
            </a:r>
            <a:r>
              <a:rPr lang="en-US" baseline="0" dirty="0"/>
              <a:t>)</a:t>
            </a:r>
            <a:r>
              <a:rPr lang="ru-RU" baseline="0" dirty="0"/>
              <a:t>, но оказывается необходимой семантика перемещения (передача прав владения объектом)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17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30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r>
              <a:rPr lang="ru-RU" baseline="0" dirty="0"/>
              <a:t> </a:t>
            </a:r>
            <a:r>
              <a:rPr lang="en-US" baseline="0" dirty="0" err="1"/>
              <a:t>DoubleValues</a:t>
            </a:r>
            <a:r>
              <a:rPr lang="ru-RU" baseline="0" dirty="0"/>
              <a:t> при вызове создает новый массив, заполняя его удвоенными значениями исходного массива. Предположим, что требуется сохранить исходный массив без изменений, поэтому мы не можем вносить в него изменения.</a:t>
            </a:r>
          </a:p>
          <a:p>
            <a:r>
              <a:rPr lang="ru-RU" baseline="0" dirty="0"/>
              <a:t>Что произойдет при выполнении оператора </a:t>
            </a:r>
            <a:r>
              <a:rPr lang="en-US" baseline="0" dirty="0"/>
              <a:t>return</a:t>
            </a:r>
            <a:r>
              <a:rPr lang="ru-RU" baseline="0" dirty="0"/>
              <a:t>? </a:t>
            </a:r>
          </a:p>
          <a:p>
            <a:r>
              <a:rPr lang="ru-RU" baseline="0" dirty="0"/>
              <a:t>Будет создана временная копия массива </a:t>
            </a:r>
            <a:r>
              <a:rPr lang="en-US" baseline="0" dirty="0"/>
              <a:t>result</a:t>
            </a:r>
            <a:r>
              <a:rPr lang="ru-RU" baseline="0" dirty="0"/>
              <a:t> (при выходе из функции будет вызван деструктор объекта </a:t>
            </a:r>
            <a:r>
              <a:rPr lang="en-US" baseline="0" dirty="0"/>
              <a:t>result</a:t>
            </a:r>
            <a:r>
              <a:rPr lang="ru-RU" baseline="0" dirty="0"/>
              <a:t>, поэтому его нужно скопировать при возврате из функции).</a:t>
            </a:r>
          </a:p>
          <a:p>
            <a:r>
              <a:rPr lang="ru-RU" baseline="0" dirty="0"/>
              <a:t>Второе копирование данных произойдет при присваивании результата переменной </a:t>
            </a:r>
            <a:r>
              <a:rPr lang="en-US" baseline="0" dirty="0"/>
              <a:t>v</a:t>
            </a:r>
            <a:r>
              <a:rPr lang="ru-RU" baseline="0" dirty="0"/>
              <a:t>, при этом</a:t>
            </a:r>
            <a:r>
              <a:rPr lang="en-US" baseline="0" dirty="0"/>
              <a:t> </a:t>
            </a:r>
            <a:r>
              <a:rPr lang="ru-RU" baseline="0" dirty="0"/>
              <a:t>будут скопированы элементы временной копии.</a:t>
            </a:r>
          </a:p>
          <a:p>
            <a:r>
              <a:rPr lang="ru-RU" baseline="0" dirty="0"/>
              <a:t>Копирование при возврате массива из функции может быть в ряде случае оптимизировано компилятором (стандарт языка </a:t>
            </a:r>
            <a:r>
              <a:rPr lang="en-US" baseline="0" dirty="0"/>
              <a:t>C++03</a:t>
            </a:r>
            <a:r>
              <a:rPr lang="ru-RU" baseline="0" dirty="0"/>
              <a:t> такого рода оптимизации допускает), но копирование элементов массива при выполнении операции присваивания все равно будет выполнено.</a:t>
            </a:r>
          </a:p>
          <a:p>
            <a:r>
              <a:rPr lang="ru-RU" baseline="0" dirty="0"/>
              <a:t>Можно попытаться устранить избыточное копирование разными способами: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Передача ссылки на результирующий массив в функцию </a:t>
            </a:r>
            <a:r>
              <a:rPr lang="en-US" baseline="0" dirty="0" err="1"/>
              <a:t>DoubleValues</a:t>
            </a:r>
            <a:r>
              <a:rPr lang="ru-RU" baseline="0" dirty="0"/>
              <a:t> в виде дополнительного параметра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Размещение результирующего массива в куче при помощи </a:t>
            </a:r>
            <a:r>
              <a:rPr lang="en-US" baseline="0" dirty="0"/>
              <a:t>new </a:t>
            </a:r>
            <a:r>
              <a:rPr lang="ru-RU" baseline="0" dirty="0"/>
              <a:t>и возврата указателя на него</a:t>
            </a:r>
          </a:p>
          <a:p>
            <a:pPr marL="0" indent="0">
              <a:buFontTx/>
              <a:buNone/>
            </a:pPr>
            <a:r>
              <a:rPr lang="ru-RU" baseline="0" dirty="0"/>
              <a:t>Проблема в том, что оба этих способа являются, по своей сути, «костылями». В особенности второй способ, т.к. естественный стиль программирования на </a:t>
            </a:r>
            <a:r>
              <a:rPr lang="en-US" baseline="0" dirty="0"/>
              <a:t>C++ </a:t>
            </a:r>
            <a:r>
              <a:rPr lang="ru-RU" baseline="0" dirty="0"/>
              <a:t>предполагает минимум выделений объектов в куче.</a:t>
            </a:r>
          </a:p>
          <a:p>
            <a:pPr marL="0" indent="0">
              <a:buFontTx/>
              <a:buNone/>
            </a:pPr>
            <a:r>
              <a:rPr lang="ru-RU" baseline="0" dirty="0"/>
              <a:t>Самое обидное здесь в том, что массив, возвращаемый функцией </a:t>
            </a:r>
            <a:r>
              <a:rPr lang="en-US" baseline="0" dirty="0" err="1"/>
              <a:t>DoubleValues</a:t>
            </a:r>
            <a:r>
              <a:rPr lang="en-US" baseline="0" dirty="0"/>
              <a:t> </a:t>
            </a:r>
            <a:r>
              <a:rPr lang="ru-RU" baseline="0" dirty="0"/>
              <a:t>является временным объектом, который будет разрушен сразу же после копирования его элементов в операторе присваивания.</a:t>
            </a:r>
          </a:p>
          <a:p>
            <a:pPr marL="0" indent="0">
              <a:buFontTx/>
              <a:buNone/>
            </a:pPr>
            <a:r>
              <a:rPr lang="ru-RU" baseline="0" dirty="0"/>
              <a:t>В идеале хотелось бы в этой ситуации вообще избежать полного копирования элементов массива </a:t>
            </a:r>
            <a:r>
              <a:rPr lang="en-US" baseline="0" dirty="0"/>
              <a:t>result</a:t>
            </a:r>
            <a:r>
              <a:rPr lang="ru-RU" baseline="0" dirty="0"/>
              <a:t>, а просто «забрать» данные у временного объекта.</a:t>
            </a:r>
          </a:p>
          <a:p>
            <a:pPr marL="0" indent="0">
              <a:buFontTx/>
              <a:buNone/>
            </a:pP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В</a:t>
            </a:r>
            <a:r>
              <a:rPr lang="en-US" baseline="0" dirty="0"/>
              <a:t> C++03 </a:t>
            </a:r>
            <a:r>
              <a:rPr lang="ru-RU" baseline="0" dirty="0"/>
              <a:t>не было способа узнать, является объект временным или нет, и приходилось всегда выполнять копирование. В </a:t>
            </a:r>
            <a:r>
              <a:rPr lang="en-US" baseline="0" dirty="0"/>
              <a:t>C++11 </a:t>
            </a:r>
            <a:r>
              <a:rPr lang="ru-RU" baseline="0" dirty="0"/>
              <a:t>такая возможность появилась!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181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04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396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87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Внутри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MovePoint</a:t>
            </a:r>
            <a:r>
              <a:rPr lang="ru-RU" dirty="0"/>
              <a:t> мы обращаемся к точке по имени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ru-RU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62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мы заменим эту функцию на метод, то внутри него мы можем обращаться к полям по их имени.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 вызове метода вы указываете объект, которому адресован вызов. Информация об этом объекте передаётся методу через неявный параметр с именем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 — это </a:t>
            </a:r>
            <a:r>
              <a:rPr lang="ru-RU" b="1" dirty="0">
                <a:effectLst/>
              </a:rPr>
              <a:t>указатель</a:t>
            </a:r>
            <a:r>
              <a:rPr lang="ru-RU" dirty="0"/>
              <a:t> на текущий объект, который можно использовать только внутри метода. Более подробно указатели вы будете изучать позже, а пока достаточно знать, что передача по указателю очень похожа на передачу по ссылке — объект не копируется и может быть изменён.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124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194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внутри метода вы используете поле или метод этого класса, для компилятора это выглядит как обращение к ним через указатель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Если мы взглянем на метод класса глазами компилятора, то он будет выглядеть примерно так: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625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Добавим в структуру </a:t>
            </a:r>
            <a:r>
              <a:rPr lang="ru-RU" dirty="0" err="1"/>
              <a:t>Point</a:t>
            </a:r>
            <a:r>
              <a:rPr lang="ru-RU" dirty="0"/>
              <a:t> метод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(</a:t>
            </a:r>
            <a:r>
              <a:rPr lang="ru-RU" dirty="0" err="1"/>
              <a:t>double</a:t>
            </a:r>
            <a:r>
              <a:rPr lang="ru-RU" dirty="0"/>
              <a:t> x, </a:t>
            </a:r>
            <a:r>
              <a:rPr lang="ru-RU" dirty="0" err="1"/>
              <a:t>double</a:t>
            </a:r>
            <a:r>
              <a:rPr lang="ru-RU" dirty="0"/>
              <a:t> y), изменяющий координаты точки. Внутри этого метода имена x и y привязаны к параметрам метода, а не к полям класса. Это явление называется {{</a:t>
            </a:r>
            <a:r>
              <a:rPr lang="ru-RU" dirty="0" err="1"/>
              <a:t>shadowing</a:t>
            </a:r>
            <a:r>
              <a:rPr lang="ru-RU" dirty="0"/>
              <a:t>}}[</a:t>
            </a:r>
            <a:r>
              <a:rPr lang="ru-RU" dirty="0" err="1"/>
              <a:t>be_cpp_shadowing</a:t>
            </a:r>
            <a:r>
              <a:rPr lang="ru-RU" dirty="0"/>
              <a:t>]. Чтобы обратиться к полю класса, надо явно обратиться к ним через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r>
              <a:rPr lang="ru-RU" dirty="0"/>
              <a:t>Таких ситуаций следует избегать:</a:t>
            </a:r>
          </a:p>
          <a:p>
            <a:r>
              <a:rPr lang="ru-RU" dirty="0"/>
              <a:t>В большом методе не сразу понятно, обращается код к полю класса или к параметру метода.</a:t>
            </a:r>
          </a:p>
          <a:p>
            <a:r>
              <a:rPr lang="ru-RU" dirty="0"/>
              <a:t>Легко забыть написать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772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61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49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2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2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27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2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32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70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8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1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23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3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2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0c2uBSY425nzNgiO" TargetMode="Externa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bzbqAdTJspyA2WZ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andbox.org/permlink/BA36QTz5AhEHY2XN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andbox.org/permlink/1jrbrx0sZ2Onh9Wi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andbox.org/permlink/c3su0ECMm84fRNDE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andbox.org/permlink/Wq8WlsDg4VzeRQfQ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andbox.org/permlink/vYlRGmbkmDIHo7sK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9NCf4pztCsiSZpc8" TargetMode="Externa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Основы ООП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-3990"/>
            <a:ext cx="9252520" cy="656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PrintShapeInfo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(const Shape&amp; s) {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"Color:"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s.GetColor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"Area:"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s.GetArea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Автоматически сгенерированный конструктор копирования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Если программист не определит конструктор копирования явно, компилятор сгенерирует его во время компиляции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Автоматически сгенерированный конструктор копирования </a:t>
            </a:r>
            <a:r>
              <a:rPr lang="ru-RU" b="1" dirty="0"/>
              <a:t>осуществляет копирование всех полей класса</a:t>
            </a:r>
            <a:r>
              <a:rPr lang="ru-RU" dirty="0"/>
              <a:t>, вызывая для них их конструкторы копирования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D604AA-D8AA-4EF4-A104-861C14224A24}"/>
              </a:ext>
            </a:extLst>
          </p:cNvPr>
          <p:cNvSpPr/>
          <p:nvPr/>
        </p:nvSpPr>
        <p:spPr>
          <a:xfrm>
            <a:off x="86376" y="79581"/>
            <a:ext cx="11593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MakeModifiedPostcardInEnvelope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MakeModifiedPostcardInEnvelope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modifiedEnv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42D834-00AE-4266-A547-C59CB9F73E80}"/>
              </a:ext>
            </a:extLst>
          </p:cNvPr>
          <p:cNvSpPr/>
          <p:nvPr/>
        </p:nvSpPr>
        <p:spPr>
          <a:xfrm>
            <a:off x="6385643" y="4439317"/>
            <a:ext cx="5691675" cy="2339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created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en-US" sz="1600" dirty="0">
                <a:latin typeface="Consolas" panose="020B0609020204030204" pitchFamily="49" charset="0"/>
              </a:rPr>
              <a:t> - 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Создание собственного конструктора копирования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Автоматически сгенерированный конструктор копирования не всегда подходит</a:t>
            </a:r>
          </a:p>
          <a:p>
            <a:pPr lvl="1"/>
            <a:r>
              <a:rPr lang="ru-RU"/>
              <a:t>Создание копии объекта – больше простого копирования всех его полей</a:t>
            </a:r>
          </a:p>
          <a:p>
            <a:r>
              <a:rPr lang="ru-RU"/>
              <a:t>Пример: класс, реализующий динамический массив</a:t>
            </a:r>
          </a:p>
          <a:p>
            <a:pPr lvl="1"/>
            <a:r>
              <a:rPr lang="ru-RU"/>
              <a:t>Копирование массива требует выделения динамической памяти и копирования элементов исходного массива</a:t>
            </a:r>
          </a:p>
          <a:p>
            <a:r>
              <a:rPr lang="ru-RU"/>
              <a:t>Выход – создавать собственный копирующий конструктор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1919288" y="1857574"/>
            <a:ext cx="849788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stdio.h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memory.h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():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nullptr</a:t>
            </a:r>
            <a:r>
              <a:rPr lang="ru-RU" sz="1400" b="1" dirty="0">
                <a:latin typeface="Courier New" pitchFamily="49" charset="0"/>
              </a:rPr>
              <a:t>),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(0){}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const&amp;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arr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new</a:t>
            </a:r>
            <a:r>
              <a:rPr lang="ru-RU" sz="1400" b="1" dirty="0">
                <a:latin typeface="Courier New" pitchFamily="49" charset="0"/>
              </a:rPr>
              <a:t> int [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])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,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 != 0)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	</a:t>
            </a:r>
            <a:r>
              <a:rPr lang="ru-RU" sz="1400" b="1" dirty="0" err="1">
                <a:latin typeface="Courier New" pitchFamily="49" charset="0"/>
              </a:rPr>
              <a:t>memcpy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arr.m_pData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sizeof</a:t>
            </a:r>
            <a:r>
              <a:rPr lang="ru-RU" sz="1400" b="1" dirty="0">
                <a:latin typeface="Courier New" pitchFamily="49" charset="0"/>
              </a:rPr>
              <a:t>(int) *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>
                <a:latin typeface="Courier New" pitchFamily="49" charset="0"/>
              </a:rPr>
              <a:t>}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;}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private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 * 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	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Запрещение копирования объектов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Возможны ситуации, когда операция копирования объекта не имеет смысла и должна быть запрещена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сетевое соединение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работу с файлом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Объект должен существовать в единственном экземпляре внутри приложения, например, «клавиатура»</a:t>
            </a:r>
          </a:p>
          <a:p>
            <a:pPr>
              <a:lnSpc>
                <a:spcPct val="80000"/>
              </a:lnSpc>
            </a:pPr>
            <a:r>
              <a:rPr lang="ru-RU" dirty="0"/>
              <a:t>Для запрещения копирования объекта, конструктор помечается = </a:t>
            </a:r>
            <a:r>
              <a:rPr lang="en-US" dirty="0"/>
              <a:t>delete</a:t>
            </a:r>
            <a:endParaRPr lang="ru-RU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8E7928-B8A2-42F2-BD9F-3456E53A0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784" y="4869160"/>
            <a:ext cx="464344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4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присваивания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10206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Автоматически сгенерированный оператор присваивания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 присваивания, как и конструктор копирования может быть автоматически сгенерирован компилятором в случае необходимости</a:t>
            </a:r>
          </a:p>
          <a:p>
            <a:pPr lvl="1"/>
            <a:r>
              <a:rPr lang="ru-RU" dirty="0"/>
              <a:t>Автоматически сгенерированный оператор присваивания выполняет вызов операторов присваивания для всех своих полей, а также родительского класса (в случае его наличия родителя)</a:t>
            </a:r>
          </a:p>
          <a:p>
            <a:r>
              <a:rPr lang="ru-RU" dirty="0"/>
              <a:t>В ряде случаев компилятор не может сгенерировать оператор присваивания</a:t>
            </a:r>
          </a:p>
          <a:p>
            <a:pPr lvl="1"/>
            <a:r>
              <a:rPr lang="ru-RU" dirty="0"/>
              <a:t>Класс содержит ссылки или константы</a:t>
            </a:r>
          </a:p>
          <a:p>
            <a:pPr lvl="1"/>
            <a:r>
              <a:rPr lang="ru-RU" dirty="0"/>
              <a:t>В родительском классе оператор присваивания объявлен приватным</a:t>
            </a:r>
          </a:p>
        </p:txBody>
      </p:sp>
    </p:spTree>
    <p:extLst>
      <p:ext uri="{BB962C8B-B14F-4D97-AF65-F5344CB8AC3E}">
        <p14:creationId xmlns:p14="http://schemas.microsoft.com/office/powerpoint/2010/main" val="4752905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нужен собственный оператор присваивания?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Как правило, во всех случаях, когда классу нужен собственный конструктор копирования</a:t>
            </a:r>
          </a:p>
          <a:p>
            <a:pPr lvl="1"/>
            <a:r>
              <a:rPr lang="ru-RU" dirty="0"/>
              <a:t>Создание копии не сводится к обычному копированию полей класса</a:t>
            </a:r>
            <a:endParaRPr lang="en-US" dirty="0"/>
          </a:p>
          <a:p>
            <a:r>
              <a:rPr lang="ru-RU" dirty="0"/>
              <a:t>Оператор присваивания должен возвращать ссылку на левый операнд, чтобы были возможны следующие выражения, допустимые для встроенных типов:</a:t>
            </a:r>
          </a:p>
          <a:p>
            <a:pPr lvl="1"/>
            <a:r>
              <a:rPr lang="en-US" dirty="0"/>
              <a:t>if ((a =</a:t>
            </a:r>
            <a:r>
              <a:rPr lang="ru-RU" dirty="0"/>
              <a:t> </a:t>
            </a:r>
            <a:r>
              <a:rPr lang="en-US" dirty="0"/>
              <a:t>b) == c) {…}</a:t>
            </a:r>
            <a:endParaRPr lang="ru-RU" dirty="0"/>
          </a:p>
          <a:p>
            <a:r>
              <a:rPr lang="ru-RU" dirty="0"/>
              <a:t>Оператор присваивания должен корректно обрабатывать некоторые особенные ситуации</a:t>
            </a:r>
          </a:p>
          <a:p>
            <a:pPr lvl="1"/>
            <a:r>
              <a:rPr lang="ru-RU" dirty="0"/>
              <a:t>Например, присваивание самому себе не должно приводить к порче данных</a:t>
            </a:r>
          </a:p>
          <a:p>
            <a:pPr lvl="1"/>
            <a:r>
              <a:rPr lang="ru-RU" dirty="0"/>
              <a:t>Наиболее надежный способ – использовать конструктор копирования для создания копии</a:t>
            </a:r>
          </a:p>
        </p:txBody>
      </p:sp>
    </p:spTree>
    <p:extLst>
      <p:ext uri="{BB962C8B-B14F-4D97-AF65-F5344CB8AC3E}">
        <p14:creationId xmlns:p14="http://schemas.microsoft.com/office/powerpoint/2010/main" val="61513251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81200" y="214290"/>
            <a:ext cx="8305800" cy="1632798"/>
          </a:xfrm>
        </p:spPr>
        <p:txBody>
          <a:bodyPr>
            <a:normAutofit/>
          </a:bodyPr>
          <a:lstStyle/>
          <a:p>
            <a:r>
              <a:rPr lang="ru-RU" dirty="0"/>
              <a:t>Пример некорректной</a:t>
            </a:r>
            <a:r>
              <a:rPr lang="en-US" dirty="0"/>
              <a:t> </a:t>
            </a:r>
            <a:r>
              <a:rPr lang="ru-RU" dirty="0"/>
              <a:t>реализации присваивания строк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5472" y="2143116"/>
            <a:ext cx="821537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CMyString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600" b="1" dirty="0">
                <a:latin typeface="Courier New" pitchFamily="49" charset="0"/>
              </a:rPr>
              <a:t> other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delete [] 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 = new char[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 + 1];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memcpy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other.m_pChars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 + 1);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m_length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char * 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size_t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m_length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38876" y="4857760"/>
            <a:ext cx="4286248" cy="18573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Некорректная работа оператора в случае</a:t>
            </a:r>
            <a:r>
              <a:rPr lang="en-US" dirty="0"/>
              <a:t> </a:t>
            </a:r>
            <a:r>
              <a:rPr lang="ru-RU" dirty="0" err="1"/>
              <a:t>самоприсваивания</a:t>
            </a:r>
            <a:r>
              <a:rPr lang="ru-RU" dirty="0"/>
              <a:t>:</a:t>
            </a:r>
          </a:p>
          <a:p>
            <a:endParaRPr lang="en-US" dirty="0"/>
          </a:p>
          <a:p>
            <a:r>
              <a:rPr lang="en-US" dirty="0" err="1"/>
              <a:t>CMyString</a:t>
            </a:r>
            <a:r>
              <a:rPr lang="en-US" dirty="0"/>
              <a:t> s(“some string”);</a:t>
            </a:r>
          </a:p>
          <a:p>
            <a:r>
              <a:rPr lang="en-US" dirty="0"/>
              <a:t>s = s;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03889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81200" y="214290"/>
            <a:ext cx="8305800" cy="1632798"/>
          </a:xfrm>
        </p:spPr>
        <p:txBody>
          <a:bodyPr>
            <a:normAutofit/>
          </a:bodyPr>
          <a:lstStyle/>
          <a:p>
            <a:r>
              <a:rPr lang="ru-RU" dirty="0"/>
              <a:t>Пример корректной</a:t>
            </a:r>
            <a:r>
              <a:rPr lang="en-US" dirty="0"/>
              <a:t> </a:t>
            </a:r>
            <a:r>
              <a:rPr lang="ru-RU" dirty="0"/>
              <a:t>реализации присваивания строк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5472" y="1841242"/>
            <a:ext cx="821537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  <a:endParaRPr lang="en-US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…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>
                <a:latin typeface="Courier New" pitchFamily="49" charset="0"/>
              </a:rPr>
              <a:t> other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if (std::</a:t>
            </a:r>
            <a:r>
              <a:rPr lang="en-US" sz="1400" b="1" dirty="0" err="1">
                <a:latin typeface="Courier New" pitchFamily="49" charset="0"/>
              </a:rPr>
              <a:t>addressof</a:t>
            </a:r>
            <a:r>
              <a:rPr lang="en-US" sz="1400" b="1" dirty="0">
                <a:latin typeface="Courier New" pitchFamily="49" charset="0"/>
              </a:rPr>
              <a:t>(other) != this)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tmpCopy</a:t>
            </a:r>
            <a:r>
              <a:rPr lang="en-US" sz="1400" b="1" dirty="0">
                <a:latin typeface="Courier New" pitchFamily="49" charset="0"/>
              </a:rPr>
              <a:t>(other);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std::swap(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tmpCopy.m_pChars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std::swap(</a:t>
            </a:r>
            <a:r>
              <a:rPr lang="en-US" sz="1400" b="1" dirty="0" err="1">
                <a:latin typeface="Courier New" pitchFamily="49" charset="0"/>
              </a:rPr>
              <a:t>m_length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tmpCopy.m_length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}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return *this;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// </a:t>
            </a:r>
            <a:r>
              <a:rPr lang="ru-RU" sz="1400" b="1" dirty="0">
                <a:latin typeface="Courier New" pitchFamily="49" charset="0"/>
              </a:rPr>
              <a:t>сходным образом перегружаем операторы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+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>
                <a:latin typeface="Courier New" pitchFamily="49" charset="0"/>
              </a:rPr>
              <a:t> other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(const char* </a:t>
            </a:r>
            <a:r>
              <a:rPr lang="en-US" sz="1400" b="1" dirty="0" err="1">
                <a:latin typeface="Courier New" pitchFamily="49" charset="0"/>
              </a:rPr>
              <a:t>pChars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+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(const char* </a:t>
            </a:r>
            <a:r>
              <a:rPr lang="en-US" sz="1400" b="1" dirty="0" err="1">
                <a:latin typeface="Courier New" pitchFamily="49" charset="0"/>
              </a:rPr>
              <a:t>pChars</a:t>
            </a:r>
            <a:r>
              <a:rPr lang="en-US" sz="1400" dirty="0">
                <a:latin typeface="Courier New" pitchFamily="49" charset="0"/>
              </a:rPr>
              <a:t>);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…</a:t>
            </a:r>
            <a:endParaRPr lang="en-US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char *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size_t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m_length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  <a:endParaRPr lang="en-US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3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BA02-ECA5-44AF-9AD6-0AAD41E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класса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0DCA9-CD51-4D27-90EB-9588FB185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9962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Запрет операции присваивания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ряде случае операция присваивания объектов может быть нежелательной</a:t>
            </a:r>
          </a:p>
          <a:p>
            <a:pPr lvl="1"/>
            <a:r>
              <a:rPr lang="ru-RU" dirty="0"/>
              <a:t>С экземпляром объекта связываются какие-то внешние объекты, например, файловый дескриптор или сетевое соединение</a:t>
            </a:r>
          </a:p>
          <a:p>
            <a:r>
              <a:rPr lang="ru-RU" dirty="0"/>
              <a:t>Операцию присваивания для объектов можно запретить, объявив оператор присваивания в приватной области класса</a:t>
            </a:r>
          </a:p>
          <a:p>
            <a:pPr lvl="1"/>
            <a:r>
              <a:rPr lang="ru-RU" dirty="0"/>
              <a:t>Реализацию можно при этом не писать</a:t>
            </a:r>
            <a:endParaRPr lang="en-US" dirty="0"/>
          </a:p>
          <a:p>
            <a:pPr lvl="1"/>
            <a:r>
              <a:rPr lang="ru-RU" dirty="0"/>
              <a:t>Альтернатива – использовать = </a:t>
            </a:r>
            <a:r>
              <a:rPr lang="en-US" dirty="0"/>
              <a:t>delete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4156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3933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 копированием объектов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Проблемы с производительностью</a:t>
            </a:r>
          </a:p>
          <a:p>
            <a:pPr lvl="1"/>
            <a:r>
              <a:rPr lang="ru-RU" dirty="0"/>
              <a:t>Избыточное создание временных объектов</a:t>
            </a:r>
          </a:p>
          <a:p>
            <a:pPr lvl="2"/>
            <a:r>
              <a:rPr lang="ru-RU" dirty="0"/>
              <a:t>Оптимизатор не всегда справляется</a:t>
            </a:r>
          </a:p>
          <a:p>
            <a:pPr lvl="1"/>
            <a:r>
              <a:rPr lang="ru-RU" dirty="0"/>
              <a:t>Создание копий «тяжелых» объектов может сильно ударить по производительности</a:t>
            </a:r>
          </a:p>
          <a:p>
            <a:r>
              <a:rPr lang="ru-RU" dirty="0"/>
              <a:t>Не для всех типов объектов имеет смысл семантика копирования</a:t>
            </a:r>
          </a:p>
          <a:p>
            <a:pPr lvl="1"/>
            <a:r>
              <a:rPr lang="en-US" dirty="0" err="1"/>
              <a:t>fstream</a:t>
            </a:r>
            <a:r>
              <a:rPr lang="en-US" dirty="0"/>
              <a:t>, thread, </a:t>
            </a:r>
            <a:r>
              <a:rPr lang="en-US" dirty="0" err="1"/>
              <a:t>mutex</a:t>
            </a:r>
            <a:endParaRPr lang="ru-RU" dirty="0"/>
          </a:p>
          <a:p>
            <a:pPr lvl="1"/>
            <a:r>
              <a:rPr lang="ru-RU" dirty="0"/>
              <a:t>В то же время может быть необходима семантика перемещения содержимого от одного объекта к другому</a:t>
            </a:r>
          </a:p>
        </p:txBody>
      </p:sp>
    </p:spTree>
    <p:extLst>
      <p:ext uri="{BB962C8B-B14F-4D97-AF65-F5344CB8AC3E}">
        <p14:creationId xmlns:p14="http://schemas.microsoft.com/office/powerpoint/2010/main" val="33015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0144" y="1"/>
            <a:ext cx="849694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&lt;vector&gt;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&amp; v)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result;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result.reserve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n;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(2 * v[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result;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100000;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5560" y="3068960"/>
            <a:ext cx="23042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135560" y="5719731"/>
            <a:ext cx="2808312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6839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Избыточное копирование объектов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приведенном примере выполняются 2 операции копирования</a:t>
            </a:r>
          </a:p>
          <a:p>
            <a:pPr lvl="1"/>
            <a:r>
              <a:rPr lang="ru-RU" dirty="0"/>
              <a:t>Оператор </a:t>
            </a:r>
            <a:r>
              <a:rPr lang="en-US" dirty="0"/>
              <a:t>return </a:t>
            </a:r>
            <a:r>
              <a:rPr lang="ru-RU" dirty="0"/>
              <a:t>возвращает</a:t>
            </a:r>
            <a:r>
              <a:rPr lang="en-US" dirty="0"/>
              <a:t> </a:t>
            </a:r>
            <a:r>
              <a:rPr lang="ru-RU" dirty="0"/>
              <a:t>временную копию</a:t>
            </a:r>
            <a:endParaRPr lang="en-US" dirty="0"/>
          </a:p>
          <a:p>
            <a:pPr lvl="2"/>
            <a:r>
              <a:rPr lang="ru-RU" dirty="0"/>
              <a:t>Данный этап может быть оптимизирован компилятором</a:t>
            </a:r>
          </a:p>
          <a:p>
            <a:pPr lvl="1"/>
            <a:r>
              <a:rPr lang="ru-RU" dirty="0"/>
              <a:t>При выполнении оператора присваивания временная копия копируется в массив </a:t>
            </a:r>
            <a:r>
              <a:rPr lang="en-US" dirty="0"/>
              <a:t>v</a:t>
            </a:r>
            <a:endParaRPr lang="ru-RU" dirty="0"/>
          </a:p>
          <a:p>
            <a:r>
              <a:rPr lang="ru-RU" dirty="0"/>
              <a:t>Попытки избежать копирования усложняют код и являются «костылями»</a:t>
            </a:r>
          </a:p>
          <a:p>
            <a:r>
              <a:rPr lang="ru-RU" dirty="0"/>
              <a:t>Причина проблемы: в </a:t>
            </a:r>
            <a:r>
              <a:rPr lang="en-US" dirty="0"/>
              <a:t>C++03 </a:t>
            </a:r>
            <a:r>
              <a:rPr lang="ru-RU" dirty="0"/>
              <a:t>нельзя отличить временный объект от невременного</a:t>
            </a:r>
          </a:p>
          <a:p>
            <a:r>
              <a:rPr lang="en-US" dirty="0"/>
              <a:t>C++11</a:t>
            </a:r>
            <a:r>
              <a:rPr lang="ru-RU" dirty="0"/>
              <a:t> это позволяет за счет нового типа ссылок на </a:t>
            </a:r>
            <a:r>
              <a:rPr lang="en-US" dirty="0" err="1"/>
              <a:t>rvalue</a:t>
            </a:r>
            <a:endParaRPr lang="ru-RU" dirty="0"/>
          </a:p>
          <a:p>
            <a:pPr lvl="1"/>
            <a:r>
              <a:rPr lang="ru-RU" dirty="0"/>
              <a:t>Все контейнеры </a:t>
            </a:r>
            <a:r>
              <a:rPr lang="en-US" dirty="0"/>
              <a:t>STL</a:t>
            </a:r>
            <a:r>
              <a:rPr lang="ru-RU" dirty="0"/>
              <a:t> в стандарте </a:t>
            </a:r>
            <a:r>
              <a:rPr lang="en-US" dirty="0"/>
              <a:t>C++11 </a:t>
            </a:r>
            <a:r>
              <a:rPr lang="ru-RU" dirty="0"/>
              <a:t>поддерживают семантику перемещения своих элементов при копировании и присваивании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6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Lvalue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Название термина происходит от синтаксиса операции присваивания во многих языках программирования:</a:t>
            </a:r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= </a:t>
            </a:r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endParaRPr lang="en-US" b="1" i="1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после вычисления должно привести к местоположению объекта данных, в который будет производиться запись (левостороннее значение или </a:t>
            </a:r>
            <a:r>
              <a:rPr lang="en-US" dirty="0" err="1"/>
              <a:t>lvalue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r>
              <a:rPr lang="ru-RU" dirty="0"/>
              <a:t> после вычисления должно обозначать величину, которая будет присвоена объекту данных (правостороннее значение или </a:t>
            </a:r>
            <a:r>
              <a:rPr lang="en-US" dirty="0" err="1"/>
              <a:t>rvalue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Примеры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= NULL;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*2] = b;</a:t>
            </a:r>
            <a:endParaRPr lang="ru-RU" dirty="0"/>
          </a:p>
          <a:p>
            <a:pPr lvl="1"/>
            <a:r>
              <a:rPr lang="en-US" dirty="0"/>
              <a:t>*(</a:t>
            </a:r>
            <a:r>
              <a:rPr lang="en-US" dirty="0" err="1"/>
              <a:t>pInt</a:t>
            </a:r>
            <a:r>
              <a:rPr lang="en-US" dirty="0"/>
              <a:t> + 3) = 42;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9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типа ссылок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(</a:t>
            </a:r>
            <a:r>
              <a:rPr lang="en-US" dirty="0"/>
              <a:t>l-value) </a:t>
            </a:r>
            <a:r>
              <a:rPr lang="ru-RU" dirty="0"/>
              <a:t>ссылки:</a:t>
            </a:r>
          </a:p>
          <a:p>
            <a:pPr lvl="1"/>
            <a:r>
              <a:rPr lang="en-US" dirty="0"/>
              <a:t>Type &amp; ref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Type &amp; </a:t>
            </a:r>
            <a:r>
              <a:rPr lang="en-US" dirty="0" err="1"/>
              <a:t>constRef</a:t>
            </a:r>
            <a:r>
              <a:rPr lang="en-US" dirty="0"/>
              <a:t>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11 введен новый тип ссылок</a:t>
            </a:r>
            <a:r>
              <a:rPr lang="en-US" dirty="0"/>
              <a:t>: </a:t>
            </a:r>
            <a:r>
              <a:rPr lang="en-US" dirty="0" err="1"/>
              <a:t>rvalue</a:t>
            </a:r>
            <a:r>
              <a:rPr lang="en-US" dirty="0"/>
              <a:t> reference:</a:t>
            </a:r>
          </a:p>
          <a:p>
            <a:pPr lvl="1"/>
            <a:r>
              <a:rPr lang="en-US" dirty="0"/>
              <a:t>Type &amp;&amp; ref = </a:t>
            </a:r>
            <a:r>
              <a:rPr lang="en-US" dirty="0" err="1"/>
              <a:t>someRvalueExpr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Использование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ссылок позволяет реализовать семантику перемещения в конструкторе и операторе присваивания</a:t>
            </a:r>
            <a:endParaRPr lang="en-US" dirty="0"/>
          </a:p>
          <a:p>
            <a:pPr lvl="1"/>
            <a:r>
              <a:rPr lang="ru-RU" dirty="0"/>
              <a:t>Рассмотрим на следующем примере</a:t>
            </a:r>
          </a:p>
        </p:txBody>
      </p:sp>
    </p:spTree>
    <p:extLst>
      <p:ext uri="{BB962C8B-B14F-4D97-AF65-F5344CB8AC3E}">
        <p14:creationId xmlns:p14="http://schemas.microsoft.com/office/powerpoint/2010/main" val="22171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1544" y="188641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string 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Print(string &amp;&amp;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string s1 =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Print(s1);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528048" y="3717032"/>
            <a:ext cx="3960440" cy="1368152"/>
          </a:xfrm>
          <a:prstGeom prst="borderCallout2">
            <a:avLst>
              <a:gd name="adj1" fmla="val 70669"/>
              <a:gd name="adj2" fmla="val -1984"/>
              <a:gd name="adj3" fmla="val 120746"/>
              <a:gd name="adj4" fmla="val -36433"/>
              <a:gd name="adj5" fmla="val 138154"/>
              <a:gd name="adj6" fmla="val -679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 </a:t>
            </a:r>
            <a:r>
              <a:rPr lang="ru-RU" dirty="0"/>
              <a:t>не является временным объектом, поэтому для него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5447928" y="5229200"/>
            <a:ext cx="5040560" cy="1512168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48776"/>
              <a:gd name="adj6" fmla="val -156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данном вызове функции </a:t>
            </a:r>
            <a:r>
              <a:rPr lang="en-US" dirty="0"/>
              <a:t>Print </a:t>
            </a:r>
            <a:r>
              <a:rPr lang="ru-RU" dirty="0"/>
              <a:t>будет сконструирован временный объект </a:t>
            </a:r>
            <a:r>
              <a:rPr lang="en-US" dirty="0"/>
              <a:t>string</a:t>
            </a:r>
            <a:r>
              <a:rPr lang="ru-RU" dirty="0"/>
              <a:t>, поэтому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6707560" y="1412776"/>
            <a:ext cx="3960440" cy="1800200"/>
          </a:xfrm>
          <a:prstGeom prst="borderCallout2">
            <a:avLst>
              <a:gd name="adj1" fmla="val 70669"/>
              <a:gd name="adj2" fmla="val -1984"/>
              <a:gd name="adj3" fmla="val 91784"/>
              <a:gd name="adj4" fmla="val -18732"/>
              <a:gd name="adj5" fmla="val 96939"/>
              <a:gd name="adj6" fmla="val -302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Данная версия функции </a:t>
            </a:r>
            <a:r>
              <a:rPr lang="en-US" dirty="0"/>
              <a:t>Print</a:t>
            </a:r>
            <a:r>
              <a:rPr lang="ru-RU" dirty="0"/>
              <a:t> может быть вызвана </a:t>
            </a:r>
            <a:r>
              <a:rPr lang="ru-RU" b="1" dirty="0"/>
              <a:t>только для временных объектов</a:t>
            </a:r>
            <a:r>
              <a:rPr lang="ru-RU" dirty="0"/>
              <a:t> типа </a:t>
            </a:r>
            <a:r>
              <a:rPr lang="en-US" dirty="0"/>
              <a:t>string.</a:t>
            </a:r>
          </a:p>
          <a:p>
            <a:pPr algn="ctr"/>
            <a:r>
              <a:rPr lang="ru-RU" dirty="0"/>
              <a:t>При ее отсутствии всегда будет вызываться версия</a:t>
            </a:r>
            <a:r>
              <a:rPr lang="en-US" dirty="0"/>
              <a:t> 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ссылку</a:t>
            </a:r>
          </a:p>
        </p:txBody>
      </p:sp>
    </p:spTree>
    <p:extLst>
      <p:ext uri="{BB962C8B-B14F-4D97-AF65-F5344CB8AC3E}">
        <p14:creationId xmlns:p14="http://schemas.microsoft.com/office/powerpoint/2010/main" val="411919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 и оператор присваивания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Перемещающий конструктор</a:t>
            </a:r>
          </a:p>
          <a:p>
            <a:pPr lvl="1"/>
            <a:r>
              <a:rPr lang="ru-RU" dirty="0"/>
              <a:t>Служит для создания нового объекта на основе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</a:t>
            </a:r>
            <a:r>
              <a:rPr lang="ru-RU" b="1" dirty="0"/>
              <a:t>перемещается</a:t>
            </a:r>
            <a:r>
              <a:rPr lang="ru-RU" dirty="0"/>
              <a:t> к создаваемому объекту</a:t>
            </a:r>
          </a:p>
          <a:p>
            <a:r>
              <a:rPr lang="ru-RU" dirty="0"/>
              <a:t>Перемещающий оператор присваивания</a:t>
            </a:r>
          </a:p>
          <a:p>
            <a:pPr lvl="1"/>
            <a:r>
              <a:rPr lang="ru-RU" dirty="0"/>
              <a:t>Служит для изменения значения объекта путем присваивания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перемещается к объекту в левой части присваивания</a:t>
            </a:r>
          </a:p>
          <a:p>
            <a:pPr lvl="2"/>
            <a:r>
              <a:rPr lang="ru-RU" dirty="0"/>
              <a:t>Перегрузка операторов присваивания будет рассмотрена в следующей лекции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3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значит «переместить содержимое объекта»?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примитивных значений (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ru-RU" dirty="0"/>
              <a:t>и т.п.) эта операция эквивалентна копированию</a:t>
            </a:r>
          </a:p>
          <a:p>
            <a:r>
              <a:rPr lang="ru-RU" dirty="0"/>
              <a:t>С владеющими указателями сложнее:</a:t>
            </a:r>
          </a:p>
          <a:p>
            <a:pPr lvl="1"/>
            <a:r>
              <a:rPr lang="ru-RU" dirty="0"/>
              <a:t>Вместо выделения памяти и ее инициализации, мы забираем указатель себе, обнуляя соответсвующий указатель временного объекта</a:t>
            </a:r>
          </a:p>
          <a:p>
            <a:pPr lvl="2"/>
            <a:r>
              <a:rPr lang="ru-RU" dirty="0"/>
              <a:t>Применяется, как правило, при эксклюзивном владении данными, переданными по указателю</a:t>
            </a:r>
          </a:p>
          <a:p>
            <a:r>
              <a:rPr lang="ru-RU" dirty="0"/>
              <a:t>Перемещение иных типов данных выполняется с учетом конкретных особенностей их использования объектом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3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Классы и объекты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ООП вводится понятие </a:t>
            </a:r>
            <a:r>
              <a:rPr lang="ru-RU" b="1" dirty="0">
                <a:solidFill>
                  <a:srgbClr val="FF0000"/>
                </a:solidFill>
              </a:rPr>
              <a:t>Класса</a:t>
            </a:r>
            <a:r>
              <a:rPr lang="ru-RU" dirty="0"/>
              <a:t> – пользовательского типа данных, объединяющего </a:t>
            </a:r>
            <a:r>
              <a:rPr lang="ru-RU" b="1" dirty="0"/>
              <a:t>данные</a:t>
            </a:r>
            <a:r>
              <a:rPr lang="ru-RU" dirty="0"/>
              <a:t> и </a:t>
            </a:r>
            <a:r>
              <a:rPr lang="ru-RU" b="1" dirty="0"/>
              <a:t>методы</a:t>
            </a:r>
            <a:r>
              <a:rPr lang="ru-RU" dirty="0"/>
              <a:t> их обработки</a:t>
            </a:r>
          </a:p>
          <a:p>
            <a:pPr lvl="1"/>
            <a:r>
              <a:rPr lang="ru-RU" dirty="0"/>
              <a:t>Класс – тип, описывающий устройство объекта</a:t>
            </a:r>
          </a:p>
          <a:p>
            <a:r>
              <a:rPr lang="ru-RU" b="1" dirty="0">
                <a:solidFill>
                  <a:srgbClr val="FF0000"/>
                </a:solidFill>
              </a:rPr>
              <a:t>Объектом</a:t>
            </a:r>
            <a:r>
              <a:rPr lang="ru-RU" dirty="0"/>
              <a:t> называется </a:t>
            </a:r>
            <a:r>
              <a:rPr lang="ru-RU" b="1" dirty="0"/>
              <a:t>экземпляр</a:t>
            </a:r>
            <a:r>
              <a:rPr lang="ru-RU" dirty="0"/>
              <a:t> класса</a:t>
            </a:r>
            <a:endParaRPr lang="en-US" dirty="0"/>
          </a:p>
          <a:p>
            <a:pPr lvl="1"/>
            <a:r>
              <a:rPr lang="ru-RU" dirty="0"/>
              <a:t>Собака – это класс</a:t>
            </a:r>
          </a:p>
          <a:p>
            <a:pPr lvl="1"/>
            <a:r>
              <a:rPr lang="ru-RU" dirty="0"/>
              <a:t>Собака Жучка из 3 подъезда – это объект, представитель или экземпляр класса «Собака»</a:t>
            </a:r>
          </a:p>
          <a:p>
            <a:pPr lvl="1"/>
            <a:r>
              <a:rPr lang="ru-RU" dirty="0"/>
              <a:t>Чертеж дома – класс, построенный по нему дом - объект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Требования Стандарта к перемещающему конструктору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Значение создаваемого объекта должно быть равно значению оригинального объекта до вызова перемещающего конструктора</a:t>
            </a:r>
          </a:p>
          <a:p>
            <a:r>
              <a:rPr lang="ru-RU" dirty="0"/>
              <a:t>После перемещения объект должен остаться в некотором валидном состоянии, пусть даже заранее неизвестном состоянии</a:t>
            </a:r>
          </a:p>
          <a:p>
            <a:pPr lvl="1"/>
            <a:r>
              <a:rPr lang="ru-RU" dirty="0"/>
              <a:t>В общем случае полагаться на состояние объекта после перемещения нельзя</a:t>
            </a:r>
          </a:p>
          <a:p>
            <a:pPr lvl="2"/>
            <a:r>
              <a:rPr lang="en-US" dirty="0"/>
              <a:t>string, vector</a:t>
            </a:r>
          </a:p>
          <a:p>
            <a:r>
              <a:rPr lang="ru-RU" dirty="0"/>
              <a:t>Для некоторых классов (например, </a:t>
            </a:r>
            <a:r>
              <a:rPr lang="en-US" dirty="0" err="1"/>
              <a:t>unique_ptr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поведение перемещающего конструктора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26601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1504" y="0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(NULL),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(0){}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Оригинальный объект более не владеет массивом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671556" y="2852936"/>
            <a:ext cx="3996444" cy="756084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119051"/>
              <a:gd name="adj6" fmla="val -397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Перемещающий конструктор «крадет» у оригинала его данные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6675761" y="260648"/>
            <a:ext cx="3996444" cy="756084"/>
          </a:xfrm>
          <a:prstGeom prst="borderCallout2">
            <a:avLst>
              <a:gd name="adj1" fmla="val 114795"/>
              <a:gd name="adj2" fmla="val 5746"/>
              <a:gd name="adj3" fmla="val 143273"/>
              <a:gd name="adj4" fmla="val -4206"/>
              <a:gd name="adj5" fmla="val 150103"/>
              <a:gd name="adj6" fmla="val -289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Копирующий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9728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создавать перемещающий конструктор?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Когда компилятор не может сгенерировать перемещающий конструктор</a:t>
            </a:r>
          </a:p>
          <a:p>
            <a:pPr lvl="1"/>
            <a:r>
              <a:rPr lang="ru-RU" dirty="0"/>
              <a:t>В классе есть явно заданный копирующий конструктор, копирующий или перемещающий оператор присваивания или деструктор</a:t>
            </a:r>
            <a:endParaRPr lang="en-US" dirty="0"/>
          </a:p>
          <a:p>
            <a:r>
              <a:rPr lang="ru-RU" dirty="0"/>
              <a:t>Создание копии объекта является дорогостоящей операцией, а операция перемещения может быть реализована гораздо эффективнее</a:t>
            </a:r>
          </a:p>
          <a:p>
            <a:r>
              <a:rPr lang="ru-RU" dirty="0"/>
              <a:t>Операция копирования для объекта неприменима, но необходима возможность его перемещения</a:t>
            </a:r>
          </a:p>
          <a:p>
            <a:pPr lvl="1"/>
            <a:r>
              <a:rPr lang="ru-RU" dirty="0"/>
              <a:t>Возврат из функции по значению</a:t>
            </a:r>
            <a:endParaRPr lang="en-US" dirty="0"/>
          </a:p>
          <a:p>
            <a:pPr lvl="1"/>
            <a:r>
              <a:rPr lang="ru-RU" dirty="0"/>
              <a:t>Хранение в контейнерах </a:t>
            </a:r>
            <a:r>
              <a:rPr lang="en-US" dirty="0"/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2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нет смысла создавать перемещающий конструктор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может создать его автоматически</a:t>
            </a:r>
          </a:p>
          <a:p>
            <a:r>
              <a:rPr lang="ru-RU" dirty="0"/>
              <a:t>Операция перемещения не может быть реализована эффективнее операции копирования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HeavyMovableClass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{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m_someFixedSizeData</a:t>
            </a:r>
            <a:r>
              <a:rPr lang="en-US" dirty="0">
                <a:latin typeface="Consolas" panose="020B0609020204030204" pitchFamily="49" charset="0"/>
              </a:rPr>
              <a:t>[100];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ru-RU" dirty="0"/>
              <a:t>Операция перемещения в данном случае будет копировать все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344113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std</a:t>
            </a:r>
            <a:r>
              <a:rPr lang="en-US" dirty="0"/>
              <a:t>::move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Неявное преобразование ссылок на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ссылку на </a:t>
            </a:r>
            <a:r>
              <a:rPr lang="en-US" dirty="0" err="1"/>
              <a:t>rvalue</a:t>
            </a:r>
            <a:r>
              <a:rPr lang="ru-RU" dirty="0"/>
              <a:t> запрещено Стандартом</a:t>
            </a:r>
          </a:p>
          <a:p>
            <a:pPr lvl="1"/>
            <a:r>
              <a:rPr lang="ru-RU" dirty="0"/>
              <a:t>Именованные объекты </a:t>
            </a:r>
            <a:r>
              <a:rPr lang="en-US" dirty="0"/>
              <a:t>(</a:t>
            </a:r>
            <a:r>
              <a:rPr lang="ru-RU" dirty="0"/>
              <a:t>переменные) трактуются компилятором как </a:t>
            </a:r>
            <a:r>
              <a:rPr lang="en-US" dirty="0" err="1"/>
              <a:t>lvalues</a:t>
            </a:r>
            <a:endParaRPr lang="ru-RU" dirty="0"/>
          </a:p>
          <a:p>
            <a:r>
              <a:rPr lang="ru-RU" dirty="0"/>
              <a:t>В ряде случаев требуется явное преобразование из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Необходимо выполнить операцию (например, перемещение значения) над объектом, не являющегося временным</a:t>
            </a:r>
            <a:endParaRPr lang="en-US" dirty="0"/>
          </a:p>
          <a:p>
            <a:r>
              <a:rPr lang="ru-RU" dirty="0"/>
              <a:t>Библиотека </a:t>
            </a:r>
            <a:r>
              <a:rPr lang="en-US" dirty="0"/>
              <a:t>STL </a:t>
            </a:r>
            <a:r>
              <a:rPr lang="ru-RU" dirty="0"/>
              <a:t>предоставляет функцию </a:t>
            </a:r>
            <a:r>
              <a:rPr lang="en-US" b="1" dirty="0" err="1"/>
              <a:t>std</a:t>
            </a:r>
            <a:r>
              <a:rPr lang="en-US" b="1" dirty="0"/>
              <a:t>::move</a:t>
            </a:r>
            <a:r>
              <a:rPr lang="ru-RU" b="1" dirty="0"/>
              <a:t> </a:t>
            </a:r>
            <a:r>
              <a:rPr lang="ru-RU" dirty="0"/>
              <a:t>(файл </a:t>
            </a:r>
            <a:r>
              <a:rPr lang="en-US" dirty="0"/>
              <a:t>&lt;utility&gt;)</a:t>
            </a:r>
            <a:r>
              <a:rPr lang="ru-RU" dirty="0"/>
              <a:t>, для преобразования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Программист явно указывает свое намерение выполнить операцию над объектом как над временным</a:t>
            </a:r>
          </a:p>
          <a:p>
            <a:pPr lvl="2"/>
            <a:r>
              <a:rPr lang="ru-RU" dirty="0"/>
              <a:t>Например, выполнить операцию перемещения его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7614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1926" y="17779"/>
            <a:ext cx="9146073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A(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data):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(data){}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main1()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p1(new A(1));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p2(new A(2));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useP1;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…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Ошибка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копирующий оператор присваивания отсутствует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= useP1 ? p1 : p2;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// Перемещаем значение, явно преобразовав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rvalue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p = useP1 ?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(p1) :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(p2);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А вот так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OK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Тут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p1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p2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лучше использовать осторожно, т.к. один из них обнулен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Выполняем необходимые действия над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39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Перегрузка перемещающего оператора присваивания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328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оператор присваивания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Данный оператор используется при присваивании значения временного объекта</a:t>
            </a:r>
          </a:p>
          <a:p>
            <a:pPr lvl="1"/>
            <a:r>
              <a:rPr lang="ru-RU" dirty="0"/>
              <a:t>Как и перемещающий конструктор, вместо копирования он просто забирает данные у переданного объекта</a:t>
            </a:r>
          </a:p>
          <a:p>
            <a:pPr lvl="1"/>
            <a:r>
              <a:rPr lang="ru-RU" dirty="0"/>
              <a:t>Переданный объект должен остаться в состоянии, в котором он может быть корректно разрушен или присвоен другому объекту</a:t>
            </a:r>
          </a:p>
          <a:p>
            <a:pPr lvl="2"/>
            <a:r>
              <a:rPr lang="ru-RU" dirty="0"/>
              <a:t>Утечек памяти или неопределенного поведения при выполнении данных операций происходить не должно</a:t>
            </a:r>
          </a:p>
        </p:txBody>
      </p:sp>
    </p:spTree>
    <p:extLst>
      <p:ext uri="{BB962C8B-B14F-4D97-AF65-F5344CB8AC3E}">
        <p14:creationId xmlns:p14="http://schemas.microsoft.com/office/powerpoint/2010/main" val="347638366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1584" y="1"/>
            <a:ext cx="6768752" cy="6894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CMyString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static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[] = "";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?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 operator=(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(&amp;other != this)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delete []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*this;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485326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77EC5A-0D50-7F08-503D-0B92393C8862}"/>
              </a:ext>
            </a:extLst>
          </p:cNvPr>
          <p:cNvSpPr txBox="1"/>
          <p:nvPr/>
        </p:nvSpPr>
        <p:spPr>
          <a:xfrm>
            <a:off x="1524000" y="2060848"/>
            <a:ext cx="914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"Default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4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класса</a:t>
            </a:r>
            <a:r>
              <a:rPr lang="en-US" dirty="0"/>
              <a:t> </a:t>
            </a:r>
            <a:r>
              <a:rPr lang="ru-RU" dirty="0"/>
              <a:t>в С++</a:t>
            </a:r>
          </a:p>
        </p:txBody>
      </p:sp>
      <p:sp>
        <p:nvSpPr>
          <p:cNvPr id="3" name="Rectangle 2"/>
          <p:cNvSpPr/>
          <p:nvPr/>
        </p:nvSpPr>
        <p:spPr>
          <a:xfrm>
            <a:off x="2063552" y="2708921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Поля класса (данные и методы)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EC274-02EF-4ADE-ADEB-8576FA5ACBC9}"/>
              </a:ext>
            </a:extLst>
          </p:cNvPr>
          <p:cNvSpPr txBox="1"/>
          <p:nvPr/>
        </p:nvSpPr>
        <p:spPr>
          <a:xfrm>
            <a:off x="2067447" y="4437112"/>
            <a:ext cx="4583574" cy="236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Использование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main()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car1;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car2;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CC3EB7-270D-49F3-F9D7-8B6C74DF0A36}"/>
              </a:ext>
            </a:extLst>
          </p:cNvPr>
          <p:cNvSpPr txBox="1"/>
          <p:nvPr/>
        </p:nvSpPr>
        <p:spPr>
          <a:xfrm>
            <a:off x="1524001" y="1"/>
            <a:ext cx="4355976" cy="678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Create() {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{};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Create2()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foo;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Create3(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a,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? a :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(foo);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(std::move(foo));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highlight>
                <a:srgbClr val="C0C0C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Create();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Create2();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Create3(</a:t>
            </a:r>
            <a:r>
              <a:rPr lang="en-US" kern="0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Create2();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"--\n"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6A605-9668-5355-71BF-34F57C5199ED}"/>
              </a:ext>
            </a:extLst>
          </p:cNvPr>
          <p:cNvSpPr txBox="1"/>
          <p:nvPr/>
        </p:nvSpPr>
        <p:spPr>
          <a:xfrm>
            <a:off x="6744073" y="948690"/>
            <a:ext cx="392392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Move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en-US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--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7ECF3-B20F-0086-99F0-144E0AE13ACD}"/>
              </a:ext>
            </a:extLst>
          </p:cNvPr>
          <p:cNvSpPr txBox="1"/>
          <p:nvPr/>
        </p:nvSpPr>
        <p:spPr>
          <a:xfrm>
            <a:off x="5340424" y="69731"/>
            <a:ext cx="5364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https://wandbox.org/permlink/0c2uBSY425nzNgiO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7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Статические данные и методы класса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Для чего нужны статические данные класса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Класс – это тип данных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Для каждого объекта создается своя собственная копия членов данных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Методы класса работают с одним из экземпляров класса, на которые ссылается </a:t>
            </a:r>
            <a:r>
              <a:rPr lang="en-US" sz="2000" dirty="0"/>
              <a:t>this</a:t>
            </a: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Для некоторых классов естественными могли бы оказаться данные, общие для всех экземпляров данного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Например, строковое представление имени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Константы, общие для всех экземпляров класса, область видимости которых должна быть ограничена методами класса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Такие поля и методы называют </a:t>
            </a:r>
            <a:r>
              <a:rPr lang="ru-RU" sz="2400" b="1" dirty="0"/>
              <a:t>статическими</a:t>
            </a:r>
            <a:r>
              <a:rPr lang="ru-RU" sz="2400" dirty="0"/>
              <a:t> и объявляют при помощи ключевого слова </a:t>
            </a:r>
            <a:r>
              <a:rPr lang="en-US" sz="2400" b="1" dirty="0"/>
              <a:t>static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Особенности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Статические методы не получают указатель </a:t>
            </a:r>
            <a:r>
              <a:rPr lang="en-US" sz="2800" dirty="0"/>
              <a:t>this</a:t>
            </a:r>
            <a:endParaRPr lang="ru-RU" sz="2800" dirty="0"/>
          </a:p>
          <a:p>
            <a:pPr lvl="1">
              <a:lnSpc>
                <a:spcPct val="90000"/>
              </a:lnSpc>
            </a:pPr>
            <a:r>
              <a:rPr lang="ru-RU" dirty="0"/>
              <a:t>Статические методы могут обращаться только к статическим данным класса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Статические методы могут вызывать только статические методы</a:t>
            </a:r>
          </a:p>
          <a:p>
            <a:pPr lvl="2">
              <a:lnSpc>
                <a:spcPct val="90000"/>
              </a:lnSpc>
            </a:pPr>
            <a:r>
              <a:rPr lang="ru-RU" sz="2000" dirty="0"/>
              <a:t>Либо нестатические, если им передается указатель</a:t>
            </a:r>
            <a:r>
              <a:rPr lang="en-US" sz="2000" dirty="0"/>
              <a:t> </a:t>
            </a:r>
            <a:r>
              <a:rPr lang="ru-RU" sz="2000" dirty="0"/>
              <a:t>или ссылка на объект класса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Статические методы имеют доступ к закрытым и защищенным полям и методам класса, через экземпляры классов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dirty="0"/>
              <a:t>Доступ к статическим методам и данным класса осуществляется по имени класса (создавать экземпляр не требуется)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79576" y="1810464"/>
            <a:ext cx="6643708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Foo.h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Foo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1400" b="1" dirty="0">
                <a:latin typeface="Courier New" pitchFamily="49" charset="0"/>
              </a:rPr>
              <a:t> std::string const </a:t>
            </a:r>
            <a:r>
              <a:rPr lang="en-US" sz="1400" b="1" dirty="0" err="1">
                <a:latin typeface="Courier New" pitchFamily="49" charset="0"/>
              </a:rPr>
              <a:t>GetClassName</a:t>
            </a:r>
            <a:r>
              <a:rPr lang="en-US" sz="1400" b="1" dirty="0">
                <a:latin typeface="Courier New" pitchFamily="49" charset="0"/>
              </a:rPr>
              <a:t>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m_className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1400" b="1" dirty="0">
                <a:latin typeface="Courier New" pitchFamily="49" charset="0"/>
              </a:rPr>
              <a:t> std::string const </a:t>
            </a:r>
            <a:r>
              <a:rPr lang="en-US" sz="1400" b="1" dirty="0" err="1">
                <a:latin typeface="Courier New" pitchFamily="49" charset="0"/>
              </a:rPr>
              <a:t>m_className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</a:p>
          <a:p>
            <a:pPr defTabSz="539750"/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Foo.cpp: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#include "</a:t>
            </a:r>
            <a:r>
              <a:rPr lang="en-US" sz="1400" b="1" dirty="0" err="1">
                <a:latin typeface="Courier New" pitchFamily="49" charset="0"/>
              </a:rPr>
              <a:t>Foo.h</a:t>
            </a:r>
            <a:r>
              <a:rPr lang="en-US" sz="1400" b="1" dirty="0">
                <a:latin typeface="Courier New" pitchFamily="49" charset="0"/>
              </a:rPr>
              <a:t>"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std::string const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Foo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m_className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= "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";</a:t>
            </a:r>
          </a:p>
          <a:p>
            <a:pPr defTabSz="539750"/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main.cpp: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#include "</a:t>
            </a:r>
            <a:r>
              <a:rPr lang="en-US" sz="1400" b="1" dirty="0" err="1">
                <a:latin typeface="Courier New" pitchFamily="49" charset="0"/>
              </a:rPr>
              <a:t>foo.h</a:t>
            </a:r>
            <a:r>
              <a:rPr lang="en-US" sz="1400" b="1" dirty="0">
                <a:latin typeface="Courier New" pitchFamily="49" charset="0"/>
              </a:rPr>
              <a:t>"</a:t>
            </a:r>
          </a:p>
          <a:p>
            <a:pPr defTabSz="539750"/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 *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</a:rPr>
              <a:t>GetClassName</a:t>
            </a:r>
            <a:r>
              <a:rPr lang="en-US" sz="1400" b="1" dirty="0">
                <a:latin typeface="Courier New" pitchFamily="49" charset="0"/>
              </a:rPr>
              <a:t>() &lt;&lt; "\n";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Область применения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Запрещение создания объектов в области стека</a:t>
            </a:r>
            <a:endParaRPr lang="en-US" dirty="0"/>
          </a:p>
          <a:p>
            <a:pPr lvl="1"/>
            <a:r>
              <a:rPr lang="ru-RU" dirty="0"/>
              <a:t>Приватный конструктор + статический метод для создания класса в куче</a:t>
            </a:r>
          </a:p>
          <a:p>
            <a:r>
              <a:rPr lang="ru-RU" dirty="0"/>
              <a:t>Паттерн «одиночка» (</a:t>
            </a:r>
            <a:r>
              <a:rPr lang="en-US" dirty="0"/>
              <a:t>singleton)</a:t>
            </a:r>
            <a:endParaRPr lang="ru-RU" dirty="0"/>
          </a:p>
          <a:p>
            <a:pPr lvl="1"/>
            <a:r>
              <a:rPr lang="ru-RU" dirty="0"/>
              <a:t>Объект с глобальным доступом, существующий в программе в единственном экземпляре</a:t>
            </a:r>
          </a:p>
          <a:p>
            <a:r>
              <a:rPr lang="ru-RU" dirty="0"/>
              <a:t>Методы и данные, характерные для класса в целом, а не для отдельных его экземпляров</a:t>
            </a:r>
          </a:p>
          <a:p>
            <a:r>
              <a:rPr lang="ru-RU" dirty="0"/>
              <a:t>Создание классов-утилит</a:t>
            </a:r>
            <a:endParaRPr lang="en-US" dirty="0"/>
          </a:p>
          <a:p>
            <a:pPr lvl="1"/>
            <a:r>
              <a:rPr lang="ru-RU" dirty="0"/>
              <a:t>Классы, состоящие исключительно из статических методов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Пример</a:t>
            </a:r>
            <a:r>
              <a:rPr lang="en-US"/>
              <a:t> – </a:t>
            </a:r>
            <a:r>
              <a:rPr lang="ru-RU"/>
              <a:t>паттерн «Одиночка»</a:t>
            </a:r>
            <a:endParaRPr lang="ru-RU" dirty="0"/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2474826" y="1844825"/>
            <a:ext cx="714375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class Singleton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static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 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GetInstance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	static Singleton instance;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	return instance;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err="1">
                <a:latin typeface="Courier New" pitchFamily="49" charset="0"/>
              </a:rPr>
              <a:t>SomeMethod</a:t>
            </a:r>
            <a:r>
              <a:rPr lang="en-US" sz="1600" b="1" dirty="0">
                <a:latin typeface="Courier New" pitchFamily="49" charset="0"/>
              </a:rPr>
              <a:t>(){}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private: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Singleton(){}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Singleton(Singleton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Singleton&amp; singleton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Singleton::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GetInstance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singleton.SomeMethod</a:t>
            </a:r>
            <a:r>
              <a:rPr lang="en-US" sz="1600" b="1" dirty="0">
                <a:latin typeface="Courier New" pitchFamily="49" charset="0"/>
              </a:rPr>
              <a:t>();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return 0;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-28525"/>
            <a:ext cx="9144000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1624" y="2852936"/>
            <a:ext cx="7272808" cy="151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no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(10s, 5s);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s, 15s);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m_document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5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Вложенные классы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4000"/>
              <a:t>Данные объекта (переменные объекта, члены-данные)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Члены-данные</a:t>
            </a:r>
            <a:r>
              <a:rPr lang="ru-RU" b="1" dirty="0">
                <a:solidFill>
                  <a:schemeClr val="hlink"/>
                </a:solidFill>
              </a:rPr>
              <a:t> </a:t>
            </a:r>
            <a:r>
              <a:rPr lang="ru-RU" dirty="0"/>
              <a:t>(</a:t>
            </a:r>
            <a:r>
              <a:rPr lang="en-US" dirty="0"/>
              <a:t>data members</a:t>
            </a:r>
            <a:r>
              <a:rPr lang="ru-RU" dirty="0"/>
              <a:t>) хранят всю необходимую информацию об объекте, формируют его состояние, характеристики и т.п.</a:t>
            </a:r>
          </a:p>
          <a:p>
            <a:r>
              <a:rPr lang="ru-RU" dirty="0"/>
              <a:t>Изменение состояния объекта или его характеристик связано с изменением данных, в нем содержащихся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Вложенное объявление классов и других типов данных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разместить объявление одного класса (или другого типа данных) внутри объявления другого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Это полезно, когда вложенный тип данных используется лишь внешним классом, или совместно с ним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ru-RU" dirty="0"/>
              <a:t>Пример - итераторы стандартных контейнеров </a:t>
            </a:r>
            <a:r>
              <a:rPr lang="en-US" dirty="0"/>
              <a:t>STL</a:t>
            </a:r>
            <a:endParaRPr lang="ru-RU" dirty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Использование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Из методов внешнего класса – по имени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Снаружи – при помощи указания имени внешнего класса: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en-US" dirty="0" err="1"/>
              <a:t>ExternalClass</a:t>
            </a:r>
            <a:r>
              <a:rPr lang="en-US" dirty="0"/>
              <a:t>::Internal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2024034" y="1785926"/>
            <a:ext cx="764384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>
                <a:latin typeface="Courier New" pitchFamily="49" charset="0"/>
              </a:rPr>
              <a:t>class External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class Internal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void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(){}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void Bar()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// </a:t>
            </a:r>
            <a:r>
              <a:rPr lang="ru-RU" sz="1400" b="1" dirty="0">
                <a:latin typeface="Courier New" pitchFamily="49" charset="0"/>
              </a:rPr>
              <a:t>из методов внешнего класса можем обращаться по имени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>
                <a:latin typeface="Courier New" pitchFamily="49" charset="0"/>
              </a:rPr>
              <a:t>[])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External::Internal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6204" y="764705"/>
            <a:ext cx="3703414" cy="25545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07968" y="764705"/>
            <a:ext cx="482446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7530" y="7647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624392" y="764704"/>
            <a:ext cx="100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Foo.cpp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42716" y="3861049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Идиома </a:t>
            </a:r>
            <a:r>
              <a:rPr lang="en-US" dirty="0" err="1"/>
              <a:t>PImpl</a:t>
            </a:r>
            <a:r>
              <a:rPr lang="en-US" dirty="0"/>
              <a:t> (Pointer to implementation)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1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84460E-D93B-4CCB-AD70-270F4C4F681F}"/>
              </a:ext>
            </a:extLst>
          </p:cNvPr>
          <p:cNvSpPr/>
          <p:nvPr/>
        </p:nvSpPr>
        <p:spPr>
          <a:xfrm>
            <a:off x="896257" y="1916832"/>
            <a:ext cx="57606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Mitsubishi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Volkswagen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977D-1DE0-4753-BF30-16DE1E99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Время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FF70C0-3C36-4728-BCDE-CA4A872FEEFC}"/>
              </a:ext>
            </a:extLst>
          </p:cNvPr>
          <p:cNvSpPr/>
          <p:nvPr/>
        </p:nvSpPr>
        <p:spPr>
          <a:xfrm>
            <a:off x="838200" y="183666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47612-CE9D-4AEC-AC84-7E0ADF6D5D85}"/>
              </a:ext>
            </a:extLst>
          </p:cNvPr>
          <p:cNvSpPr/>
          <p:nvPr/>
        </p:nvSpPr>
        <p:spPr>
          <a:xfrm>
            <a:off x="838200" y="4581128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2F74C6-FE19-4232-8A7C-16F5E17B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Сокрытие данных по умолчанию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15964-653C-4330-B53F-972A9585B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отличие от структур, по умолчанию доступ к содержимому класса закрыт</a:t>
            </a:r>
          </a:p>
          <a:p>
            <a:pPr lvl="1"/>
            <a:r>
              <a:rPr lang="ru-RU" dirty="0"/>
              <a:t>Снаружи класса нельзя обратиться к его данным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6B726F-2E04-4DCC-83B9-A8FBE448F507}"/>
              </a:ext>
            </a:extLst>
          </p:cNvPr>
          <p:cNvSpPr/>
          <p:nvPr/>
        </p:nvSpPr>
        <p:spPr>
          <a:xfrm>
            <a:off x="840184" y="4576001"/>
            <a:ext cx="90730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   // error: cannot access private member declared in class 'Time'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9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Ограничение доступа к содержимому классов и структур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Каждое поле класса или структуры имеет определённый уровень доступа</a:t>
            </a:r>
          </a:p>
          <a:p>
            <a:r>
              <a:rPr lang="en-US" b="1" dirty="0"/>
              <a:t>public</a:t>
            </a:r>
            <a:r>
              <a:rPr lang="en-US" dirty="0"/>
              <a:t> –</a:t>
            </a:r>
            <a:r>
              <a:rPr lang="ru-RU" dirty="0"/>
              <a:t> публичный уровень доступа. Можно обращаться отовсюду</a:t>
            </a:r>
          </a:p>
          <a:p>
            <a:pPr lvl="1"/>
            <a:r>
              <a:rPr lang="ru-RU" dirty="0"/>
              <a:t>В структурах это уровень доступа по умолчанию</a:t>
            </a:r>
            <a:endParaRPr lang="en-US" dirty="0"/>
          </a:p>
          <a:p>
            <a:r>
              <a:rPr lang="en-US" b="1" dirty="0"/>
              <a:t>private</a:t>
            </a:r>
            <a:r>
              <a:rPr lang="ru-RU" dirty="0"/>
              <a:t> – приватный (закрытый) уровень доступа. Нельзя обращаться из кода за пределами класса</a:t>
            </a:r>
          </a:p>
          <a:p>
            <a:pPr lvl="1"/>
            <a:r>
              <a:rPr lang="ru-RU" dirty="0"/>
              <a:t>В классах это уровень доступа по умолчанию</a:t>
            </a:r>
            <a:endParaRPr lang="en-US" dirty="0"/>
          </a:p>
          <a:p>
            <a:r>
              <a:rPr lang="en-US" b="1" dirty="0"/>
              <a:t>protected</a:t>
            </a:r>
            <a:r>
              <a:rPr lang="ru-RU" dirty="0"/>
              <a:t> – защищённый уровень доступа. Обращаться может сам класс и его наследники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55E41D-28E9-4CA3-95F9-A518BA3F828B}"/>
              </a:ext>
            </a:extLst>
          </p:cNvPr>
          <p:cNvSpPr/>
          <p:nvPr/>
        </p:nvSpPr>
        <p:spPr>
          <a:xfrm>
            <a:off x="648072" y="566678"/>
            <a:ext cx="10561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доступно для внешнего кода.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F800E-841B-4ACB-AFC8-603C77CBEE71}"/>
              </a:ext>
            </a:extLst>
          </p:cNvPr>
          <p:cNvSpPr/>
          <p:nvPr/>
        </p:nvSpPr>
        <p:spPr>
          <a:xfrm>
            <a:off x="648072" y="3789040"/>
            <a:ext cx="9794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Класс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скрыто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0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Объектно-ориентированное программирование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Парадигма программирования, основанная на представлении предметной области в виде взаимосвязанных </a:t>
            </a:r>
            <a:r>
              <a:rPr lang="ru-RU" b="1">
                <a:solidFill>
                  <a:srgbClr val="FF0000"/>
                </a:solidFill>
              </a:rPr>
              <a:t>абстрактных объектов</a:t>
            </a:r>
            <a:r>
              <a:rPr lang="ru-RU">
                <a:solidFill>
                  <a:srgbClr val="FF0000"/>
                </a:solidFill>
              </a:rPr>
              <a:t> </a:t>
            </a:r>
            <a:r>
              <a:rPr lang="ru-RU"/>
              <a:t>и их </a:t>
            </a:r>
            <a:r>
              <a:rPr lang="ru-RU" b="1">
                <a:solidFill>
                  <a:srgbClr val="FF0000"/>
                </a:solidFill>
              </a:rPr>
              <a:t>реализаций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AF9F-96AC-46DE-AF3A-45632A07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56B6-5D86-45C2-AEBC-65FC2C82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Вместо прямого доступа к своим данным класс предоставляет </a:t>
            </a:r>
            <a:r>
              <a:rPr lang="ru-RU" b="1" dirty="0"/>
              <a:t>методы</a:t>
            </a:r>
          </a:p>
          <a:p>
            <a:r>
              <a:rPr lang="ru-RU" dirty="0"/>
              <a:t>Метод – функция, объявленная внутри класса или структуры</a:t>
            </a:r>
          </a:p>
          <a:p>
            <a:pPr lvl="1"/>
            <a:r>
              <a:rPr lang="ru-RU" dirty="0"/>
              <a:t>Методы также называют функциями-членами класса (</a:t>
            </a:r>
            <a:r>
              <a:rPr lang="en-US" dirty="0"/>
              <a:t>class member functions)</a:t>
            </a:r>
            <a:endParaRPr lang="ru-RU" dirty="0"/>
          </a:p>
          <a:p>
            <a:r>
              <a:rPr lang="ru-RU" dirty="0"/>
              <a:t>Методы класса задают операции, которые можно выполнить над объектом</a:t>
            </a:r>
          </a:p>
          <a:p>
            <a:r>
              <a:rPr lang="ru-RU" dirty="0"/>
              <a:t>В классах методы делают публичными, а данные – приватными</a:t>
            </a:r>
          </a:p>
        </p:txBody>
      </p:sp>
    </p:spTree>
    <p:extLst>
      <p:ext uri="{BB962C8B-B14F-4D97-AF65-F5344CB8AC3E}">
        <p14:creationId xmlns:p14="http://schemas.microsoft.com/office/powerpoint/2010/main" val="365740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147AF2-E3CC-42B2-B3AD-F9D3AD84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метода класса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D4375C-B49C-482F-B653-C9D25C3D82DD}"/>
              </a:ext>
            </a:extLst>
          </p:cNvPr>
          <p:cNvSpPr/>
          <p:nvPr/>
        </p:nvSpPr>
        <p:spPr>
          <a:xfrm>
            <a:off x="695400" y="2204863"/>
            <a:ext cx="107291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SomeClass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Это метод класса. Выглядит как функция, описанная внутри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 приватным данным можно обращаться только внутри методов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Данные надёжно спрятаны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Никто, кроме самого класса, не имеет к ним доступа.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15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E94ACB-DF50-47AA-8442-6B6269AF3473}"/>
              </a:ext>
            </a:extLst>
          </p:cNvPr>
          <p:cNvSpPr/>
          <p:nvPr/>
        </p:nvSpPr>
        <p:spPr>
          <a:xfrm>
            <a:off x="623392" y="404664"/>
            <a:ext cx="103691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3600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7608" y="2276873"/>
            <a:ext cx="6696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distanceKm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A780E-7E6D-48B4-84C5-972BB25E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</p:spTree>
    <p:extLst>
      <p:ext uri="{BB962C8B-B14F-4D97-AF65-F5344CB8AC3E}">
        <p14:creationId xmlns:p14="http://schemas.microsoft.com/office/powerpoint/2010/main" val="14399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72DBC4-9EC6-444E-ADD5-B9A04254BC1A}"/>
              </a:ext>
            </a:extLst>
          </p:cNvPr>
          <p:cNvSpPr/>
          <p:nvPr/>
        </p:nvSpPr>
        <p:spPr>
          <a:xfrm>
            <a:off x="695400" y="548680"/>
            <a:ext cx="115945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15A72-9BA5-47DA-8709-E8DF4AA6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60" y="4077072"/>
            <a:ext cx="2629267" cy="25816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78FF23-370C-49BE-A433-1C1264895926}"/>
              </a:ext>
            </a:extLst>
          </p:cNvPr>
          <p:cNvSpPr/>
          <p:nvPr/>
        </p:nvSpPr>
        <p:spPr>
          <a:xfrm>
            <a:off x="4290299" y="6381328"/>
            <a:ext cx="5046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https://wandbox.org/permlink/bzbqAdTJspyA2WZA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068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1A98D7-6355-4879-9214-D1C11461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состояние класса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98547-0A93-4071-A526-B4615E5B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объекта формируется его членами данными</a:t>
            </a:r>
          </a:p>
          <a:p>
            <a:r>
              <a:rPr lang="ru-RU" dirty="0"/>
              <a:t>Чтобы изменить состояние объекта, нужно изменить его данные</a:t>
            </a:r>
          </a:p>
          <a:p>
            <a:r>
              <a:rPr lang="ru-RU" dirty="0"/>
              <a:t>Когда данные приватные, сделать это можно только в методе класса</a:t>
            </a:r>
          </a:p>
        </p:txBody>
      </p:sp>
    </p:spTree>
    <p:extLst>
      <p:ext uri="{BB962C8B-B14F-4D97-AF65-F5344CB8AC3E}">
        <p14:creationId xmlns:p14="http://schemas.microsoft.com/office/powerpoint/2010/main" val="1549742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3839-9DFF-4609-BF0D-38E46484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быть с константными объектами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A750-097C-4F50-8628-096BBCB0D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объект константный, его состояние должно быть нельзя изменить</a:t>
            </a:r>
          </a:p>
          <a:p>
            <a:r>
              <a:rPr lang="ru-RU" dirty="0"/>
              <a:t>Если метод может изменить состояние объекта, значит его нельзя вызвать у константного объекта</a:t>
            </a:r>
          </a:p>
          <a:p>
            <a:r>
              <a:rPr lang="ru-RU" dirty="0"/>
              <a:t>Как быть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736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A38FB-3754-41AD-9188-61BCDE629222}"/>
              </a:ext>
            </a:extLst>
          </p:cNvPr>
          <p:cNvSpPr/>
          <p:nvPr/>
        </p:nvSpPr>
        <p:spPr>
          <a:xfrm>
            <a:off x="119336" y="116633"/>
            <a:ext cx="112332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700A52-CBB5-4E60-B234-233C7F70CAB6}"/>
              </a:ext>
            </a:extLst>
          </p:cNvPr>
          <p:cNvSpPr/>
          <p:nvPr/>
        </p:nvSpPr>
        <p:spPr>
          <a:xfrm>
            <a:off x="227348" y="2132856"/>
            <a:ext cx="11845316" cy="33855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</a:rPr>
              <a:t>prog.cc: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function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void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PrintCircle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&amp;)':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prog.cc:20:46: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~~~~~~~~~~~^~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prog.cc:11:16: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11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^~~~~~~~~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prog.cc:20:74: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                              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prog.cc:12:16: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12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numbers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pi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2BDA0-4AA2-48B7-A080-8A0B5AAC154D}"/>
              </a:ext>
            </a:extLst>
          </p:cNvPr>
          <p:cNvSpPr/>
          <p:nvPr/>
        </p:nvSpPr>
        <p:spPr>
          <a:xfrm>
            <a:off x="3543891" y="6352765"/>
            <a:ext cx="510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https://wandbox.org/permlink/BA36QTz5AhEHY2XN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52D06-AB59-472C-9389-A671FE26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126122"/>
            <a:ext cx="2322258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Константные методы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Метод, внутри которого не разрешается менять состояние объекта, помечают константным с помощью спецификатора </a:t>
            </a:r>
            <a:r>
              <a:rPr lang="en-US" b="1" dirty="0">
                <a:solidFill>
                  <a:srgbClr val="FF0000"/>
                </a:solidFill>
              </a:rPr>
              <a:t>const</a:t>
            </a:r>
          </a:p>
          <a:p>
            <a:pPr>
              <a:lnSpc>
                <a:spcPct val="90000"/>
              </a:lnSpc>
            </a:pPr>
            <a:r>
              <a:rPr lang="ru-RU" dirty="0"/>
              <a:t>Внутри </a:t>
            </a:r>
            <a:r>
              <a:rPr lang="en-US" dirty="0"/>
              <a:t>const-</a:t>
            </a:r>
            <a:r>
              <a:rPr lang="ru-RU" dirty="0"/>
              <a:t>метода нельзя менять состояние объекта</a:t>
            </a:r>
          </a:p>
          <a:p>
            <a:pPr lvl="1"/>
            <a:r>
              <a:rPr lang="ru-RU" dirty="0"/>
              <a:t>Присваивать значения полям класса</a:t>
            </a:r>
          </a:p>
          <a:p>
            <a:pPr lvl="1"/>
            <a:r>
              <a:rPr lang="ru-RU" dirty="0"/>
              <a:t>Вызывать </a:t>
            </a:r>
            <a:r>
              <a:rPr lang="ru-RU" dirty="0" err="1"/>
              <a:t>неконстантные</a:t>
            </a:r>
            <a:r>
              <a:rPr lang="ru-RU" dirty="0"/>
              <a:t> методы текущего объекта</a:t>
            </a:r>
          </a:p>
          <a:p>
            <a:pPr lvl="1"/>
            <a:r>
              <a:rPr lang="ru-RU" dirty="0"/>
              <a:t>Вызвать у поля текущего объекта </a:t>
            </a:r>
            <a:r>
              <a:rPr lang="ru-RU" dirty="0" err="1"/>
              <a:t>неконстантный</a:t>
            </a:r>
            <a:r>
              <a:rPr lang="ru-RU" dirty="0"/>
              <a:t> метод</a:t>
            </a:r>
          </a:p>
          <a:p>
            <a:pPr lvl="1"/>
            <a:r>
              <a:rPr lang="ru-RU" dirty="0"/>
              <a:t>Передать поле класса в функцию, принимающую аргумент по </a:t>
            </a:r>
            <a:r>
              <a:rPr lang="ru-RU" dirty="0" err="1"/>
              <a:t>неконстантной</a:t>
            </a:r>
            <a:r>
              <a:rPr lang="ru-RU" dirty="0"/>
              <a:t> ссылке</a:t>
            </a:r>
            <a:endParaRPr lang="en-US" dirty="0"/>
          </a:p>
          <a:p>
            <a:r>
              <a:rPr lang="ru-RU" dirty="0"/>
              <a:t>К константных объектов разрешается вызывать только константные методы</a:t>
            </a:r>
          </a:p>
          <a:p>
            <a:pPr lvl="1"/>
            <a:r>
              <a:rPr lang="ru-RU" dirty="0"/>
              <a:t>То же самое касается объектов, доступных по константной ссылке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EC119-C037-44F7-8F2F-53948774BB52}"/>
              </a:ext>
            </a:extLst>
          </p:cNvPr>
          <p:cNvSpPr/>
          <p:nvPr/>
        </p:nvSpPr>
        <p:spPr>
          <a:xfrm>
            <a:off x="119336" y="116632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C9CD8A-44D9-49C1-8456-1A184B2E777E}"/>
              </a:ext>
            </a:extLst>
          </p:cNvPr>
          <p:cNvSpPr/>
          <p:nvPr/>
        </p:nvSpPr>
        <p:spPr>
          <a:xfrm>
            <a:off x="3543891" y="6352765"/>
            <a:ext cx="49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https://wandbox.org/permlink/1jrbrx0sZ2Onh9Wi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6E126-94F0-4CFC-A5D7-AB9458BF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4450709"/>
            <a:ext cx="2254146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EE92-FEC7-43B9-B3F0-AA792185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ООП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C1FD-796F-47A7-843B-E1E1A08B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  <a:p>
            <a:r>
              <a:rPr lang="ru-RU" dirty="0"/>
              <a:t>Инкапсуляция</a:t>
            </a:r>
          </a:p>
          <a:p>
            <a:r>
              <a:rPr lang="ru-RU" dirty="0"/>
              <a:t>Наследование</a:t>
            </a:r>
          </a:p>
          <a:p>
            <a:r>
              <a:rPr lang="ru-RU" dirty="0"/>
              <a:t>Полиморфизм</a:t>
            </a:r>
          </a:p>
          <a:p>
            <a:r>
              <a:rPr lang="ru-RU" dirty="0"/>
              <a:t>Класс</a:t>
            </a:r>
          </a:p>
          <a:p>
            <a:r>
              <a:rPr lang="ru-RU" dirty="0"/>
              <a:t>Объекты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652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0901-316D-4223-A006-2AA8D4FB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и логическая константность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D5085-F445-402A-B8D6-44B180586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Физическая константность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C64FE-50DE-488A-9A29-1CBF8FB6DC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Объект объявлен как </a:t>
            </a:r>
            <a:r>
              <a:rPr lang="en-US" dirty="0"/>
              <a:t>const</a:t>
            </a:r>
          </a:p>
          <a:p>
            <a:r>
              <a:rPr lang="ru-RU" dirty="0"/>
              <a:t>Его состояние не изменяется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0A3D49-5A56-48A7-AC52-1AA9C2F59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Логическая константность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D87A51-D292-4F9C-B104-BB4EB85D4A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Объект неизменен внешне</a:t>
            </a:r>
          </a:p>
          <a:p>
            <a:r>
              <a:rPr lang="ru-RU" dirty="0"/>
              <a:t>Внутреннее состояние может меняться</a:t>
            </a:r>
          </a:p>
          <a:p>
            <a:pPr lvl="1"/>
            <a:r>
              <a:rPr lang="ru-RU" dirty="0"/>
              <a:t>Объект может кешировать данные</a:t>
            </a:r>
          </a:p>
        </p:txBody>
      </p:sp>
    </p:spTree>
    <p:extLst>
      <p:ext uri="{BB962C8B-B14F-4D97-AF65-F5344CB8AC3E}">
        <p14:creationId xmlns:p14="http://schemas.microsoft.com/office/powerpoint/2010/main" val="3786020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Изменчивые (</a:t>
            </a:r>
            <a:r>
              <a:rPr lang="en-US"/>
              <a:t>mutable)</a:t>
            </a:r>
            <a:r>
              <a:rPr lang="ru-RU"/>
              <a:t> данные класса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b="1" dirty="0"/>
              <a:t>mutable</a:t>
            </a:r>
            <a:r>
              <a:rPr lang="ru-RU" dirty="0"/>
              <a:t> разрешает изменять поле, даже если содержащий объект объявлен константным</a:t>
            </a:r>
          </a:p>
          <a:p>
            <a:pPr lvl="1"/>
            <a:r>
              <a:rPr lang="en-US" dirty="0"/>
              <a:t>Mutable-</a:t>
            </a:r>
            <a:r>
              <a:rPr lang="ru-RU" dirty="0"/>
              <a:t>поля можно изменять внутри константных методов</a:t>
            </a:r>
          </a:p>
          <a:p>
            <a:r>
              <a:rPr lang="ru-RU" dirty="0"/>
              <a:t>Означает, что поле не влияет на наблюдаемое извне состояние класса</a:t>
            </a:r>
          </a:p>
          <a:p>
            <a:pPr lvl="1"/>
            <a:r>
              <a:rPr lang="ru-RU" dirty="0"/>
              <a:t>Мьютексы</a:t>
            </a:r>
          </a:p>
          <a:p>
            <a:pPr lvl="1"/>
            <a:r>
              <a:rPr lang="ru-RU" dirty="0"/>
              <a:t>Кеширование вычисленных значений</a:t>
            </a:r>
          </a:p>
          <a:p>
            <a:pPr lvl="1"/>
            <a:r>
              <a:rPr lang="ru-RU" dirty="0"/>
              <a:t>Ленивые вычисления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 – кеширование вычисленных значений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2423592" y="1772817"/>
            <a:ext cx="799306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double </a:t>
            </a:r>
            <a:r>
              <a:rPr lang="en-US" sz="1200" b="1" dirty="0" err="1">
                <a:latin typeface="Courier New" pitchFamily="49" charset="0"/>
              </a:rPr>
              <a:t>GetArea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(!</a:t>
            </a:r>
            <a:r>
              <a:rPr lang="en-US" sz="1200" b="1" dirty="0" err="1">
                <a:latin typeface="Courier New" pitchFamily="49" charset="0"/>
              </a:rPr>
              <a:t>m_area.has_value</a:t>
            </a:r>
            <a:r>
              <a:rPr lang="en-US" sz="1200" b="1" dirty="0">
                <a:latin typeface="Courier New" pitchFamily="49" charset="0"/>
              </a:rPr>
              <a:t>())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…</a:t>
            </a:r>
          </a:p>
          <a:p>
            <a:pPr defTabSz="363538"/>
            <a:r>
              <a:rPr lang="en-US" sz="1200" i="1" dirty="0">
                <a:latin typeface="Courier New" pitchFamily="49" charset="0"/>
              </a:rPr>
              <a:t>			// </a:t>
            </a:r>
            <a:r>
              <a:rPr lang="ru-RU" sz="1200" i="1" dirty="0">
                <a:latin typeface="Courier New" pitchFamily="49" charset="0"/>
              </a:rPr>
              <a:t>вычисляем площадь фигуры (задача требует длительных вычислений)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 = …;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*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ModifyShape</a:t>
            </a:r>
            <a:r>
              <a:rPr lang="en-US" sz="1200" b="1" dirty="0">
                <a:latin typeface="Courier New" pitchFamily="49" charset="0"/>
              </a:rPr>
              <a:t>(...)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m_area.reset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// 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mutable std::optional&lt;double&gt;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2DF3E3-F3B3-4C57-9A23-2010C54FAAF9}"/>
              </a:ext>
            </a:extLst>
          </p:cNvPr>
          <p:cNvSpPr/>
          <p:nvPr/>
        </p:nvSpPr>
        <p:spPr>
          <a:xfrm>
            <a:off x="335360" y="2060848"/>
            <a:ext cx="40340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Непотокобезопасный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CD3F8-BBFF-4BD2-AAAE-BA0C7876AB14}"/>
              </a:ext>
            </a:extLst>
          </p:cNvPr>
          <p:cNvSpPr/>
          <p:nvPr/>
        </p:nvSpPr>
        <p:spPr>
          <a:xfrm>
            <a:off x="31651" y="6381328"/>
            <a:ext cx="5136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https://wandbox.org/permlink/c3su0ECMm84fRNDE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AAF53-476D-44EE-945D-F81A3473E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026" y="4221088"/>
            <a:ext cx="1993365" cy="19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9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612AC5-A615-42A7-85E8-A3879B1A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Мьютекс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A96B5-3955-47C7-A261-0F1225B8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Мьютекс – примитив синхронизации, разрешающий доступ к объекту только одному из потоков</a:t>
            </a:r>
          </a:p>
          <a:p>
            <a:pPr lvl="1"/>
            <a:r>
              <a:rPr lang="en-US" dirty="0"/>
              <a:t>std::mutex</a:t>
            </a:r>
            <a:endParaRPr lang="ru-RU" dirty="0"/>
          </a:p>
          <a:p>
            <a:r>
              <a:rPr lang="ru-RU" dirty="0"/>
              <a:t>Когда в классе содержится мьютекс, его практически всегда помечают </a:t>
            </a:r>
            <a:r>
              <a:rPr lang="en-US" dirty="0"/>
              <a:t>mutable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948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F74FEB-C7C9-4BAA-8EE5-B3E6A9293E77}"/>
              </a:ext>
            </a:extLst>
          </p:cNvPr>
          <p:cNvSpPr/>
          <p:nvPr/>
        </p:nvSpPr>
        <p:spPr>
          <a:xfrm>
            <a:off x="0" y="1690688"/>
            <a:ext cx="5231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B8C99E-11C2-456F-9F9E-7561A63C61E0}"/>
              </a:ext>
            </a:extLst>
          </p:cNvPr>
          <p:cNvSpPr/>
          <p:nvPr/>
        </p:nvSpPr>
        <p:spPr>
          <a:xfrm>
            <a:off x="50826" y="6381328"/>
            <a:ext cx="5130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https://wandbox.org/permlink/Wq8WlsDg4VzeRQfQ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33C4A-C7D6-4A39-80E3-82E981FA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422" y="4214696"/>
            <a:ext cx="1926719" cy="190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4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E37F2-53A8-419B-A630-7A56AAB9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mutable-</a:t>
            </a:r>
            <a:r>
              <a:rPr lang="ru-RU" dirty="0"/>
              <a:t>поля аккуратно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9D925F-7C91-48B7-8212-407908C8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</a:t>
            </a:r>
            <a:r>
              <a:rPr lang="ru-RU" dirty="0"/>
              <a:t>, чтобы обеспечить логическую константность</a:t>
            </a:r>
          </a:p>
          <a:p>
            <a:r>
              <a:rPr lang="ru-RU" dirty="0"/>
              <a:t>Наблюдаемое состояние должно оставаться неизменным, когда объект меняет внутреннее состояние</a:t>
            </a:r>
          </a:p>
          <a:p>
            <a:r>
              <a:rPr lang="ru-RU" dirty="0"/>
              <a:t>Не нарушайте правила доступа к константным объектам</a:t>
            </a:r>
          </a:p>
        </p:txBody>
      </p:sp>
    </p:spTree>
    <p:extLst>
      <p:ext uri="{BB962C8B-B14F-4D97-AF65-F5344CB8AC3E}">
        <p14:creationId xmlns:p14="http://schemas.microsoft.com/office/powerpoint/2010/main" val="2165543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2DA0E0-F245-40ED-A8EE-A4483F669452}"/>
              </a:ext>
            </a:extLst>
          </p:cNvPr>
          <p:cNvSpPr/>
          <p:nvPr/>
        </p:nvSpPr>
        <p:spPr>
          <a:xfrm>
            <a:off x="0" y="0"/>
            <a:ext cx="54479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Mutable::Change"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>
                <a:solidFill>
                  <a:srgbClr val="A31515"/>
                </a:solidFill>
                <a:latin typeface="Consolas" panose="020B0609020204030204" pitchFamily="49" charset="0"/>
              </a:rPr>
              <a:t>Exit Mutable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</a:p>
          <a:p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CEB707-4F4E-44A6-AFA9-54B4552C1052}"/>
              </a:ext>
            </a:extLst>
          </p:cNvPr>
          <p:cNvSpPr/>
          <p:nvPr/>
        </p:nvSpPr>
        <p:spPr>
          <a:xfrm>
            <a:off x="6096000" y="188640"/>
            <a:ext cx="609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</a:p>
          <a:p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              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02727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522EB0-12B7-4B7E-8A3F-8206C2A4E4B4}"/>
              </a:ext>
            </a:extLst>
          </p:cNvPr>
          <p:cNvSpPr/>
          <p:nvPr/>
        </p:nvSpPr>
        <p:spPr>
          <a:xfrm>
            <a:off x="191344" y="189068"/>
            <a:ext cx="10945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 Mutable: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DF5382-A976-4093-82F0-1FFFCFC4BB81}"/>
              </a:ext>
            </a:extLst>
          </p:cNvPr>
          <p:cNvSpPr/>
          <p:nvPr/>
        </p:nvSpPr>
        <p:spPr>
          <a:xfrm>
            <a:off x="119336" y="4316034"/>
            <a:ext cx="5076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https://wandbox.org/permlink/vYlRGmbkmDIHo7sK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D3CD8-ACCB-4247-B070-2265B8513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7223" y="4199346"/>
            <a:ext cx="2528299" cy="2543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943C20-336E-43CE-BD3C-4CE09C696C37}"/>
              </a:ext>
            </a:extLst>
          </p:cNvPr>
          <p:cNvSpPr/>
          <p:nvPr/>
        </p:nvSpPr>
        <p:spPr>
          <a:xfrm>
            <a:off x="119336" y="4848050"/>
            <a:ext cx="6096000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Immutable</a:t>
            </a:r>
            <a:r>
              <a:rPr lang="ru-RU" sz="1600" dirty="0">
                <a:latin typeface="Consolas" panose="020B0609020204030204" pitchFamily="49" charset="0"/>
              </a:rPr>
              <a:t>: 0x402038 - 42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latin typeface="Consolas" panose="020B0609020204030204" pitchFamily="49" charset="0"/>
              </a:rPr>
              <a:t>Mutable</a:t>
            </a:r>
            <a:r>
              <a:rPr lang="ru-RU" sz="1600" dirty="0">
                <a:latin typeface="Consolas" panose="020B0609020204030204" pitchFamily="49" charset="0"/>
              </a:rPr>
              <a:t>: 0x404050 - 42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Enter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ru-RU" sz="1600" dirty="0" err="1">
                <a:latin typeface="Consolas" panose="020B0609020204030204" pitchFamily="49" charset="0"/>
              </a:rPr>
              <a:t>utable</a:t>
            </a:r>
            <a:r>
              <a:rPr lang="ru-RU" sz="1600" dirty="0">
                <a:latin typeface="Consolas" panose="020B0609020204030204" pitchFamily="49" charset="0"/>
              </a:rPr>
              <a:t>::Change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ru-RU" sz="1600" dirty="0" err="1">
                <a:latin typeface="Consolas" panose="020B0609020204030204" pitchFamily="49" charset="0"/>
              </a:rPr>
              <a:t>utable</a:t>
            </a:r>
            <a:r>
              <a:rPr lang="ru-RU" sz="1600" dirty="0">
                <a:latin typeface="Consolas" panose="020B0609020204030204" pitchFamily="49" charset="0"/>
              </a:rPr>
              <a:t>::Change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1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Immutable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Change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FAD5-DB54-459C-895B-8B59D52B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DC871-A6C4-4109-B915-4E55B896A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85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09EF-A0FF-4AEF-8918-622C13E3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28FEC-646A-4BCF-B6E9-CBFB6644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только тех характеристики объекта, которые с достаточной точностью описывает его в нашей системе</a:t>
            </a:r>
          </a:p>
          <a:p>
            <a:r>
              <a:rPr lang="ru-RU" dirty="0"/>
              <a:t>Абстракция связывает тип данных с набором операций над ним</a:t>
            </a:r>
          </a:p>
          <a:p>
            <a:pPr lvl="1"/>
            <a:r>
              <a:rPr lang="ru-RU" dirty="0"/>
              <a:t>Пользователь может работать с данными не напрямую, а через предоставленный набор операций</a:t>
            </a:r>
          </a:p>
          <a:p>
            <a:r>
              <a:rPr lang="ru-RU" dirty="0"/>
              <a:t>Примеры</a:t>
            </a:r>
          </a:p>
          <a:p>
            <a:pPr lvl="1"/>
            <a:r>
              <a:rPr lang="ru-RU" dirty="0"/>
              <a:t>Класс </a:t>
            </a:r>
            <a:r>
              <a:rPr lang="en-US" dirty="0" err="1"/>
              <a:t>std:string</a:t>
            </a:r>
            <a:r>
              <a:rPr lang="ru-RU" dirty="0"/>
              <a:t> – описывает тип данных «строка» и набор операций над ним</a:t>
            </a:r>
          </a:p>
          <a:p>
            <a:pPr lvl="1"/>
            <a:r>
              <a:rPr lang="ru-RU" dirty="0"/>
              <a:t>Класс </a:t>
            </a:r>
            <a:r>
              <a:rPr lang="en-US" dirty="0"/>
              <a:t>Rational – </a:t>
            </a:r>
            <a:r>
              <a:rPr lang="ru-RU" dirty="0"/>
              <a:t>описывает тип данных «дробь» и набор операций над дробями</a:t>
            </a:r>
          </a:p>
        </p:txBody>
      </p:sp>
    </p:spTree>
    <p:extLst>
      <p:ext uri="{BB962C8B-B14F-4D97-AF65-F5344CB8AC3E}">
        <p14:creationId xmlns:p14="http://schemas.microsoft.com/office/powerpoint/2010/main" val="33119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Публичные (</a:t>
            </a:r>
            <a:r>
              <a:rPr lang="en-US" dirty="0"/>
              <a:t>public)</a:t>
            </a:r>
            <a:r>
              <a:rPr lang="ru-RU" dirty="0"/>
              <a:t> поля и методы класса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Public-</a:t>
            </a:r>
            <a:r>
              <a:rPr lang="ru-RU" dirty="0"/>
              <a:t>методы и данные класса определяют его интерфейс</a:t>
            </a:r>
          </a:p>
          <a:p>
            <a:pPr lvl="1"/>
            <a:r>
              <a:rPr lang="ru-RU" dirty="0"/>
              <a:t>доступ к ним возможен из любой части кода</a:t>
            </a:r>
          </a:p>
          <a:p>
            <a:pPr lvl="1"/>
            <a:r>
              <a:rPr lang="en-US" dirty="0"/>
              <a:t>Public</a:t>
            </a:r>
            <a:r>
              <a:rPr lang="ru-RU" dirty="0"/>
              <a:t>-область определяет то, как класс может использоваться пользователями класса</a:t>
            </a:r>
          </a:p>
          <a:p>
            <a:r>
              <a:rPr lang="ru-RU" dirty="0"/>
              <a:t>Размещайте в публичной области класса только необходимый набор операций высокого уровня</a:t>
            </a:r>
          </a:p>
          <a:p>
            <a:r>
              <a:rPr lang="ru-RU" dirty="0"/>
              <a:t>Вызов </a:t>
            </a:r>
            <a:r>
              <a:rPr lang="en-US" dirty="0"/>
              <a:t>public-</a:t>
            </a:r>
            <a:r>
              <a:rPr lang="ru-RU" dirty="0"/>
              <a:t>метода должен переводить класс из одного валидного состояния в другое валидное состояние, либо не менять состояние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Закрытые (приватные) поля класса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Private-</a:t>
            </a:r>
            <a:r>
              <a:rPr lang="ru-RU" dirty="0"/>
              <a:t>данные и методы класса определяют его реализацию</a:t>
            </a:r>
          </a:p>
          <a:p>
            <a:pPr lvl="1"/>
            <a:r>
              <a:rPr lang="ru-RU" dirty="0"/>
              <a:t>Доступ разрешен только из методов этого класса</a:t>
            </a:r>
          </a:p>
          <a:p>
            <a:r>
              <a:rPr lang="ru-RU" b="1" dirty="0">
                <a:solidFill>
                  <a:srgbClr val="FF0000"/>
                </a:solidFill>
              </a:rPr>
              <a:t>Рекомендуется все данные класса делать закрытыми</a:t>
            </a:r>
            <a:r>
              <a:rPr lang="ru-RU" b="1" dirty="0"/>
              <a:t>,</a:t>
            </a:r>
            <a:r>
              <a:rPr lang="ru-RU" dirty="0"/>
              <a:t> их обработку осуществлять внутри методов</a:t>
            </a:r>
          </a:p>
          <a:p>
            <a:pPr lvl="1"/>
            <a:r>
              <a:rPr lang="ru-RU" dirty="0"/>
              <a:t>Закрытые методы класса обычно используются публичными и защищенными методами, решая внутренние задачи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Защищенные</a:t>
            </a:r>
            <a:r>
              <a:rPr lang="en-US"/>
              <a:t> </a:t>
            </a:r>
            <a:r>
              <a:rPr lang="ru-RU"/>
              <a:t>поля класса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Protected-</a:t>
            </a:r>
            <a:r>
              <a:rPr lang="ru-RU" dirty="0"/>
              <a:t>данные и методы определяют интерфейс для производных классов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Доступ к ним разрешен изнутри методов данного класса и всех его потомков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защищенной зоне размещают методы, которые не должны быть видны снаружи класса, но реализация которых может быть переопределена или использована производными классами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 к полям и методам класса</a:t>
            </a:r>
          </a:p>
        </p:txBody>
      </p:sp>
      <p:graphicFrame>
        <p:nvGraphicFramePr>
          <p:cNvPr id="15" name="Содержимое 14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endParaRPr lang="ru-RU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самого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классов-наследников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извне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Пример. Стек целых чисел</a:t>
            </a:r>
          </a:p>
        </p:txBody>
      </p:sp>
      <p:sp>
        <p:nvSpPr>
          <p:cNvPr id="2" name="Rectangle 1"/>
          <p:cNvSpPr/>
          <p:nvPr/>
        </p:nvSpPr>
        <p:spPr>
          <a:xfrm>
            <a:off x="2783632" y="1916832"/>
            <a:ext cx="48245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IntStack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3512" y="1052737"/>
            <a:ext cx="8964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Реализация методов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Переводит дату на следующий день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Свойства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rgbClr val="FF0000"/>
                </a:solidFill>
              </a:rPr>
              <a:t>Свойство</a:t>
            </a:r>
            <a:r>
              <a:rPr lang="ru-RU" dirty="0"/>
              <a:t> – составляющая часть объекта, доступ к которой осуществляется программистом как к полю</a:t>
            </a:r>
          </a:p>
          <a:p>
            <a:pPr lvl="1"/>
            <a:r>
              <a:rPr lang="ru-RU" dirty="0"/>
              <a:t>При записи свойства можно выполнить валидацию или преобразование входных данных</a:t>
            </a:r>
          </a:p>
          <a:p>
            <a:pPr lvl="1"/>
            <a:r>
              <a:rPr lang="ru-RU" dirty="0"/>
              <a:t>При чтении свойства можно вычислить результат</a:t>
            </a:r>
          </a:p>
          <a:p>
            <a:pPr lvl="1"/>
            <a:r>
              <a:rPr lang="ru-RU" dirty="0"/>
              <a:t>Свойства могут быть доступны на чтение, запись или на чтение и запись</a:t>
            </a:r>
          </a:p>
          <a:p>
            <a:r>
              <a:rPr lang="ru-RU" dirty="0"/>
              <a:t>Отладчик может </a:t>
            </a:r>
            <a:r>
              <a:rPr lang="en-US" dirty="0"/>
              <a:t>IDE </a:t>
            </a:r>
            <a:r>
              <a:rPr lang="ru-RU" dirty="0"/>
              <a:t>может отображать значения свойств наравне со значениями полей</a:t>
            </a:r>
            <a:endParaRPr lang="en-US" dirty="0"/>
          </a:p>
          <a:p>
            <a:pPr lvl="1"/>
            <a:r>
              <a:rPr lang="en-US" dirty="0"/>
              <a:t>Getter</a:t>
            </a:r>
            <a:r>
              <a:rPr lang="ru-RU" dirty="0"/>
              <a:t>-ы свойств не должны иметь видимых побочных эффектов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некоторых языках программирования свойства, как элемент языка, отсутствуют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/>
              <a:t>В этом случае эмулируют свойства за счёт </a:t>
            </a:r>
            <a:r>
              <a:rPr lang="en-US" dirty="0"/>
              <a:t>get</a:t>
            </a:r>
            <a:r>
              <a:rPr lang="ru-RU" dirty="0"/>
              <a:t>- и </a:t>
            </a:r>
            <a:r>
              <a:rPr lang="en-US" dirty="0"/>
              <a:t> set- </a:t>
            </a:r>
            <a:r>
              <a:rPr lang="ru-RU" dirty="0"/>
              <a:t>методов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9CBA43E-0CAE-2501-E457-EE124A70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свойства в языке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EA573-C46F-9BF9-2BBF-5978AECBB4CC}"/>
              </a:ext>
            </a:extLst>
          </p:cNvPr>
          <p:cNvSpPr txBox="1"/>
          <p:nvPr/>
        </p:nvSpPr>
        <p:spPr>
          <a:xfrm>
            <a:off x="838200" y="1691561"/>
            <a:ext cx="99383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public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class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TimePeriod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private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double</a:t>
            </a:r>
            <a:r>
              <a:rPr lang="ru-RU" dirty="0">
                <a:latin typeface="Consolas" panose="020B0609020204030204" pitchFamily="49" charset="0"/>
              </a:rPr>
              <a:t> _</a:t>
            </a:r>
            <a:r>
              <a:rPr lang="ru-RU" dirty="0" err="1">
                <a:latin typeface="Consolas" panose="020B0609020204030204" pitchFamily="49" charset="0"/>
              </a:rPr>
              <a:t>seconds</a:t>
            </a:r>
            <a:r>
              <a:rPr lang="ru-RU" dirty="0">
                <a:latin typeface="Consolas" panose="020B0609020204030204" pitchFamily="49" charset="0"/>
              </a:rPr>
              <a:t>;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Hours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{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_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seconds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/ 3600; }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&lt; 0 ||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&gt; 24)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ArgumentOutOfRangeException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nameof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    "The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valid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range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between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0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and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24.");</a:t>
            </a:r>
          </a:p>
          <a:p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_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seconds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* 3600;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874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C831D7-AF19-4AFF-BCC4-E9E378393D95}"/>
              </a:ext>
            </a:extLst>
          </p:cNvPr>
          <p:cNvSpPr/>
          <p:nvPr/>
        </p:nvSpPr>
        <p:spPr>
          <a:xfrm>
            <a:off x="20561" y="117693"/>
            <a:ext cx="11353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ArgumentException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"Radius must not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negative"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Math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B96D8-16D7-4716-8984-65A5B33E8612}"/>
              </a:ext>
            </a:extLst>
          </p:cNvPr>
          <p:cNvSpPr/>
          <p:nvPr/>
        </p:nvSpPr>
        <p:spPr>
          <a:xfrm>
            <a:off x="5704381" y="5539978"/>
            <a:ext cx="6174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"Area:"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47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E512F8-4C8F-4901-95F6-DCD0EE1B2905}"/>
              </a:ext>
            </a:extLst>
          </p:cNvPr>
          <p:cNvSpPr/>
          <p:nvPr/>
        </p:nvSpPr>
        <p:spPr>
          <a:xfrm>
            <a:off x="0" y="-1"/>
            <a:ext cx="122886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Counter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Поле _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будет увеличиваться всякий раз, когда происходит чтение свойства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Value.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Даже, если просматривать его под отладчиком.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Это может вызвать удивление.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 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 свойство будет долго вычисляться при просмотре под отладчиком.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LongCalculation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1000000000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Инкапсуляция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Способность объекта скрывать своё внутреннее устройство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Класс рассматривается как </a:t>
            </a:r>
            <a:r>
              <a:rPr lang="ru-RU" b="1" dirty="0"/>
              <a:t>черный ящик</a:t>
            </a:r>
          </a:p>
          <a:p>
            <a:pPr>
              <a:lnSpc>
                <a:spcPct val="90000"/>
              </a:lnSpc>
            </a:pPr>
            <a:r>
              <a:rPr lang="ru-RU" dirty="0"/>
              <a:t>Класс состоит из двух частей: </a:t>
            </a:r>
            <a:r>
              <a:rPr lang="ru-RU" b="1" dirty="0">
                <a:solidFill>
                  <a:srgbClr val="FF0000"/>
                </a:solidFill>
              </a:rPr>
              <a:t>интерфейса </a:t>
            </a:r>
            <a:r>
              <a:rPr lang="ru-RU" dirty="0"/>
              <a:t>и </a:t>
            </a:r>
            <a:r>
              <a:rPr lang="ru-RU" b="1" dirty="0">
                <a:solidFill>
                  <a:srgbClr val="FF0000"/>
                </a:solidFill>
              </a:rPr>
              <a:t>реализации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Пользователи класса взаимодействуют только с его интерфейсом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Реализация отвечает за сохранение </a:t>
            </a:r>
            <a:r>
              <a:rPr lang="ru-RU" b="1" dirty="0">
                <a:solidFill>
                  <a:srgbClr val="FF0000"/>
                </a:solidFill>
              </a:rPr>
              <a:t>инвариантов</a:t>
            </a:r>
            <a:r>
              <a:rPr lang="ru-RU" dirty="0"/>
              <a:t> класса (непротиворечивое внутреннее состояние объекта)</a:t>
            </a:r>
          </a:p>
          <a:p>
            <a:pPr>
              <a:lnSpc>
                <a:spcPct val="90000"/>
              </a:lnSpc>
            </a:pPr>
            <a:r>
              <a:rPr lang="ru-RU" dirty="0"/>
              <a:t>Уменьшает число связей между классами и упрощает их независимую реализацию, модификацию и тестирование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Пример: Треугольник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Свойства</a:t>
            </a:r>
          </a:p>
          <a:p>
            <a:pPr lvl="1"/>
            <a:r>
              <a:rPr lang="ru-RU" dirty="0"/>
              <a:t>Координаты вершины </a:t>
            </a:r>
            <a:r>
              <a:rPr lang="en-US" dirty="0"/>
              <a:t>A</a:t>
            </a:r>
          </a:p>
          <a:p>
            <a:pPr lvl="1"/>
            <a:r>
              <a:rPr lang="ru-RU" dirty="0"/>
              <a:t>Координаты вершины </a:t>
            </a:r>
            <a:r>
              <a:rPr lang="en-US" dirty="0"/>
              <a:t>B</a:t>
            </a:r>
          </a:p>
          <a:p>
            <a:pPr lvl="1"/>
            <a:r>
              <a:rPr lang="ru-RU" dirty="0"/>
              <a:t>Координаты вершины </a:t>
            </a:r>
            <a:r>
              <a:rPr lang="en-US" dirty="0"/>
              <a:t>C</a:t>
            </a:r>
          </a:p>
          <a:p>
            <a:pPr lvl="1"/>
            <a:r>
              <a:rPr lang="ru-RU" dirty="0"/>
              <a:t>Площадь</a:t>
            </a:r>
          </a:p>
          <a:p>
            <a:pPr lvl="1"/>
            <a:r>
              <a:rPr lang="ru-RU" dirty="0"/>
              <a:t>Периметр</a:t>
            </a:r>
          </a:p>
          <a:p>
            <a:pPr lvl="1"/>
            <a:r>
              <a:rPr lang="ru-RU" dirty="0"/>
              <a:t>Координаты центра вписанной окружности</a:t>
            </a:r>
          </a:p>
          <a:p>
            <a:r>
              <a:rPr lang="ru-RU" dirty="0"/>
              <a:t>Методы</a:t>
            </a:r>
          </a:p>
          <a:p>
            <a:pPr lvl="1"/>
            <a:r>
              <a:rPr lang="ru-RU" dirty="0"/>
              <a:t>Переместить в заданном направлении</a:t>
            </a:r>
          </a:p>
          <a:p>
            <a:pPr lvl="1"/>
            <a:r>
              <a:rPr lang="ru-RU" dirty="0"/>
              <a:t>Отмасштабировать</a:t>
            </a:r>
          </a:p>
          <a:p>
            <a:pPr lvl="1"/>
            <a:r>
              <a:rPr lang="ru-RU" dirty="0"/>
              <a:t>Повернуть вокруг заданной точки</a:t>
            </a:r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03512" y="1052736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Triangle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A9A22D-8CD2-461B-B8E6-83336E1C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данные должен иметь </a:t>
            </a:r>
            <a:r>
              <a:rPr lang="en-US" dirty="0"/>
              <a:t>Rectangle?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11EF7-BD0B-4591-875A-98624E5166FD}"/>
              </a:ext>
            </a:extLst>
          </p:cNvPr>
          <p:cNvSpPr txBox="1"/>
          <p:nvPr/>
        </p:nvSpPr>
        <p:spPr>
          <a:xfrm>
            <a:off x="851198" y="1628800"/>
            <a:ext cx="81514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x;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y;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Rectangle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GetLeftTop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GetRightBottom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прочие методы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данные 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004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Размещение классов файлах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Общепринятой практикой является размещение объявления классов в заголовочных файлах </a:t>
            </a:r>
            <a:r>
              <a:rPr lang="en-US" dirty="0"/>
              <a:t>.h, </a:t>
            </a:r>
            <a:r>
              <a:rPr lang="ru-RU" dirty="0"/>
              <a:t>а их реализации – в файлах </a:t>
            </a:r>
            <a:r>
              <a:rPr lang="en-US" dirty="0"/>
              <a:t>.</a:t>
            </a:r>
            <a:r>
              <a:rPr lang="en-US" dirty="0" err="1"/>
              <a:t>cpp</a:t>
            </a:r>
            <a:endParaRPr lang="en-US" dirty="0"/>
          </a:p>
          <a:p>
            <a:pPr lvl="1"/>
            <a:r>
              <a:rPr lang="ru-RU" dirty="0"/>
              <a:t>Облегчается использование класса</a:t>
            </a:r>
          </a:p>
          <a:p>
            <a:pPr lvl="1"/>
            <a:r>
              <a:rPr lang="ru-RU" dirty="0"/>
              <a:t>Легко найти класс</a:t>
            </a:r>
          </a:p>
          <a:p>
            <a:r>
              <a:rPr lang="ru-RU" dirty="0"/>
              <a:t>Каждый класс может быть подключен для дальнейшего использования при помощи директивы </a:t>
            </a:r>
            <a:r>
              <a:rPr lang="en-US" dirty="0"/>
              <a:t>#include</a:t>
            </a:r>
            <a:r>
              <a:rPr lang="ru-RU" dirty="0"/>
              <a:t> </a:t>
            </a:r>
            <a:r>
              <a:rPr lang="en-US" dirty="0"/>
              <a:t>"</a:t>
            </a:r>
            <a:r>
              <a:rPr lang="ru-RU" dirty="0"/>
              <a:t>имя заголовочного файла</a:t>
            </a:r>
            <a:r>
              <a:rPr lang="en-US" dirty="0"/>
              <a:t>"</a:t>
            </a:r>
          </a:p>
          <a:p>
            <a:pPr lvl="1"/>
            <a:r>
              <a:rPr lang="ru-RU" dirty="0"/>
              <a:t>При внесении изменений в реализацию метода класса перекомпиляции подвергнутся только измененные файлы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 rot="10800000" flipH="1">
            <a:off x="852458" y="2276473"/>
            <a:ext cx="3011294" cy="4216402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#pragma once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Next();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Print()const;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m_day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m_month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m_year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 rot="10800000" flipH="1">
            <a:off x="4537658" y="2276471"/>
            <a:ext cx="3142518" cy="43928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date.cpp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Date::Next()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Date::Print()const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...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 rot="10800000" flipH="1">
            <a:off x="7967662" y="2276473"/>
            <a:ext cx="4105001" cy="374481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//main.cpp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Date date1;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2458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19536" y="1844824"/>
            <a:ext cx="8748464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// Просто "человек"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Потратить заданную сумму денег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Нельзя потратить отрицательное количество денег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или больше,</a:t>
            </a:r>
            <a:endParaRPr lang="en-US" sz="1300" i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чем имеется в наличии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(amount &lt; 0 || amount &gt;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return false;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true;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Фактическая реализация метода получения количества денег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будет переопределена в классах-наследниках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()const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Фактическая реализация метода траты денег будет переопределена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в классах-наследниках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Школьник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07568" y="1988841"/>
            <a:ext cx="84604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// Школьник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		// Из всех денег - только деньги на сладости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		// Эти же деньги он и может потратить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Студент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63552" y="1772817"/>
            <a:ext cx="8604448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// У студента деньги формируются из нескольких "заначек"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сперва тратим деньги, отложенные на пиво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затем придется тратить деньги, отложенные на девушку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остаток будем тратить из запасов на еду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Аспирант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772818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 Денег столько же, сколько есть у студента + деньги на защиту диссертации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 amount)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	// придется взять часть денег из диссертации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amount -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Остальное тратим, как потратил бы студент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75EF3-D202-3831-9F2C-A6FB152F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 </a:t>
            </a:r>
            <a:r>
              <a:rPr lang="en-US" dirty="0"/>
              <a:t>this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9F5461-1D1C-24E9-017C-313991AF9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8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Концепция, при которой новый абстрактный тип данных наследует данные и функциональность существующего типа</a:t>
            </a:r>
          </a:p>
          <a:p>
            <a:r>
              <a:rPr lang="ru-RU" dirty="0"/>
              <a:t>Способствует повторному использованию кода</a:t>
            </a:r>
          </a:p>
          <a:p>
            <a:r>
              <a:rPr lang="ru-RU" dirty="0"/>
              <a:t>Расширение функционала за счёт добавления новых данных и</a:t>
            </a:r>
            <a:r>
              <a:rPr lang="en-US" dirty="0"/>
              <a:t>/</a:t>
            </a:r>
            <a:r>
              <a:rPr lang="ru-RU" dirty="0"/>
              <a:t>или операций</a:t>
            </a:r>
            <a:endParaRPr lang="en-US" dirty="0"/>
          </a:p>
          <a:p>
            <a:r>
              <a:rPr lang="ru-RU" dirty="0"/>
              <a:t>Позволяет строить иерархии классов</a:t>
            </a: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8AC7A3-F0A0-4E20-8E96-D56E0FE69C56}"/>
              </a:ext>
            </a:extLst>
          </p:cNvPr>
          <p:cNvSpPr/>
          <p:nvPr/>
        </p:nvSpPr>
        <p:spPr>
          <a:xfrm>
            <a:off x="335360" y="197346"/>
            <a:ext cx="101531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принимает ссылку на точку, которую нужно переместить.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(1, 2.5).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(-1, -1).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678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3C00F9-F5D0-45EE-B02D-76D5B9C00D5A}"/>
              </a:ext>
            </a:extLst>
          </p:cNvPr>
          <p:cNvSpPr/>
          <p:nvPr/>
        </p:nvSpPr>
        <p:spPr>
          <a:xfrm>
            <a:off x="263352" y="332656"/>
            <a:ext cx="1130525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Внутри метода обращаемся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 своим полям, указывая их имена.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Для вызова метода указываем объект.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69ADBA-538D-4F2F-B3C4-19CA8D457303}"/>
              </a:ext>
            </a:extLst>
          </p:cNvPr>
          <p:cNvSpPr/>
          <p:nvPr/>
        </p:nvSpPr>
        <p:spPr>
          <a:xfrm>
            <a:off x="5591944" y="55768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Как вы думаете, откуда метод </a:t>
            </a:r>
            <a:r>
              <a:rPr lang="ru-RU" dirty="0" err="1">
                <a:solidFill>
                  <a:srgbClr val="EB5757"/>
                </a:solidFill>
                <a:latin typeface="SFMono-Regular"/>
              </a:rPr>
              <a:t>MoveBy</a:t>
            </a:r>
            <a:r>
              <a:rPr lang="ru-RU" dirty="0"/>
              <a:t> знает, какую точку перемещать, если среди его параметров перемещаемая точка не фигурирует?</a:t>
            </a:r>
          </a:p>
        </p:txBody>
      </p:sp>
    </p:spTree>
    <p:extLst>
      <p:ext uri="{BB962C8B-B14F-4D97-AF65-F5344CB8AC3E}">
        <p14:creationId xmlns:p14="http://schemas.microsoft.com/office/powerpoint/2010/main" val="110284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Ссылка на себя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методов класса для обращения к данным и методам можно использовать их имена</a:t>
            </a:r>
          </a:p>
          <a:p>
            <a:r>
              <a:rPr lang="ru-RU" dirty="0"/>
              <a:t>В метод класса </a:t>
            </a:r>
            <a:r>
              <a:rPr lang="ru-RU" b="1" dirty="0"/>
              <a:t>неявно</a:t>
            </a:r>
            <a:r>
              <a:rPr lang="ru-RU" dirty="0"/>
              <a:t> передается указатель на объект, для которого он вызывается</a:t>
            </a:r>
            <a:endParaRPr lang="en-US" dirty="0"/>
          </a:p>
          <a:p>
            <a:pPr lvl="1"/>
            <a:r>
              <a:rPr lang="ru-RU" dirty="0"/>
              <a:t>Этот указатель </a:t>
            </a:r>
            <a:r>
              <a:rPr lang="ru-RU" dirty="0" err="1"/>
              <a:t>указатель</a:t>
            </a:r>
            <a:r>
              <a:rPr lang="ru-RU" dirty="0"/>
              <a:t> доступен по ключевому слову 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085AF7-1A54-455F-B78D-8BF3009D0BB4}"/>
              </a:ext>
            </a:extLst>
          </p:cNvPr>
          <p:cNvSpPr/>
          <p:nvPr/>
        </p:nvSpPr>
        <p:spPr>
          <a:xfrm>
            <a:off x="767408" y="548680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Первым параметром в метод передаётся неявный параметр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/* Point*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*/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При обращении к полям и методам через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вместо точки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используется стрелочка -&gt;, состоящая из символов - и &gt;.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6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EEE4-647A-407D-9633-C8168C8CBD66}"/>
              </a:ext>
            </a:extLst>
          </p:cNvPr>
          <p:cNvSpPr/>
          <p:nvPr/>
        </p:nvSpPr>
        <p:spPr>
          <a:xfrm>
            <a:off x="479376" y="908720"/>
            <a:ext cx="112332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Область видимости параметров x и y ограничена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методом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Поэтому внутри метода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имена x и y относятся к параметрам, а не к полям.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Когда мы пишем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-&gt;x и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-&gt;y, то явно сообщаем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компилятору, что обращаемся к полям текущего объекта.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Если напишем x = x, то присвоим параметру x его собственное значение.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9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2855914" y="2097088"/>
            <a:ext cx="72723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  <a:endParaRPr lang="ru-RU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	// 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err="1">
                <a:latin typeface="Courier New" pitchFamily="49" charset="0"/>
              </a:rPr>
              <a:t>AppendTo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*item)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item-&gt;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m_previous</a:t>
            </a:r>
            <a:r>
              <a:rPr lang="en-US" sz="1600" b="1" dirty="0">
                <a:latin typeface="Courier New" pitchFamily="49" charset="0"/>
              </a:rPr>
              <a:t> = item;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m_previous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int		</a:t>
            </a:r>
            <a:r>
              <a:rPr lang="en-US" sz="1600" b="1" dirty="0" err="1">
                <a:latin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BEAD46-C042-4E99-BDB4-EE2E45CE0F91}"/>
              </a:ext>
            </a:extLst>
          </p:cNvPr>
          <p:cNvSpPr/>
          <p:nvPr/>
        </p:nvSpPr>
        <p:spPr>
          <a:xfrm>
            <a:off x="3071664" y="6153912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908FFE-AAB6-45D6-A19C-F28DCF3CF8D7}"/>
              </a:ext>
            </a:extLst>
          </p:cNvPr>
          <p:cNvSpPr/>
          <p:nvPr/>
        </p:nvSpPr>
        <p:spPr>
          <a:xfrm>
            <a:off x="4943872" y="6153912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B366110-1D78-414F-AB1D-5F03CB27065B}"/>
              </a:ext>
            </a:extLst>
          </p:cNvPr>
          <p:cNvSpPr/>
          <p:nvPr/>
        </p:nvSpPr>
        <p:spPr>
          <a:xfrm>
            <a:off x="7222088" y="6165445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B8765EB-DECC-444E-83F6-C4623E947E26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4367808" y="637563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1FBB66D-2C64-4A7D-8344-1389106D003B}"/>
              </a:ext>
            </a:extLst>
          </p:cNvPr>
          <p:cNvCxnSpPr>
            <a:cxnSpLocks/>
          </p:cNvCxnSpPr>
          <p:nvPr/>
        </p:nvCxnSpPr>
        <p:spPr>
          <a:xfrm flipH="1">
            <a:off x="4386058" y="6498025"/>
            <a:ext cx="557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2485312-F0C1-4DDF-B776-DAAD6963D0C4}"/>
              </a:ext>
            </a:extLst>
          </p:cNvPr>
          <p:cNvCxnSpPr>
            <a:cxnSpLocks/>
          </p:cNvCxnSpPr>
          <p:nvPr/>
        </p:nvCxnSpPr>
        <p:spPr>
          <a:xfrm>
            <a:off x="6240016" y="6309320"/>
            <a:ext cx="982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5A20A86-7A74-4BCE-B3FA-D0E124A2839D}"/>
              </a:ext>
            </a:extLst>
          </p:cNvPr>
          <p:cNvCxnSpPr>
            <a:cxnSpLocks/>
          </p:cNvCxnSpPr>
          <p:nvPr/>
        </p:nvCxnSpPr>
        <p:spPr>
          <a:xfrm flipH="1">
            <a:off x="6240016" y="6453336"/>
            <a:ext cx="982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Выноска: изогнутая линия без границы 19">
            <a:extLst>
              <a:ext uri="{FF2B5EF4-FFF2-40B4-BE49-F238E27FC236}">
                <a16:creationId xmlns:a16="http://schemas.microsoft.com/office/drawing/2014/main" id="{70785A7D-074D-4FD8-8D72-B7359E8E3A56}"/>
              </a:ext>
            </a:extLst>
          </p:cNvPr>
          <p:cNvSpPr/>
          <p:nvPr/>
        </p:nvSpPr>
        <p:spPr>
          <a:xfrm>
            <a:off x="8400256" y="5445224"/>
            <a:ext cx="720080" cy="43751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4212"/>
              <a:gd name="adj6" fmla="val -9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  <a:endParaRPr lang="ru-RU" dirty="0"/>
          </a:p>
        </p:txBody>
      </p:sp>
      <p:sp>
        <p:nvSpPr>
          <p:cNvPr id="24" name="Выноска: изогнутая линия без границы 23">
            <a:extLst>
              <a:ext uri="{FF2B5EF4-FFF2-40B4-BE49-F238E27FC236}">
                <a16:creationId xmlns:a16="http://schemas.microsoft.com/office/drawing/2014/main" id="{A76D0DDC-C115-4199-BD24-209D44116902}"/>
              </a:ext>
            </a:extLst>
          </p:cNvPr>
          <p:cNvSpPr/>
          <p:nvPr/>
        </p:nvSpPr>
        <p:spPr>
          <a:xfrm>
            <a:off x="6492081" y="5382472"/>
            <a:ext cx="720080" cy="43751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4212"/>
              <a:gd name="adj6" fmla="val -9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8E400EE-5A84-8D9D-5878-3003C763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класса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D12F73-A8D2-3289-21BE-6B8C5F497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6904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8504201-66F6-D93A-8AE3-7A2C6746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Начальное состояние объекта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5BD8F3F-92BE-AC90-9544-DE8901F1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экземпляра класса определяется значением его полей</a:t>
            </a:r>
          </a:p>
          <a:p>
            <a:r>
              <a:rPr lang="ru-RU" dirty="0"/>
              <a:t>Поля класса делают приватными, чтобы нельзя было нарушить инварианты класса</a:t>
            </a:r>
          </a:p>
          <a:p>
            <a:r>
              <a:rPr lang="ru-RU" dirty="0"/>
              <a:t>Вызов публичного метода переводит объект из одного валидного состояния в другое валидное</a:t>
            </a:r>
          </a:p>
          <a:p>
            <a:pPr lvl="1"/>
            <a:r>
              <a:rPr lang="ru-RU" dirty="0"/>
              <a:t>Либо не изменяет состояние объекта</a:t>
            </a:r>
          </a:p>
          <a:p>
            <a:endParaRPr lang="ru-RU" dirty="0"/>
          </a:p>
          <a:p>
            <a:r>
              <a:rPr lang="ru-RU" dirty="0"/>
              <a:t>Следствие: после своего создания объект должен быть в валидном состоянии</a:t>
            </a:r>
          </a:p>
        </p:txBody>
      </p:sp>
    </p:spTree>
    <p:extLst>
      <p:ext uri="{BB962C8B-B14F-4D97-AF65-F5344CB8AC3E}">
        <p14:creationId xmlns:p14="http://schemas.microsoft.com/office/powerpoint/2010/main" val="403461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endParaRPr lang="ru-RU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Специальная функция-член класса для инициализации объекта в момент его создания</a:t>
            </a:r>
          </a:p>
          <a:p>
            <a:r>
              <a:rPr lang="ru-RU" dirty="0"/>
              <a:t>Конструктор вызывается один раз в момент создания экземпляра класса</a:t>
            </a:r>
            <a:r>
              <a:rPr lang="en-US" dirty="0"/>
              <a:t> (</a:t>
            </a:r>
            <a:r>
              <a:rPr lang="ru-RU" dirty="0"/>
              <a:t>объявление переменной класса или вызов оператора </a:t>
            </a:r>
            <a:r>
              <a:rPr lang="en-US" dirty="0"/>
              <a:t>new)</a:t>
            </a:r>
            <a:endParaRPr lang="ru-RU" dirty="0"/>
          </a:p>
          <a:p>
            <a:r>
              <a:rPr lang="ru-RU" dirty="0"/>
              <a:t>В классе может быть несколько конструкторов, чтобы инициализировать по-разному</a:t>
            </a:r>
          </a:p>
          <a:p>
            <a:pPr lvl="1"/>
            <a:r>
              <a:rPr lang="ru-RU" dirty="0"/>
              <a:t>Они должны различаться количеством или типами аргументов</a:t>
            </a:r>
          </a:p>
          <a:p>
            <a:pPr lvl="1"/>
            <a:r>
              <a:rPr lang="ru-RU" dirty="0"/>
              <a:t>Для инициализации объекта может быть вызван только один из них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2135560" y="1690689"/>
            <a:ext cx="8532440" cy="500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dirty="0">
                <a:latin typeface="Consolas" panose="020B0609020204030204" pitchFamily="49" charset="0"/>
              </a:rPr>
              <a:t>class Date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public: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Date(int day, int month)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m_day</a:t>
            </a:r>
            <a:r>
              <a:rPr lang="en-US" sz="1300" dirty="0">
                <a:latin typeface="Consolas" panose="020B0609020204030204" pitchFamily="49" charset="0"/>
              </a:rPr>
              <a:t> = day;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m_month</a:t>
            </a:r>
            <a:r>
              <a:rPr lang="en-US" sz="1300" dirty="0">
                <a:latin typeface="Consolas" panose="020B0609020204030204" pitchFamily="49" charset="0"/>
              </a:rPr>
              <a:t> = month; 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m_year</a:t>
            </a:r>
            <a:r>
              <a:rPr lang="en-US" sz="1300" dirty="0">
                <a:latin typeface="Consolas" panose="020B0609020204030204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</a:rPr>
              <a:t>GetCurrentYear</a:t>
            </a:r>
            <a:r>
              <a:rPr lang="en-US" sz="1300" dirty="0">
                <a:latin typeface="Consolas" panose="020B0609020204030204" pitchFamily="49" charset="0"/>
              </a:rPr>
              <a:t>();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}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Date(int day, int month, int year)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m_day</a:t>
            </a:r>
            <a:r>
              <a:rPr lang="en-US" sz="1300" dirty="0">
                <a:latin typeface="Consolas" panose="020B0609020204030204" pitchFamily="49" charset="0"/>
              </a:rPr>
              <a:t> = day;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m_month</a:t>
            </a:r>
            <a:r>
              <a:rPr lang="en-US" sz="1300" dirty="0">
                <a:latin typeface="Consolas" panose="020B0609020204030204" pitchFamily="49" charset="0"/>
              </a:rPr>
              <a:t> = month; 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m_year</a:t>
            </a:r>
            <a:r>
              <a:rPr lang="en-US" sz="1300" dirty="0">
                <a:latin typeface="Consolas" panose="020B0609020204030204" pitchFamily="49" charset="0"/>
              </a:rPr>
              <a:t> = year;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}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private: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int </a:t>
            </a:r>
            <a:r>
              <a:rPr lang="en-US" sz="1300" dirty="0" err="1">
                <a:latin typeface="Consolas" panose="020B0609020204030204" pitchFamily="49" charset="0"/>
              </a:rPr>
              <a:t>m_day</a:t>
            </a:r>
            <a:r>
              <a:rPr lang="en-US" sz="1300" dirty="0">
                <a:latin typeface="Consolas" panose="020B0609020204030204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</a:rPr>
              <a:t>m_month</a:t>
            </a:r>
            <a:r>
              <a:rPr lang="en-US" sz="1300" dirty="0">
                <a:latin typeface="Consolas" panose="020B0609020204030204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</a:rPr>
              <a:t>m_year</a:t>
            </a:r>
            <a:r>
              <a:rPr lang="en-US" sz="1300" dirty="0"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};</a:t>
            </a:r>
            <a:endParaRPr lang="ru-RU" sz="1300" dirty="0">
              <a:latin typeface="Consolas" panose="020B0609020204030204" pitchFamily="49" charset="0"/>
            </a:endParaRPr>
          </a:p>
          <a:p>
            <a:pPr defTabSz="363538"/>
            <a:endParaRPr lang="ru-RU" sz="1300" dirty="0">
              <a:latin typeface="Consolas" panose="020B0609020204030204" pitchFamily="49" charset="0"/>
            </a:endParaRP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int main()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Date d1{10, 3};		// 10 </a:t>
            </a:r>
            <a:r>
              <a:rPr lang="ru-RU" sz="1300" dirty="0">
                <a:latin typeface="Consolas" panose="020B0609020204030204" pitchFamily="49" charset="0"/>
              </a:rPr>
              <a:t>марта текущего года</a:t>
            </a:r>
          </a:p>
          <a:p>
            <a:pPr defTabSz="363538"/>
            <a:r>
              <a:rPr lang="ru-RU" sz="1300" dirty="0">
                <a:latin typeface="Consolas" panose="020B0609020204030204" pitchFamily="49" charset="0"/>
              </a:rPr>
              <a:t>	</a:t>
            </a:r>
            <a:r>
              <a:rPr lang="en-US" sz="1300" dirty="0">
                <a:latin typeface="Consolas" panose="020B0609020204030204" pitchFamily="49" charset="0"/>
              </a:rPr>
              <a:t>Date d2{1, 1, 20</a:t>
            </a:r>
            <a:r>
              <a:rPr lang="ru-RU" sz="1300" dirty="0">
                <a:latin typeface="Consolas" panose="020B0609020204030204" pitchFamily="49" charset="0"/>
              </a:rPr>
              <a:t>00</a:t>
            </a:r>
            <a:r>
              <a:rPr lang="en-US" sz="1300" dirty="0">
                <a:latin typeface="Consolas" panose="020B0609020204030204" pitchFamily="49" charset="0"/>
              </a:rPr>
              <a:t>};	// 1 </a:t>
            </a:r>
            <a:r>
              <a:rPr lang="ru-RU" sz="1300" dirty="0">
                <a:latin typeface="Consolas" panose="020B0609020204030204" pitchFamily="49" charset="0"/>
              </a:rPr>
              <a:t>января 2000 года</a:t>
            </a:r>
            <a:endParaRPr lang="en-US" sz="1300" dirty="0">
              <a:latin typeface="Consolas" panose="020B0609020204030204" pitchFamily="49" charset="0"/>
            </a:endParaRP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1FD01447-0C9D-4BCF-BAFD-B2E87B0BE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80" y="260648"/>
            <a:ext cx="4210966" cy="25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1328E1-E828-49CF-AD70-C35829139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563" y="1988468"/>
            <a:ext cx="9725025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1133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r>
              <a:rPr lang="en-US"/>
              <a:t> </a:t>
            </a:r>
            <a:r>
              <a:rPr lang="ru-RU"/>
              <a:t>по умолчанию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Некоторые объекты могут иметь состояние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Пустая строка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Пустой вектор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Точка в начале координат</a:t>
            </a:r>
          </a:p>
          <a:p>
            <a:pPr>
              <a:lnSpc>
                <a:spcPct val="90000"/>
              </a:lnSpc>
            </a:pPr>
            <a:r>
              <a:rPr lang="ru-RU" dirty="0"/>
              <a:t>Конструктор, не имеющий параметров, называется конструктором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Поля данных в таком конструкторе инициализируются значениями по умолчанию</a:t>
            </a:r>
          </a:p>
          <a:p>
            <a:pPr>
              <a:lnSpc>
                <a:spcPct val="90000"/>
              </a:lnSpc>
            </a:pPr>
            <a:r>
              <a:rPr lang="ru-RU" dirty="0"/>
              <a:t>Может быть неявно сгенерирован компилятором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Если не объявлены другие конструкторы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232CD-109F-EF4F-F222-48B512479941}"/>
              </a:ext>
            </a:extLst>
          </p:cNvPr>
          <p:cNvSpPr txBox="1"/>
          <p:nvPr/>
        </p:nvSpPr>
        <p:spPr>
          <a:xfrm>
            <a:off x="1513114" y="1844824"/>
            <a:ext cx="36467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3846-8E49-FC19-AB52-B45B48449A02}"/>
              </a:ext>
            </a:extLst>
          </p:cNvPr>
          <p:cNvSpPr txBox="1"/>
          <p:nvPr/>
        </p:nvSpPr>
        <p:spPr>
          <a:xfrm>
            <a:off x="6096000" y="1844825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/*Компилятор сгенерирует конструктор по умолчанию*/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A266F-74EB-8508-DE8F-923FD407A7DF}"/>
              </a:ext>
            </a:extLst>
          </p:cNvPr>
          <p:cNvSpPr txBox="1"/>
          <p:nvPr/>
        </p:nvSpPr>
        <p:spPr>
          <a:xfrm>
            <a:off x="6096000" y="134076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проще:</a:t>
            </a:r>
          </a:p>
        </p:txBody>
      </p:sp>
    </p:spTree>
    <p:extLst>
      <p:ext uri="{BB962C8B-B14F-4D97-AF65-F5344CB8AC3E}">
        <p14:creationId xmlns:p14="http://schemas.microsoft.com/office/powerpoint/2010/main" val="42804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232CD-109F-EF4F-F222-48B512479941}"/>
              </a:ext>
            </a:extLst>
          </p:cNvPr>
          <p:cNvSpPr txBox="1"/>
          <p:nvPr/>
        </p:nvSpPr>
        <p:spPr>
          <a:xfrm>
            <a:off x="1524000" y="836712"/>
            <a:ext cx="399593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3846-8E49-FC19-AB52-B45B48449A02}"/>
              </a:ext>
            </a:extLst>
          </p:cNvPr>
          <p:cNvSpPr txBox="1"/>
          <p:nvPr/>
        </p:nvSpPr>
        <p:spPr>
          <a:xfrm>
            <a:off x="6072471" y="692696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0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0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/*Компилятор сгенерирует конструктор по умолчанию*/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15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DFD45-4305-4F83-ED56-FB08E8067AC5}"/>
              </a:ext>
            </a:extLst>
          </p:cNvPr>
          <p:cNvSpPr txBox="1"/>
          <p:nvPr/>
        </p:nvSpPr>
        <p:spPr>
          <a:xfrm>
            <a:off x="1775520" y="1052737"/>
            <a:ext cx="878497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Явно объявив конструктор с параметрами,</a:t>
            </a:r>
          </a:p>
          <a:p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запрещаем компилятору неявно создать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&amp;&amp;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100);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Явно просим компилятор сгенерировать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7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DCF61F-75BC-493C-A12A-8B679C22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инициализации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42D16-864F-40DC-93EC-66BED86CC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0574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Инициализация данных экземпляра класса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данных класса могут выступать другие классы</a:t>
            </a:r>
          </a:p>
          <a:p>
            <a:pPr lvl="1"/>
            <a:r>
              <a:rPr lang="ru-RU" dirty="0"/>
              <a:t>Их инициализация осуществляется ДО выполнения тела конструктора</a:t>
            </a:r>
          </a:p>
          <a:p>
            <a:pPr lvl="1"/>
            <a:r>
              <a:rPr lang="ru-RU" dirty="0"/>
              <a:t>Для их инициализации вызываются конструкторы по умолчанию</a:t>
            </a:r>
          </a:p>
          <a:p>
            <a:r>
              <a:rPr lang="ru-RU" dirty="0"/>
              <a:t>Инициализация полей значением по умолчанию не всегда подходит</a:t>
            </a:r>
          </a:p>
          <a:p>
            <a:pPr lvl="1"/>
            <a:r>
              <a:rPr lang="ru-RU" dirty="0"/>
              <a:t>В классе может не быть конструктора по умолчанию</a:t>
            </a:r>
          </a:p>
          <a:p>
            <a:pPr lvl="1"/>
            <a:r>
              <a:rPr lang="ru-RU" dirty="0"/>
              <a:t>Поле класса может быть константой или ссылкой</a:t>
            </a:r>
          </a:p>
          <a:p>
            <a:r>
              <a:rPr lang="ru-RU" dirty="0"/>
              <a:t>На помощь приходят </a:t>
            </a:r>
            <a:r>
              <a:rPr lang="ru-RU" b="1" dirty="0">
                <a:solidFill>
                  <a:srgbClr val="FF0000"/>
                </a:solidFill>
              </a:rPr>
              <a:t>списки инициализации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Списки инициализации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Применяются для инициализации полей класса в конструкторе ДО выполнения его тела</a:t>
            </a:r>
          </a:p>
          <a:p>
            <a:r>
              <a:rPr lang="ru-RU" dirty="0"/>
              <a:t>Использование списков инициализации – единственное решение в случае, когда класс содержит внутри себя</a:t>
            </a:r>
          </a:p>
          <a:p>
            <a:pPr lvl="1"/>
            <a:r>
              <a:rPr lang="ru-RU" dirty="0"/>
              <a:t>поля, являющиеся классами без конструкторов по умолчанию</a:t>
            </a:r>
          </a:p>
          <a:p>
            <a:pPr lvl="1"/>
            <a:r>
              <a:rPr lang="ru-RU" dirty="0"/>
              <a:t>константы</a:t>
            </a:r>
          </a:p>
          <a:p>
            <a:pPr lvl="1"/>
            <a:r>
              <a:rPr lang="ru-RU" dirty="0"/>
              <a:t>ссылки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6F918B-0E89-4C04-9C95-46F4546A891A}"/>
              </a:ext>
            </a:extLst>
          </p:cNvPr>
          <p:cNvSpPr/>
          <p:nvPr/>
        </p:nvSpPr>
        <p:spPr>
          <a:xfrm>
            <a:off x="0" y="0"/>
            <a:ext cx="840025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/* ... */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RemoteControl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RemoteControl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},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getline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"TV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turned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on"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Команда не найдена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5D291-A939-4F93-82A8-7995AC44455B}"/>
              </a:ext>
            </a:extLst>
          </p:cNvPr>
          <p:cNvSpPr/>
          <p:nvPr/>
        </p:nvSpPr>
        <p:spPr>
          <a:xfrm>
            <a:off x="4439816" y="5103674"/>
            <a:ext cx="76081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ExecuteCommand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5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4000" y="1844824"/>
            <a:ext cx="4644008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Open(string const&amp; </a:t>
            </a:r>
            <a:r>
              <a:rPr lang="en-US" sz="1300" b="1" dirty="0" err="1">
                <a:latin typeface="Courier New" pitchFamily="49" charset="0"/>
              </a:rPr>
              <a:t>fileName</a:t>
            </a:r>
            <a:r>
              <a:rPr lang="en-US" sz="13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Save(string const&amp; </a:t>
            </a:r>
            <a:r>
              <a:rPr lang="en-US" sz="1300" b="1" dirty="0" err="1">
                <a:latin typeface="Courier New" pitchFamily="49" charset="0"/>
              </a:rPr>
              <a:t>fileName</a:t>
            </a:r>
            <a:r>
              <a:rPr lang="en-US" sz="1300" b="1" dirty="0">
                <a:latin typeface="Courier New" pitchFamily="49" charset="0"/>
              </a:rPr>
              <a:t>)const;</a:t>
            </a: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Прочие операции над документом</a:t>
            </a:r>
            <a:r>
              <a:rPr lang="en-US" sz="1300" b="1" i="1" dirty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&amp; document)</a:t>
            </a:r>
          </a:p>
          <a:p>
            <a:pPr defTabSz="363538"/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		: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m_document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(document)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Undo();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Redo();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</a:rPr>
              <a:t>ReplaceText</a:t>
            </a:r>
            <a:r>
              <a:rPr lang="en-US" sz="1300" b="1" dirty="0">
                <a:latin typeface="Courier New" pitchFamily="49" charset="0"/>
              </a:rPr>
              <a:t>(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</a:rPr>
              <a:t> offset, </a:t>
            </a:r>
            <a:r>
              <a:rPr lang="en-US" sz="1300" b="1" dirty="0" err="1">
                <a:latin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</a:rPr>
              <a:t> length,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string const&amp; text);</a:t>
            </a: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</a:t>
            </a:r>
            <a:r>
              <a:rPr lang="ru-RU" sz="1300" i="1" dirty="0">
                <a:latin typeface="Courier New" pitchFamily="49" charset="0"/>
              </a:rPr>
              <a:t> Прочие операции редактора</a:t>
            </a:r>
          </a:p>
          <a:p>
            <a:pPr defTabSz="363538"/>
            <a:r>
              <a:rPr lang="en-US" sz="1300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…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&amp; </a:t>
            </a:r>
            <a:r>
              <a:rPr lang="en-US" sz="1300" b="1" dirty="0" err="1">
                <a:latin typeface="Courier New" pitchFamily="49" charset="0"/>
              </a:rPr>
              <a:t>m_document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23992" y="3717032"/>
            <a:ext cx="4644008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document;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document.Open</a:t>
            </a:r>
            <a:r>
              <a:rPr lang="en-US" sz="1300" b="1" dirty="0">
                <a:latin typeface="Courier New" pitchFamily="49" charset="0"/>
              </a:rPr>
              <a:t>("fileName.doc");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r>
              <a:rPr lang="en-US" sz="1300" b="1" dirty="0">
                <a:latin typeface="Courier New" pitchFamily="49" charset="0"/>
              </a:rPr>
              <a:t> editor(document);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Вызываем операции редактора документа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…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document.Save</a:t>
            </a:r>
            <a:r>
              <a:rPr lang="en-US" sz="1300" b="1" dirty="0">
                <a:latin typeface="Courier New" pitchFamily="49" charset="0"/>
              </a:rPr>
              <a:t>("fileName1.doc");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6F925-D265-8F17-00C2-44AEC06B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Constructor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3A435-2BE2-020C-80CB-2CB5C331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Конструктор, не объявленный с ключевым словом </a:t>
            </a:r>
            <a:r>
              <a:rPr lang="en-US" b="1" dirty="0"/>
              <a:t>explicit</a:t>
            </a:r>
            <a:r>
              <a:rPr lang="en-US" dirty="0"/>
              <a:t> </a:t>
            </a:r>
            <a:r>
              <a:rPr lang="ru-RU" dirty="0"/>
              <a:t>– называется </a:t>
            </a:r>
            <a:r>
              <a:rPr lang="ru-RU" b="1" dirty="0"/>
              <a:t>конвертирующим</a:t>
            </a:r>
            <a:r>
              <a:rPr lang="ru-RU" dirty="0"/>
              <a:t> конструктором</a:t>
            </a:r>
            <a:endParaRPr lang="en-US" dirty="0"/>
          </a:p>
          <a:p>
            <a:r>
              <a:rPr lang="ru-RU" dirty="0"/>
              <a:t>Конвертирующий конструктор неявно преобразует свои аргументов к типу класса, где этот конструктор объявлен</a:t>
            </a:r>
          </a:p>
        </p:txBody>
      </p:sp>
    </p:spTree>
    <p:extLst>
      <p:ext uri="{BB962C8B-B14F-4D97-AF65-F5344CB8AC3E}">
        <p14:creationId xmlns:p14="http://schemas.microsoft.com/office/powerpoint/2010/main" val="407565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Полиморфизм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FF0000"/>
                </a:solidFill>
              </a:rPr>
              <a:t>Полиморфизмом</a:t>
            </a:r>
            <a:r>
              <a:rPr lang="ru-RU" sz="2800" dirty="0"/>
              <a:t> – возможность работать с разными реализациями через один интерфейс</a:t>
            </a:r>
          </a:p>
          <a:p>
            <a:pPr lvl="1"/>
            <a:r>
              <a:rPr lang="ru-RU" dirty="0"/>
              <a:t>Полиморфизм позволяет обрабатывать объекты классов-потомков как однотипные объекты, не</a:t>
            </a:r>
            <a:r>
              <a:rPr lang="en-US" dirty="0"/>
              <a:t> </a:t>
            </a:r>
            <a:r>
              <a:rPr lang="ru-RU" dirty="0"/>
              <a:t>смотря на то, что реализация методов у них может различаться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14E213-18F8-C60E-963A-9FA38809C74A}"/>
              </a:ext>
            </a:extLst>
          </p:cNvPr>
          <p:cNvSpPr txBox="1"/>
          <p:nvPr/>
        </p:nvSpPr>
        <p:spPr>
          <a:xfrm>
            <a:off x="5231904" y="2978"/>
            <a:ext cx="5436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https://wandbox.org/permlink/9NCf4pztCsiSZpc8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D992A-FF80-A902-2DF3-ED36A8169D58}"/>
              </a:ext>
            </a:extLst>
          </p:cNvPr>
          <p:cNvSpPr txBox="1"/>
          <p:nvPr/>
        </p:nvSpPr>
        <p:spPr>
          <a:xfrm>
            <a:off x="1524000" y="1"/>
            <a:ext cx="9144000" cy="663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Complex(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0.0,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Add(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1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Add(3, {1.2, 2.3});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4.2+2.3i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3.2;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3.2+0.i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 = { 2, 7.3 };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2+7.3i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c;     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 = {};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83D197-A5E1-2D1D-4BB0-491D167EE0DE}"/>
              </a:ext>
            </a:extLst>
          </p:cNvPr>
          <p:cNvSpPr txBox="1"/>
          <p:nvPr/>
        </p:nvSpPr>
        <p:spPr>
          <a:xfrm>
            <a:off x="1524000" y="948690"/>
            <a:ext cx="666023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... */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tv{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(tv);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tv1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9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D0879-76D9-F192-A8D3-01DAD4AF1A90}"/>
              </a:ext>
            </a:extLst>
          </p:cNvPr>
          <p:cNvSpPr txBox="1"/>
          <p:nvPr/>
        </p:nvSpPr>
        <p:spPr>
          <a:xfrm>
            <a:off x="1524000" y="1268760"/>
            <a:ext cx="59046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 TV {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default;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explicit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bool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false;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int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(const TV&amp; tv) { /* ... */ }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Test()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4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E6CF-8935-4EC1-A25D-D6553A16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Деинициализация</a:t>
            </a:r>
            <a:r>
              <a:rPr lang="ru-RU" dirty="0"/>
              <a:t> экземпляра класса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C240D-714A-4032-82D2-CA2912A54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3280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Деинициализация экземпляра класса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своей работы объект может использовать определенные системные ресурсы</a:t>
            </a:r>
          </a:p>
          <a:p>
            <a:pPr lvl="1"/>
            <a:r>
              <a:rPr lang="ru-RU" dirty="0"/>
              <a:t>Динамическая память, открытые файлы, сетевые соединения и т.п.</a:t>
            </a:r>
          </a:p>
          <a:p>
            <a:r>
              <a:rPr lang="ru-RU" dirty="0"/>
              <a:t>При разрушении объекта используемые им единолично ресурсы должны освобождаться</a:t>
            </a:r>
            <a:endParaRPr lang="en-US" dirty="0"/>
          </a:p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для освобождения этих ресурсов служит особый метод класса – деструктор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деструктора совпадает с именем класса, только перед ним указывается символ </a:t>
            </a:r>
            <a:r>
              <a:rPr lang="en-US" dirty="0">
                <a:solidFill>
                  <a:srgbClr val="FF0000"/>
                </a:solidFill>
              </a:rPr>
              <a:t>~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тильда)</a:t>
            </a:r>
          </a:p>
          <a:p>
            <a:r>
              <a:rPr lang="ru-RU" dirty="0"/>
              <a:t>Деструктор вызывается автоматически при уничтожении экземпляра класса:</a:t>
            </a:r>
          </a:p>
          <a:p>
            <a:pPr lvl="1"/>
            <a:r>
              <a:rPr lang="ru-RU" dirty="0"/>
              <a:t>Выход за пределы блока, в котором объявлен экземпляр класса</a:t>
            </a:r>
          </a:p>
          <a:p>
            <a:pPr lvl="1"/>
            <a:r>
              <a:rPr lang="ru-RU" dirty="0"/>
              <a:t>Вызов оператора </a:t>
            </a:r>
            <a:r>
              <a:rPr lang="en-US" dirty="0"/>
              <a:t>delete</a:t>
            </a:r>
            <a:r>
              <a:rPr lang="ru-RU" dirty="0"/>
              <a:t> или </a:t>
            </a:r>
            <a:r>
              <a:rPr lang="en-US" dirty="0"/>
              <a:t>delete []</a:t>
            </a:r>
            <a:endParaRPr lang="ru-RU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Содержимое тела деструктора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деструкторе  программист размещает код, выполняющий действия, завершающие жизненный цикл объекта</a:t>
            </a:r>
          </a:p>
          <a:p>
            <a:pPr lvl="1"/>
            <a:r>
              <a:rPr lang="ru-RU"/>
              <a:t>Освобождение выделенных объектом ресурсов</a:t>
            </a:r>
          </a:p>
          <a:p>
            <a:pPr lvl="1"/>
            <a:r>
              <a:rPr lang="ru-RU"/>
              <a:t>Что-нибудь еще</a:t>
            </a:r>
            <a:endParaRPr lang="ru-RU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703512" y="1772817"/>
            <a:ext cx="453650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r>
              <a:rPr lang="en-US" sz="1200" b="1" dirty="0">
                <a:latin typeface="Courier New" pitchFamily="49" charset="0"/>
              </a:rPr>
              <a:t>():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MyFile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bool Open(const char *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fopen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, “r”);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!=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Close()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{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fclose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FILE *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240016" y="1764299"/>
            <a:ext cx="4427984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file;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if (</a:t>
            </a:r>
            <a:r>
              <a:rPr lang="en-US" sz="1300" b="1" dirty="0" err="1">
                <a:latin typeface="Courier New" pitchFamily="49" charset="0"/>
              </a:rPr>
              <a:t>file.Open</a:t>
            </a:r>
            <a:r>
              <a:rPr lang="en-US" sz="1300" b="1" dirty="0">
                <a:latin typeface="Courier New" pitchFamily="49" charset="0"/>
              </a:rPr>
              <a:t>("text.txt"))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Выполняем операции над файлом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new 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300" dirty="0">
                <a:latin typeface="Courier New" pitchFamily="49" charset="0"/>
              </a:rPr>
              <a:t>	// </a:t>
            </a:r>
            <a:r>
              <a:rPr lang="ru-RU" sz="1300" dirty="0">
                <a:latin typeface="Courier New" pitchFamily="49" charset="0"/>
              </a:rPr>
              <a:t>вызов деструктора и освобождение </a:t>
            </a:r>
          </a:p>
          <a:p>
            <a:pPr defTabSz="363538"/>
            <a:r>
              <a:rPr lang="ru-RU" sz="1300" dirty="0">
                <a:latin typeface="Courier New" pitchFamily="49" charset="0"/>
              </a:rPr>
              <a:t>	// памяти, занимаемой объектом </a:t>
            </a:r>
            <a:r>
              <a:rPr lang="en-US" sz="1300" dirty="0" err="1">
                <a:latin typeface="Courier New" pitchFamily="49" charset="0"/>
              </a:rPr>
              <a:t>pFile</a:t>
            </a:r>
            <a:endParaRPr lang="ru-RU" sz="1300" dirty="0">
              <a:latin typeface="Courier New" pitchFamily="49" charset="0"/>
            </a:endParaRPr>
          </a:p>
          <a:p>
            <a:pPr defTabSz="363538"/>
            <a:r>
              <a:rPr lang="ru-RU" sz="1300" dirty="0">
                <a:latin typeface="Courier New" pitchFamily="49" charset="0"/>
              </a:rPr>
              <a:t>	// в куче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delete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r>
              <a:rPr lang="ru-RU" sz="1300" b="1" dirty="0">
                <a:latin typeface="Courier New" pitchFamily="49" charset="0"/>
              </a:rPr>
              <a:t>	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При выходе из данного блока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будет вызван деструктор объекта </a:t>
            </a:r>
            <a:r>
              <a:rPr lang="en-US" sz="1300" i="1" dirty="0">
                <a:latin typeface="Courier New" pitchFamily="49" charset="0"/>
              </a:rPr>
              <a:t>file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Жизнь после смерти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</a:t>
            </a:r>
            <a:r>
              <a:rPr lang="en-US"/>
              <a:t>C++ </a:t>
            </a:r>
            <a:r>
              <a:rPr lang="ru-RU"/>
              <a:t>после выполнения тела деструктора происходит автоматический вызов деструкторов членов-данных класса</a:t>
            </a:r>
          </a:p>
          <a:p>
            <a:pPr lvl="1"/>
            <a:r>
              <a:rPr lang="ru-RU"/>
              <a:t>Порядок  вызова деструкторов  полей данных обратен порядку их объявления внутри класса</a:t>
            </a:r>
          </a:p>
          <a:p>
            <a:r>
              <a:rPr lang="ru-RU"/>
              <a:t>Если класс был унаследован от другого класса, будет вызван деструктор родительского класса</a:t>
            </a:r>
          </a:p>
          <a:p>
            <a:pPr lvl="1"/>
            <a:r>
              <a:rPr lang="ru-RU"/>
              <a:t>И т.д. по цепочке</a:t>
            </a:r>
          </a:p>
          <a:p>
            <a:r>
              <a:rPr lang="ru-RU"/>
              <a:t>После этого происходит освобождение занимаемой объектом памяти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«Колесо»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2056687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Wheel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~Wheel()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076958-B4E4-4CE0-A59C-C9A0215D091E}"/>
              </a:ext>
            </a:extLst>
          </p:cNvPr>
          <p:cNvSpPr/>
          <p:nvPr/>
        </p:nvSpPr>
        <p:spPr>
          <a:xfrm>
            <a:off x="0" y="0"/>
            <a:ext cx="6096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cassert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0ABBF-DC49-4615-A8DE-DD1A6C299C40}"/>
              </a:ext>
            </a:extLst>
          </p:cNvPr>
          <p:cNvSpPr/>
          <p:nvPr/>
        </p:nvSpPr>
        <p:spPr>
          <a:xfrm>
            <a:off x="6456040" y="276999"/>
            <a:ext cx="547260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istringstream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"3 5 8 10"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503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«Автомобиль»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1810465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Car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Car(string const&amp; name):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left")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left")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"Constructing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~Car()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"Destroying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</a:t>
            </a:r>
            <a:r>
              <a:rPr lang="ru-RU" dirty="0" err="1"/>
              <a:t>Супер</a:t>
            </a:r>
            <a:r>
              <a:rPr lang="ru-RU" dirty="0"/>
              <a:t> автомобиль»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63552" y="1916832"/>
            <a:ext cx="82089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 public Car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:Car(name)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("Fifth wheel")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super car " &lt;&lt; name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super car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Порядок вызова конструкторов и деструкторов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47528" y="1916832"/>
            <a:ext cx="610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266700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35960" y="3534014"/>
            <a:ext cx="49320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right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Constructing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Constructing wheel Fifth wheel</a:t>
            </a: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Constructing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Destroying wheel Fifth wheel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Destroying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Left</a:t>
            </a:r>
            <a:endParaRPr lang="ru-RU" sz="15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5447928" y="3623538"/>
            <a:ext cx="28803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386104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базового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5519936" y="450912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443711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Выполнение тела конструктора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5519936" y="4725144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4705400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класса</a:t>
            </a:r>
            <a:r>
              <a:rPr lang="en-US" sz="1400" dirty="0"/>
              <a:t>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5519936" y="4941168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494116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конструктора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5519936" y="5157192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515719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5" name="Левая фигурная скобка 14"/>
          <p:cNvSpPr/>
          <p:nvPr/>
        </p:nvSpPr>
        <p:spPr>
          <a:xfrm>
            <a:off x="5519936" y="5373216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535347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5519936" y="558924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5589241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6093297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</a:t>
            </a:r>
            <a:r>
              <a:rPr lang="en-US" sz="1400" dirty="0"/>
              <a:t> Car</a:t>
            </a:r>
            <a:endParaRPr lang="ru-RU" sz="1400" dirty="0"/>
          </a:p>
        </p:txBody>
      </p:sp>
      <p:sp>
        <p:nvSpPr>
          <p:cNvPr id="20" name="Левая фигурная скобка 19"/>
          <p:cNvSpPr/>
          <p:nvPr/>
        </p:nvSpPr>
        <p:spPr>
          <a:xfrm>
            <a:off x="5519936" y="5805264"/>
            <a:ext cx="216024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879977" y="321297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135560" y="2492896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2135560" y="306896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 сгенерированный 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Создается компилятором, если в классе не был явно объявлен деструктор</a:t>
            </a:r>
          </a:p>
          <a:p>
            <a:r>
              <a:rPr lang="ru-RU" dirty="0"/>
              <a:t>Автоматически сгенерированный  деструктор  имеет пустое тело</a:t>
            </a:r>
          </a:p>
          <a:p>
            <a:pPr lvl="1"/>
            <a:r>
              <a:rPr lang="ru-RU" dirty="0"/>
              <a:t>Остальные механизмы разрушения объекта работают обычным образом</a:t>
            </a:r>
          </a:p>
          <a:p>
            <a:r>
              <a:rPr lang="ru-RU" dirty="0"/>
              <a:t>Деструктор </a:t>
            </a:r>
            <a:r>
              <a:rPr lang="en-US" dirty="0"/>
              <a:t> </a:t>
            </a:r>
            <a:r>
              <a:rPr lang="ru-RU" dirty="0"/>
              <a:t>примитивных объектов</a:t>
            </a:r>
          </a:p>
          <a:p>
            <a:pPr lvl="1"/>
            <a:r>
              <a:rPr lang="ru-RU" dirty="0"/>
              <a:t>Разрушение обычного указателя не выполняет удаление объекта (объектов), на который он ссылается</a:t>
            </a:r>
          </a:p>
          <a:p>
            <a:pPr lvl="2"/>
            <a:r>
              <a:rPr lang="ru-RU" dirty="0"/>
              <a:t>Деструкторы «умных» указателей выполняют необходимые операции для удаления объекта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5"/>
            <a:ext cx="442798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375920" y="4797152"/>
            <a:ext cx="4896544" cy="1440160"/>
          </a:xfrm>
          <a:prstGeom prst="wedgeRectCallout">
            <a:avLst>
              <a:gd name="adj1" fmla="val -62721"/>
              <a:gd name="adj2" fmla="val -101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разрушении экземпляра класса </a:t>
            </a:r>
            <a:r>
              <a:rPr lang="en-US" dirty="0" err="1"/>
              <a:t>CDataBase</a:t>
            </a:r>
            <a:r>
              <a:rPr lang="en-US" dirty="0"/>
              <a:t> </a:t>
            </a:r>
            <a:r>
              <a:rPr lang="ru-RU" dirty="0"/>
              <a:t> деструкторы содержащихся в нем объектов освободят занимаемую память и закроют файл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Некорректно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4"/>
            <a:ext cx="66247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void </a:t>
            </a:r>
            <a:r>
              <a:rPr lang="en-US" b="1" dirty="0" err="1">
                <a:latin typeface="Courier New" pitchFamily="49" charset="0"/>
              </a:rPr>
              <a:t>DoSomething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[100];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  <a:endParaRPr lang="ru-RU" b="1" dirty="0">
              <a:latin typeface="Courier New" pitchFamily="49" charset="0"/>
            </a:endParaRPr>
          </a:p>
          <a:p>
            <a:pPr defTabSz="363538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519936" y="5417840"/>
            <a:ext cx="4896544" cy="1440160"/>
          </a:xfrm>
          <a:prstGeom prst="wedgeRectCallout">
            <a:avLst>
              <a:gd name="adj1" fmla="val -36525"/>
              <a:gd name="adj2" fmla="val -971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Автоматически сгенерированный деструктор не выполнит удаление массива </a:t>
            </a:r>
            <a:r>
              <a:rPr lang="en-US" dirty="0" err="1"/>
              <a:t>m_bufferArray</a:t>
            </a:r>
            <a:endParaRPr lang="ru-RU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Копирование объектов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Конструктор копирования (копирующий конструктор)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языке </a:t>
            </a:r>
            <a:r>
              <a:rPr lang="en-US" dirty="0"/>
              <a:t>C++ </a:t>
            </a:r>
            <a:r>
              <a:rPr lang="ru-RU" dirty="0"/>
              <a:t>существует специальный тип конструкторов, использующийся для создания копии объекта</a:t>
            </a:r>
          </a:p>
          <a:p>
            <a:pPr lvl="1"/>
            <a:r>
              <a:rPr lang="ru-RU" dirty="0"/>
              <a:t>Явное создание копии</a:t>
            </a:r>
            <a:r>
              <a:rPr lang="en-US" dirty="0"/>
              <a:t> </a:t>
            </a:r>
            <a:r>
              <a:rPr lang="ru-RU" dirty="0"/>
              <a:t>объекта</a:t>
            </a:r>
            <a:r>
              <a:rPr lang="en-US" dirty="0"/>
              <a:t> </a:t>
            </a:r>
            <a:r>
              <a:rPr lang="ru-RU" dirty="0"/>
              <a:t>программистом</a:t>
            </a:r>
          </a:p>
          <a:p>
            <a:pPr lvl="1"/>
            <a:r>
              <a:rPr lang="ru-RU" dirty="0"/>
              <a:t>Неявное создание копии объекта</a:t>
            </a:r>
          </a:p>
          <a:p>
            <a:pPr lvl="2"/>
            <a:r>
              <a:rPr lang="ru-RU" dirty="0"/>
              <a:t>Возврат объекта из функции</a:t>
            </a:r>
          </a:p>
          <a:p>
            <a:pPr lvl="2"/>
            <a:r>
              <a:rPr lang="ru-RU" dirty="0"/>
              <a:t>Передача объекта в функцию по значению</a:t>
            </a:r>
          </a:p>
          <a:p>
            <a:pPr lvl="2"/>
            <a:r>
              <a:rPr lang="ru-RU" dirty="0"/>
              <a:t>Во время работы механизма исключений</a:t>
            </a:r>
          </a:p>
          <a:p>
            <a:r>
              <a:rPr lang="ru-RU" dirty="0"/>
              <a:t>Синтаксис</a:t>
            </a:r>
          </a:p>
          <a:p>
            <a:pPr lvl="1"/>
            <a:r>
              <a:rPr lang="en-US" dirty="0"/>
              <a:t>Type(Type const&amp; t);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EDD702-3777-4FF0-A8EB-64269B3F21DF}"/>
              </a:ext>
            </a:extLst>
          </p:cNvPr>
          <p:cNvSpPr/>
          <p:nvPr/>
        </p:nvSpPr>
        <p:spPr>
          <a:xfrm>
            <a:off x="191344" y="260648"/>
            <a:ext cx="115932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created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// Копирующий конструктор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copied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destroyed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19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D9A02-9ED1-4E2F-ACF7-C240865DADE0}"/>
              </a:ext>
            </a:extLst>
          </p:cNvPr>
          <p:cNvSpPr/>
          <p:nvPr/>
        </p:nvSpPr>
        <p:spPr>
          <a:xfrm>
            <a:off x="191344" y="332656"/>
            <a:ext cx="97930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9C0B0-806D-44F4-A5F7-D3AE80C95395}"/>
              </a:ext>
            </a:extLst>
          </p:cNvPr>
          <p:cNvSpPr/>
          <p:nvPr/>
        </p:nvSpPr>
        <p:spPr>
          <a:xfrm>
            <a:off x="6310898" y="4365104"/>
            <a:ext cx="5691675" cy="2339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created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en-US" sz="1600" dirty="0">
                <a:latin typeface="Consolas" panose="020B0609020204030204" pitchFamily="49" charset="0"/>
              </a:rPr>
              <a:t> - 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5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c8c1947053ea6e455f1e2a93189d128df0d39f0"/>
  <p:tag name="ISPRING_RESOURCE_PATHS_HASH_PRESENTER" val="c41b46544913ba61c3687de2e4ca49c7dccefb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a88b8e6-6e31-462d-bd10-0014c72d9f0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d321ef0-6db3-4e5c-9a35-6180e6679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b372e54-6a5c-4ecb-b298-f6471f9776b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1c9d514-8602-4f7d-9d6d-0b325a9710a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19f529-c221-4c79-80e1-6918050eccf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5076f9-abea-4e39-a8e9-47d9872c258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ab1e8d9-dde9-4ca3-b05e-a7941c55628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a180ef-b3fb-4efc-ac6f-8f05c3067cf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65d3fa-eabe-407a-bb2a-8e45c80a3f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7954940-803c-4b70-98b9-0ebc7d70a0c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950cff3-6931-4ab9-96ab-7a85957e3e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ef470a-e880-4b96-b419-55776cba237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7e283f5-f0ef-448d-80a0-c992baa323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019b02f-c1a7-42cc-b20c-139ca902727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2fadb0a-df69-4457-a4e8-a510d6c431c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2beb681-3558-49dc-ab46-1e49c9f5bb8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f52d02d-7a67-44ec-8744-f2179af4d65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3686</TotalTime>
  <Words>14448</Words>
  <Application>Microsoft Office PowerPoint</Application>
  <PresentationFormat>Widescreen</PresentationFormat>
  <Paragraphs>2089</Paragraphs>
  <Slides>142</Slides>
  <Notes>13</Notes>
  <HiddenSlides>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142</vt:i4>
      </vt:variant>
    </vt:vector>
  </HeadingPairs>
  <TitlesOfParts>
    <vt:vector size="152" baseType="lpstr">
      <vt:lpstr>SFMono-Regular</vt:lpstr>
      <vt:lpstr>Arial</vt:lpstr>
      <vt:lpstr>Calibri</vt:lpstr>
      <vt:lpstr>Calibri Light</vt:lpstr>
      <vt:lpstr>Cascadia Mono</vt:lpstr>
      <vt:lpstr>Consolas</vt:lpstr>
      <vt:lpstr>Courier New</vt:lpstr>
      <vt:lpstr>Times New Roman</vt:lpstr>
      <vt:lpstr>Wingdings 2</vt:lpstr>
      <vt:lpstr>Office Theme</vt:lpstr>
      <vt:lpstr>Основы ООП</vt:lpstr>
      <vt:lpstr>Объектно-ориентированное программирование</vt:lpstr>
      <vt:lpstr>Основные понятия ООП </vt:lpstr>
      <vt:lpstr>Абстракция данных</vt:lpstr>
      <vt:lpstr>Инкапсуляция</vt:lpstr>
      <vt:lpstr>Наследование</vt:lpstr>
      <vt:lpstr>PowerPoint Presentation</vt:lpstr>
      <vt:lpstr>Полиморфизм</vt:lpstr>
      <vt:lpstr>PowerPoint Presentation</vt:lpstr>
      <vt:lpstr>PowerPoint Presentation</vt:lpstr>
      <vt:lpstr>Анатомия класса</vt:lpstr>
      <vt:lpstr>Классы и объекты</vt:lpstr>
      <vt:lpstr>Объявление класса в С++</vt:lpstr>
      <vt:lpstr>Данные объекта (переменные объекта, члены-данные)</vt:lpstr>
      <vt:lpstr>Пример - Автомобиль</vt:lpstr>
      <vt:lpstr>Пример - Время</vt:lpstr>
      <vt:lpstr>Сокрытие данных по умолчанию</vt:lpstr>
      <vt:lpstr>Ограничение доступа к содержимому классов и структур</vt:lpstr>
      <vt:lpstr>PowerPoint Presentation</vt:lpstr>
      <vt:lpstr>Методы</vt:lpstr>
      <vt:lpstr>Метод метода класса</vt:lpstr>
      <vt:lpstr>PowerPoint Presentation</vt:lpstr>
      <vt:lpstr>Пример - автомобиль</vt:lpstr>
      <vt:lpstr>PowerPoint Presentation</vt:lpstr>
      <vt:lpstr>Методы и состояние класса</vt:lpstr>
      <vt:lpstr>Как быть с константными объектами?</vt:lpstr>
      <vt:lpstr>PowerPoint Presentation</vt:lpstr>
      <vt:lpstr>Константные методы</vt:lpstr>
      <vt:lpstr>PowerPoint Presentation</vt:lpstr>
      <vt:lpstr>Физическая и логическая константность</vt:lpstr>
      <vt:lpstr>Изменчивые (mutable) данные класса</vt:lpstr>
      <vt:lpstr>Пример – кеширование вычисленных значений</vt:lpstr>
      <vt:lpstr>Непотокобезопасный счётчик</vt:lpstr>
      <vt:lpstr>Мьютекс</vt:lpstr>
      <vt:lpstr>Потокобезопасный счётчик</vt:lpstr>
      <vt:lpstr>Используйте mutable-поля аккуратно</vt:lpstr>
      <vt:lpstr>PowerPoint Presentation</vt:lpstr>
      <vt:lpstr>PowerPoint Presentation</vt:lpstr>
      <vt:lpstr>Уровни доступа</vt:lpstr>
      <vt:lpstr>Публичные (public) поля и методы класса</vt:lpstr>
      <vt:lpstr>Закрытые (приватные) поля класса</vt:lpstr>
      <vt:lpstr>Защищенные поля класса</vt:lpstr>
      <vt:lpstr>Уровни доступа к полям и методам класса</vt:lpstr>
      <vt:lpstr>Пример. Стек целых чисел</vt:lpstr>
      <vt:lpstr>PowerPoint Presentation</vt:lpstr>
      <vt:lpstr>Свойства</vt:lpstr>
      <vt:lpstr>Пример – свойства в языке C#</vt:lpstr>
      <vt:lpstr>PowerPoint Presentation</vt:lpstr>
      <vt:lpstr>PowerPoint Presentation</vt:lpstr>
      <vt:lpstr>Пример: Треугольник</vt:lpstr>
      <vt:lpstr>PowerPoint Presentation</vt:lpstr>
      <vt:lpstr>Какие данные должен иметь Rectangle?</vt:lpstr>
      <vt:lpstr>Размещение классов файлах</vt:lpstr>
      <vt:lpstr>Пример</vt:lpstr>
      <vt:lpstr>Пример</vt:lpstr>
      <vt:lpstr>Школьник</vt:lpstr>
      <vt:lpstr>Студент</vt:lpstr>
      <vt:lpstr>Аспирант</vt:lpstr>
      <vt:lpstr>Указатель this</vt:lpstr>
      <vt:lpstr>PowerPoint Presentation</vt:lpstr>
      <vt:lpstr>PowerPoint Presentation</vt:lpstr>
      <vt:lpstr>Ссылка на себя</vt:lpstr>
      <vt:lpstr>PowerPoint Presentation</vt:lpstr>
      <vt:lpstr>PowerPoint Presentation</vt:lpstr>
      <vt:lpstr>Пример</vt:lpstr>
      <vt:lpstr>Инициализация класса</vt:lpstr>
      <vt:lpstr>Начальное состояние объекта</vt:lpstr>
      <vt:lpstr>Конструктор</vt:lpstr>
      <vt:lpstr>Пример</vt:lpstr>
      <vt:lpstr>Конструктор по умолчанию</vt:lpstr>
      <vt:lpstr>PowerPoint Presentation</vt:lpstr>
      <vt:lpstr>PowerPoint Presentation</vt:lpstr>
      <vt:lpstr>PowerPoint Presentation</vt:lpstr>
      <vt:lpstr>Список инициализации</vt:lpstr>
      <vt:lpstr>Инициализация данных экземпляра класса</vt:lpstr>
      <vt:lpstr>Списки инициализации</vt:lpstr>
      <vt:lpstr>PowerPoint Presentation</vt:lpstr>
      <vt:lpstr>Пример</vt:lpstr>
      <vt:lpstr>Converting Constructor</vt:lpstr>
      <vt:lpstr>PowerPoint Presentation</vt:lpstr>
      <vt:lpstr>PowerPoint Presentation</vt:lpstr>
      <vt:lpstr>PowerPoint Presentation</vt:lpstr>
      <vt:lpstr>Деинициализация экземпляра класса</vt:lpstr>
      <vt:lpstr>Деинициализация экземпляра класса</vt:lpstr>
      <vt:lpstr>Деструктор</vt:lpstr>
      <vt:lpstr>Содержимое тела деструктора</vt:lpstr>
      <vt:lpstr>Пример</vt:lpstr>
      <vt:lpstr>Жизнь после смерти</vt:lpstr>
      <vt:lpstr>Класс «Колесо»</vt:lpstr>
      <vt:lpstr>Класс «Автомобиль»</vt:lpstr>
      <vt:lpstr>Класс «Супер автомобиль»</vt:lpstr>
      <vt:lpstr>Порядок вызова конструкторов и деструкторов</vt:lpstr>
      <vt:lpstr>Автоматически сгенерированный деструктор</vt:lpstr>
      <vt:lpstr>Корректно работающий автоматически сгенерированный деструктор</vt:lpstr>
      <vt:lpstr>Некорректно работающий автоматически сгенерированный деструктор</vt:lpstr>
      <vt:lpstr>Копирование объектов</vt:lpstr>
      <vt:lpstr>Конструктор копирования (копирующий конструктор)</vt:lpstr>
      <vt:lpstr>PowerPoint Presentation</vt:lpstr>
      <vt:lpstr>PowerPoint Presentation</vt:lpstr>
      <vt:lpstr>Автоматически сгенерированный конструктор копирования</vt:lpstr>
      <vt:lpstr>PowerPoint Presentation</vt:lpstr>
      <vt:lpstr>Создание собственного конструктора копирования</vt:lpstr>
      <vt:lpstr>Пример</vt:lpstr>
      <vt:lpstr>Запрещение копирования объектов</vt:lpstr>
      <vt:lpstr>Перегрузка оператора присваивания</vt:lpstr>
      <vt:lpstr>Автоматически сгенерированный оператор присваивания</vt:lpstr>
      <vt:lpstr>Когда нужен собственный оператор присваивания?</vt:lpstr>
      <vt:lpstr>Пример некорректной реализации присваивания строк</vt:lpstr>
      <vt:lpstr>Пример корректной реализации присваивания строк</vt:lpstr>
      <vt:lpstr>Запрет операции присваивания</vt:lpstr>
      <vt:lpstr>Перемещающий конструктор</vt:lpstr>
      <vt:lpstr>Проблемы с копированием объектов</vt:lpstr>
      <vt:lpstr>PowerPoint Presentation</vt:lpstr>
      <vt:lpstr>Избыточное копирование объектов</vt:lpstr>
      <vt:lpstr>Что такое Rvalue и Lvalue?</vt:lpstr>
      <vt:lpstr>Два типа ссылок в C++</vt:lpstr>
      <vt:lpstr>PowerPoint Presentation</vt:lpstr>
      <vt:lpstr>Перемещающий конструктор и оператор присваивания</vt:lpstr>
      <vt:lpstr>Что значит «переместить содержимое объекта»?</vt:lpstr>
      <vt:lpstr>Требования Стандарта к перемещающему конструктору</vt:lpstr>
      <vt:lpstr>PowerPoint Presentation</vt:lpstr>
      <vt:lpstr>Когда создавать перемещающий конструктор?</vt:lpstr>
      <vt:lpstr>Когда нет смысла создавать перемещающий конструктор</vt:lpstr>
      <vt:lpstr>Явное преобразование lvalue в rvalue и std::move</vt:lpstr>
      <vt:lpstr>PowerPoint Presentation</vt:lpstr>
      <vt:lpstr>Перегрузка перемещающего оператора присваивания</vt:lpstr>
      <vt:lpstr>Перемещающий оператор присваивания</vt:lpstr>
      <vt:lpstr>PowerPoint Presentation</vt:lpstr>
      <vt:lpstr>PowerPoint Presentation</vt:lpstr>
      <vt:lpstr>PowerPoint Presentation</vt:lpstr>
      <vt:lpstr>Статические данные и методы класса</vt:lpstr>
      <vt:lpstr>Для чего нужны статические данные класса</vt:lpstr>
      <vt:lpstr>Особенности</vt:lpstr>
      <vt:lpstr>Пример</vt:lpstr>
      <vt:lpstr>Область применения</vt:lpstr>
      <vt:lpstr>Пример – паттерн «Одиночка»</vt:lpstr>
      <vt:lpstr>PowerPoint Presentation</vt:lpstr>
      <vt:lpstr>PowerPoint Presentation</vt:lpstr>
      <vt:lpstr>Вложенные классы</vt:lpstr>
      <vt:lpstr>Вложенное объявление классов и других типов данных</vt:lpstr>
      <vt:lpstr>Пример 1</vt:lpstr>
      <vt:lpstr>PowerPoint Presentation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Alexey Malov</cp:lastModifiedBy>
  <cp:revision>292</cp:revision>
  <dcterms:created xsi:type="dcterms:W3CDTF">2007-03-30T02:07:07Z</dcterms:created>
  <dcterms:modified xsi:type="dcterms:W3CDTF">2024-03-29T15:48:56Z</dcterms:modified>
</cp:coreProperties>
</file>