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04"/>
  </p:notesMasterIdLst>
  <p:sldIdLst>
    <p:sldId id="256" r:id="rId2"/>
    <p:sldId id="281" r:id="rId3"/>
    <p:sldId id="282" r:id="rId4"/>
    <p:sldId id="305" r:id="rId5"/>
    <p:sldId id="283" r:id="rId6"/>
    <p:sldId id="307" r:id="rId7"/>
    <p:sldId id="351" r:id="rId8"/>
    <p:sldId id="284" r:id="rId9"/>
    <p:sldId id="306" r:id="rId10"/>
    <p:sldId id="352" r:id="rId11"/>
    <p:sldId id="285" r:id="rId12"/>
    <p:sldId id="286" r:id="rId13"/>
    <p:sldId id="287" r:id="rId14"/>
    <p:sldId id="288" r:id="rId15"/>
    <p:sldId id="289" r:id="rId16"/>
    <p:sldId id="356" r:id="rId17"/>
    <p:sldId id="290" r:id="rId18"/>
    <p:sldId id="291" r:id="rId19"/>
    <p:sldId id="258" r:id="rId20"/>
    <p:sldId id="292" r:id="rId21"/>
    <p:sldId id="294" r:id="rId22"/>
    <p:sldId id="293" r:id="rId23"/>
    <p:sldId id="261" r:id="rId24"/>
    <p:sldId id="262" r:id="rId25"/>
    <p:sldId id="259" r:id="rId26"/>
    <p:sldId id="260" r:id="rId27"/>
    <p:sldId id="263" r:id="rId28"/>
    <p:sldId id="264" r:id="rId29"/>
    <p:sldId id="308" r:id="rId30"/>
    <p:sldId id="309" r:id="rId31"/>
    <p:sldId id="310" r:id="rId32"/>
    <p:sldId id="311" r:id="rId33"/>
    <p:sldId id="312" r:id="rId34"/>
    <p:sldId id="266" r:id="rId35"/>
    <p:sldId id="267" r:id="rId36"/>
    <p:sldId id="268" r:id="rId37"/>
    <p:sldId id="296" r:id="rId38"/>
    <p:sldId id="269" r:id="rId39"/>
    <p:sldId id="270" r:id="rId40"/>
    <p:sldId id="271" r:id="rId41"/>
    <p:sldId id="357" r:id="rId42"/>
    <p:sldId id="358" r:id="rId43"/>
    <p:sldId id="272" r:id="rId44"/>
    <p:sldId id="273" r:id="rId45"/>
    <p:sldId id="277" r:id="rId46"/>
    <p:sldId id="359" r:id="rId47"/>
    <p:sldId id="360" r:id="rId48"/>
    <p:sldId id="361" r:id="rId49"/>
    <p:sldId id="363" r:id="rId50"/>
    <p:sldId id="364" r:id="rId51"/>
    <p:sldId id="362" r:id="rId52"/>
    <p:sldId id="365" r:id="rId53"/>
    <p:sldId id="279" r:id="rId54"/>
    <p:sldId id="278" r:id="rId55"/>
    <p:sldId id="324" r:id="rId56"/>
    <p:sldId id="274" r:id="rId57"/>
    <p:sldId id="325" r:id="rId58"/>
    <p:sldId id="328" r:id="rId59"/>
    <p:sldId id="275" r:id="rId60"/>
    <p:sldId id="329" r:id="rId61"/>
    <p:sldId id="330" r:id="rId62"/>
    <p:sldId id="331" r:id="rId63"/>
    <p:sldId id="333" r:id="rId64"/>
    <p:sldId id="332" r:id="rId65"/>
    <p:sldId id="326" r:id="rId66"/>
    <p:sldId id="327" r:id="rId67"/>
    <p:sldId id="334" r:id="rId68"/>
    <p:sldId id="297" r:id="rId69"/>
    <p:sldId id="298" r:id="rId70"/>
    <p:sldId id="299" r:id="rId71"/>
    <p:sldId id="300" r:id="rId72"/>
    <p:sldId id="301" r:id="rId73"/>
    <p:sldId id="302" r:id="rId74"/>
    <p:sldId id="303" r:id="rId75"/>
    <p:sldId id="304" r:id="rId76"/>
    <p:sldId id="335" r:id="rId77"/>
    <p:sldId id="339" r:id="rId78"/>
    <p:sldId id="340" r:id="rId79"/>
    <p:sldId id="341" r:id="rId80"/>
    <p:sldId id="336" r:id="rId81"/>
    <p:sldId id="338" r:id="rId82"/>
    <p:sldId id="342" r:id="rId83"/>
    <p:sldId id="343" r:id="rId84"/>
    <p:sldId id="344" r:id="rId85"/>
    <p:sldId id="349" r:id="rId86"/>
    <p:sldId id="345" r:id="rId87"/>
    <p:sldId id="346" r:id="rId88"/>
    <p:sldId id="350" r:id="rId89"/>
    <p:sldId id="347" r:id="rId90"/>
    <p:sldId id="348" r:id="rId91"/>
    <p:sldId id="313" r:id="rId92"/>
    <p:sldId id="314" r:id="rId93"/>
    <p:sldId id="315" r:id="rId94"/>
    <p:sldId id="316" r:id="rId95"/>
    <p:sldId id="317" r:id="rId96"/>
    <p:sldId id="318" r:id="rId97"/>
    <p:sldId id="353" r:id="rId98"/>
    <p:sldId id="354" r:id="rId99"/>
    <p:sldId id="319" r:id="rId100"/>
    <p:sldId id="320" r:id="rId101"/>
    <p:sldId id="321" r:id="rId102"/>
    <p:sldId id="355" r:id="rId103"/>
  </p:sldIdLst>
  <p:sldSz cx="9144000" cy="6858000" type="screen4x3"/>
  <p:notesSz cx="6858000" cy="9144000"/>
  <p:custDataLst>
    <p:tags r:id="rId105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6" autoAdjust="0"/>
    <p:restoredTop sz="88489" autoAdjust="0"/>
  </p:normalViewPr>
  <p:slideViewPr>
    <p:cSldViewPr>
      <p:cViewPr>
        <p:scale>
          <a:sx n="66" d="100"/>
          <a:sy n="66" d="100"/>
        </p:scale>
        <p:origin x="1411" y="14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20.04.2023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1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123D-5081-48A3-933F-5F74E698A6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C4CEC-79A6-4E91-8D4A-63518FB4FB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44B4-10CF-4CFB-8919-8A477567CA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BCFC0-FDE2-410B-80FC-CF2D26A2F9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032F8-D34E-4D18-A700-5A682BB832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8F6CD-9B8F-4886-96DA-5C5E5DC507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2E745-6246-42CA-A17A-DCB059C7BA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FF061-E1FA-42C7-8A4D-422D8B0017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712CC-EF0B-43BC-9706-4ECF4413DC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DBC71-EF2A-4EA9-B567-20AD1EDD2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B5BBE-ACD1-44D3-A5E4-460551CB54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0" r:id="rId2"/>
    <p:sldLayoutId id="2147483689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90" r:id="rId9"/>
    <p:sldLayoutId id="2147483686" r:id="rId10"/>
    <p:sldLayoutId id="214748368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Основы ООП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276872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500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4" y="764704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3968" y="764704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3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100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8716" y="386104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переменной объекта</a:t>
            </a:r>
          </a:p>
          <a:p>
            <a:pPr>
              <a:lnSpc>
                <a:spcPct val="90000"/>
              </a:lnSpc>
            </a:pPr>
            <a:r>
              <a:rPr lang="ru-RU" dirty="0"/>
              <a:t>В некоторых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методов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Свойства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A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B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C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Площадь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Периметр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центра вписанной окружности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Методы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Переместить в заданном направлении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Отмасштабировать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5696" y="1052736"/>
            <a:ext cx="59584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Важнейшие принципы ООП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Абстракция данных</a:t>
            </a:r>
          </a:p>
          <a:p>
            <a:r>
              <a:rPr lang="ru-RU"/>
              <a:t>Инкапсуляция</a:t>
            </a:r>
          </a:p>
          <a:p>
            <a:r>
              <a:rPr lang="ru-RU"/>
              <a:t>Наследование</a:t>
            </a:r>
          </a:p>
          <a:p>
            <a:r>
              <a:rPr lang="ru-RU"/>
              <a:t>Полиморфизм</a:t>
            </a:r>
          </a:p>
          <a:p>
            <a:pPr>
              <a:buFont typeface="Wingdings" pitchFamily="2" charset="2"/>
              <a:buNone/>
            </a:pPr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Абстракция данных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представляют неполную информацию о реальных сущностях предметной области</a:t>
            </a:r>
          </a:p>
          <a:p>
            <a:pPr lvl="1"/>
            <a:r>
              <a:rPr lang="ru-RU" dirty="0"/>
              <a:t>Абстракция позволяет оперировать с объектом на уровне, адекватном решаемой задаче</a:t>
            </a:r>
          </a:p>
          <a:p>
            <a:pPr lvl="1"/>
            <a:r>
              <a:rPr lang="ru-RU" dirty="0"/>
              <a:t>Высокоуровневые обращения к объекту могут обрабатываться с помощью вызова функций и методов низкого уровня</a:t>
            </a:r>
            <a:endParaRPr lang="en-US" dirty="0"/>
          </a:p>
          <a:p>
            <a:r>
              <a:rPr lang="ru-RU" dirty="0"/>
              <a:t>Используйте только те методы и поля, которые необходимы для решения задачи</a:t>
            </a:r>
          </a:p>
          <a:p>
            <a:r>
              <a:rPr lang="ru-RU" dirty="0"/>
              <a:t>Связывает тип с набором операций над этим типом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457200" y="2090629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FF0000"/>
                </a:solidFill>
              </a:rPr>
              <a:t>Инкапсуляция</a:t>
            </a:r>
            <a:r>
              <a:rPr lang="ru-RU" dirty="0"/>
              <a:t> - способность объекта скрывать внутреннее устройство своих свойств и методов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7664" y="2420888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052736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Переводит дату на следующий день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 dirty="0">
                <a:solidFill>
                  <a:srgbClr val="FF0000"/>
                </a:solidFill>
              </a:rPr>
              <a:t>абстрактных объектов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и их </a:t>
            </a:r>
            <a:r>
              <a:rPr lang="ru-RU" b="1" dirty="0">
                <a:solidFill>
                  <a:srgbClr val="FF0000"/>
                </a:solidFill>
              </a:rPr>
              <a:t>реализаций</a:t>
            </a:r>
          </a:p>
          <a:p>
            <a:pPr>
              <a:lnSpc>
                <a:spcPct val="90000"/>
              </a:lnSpc>
            </a:pPr>
            <a:r>
              <a:rPr lang="ru-RU" dirty="0"/>
              <a:t>Основными концепциями ООП являются Классы и Объекты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FF0000"/>
                </a:solidFill>
              </a:rPr>
              <a:t>Наследование</a:t>
            </a:r>
            <a:r>
              <a:rPr lang="ru-RU" dirty="0"/>
              <a:t> позволяет описать новый класс на основе уже существующего </a:t>
            </a:r>
            <a:r>
              <a:rPr lang="ru-RU" b="1" dirty="0">
                <a:solidFill>
                  <a:srgbClr val="FF0000"/>
                </a:solidFill>
              </a:rPr>
              <a:t>родительского</a:t>
            </a:r>
            <a:r>
              <a:rPr lang="ru-RU" dirty="0">
                <a:solidFill>
                  <a:schemeClr val="hlink"/>
                </a:solidFill>
              </a:rPr>
              <a:t> </a:t>
            </a:r>
            <a:r>
              <a:rPr lang="ru-RU" dirty="0"/>
              <a:t>(базового)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Класс-потомок может добавить свои собственные свойства и методы, пользоваться методами и свойствами базового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Наследование 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не</a:t>
            </a:r>
            <a:r>
              <a:rPr lang="en-US" dirty="0"/>
              <a:t> </a:t>
            </a:r>
            <a:r>
              <a:rPr lang="ru-RU" dirty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oid </a:t>
            </a: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Размещение классов в различных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Общепринятой практикой является размещение объявления классов в заголовочных файлах </a:t>
            </a:r>
            <a:r>
              <a:rPr lang="en-US" sz="2800" dirty="0"/>
              <a:t>.h, </a:t>
            </a:r>
            <a:r>
              <a:rPr lang="ru-RU" sz="2800" dirty="0"/>
              <a:t>а их реализации – в файлах </a:t>
            </a:r>
            <a:r>
              <a:rPr lang="en-US" sz="2800" dirty="0"/>
              <a:t>.</a:t>
            </a:r>
            <a:r>
              <a:rPr lang="en-US" sz="2800" dirty="0" err="1"/>
              <a:t>cpp</a:t>
            </a:r>
            <a:endParaRPr lang="en-US" sz="2800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Повышение модульности проекта</a:t>
            </a:r>
          </a:p>
          <a:p>
            <a:pPr marL="273367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имя заголовочного файла</a:t>
            </a:r>
            <a:r>
              <a:rPr lang="en-US" dirty="0"/>
              <a:t>”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500034" y="2276471"/>
            <a:ext cx="2848004" cy="3744816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>
                <a:latin typeface="Courier New" pitchFamily="49" charset="0"/>
              </a:rPr>
              <a:t>m_day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>
                <a:latin typeface="Courier New" pitchFamily="49" charset="0"/>
              </a:rPr>
              <a:t>m_month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>
                <a:latin typeface="Courier New" pitchFamily="49" charset="0"/>
              </a:rPr>
              <a:t>m_year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3635374" y="2276472"/>
            <a:ext cx="2592809" cy="374481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...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6443663" y="2276473"/>
            <a:ext cx="2089150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Ограничение доступа к данным и методам класса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Доступ к данным и методам класса извне может быть ограничен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Рекомендуется запрещать доступ к данным класса в обход его методов, чтобы не нарушать инварианты класса</a:t>
            </a:r>
          </a:p>
          <a:p>
            <a:pPr>
              <a:lnSpc>
                <a:spcPct val="90000"/>
              </a:lnSpc>
            </a:pPr>
            <a:r>
              <a:rPr lang="ru-RU" dirty="0"/>
              <a:t>Для разделения прав доступа</a:t>
            </a:r>
            <a:r>
              <a:rPr lang="en-US" dirty="0"/>
              <a:t> </a:t>
            </a:r>
            <a:r>
              <a:rPr lang="ru-RU" dirty="0"/>
              <a:t>к полям класса используются ключевые слова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public:</a:t>
            </a:r>
            <a:endParaRPr lang="ru-RU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private: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protected: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Публичные (</a:t>
            </a:r>
            <a:r>
              <a:rPr lang="en-US"/>
              <a:t>public)</a:t>
            </a:r>
            <a:r>
              <a:rPr lang="ru-RU"/>
              <a:t> поля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класс из одного валидного состояния в другое валидное состояние, либо не менять состояние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Закрытые (приватные)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pPr lvl="1"/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844824"/>
            <a:ext cx="874846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Просто "человек"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Потратить заданную сумму денег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Нельзя потратить отрицательное количество денег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или больше,</a:t>
            </a:r>
            <a:endParaRPr lang="en-US" sz="1300" i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чем имеется в наличии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(amount &lt; 0 || amount &gt;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получения количества денег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будет переопределена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()const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траты денег будет переопределена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Школьник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988840"/>
            <a:ext cx="846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Школьник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Из всех денег - только деньги на сладости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Эти же деньги он и может потратить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Студент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772817"/>
            <a:ext cx="860444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У студента деньги формируются из нескольких "заначек"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сперва тратим деньги, отложенные на пиво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затем придется тратить деньги, отложенные на девушку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остаток будем тратить из запасов на еду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Аспирант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772817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 Денег столько же, сколько есть у студента + деньги на защиту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	// придется взять часть денег из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amount -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Остальное тратим, как потратил бы студент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класса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Доступен данный указатель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331913" y="2097088"/>
            <a:ext cx="72723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  <a:endParaRPr lang="ru-RU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	// 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AppendTo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*item)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item-&gt;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item;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int		</a:t>
            </a:r>
            <a:r>
              <a:rPr lang="en-US" sz="1600" b="1" dirty="0" err="1">
                <a:latin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BEAD46-C042-4E99-BDB4-EE2E45CE0F91}"/>
              </a:ext>
            </a:extLst>
          </p:cNvPr>
          <p:cNvSpPr/>
          <p:nvPr/>
        </p:nvSpPr>
        <p:spPr>
          <a:xfrm>
            <a:off x="1547664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908FFE-AAB6-45D6-A19C-F28DCF3CF8D7}"/>
              </a:ext>
            </a:extLst>
          </p:cNvPr>
          <p:cNvSpPr/>
          <p:nvPr/>
        </p:nvSpPr>
        <p:spPr>
          <a:xfrm>
            <a:off x="3419872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366110-1D78-414F-AB1D-5F03CB27065B}"/>
              </a:ext>
            </a:extLst>
          </p:cNvPr>
          <p:cNvSpPr/>
          <p:nvPr/>
        </p:nvSpPr>
        <p:spPr>
          <a:xfrm>
            <a:off x="5698088" y="6165445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B8765EB-DECC-444E-83F6-C4623E947E2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2843808" y="637563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FBB66D-2C64-4A7D-8344-1389106D003B}"/>
              </a:ext>
            </a:extLst>
          </p:cNvPr>
          <p:cNvCxnSpPr>
            <a:cxnSpLocks/>
          </p:cNvCxnSpPr>
          <p:nvPr/>
        </p:nvCxnSpPr>
        <p:spPr>
          <a:xfrm flipH="1">
            <a:off x="2862058" y="6498025"/>
            <a:ext cx="55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2485312-F0C1-4DDF-B776-DAAD6963D0C4}"/>
              </a:ext>
            </a:extLst>
          </p:cNvPr>
          <p:cNvCxnSpPr>
            <a:cxnSpLocks/>
          </p:cNvCxnSpPr>
          <p:nvPr/>
        </p:nvCxnSpPr>
        <p:spPr>
          <a:xfrm>
            <a:off x="4716016" y="6309320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A20A86-7A74-4BCE-B3FA-D0E124A2839D}"/>
              </a:ext>
            </a:extLst>
          </p:cNvPr>
          <p:cNvCxnSpPr>
            <a:cxnSpLocks/>
          </p:cNvCxnSpPr>
          <p:nvPr/>
        </p:nvCxnSpPr>
        <p:spPr>
          <a:xfrm flipH="1">
            <a:off x="4716016" y="6453336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Выноска: изогнутая линия без границы 19">
            <a:extLst>
              <a:ext uri="{FF2B5EF4-FFF2-40B4-BE49-F238E27FC236}">
                <a16:creationId xmlns:a16="http://schemas.microsoft.com/office/drawing/2014/main" id="{70785A7D-074D-4FD8-8D72-B7359E8E3A56}"/>
              </a:ext>
            </a:extLst>
          </p:cNvPr>
          <p:cNvSpPr/>
          <p:nvPr/>
        </p:nvSpPr>
        <p:spPr>
          <a:xfrm>
            <a:off x="6876256" y="5445224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  <a:endParaRPr lang="ru-RU" dirty="0"/>
          </a:p>
        </p:txBody>
      </p:sp>
      <p:sp>
        <p:nvSpPr>
          <p:cNvPr id="24" name="Выноска: изогнутая линия без границы 23">
            <a:extLst>
              <a:ext uri="{FF2B5EF4-FFF2-40B4-BE49-F238E27FC236}">
                <a16:creationId xmlns:a16="http://schemas.microsoft.com/office/drawing/2014/main" id="{A76D0DDC-C115-4199-BD24-209D44116902}"/>
              </a:ext>
            </a:extLst>
          </p:cNvPr>
          <p:cNvSpPr/>
          <p:nvPr/>
        </p:nvSpPr>
        <p:spPr>
          <a:xfrm>
            <a:off x="4968081" y="5382472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методы объекта, не изменяющие его состояния (его данных) могут быть объявлены константными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Например, методы, возвращающие значения определенных полей данных</a:t>
            </a:r>
          </a:p>
          <a:p>
            <a:pPr>
              <a:lnSpc>
                <a:spcPct val="90000"/>
              </a:lnSpc>
            </a:pPr>
            <a:r>
              <a:rPr lang="ru-RU" dirty="0"/>
              <a:t>Изменить данные класса из константного метода нельзя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Когда возникает необходимость в константных методах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379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объект был </a:t>
            </a:r>
            <a:r>
              <a:rPr lang="ru-RU" b="1" dirty="0"/>
              <a:t>объявлен как константа</a:t>
            </a:r>
            <a:r>
              <a:rPr lang="ru-RU" dirty="0"/>
              <a:t>, либо доступен </a:t>
            </a:r>
            <a:r>
              <a:rPr lang="ru-RU" b="1" dirty="0"/>
              <a:t>по константной ссылке </a:t>
            </a:r>
            <a:r>
              <a:rPr lang="ru-RU" dirty="0"/>
              <a:t>или</a:t>
            </a:r>
            <a:r>
              <a:rPr lang="ru-RU" b="1" dirty="0"/>
              <a:t> указателю </a:t>
            </a:r>
            <a:r>
              <a:rPr lang="ru-RU" dirty="0"/>
              <a:t>на </a:t>
            </a:r>
            <a:r>
              <a:rPr lang="en-US" dirty="0"/>
              <a:t>const,</a:t>
            </a:r>
            <a:r>
              <a:rPr lang="ru-RU" dirty="0"/>
              <a:t> то вызвать у него можно только </a:t>
            </a:r>
            <a:r>
              <a:rPr lang="ru-RU" b="1" dirty="0"/>
              <a:t>константные</a:t>
            </a:r>
            <a:r>
              <a:rPr lang="ru-RU" dirty="0"/>
              <a:t> методы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ru-RU" dirty="0"/>
              <a:t>Эмпирическое правило: объявляйте константными все методы, которые можете</a:t>
            </a:r>
          </a:p>
          <a:p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857250" y="1763713"/>
            <a:ext cx="799306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class </a:t>
            </a:r>
            <a:r>
              <a:rPr lang="en-US" sz="1300" b="1" dirty="0" err="1">
                <a:latin typeface="Consolas" panose="020B0609020204030204" pitchFamily="49" charset="0"/>
              </a:rPr>
              <a:t>IntArray</a:t>
            </a:r>
            <a:endParaRPr lang="en-US" sz="1300" b="1" dirty="0">
              <a:latin typeface="Consolas" panose="020B0609020204030204" pitchFamily="49" charset="0"/>
            </a:endParaRP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public: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…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latin typeface="Consolas" panose="020B0609020204030204" pitchFamily="49" charset="0"/>
              </a:rPr>
              <a:t>int</a:t>
            </a:r>
            <a:r>
              <a:rPr lang="en-US" sz="1300" b="1" dirty="0"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latin typeface="Consolas" panose="020B0609020204030204" pitchFamily="49" charset="0"/>
              </a:rPr>
              <a:t>GetSize</a:t>
            </a:r>
            <a:r>
              <a:rPr lang="en-US" sz="1300" b="1" dirty="0">
                <a:latin typeface="Consolas" panose="020B0609020204030204" pitchFamily="49" charset="0"/>
              </a:rPr>
              <a:t>()const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	return </a:t>
            </a:r>
            <a:r>
              <a:rPr lang="en-US" sz="1300" b="1" dirty="0" err="1">
                <a:latin typeface="Consolas" panose="020B0609020204030204" pitchFamily="49" charset="0"/>
              </a:rPr>
              <a:t>m_numberOfItems</a:t>
            </a:r>
            <a:r>
              <a:rPr lang="en-US" sz="1300" b="1" dirty="0">
                <a:latin typeface="Consolas" panose="020B0609020204030204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void </a:t>
            </a:r>
            <a:r>
              <a:rPr lang="en-US" sz="1300" b="1" dirty="0" err="1">
                <a:latin typeface="Consolas" panose="020B0609020204030204" pitchFamily="49" charset="0"/>
              </a:rPr>
              <a:t>ClearElements</a:t>
            </a:r>
            <a:r>
              <a:rPr lang="en-US" sz="1300" b="1" dirty="0">
                <a:latin typeface="Consolas" panose="020B0609020204030204" pitchFamily="49" charset="0"/>
              </a:rPr>
              <a:t>()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	delete [] </a:t>
            </a:r>
            <a:r>
              <a:rPr lang="en-US" sz="1300" b="1" dirty="0" err="1">
                <a:latin typeface="Consolas" panose="020B0609020204030204" pitchFamily="49" charset="0"/>
              </a:rPr>
              <a:t>m_pData</a:t>
            </a:r>
            <a:r>
              <a:rPr lang="en-US" sz="1300" b="1" dirty="0">
                <a:latin typeface="Consolas" panose="020B0609020204030204" pitchFamily="49" charset="0"/>
              </a:rPr>
              <a:t>;</a:t>
            </a:r>
            <a:endParaRPr lang="ru-RU" sz="1300" b="1" dirty="0">
              <a:latin typeface="Consolas" panose="020B0609020204030204" pitchFamily="49" charset="0"/>
            </a:endParaRPr>
          </a:p>
          <a:p>
            <a:pPr defTabSz="539750"/>
            <a:r>
              <a:rPr lang="ru-RU" sz="1300" b="1" dirty="0">
                <a:latin typeface="Consolas" panose="020B0609020204030204" pitchFamily="49" charset="0"/>
              </a:rPr>
              <a:t>		</a:t>
            </a:r>
            <a:r>
              <a:rPr lang="en-US" sz="1300" b="1" dirty="0" err="1">
                <a:latin typeface="Consolas" panose="020B0609020204030204" pitchFamily="49" charset="0"/>
              </a:rPr>
              <a:t>m_pData</a:t>
            </a:r>
            <a:r>
              <a:rPr lang="en-US" sz="1300" b="1" dirty="0"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latin typeface="Consolas" panose="020B0609020204030204" pitchFamily="49" charset="0"/>
              </a:rPr>
              <a:t>nullptr</a:t>
            </a:r>
            <a:r>
              <a:rPr lang="en-US" sz="1300" b="1" dirty="0">
                <a:latin typeface="Consolas" panose="020B0609020204030204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	</a:t>
            </a:r>
            <a:r>
              <a:rPr lang="en-US" sz="1300" b="1" dirty="0" err="1">
                <a:latin typeface="Consolas" panose="020B0609020204030204" pitchFamily="49" charset="0"/>
              </a:rPr>
              <a:t>m_numberOfItems</a:t>
            </a:r>
            <a:r>
              <a:rPr lang="en-US" sz="1300" b="1" dirty="0">
                <a:latin typeface="Consolas" panose="020B0609020204030204" pitchFamily="49" charset="0"/>
              </a:rPr>
              <a:t> = 0;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private: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latin typeface="Consolas" panose="020B0609020204030204" pitchFamily="49" charset="0"/>
              </a:rPr>
              <a:t>int</a:t>
            </a:r>
            <a:r>
              <a:rPr lang="en-US" sz="1300" b="1" dirty="0">
                <a:latin typeface="Consolas" panose="020B0609020204030204" pitchFamily="49" charset="0"/>
              </a:rPr>
              <a:t> *</a:t>
            </a:r>
            <a:r>
              <a:rPr lang="en-US" sz="1300" b="1" dirty="0" err="1">
                <a:latin typeface="Consolas" panose="020B0609020204030204" pitchFamily="49" charset="0"/>
              </a:rPr>
              <a:t>m_pData</a:t>
            </a:r>
            <a:r>
              <a:rPr lang="en-US" sz="1300" b="1" dirty="0">
                <a:latin typeface="Consolas" panose="020B0609020204030204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latin typeface="Consolas" panose="020B0609020204030204" pitchFamily="49" charset="0"/>
              </a:rPr>
              <a:t>int</a:t>
            </a:r>
            <a:r>
              <a:rPr lang="en-US" sz="1300" b="1" dirty="0"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latin typeface="Consolas" panose="020B0609020204030204" pitchFamily="49" charset="0"/>
              </a:rPr>
              <a:t>m_numberOfItems</a:t>
            </a:r>
            <a:r>
              <a:rPr lang="en-US" sz="1300" b="1" dirty="0">
                <a:latin typeface="Consolas" panose="020B0609020204030204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};</a:t>
            </a:r>
          </a:p>
          <a:p>
            <a:pPr defTabSz="539750"/>
            <a:endParaRPr lang="en-US" sz="1300" b="1" dirty="0">
              <a:latin typeface="Consolas" panose="020B0609020204030204" pitchFamily="49" charset="0"/>
            </a:endParaRP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void f(</a:t>
            </a:r>
            <a:r>
              <a:rPr lang="en-US" sz="1300" b="1" dirty="0" err="1">
                <a:latin typeface="Consolas" panose="020B0609020204030204" pitchFamily="49" charset="0"/>
              </a:rPr>
              <a:t>IntArray</a:t>
            </a:r>
            <a:r>
              <a:rPr lang="en-US" sz="1300" b="1" dirty="0">
                <a:latin typeface="Consolas" panose="020B0609020204030204" pitchFamily="49" charset="0"/>
              </a:rPr>
              <a:t> const&amp; array)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latin typeface="Consolas" panose="020B0609020204030204" pitchFamily="49" charset="0"/>
              </a:rPr>
              <a:t>int</a:t>
            </a:r>
            <a:r>
              <a:rPr lang="en-US" sz="1300" b="1" dirty="0"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latin typeface="Consolas" panose="020B0609020204030204" pitchFamily="49" charset="0"/>
              </a:rPr>
              <a:t>i</a:t>
            </a:r>
            <a:r>
              <a:rPr lang="en-US" sz="1300" b="1" dirty="0"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latin typeface="Consolas" panose="020B0609020204030204" pitchFamily="49" charset="0"/>
              </a:rPr>
              <a:t>array.GetSize</a:t>
            </a:r>
            <a:r>
              <a:rPr lang="en-US" sz="1300" b="1" dirty="0">
                <a:latin typeface="Consolas" panose="020B0609020204030204" pitchFamily="49" charset="0"/>
              </a:rPr>
              <a:t>();	// </a:t>
            </a:r>
            <a:r>
              <a:rPr lang="ru-RU" sz="1300" b="1" dirty="0">
                <a:latin typeface="Consolas" panose="020B0609020204030204" pitchFamily="49" charset="0"/>
              </a:rPr>
              <a:t>можно</a:t>
            </a:r>
          </a:p>
          <a:p>
            <a:pPr defTabSz="539750"/>
            <a:r>
              <a:rPr lang="ru-RU" sz="1300" b="1" dirty="0"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latin typeface="Consolas" panose="020B0609020204030204" pitchFamily="49" charset="0"/>
              </a:rPr>
              <a:t>array.ClearElements</a:t>
            </a:r>
            <a:r>
              <a:rPr lang="en-US" sz="1300" b="1" dirty="0">
                <a:latin typeface="Consolas" panose="020B0609020204030204" pitchFamily="49" charset="0"/>
              </a:rPr>
              <a:t>();	// </a:t>
            </a:r>
            <a:r>
              <a:rPr lang="ru-RU" sz="1300" b="1" dirty="0">
                <a:latin typeface="Consolas" panose="020B0609020204030204" pitchFamily="49" charset="0"/>
              </a:rPr>
              <a:t>нельзя – </a:t>
            </a:r>
            <a:r>
              <a:rPr lang="ru-RU" sz="1300" b="1" dirty="0" err="1">
                <a:latin typeface="Consolas" panose="020B0609020204030204" pitchFamily="49" charset="0"/>
              </a:rPr>
              <a:t>неконстантные</a:t>
            </a:r>
            <a:r>
              <a:rPr lang="ru-RU" sz="1300" b="1" dirty="0">
                <a:latin typeface="Consolas" panose="020B0609020204030204" pitchFamily="49" charset="0"/>
              </a:rPr>
              <a:t> методы недоступны</a:t>
            </a:r>
            <a:endParaRPr lang="en-US" sz="1300" b="1" dirty="0">
              <a:latin typeface="Consolas" panose="020B0609020204030204" pitchFamily="49" charset="0"/>
            </a:endParaRP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}</a:t>
            </a:r>
            <a:endParaRPr lang="ru-RU" sz="13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класса, которые все-таки нужно изменять из константных методов класса в С++ объявляются с ключевым словом </a:t>
            </a:r>
            <a:r>
              <a:rPr lang="en-US" b="1" dirty="0">
                <a:solidFill>
                  <a:srgbClr val="FF0000"/>
                </a:solidFill>
              </a:rPr>
              <a:t>mutable</a:t>
            </a:r>
            <a:endParaRPr lang="ru-RU" b="1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Пользоваться этой возможностью следует аккуратно, четко осознавая, что даже в этом случае константные методы </a:t>
            </a:r>
            <a:r>
              <a:rPr lang="ru-RU" b="1" dirty="0"/>
              <a:t>не должны изменять состояние</a:t>
            </a:r>
            <a:r>
              <a:rPr lang="ru-RU" dirty="0"/>
              <a:t> объекта</a:t>
            </a:r>
          </a:p>
          <a:p>
            <a:pPr lvl="1"/>
            <a:r>
              <a:rPr lang="ru-RU" dirty="0"/>
              <a:t>Под состоянием объекта здесь понимается информация о нем, доступная посредством публичных методов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2708920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543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899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endParaRPr lang="ru-RU" dirty="0"/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Конструктор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Специальная функция-член класса для инициализации объекта в момент его создания</a:t>
            </a:r>
            <a:endParaRPr lang="ru-RU" sz="2800" b="1" dirty="0">
              <a:solidFill>
                <a:srgbClr val="FF0000"/>
              </a:solidFill>
            </a:endParaRPr>
          </a:p>
          <a:p>
            <a:pPr marL="273367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pPr marL="273367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Должна различаться количеством или типами аргументов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150938" y="1804988"/>
            <a:ext cx="799306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GetCurrentYear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month, int year)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year;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int 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Date d1{10, 3};		// 10 </a:t>
            </a:r>
            <a:r>
              <a:rPr lang="ru-RU" sz="1300" b="1" dirty="0">
                <a:latin typeface="Courier New" pitchFamily="49" charset="0"/>
              </a:rPr>
              <a:t>марта текущего года</a:t>
            </a: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Date d2{1, 1, 2023};	// 1 </a:t>
            </a:r>
            <a:r>
              <a:rPr lang="ru-RU" sz="1300" b="1" dirty="0">
                <a:latin typeface="Courier New" pitchFamily="49" charset="0"/>
              </a:rPr>
              <a:t>января 2023 года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-10886" y="1844824"/>
            <a:ext cx="36467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4572000" y="1844824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4572000" y="13407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0" y="836712"/>
            <a:ext cx="39959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4548471" y="692696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0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0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5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251520" y="1052736"/>
            <a:ext cx="87849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ru-RU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запрещаем компилятору неявно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создать </a:t>
            </a:r>
            <a:r>
              <a:rPr lang="ru-RU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конструктор по умолчанию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3707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0" y="0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0" y="948690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0" y="1268760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sz="1800" kern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sz="1800" kern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sz="1800" kern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pPr lvl="2"/>
            <a:r>
              <a:rPr lang="ru-RU" dirty="0"/>
              <a:t>Если таковых не имеется, программист должен использовать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Применяются для инициализации полей класса в конструкторе ДО выполнения его тела</a:t>
            </a:r>
          </a:p>
          <a:p>
            <a:pPr lvl="1">
              <a:lnSpc>
                <a:spcPct val="90000"/>
              </a:lnSpc>
            </a:pPr>
            <a:r>
              <a:rPr lang="ru-RU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2">
              <a:lnSpc>
                <a:spcPct val="90000"/>
              </a:lnSpc>
            </a:pPr>
            <a:r>
              <a:rPr lang="ru-RU"/>
              <a:t>поля, являющиеся классами без конструкторов по умолчанию</a:t>
            </a:r>
          </a:p>
          <a:p>
            <a:pPr lvl="2">
              <a:lnSpc>
                <a:spcPct val="90000"/>
              </a:lnSpc>
            </a:pPr>
            <a:r>
              <a:rPr lang="ru-RU"/>
              <a:t>константы</a:t>
            </a:r>
          </a:p>
          <a:p>
            <a:pPr lvl="2">
              <a:lnSpc>
                <a:spcPct val="90000"/>
              </a:lnSpc>
            </a:pPr>
            <a:r>
              <a:rPr lang="ru-RU"/>
              <a:t>ссылки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1844824"/>
            <a:ext cx="464400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Open(string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Save(string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)const;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Прочие операции над документом</a:t>
            </a:r>
            <a:r>
              <a:rPr lang="en-US" sz="1300" b="1" i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document)</a:t>
            </a:r>
          </a:p>
          <a:p>
            <a:pPr defTabSz="363538"/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		: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m_document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(document)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Undo();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Redo();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ReplaceText</a:t>
            </a:r>
            <a:r>
              <a:rPr lang="en-US" sz="1300" b="1" dirty="0">
                <a:latin typeface="Courier New" pitchFamily="49" charset="0"/>
              </a:rPr>
              <a:t>(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offset, 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length,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string const&amp; text);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</a:rPr>
              <a:t> Прочие операции редактора</a:t>
            </a:r>
          </a:p>
          <a:p>
            <a:pPr defTabSz="363538"/>
            <a:r>
              <a:rPr lang="en-US" sz="1300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</a:t>
            </a:r>
            <a:r>
              <a:rPr lang="en-US" sz="1300" b="1" dirty="0" err="1">
                <a:latin typeface="Courier New" pitchFamily="49" charset="0"/>
              </a:rPr>
              <a:t>m_document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99992" y="3717032"/>
            <a:ext cx="464400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document;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document.Open</a:t>
            </a:r>
            <a:r>
              <a:rPr lang="en-US" sz="1300" b="1" dirty="0">
                <a:latin typeface="Courier New" pitchFamily="49" charset="0"/>
              </a:rPr>
              <a:t>("fileName.doc");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 editor(document);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Вызываем операции редактора документа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document.Save</a:t>
            </a:r>
            <a:r>
              <a:rPr lang="en-US" sz="1300" b="1" dirty="0">
                <a:latin typeface="Courier New" pitchFamily="49" charset="0"/>
              </a:rPr>
              <a:t>("fileName1.doc");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ходе своей работы объект может использовать определенные системные ресурсы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Динамическая память, открытые файлы, сетевые соединения и т.п.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При разрушении объекта используемые им единолично ресурсы должны освобождаться</a:t>
            </a:r>
            <a:endParaRPr lang="en-US" sz="28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</a:t>
            </a:r>
            <a:r>
              <a:rPr lang="en-US" sz="2800" dirty="0"/>
              <a:t>C++ </a:t>
            </a:r>
            <a:r>
              <a:rPr lang="ru-RU" sz="2800" dirty="0"/>
              <a:t>для освобождения этих ресурсов служит особый метод класса – </a:t>
            </a:r>
            <a:r>
              <a:rPr lang="ru-RU" sz="2800" b="1" dirty="0">
                <a:solidFill>
                  <a:srgbClr val="FF0000"/>
                </a:solidFill>
              </a:rPr>
              <a:t>деструктор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b="1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  <a:endParaRPr lang="ru-RU" b="1" dirty="0">
              <a:solidFill>
                <a:srgbClr val="FF0000"/>
              </a:solidFill>
            </a:endParaRPr>
          </a:p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Данный метод вызывается автоматически при уничтожении экземпляра класса: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Выход за пределы блока, в котором объявлен экземпляр класса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Вызов оператора </a:t>
            </a:r>
            <a:r>
              <a:rPr lang="en-US" sz="2300" b="1" dirty="0"/>
              <a:t>delete</a:t>
            </a:r>
            <a:r>
              <a:rPr lang="ru-RU" sz="2300" dirty="0"/>
              <a:t> или </a:t>
            </a:r>
            <a:r>
              <a:rPr lang="en-US" sz="2300" b="1" dirty="0"/>
              <a:t>delete</a:t>
            </a:r>
            <a:r>
              <a:rPr lang="en-US" sz="2300" dirty="0"/>
              <a:t> []</a:t>
            </a:r>
            <a:endParaRPr lang="ru-RU" sz="23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тела деструктора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500" dirty="0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Освобождение выделенных объектом ресурсов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Что-нибудь еще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9512" y="1772816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16016" y="1764298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Данными класса «Автомобиль» могут являться</a:t>
            </a:r>
          </a:p>
          <a:p>
            <a:pPr lvl="1"/>
            <a:r>
              <a:rPr lang="ru-RU" dirty="0"/>
              <a:t>Марка</a:t>
            </a:r>
          </a:p>
          <a:p>
            <a:pPr lvl="1"/>
            <a:r>
              <a:rPr lang="ru-RU" dirty="0"/>
              <a:t>Год выпуска</a:t>
            </a:r>
          </a:p>
          <a:p>
            <a:pPr lvl="1"/>
            <a:r>
              <a:rPr lang="ru-RU" dirty="0"/>
              <a:t>Регистрационный номер</a:t>
            </a:r>
          </a:p>
          <a:p>
            <a:pPr lvl="1"/>
            <a:r>
              <a:rPr lang="ru-RU" dirty="0"/>
              <a:t>Количество топлива в баке</a:t>
            </a:r>
          </a:p>
          <a:p>
            <a:pPr lvl="1"/>
            <a:r>
              <a:rPr lang="ru-RU" dirty="0"/>
              <a:t>Величина пробега</a:t>
            </a:r>
          </a:p>
          <a:p>
            <a:pPr lvl="1"/>
            <a:r>
              <a:rPr lang="ru-RU" dirty="0"/>
              <a:t>Цвет кузова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Жизнь после смерти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 dirty="0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 dirty="0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 dirty="0"/>
              <a:t>И т.д. по цепочке</a:t>
            </a:r>
          </a:p>
          <a:p>
            <a:r>
              <a:rPr lang="ru-RU" dirty="0"/>
              <a:t>После этого происходит освобождение занимаемой объектом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056686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810464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11960" y="3534013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3923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6104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3995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43711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995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70539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3995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94116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995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15719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3995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35347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3995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58924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093296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3995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355976" y="321297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11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11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851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995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424631"/>
            <a:ext cx="58326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0" y="357188"/>
            <a:ext cx="4356100" cy="2862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9875"/>
            <a:r>
              <a:rPr lang="ru-RU" sz="1200" b="1" dirty="0">
                <a:latin typeface="Courier New" pitchFamily="49" charset="0"/>
              </a:rPr>
              <a:t>#</a:t>
            </a:r>
            <a:r>
              <a:rPr lang="ru-RU" sz="1200" b="1" dirty="0" err="1">
                <a:latin typeface="Courier New" pitchFamily="49" charset="0"/>
              </a:rPr>
              <a:t>include</a:t>
            </a:r>
            <a:r>
              <a:rPr lang="ru-RU" sz="1200" b="1" dirty="0">
                <a:latin typeface="Courier New" pitchFamily="49" charset="0"/>
              </a:rPr>
              <a:t> "</a:t>
            </a:r>
            <a:r>
              <a:rPr lang="ru-RU" sz="1200" b="1" dirty="0" err="1">
                <a:latin typeface="Courier New" pitchFamily="49" charset="0"/>
              </a:rPr>
              <a:t>stdio.h</a:t>
            </a:r>
            <a:r>
              <a:rPr lang="ru-RU" sz="1200" b="1" dirty="0">
                <a:latin typeface="Courier New" pitchFamily="49" charset="0"/>
              </a:rPr>
              <a:t>"</a:t>
            </a:r>
          </a:p>
          <a:p>
            <a:pPr defTabSz="269875"/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</a:t>
            </a:r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():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(0)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const&amp;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) 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foo.m_moo</a:t>
            </a:r>
            <a:r>
              <a:rPr lang="ru-RU" sz="1200" b="1" dirty="0">
                <a:latin typeface="Courier New" pitchFamily="49" charset="0"/>
              </a:rPr>
              <a:t>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</a:t>
            </a:r>
            <a:r>
              <a:rPr lang="ru-RU" sz="1200" b="1" dirty="0">
                <a:latin typeface="Courier New" pitchFamily="49" charset="0"/>
              </a:rPr>
              <a:t>"</a:t>
            </a:r>
            <a:r>
              <a:rPr lang="ru-RU" sz="1200" b="1" dirty="0" err="1">
                <a:latin typeface="Courier New" pitchFamily="49" charset="0"/>
              </a:rPr>
              <a:t>Creating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copy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of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foo\n</a:t>
            </a:r>
            <a:r>
              <a:rPr lang="ru-RU" sz="1200" b="1" dirty="0">
                <a:latin typeface="Courier New" pitchFamily="49" charset="0"/>
              </a:rPr>
              <a:t>";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int	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4356100" y="357188"/>
            <a:ext cx="4787900" cy="304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Bar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Do()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"Do\n";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m_foo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void f(Bar b)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"f()\n";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b.Do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0" y="3356992"/>
            <a:ext cx="4572000" cy="32316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Bar g()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"Call f()\n";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f(b0);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"Call 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b1 = (g());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b1.Do();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5292725" y="4797425"/>
            <a:ext cx="2035175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OUTPUT:</a:t>
            </a:r>
          </a:p>
          <a:p>
            <a:r>
              <a:rPr lang="en-US" sz="1200">
                <a:latin typeface="Courier New" pitchFamily="49" charset="0"/>
              </a:rPr>
              <a:t>Call f()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f()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</a:p>
          <a:p>
            <a:r>
              <a:rPr lang="en-US" sz="1200">
                <a:latin typeface="Courier New" pitchFamily="49" charset="0"/>
              </a:rPr>
              <a:t>Call g()</a:t>
            </a:r>
          </a:p>
          <a:p>
            <a:r>
              <a:rPr lang="en-US" sz="1200">
                <a:latin typeface="Courier New" pitchFamily="49" charset="0"/>
              </a:rPr>
              <a:t>g()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  <a:endParaRPr lang="ru-RU" sz="120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animBg="1"/>
      <p:bldP spid="49156" grpId="0" animBg="1"/>
      <p:bldP spid="4915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422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Автоматически сгенерированный конструктор копирования не всегда подходит</a:t>
            </a:r>
          </a:p>
          <a:p>
            <a:pPr lvl="1">
              <a:lnSpc>
                <a:spcPct val="80000"/>
              </a:lnSpc>
            </a:pPr>
            <a:r>
              <a:rPr lang="ru-RU" sz="2600" dirty="0"/>
              <a:t>Создание копии объекта – больше простого копирования всех его полей</a:t>
            </a:r>
          </a:p>
          <a:p>
            <a:pPr>
              <a:lnSpc>
                <a:spcPct val="80000"/>
              </a:lnSpc>
            </a:pPr>
            <a:r>
              <a:rPr lang="ru-RU" dirty="0"/>
              <a:t>Пример: класс, реализующий динамический массив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pPr>
              <a:lnSpc>
                <a:spcPct val="80000"/>
              </a:lnSpc>
            </a:pPr>
            <a:r>
              <a:rPr lang="ru-RU" dirty="0"/>
              <a:t>Выход – создавать собственный копирующий конструктор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95287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копирования объявляется в закрытой </a:t>
            </a:r>
            <a:r>
              <a:rPr lang="en-US" dirty="0"/>
              <a:t>(private) </a:t>
            </a:r>
            <a:r>
              <a:rPr lang="ru-RU" dirty="0"/>
              <a:t>области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Реализацию данного конструктора можно не писать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ru-RU" sz="2500" dirty="0"/>
              <a:t>В С++ 11 можно использовать </a:t>
            </a:r>
            <a:r>
              <a:rPr lang="en-US" sz="2500" dirty="0"/>
              <a:t>=delete</a:t>
            </a:r>
            <a:endParaRPr lang="ru-RU" sz="25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000125" y="2143125"/>
            <a:ext cx="4000503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7620" y="4429132"/>
            <a:ext cx="46434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40" y="400050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C++11: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144" y="0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611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Метод объекта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– программный код</a:t>
            </a:r>
            <a:r>
              <a:rPr lang="en-US" dirty="0"/>
              <a:t>, </a:t>
            </a:r>
            <a:r>
              <a:rPr lang="ru-RU" dirty="0"/>
              <a:t>реагирующий на передачу объекту определенного сообщения</a:t>
            </a:r>
            <a:endParaRPr lang="en-US" dirty="0"/>
          </a:p>
          <a:p>
            <a:r>
              <a:rPr lang="ru-RU" dirty="0"/>
              <a:t>Класс может содержать один или более </a:t>
            </a:r>
            <a:r>
              <a:rPr lang="ru-RU" b="1" dirty="0">
                <a:solidFill>
                  <a:srgbClr val="FF0000"/>
                </a:solidFill>
              </a:rPr>
              <a:t>методов</a:t>
            </a:r>
            <a:r>
              <a:rPr lang="ru-RU" dirty="0"/>
              <a:t>,</a:t>
            </a:r>
            <a:endParaRPr lang="en-US" dirty="0"/>
          </a:p>
          <a:p>
            <a:r>
              <a:rPr lang="ru-RU" dirty="0"/>
              <a:t>Вызов метода объекта может перевести объект в новое состояние или оставить в прежнем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4818A-2966-4CCB-89F1-943E187167C7}"/>
              </a:ext>
            </a:extLst>
          </p:cNvPr>
          <p:cNvSpPr txBox="1"/>
          <p:nvPr/>
        </p:nvSpPr>
        <p:spPr>
          <a:xfrm>
            <a:off x="755576" y="4797152"/>
            <a:ext cx="63367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&gt; v;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v.push_back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(42);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вызов метода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size =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v.size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 //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вызов метода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size()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004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3923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5183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147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151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класса «Автомобиль» :</a:t>
            </a:r>
          </a:p>
          <a:p>
            <a:pPr lvl="1"/>
            <a:r>
              <a:rPr lang="ru-RU" dirty="0"/>
              <a:t>Проехать </a:t>
            </a:r>
            <a:r>
              <a:rPr lang="en-US" dirty="0"/>
              <a:t>N </a:t>
            </a:r>
            <a:r>
              <a:rPr lang="ru-RU" dirty="0"/>
              <a:t>километров</a:t>
            </a:r>
          </a:p>
          <a:p>
            <a:pPr lvl="2"/>
            <a:r>
              <a:rPr lang="ru-RU" dirty="0"/>
              <a:t>Увеличивает пробег, уменьшает топливо</a:t>
            </a:r>
          </a:p>
          <a:p>
            <a:pPr lvl="1"/>
            <a:r>
              <a:rPr lang="ru-RU" dirty="0"/>
              <a:t>Перекрасить кузов</a:t>
            </a:r>
          </a:p>
          <a:p>
            <a:pPr lvl="2"/>
            <a:r>
              <a:rPr lang="ru-RU" dirty="0"/>
              <a:t>Изменяет цвет кузова</a:t>
            </a:r>
          </a:p>
          <a:p>
            <a:pPr lvl="1"/>
            <a:r>
              <a:rPr lang="ru-RU" dirty="0"/>
              <a:t>Заправить топливом</a:t>
            </a:r>
          </a:p>
          <a:p>
            <a:pPr lvl="2"/>
            <a:r>
              <a:rPr lang="ru-RU" dirty="0"/>
              <a:t>Увеличивает количество топлива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5" y="17778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Статические данные и методы класса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Для чего нужны статические данные класса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Класс – это тип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Для каждого объекта создается своя собственная копия членов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Методы класса работают с одним из экземпляров класса, на которые ссылается </a:t>
            </a:r>
            <a:r>
              <a:rPr lang="en-US" sz="2000" dirty="0"/>
              <a:t>this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Для некоторых классов естественными могли бы оказаться данные, общие для всех экземпляров данного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Например, строковое представление имени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Константы, общие для всех экземпляров класса, область видимости которых должна быть ограничена методами класса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Такие поля и методы называют </a:t>
            </a:r>
            <a:r>
              <a:rPr lang="ru-RU" sz="2400" b="1" dirty="0"/>
              <a:t>статическими</a:t>
            </a:r>
            <a:r>
              <a:rPr lang="ru-RU" sz="2400" dirty="0"/>
              <a:t> и объявляют при помощи ключевого слова </a:t>
            </a:r>
            <a:r>
              <a:rPr lang="en-US" sz="2400" b="1" dirty="0"/>
              <a:t>static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Статические методы не получают указатель </a:t>
            </a:r>
            <a:r>
              <a:rPr lang="en-US" sz="2800" dirty="0"/>
              <a:t>this</a:t>
            </a:r>
            <a:endParaRPr lang="ru-RU" sz="2800" dirty="0"/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обращаться только к статическим данным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вызывать только статические методы</a:t>
            </a:r>
          </a:p>
          <a:p>
            <a:pPr lvl="2">
              <a:lnSpc>
                <a:spcPct val="90000"/>
              </a:lnSpc>
            </a:pPr>
            <a:r>
              <a:rPr lang="ru-RU" sz="2000" dirty="0"/>
              <a:t>Либо нестатические, если им передается указатель</a:t>
            </a:r>
            <a:r>
              <a:rPr lang="en-US" sz="2000" dirty="0"/>
              <a:t> </a:t>
            </a:r>
            <a:r>
              <a:rPr lang="ru-RU" sz="2000" dirty="0"/>
              <a:t>или ссылка на объект класса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Статические методы имеют доступ к закрытым и защищенным полям и методам класса, через экземпляры классов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Доступ к статическим методам и данным класса осуществляется по имени класса (создавать экземпляр не требуется)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576" y="1810464"/>
            <a:ext cx="664370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Foo.h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Foo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Foo.cpp: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std::string const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m_className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= "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";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main.cpp: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Область применения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Запрещение создания объектов в области стека</a:t>
            </a:r>
            <a:endParaRPr lang="en-US" dirty="0"/>
          </a:p>
          <a:p>
            <a:pPr lvl="1"/>
            <a:r>
              <a:rPr lang="ru-RU" dirty="0"/>
              <a:t>Приватный конструктор + статический метод для создания класса в куче</a:t>
            </a:r>
          </a:p>
          <a:p>
            <a:r>
              <a:rPr lang="ru-RU" dirty="0"/>
              <a:t>Паттерн «одиночка» (</a:t>
            </a:r>
            <a:r>
              <a:rPr lang="en-US" dirty="0"/>
              <a:t>singleton)</a:t>
            </a:r>
            <a:endParaRPr lang="ru-RU" dirty="0"/>
          </a:p>
          <a:p>
            <a:pPr lvl="1"/>
            <a:r>
              <a:rPr lang="ru-RU" dirty="0"/>
              <a:t>Объект с глобальным доступом, существующий в программе в единственном экземпляре</a:t>
            </a:r>
          </a:p>
          <a:p>
            <a:r>
              <a:rPr lang="ru-RU" dirty="0"/>
              <a:t>Методы и данные, характерные для класса в целом, а не для отдельных его экземпляров</a:t>
            </a:r>
          </a:p>
          <a:p>
            <a:r>
              <a:rPr lang="ru-RU" dirty="0"/>
              <a:t>Создание классов-утилит</a:t>
            </a:r>
            <a:endParaRPr lang="en-US" dirty="0"/>
          </a:p>
          <a:p>
            <a:pPr lvl="1"/>
            <a:r>
              <a:rPr lang="ru-RU" dirty="0"/>
              <a:t>Классы, состоящие исключительно из статических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</a:t>
            </a:r>
            <a:r>
              <a:rPr lang="en-US"/>
              <a:t> – </a:t>
            </a:r>
            <a:r>
              <a:rPr lang="ru-RU"/>
              <a:t>паттерн «Одиночка»</a:t>
            </a:r>
            <a:endParaRPr lang="ru-RU" dirty="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950826" y="1844824"/>
            <a:ext cx="714375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class Singleton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static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static Singleton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return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SomeMethod</a:t>
            </a:r>
            <a:r>
              <a:rPr lang="en-US" sz="1600" b="1" dirty="0"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Singleton(Singleton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Singleton&amp; singleton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singleton.SomeMethod</a:t>
            </a:r>
            <a:r>
              <a:rPr lang="en-US" sz="1600" b="1" dirty="0">
                <a:latin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return 0;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8525"/>
            <a:ext cx="91440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852936"/>
            <a:ext cx="727280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(10s, 5s);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s, 15s);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c087911-d054-4d1d-bd35-7221742962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2fa5b2-578d-4c86-8d6f-efb7f31e1cd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36dfa0-fc49-47b4-b0c9-3bb284e8ee9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7cc4ac-fccc-4e77-aadd-c280aa149db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6ba9a21-ce27-43a8-b8cd-a931d1be7e5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f0ca84-1f7c-42af-9c10-31505ee7a56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2825</TotalTime>
  <Words>8020</Words>
  <Application>Microsoft Office PowerPoint</Application>
  <PresentationFormat>Экран (4:3)</PresentationFormat>
  <Paragraphs>1420</Paragraphs>
  <Slides>102</Slides>
  <Notes>5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102</vt:i4>
      </vt:variant>
    </vt:vector>
  </HeadingPairs>
  <TitlesOfParts>
    <vt:vector size="111" baseType="lpstr">
      <vt:lpstr>Calibri</vt:lpstr>
      <vt:lpstr>Cascadia Mono</vt:lpstr>
      <vt:lpstr>Consolas</vt:lpstr>
      <vt:lpstr>Constantia</vt:lpstr>
      <vt:lpstr>Courier New</vt:lpstr>
      <vt:lpstr>Tahoma</vt:lpstr>
      <vt:lpstr>Wingdings</vt:lpstr>
      <vt:lpstr>Wingdings 2</vt:lpstr>
      <vt:lpstr>Поток</vt:lpstr>
      <vt:lpstr>Основы ООП</vt:lpstr>
      <vt:lpstr>Объектно-ориентированное программирование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</vt:lpstr>
      <vt:lpstr>Презентация PowerPoint</vt:lpstr>
      <vt:lpstr>Методы класса</vt:lpstr>
      <vt:lpstr>Пример</vt:lpstr>
      <vt:lpstr>Презентация PowerPoint</vt:lpstr>
      <vt:lpstr>Свойства</vt:lpstr>
      <vt:lpstr>Пример: Треугольник</vt:lpstr>
      <vt:lpstr>Презентация PowerPoint</vt:lpstr>
      <vt:lpstr>Важнейшие принципы ООП</vt:lpstr>
      <vt:lpstr>Абстракция данных</vt:lpstr>
      <vt:lpstr>Пример</vt:lpstr>
      <vt:lpstr>Инкапсуляция</vt:lpstr>
      <vt:lpstr>Пример. Стек целых чисел</vt:lpstr>
      <vt:lpstr>Презентация PowerPoint</vt:lpstr>
      <vt:lpstr>Наследование</vt:lpstr>
      <vt:lpstr>Полиморфизм</vt:lpstr>
      <vt:lpstr>Презентация PowerPoint</vt:lpstr>
      <vt:lpstr>Размещение классов в различных файлах</vt:lpstr>
      <vt:lpstr>Пример</vt:lpstr>
      <vt:lpstr>Ограничение доступа к данным и методам класса</vt:lpstr>
      <vt:lpstr>Публичные (public) поля класса</vt:lpstr>
      <vt:lpstr>Закрытые (приватные) поля класса</vt:lpstr>
      <vt:lpstr>Защищенные поля класса</vt:lpstr>
      <vt:lpstr>Уровни доступа к полям и методам класса</vt:lpstr>
      <vt:lpstr>Пример</vt:lpstr>
      <vt:lpstr>Школьник</vt:lpstr>
      <vt:lpstr>Студент</vt:lpstr>
      <vt:lpstr>Аспирант</vt:lpstr>
      <vt:lpstr>Ссылка на себя</vt:lpstr>
      <vt:lpstr>Пример</vt:lpstr>
      <vt:lpstr>Константные методы</vt:lpstr>
      <vt:lpstr>Когда возникает необходимость в константных методах?</vt:lpstr>
      <vt:lpstr>Пример</vt:lpstr>
      <vt:lpstr>Изменчивые (mutable) данные класса</vt:lpstr>
      <vt:lpstr>Пример</vt:lpstr>
      <vt:lpstr>Конструкторы</vt:lpstr>
      <vt:lpstr>Начальное состояние объекта</vt:lpstr>
      <vt:lpstr>Конструктор</vt:lpstr>
      <vt:lpstr>Пример</vt:lpstr>
      <vt:lpstr>Конструктор по умолчанию</vt:lpstr>
      <vt:lpstr>Презентация PowerPoint</vt:lpstr>
      <vt:lpstr>Презентация PowerPoint</vt:lpstr>
      <vt:lpstr>Презентация PowerPoint</vt:lpstr>
      <vt:lpstr>Converting Constructor</vt:lpstr>
      <vt:lpstr>Презентация PowerPoint</vt:lpstr>
      <vt:lpstr>Презентация PowerPoint</vt:lpstr>
      <vt:lpstr>Презентация PowerPoint</vt:lpstr>
      <vt:lpstr>Инициализация данных экземпляра класса</vt:lpstr>
      <vt:lpstr>Списки инициализации</vt:lpstr>
      <vt:lpstr>Пример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Автоматически сгенерированный конструктор копирования</vt:lpstr>
      <vt:lpstr>Презентация PowerPoint</vt:lpstr>
      <vt:lpstr>Создание собственного конструктора копирования</vt:lpstr>
      <vt:lpstr>Пример</vt:lpstr>
      <vt:lpstr>Запрещение копирования объектов</vt:lpstr>
      <vt:lpstr>Пример</vt:lpstr>
      <vt:lpstr>Перемещающий конструктор</vt:lpstr>
      <vt:lpstr>Проблемы с копированием объектов</vt:lpstr>
      <vt:lpstr>Презентация PowerPoint</vt:lpstr>
      <vt:lpstr>Избыточное копирование объектов</vt:lpstr>
      <vt:lpstr>Что такое Rvalue и Lvalue?</vt:lpstr>
      <vt:lpstr>Два типа ссылок в C++</vt:lpstr>
      <vt:lpstr>Презентация PowerPoint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Презентация PowerPoint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Презентация PowerPoint</vt:lpstr>
      <vt:lpstr>Статические данные и методы класса</vt:lpstr>
      <vt:lpstr>Для чего нужны статические данные класса</vt:lpstr>
      <vt:lpstr>Особенности</vt:lpstr>
      <vt:lpstr>Пример</vt:lpstr>
      <vt:lpstr>Область применения</vt:lpstr>
      <vt:lpstr>Пример – паттерн «Одиночка»</vt:lpstr>
      <vt:lpstr>Презентация PowerPoint</vt:lpstr>
      <vt:lpstr>Презентация PowerPoint</vt:lpstr>
      <vt:lpstr>Вложенные классы</vt:lpstr>
      <vt:lpstr>Вложенное объявление классов и других типов данных</vt:lpstr>
      <vt:lpstr>Пример 1</vt:lpstr>
      <vt:lpstr>Презентация PowerPoint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251</cp:revision>
  <dcterms:created xsi:type="dcterms:W3CDTF">2007-03-30T02:07:07Z</dcterms:created>
  <dcterms:modified xsi:type="dcterms:W3CDTF">2023-04-20T17:41:20Z</dcterms:modified>
</cp:coreProperties>
</file>