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8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259" r:id="rId45"/>
    <p:sldId id="311" r:id="rId46"/>
    <p:sldId id="260" r:id="rId47"/>
    <p:sldId id="258" r:id="rId48"/>
    <p:sldId id="307" r:id="rId49"/>
    <p:sldId id="308" r:id="rId50"/>
    <p:sldId id="309" r:id="rId51"/>
    <p:sldId id="312" r:id="rId52"/>
    <p:sldId id="261" r:id="rId53"/>
    <p:sldId id="263" r:id="rId54"/>
    <p:sldId id="266" r:id="rId55"/>
    <p:sldId id="268" r:id="rId56"/>
    <p:sldId id="313" r:id="rId57"/>
    <p:sldId id="262" r:id="rId58"/>
    <p:sldId id="264" r:id="rId59"/>
    <p:sldId id="314" r:id="rId60"/>
    <p:sldId id="315" r:id="rId61"/>
    <p:sldId id="316" r:id="rId62"/>
    <p:sldId id="317" r:id="rId63"/>
    <p:sldId id="310" r:id="rId64"/>
    <p:sldId id="318" r:id="rId65"/>
    <p:sldId id="319" r:id="rId66"/>
    <p:sldId id="320" r:id="rId67"/>
    <p:sldId id="321" r:id="rId68"/>
    <p:sldId id="324" r:id="rId69"/>
    <p:sldId id="323" r:id="rId70"/>
    <p:sldId id="325" r:id="rId71"/>
    <p:sldId id="322" r:id="rId72"/>
    <p:sldId id="330" r:id="rId73"/>
    <p:sldId id="326" r:id="rId74"/>
    <p:sldId id="331" r:id="rId75"/>
    <p:sldId id="327" r:id="rId76"/>
    <p:sldId id="332" r:id="rId77"/>
    <p:sldId id="269" r:id="rId78"/>
    <p:sldId id="329" r:id="rId79"/>
    <p:sldId id="333" r:id="rId80"/>
    <p:sldId id="277" r:id="rId81"/>
    <p:sldId id="350" r:id="rId82"/>
    <p:sldId id="276" r:id="rId83"/>
    <p:sldId id="334" r:id="rId84"/>
    <p:sldId id="335" r:id="rId85"/>
    <p:sldId id="336" r:id="rId86"/>
    <p:sldId id="337" r:id="rId87"/>
    <p:sldId id="272" r:id="rId88"/>
    <p:sldId id="399" r:id="rId89"/>
    <p:sldId id="388" r:id="rId90"/>
    <p:sldId id="389" r:id="rId91"/>
    <p:sldId id="400" r:id="rId92"/>
    <p:sldId id="274" r:id="rId93"/>
    <p:sldId id="401" r:id="rId94"/>
    <p:sldId id="402" r:id="rId95"/>
    <p:sldId id="403" r:id="rId96"/>
    <p:sldId id="351" r:id="rId97"/>
    <p:sldId id="343" r:id="rId98"/>
    <p:sldId id="344" r:id="rId99"/>
    <p:sldId id="345" r:id="rId100"/>
    <p:sldId id="346" r:id="rId101"/>
    <p:sldId id="347" r:id="rId102"/>
    <p:sldId id="348" r:id="rId103"/>
    <p:sldId id="349" r:id="rId104"/>
    <p:sldId id="338" r:id="rId105"/>
    <p:sldId id="279" r:id="rId106"/>
    <p:sldId id="281" r:id="rId107"/>
    <p:sldId id="280" r:id="rId108"/>
    <p:sldId id="282" r:id="rId109"/>
    <p:sldId id="283" r:id="rId110"/>
    <p:sldId id="340" r:id="rId111"/>
    <p:sldId id="339" r:id="rId112"/>
    <p:sldId id="341" r:id="rId113"/>
    <p:sldId id="342" r:id="rId114"/>
    <p:sldId id="285" r:id="rId115"/>
    <p:sldId id="278" r:id="rId116"/>
    <p:sldId id="267" r:id="rId117"/>
  </p:sldIdLst>
  <p:sldSz cx="12192000" cy="6858000"/>
  <p:notesSz cx="6858000" cy="9144000"/>
  <p:custDataLst>
    <p:tags r:id="rId11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0E020-5575-440A-9FC8-3AD9CCF72046}">
          <p14:sldIdLst>
            <p14:sldId id="303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90"/>
            <p14:sldId id="391"/>
            <p14:sldId id="392"/>
            <p14:sldId id="394"/>
            <p14:sldId id="395"/>
            <p14:sldId id="396"/>
            <p14:sldId id="398"/>
            <p14:sldId id="259"/>
            <p14:sldId id="311"/>
            <p14:sldId id="260"/>
            <p14:sldId id="258"/>
            <p14:sldId id="307"/>
            <p14:sldId id="308"/>
            <p14:sldId id="309"/>
            <p14:sldId id="312"/>
            <p14:sldId id="261"/>
            <p14:sldId id="263"/>
            <p14:sldId id="266"/>
            <p14:sldId id="268"/>
            <p14:sldId id="313"/>
            <p14:sldId id="262"/>
            <p14:sldId id="264"/>
            <p14:sldId id="314"/>
            <p14:sldId id="315"/>
            <p14:sldId id="316"/>
            <p14:sldId id="317"/>
            <p14:sldId id="310"/>
            <p14:sldId id="318"/>
            <p14:sldId id="319"/>
            <p14:sldId id="320"/>
            <p14:sldId id="321"/>
            <p14:sldId id="324"/>
            <p14:sldId id="323"/>
          </p14:sldIdLst>
        </p14:section>
        <p14:section name="Кладбище" id="{931FF389-B78A-419B-B3B0-B9B9E5AC3746}">
          <p14:sldIdLst>
            <p14:sldId id="325"/>
            <p14:sldId id="322"/>
            <p14:sldId id="330"/>
            <p14:sldId id="326"/>
            <p14:sldId id="331"/>
            <p14:sldId id="327"/>
            <p14:sldId id="332"/>
            <p14:sldId id="269"/>
            <p14:sldId id="329"/>
            <p14:sldId id="333"/>
            <p14:sldId id="277"/>
            <p14:sldId id="350"/>
            <p14:sldId id="276"/>
            <p14:sldId id="334"/>
            <p14:sldId id="335"/>
            <p14:sldId id="336"/>
          </p14:sldIdLst>
        </p14:section>
        <p14:section name="Абстрактные классы" id="{951ABB8C-A570-4D35-9674-234BA5AD3539}">
          <p14:sldIdLst>
            <p14:sldId id="337"/>
            <p14:sldId id="272"/>
            <p14:sldId id="399"/>
            <p14:sldId id="388"/>
            <p14:sldId id="389"/>
            <p14:sldId id="400"/>
            <p14:sldId id="274"/>
            <p14:sldId id="401"/>
            <p14:sldId id="402"/>
            <p14:sldId id="403"/>
            <p14:sldId id="351"/>
            <p14:sldId id="343"/>
            <p14:sldId id="344"/>
            <p14:sldId id="345"/>
            <p14:sldId id="346"/>
            <p14:sldId id="347"/>
            <p14:sldId id="348"/>
            <p14:sldId id="349"/>
            <p14:sldId id="338"/>
            <p14:sldId id="279"/>
            <p14:sldId id="281"/>
            <p14:sldId id="280"/>
            <p14:sldId id="282"/>
            <p14:sldId id="283"/>
            <p14:sldId id="340"/>
            <p14:sldId id="339"/>
            <p14:sldId id="341"/>
            <p14:sldId id="342"/>
            <p14:sldId id="285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 varScale="1">
        <p:scale>
          <a:sx n="85" d="100"/>
          <a:sy n="85" d="100"/>
        </p:scale>
        <p:origin x="933" y="51"/>
      </p:cViewPr>
      <p:guideLst>
        <p:guide orient="horz" pos="2205"/>
        <p:guide pos="3840"/>
      </p:guideLst>
    </p:cSldViewPr>
  </p:slideViewPr>
  <p:notesTextViewPr>
    <p:cViewPr>
      <p:scale>
        <a:sx n="133" d="100"/>
        <a:sy n="1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gs" Target="tags/tag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3267217" y="2514345"/>
          <a:ext cx="91440" cy="10348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348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159753" y="731705"/>
          <a:ext cx="1153183" cy="10681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3938"/>
              </a:lnTo>
              <a:lnTo>
                <a:pt x="1153183" y="963938"/>
              </a:lnTo>
              <a:lnTo>
                <a:pt x="1153183" y="106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139832" y="2514345"/>
          <a:ext cx="894910" cy="10348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587"/>
              </a:lnTo>
              <a:lnTo>
                <a:pt x="894910" y="930587"/>
              </a:lnTo>
              <a:lnTo>
                <a:pt x="894910" y="10348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589667" y="2514345"/>
          <a:ext cx="550165" cy="1034819"/>
        </a:xfrm>
        <a:custGeom>
          <a:avLst/>
          <a:gdLst/>
          <a:ahLst/>
          <a:cxnLst/>
          <a:rect l="0" t="0" r="0" b="0"/>
          <a:pathLst>
            <a:path>
              <a:moveTo>
                <a:pt x="550165" y="0"/>
              </a:moveTo>
              <a:lnTo>
                <a:pt x="550165" y="930587"/>
              </a:lnTo>
              <a:lnTo>
                <a:pt x="0" y="930587"/>
              </a:lnTo>
              <a:lnTo>
                <a:pt x="0" y="10348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139832" y="731705"/>
          <a:ext cx="1019920" cy="1068171"/>
        </a:xfrm>
        <a:custGeom>
          <a:avLst/>
          <a:gdLst/>
          <a:ahLst/>
          <a:cxnLst/>
          <a:rect l="0" t="0" r="0" b="0"/>
          <a:pathLst>
            <a:path>
              <a:moveTo>
                <a:pt x="1019920" y="0"/>
              </a:moveTo>
              <a:lnTo>
                <a:pt x="1019920" y="963938"/>
              </a:lnTo>
              <a:lnTo>
                <a:pt x="0" y="963938"/>
              </a:lnTo>
              <a:lnTo>
                <a:pt x="0" y="10681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1597179" y="1723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1722196" y="13600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Животное</a:t>
          </a:r>
        </a:p>
      </dsp:txBody>
      <dsp:txXfrm>
        <a:off x="1743122" y="156927"/>
        <a:ext cx="1083296" cy="672617"/>
      </dsp:txXfrm>
    </dsp:sp>
    <dsp:sp modelId="{F483B599-D2BD-454C-AE22-132E7458F843}">
      <dsp:nvSpPr>
        <dsp:cNvPr id="0" name=""/>
        <dsp:cNvSpPr/>
      </dsp:nvSpPr>
      <dsp:spPr>
        <a:xfrm>
          <a:off x="255263" y="1799876"/>
          <a:ext cx="176913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380280" y="1918642"/>
          <a:ext cx="176913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Млекопитающее</a:t>
          </a:r>
        </a:p>
      </dsp:txBody>
      <dsp:txXfrm>
        <a:off x="401206" y="1939568"/>
        <a:ext cx="1727286" cy="672617"/>
      </dsp:txXfrm>
    </dsp:sp>
    <dsp:sp modelId="{8DB66811-4926-45BB-8412-38F478B3CB52}">
      <dsp:nvSpPr>
        <dsp:cNvPr id="0" name=""/>
        <dsp:cNvSpPr/>
      </dsp:nvSpPr>
      <dsp:spPr>
        <a:xfrm>
          <a:off x="27093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52110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Собака</a:t>
          </a:r>
        </a:p>
      </dsp:txBody>
      <dsp:txXfrm>
        <a:off x="173036" y="3688857"/>
        <a:ext cx="1083296" cy="672617"/>
      </dsp:txXfrm>
    </dsp:sp>
    <dsp:sp modelId="{85C50833-7D3C-427F-95D9-EDE9F06E3862}">
      <dsp:nvSpPr>
        <dsp:cNvPr id="0" name=""/>
        <dsp:cNvSpPr/>
      </dsp:nvSpPr>
      <dsp:spPr>
        <a:xfrm>
          <a:off x="1472169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1597185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Кошка</a:t>
          </a:r>
        </a:p>
      </dsp:txBody>
      <dsp:txXfrm>
        <a:off x="1618111" y="3688857"/>
        <a:ext cx="1083296" cy="672617"/>
      </dsp:txXfrm>
    </dsp:sp>
    <dsp:sp modelId="{3A6558B6-1F14-422D-9777-40D93BDABB70}">
      <dsp:nvSpPr>
        <dsp:cNvPr id="0" name=""/>
        <dsp:cNvSpPr/>
      </dsp:nvSpPr>
      <dsp:spPr>
        <a:xfrm>
          <a:off x="2750362" y="1799876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2875379" y="1918642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Птица</a:t>
          </a:r>
        </a:p>
      </dsp:txBody>
      <dsp:txXfrm>
        <a:off x="2896305" y="1939568"/>
        <a:ext cx="1083296" cy="672617"/>
      </dsp:txXfrm>
    </dsp:sp>
    <dsp:sp modelId="{F22DB06A-7A73-46C6-B354-2BAB2D242E56}">
      <dsp:nvSpPr>
        <dsp:cNvPr id="0" name=""/>
        <dsp:cNvSpPr/>
      </dsp:nvSpPr>
      <dsp:spPr>
        <a:xfrm>
          <a:off x="2750362" y="3549165"/>
          <a:ext cx="1125148" cy="714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2875379" y="3667931"/>
          <a:ext cx="1125148" cy="714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 dirty="0"/>
            <a:t>Ястреб</a:t>
          </a:r>
        </a:p>
      </dsp:txBody>
      <dsp:txXfrm>
        <a:off x="2896305" y="3688857"/>
        <a:ext cx="1083296" cy="6726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для примера два интерфейса: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>
                <a:effectLst/>
              </a:rPr>
              <a:t>.</a:t>
            </a:r>
            <a:r>
              <a:rPr lang="ru-RU" dirty="0"/>
              <a:t>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объявляет набор методов для рисования графических примитивов, таких как отрезки прямых, кривые и эллипсы.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объявляет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</a:t>
            </a:r>
            <a:r>
              <a:rPr lang="ru-RU" dirty="0"/>
              <a:t> для рисования объекта на графическом устройстве,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.</a:t>
            </a:r>
          </a:p>
          <a:p>
            <a:r>
              <a:rPr lang="ru-RU" dirty="0"/>
              <a:t>Интерфейсы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и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можно сравнить с «материнским» и «‎отцовским» разъёмами стандарта USB. В любое устройство с «материнским» разъёмом можно вставить устройство с «‎отцовским» разъёмом. Точно так же любой объект, реализующий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, сможет рисовать своё изображение на любом объекте,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8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04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класс X, унаследованный от интерфейса Y, говорят: класс X реализует интерфейс Y.</a:t>
            </a:r>
          </a:p>
          <a:p>
            <a:r>
              <a:rPr lang="ru-RU" dirty="0"/>
              <a:t>Класс, наследующийся от </a:t>
            </a:r>
            <a:r>
              <a:rPr lang="ru-RU" dirty="0" err="1"/>
              <a:t>Drawable</a:t>
            </a:r>
            <a:r>
              <a:rPr lang="ru-RU" dirty="0"/>
              <a:t>, должен реализовать метод </a:t>
            </a:r>
            <a:r>
              <a:rPr lang="ru-RU" dirty="0" err="1"/>
              <a:t>Draw</a:t>
            </a:r>
            <a:r>
              <a:rPr lang="ru-RU" dirty="0"/>
              <a:t>, чтобы, используя переданный интерфейс Graphics, нарисовать своё изображение. Если этого не сделать, класс-наследник будет абстрактным. Иногда это то, что нужно. Например, объявив Фигуру объектом, который можно нарисовать, и не реализовав в ней метод </a:t>
            </a:r>
            <a:r>
              <a:rPr lang="ru-RU" dirty="0" err="1"/>
              <a:t>Draw</a:t>
            </a:r>
            <a:r>
              <a:rPr lang="ru-RU" dirty="0"/>
              <a:t>, потребуем от всех конкретных классов-наследников Фигуры реализовать этот метод: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11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отношение между интерфейсом и реализующим его классом обозначается пунктирной линией с треугольным наконечником, направленным к интерфейсу. Почти как при наследовании, только линия пунктирная:</a:t>
            </a:r>
          </a:p>
          <a:p>
            <a:r>
              <a:rPr lang="ru-RU" dirty="0"/>
              <a:t>Как видно из диаграммы, реализовывать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могут не только фигуры, но и любые другие классы. Например, к</a:t>
            </a:r>
            <a:r>
              <a:rPr lang="ru-RU" dirty="0">
                <a:effectLst/>
              </a:rPr>
              <a:t>отики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57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Graphics может иметь несколько реализаций,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BitmapGraphics</a:t>
            </a:r>
            <a:r>
              <a:rPr lang="ru-RU" dirty="0"/>
              <a:t> — класс, позволяющий рисовать на {{растровом изображении}}[be_theme2_lesson7_растровое изображение] в памяти компьютера. Полученное растровое изображение впоследствии можно сохранить в файл на диске.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Printer</a:t>
            </a:r>
            <a:r>
              <a:rPr lang="ru-RU" dirty="0"/>
              <a:t> — класс для вывода изображения на принтер. Сначала изображение строится в памяти компьютера, а затем выводится на печать вызовом отдельного метода Print.</a:t>
            </a:r>
          </a:p>
          <a:p>
            <a:r>
              <a:rPr lang="ru-RU" dirty="0"/>
              <a:t>Введённый интерфейс Graphics позволил абстрагироваться от различий между рисованием на растровом изображении и выводом изображения на принтер. Код, который использует интерфейс Graphics, может рисовать, используя любые объекты, которые реализуют этот интерфейс. Создав классы, реализующие методы интерфейса Graphics с применением распространённых графических библиотек, таких как OpenGL, Direct3D, </a:t>
            </a:r>
            <a:r>
              <a:rPr lang="ru-RU" dirty="0" err="1"/>
              <a:t>Vulkan</a:t>
            </a:r>
            <a:r>
              <a:rPr lang="ru-RU" dirty="0"/>
              <a:t> или Metal, код сможет использовать функциональность этих библиотек, но не привязываться ни к одной из них.</a:t>
            </a:r>
          </a:p>
          <a:p>
            <a:r>
              <a:rPr lang="ru-RU" dirty="0"/>
              <a:t>Интерфейс </a:t>
            </a:r>
            <a:r>
              <a:rPr lang="ru-RU" dirty="0" err="1"/>
              <a:t>Drawable</a:t>
            </a:r>
            <a:r>
              <a:rPr lang="ru-RU" dirty="0"/>
              <a:t> позволил унифицировать рисование объектов. Любой объект, который поддерживает этот интерфейс, можно нарисовать на любом графическом устройстве, реализующем </a:t>
            </a:r>
            <a:r>
              <a:rPr lang="ru-RU" dirty="0" err="1"/>
              <a:t>интерфейc</a:t>
            </a:r>
            <a:r>
              <a:rPr lang="ru-RU" dirty="0"/>
              <a:t> Graphics.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27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Интерфейсы помогают наладить взаимодействие между объектами, у которых минимум информации друг о друге. Это позволяет создавать гибкие архитектуры. Работая с ними, можно заменять одни части программы без модификации других.</a:t>
            </a:r>
            <a:endParaRPr lang="en-US" dirty="0"/>
          </a:p>
          <a:p>
            <a:r>
              <a:rPr lang="ru-RU" dirty="0"/>
              <a:t>Помогают интерфейсы и при написании модульных тестов. Класс, который зависит от передаваемого извне интерфейса или абстрактного класса, легче протестировать, чем класс, зависящий от конкретных классов: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496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532-C511-499F-B20B-C4296B5B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4BA75-1214-4911-9143-C76E3B80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529E-8784-4BF0-9E19-938FB42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57E5-E312-4270-946F-761894F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FA0B-5E8C-481D-82A1-51E152AB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9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8A3B-7C34-4DFB-BFB7-05C7C03C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6A329-F0A4-4F7A-BA38-55CA070B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F3A5-A637-4BF3-B06E-660DB52A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DAE2-13CA-4A47-97A1-05C561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55EE-0902-4AE0-B75D-6550885A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E7498-4D89-4FC3-972E-4B529A653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BA8B3-62B9-4AD8-9721-4E7C6A7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11C-50E8-4F2D-AFB5-2A685E58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CCFF-2F95-4C33-ADA1-5F19E24A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217-9DB0-438B-A354-B78FC2BF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A424-4EBE-4ED6-9B70-DCDB8482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DD2D-D1BC-41AF-9B32-5F0D03E8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130D-16A1-47A5-A825-11B72C9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00CB-3EC8-48B0-BA19-A210E8C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64F2-FF8B-4065-B53A-C105383A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2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8461-9624-47C1-AE9F-662E8582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9DD4-C0F4-49E0-9065-966622EC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2D-4151-4A8E-B0AF-44C2E70A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6658-2615-4593-9A91-3323266A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D426-ECF1-4356-9E8C-2BBA7CEB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74CE-242C-4646-857C-2DB187F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F14E-F5A4-4560-A705-7078B344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3BA41-CA68-4565-8AD8-92AAE8BB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DB56-F64A-4ACC-A455-B045DC7A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E2E3-4731-4932-8BF4-3019C121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8E3F-056B-4EEA-92F2-DAFD52BC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E1A-2F5A-4AB0-9DAC-255406D2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D7B1-45A5-4457-9AE3-04DAFBD96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39A6-4DD4-4931-BBCA-23FF69C4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D757C-FD42-48F6-A917-2DB16AE32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84748-281C-4E55-A90A-62AB98F8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B8341-ADB6-4A99-8526-8D97313F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831C7-D994-4E41-A0FA-F1918916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6211F-972A-4B15-A66D-7BAFFF6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7492-BF0B-4461-AF75-B13F8F97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80A3E-C9E9-4B69-AD9C-E9BC70AE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7C55D-442A-46CC-B791-87FBB47D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788F4-81CD-4DF0-BFF1-C12255F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BC90-883C-48AB-87A3-0385DE30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4680-69F1-4DCF-B900-4D9E8F00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95A06-5586-48C7-BBE8-0DD72CA7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796C-7FC7-42CC-8EAD-CA44D6A9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85DD-65B8-4B82-9728-6AFE0F56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7334-F068-436D-89CA-C6F3F092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D34B-E25C-43F7-AB74-E9794EB0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0B894-11E5-41FB-8E9E-860FC401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222C-44B7-41F1-A976-67D84E4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2A1F-49FC-4600-8DAD-3DC92B4F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6FE03-4A48-4427-B038-33D5F3B1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F2A03-EC1E-4B89-A45F-2D77561C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AE4F-1145-4A30-A3BD-7454A970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19A13-369A-4155-9AFC-1EC69B35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D14F-27C2-4523-A016-FDDB53DE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4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CCA17-030D-4453-B961-6A7D112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26F8-3B7B-4B0E-B72C-F1D36948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DE7E-07EB-46C7-8ADA-A0C48FA8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695D-E29F-4217-BF3F-92DE0C88D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A3F6-D12D-456A-9D6E-62D3FB2B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47F799-DEE5-4879-8BA0-7B246B566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03513" y="2010092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1 – иерархия животных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09720" y="1804987"/>
            <a:ext cx="2714644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511824" y="1785926"/>
            <a:ext cx="6156176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CDog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"dog\n";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CCat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"cat\n";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CEagle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"eagle\n";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mammals\n";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 if 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CBird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const*&gt;(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pAnimal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) </a:t>
            </a:r>
            <a:r>
              <a:rPr lang="en-US" sz="1300" b="1" dirty="0">
                <a:latin typeface="Courier New" pitchFamily="49" charset="0"/>
              </a:rPr>
              <a:t>!=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birds\n";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else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"some unknown type of animals\n";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int main(int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(&amp;dog);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pAnimal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2 – приведение ссылок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809720" y="1804988"/>
            <a:ext cx="800105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dynamic_cast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CMammal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const&amp;&gt;(animal);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CDog</a:t>
            </a:r>
            <a:r>
              <a:rPr lang="en-US" sz="1200" b="1" dirty="0">
                <a:latin typeface="Courier New" pitchFamily="49" charset="0"/>
              </a:rPr>
              <a:t> dog;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dogAsMammal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(dog);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CCat</a:t>
            </a:r>
            <a:r>
              <a:rPr lang="en-US" sz="1200" b="1" dirty="0">
                <a:latin typeface="Courier New" pitchFamily="49" charset="0"/>
              </a:rPr>
              <a:t>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неявное приведение типов вверх по иерархии </a:t>
            </a:r>
            <a:r>
              <a:rPr lang="en-US" sz="1200" b="1" dirty="0">
                <a:latin typeface="Courier New" pitchFamily="49" charset="0"/>
              </a:rPr>
              <a:t>Cat -&gt; Animal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CAnimal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 = cat;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animalAsMammal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catAsAnimal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CEagle</a:t>
            </a:r>
            <a:r>
              <a:rPr lang="en-US" sz="1200" b="1" dirty="0">
                <a:latin typeface="Courier New" pitchFamily="49" charset="0"/>
              </a:rPr>
              <a:t> eagle;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try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CMammal</a:t>
            </a:r>
            <a:r>
              <a:rPr lang="en-US" sz="1200" b="1" dirty="0">
                <a:latin typeface="Courier New" pitchFamily="49" charset="0"/>
              </a:rPr>
              <a:t> const&amp; </a:t>
            </a:r>
            <a:r>
              <a:rPr lang="en-US" sz="1200" b="1" dirty="0" err="1">
                <a:latin typeface="Courier New" pitchFamily="49" charset="0"/>
              </a:rPr>
              <a:t>eagleAsMammal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MakeMammal</a:t>
            </a:r>
            <a:r>
              <a:rPr lang="en-US" sz="1200" b="1" dirty="0">
                <a:latin typeface="Courier New" pitchFamily="49" charset="0"/>
              </a:rPr>
              <a:t>(eagle);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catch(std::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bad_cast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const&amp; error)</a:t>
            </a:r>
          </a:p>
          <a:p>
            <a:pPr defTabSz="26352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	{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</a:rPr>
              <a:t>error.what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}</a:t>
            </a:r>
          </a:p>
          <a:p>
            <a:pPr defTabSz="263525"/>
            <a:endParaRPr lang="en-US" sz="1200" b="1" dirty="0">
              <a:latin typeface="Courier New" pitchFamily="49" charset="0"/>
            </a:endParaRPr>
          </a:p>
          <a:p>
            <a:pPr defTabSz="26352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26352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Везде, где это можно, следует обходиться без использования данного оператора, отдавая предпочтение виртуальным (или чисто виртуальным функциям)</a:t>
            </a:r>
          </a:p>
          <a:p>
            <a:pPr lvl="1"/>
            <a:r>
              <a:rPr lang="ru-RU" dirty="0"/>
              <a:t>В противном случае 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может понадобиться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pPr lvl="1"/>
            <a:r>
              <a:rPr lang="ru-RU" dirty="0"/>
              <a:t>При использовании виртуальных функций ничего особенного делать не надо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без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0" y="1857364"/>
            <a:ext cx="535781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virtual std::string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()const = 0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virtual ~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(){}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ru-RU" sz="1300" b="1" dirty="0">
                <a:latin typeface="Courier New" pitchFamily="49" charset="0"/>
              </a:rPr>
              <a:t>// птицы и млекопитающие – абстрактные понятия</a:t>
            </a:r>
            <a:br>
              <a:rPr lang="ru-RU" sz="1300" b="1" dirty="0">
                <a:latin typeface="Courier New" pitchFamily="49" charset="0"/>
              </a:rPr>
            </a:br>
            <a:r>
              <a:rPr lang="ru-RU" sz="1300" b="1" dirty="0">
                <a:latin typeface="Courier New" pitchFamily="49" charset="0"/>
              </a:rPr>
              <a:t>// поэтому в них реализовывать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GetType</a:t>
            </a:r>
            <a:r>
              <a:rPr lang="en-US" sz="1300" b="1" dirty="0">
                <a:latin typeface="Courier New" pitchFamily="49" charset="0"/>
              </a:rPr>
              <a:t>() </a:t>
            </a:r>
            <a:r>
              <a:rPr lang="ru-RU" sz="1300" b="1" dirty="0">
                <a:latin typeface="Courier New" pitchFamily="49" charset="0"/>
              </a:rPr>
              <a:t>нет смысла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{};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CEagle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CBird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"eagle";}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CDog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override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"dog";}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095968" y="4164956"/>
            <a:ext cx="4572032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CCat</a:t>
            </a:r>
            <a:r>
              <a:rPr lang="en-US" sz="1300" b="1" dirty="0">
                <a:latin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</a:rPr>
              <a:t>CMammal</a:t>
            </a:r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std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::string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override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263525"/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{return "cat";}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263525"/>
            <a:endParaRPr lang="en-US" sz="1300" b="1" dirty="0">
              <a:latin typeface="Courier New" pitchFamily="49" charset="0"/>
            </a:endParaRPr>
          </a:p>
          <a:p>
            <a:pPr defTabSz="263525"/>
            <a:r>
              <a:rPr lang="en-US" sz="1300" b="1" dirty="0">
                <a:latin typeface="Courier New" pitchFamily="49" charset="0"/>
              </a:rPr>
              <a:t>void </a:t>
            </a:r>
            <a:r>
              <a:rPr lang="en-US" sz="1300" b="1" dirty="0" err="1">
                <a:latin typeface="Courier New" pitchFamily="49" charset="0"/>
              </a:rPr>
              <a:t>PrintAnimalType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CAnimal</a:t>
            </a:r>
            <a:r>
              <a:rPr lang="en-US" sz="1300" b="1" dirty="0">
                <a:latin typeface="Courier New" pitchFamily="49" charset="0"/>
              </a:rPr>
              <a:t> const &amp; animal)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	std::</a:t>
            </a:r>
            <a:r>
              <a:rPr lang="en-US" sz="1300" b="1" dirty="0" err="1">
                <a:latin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</a:rPr>
              <a:t> &lt;&lt;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animal.GetType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() </a:t>
            </a:r>
            <a:r>
              <a:rPr lang="en-US" sz="1300" b="1" dirty="0">
                <a:latin typeface="Courier New" pitchFamily="49" charset="0"/>
              </a:rPr>
              <a:t>&lt;&lt; "\n";</a:t>
            </a:r>
          </a:p>
          <a:p>
            <a:pPr defTabSz="263525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  <a:p>
            <a:pPr defTabSz="263525"/>
            <a:endParaRPr lang="en-US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dirty="0"/>
              <a:t>Такое наследование называют </a:t>
            </a:r>
            <a:r>
              <a:rPr lang="ru-RU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dirty="0"/>
              <a:t>Например, класс может реализовывать сразу несколько интерфейсов или </a:t>
            </a:r>
            <a:r>
              <a:rPr lang="ru-RU" dirty="0" err="1"/>
              <a:t>использвоать</a:t>
            </a:r>
            <a:r>
              <a:rPr lang="ru-RU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5951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4800601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7391401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2424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6024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3863976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5629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6780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5629276" y="4292601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4692651" y="4292601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3252788" y="4292601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2314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816726" y="1916113"/>
            <a:ext cx="37195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24035" y="4572008"/>
            <a:ext cx="33115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816080" y="4077073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Ярким примером является т.н. «</a:t>
            </a:r>
            <a:r>
              <a:rPr lang="ru-RU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5087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3359151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743701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159376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4187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5916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4187826" y="4579939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5988051" y="4579939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85764" y="856358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1949885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3" y="1989139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4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4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</a:t>
            </a:r>
            <a:r>
              <a:rPr lang="ru-RU" b="1" dirty="0"/>
              <a:t>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b="1" dirty="0"/>
              <a:t>являются</a:t>
            </a:r>
            <a:r>
              <a:rPr lang="ru-RU" dirty="0"/>
              <a:t>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1559165" y="1988841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1524000" y="1878472"/>
            <a:ext cx="88945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1574032" y="1988841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4223792" y="6213179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03512" y="2348880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Хранение данных класса-наследника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49" y="2829875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03512" y="1847089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1775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его наследниками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631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1847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6125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152400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1524000" y="1847089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::Dance, так как он не виртуальный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Вызовется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6888088" y="6018580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152400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6096000" y="5229201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дочерних классах используйте спецификатор </a:t>
            </a:r>
            <a:r>
              <a:rPr lang="en-US" b="1" dirty="0">
                <a:solidFill>
                  <a:srgbClr val="FF0000"/>
                </a:solidFill>
              </a:rPr>
              <a:t>override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1524000" y="1847089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1981200" y="2060849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03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94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1752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479376" y="162972"/>
            <a:ext cx="454621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5519936" y="4797152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Деструкторы и наследование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7981B-B3CB-4ECD-A137-7DF05A642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 в динамической памяти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838200" y="1988840"/>
            <a:ext cx="9448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911424" y="2639350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C368F6F-A10F-4A2B-95E0-AB6B8B1F9C36}"/>
              </a:ext>
            </a:extLst>
          </p:cNvPr>
          <p:cNvSpPr/>
          <p:nvPr/>
        </p:nvSpPr>
        <p:spPr>
          <a:xfrm>
            <a:off x="1775520" y="4293097"/>
            <a:ext cx="4032448" cy="722814"/>
          </a:xfrm>
          <a:prstGeom prst="hexagon">
            <a:avLst>
              <a:gd name="adj" fmla="val 5216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А. Программа упадёт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674ADA5-81FE-40CB-8995-78516C18D768}"/>
              </a:ext>
            </a:extLst>
          </p:cNvPr>
          <p:cNvSpPr/>
          <p:nvPr/>
        </p:nvSpPr>
        <p:spPr>
          <a:xfrm>
            <a:off x="6384032" y="4293096"/>
            <a:ext cx="4032448" cy="722815"/>
          </a:xfrm>
          <a:prstGeom prst="hexagon">
            <a:avLst>
              <a:gd name="adj" fmla="val 58373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</a:t>
            </a:r>
            <a:r>
              <a:rPr lang="ru-RU" dirty="0"/>
              <a:t>Вызовется деструктор </a:t>
            </a:r>
            <a:r>
              <a:rPr lang="en-US" dirty="0"/>
              <a:t>Circle</a:t>
            </a:r>
            <a:endParaRPr lang="ru-RU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F2B36B2-B50A-45C2-8558-081BBCD08063}"/>
              </a:ext>
            </a:extLst>
          </p:cNvPr>
          <p:cNvSpPr/>
          <p:nvPr/>
        </p:nvSpPr>
        <p:spPr>
          <a:xfrm>
            <a:off x="1775520" y="5301208"/>
            <a:ext cx="4032448" cy="722814"/>
          </a:xfrm>
          <a:prstGeom prst="hexagon">
            <a:avLst>
              <a:gd name="adj" fmla="val 5216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. Вызовется деструктор </a:t>
            </a:r>
            <a:r>
              <a:rPr lang="en-US" dirty="0"/>
              <a:t>Shape</a:t>
            </a:r>
            <a:endParaRPr lang="ru-RU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80867CB-0A3D-49B5-8D98-97B901BDF04C}"/>
              </a:ext>
            </a:extLst>
          </p:cNvPr>
          <p:cNvSpPr/>
          <p:nvPr/>
        </p:nvSpPr>
        <p:spPr>
          <a:xfrm>
            <a:off x="6384032" y="5274245"/>
            <a:ext cx="4032448" cy="722815"/>
          </a:xfrm>
          <a:prstGeom prst="hexagon">
            <a:avLst>
              <a:gd name="adj" fmla="val 58373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</a:t>
            </a:r>
            <a:r>
              <a:rPr lang="ru-RU" dirty="0"/>
              <a:t>Надо смотреть, как объявлен деструктор </a:t>
            </a:r>
            <a:r>
              <a:rPr lang="en-US" dirty="0"/>
              <a:t>Shape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1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1055440" y="1707554"/>
            <a:ext cx="92315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1981200" y="2060847"/>
            <a:ext cx="8305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удалит фигуры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r>
              <a:rPr lang="ru-RU" dirty="0"/>
              <a:t>Производный класс является </a:t>
            </a:r>
            <a:r>
              <a:rPr lang="ru-RU" b="1" dirty="0">
                <a:solidFill>
                  <a:srgbClr val="FF0000"/>
                </a:solidFill>
              </a:rPr>
              <a:t>подтипом</a:t>
            </a:r>
            <a:r>
              <a:rPr lang="ru-RU" dirty="0"/>
              <a:t> родительского</a:t>
            </a:r>
          </a:p>
          <a:p>
            <a:r>
              <a:rPr lang="ru-RU" dirty="0"/>
              <a:t>Производный класс служит примером отношения «</a:t>
            </a:r>
            <a:r>
              <a:rPr lang="ru-RU" b="1" dirty="0"/>
              <a:t>является</a:t>
            </a:r>
            <a:r>
              <a:rPr lang="ru-RU" dirty="0"/>
              <a:t>» (</a:t>
            </a:r>
            <a:r>
              <a:rPr lang="en-US" dirty="0"/>
              <a:t>is a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Производный класс </a:t>
            </a:r>
            <a:r>
              <a:rPr lang="ru-RU" b="1" dirty="0"/>
              <a:t>является</a:t>
            </a:r>
            <a:r>
              <a:rPr lang="ru-RU" dirty="0"/>
              <a:t> объектом родительского</a:t>
            </a:r>
          </a:p>
          <a:p>
            <a:pPr lvl="1"/>
            <a:r>
              <a:rPr lang="ru-RU" dirty="0"/>
              <a:t>Примеры: «Собака </a:t>
            </a:r>
            <a:r>
              <a:rPr lang="ru-RU" b="1" dirty="0"/>
              <a:t>является</a:t>
            </a:r>
            <a:r>
              <a:rPr lang="ru-RU" dirty="0"/>
              <a:t> животным», «Прямоугольник </a:t>
            </a:r>
            <a:r>
              <a:rPr lang="ru-RU" b="1" dirty="0"/>
              <a:t>является</a:t>
            </a:r>
            <a:r>
              <a:rPr lang="ru-RU" dirty="0"/>
              <a:t> замкнутой фигурой»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52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44364-5377-FA3E-4CFF-2111214C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73" y="2109219"/>
            <a:ext cx="3579108" cy="171519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38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(Shape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Circle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Shape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0182" y="5857893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Circle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/>
              <a:t>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0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и ссылка на производный класс проводится к указателю на базовый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950B8-85FC-0F71-A8A9-27F54679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51" y="2144615"/>
            <a:ext cx="4810984" cy="2760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2024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2024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2345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2024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2381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3881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2595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2595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881422" y="3286125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2860" y="5500703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b="1" dirty="0"/>
              <a:t>закрытыми</a:t>
            </a:r>
            <a:r>
              <a:rPr lang="ru-RU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Производный класс напрямую не поддерживает открытый интерфейс базового, но </a:t>
            </a:r>
            <a:r>
              <a:rPr lang="ru-RU" b="1" dirty="0"/>
              <a:t>пользуется его реализацией</a:t>
            </a:r>
            <a:r>
              <a:rPr lang="ru-RU" dirty="0"/>
              <a:t>, предоставляя </a:t>
            </a:r>
            <a:r>
              <a:rPr lang="ru-RU" b="1" dirty="0"/>
              <a:t>собственный</a:t>
            </a:r>
            <a:r>
              <a:rPr lang="ru-RU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Производный класс служит примером отношения «</a:t>
            </a:r>
            <a:r>
              <a:rPr lang="ru-RU" b="1" dirty="0"/>
              <a:t>реализован на основе</a:t>
            </a:r>
            <a:r>
              <a:rPr lang="ru-RU" dirty="0"/>
              <a:t>» (</a:t>
            </a:r>
            <a:r>
              <a:rPr lang="en-US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8201" y="2000241"/>
            <a:ext cx="651165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8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82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dirty="0"/>
              <a:t>При защищенном наследовании открытые поля и методы родительского класса становятся </a:t>
            </a:r>
            <a:r>
              <a:rPr lang="ru-RU" b="1" dirty="0"/>
              <a:t>защищенными</a:t>
            </a:r>
            <a:r>
              <a:rPr lang="ru-RU" dirty="0"/>
              <a:t> полями и методами производного</a:t>
            </a:r>
          </a:p>
          <a:p>
            <a:pPr lvl="1"/>
            <a:r>
              <a:rPr lang="ru-RU" dirty="0"/>
              <a:t>Этими методами и полями могут пользоваться классы, порождённые от класса-наследника</a:t>
            </a:r>
            <a:endParaRPr lang="en-US" dirty="0"/>
          </a:p>
          <a:p>
            <a:r>
              <a:rPr lang="ru-RU" dirty="0"/>
              <a:t>Как и в случае закрытого наследования, порожденный класс должен предоставить собственный публичный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83432" y="1628800"/>
            <a:ext cx="78986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Класс-родитель</a:t>
            </a:r>
            <a:r>
              <a:rPr lang="ru-RU" dirty="0"/>
              <a:t> – класс, от которого наследуются другие классы</a:t>
            </a:r>
          </a:p>
          <a:p>
            <a:r>
              <a:rPr lang="ru-RU" b="1" dirty="0"/>
              <a:t>Класс-потомок</a:t>
            </a:r>
            <a:r>
              <a:rPr lang="ru-RU" dirty="0"/>
              <a:t> – класс, определённый через наследование</a:t>
            </a:r>
          </a:p>
          <a:p>
            <a:r>
              <a:rPr lang="ru-RU" b="1" dirty="0"/>
              <a:t>Базовый класс</a:t>
            </a:r>
            <a:r>
              <a:rPr lang="ru-RU" dirty="0"/>
              <a:t>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b="1" dirty="0"/>
              <a:t>Иерархия наследования</a:t>
            </a:r>
            <a:r>
              <a:rPr lang="ru-RU" dirty="0"/>
              <a:t>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1952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2428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72428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72428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4095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215568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5568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6238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8382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1881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881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1881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881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6358708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453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238613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381753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8453455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167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6238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8382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238613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6381753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8453455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66844" y="1857364"/>
            <a:ext cx="471490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GetName</a:t>
            </a:r>
            <a:r>
              <a:rPr lang="en-US" sz="1200" b="1" dirty="0">
                <a:latin typeface="Courier New" pitchFamily="49" charset="0"/>
              </a:rPr>
              <a:t>()const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return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en-US" sz="1200" b="1" dirty="0">
                <a:latin typeface="Courier New" pitchFamily="49" charset="0"/>
              </a:rPr>
              <a:t>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(std::string const&amp; name)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r>
              <a:rPr lang="en-US" sz="1200" b="1" dirty="0">
                <a:latin typeface="Courier New" pitchFamily="49" charset="0"/>
              </a:rPr>
              <a:t>() " &lt;&lt; name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67408" y="2149020"/>
            <a:ext cx="4000592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enum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C_PLUS_PLUS,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C_SHARP,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VB_NET,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CEmployee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(std::string const&amp; name,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	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CEmployee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(language)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()\n";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GetLanguage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ProgrammingLanguage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m_language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0" y="928671"/>
            <a:ext cx="44291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Конструктор класса </a:t>
            </a:r>
            <a:r>
              <a:rPr lang="en-US" sz="1400" dirty="0" err="1"/>
              <a:t>CEmployee</a:t>
            </a:r>
            <a:r>
              <a:rPr lang="en-US" sz="1400" dirty="0"/>
              <a:t> (</a:t>
            </a:r>
            <a:r>
              <a:rPr lang="ru-RU" sz="1400" dirty="0"/>
              <a:t>служащий)</a:t>
            </a:r>
            <a:r>
              <a:rPr lang="en-US" sz="1400" dirty="0"/>
              <a:t> </a:t>
            </a:r>
            <a:r>
              <a:rPr lang="ru-RU" sz="1400" dirty="0"/>
              <a:t>объявлен защищенным, чтобы не допустить бессмысленное создание абстрактных «служащих» (на работу берут конкретных специалистов)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38282" y="6143645"/>
            <a:ext cx="4714908" cy="64633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CEmployee</a:t>
            </a:r>
            <a:r>
              <a:rPr lang="en-US" sz="1200" dirty="0">
                <a:latin typeface="Courier New" pitchFamily="49" charset="0"/>
              </a:rPr>
              <a:t>() Bill Gates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CProgrammer</a:t>
            </a:r>
            <a:r>
              <a:rPr lang="en-US" sz="1200" dirty="0">
                <a:latin typeface="Courier New" pitchFamily="49" charset="0"/>
              </a:rPr>
              <a:t>()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6844" y="5072075"/>
            <a:ext cx="500066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CProgrammer</a:t>
            </a:r>
            <a:r>
              <a:rPr lang="en-US" sz="1200" b="1" dirty="0">
                <a:latin typeface="Courier New" pitchFamily="49" charset="0"/>
              </a:rPr>
              <a:t> programmer("Bill Gates", C_PLUS_PLUS);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81158" y="5429264"/>
            <a:ext cx="4714908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7096100" y="4357694"/>
            <a:ext cx="178598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2024034" y="3500438"/>
            <a:ext cx="135732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2024034" y="3857628"/>
            <a:ext cx="421484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7096132" y="4572008"/>
            <a:ext cx="200026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024694" y="4929198"/>
            <a:ext cx="328614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631504" y="1844824"/>
            <a:ext cx="4680520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72064" y="3429000"/>
            <a:ext cx="3923928" cy="33569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5" grpId="0" animBg="1"/>
      <p:bldP spid="15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ru-RU" dirty="0"/>
              <a:t>сначала вызывается деструктор класса-наследника, затем деструктор базового класса и т.д. вверх по иерархии классов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66844" y="1857364"/>
            <a:ext cx="4143404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constructed\n";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virtual ~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m_tableFile.Close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m_tableFile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38810" y="1857365"/>
            <a:ext cx="492919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(std::string const&amp; 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std::string const&amp; 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CTable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dbFileName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indexFileName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created\n";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m_indexFile.Close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"Indexed table destroyed\n";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CFile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m_indexFile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CIndexedTable</a:t>
            </a:r>
            <a:r>
              <a:rPr lang="en-US" sz="1200" b="1" dirty="0">
                <a:latin typeface="Courier New" pitchFamily="49" charset="0"/>
              </a:rPr>
              <a:t> table("users.dat", "users.idx");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180975"/>
            <a:endParaRPr lang="ru-RU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8282" y="5643579"/>
            <a:ext cx="3929058" cy="10156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>
                <a:latin typeface="Courier New" pitchFamily="49" charset="0"/>
              </a:rPr>
              <a:t>Table constructed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created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Indexed table destroyed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Table destroyed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703512" y="1844824"/>
            <a:ext cx="3816424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5735960" y="1844824"/>
            <a:ext cx="4464496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735960" y="5517232"/>
            <a:ext cx="4680520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 animBg="1"/>
      <p:bldP spid="9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1524001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6096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6023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152400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1857365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67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04112" y="5429265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10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81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52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881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10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0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952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910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910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59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672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03389" y="188914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952596" y="1989139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24034" y="5357827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9720" y="5857893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95884" y="44625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8282" y="5857893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04" y="2132857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51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51584" y="5643826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03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096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775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096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071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096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096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096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775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775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785952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1752" y="1928803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96198" y="4357695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53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667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67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67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67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667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67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667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785952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1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34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953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667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67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67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67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667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67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667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35480"/>
            <a:ext cx="10515600" cy="456535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Родительский класс может представляет </a:t>
            </a:r>
            <a:r>
              <a:rPr lang="ru-RU" sz="2800" b="1" i="1" dirty="0"/>
              <a:t>абстрактное понятие</a:t>
            </a:r>
            <a:r>
              <a:rPr lang="ru-RU" sz="2800" dirty="0"/>
              <a:t>, и выступает как каркас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/>
              <a:t>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>
              <a:lnSpc>
                <a:spcPct val="80000"/>
              </a:lnSpc>
            </a:pPr>
            <a:r>
              <a:rPr lang="ru-RU" dirty="0"/>
              <a:t>Методы, не имеющие осмысленной реализации следует объявлять </a:t>
            </a:r>
            <a:r>
              <a:rPr lang="ru-RU" b="1" dirty="0">
                <a:solidFill>
                  <a:srgbClr val="FF0000"/>
                </a:solidFill>
              </a:rPr>
              <a:t>чисто виртуальными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pure virtual</a:t>
            </a:r>
            <a:r>
              <a:rPr lang="ru-RU" dirty="0"/>
              <a:t>), добавив инициализатор </a:t>
            </a:r>
            <a:r>
              <a:rPr lang="en-US" b="1" dirty="0"/>
              <a:t>=0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 lvl="1">
              <a:lnSpc>
                <a:spcPct val="80000"/>
              </a:lnSpc>
            </a:pPr>
            <a:r>
              <a:rPr lang="ru-RU" sz="23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4C0CE-3C21-138E-A86C-4D4F2B70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7" y="494634"/>
            <a:ext cx="7495395" cy="63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290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</a:t>
            </a:r>
            <a:endParaRPr lang="en-US" dirty="0"/>
          </a:p>
          <a:p>
            <a:pPr lvl="1"/>
            <a:r>
              <a:rPr lang="ru-RU" dirty="0"/>
              <a:t>Конкретный тип объекта не важен</a:t>
            </a:r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интерфейсами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0F74F-607C-4F3A-959D-22C3A914DECF}"/>
              </a:ext>
            </a:extLst>
          </p:cNvPr>
          <p:cNvSpPr txBox="1"/>
          <p:nvPr/>
        </p:nvSpPr>
        <p:spPr>
          <a:xfrm>
            <a:off x="767408" y="1844823"/>
            <a:ext cx="9519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Интерфейс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предоставляет методы для рисования графических примитивов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~Graphics() = default;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DrawEllipse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(Point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left_top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Point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right_bottom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Прочие методы рисования графических примитивов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Объекты, которые можно нарисовать с помощью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Drawable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~Drawable() = default;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Draw(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Graphics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2DA270-CB7E-8B00-5A03-197D05BB2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500439"/>
            <a:ext cx="8172400" cy="192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982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Интерфейс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Невозможно создать экземпляр абстрактного класса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b="1" dirty="0"/>
              <a:t>Все</a:t>
            </a:r>
            <a:r>
              <a:rPr lang="ru-RU" sz="2800" dirty="0"/>
              <a:t> чисто виртуальные методы абстрактного класса должны быть реализованы в производных классах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ru-RU" dirty="0"/>
              <a:t>Иначе производные классы тоже будут абстрактные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Абстрактный класс, содержащий только чисто виртуальные методы</a:t>
            </a:r>
            <a:r>
              <a:rPr lang="en-US" sz="2800" dirty="0"/>
              <a:t> </a:t>
            </a:r>
            <a:r>
              <a:rPr lang="ru-RU" sz="2800" dirty="0"/>
              <a:t>еще называют </a:t>
            </a:r>
            <a:r>
              <a:rPr lang="ru-RU" sz="2800" b="1" dirty="0">
                <a:solidFill>
                  <a:srgbClr val="FF0000"/>
                </a:solidFill>
              </a:rPr>
              <a:t>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Деструктор такого класса обязательно должен быть виртуальным (не обязательно чисто виртуальным)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В других ЯП для объявления интерфейсов могут использоваться отдельные конструкции языка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49BED1-461A-8507-2767-82155A5C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фигура</a:t>
            </a: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D49900DD-CFA5-DDA3-B032-D04F15353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492895"/>
            <a:ext cx="8698766" cy="3744417"/>
          </a:xfrm>
        </p:spPr>
      </p:pic>
    </p:spTree>
    <p:extLst>
      <p:ext uri="{BB962C8B-B14F-4D97-AF65-F5344CB8AC3E}">
        <p14:creationId xmlns:p14="http://schemas.microsoft.com/office/powerpoint/2010/main" val="28296465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04B2D-7B21-3707-5932-660FAC4704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04664"/>
            <a:ext cx="4284662" cy="6267450"/>
          </a:xfrm>
        </p:spPr>
      </p:pic>
    </p:spTree>
    <p:extLst>
      <p:ext uri="{BB962C8B-B14F-4D97-AF65-F5344CB8AC3E}">
        <p14:creationId xmlns:p14="http://schemas.microsoft.com/office/powerpoint/2010/main" val="29816346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61512-5428-9AFE-0FCC-B94482CB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41" y="0"/>
            <a:ext cx="803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601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хотя могут иметь разную реализацию</a:t>
            </a:r>
          </a:p>
          <a:p>
            <a:pPr lvl="1"/>
            <a:r>
              <a:rPr lang="ru-RU" dirty="0"/>
              <a:t>Возможность разработки обобщенного кода</a:t>
            </a:r>
          </a:p>
          <a:p>
            <a:pPr lvl="1"/>
            <a:r>
              <a:rPr lang="ru-RU" dirty="0"/>
              <a:t>Уменьшение зависимостей между классами</a:t>
            </a:r>
          </a:p>
          <a:p>
            <a:pPr lvl="1"/>
            <a:r>
              <a:rPr lang="ru-RU" dirty="0"/>
              <a:t>Облегчение тестирования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типов в пределах иерархии классов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>
          <a:xfrm>
            <a:off x="1981200" y="1920085"/>
            <a:ext cx="4400552" cy="443484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Приведение типов </a:t>
            </a:r>
            <a:r>
              <a:rPr lang="ru-RU" b="1" dirty="0"/>
              <a:t>вверх</a:t>
            </a:r>
            <a:r>
              <a:rPr lang="ru-RU" dirty="0"/>
              <a:t> по иерархии всегда возможно и может происходить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</a:t>
            </a:r>
            <a:r>
              <a:rPr lang="ru-RU" b="1" dirty="0"/>
              <a:t>вниз </a:t>
            </a:r>
            <a:r>
              <a:rPr lang="ru-RU" dirty="0"/>
              <a:t>по иерархии </a:t>
            </a:r>
            <a:r>
              <a:rPr lang="ru-RU" b="1" dirty="0"/>
              <a:t>не всегда</a:t>
            </a:r>
            <a:r>
              <a:rPr lang="ru-RU" dirty="0"/>
              <a:t>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</a:t>
            </a:r>
            <a:r>
              <a:rPr lang="ru-RU" dirty="0"/>
              <a:t> млекопитающие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>
                <a:solidFill>
                  <a:srgbClr val="FF0000"/>
                </a:solidFill>
              </a:rPr>
              <a:t>dynamic_cast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Приведение типа между </a:t>
            </a:r>
            <a:r>
              <a:rPr lang="ru-RU" b="1" dirty="0"/>
              <a:t>несвязанными</a:t>
            </a:r>
            <a:r>
              <a:rPr lang="ru-RU" dirty="0"/>
              <a:t>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</p:nvPr>
        </p:nvGraphicFramePr>
        <p:xfrm>
          <a:off x="6453190" y="1920875"/>
          <a:ext cx="4000528" cy="443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7201015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9018093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6486633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7872794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9540333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7484904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8699349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9265209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7633229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6776743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8794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8596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7596199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9024958" y="5786455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8385644" y="4781618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Оператор приведения типа </a:t>
            </a:r>
            <a:r>
              <a:rPr lang="en-US" b="1" dirty="0" err="1"/>
              <a:t>dynamic_cast</a:t>
            </a:r>
            <a:r>
              <a:rPr lang="ru-RU" dirty="0"/>
              <a:t> позволяет выполнить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Проверка допустимости приведения типа осуществляется во время выполнения программы</a:t>
            </a:r>
          </a:p>
          <a:p>
            <a:pPr lvl="2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2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3291</TotalTime>
  <Words>11299</Words>
  <Application>Microsoft Office PowerPoint</Application>
  <PresentationFormat>Widescreen</PresentationFormat>
  <Paragraphs>1713</Paragraphs>
  <Slides>116</Slides>
  <Notes>45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4" baseType="lpstr">
      <vt:lpstr>SFMono-Regular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PowerPoint Presentation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PowerPoint Presentation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 в C++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PowerPoint Presentation</vt:lpstr>
      <vt:lpstr>Обозначение защищённых полей на диаграммах классов</vt:lpstr>
      <vt:lpstr>PowerPoint Presentation</vt:lpstr>
      <vt:lpstr>Защищённый конструктор</vt:lpstr>
      <vt:lpstr>Защищённый конструктор</vt:lpstr>
      <vt:lpstr>PowerPoint Presentation</vt:lpstr>
      <vt:lpstr>Деструкторы и наследование</vt:lpstr>
      <vt:lpstr>Создание объектов в динамической памяти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Пример</vt:lpstr>
      <vt:lpstr>Порядок вызова деструкторов</vt:lpstr>
      <vt:lpstr>Пример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PowerPoint Presentation</vt:lpstr>
      <vt:lpstr>Так, вроде, все работает:</vt:lpstr>
      <vt:lpstr>А вот так - нет</vt:lpstr>
      <vt:lpstr>В чем же проблема?</vt:lpstr>
      <vt:lpstr>Виртуальные методы</vt:lpstr>
      <vt:lpstr>PowerPoint Presentation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PowerPoint Presentation</vt:lpstr>
      <vt:lpstr>Интерфейс</vt:lpstr>
      <vt:lpstr>Связи между интерфейсами</vt:lpstr>
      <vt:lpstr>PowerPoint Presentation</vt:lpstr>
      <vt:lpstr>Интерфейс</vt:lpstr>
      <vt:lpstr>Абстрактная фигура</vt:lpstr>
      <vt:lpstr>PowerPoint Presentation</vt:lpstr>
      <vt:lpstr>PowerPoint Presentation</vt:lpstr>
      <vt:lpstr>Применение интерфейсов</vt:lpstr>
      <vt:lpstr>Приведение типов вверх и вниз по иерархии классов</vt:lpstr>
      <vt:lpstr>Приведение типов в пределах иерархии классов</vt:lpstr>
      <vt:lpstr>Оператор dynamic_cast</vt:lpstr>
      <vt:lpstr>Пример 1 – иерархия животных</vt:lpstr>
      <vt:lpstr>Пример 2 – приведение ссылок</vt:lpstr>
      <vt:lpstr>Не злоупотребляйте использованием dynamic_cast</vt:lpstr>
      <vt:lpstr>Решение без dynamic_cast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247</cp:revision>
  <dcterms:created xsi:type="dcterms:W3CDTF">2007-04-12T21:07:55Z</dcterms:created>
  <dcterms:modified xsi:type="dcterms:W3CDTF">2024-04-12T15:47:34Z</dcterms:modified>
</cp:coreProperties>
</file>