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346" r:id="rId2"/>
    <p:sldId id="347" r:id="rId3"/>
    <p:sldId id="348" r:id="rId4"/>
    <p:sldId id="349" r:id="rId5"/>
    <p:sldId id="350" r:id="rId6"/>
    <p:sldId id="258" r:id="rId7"/>
    <p:sldId id="259" r:id="rId8"/>
    <p:sldId id="273" r:id="rId9"/>
    <p:sldId id="274" r:id="rId10"/>
    <p:sldId id="288" r:id="rId11"/>
    <p:sldId id="286" r:id="rId12"/>
    <p:sldId id="289" r:id="rId13"/>
    <p:sldId id="287" r:id="rId14"/>
    <p:sldId id="345" r:id="rId15"/>
    <p:sldId id="290" r:id="rId16"/>
    <p:sldId id="291" r:id="rId17"/>
    <p:sldId id="292" r:id="rId18"/>
    <p:sldId id="293" r:id="rId19"/>
    <p:sldId id="296" r:id="rId20"/>
    <p:sldId id="294" r:id="rId21"/>
    <p:sldId id="295" r:id="rId22"/>
    <p:sldId id="297" r:id="rId23"/>
    <p:sldId id="351" r:id="rId24"/>
    <p:sldId id="298" r:id="rId25"/>
    <p:sldId id="299" r:id="rId26"/>
    <p:sldId id="301" r:id="rId27"/>
    <p:sldId id="353" r:id="rId28"/>
    <p:sldId id="300" r:id="rId29"/>
    <p:sldId id="302" r:id="rId30"/>
    <p:sldId id="303" r:id="rId31"/>
    <p:sldId id="304" r:id="rId32"/>
    <p:sldId id="354" r:id="rId33"/>
    <p:sldId id="355" r:id="rId34"/>
    <p:sldId id="356" r:id="rId35"/>
    <p:sldId id="357" r:id="rId36"/>
    <p:sldId id="331" r:id="rId37"/>
    <p:sldId id="332" r:id="rId38"/>
    <p:sldId id="333" r:id="rId39"/>
    <p:sldId id="319" r:id="rId40"/>
    <p:sldId id="320" r:id="rId41"/>
    <p:sldId id="321" r:id="rId42"/>
    <p:sldId id="322" r:id="rId43"/>
    <p:sldId id="323" r:id="rId44"/>
    <p:sldId id="324" r:id="rId45"/>
    <p:sldId id="305" r:id="rId46"/>
    <p:sldId id="284" r:id="rId47"/>
    <p:sldId id="275" r:id="rId48"/>
    <p:sldId id="285" r:id="rId49"/>
    <p:sldId id="306" r:id="rId50"/>
    <p:sldId id="358" r:id="rId51"/>
    <p:sldId id="359" r:id="rId52"/>
    <p:sldId id="360" r:id="rId53"/>
    <p:sldId id="377" r:id="rId54"/>
    <p:sldId id="361" r:id="rId55"/>
    <p:sldId id="362" r:id="rId56"/>
    <p:sldId id="363" r:id="rId57"/>
    <p:sldId id="364" r:id="rId58"/>
    <p:sldId id="365" r:id="rId59"/>
    <p:sldId id="366" r:id="rId60"/>
    <p:sldId id="367" r:id="rId61"/>
    <p:sldId id="369" r:id="rId62"/>
    <p:sldId id="370" r:id="rId63"/>
    <p:sldId id="371" r:id="rId64"/>
    <p:sldId id="372" r:id="rId65"/>
    <p:sldId id="374" r:id="rId66"/>
    <p:sldId id="375" r:id="rId67"/>
    <p:sldId id="373" r:id="rId68"/>
    <p:sldId id="376" r:id="rId69"/>
    <p:sldId id="368" r:id="rId70"/>
    <p:sldId id="379" r:id="rId71"/>
    <p:sldId id="334" r:id="rId72"/>
    <p:sldId id="335" r:id="rId73"/>
    <p:sldId id="336" r:id="rId74"/>
    <p:sldId id="313" r:id="rId75"/>
    <p:sldId id="314" r:id="rId76"/>
    <p:sldId id="317" r:id="rId77"/>
    <p:sldId id="318" r:id="rId78"/>
    <p:sldId id="316" r:id="rId79"/>
    <p:sldId id="352" r:id="rId80"/>
    <p:sldId id="325" r:id="rId81"/>
    <p:sldId id="326" r:id="rId82"/>
    <p:sldId id="327" r:id="rId83"/>
    <p:sldId id="328" r:id="rId84"/>
    <p:sldId id="329" r:id="rId85"/>
    <p:sldId id="330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78" r:id="rId95"/>
    <p:sldId id="380" r:id="rId96"/>
    <p:sldId id="381" r:id="rId97"/>
    <p:sldId id="382" r:id="rId98"/>
  </p:sldIdLst>
  <p:sldSz cx="12192000" cy="6858000"/>
  <p:notesSz cx="6858000" cy="9144000"/>
  <p:custDataLst>
    <p:tags r:id="rId9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ey Malov" initials="AM" lastIdx="1" clrIdx="0">
    <p:extLst>
      <p:ext uri="{19B8F6BF-5375-455C-9EA6-DF929625EA0E}">
        <p15:presenceInfo xmlns:p15="http://schemas.microsoft.com/office/powerpoint/2012/main" userId="S-1-5-21-358714862-226685413-3973368097-164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83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3T14:05:28.133" idx="1">
    <p:pos x="10" y="10"/>
    <p:text>Добавить подробностей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0742-3EB5-4D73-A285-29B272A3E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59FE6-5BD4-4268-B1FD-47C700EAB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D333A-5F35-4C7E-9454-A39BE528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93A3-506F-423F-96C1-6B90A6490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589C5-098B-4BE9-8397-7EF2BCA67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097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7F74-0165-4BF7-8478-00399F4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11C3F-C77D-4C65-9002-712F1E9E1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B728-ED45-4416-BFA7-2EADAD04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88C2-8624-4212-B6A9-2AC99798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26A4A-6245-49BE-8816-D1B251F2F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45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04D15-35B8-4D5B-85CF-4ADC71714E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453C74-4DC0-459A-942E-790F7A7A17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204ED-D4B1-4DCB-AC4D-9B69EDBB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634-C2CC-4460-8690-74745D35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D91CE-6DD8-4CA9-BE27-2EFC8F3D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30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BE7-CD62-419E-A6D2-58266C144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3EF99-36E6-4FE7-80E4-3610FA3F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6B1C6-82E2-4471-96EB-F9A3591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CA441-4148-40CC-B27A-1603147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934C-0EEA-40B6-AEBE-C61F2769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408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8CBF-3C68-4120-8147-CDD4A5FDB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29F89-F265-4813-9430-A345741B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20550-EA9A-4D85-8A29-482ADAE5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AFEE-034E-4913-92A1-E503BB1A2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4F5D6-A572-4CCC-BED6-D8016EB7E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5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CEA51-2CB2-46BB-9379-14716DBE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AA29-6800-422B-99B3-BB4F08360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D0893-70C9-464F-9085-6414CCDD0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460F0-6FAB-4D82-ACEE-85162741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06D572-F298-4D7D-A105-85185496A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304713-FC42-4D9B-B579-A2BC5805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93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A1EE-4BC4-4540-A72D-7421A005A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C4C8C-BC11-43BB-AFDB-2F96CE9A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0920F-F65A-40E4-9B95-096A491A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2632FC-E7D1-4F42-9FA1-43DF76CE5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61AEB-6694-4BB4-8F5A-2D158ED2A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4DE2C-0EFB-4144-B0B0-34C8BE2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67337-C532-42A1-8D57-58D20452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70C65-858B-4CBB-AFA4-A28A01CE0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0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B9B8-5058-4146-8BBC-A18B8D11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E75859-D675-46F2-935D-4461FD24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FB1-521F-4EC8-930A-3F74E57A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FD57B5-7072-49E6-B38C-1F6835504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798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2F7EC8-5F92-4FCE-A132-63D4FB055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76639E-411B-4FED-BAB9-7C9B8B21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60E5C-865D-466D-970F-F00BD9C2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726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33D4D-AEB9-4217-B195-A69C5E102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4BB75-AFFB-47EA-82B4-7EA14BC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DD26F-1469-4507-A7FA-DA220BEB5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6CBCD-C877-4EDD-B4F6-43A6D8426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65369-6E1C-4BE7-A2B8-C8B48B2A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517F-D28B-4D7A-A744-9ED56457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CEC8-A2D1-487F-9F52-A4818A64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5BA1E2-6DF5-49F7-9ADA-9483F56DD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97A55-D766-44D5-B93B-2EC824881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D26AB-B3B5-4C08-A99A-C55E86A6A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B28EA-F2A3-4E0C-916C-4987F6C2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654EE-5F6B-41D8-8BC4-DFD788C91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491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01B1D-614A-4EA7-8B82-BFD584801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FE1D9-76CD-42A7-88DA-1DF3CB8A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6685B-FAC0-412F-AC48-2C45DCB67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DC9DB-4351-496A-8E1E-BE8C25C404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B5036-30CD-4D6B-99A5-3B2D4C4880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F86580D-69D4-4E21-969C-1757B646BE5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216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9A%D0%BE%D0%BC%D0%BC%D1%83%D1%82%D0%B0%D1%82%D0%B8%D0%B2%D0%BD%D0%BE%D1%81%D1%82%D1%8C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ru.wikipedia.org/wiki/%D0%A3%D0%BC%D0%BD%D1%8B%D0%B9_%D1%83%D0%BA%D0%B0%D0%B7%D0%B0%D1%82%D0%B5%D0%BB%D1%8C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utility/hash" TargetMode="Externa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h4EgO13Etg" TargetMode="External"/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Дружественные классы и функции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8EED0-E1E3-4C42-8AE8-2E57F34A2E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класса «Двухмерный вектор»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Информация о предметной области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двухмерных векторов определены операции сложения, вычитания и умножения на скаляр, а также операции проверки на равенство (и неравенство)</a:t>
            </a:r>
          </a:p>
          <a:p>
            <a:pPr lvl="1"/>
            <a:r>
              <a:rPr lang="ru-RU"/>
              <a:t>При моделировании класса векторов весьма удобно будет перегрузить соответствующие им арифметические операции</a:t>
            </a:r>
          </a:p>
          <a:p>
            <a:r>
              <a:rPr lang="ru-RU"/>
              <a:t>При перегрузке операций следует руководствоваться:</a:t>
            </a:r>
          </a:p>
          <a:p>
            <a:pPr lvl="1"/>
            <a:r>
              <a:rPr lang="ru-RU"/>
              <a:t>Особенностями данных операций в предметной области</a:t>
            </a:r>
          </a:p>
          <a:p>
            <a:pPr lvl="1"/>
            <a:r>
              <a:rPr lang="ru-RU"/>
              <a:t>Архитектурой класса</a:t>
            </a:r>
          </a:p>
          <a:p>
            <a:pPr lvl="1"/>
            <a:r>
              <a:rPr lang="ru-RU"/>
              <a:t>Требованиями и ограничениями языка </a:t>
            </a:r>
            <a:r>
              <a:rPr lang="en-US"/>
              <a:t>C++</a:t>
            </a:r>
          </a:p>
          <a:p>
            <a:pPr lvl="1"/>
            <a:r>
              <a:rPr lang="ru-RU"/>
              <a:t>Здравым смыслом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Каркас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127448" y="2492896"/>
            <a:ext cx="8606190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CVector2D</a:t>
            </a:r>
            <a:r>
              <a:rPr lang="en-US" sz="1600" b="1" dirty="0">
                <a:latin typeface="Courier New" pitchFamily="49" charset="0"/>
              </a:rPr>
              <a:t>(double x0, double 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:x(x0), y(y0)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</a:rPr>
              <a:t> CVector2D</a:t>
            </a:r>
            <a:r>
              <a:rPr lang="en-US" sz="1600" b="1" dirty="0">
                <a:latin typeface="Courier New" pitchFamily="49" charset="0"/>
              </a:rPr>
              <a:t>() = default;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методы и операции над векторами</a:t>
            </a:r>
            <a:endParaRPr lang="en-US" sz="1600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данные объявляем публичными, т.к. в данном конкретном случае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нет необходимости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создавать для них специальные методы</a:t>
            </a:r>
            <a:r>
              <a:rPr lang="en-US" sz="1600" i="1" dirty="0">
                <a:latin typeface="Courier New" pitchFamily="49" charset="0"/>
              </a:rPr>
              <a:t> </a:t>
            </a:r>
            <a:r>
              <a:rPr lang="ru-RU" sz="1600" i="1" dirty="0">
                <a:latin typeface="Courier New" pitchFamily="49" charset="0"/>
              </a:rPr>
              <a:t>доступа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ru-RU" sz="1600" b="1" dirty="0" err="1">
                <a:latin typeface="Courier New" pitchFamily="49" charset="0"/>
              </a:rPr>
              <a:t>double</a:t>
            </a:r>
            <a:r>
              <a:rPr lang="ru-RU" sz="1600" b="1" dirty="0">
                <a:latin typeface="Courier New" pitchFamily="49" charset="0"/>
              </a:rPr>
              <a:t>	x = 0</a:t>
            </a:r>
            <a:r>
              <a:rPr lang="en-US" sz="1600" b="1" dirty="0">
                <a:latin typeface="Courier New" pitchFamily="49" charset="0"/>
              </a:rPr>
              <a:t>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double	</a:t>
            </a:r>
            <a:r>
              <a:rPr lang="ru-RU" sz="1600" b="1" dirty="0">
                <a:latin typeface="Courier New" pitchFamily="49" charset="0"/>
              </a:rPr>
              <a:t>y</a:t>
            </a:r>
            <a:r>
              <a:rPr lang="en-US" sz="1600" b="1" dirty="0">
                <a:latin typeface="Courier New" pitchFamily="49" charset="0"/>
              </a:rPr>
              <a:t> = 0</a:t>
            </a:r>
            <a:r>
              <a:rPr lang="ru-RU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сложения векторов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Оператор сложения является бинарным оператором</a:t>
            </a:r>
          </a:p>
          <a:p>
            <a:pPr lvl="2"/>
            <a:r>
              <a:rPr lang="ru-RU"/>
              <a:t>Оба аргумента оператора сложения являются двухмерными векторами, значения которых не изменяются во время его выполнения</a:t>
            </a:r>
          </a:p>
          <a:p>
            <a:pPr lvl="3"/>
            <a:r>
              <a:rPr lang="ru-RU"/>
              <a:t>Имеет смысл передавать по константной ссылке</a:t>
            </a:r>
          </a:p>
          <a:p>
            <a:pPr lvl="1"/>
            <a:r>
              <a:rPr lang="ru-RU"/>
              <a:t>Оператор сложения векторов возвращает новый вектор, координаты которого – суммы соответствующих координат аргументов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реализации оператора сложения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оператор, объявленный внутри класса</a:t>
            </a:r>
          </a:p>
          <a:p>
            <a:pPr lvl="1"/>
            <a:r>
              <a:rPr lang="ru-RU" dirty="0"/>
              <a:t>В этом случае </a:t>
            </a:r>
            <a:r>
              <a:rPr lang="ru-RU" b="1" dirty="0"/>
              <a:t>левым аргументом</a:t>
            </a:r>
            <a:r>
              <a:rPr lang="ru-RU" dirty="0"/>
              <a:t> оператора будет являться </a:t>
            </a:r>
            <a:r>
              <a:rPr lang="ru-RU" b="1" dirty="0"/>
              <a:t>текущий экземпляр класса</a:t>
            </a:r>
            <a:r>
              <a:rPr lang="ru-RU" dirty="0"/>
              <a:t>, а </a:t>
            </a:r>
            <a:r>
              <a:rPr lang="ru-RU" b="1" dirty="0"/>
              <a:t>правый аргумент</a:t>
            </a:r>
            <a:r>
              <a:rPr lang="ru-RU" dirty="0"/>
              <a:t> будет передаваться через </a:t>
            </a:r>
            <a:r>
              <a:rPr lang="ru-RU" b="1" dirty="0"/>
              <a:t>единственный параметр</a:t>
            </a:r>
          </a:p>
          <a:p>
            <a:r>
              <a:rPr lang="ru-RU" dirty="0"/>
              <a:t>Как оператор, объявленный вне класса</a:t>
            </a:r>
          </a:p>
          <a:p>
            <a:pPr lvl="1"/>
            <a:r>
              <a:rPr lang="ru-RU" dirty="0"/>
              <a:t>В этом случае оператор будет принимать два аргумента</a:t>
            </a:r>
          </a:p>
          <a:p>
            <a:r>
              <a:rPr lang="ru-RU" dirty="0"/>
              <a:t>Как </a:t>
            </a:r>
            <a:r>
              <a:rPr lang="ru-RU" b="1" dirty="0"/>
              <a:t>дружественный</a:t>
            </a:r>
            <a:r>
              <a:rPr lang="ru-RU" dirty="0"/>
              <a:t> оператор, объявленный вне класса</a:t>
            </a:r>
          </a:p>
          <a:p>
            <a:pPr lvl="1"/>
            <a:r>
              <a:rPr lang="ru-RU" dirty="0"/>
              <a:t>Отличается от предыдущего способа </a:t>
            </a:r>
            <a:r>
              <a:rPr lang="ru-RU" b="1" dirty="0"/>
              <a:t>возможностью доступа к приватным и защищенным</a:t>
            </a:r>
            <a:r>
              <a:rPr lang="ru-RU" dirty="0"/>
              <a:t> методам и данным класса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внутри класса</a:t>
            </a:r>
            <a:r>
              <a:rPr lang="en-US" dirty="0"/>
              <a:t> 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420888"/>
            <a:ext cx="821537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+ vector2.x, 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оператора сложения вне класса </a:t>
            </a:r>
            <a:r>
              <a:rPr lang="en-US" dirty="0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276872"/>
            <a:ext cx="1059896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дружественного оператора сложения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09600" y="2143117"/>
            <a:ext cx="108870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solidFill>
                  <a:srgbClr val="00B0F0"/>
                </a:solidFill>
                <a:latin typeface="Courier New" pitchFamily="49" charset="0"/>
              </a:rPr>
              <a:t>friend</a:t>
            </a:r>
            <a:r>
              <a:rPr lang="en-US" sz="1600" b="1" dirty="0">
                <a:latin typeface="Courier New" pitchFamily="49" charset="0"/>
              </a:rPr>
              <a:t> 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vector2);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vector1,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CVector2D(vector1.x + vector2.x, vector1.y +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Выбор предпочтительного способа перегрузки оператора +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предпочтительным способом является реализация оператора сложения внутри класса</a:t>
            </a:r>
          </a:p>
          <a:p>
            <a:pPr lvl="1"/>
            <a:r>
              <a:rPr lang="ru-RU"/>
              <a:t>Оператор сложения естественен для класса векторов</a:t>
            </a:r>
            <a:endParaRPr lang="en-US"/>
          </a:p>
          <a:p>
            <a:pPr lvl="1"/>
            <a:r>
              <a:rPr lang="ru-RU"/>
              <a:t>В нем отсутствуют зависимости от других классов</a:t>
            </a:r>
          </a:p>
          <a:p>
            <a:pPr lvl="1"/>
            <a:r>
              <a:rPr lang="ru-RU"/>
              <a:t>Мы можем вносить изменения в исходный код класса </a:t>
            </a:r>
            <a:r>
              <a:rPr lang="en-US"/>
              <a:t>CVector2D</a:t>
            </a:r>
            <a:endParaRPr lang="ru-RU"/>
          </a:p>
          <a:p>
            <a:pPr lvl="1"/>
            <a:r>
              <a:rPr lang="ru-RU"/>
              <a:t>Наиболее краткая форма записи</a:t>
            </a:r>
            <a:endParaRPr lang="ru-RU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 использования перегруженного оператора +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1384" y="1825916"/>
            <a:ext cx="9735616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sz="1600" b="1" dirty="0">
                <a:latin typeface="Courier New" pitchFamily="49" charset="0"/>
              </a:rPr>
              <a:t>operator +(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5.8);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b(7.3, 8.8);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CVector2D c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 + b + CVector2D(3, 9)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функции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/>
              <a:t>Дружественные функции – это функции,  объявленные вне класса, но имеющие доступ к закрытым и защищенным полям данного класса</a:t>
            </a:r>
          </a:p>
          <a:p>
            <a:pPr lvl="1"/>
            <a:r>
              <a:rPr lang="ru-RU"/>
              <a:t>Дружественная функция объявляется внутри класса с модификатором </a:t>
            </a:r>
            <a:r>
              <a:rPr lang="en-US"/>
              <a:t>friend</a:t>
            </a:r>
          </a:p>
          <a:p>
            <a:pPr lvl="1"/>
            <a:r>
              <a:rPr lang="ru-RU"/>
              <a:t>Дружественные функции не являются членами класса, поэтому им не передается указатель </a:t>
            </a:r>
            <a:r>
              <a:rPr lang="en-US"/>
              <a:t>this</a:t>
            </a:r>
          </a:p>
          <a:p>
            <a:r>
              <a:rPr lang="ru-RU"/>
              <a:t>Правило использования:</a:t>
            </a:r>
          </a:p>
          <a:p>
            <a:pPr lvl="1"/>
            <a:r>
              <a:rPr lang="ru-RU"/>
              <a:t>Если нет важных доводов использовать дружественные функции – используйте вместо них члены класса</a:t>
            </a:r>
          </a:p>
          <a:p>
            <a:pPr lvl="1"/>
            <a:r>
              <a:rPr lang="ru-RU"/>
              <a:t>Если важные доводы есть – подумайте, а действительно ли они так важны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вычитания векторов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данном случае оператор сложения практически полностью идентичен оператору сложения</a:t>
            </a:r>
          </a:p>
          <a:p>
            <a:r>
              <a:rPr lang="ru-RU"/>
              <a:t>Предпочитаемый способ перегрузки – реализация также внутри класса </a:t>
            </a:r>
            <a:r>
              <a:rPr lang="en-US"/>
              <a:t>CVector2D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983432" y="3714752"/>
            <a:ext cx="9470286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vector2)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vector2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vector2.x, y </a:t>
            </a:r>
            <a:r>
              <a:rPr lang="ru-RU" sz="1600" b="1" dirty="0">
                <a:latin typeface="Courier New" pitchFamily="49" charset="0"/>
              </a:rPr>
              <a:t>-</a:t>
            </a:r>
            <a:r>
              <a:rPr lang="en-US" sz="1600" b="1" dirty="0">
                <a:latin typeface="Courier New" pitchFamily="49" charset="0"/>
              </a:rPr>
              <a:t> vector2.y);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умножения вектора и скаляра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Умножение вектора на скаляр – более сложная операция, т.к. использует </a:t>
            </a:r>
            <a:r>
              <a:rPr lang="ru-RU" b="1"/>
              <a:t>разные типы аргументов</a:t>
            </a:r>
            <a:r>
              <a:rPr lang="ru-RU"/>
              <a:t> и является </a:t>
            </a:r>
            <a:r>
              <a:rPr lang="ru-RU" b="1">
                <a:hlinkClick r:id="rId2"/>
              </a:rPr>
              <a:t>коммутативной</a:t>
            </a:r>
            <a:endParaRPr lang="ru-RU" b="1"/>
          </a:p>
          <a:p>
            <a:pPr lvl="1"/>
            <a:r>
              <a:rPr lang="ru-RU"/>
              <a:t>Один из аргументов – вектор (</a:t>
            </a:r>
            <a:r>
              <a:rPr lang="en-US"/>
              <a:t>CVector2D)</a:t>
            </a:r>
            <a:r>
              <a:rPr lang="ru-RU"/>
              <a:t>, второй – скаляр (</a:t>
            </a:r>
            <a:r>
              <a:rPr lang="en-US"/>
              <a:t>double)</a:t>
            </a:r>
          </a:p>
          <a:p>
            <a:pPr lvl="1"/>
            <a:r>
              <a:rPr lang="ru-RU"/>
              <a:t>Из-за коммутативности данной операции существуют </a:t>
            </a:r>
            <a:r>
              <a:rPr lang="en-US"/>
              <a:t>2 </a:t>
            </a:r>
            <a:r>
              <a:rPr lang="ru-RU"/>
              <a:t>версии данного оператора:</a:t>
            </a:r>
          </a:p>
          <a:p>
            <a:pPr lvl="2"/>
            <a:r>
              <a:rPr lang="ru-RU"/>
              <a:t>Вектор * Скаляр</a:t>
            </a:r>
          </a:p>
          <a:p>
            <a:pPr lvl="2"/>
            <a:r>
              <a:rPr lang="ru-RU"/>
              <a:t>Скаляр * Вектор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оператора произведения вектора и скаляра</a:t>
            </a:r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При перегрузке данного оператора принимаем во внимание следующие особенности</a:t>
            </a:r>
          </a:p>
          <a:p>
            <a:pPr lvl="1"/>
            <a:r>
              <a:rPr lang="ru-RU"/>
              <a:t>Данный оператор является бинарным оператором с параметрами различных типов</a:t>
            </a:r>
          </a:p>
          <a:p>
            <a:pPr lvl="1"/>
            <a:r>
              <a:rPr lang="ru-RU"/>
              <a:t>Оператор возвращает новый вектор, координаты которого – произведения координат исходного вектора на скаляр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Версии оператора умножения вектора и скаляра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Операция умножения вектора на скаляр</a:t>
            </a:r>
          </a:p>
          <a:p>
            <a:pPr lvl="1"/>
            <a:r>
              <a:rPr lang="ru-RU" dirty="0"/>
              <a:t>В нашем случае перегружается внутри класса аналогично оператору сложения и вычитания</a:t>
            </a:r>
          </a:p>
          <a:p>
            <a:r>
              <a:rPr lang="ru-RU" dirty="0"/>
              <a:t>Операция умножения скаляра на вектор</a:t>
            </a:r>
          </a:p>
          <a:p>
            <a:pPr lvl="1"/>
            <a:r>
              <a:rPr lang="ru-RU" dirty="0"/>
              <a:t>Данная операция </a:t>
            </a:r>
            <a:r>
              <a:rPr lang="ru-RU" b="1" dirty="0"/>
              <a:t>не может быть перегружена внутри класса</a:t>
            </a:r>
            <a:r>
              <a:rPr lang="ru-RU" dirty="0"/>
              <a:t>, т.к. левый аргумент (скаляр) имеет тип, отличный от класса </a:t>
            </a:r>
            <a:r>
              <a:rPr lang="en-US" dirty="0"/>
              <a:t>CVector2D</a:t>
            </a:r>
            <a:endParaRPr lang="ru-RU" dirty="0"/>
          </a:p>
          <a:p>
            <a:pPr lvl="1"/>
            <a:r>
              <a:rPr lang="ru-RU" dirty="0"/>
              <a:t>В данном случае следует перегрузить его обычным образом вне класса</a:t>
            </a:r>
          </a:p>
          <a:p>
            <a:pPr lvl="2"/>
            <a:r>
              <a:rPr lang="ru-RU" dirty="0"/>
              <a:t>Нет необходимости в создании дружественной операции, т.к. операции не требуется доступ к приватным данным и методам класса </a:t>
            </a:r>
            <a:r>
              <a:rPr lang="en-US" dirty="0"/>
              <a:t>CVector2D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Реализация оператора произведения вектора и скаляра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1384" y="1772816"/>
            <a:ext cx="10441160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</a:t>
            </a:r>
            <a:r>
              <a:rPr lang="en-US" sz="1600" i="1" dirty="0">
                <a:latin typeface="Courier New" pitchFamily="49" charset="0"/>
              </a:rPr>
              <a:t>// </a:t>
            </a:r>
            <a:r>
              <a:rPr lang="ru-RU" sz="1600" i="1" dirty="0">
                <a:latin typeface="Courier New" pitchFamily="49" charset="0"/>
              </a:rPr>
              <a:t>левым аргументом является текущий экземпляр класса</a:t>
            </a: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latin typeface="Courier New" pitchFamily="49" charset="0"/>
              </a:rPr>
              <a:t>		// правым – единственный аргумент </a:t>
            </a:r>
            <a:r>
              <a:rPr lang="en-US" sz="1600" i="1" dirty="0">
                <a:latin typeface="Courier New" pitchFamily="49" charset="0"/>
              </a:rPr>
              <a:t>scalar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* scalar, y *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3317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*(double scalar,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CVector2D(scalar *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, scalar *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i="1" dirty="0">
                <a:solidFill>
                  <a:srgbClr val="FF0000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rgbClr val="FF0000"/>
                </a:solidFill>
                <a:latin typeface="Courier New" pitchFamily="49" charset="0"/>
              </a:rPr>
              <a:t>А как еще можно реализовать данный оператор?</a:t>
            </a:r>
            <a:endParaRPr lang="en-US" sz="1600" i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использования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#include “Vector2D.h”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a(3.0, 2.1);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b(4.0, 5.1);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c = a * 3.4;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d = 8.4 * b;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CVector2D e = (a + b) * 3 + (c – d) * 4;</a:t>
            </a:r>
          </a:p>
          <a:p>
            <a:pPr defTabSz="631825">
              <a:tabLst>
                <a:tab pos="26987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Реализация оператора деления вектора на скаляр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векторов также определена операция деления вектора на скаляр</a:t>
            </a:r>
          </a:p>
          <a:p>
            <a:pPr lvl="1"/>
            <a:r>
              <a:rPr lang="ru-RU" dirty="0"/>
              <a:t>Результатом данной операции является вектор с координатами, равными отношению координат исходного вектора к скаляру</a:t>
            </a:r>
          </a:p>
          <a:p>
            <a:pPr lvl="1"/>
            <a:r>
              <a:rPr lang="ru-RU" dirty="0"/>
              <a:t>Данная операция перегружается внутри класса аналогично операции умножения вектора на скаляр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303456"/>
            <a:ext cx="977268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</a:t>
            </a:r>
            <a:r>
              <a:rPr lang="en-US" sz="1600" b="1" dirty="0">
                <a:latin typeface="Courier New" pitchFamily="49" charset="0"/>
              </a:rPr>
              <a:t>operator /(double scalar)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CVector2D(x / scalar, y / scalar);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1B698AA-DF01-DD06-4AE3-25E34C022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операции сложения для</a:t>
            </a:r>
            <a:r>
              <a:rPr lang="en-US" dirty="0"/>
              <a:t> </a:t>
            </a:r>
            <a:r>
              <a:rPr lang="ru-RU" dirty="0"/>
              <a:t>класса </a:t>
            </a:r>
            <a:r>
              <a:rPr lang="en-US" dirty="0"/>
              <a:t>Rational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AF7C-BFE0-269F-42D0-8EE47669937D}"/>
              </a:ext>
            </a:extLst>
          </p:cNvPr>
          <p:cNvSpPr txBox="1"/>
          <p:nvPr/>
        </p:nvSpPr>
        <p:spPr>
          <a:xfrm>
            <a:off x="623392" y="2132856"/>
            <a:ext cx="8305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Rational(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m_numerator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m_denominator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operator+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F44BF2-E3B5-5C78-CE26-37EA3B8F676D}"/>
              </a:ext>
            </a:extLst>
          </p:cNvPr>
          <p:cNvSpPr/>
          <p:nvPr/>
        </p:nvSpPr>
        <p:spPr>
          <a:xfrm>
            <a:off x="7402488" y="4005063"/>
            <a:ext cx="115212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0A3D14E-EB7A-39FB-D0B7-7A854E5D8A7A}"/>
              </a:ext>
            </a:extLst>
          </p:cNvPr>
          <p:cNvCxnSpPr/>
          <p:nvPr/>
        </p:nvCxnSpPr>
        <p:spPr>
          <a:xfrm flipH="1" flipV="1">
            <a:off x="6178352" y="3841015"/>
            <a:ext cx="1080120" cy="524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03A73A9-0E6A-48E6-5687-ECA86C0FC8B9}"/>
              </a:ext>
            </a:extLst>
          </p:cNvPr>
          <p:cNvCxnSpPr>
            <a:cxnSpLocks/>
          </p:cNvCxnSpPr>
          <p:nvPr/>
        </p:nvCxnSpPr>
        <p:spPr>
          <a:xfrm flipH="1">
            <a:off x="6034336" y="4637295"/>
            <a:ext cx="1152128" cy="5198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9B38DDF-A601-46A9-D190-CF94C2D2B22B}"/>
              </a:ext>
            </a:extLst>
          </p:cNvPr>
          <p:cNvSpPr/>
          <p:nvPr/>
        </p:nvSpPr>
        <p:spPr>
          <a:xfrm>
            <a:off x="547192" y="5165961"/>
            <a:ext cx="7920880" cy="519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24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присваивающих выражений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Помимо операций +, - и * могут понадобиться:</a:t>
            </a:r>
          </a:p>
          <a:p>
            <a:pPr lvl="1"/>
            <a:r>
              <a:rPr lang="en-US"/>
              <a:t>vector1 += vector2;</a:t>
            </a:r>
          </a:p>
          <a:p>
            <a:pPr lvl="1"/>
            <a:r>
              <a:rPr lang="en-US"/>
              <a:t>vector3 *= 3.8;</a:t>
            </a:r>
          </a:p>
          <a:p>
            <a:pPr lvl="1"/>
            <a:r>
              <a:rPr lang="en-US"/>
              <a:t>vector4 -= vector1;</a:t>
            </a:r>
          </a:p>
          <a:p>
            <a:r>
              <a:rPr lang="ru-RU"/>
              <a:t>Они модифицируют операнд в левой части, но не модифицируют операнд в правой</a:t>
            </a:r>
          </a:p>
          <a:p>
            <a:pPr lvl="1"/>
            <a:r>
              <a:rPr lang="ru-RU"/>
              <a:t>Возвращают ссылку на левый операнд, чтобы можно было использовать выражения, допустимые для встроенных типов данных:</a:t>
            </a:r>
          </a:p>
          <a:p>
            <a:pPr lvl="2"/>
            <a:r>
              <a:rPr lang="en-US"/>
              <a:t>(a += b) /= c;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оператора </a:t>
            </a:r>
            <a:r>
              <a:rPr lang="en-US" dirty="0"/>
              <a:t>+=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9600" y="2143116"/>
            <a:ext cx="970124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+=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vector)</a:t>
            </a:r>
            <a:endParaRPr lang="en-US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x += </a:t>
            </a:r>
            <a:r>
              <a:rPr lang="en-US" sz="1600" b="1" dirty="0" err="1">
                <a:latin typeface="Courier New" pitchFamily="49" charset="0"/>
              </a:rPr>
              <a:t>vector.x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y += </a:t>
            </a:r>
            <a:r>
              <a:rPr lang="en-US" sz="1600" b="1" dirty="0" err="1">
                <a:latin typeface="Courier New" pitchFamily="49" charset="0"/>
              </a:rPr>
              <a:t>vector.y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*this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i="1" dirty="0">
                <a:latin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</a:rPr>
              <a:t>операторы </a:t>
            </a:r>
            <a:r>
              <a:rPr lang="en-US" sz="1600" i="1" dirty="0">
                <a:latin typeface="Courier New" pitchFamily="49" charset="0"/>
              </a:rPr>
              <a:t>*=, /=, -= </a:t>
            </a:r>
            <a:r>
              <a:rPr lang="ru-RU" sz="1600" i="1" dirty="0">
                <a:latin typeface="Courier New" pitchFamily="49" charset="0"/>
              </a:rPr>
              <a:t>перегружаются аналогичным образом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95400" y="2060848"/>
            <a:ext cx="796379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  <a:endParaRPr lang="ru-RU" b="1" dirty="0">
              <a:latin typeface="Courier New" pitchFamily="49" charset="0"/>
            </a:endParaRPr>
          </a:p>
          <a:p>
            <a:pPr defTabSz="539750"/>
            <a:r>
              <a:rPr lang="ru-RU" i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функция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является дружественной к классу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friend</a:t>
            </a:r>
            <a:r>
              <a:rPr lang="en-US" b="1" dirty="0">
                <a:latin typeface="Courier New" pitchFamily="49" charset="0"/>
              </a:rPr>
              <a:t>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);</a:t>
            </a:r>
            <a:endParaRPr lang="ru-RU" b="1" dirty="0">
              <a:latin typeface="Courier New" pitchFamily="49" charset="0"/>
            </a:endParaRP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void Bar(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i="1" dirty="0">
                <a:latin typeface="Courier New" pitchFamily="49" charset="0"/>
              </a:rPr>
              <a:t>// </a:t>
            </a:r>
            <a:r>
              <a:rPr lang="ru-RU" i="1" dirty="0">
                <a:latin typeface="Courier New" pitchFamily="49" charset="0"/>
              </a:rPr>
              <a:t>Из функции </a:t>
            </a:r>
            <a:r>
              <a:rPr lang="en-US" i="1" dirty="0">
                <a:latin typeface="Courier New" pitchFamily="49" charset="0"/>
              </a:rPr>
              <a:t>Bar </a:t>
            </a:r>
            <a:r>
              <a:rPr lang="ru-RU" i="1" dirty="0">
                <a:latin typeface="Courier New" pitchFamily="49" charset="0"/>
              </a:rPr>
              <a:t>возможен доступ к приватным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данным и методам класса </a:t>
            </a:r>
            <a:r>
              <a:rPr lang="en-US" i="1" dirty="0" err="1">
                <a:latin typeface="Courier New" pitchFamily="49" charset="0"/>
              </a:rPr>
              <a:t>Foo</a:t>
            </a:r>
            <a:endParaRPr lang="en-US" i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сравнения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Операторы сравнения сравнивают значения операндов, не изменяя их, и возвращают результат типа </a:t>
            </a:r>
            <a:r>
              <a:rPr lang="en-US"/>
              <a:t>bool</a:t>
            </a:r>
            <a:r>
              <a:rPr lang="ru-RU"/>
              <a:t>, соответствующий результату сравнения</a:t>
            </a:r>
          </a:p>
          <a:p>
            <a:r>
              <a:rPr lang="ru-RU"/>
              <a:t>Для двухмерных векторов такими операциями являются операторы:</a:t>
            </a:r>
          </a:p>
          <a:p>
            <a:pPr lvl="1"/>
            <a:r>
              <a:rPr lang="ru-RU"/>
              <a:t>==</a:t>
            </a:r>
          </a:p>
          <a:p>
            <a:pPr lvl="1"/>
            <a:r>
              <a:rPr lang="ru-RU"/>
              <a:t>!=</a:t>
            </a:r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операторов =</a:t>
            </a:r>
            <a:r>
              <a:rPr lang="en-US" dirty="0"/>
              <a:t>=</a:t>
            </a:r>
            <a:r>
              <a:rPr lang="ru-RU" dirty="0"/>
              <a:t> и !=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3392" y="2143116"/>
            <a:ext cx="96874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CVector2D  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=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==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&amp;&amp; (y ==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bool </a:t>
            </a:r>
            <a:r>
              <a:rPr lang="en-US" sz="1600" b="1" dirty="0">
                <a:latin typeface="Courier New" pitchFamily="49" charset="0"/>
              </a:rPr>
              <a:t>operator !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CVector2D const&amp;</a:t>
            </a:r>
            <a:r>
              <a:rPr lang="en-US" sz="1600" b="1" dirty="0">
                <a:latin typeface="Courier New" pitchFamily="49" charset="0"/>
              </a:rPr>
              <a:t> other)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(x != </a:t>
            </a:r>
            <a:r>
              <a:rPr lang="en-US" sz="1600" b="1" dirty="0" err="1">
                <a:latin typeface="Courier New" pitchFamily="49" charset="0"/>
              </a:rPr>
              <a:t>other.x</a:t>
            </a:r>
            <a:r>
              <a:rPr lang="en-US" sz="1600" b="1" dirty="0">
                <a:latin typeface="Courier New" pitchFamily="49" charset="0"/>
              </a:rPr>
              <a:t>) || (y != </a:t>
            </a:r>
            <a:r>
              <a:rPr lang="en-US" sz="1600" b="1" dirty="0" err="1">
                <a:latin typeface="Courier New" pitchFamily="49" charset="0"/>
              </a:rPr>
              <a:t>other.y</a:t>
            </a:r>
            <a:r>
              <a:rPr lang="en-US" sz="16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</a:t>
            </a:r>
            <a:r>
              <a:rPr lang="ru-RU" sz="1600" b="1" dirty="0">
                <a:latin typeface="Courier New" pitchFamily="49" charset="0"/>
              </a:rPr>
              <a:t>Более простая версия: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// return !(*this == other);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D6A5A9-AFEB-B3A2-6459-84A0414E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в </a:t>
            </a:r>
            <a:r>
              <a:rPr lang="en-US" dirty="0"/>
              <a:t>C++ 20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1711FD-6FF7-AF61-0E4E-F89EB62F1DAA}"/>
              </a:ext>
            </a:extLst>
          </p:cNvPr>
          <p:cNvSpPr txBox="1"/>
          <p:nvPr/>
        </p:nvSpPr>
        <p:spPr>
          <a:xfrm>
            <a:off x="609600" y="2274838"/>
            <a:ext cx="79243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unsigned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floor;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weight;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operator&lt;=&gt;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Record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34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D4D2D0-63A3-1803-F53E-C32372936B11}"/>
              </a:ext>
            </a:extLst>
          </p:cNvPr>
          <p:cNvSpPr txBox="1"/>
          <p:nvPr/>
        </p:nvSpPr>
        <p:spPr>
          <a:xfrm>
            <a:off x="1507429" y="-32548"/>
            <a:ext cx="864096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F6330-70F7-91B7-566B-07E30265CB09}"/>
              </a:ext>
            </a:extLst>
          </p:cNvPr>
          <p:cNvSpPr txBox="1"/>
          <p:nvPr/>
        </p:nvSpPr>
        <p:spPr>
          <a:xfrm>
            <a:off x="1507429" y="2860552"/>
            <a:ext cx="6820819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(!(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(2,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(1, 2) </a:t>
            </a:r>
            <a:r>
              <a:rPr lang="ru-RU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&gt;=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(1, 3));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38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CB2C5B-6DB8-F3E5-B1DD-57BD67EC9C85}"/>
              </a:ext>
            </a:extLst>
          </p:cNvPr>
          <p:cNvSpPr txBox="1"/>
          <p:nvPr/>
        </p:nvSpPr>
        <p:spPr>
          <a:xfrm>
            <a:off x="1524000" y="1844825"/>
            <a:ext cx="9144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Rational(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0,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1)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strong_ordering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operator&lt;=&gt;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&lt;=&gt; 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constexpr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operator==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Rational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m_num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m_denom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3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2AD2E3-5E36-1726-3D0C-E347BEB73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010968-F872-7126-DAF9-B7BD6DDC1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strong_ordering</a:t>
            </a:r>
            <a:r>
              <a:rPr lang="en-US" dirty="0"/>
              <a:t> – </a:t>
            </a:r>
            <a:r>
              <a:rPr lang="ru-RU" dirty="0"/>
              <a:t>между значениями есть отношение строгого порядка</a:t>
            </a:r>
            <a:endParaRPr lang="en-US" dirty="0"/>
          </a:p>
          <a:p>
            <a:pPr lvl="1"/>
            <a:r>
              <a:rPr lang="en-US" dirty="0"/>
              <a:t>less, greater, equivalent, equal</a:t>
            </a:r>
          </a:p>
          <a:p>
            <a:pPr lvl="1"/>
            <a:r>
              <a:rPr lang="ru-RU" dirty="0"/>
              <a:t>Эквивалентные значения неразличимы</a:t>
            </a:r>
          </a:p>
          <a:p>
            <a:r>
              <a:rPr lang="en-US" dirty="0"/>
              <a:t>std::</a:t>
            </a:r>
            <a:r>
              <a:rPr lang="en-US" dirty="0" err="1"/>
              <a:t>weak_ordering</a:t>
            </a:r>
            <a:endParaRPr lang="en-US" dirty="0"/>
          </a:p>
          <a:p>
            <a:pPr lvl="1"/>
            <a:r>
              <a:rPr lang="en-US" dirty="0"/>
              <a:t>less, equivalent, greater</a:t>
            </a:r>
          </a:p>
          <a:p>
            <a:pPr lvl="1"/>
            <a:r>
              <a:rPr lang="ru-RU" dirty="0"/>
              <a:t>Эквивалентные значения различимы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partial_ordering</a:t>
            </a:r>
            <a:endParaRPr lang="en-US" dirty="0"/>
          </a:p>
          <a:p>
            <a:pPr lvl="1"/>
            <a:r>
              <a:rPr lang="en-US" dirty="0"/>
              <a:t>less, equivalent, greater, unordered</a:t>
            </a:r>
            <a:endParaRPr lang="ru-RU" dirty="0"/>
          </a:p>
          <a:p>
            <a:pPr lvl="1"/>
            <a:r>
              <a:rPr lang="ru-RU" dirty="0"/>
              <a:t>Эквивалентные значения различимы и есть несравнимые значения</a:t>
            </a:r>
            <a:endParaRPr lang="en-US" dirty="0"/>
          </a:p>
          <a:p>
            <a:pPr lvl="1"/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684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унарного плюса и минуса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Унарный плюс и унарный минус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Помимо инфиксных операций бинарного плюса и бинарного минуса есть их унарные префиксные версии</a:t>
            </a:r>
          </a:p>
          <a:p>
            <a:r>
              <a:rPr lang="ru-RU" dirty="0"/>
              <a:t>Их также можно при желании перегрузить (всеми тремя способами)</a:t>
            </a:r>
          </a:p>
          <a:p>
            <a:pPr lvl="1"/>
            <a:r>
              <a:rPr lang="ru-RU" dirty="0"/>
              <a:t>Наиболее предпочтительный – перегрузка внутри класса</a:t>
            </a:r>
          </a:p>
          <a:p>
            <a:pPr lvl="2"/>
            <a:r>
              <a:rPr lang="ru-RU" dirty="0"/>
              <a:t>В этом случае текущий экземпляр класса считается аргументом данного оператора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перегрузки унарного минуса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809720" y="2056686"/>
            <a:ext cx="857256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class CVector2D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</a:t>
            </a:r>
            <a:r>
              <a:rPr lang="ru-RU" b="1" dirty="0">
                <a:latin typeface="Courier New" pitchFamily="49" charset="0"/>
              </a:rPr>
              <a:t>–</a:t>
            </a:r>
            <a:r>
              <a:rPr lang="en-US" b="1" dirty="0">
                <a:latin typeface="Courier New" pitchFamily="49" charset="0"/>
              </a:rPr>
              <a:t>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CVector2D(-x, -y);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	CVector2D </a:t>
            </a:r>
            <a:r>
              <a:rPr lang="en-US" b="1" dirty="0">
                <a:latin typeface="Courier New" pitchFamily="49" charset="0"/>
              </a:rPr>
              <a:t>operator +()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i="1" dirty="0">
                <a:latin typeface="Courier New" pitchFamily="49" charset="0"/>
              </a:rPr>
              <a:t>		//</a:t>
            </a:r>
            <a:r>
              <a:rPr lang="ru-RU" i="1" dirty="0">
                <a:latin typeface="Courier New" pitchFamily="49" charset="0"/>
              </a:rPr>
              <a:t> возвращаем копию</a:t>
            </a:r>
            <a:endParaRPr lang="en-US" i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en-US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операторов потокового ввода-вывода</a:t>
            </a: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Дружественные классы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Некоторым классам может понадобиться доступ к закрытым данным друг друга</a:t>
            </a:r>
          </a:p>
          <a:p>
            <a:pPr lvl="1"/>
            <a:r>
              <a:rPr lang="ru-RU"/>
              <a:t>Например, классу «дерево» может понадобиться доступ к закрытым полям его узлов</a:t>
            </a:r>
          </a:p>
          <a:p>
            <a:pPr lvl="1"/>
            <a:r>
              <a:rPr lang="ru-RU"/>
              <a:t>В этом случае необходимо объявить дружественный класс внутри определения класса</a:t>
            </a:r>
          </a:p>
          <a:p>
            <a:r>
              <a:rPr lang="ru-RU"/>
              <a:t>Дружественная связь между классами является самой сильной</a:t>
            </a:r>
          </a:p>
          <a:p>
            <a:pPr lvl="1"/>
            <a:r>
              <a:rPr lang="ru-RU"/>
              <a:t>Реализации классов оказываются связанными, что противоречит принципу инкапсуляции</a:t>
            </a:r>
          </a:p>
          <a:p>
            <a:pPr lvl="1"/>
            <a:r>
              <a:rPr lang="ru-RU"/>
              <a:t>Не используйте дружественные классы до тех пор, пока их использование не окажется единственным способом решения задачи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Потоки ввода-вывода и операторы ввода-вывода в поток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В </a:t>
            </a:r>
            <a:r>
              <a:rPr lang="en-US" dirty="0"/>
              <a:t>STL </a:t>
            </a:r>
            <a:r>
              <a:rPr lang="ru-RU" dirty="0"/>
              <a:t>операции ввода-вывода выполняются при помощи </a:t>
            </a:r>
            <a:r>
              <a:rPr lang="ru-RU" b="1" dirty="0"/>
              <a:t>потоков</a:t>
            </a:r>
            <a:r>
              <a:rPr lang="ru-RU" dirty="0"/>
              <a:t> данных</a:t>
            </a:r>
          </a:p>
          <a:p>
            <a:pPr lvl="1"/>
            <a:r>
              <a:rPr lang="ru-RU" dirty="0"/>
              <a:t>Поток – специальный объект, предназначенный для записи и чтения данных</a:t>
            </a:r>
          </a:p>
          <a:p>
            <a:pPr lvl="1"/>
            <a:r>
              <a:rPr lang="ru-RU" dirty="0"/>
              <a:t>Вывод – запись данных в поток</a:t>
            </a:r>
          </a:p>
          <a:p>
            <a:pPr lvl="1"/>
            <a:r>
              <a:rPr lang="ru-RU" dirty="0"/>
              <a:t>Ввод – чтение данных из потока</a:t>
            </a:r>
            <a:endParaRPr lang="en-US" dirty="0"/>
          </a:p>
          <a:p>
            <a:r>
              <a:rPr lang="en-US" dirty="0" err="1"/>
              <a:t>cin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cout</a:t>
            </a:r>
            <a:r>
              <a:rPr lang="en-US" dirty="0"/>
              <a:t> – </a:t>
            </a:r>
            <a:r>
              <a:rPr lang="ru-RU" dirty="0"/>
              <a:t>глобальные объекты потоков ввода и вывода</a:t>
            </a:r>
          </a:p>
          <a:p>
            <a:r>
              <a:rPr lang="ru-RU" dirty="0"/>
              <a:t>Для потоков ввода и вывода определены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 </a:t>
            </a:r>
            <a:r>
              <a:rPr lang="ru-RU" dirty="0"/>
              <a:t>для осуществления форматированных операций записи данных в поток и чтения данных из потока</a:t>
            </a:r>
          </a:p>
          <a:p>
            <a:pPr lvl="1"/>
            <a:r>
              <a:rPr lang="en-US" dirty="0" err="1"/>
              <a:t>cout</a:t>
            </a:r>
            <a:r>
              <a:rPr lang="en-US" dirty="0"/>
              <a:t> &lt;&lt; 3;</a:t>
            </a:r>
          </a:p>
          <a:p>
            <a:pPr lvl="1"/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var</a:t>
            </a:r>
            <a:r>
              <a:rPr lang="en-US" dirty="0"/>
              <a:t>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операторов потокового ввода-вывода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Перегрузка операторов форматированного ввода-вывода в потоки </a:t>
            </a:r>
            <a:r>
              <a:rPr lang="en-US" dirty="0"/>
              <a:t>STL </a:t>
            </a:r>
            <a:r>
              <a:rPr lang="ru-RU" dirty="0"/>
              <a:t>не может быть выполнена внутри самих классов потоков</a:t>
            </a:r>
          </a:p>
          <a:p>
            <a:pPr lvl="1"/>
            <a:r>
              <a:rPr lang="ru-RU" dirty="0"/>
              <a:t>Внесение модификаций в </a:t>
            </a:r>
            <a:r>
              <a:rPr lang="en-US" dirty="0"/>
              <a:t>STL</a:t>
            </a:r>
            <a:r>
              <a:rPr lang="ru-RU" dirty="0"/>
              <a:t> запрещено Стандартом</a:t>
            </a:r>
          </a:p>
          <a:p>
            <a:pPr lvl="2"/>
            <a:r>
              <a:rPr lang="ru-RU" dirty="0"/>
              <a:t>По этой же причине операторы ввода-вывода пользовательских типов не могут быть объявлены друзьями классов потоков, хотя могут быть друзьями самих пользовательских классов</a:t>
            </a:r>
          </a:p>
          <a:p>
            <a:pPr lvl="1"/>
            <a:r>
              <a:rPr lang="ru-RU" dirty="0"/>
              <a:t>Объекты потоков никоим образом не связаны с пользовательскими типами данных</a:t>
            </a:r>
          </a:p>
          <a:p>
            <a:r>
              <a:rPr lang="ru-RU" dirty="0"/>
              <a:t>Для перегрузки операторов ввода-вывода следует всегда объявлять их вне класса</a:t>
            </a:r>
          </a:p>
          <a:p>
            <a:r>
              <a:rPr lang="ru-RU" dirty="0"/>
              <a:t>Операторы форматированного ввода-вывода должны возвращать ссылку на поток, переданный в качестве 1 параметра</a:t>
            </a:r>
          </a:p>
          <a:p>
            <a:pPr lvl="1"/>
            <a:r>
              <a:rPr lang="ru-RU" dirty="0"/>
              <a:t>Это обеспечивает возможность чтения и записи нескольких значений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0" y="1916832"/>
            <a:ext cx="91440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поток вывода</a:t>
            </a:r>
            <a:r>
              <a:rPr lang="en-US" sz="1600" dirty="0">
                <a:latin typeface="Courier New" pitchFamily="49" charset="0"/>
              </a:rPr>
              <a:t>, </a:t>
            </a:r>
            <a:r>
              <a:rPr lang="ru-RU" sz="1600" dirty="0">
                <a:latin typeface="Courier New" pitchFamily="49" charset="0"/>
              </a:rPr>
              <a:t>унаследованный от </a:t>
            </a:r>
            <a:r>
              <a:rPr lang="en-US" sz="1600" dirty="0">
                <a:latin typeface="Courier New" pitchFamily="49" charset="0"/>
              </a:rPr>
              <a:t>std::</a:t>
            </a:r>
            <a:r>
              <a:rPr lang="en-US" sz="1600" dirty="0" err="1">
                <a:latin typeface="Courier New" pitchFamily="49" charset="0"/>
              </a:rPr>
              <a:t>ostream</a:t>
            </a:r>
            <a:endParaRPr lang="ru-RU" sz="1600" dirty="0">
              <a:latin typeface="Courier New" pitchFamily="49" charset="0"/>
            </a:endParaRPr>
          </a:p>
          <a:p>
            <a:pPr defTabSz="355600"/>
            <a:r>
              <a:rPr lang="en-US" sz="1600" b="1" dirty="0">
                <a:latin typeface="Courier New" pitchFamily="49" charset="0"/>
              </a:rPr>
              <a:t>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operator&lt;&lt;(std::</a:t>
            </a:r>
            <a:r>
              <a:rPr lang="en-US" sz="1600" b="1" dirty="0" err="1">
                <a:latin typeface="Courier New" pitchFamily="49" charset="0"/>
              </a:rPr>
              <a:t>ostream</a:t>
            </a:r>
            <a:r>
              <a:rPr lang="en-US" sz="1600" b="1" dirty="0">
                <a:latin typeface="Courier New" pitchFamily="49" charset="0"/>
              </a:rPr>
              <a:t>&amp; 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stream</a:t>
            </a: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&lt;&lt; "["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 &lt;&lt; "/"</a:t>
            </a:r>
            <a:endParaRPr lang="ru-RU" sz="1600" b="1" dirty="0">
              <a:latin typeface="Courier New" pitchFamily="49" charset="0"/>
            </a:endParaRPr>
          </a:p>
          <a:p>
            <a:pPr defTabSz="355600"/>
            <a:r>
              <a:rPr lang="ru-RU" sz="1600" b="1" dirty="0">
                <a:latin typeface="Courier New" pitchFamily="49" charset="0"/>
              </a:rPr>
              <a:t>		</a:t>
            </a:r>
            <a:r>
              <a:rPr lang="en-US" sz="1600" b="1" dirty="0">
                <a:latin typeface="Courier New" pitchFamily="49" charset="0"/>
              </a:rPr>
              <a:t>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 &lt;&lt; "]";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355600"/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7"/>
            <a:ext cx="8501122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 err="1">
                <a:latin typeface="Courier New" pitchFamily="49" charset="0"/>
              </a:rPr>
              <a:t>std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istream</a:t>
            </a:r>
            <a:r>
              <a:rPr lang="en-US" sz="1400" b="1" dirty="0">
                <a:latin typeface="Courier New" pitchFamily="49" charset="0"/>
              </a:rPr>
              <a:t> 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else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stream.setstate</a:t>
            </a:r>
            <a:r>
              <a:rPr lang="en-US" sz="1400" b="1" dirty="0">
                <a:latin typeface="Courier New" pitchFamily="49" charset="0"/>
              </a:rPr>
              <a:t>(std::</a:t>
            </a:r>
            <a:r>
              <a:rPr lang="en-US" sz="1400" b="1" dirty="0" err="1">
                <a:latin typeface="Courier New" pitchFamily="49" charset="0"/>
              </a:rPr>
              <a:t>ios_base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failbit</a:t>
            </a:r>
            <a:r>
              <a:rPr lang="en-US" sz="1400" b="1" dirty="0">
                <a:latin typeface="Courier New" pitchFamily="49" charset="0"/>
              </a:rPr>
              <a:t> | </a:t>
            </a:r>
            <a:r>
              <a:rPr lang="en-US" sz="1400" b="1" dirty="0" err="1">
                <a:latin typeface="Courier New" pitchFamily="49" charset="0"/>
              </a:rPr>
              <a:t>stream.rdstate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09720" y="2071678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Counter.h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631825">
              <a:tabLst>
                <a:tab pos="533400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считывает данные о счетчике из стандартного ввода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cin</a:t>
            </a:r>
            <a:r>
              <a:rPr lang="en-US" sz="1600" b="1" dirty="0">
                <a:latin typeface="Courier New" pitchFamily="49" charset="0"/>
              </a:rPr>
              <a:t> &gt;&gt;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</a:t>
            </a:r>
            <a:r>
              <a:rPr lang="ru-RU" sz="1600" dirty="0">
                <a:latin typeface="Courier New" pitchFamily="49" charset="0"/>
              </a:rPr>
              <a:t> выводит данные о счетчике в стандартный вывод в формате</a:t>
            </a:r>
            <a:r>
              <a:rPr lang="en-US" sz="1600" dirty="0">
                <a:latin typeface="Courier New" pitchFamily="49" charset="0"/>
              </a:rPr>
              <a:t>:</a:t>
            </a:r>
          </a:p>
          <a:p>
            <a:pPr defTabSz="631825">
              <a:tabLst>
                <a:tab pos="533400" algn="l"/>
              </a:tabLst>
            </a:pPr>
            <a:r>
              <a:rPr lang="en-US" sz="1600" dirty="0">
                <a:latin typeface="Courier New" pitchFamily="49" charset="0"/>
              </a:rPr>
              <a:t>	// [counter/</a:t>
            </a:r>
            <a:r>
              <a:rPr lang="en-US" sz="1600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c;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631825">
              <a:tabLst>
                <a:tab pos="533400" algn="l"/>
              </a:tabLst>
            </a:pPr>
            <a:endParaRPr lang="en-US" sz="16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умный указатель?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Умный указатель (</a:t>
            </a:r>
            <a:r>
              <a:rPr lang="en-US" b="1" dirty="0"/>
              <a:t>smart pointer</a:t>
            </a:r>
            <a:r>
              <a:rPr lang="en-US" dirty="0"/>
              <a:t>)</a:t>
            </a:r>
            <a:r>
              <a:rPr lang="ru-RU" dirty="0"/>
              <a:t> – класс (обычно шаблонный), имитирующий интерфейс обычного указателя и добавляющий новую функциональность</a:t>
            </a:r>
          </a:p>
          <a:p>
            <a:pPr lvl="1"/>
            <a:r>
              <a:rPr lang="ru-RU" dirty="0"/>
              <a:t>Перегрузка операций </a:t>
            </a:r>
            <a:r>
              <a:rPr lang="en-US" dirty="0"/>
              <a:t>* </a:t>
            </a:r>
            <a:r>
              <a:rPr lang="ru-RU" dirty="0"/>
              <a:t>и -</a:t>
            </a:r>
            <a:r>
              <a:rPr lang="en-US" dirty="0"/>
              <a:t>&gt;</a:t>
            </a:r>
            <a:r>
              <a:rPr lang="ru-RU" dirty="0"/>
              <a:t>, специфичных для простых указателей</a:t>
            </a:r>
          </a:p>
          <a:p>
            <a:pPr lvl="1"/>
            <a:r>
              <a:rPr lang="ru-RU" dirty="0"/>
              <a:t>Инкапсуляция семантики владения ресурсом для борьбы с утечками памяти и «висячими» ссылками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Исходный код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9219" name="Rectangle 4"/>
          <p:cNvSpPr>
            <a:spLocks noChangeArrowheads="1"/>
          </p:cNvSpPr>
          <p:nvPr/>
        </p:nvSpPr>
        <p:spPr bwMode="auto">
          <a:xfrm>
            <a:off x="2063750" y="1857364"/>
            <a:ext cx="8604250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ClassPtr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{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):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pMyClass</a:t>
            </a:r>
            <a:r>
              <a:rPr lang="en-US" sz="1300" b="1" dirty="0">
                <a:latin typeface="Courier New" pitchFamily="49" charset="0"/>
              </a:rPr>
              <a:t>){}</a:t>
            </a: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// </a:t>
            </a:r>
            <a:r>
              <a:rPr lang="ru-RU" sz="1300" b="1" dirty="0">
                <a:latin typeface="Courier New" pitchFamily="49" charset="0"/>
              </a:rPr>
              <a:t>деструктор автоматически удаляет управляемый объект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~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(){delete </a:t>
            </a:r>
            <a:r>
              <a:rPr lang="en-US" sz="1300" b="1" dirty="0" err="1">
                <a:latin typeface="Courier New" pitchFamily="49" charset="0"/>
              </a:rPr>
              <a:t>m_pMyClass</a:t>
            </a:r>
            <a:r>
              <a:rPr lang="en-US" sz="1300" b="1" dirty="0">
                <a:latin typeface="Courier New" pitchFamily="49" charset="0"/>
              </a:rPr>
              <a:t>;}</a:t>
            </a:r>
          </a:p>
          <a:p>
            <a:pPr>
              <a:tabLst>
                <a:tab pos="442913" algn="l"/>
              </a:tabLst>
            </a:pP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-&gt;()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 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C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My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ru-RU" sz="1300" b="1" dirty="0" err="1">
                <a:solidFill>
                  <a:srgbClr val="FF0000"/>
                </a:solidFill>
                <a:latin typeface="Courier New" pitchFamily="49" charset="0"/>
              </a:rPr>
              <a:t>operator</a:t>
            </a:r>
            <a:r>
              <a:rPr lang="ru-RU" sz="1300" b="1" dirty="0">
                <a:solidFill>
                  <a:srgbClr val="FF0000"/>
                </a:solidFill>
                <a:latin typeface="Courier New" pitchFamily="49" charset="0"/>
              </a:rPr>
              <a:t>*() </a:t>
            </a:r>
            <a:r>
              <a:rPr lang="en-US" sz="1300" b="1">
                <a:solidFill>
                  <a:srgbClr val="FF0000"/>
                </a:solidFill>
                <a:latin typeface="Courier New" pitchFamily="49" charset="0"/>
              </a:rPr>
              <a:t>const</a:t>
            </a:r>
            <a:endParaRPr lang="ru-RU" sz="13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assert</a:t>
            </a:r>
            <a:r>
              <a:rPr lang="ru-RU" sz="1300" b="1" dirty="0">
                <a:latin typeface="Courier New" pitchFamily="49" charset="0"/>
              </a:rPr>
              <a:t>(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!= NULL);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	</a:t>
            </a:r>
            <a:r>
              <a:rPr lang="ru-RU" sz="1300" b="1" dirty="0" err="1">
                <a:latin typeface="Courier New" pitchFamily="49" charset="0"/>
              </a:rPr>
              <a:t>return</a:t>
            </a:r>
            <a:r>
              <a:rPr lang="ru-RU" sz="1300" b="1" dirty="0">
                <a:latin typeface="Courier New" pitchFamily="49" charset="0"/>
              </a:rPr>
              <a:t> * 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ru-RU" sz="1300" b="1" dirty="0" err="1">
                <a:latin typeface="Courier New" pitchFamily="49" charset="0"/>
              </a:rPr>
              <a:t>private</a:t>
            </a:r>
            <a:r>
              <a:rPr lang="ru-RU" sz="1300" b="1" dirty="0">
                <a:latin typeface="Courier New" pitchFamily="49" charset="0"/>
              </a:rPr>
              <a:t>:</a:t>
            </a:r>
            <a:endParaRPr lang="en-US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i="1" dirty="0">
                <a:latin typeface="Courier New" pitchFamily="49" charset="0"/>
              </a:rPr>
              <a:t>	// </a:t>
            </a:r>
            <a:r>
              <a:rPr lang="ru-RU" sz="1300" b="1" i="1" dirty="0">
                <a:latin typeface="Courier New" pitchFamily="49" charset="0"/>
              </a:rPr>
              <a:t>запрещаем копирование и присваивание указателей </a:t>
            </a:r>
            <a:r>
              <a:rPr lang="en-US" sz="1300" b="1" i="1" dirty="0" err="1">
                <a:latin typeface="Courier New" pitchFamily="49" charset="0"/>
              </a:rPr>
              <a:t>CMyClassPtr</a:t>
            </a:r>
            <a:endParaRPr lang="en-US" sz="1300" b="1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&amp; operator=(</a:t>
            </a:r>
            <a:r>
              <a:rPr lang="en-US" sz="1300" b="1" dirty="0" err="1">
                <a:latin typeface="Courier New" pitchFamily="49" charset="0"/>
              </a:rPr>
              <a:t>CMyClassPtr</a:t>
            </a:r>
            <a:r>
              <a:rPr lang="en-US" sz="1300" b="1" dirty="0">
                <a:latin typeface="Courier New" pitchFamily="49" charset="0"/>
              </a:rPr>
              <a:t> const&amp;) = delete;</a:t>
            </a:r>
          </a:p>
          <a:p>
            <a:pPr>
              <a:tabLst>
                <a:tab pos="442913" algn="l"/>
              </a:tabLst>
            </a:pPr>
            <a:endParaRPr lang="ru-RU" sz="13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ru-RU" sz="1300" b="1" dirty="0">
                <a:latin typeface="Courier New" pitchFamily="49" charset="0"/>
              </a:rPr>
              <a:t>	C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 *</a:t>
            </a:r>
            <a:r>
              <a:rPr lang="ru-RU" sz="1300" b="1" dirty="0" err="1">
                <a:latin typeface="Courier New" pitchFamily="49" charset="0"/>
              </a:rPr>
              <a:t>m_p</a:t>
            </a:r>
            <a:r>
              <a:rPr lang="en-US" sz="1300" b="1" dirty="0">
                <a:latin typeface="Courier New" pitchFamily="49" charset="0"/>
              </a:rPr>
              <a:t>My</a:t>
            </a:r>
            <a:r>
              <a:rPr lang="ru-RU" sz="1300" b="1" dirty="0" err="1">
                <a:latin typeface="Courier New" pitchFamily="49" charset="0"/>
              </a:rPr>
              <a:t>Class</a:t>
            </a:r>
            <a:r>
              <a:rPr lang="ru-RU" sz="1300" b="1" dirty="0">
                <a:latin typeface="Courier New" pitchFamily="49" charset="0"/>
              </a:rPr>
              <a:t>;</a:t>
            </a:r>
          </a:p>
          <a:p>
            <a:pPr>
              <a:tabLst>
                <a:tab pos="442913" algn="l"/>
              </a:tabLst>
            </a:pPr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класса </a:t>
            </a:r>
            <a:r>
              <a:rPr lang="en-US" dirty="0" err="1"/>
              <a:t>CMyClassPtr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063750" y="1857365"/>
            <a:ext cx="860425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…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>
              <a:tabLst>
                <a:tab pos="442913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</a:rPr>
              <a:t>, char * </a:t>
            </a:r>
            <a:r>
              <a:rPr lang="en-US" sz="1200" b="1" dirty="0" err="1">
                <a:latin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</a:rPr>
              <a:t>[])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CMyClassPtr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(new </a:t>
            </a:r>
            <a:r>
              <a:rPr lang="en-US" sz="1200" b="1" dirty="0" err="1">
                <a:latin typeface="Courier New" pitchFamily="49" charset="0"/>
              </a:rPr>
              <a:t>CMyClass</a:t>
            </a:r>
            <a:r>
              <a:rPr lang="en-US" sz="1200" b="1" dirty="0">
                <a:latin typeface="Courier New" pitchFamily="49" charset="0"/>
              </a:rPr>
              <a:t>());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if (…)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pMyClass</a:t>
            </a:r>
            <a:r>
              <a:rPr lang="en-US" sz="1200" b="1" dirty="0">
                <a:latin typeface="Courier New" pitchFamily="49" charset="0"/>
              </a:rPr>
              <a:t>-&gt;</a:t>
            </a:r>
            <a:r>
              <a:rPr lang="en-US" sz="1200" b="1" dirty="0" err="1">
                <a:latin typeface="Courier New" pitchFamily="49" charset="0"/>
              </a:rPr>
              <a:t>DoSomethingImportant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else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	return 1;	</a:t>
            </a:r>
            <a:r>
              <a:rPr lang="en-US" sz="1200" i="1" dirty="0">
                <a:latin typeface="Courier New" pitchFamily="49" charset="0"/>
              </a:rPr>
              <a:t>// </a:t>
            </a:r>
            <a:r>
              <a:rPr lang="ru-RU" sz="1200" i="1" dirty="0">
                <a:latin typeface="Courier New" pitchFamily="49" charset="0"/>
              </a:rPr>
              <a:t>нет нужды в вызове </a:t>
            </a:r>
            <a:r>
              <a:rPr lang="en-US" sz="1200" i="1" dirty="0">
                <a:latin typeface="Courier New" pitchFamily="49" charset="0"/>
              </a:rPr>
              <a:t>delete (</a:t>
            </a:r>
            <a:r>
              <a:rPr lang="ru-RU" sz="1200" i="1" dirty="0">
                <a:latin typeface="Courier New" pitchFamily="49" charset="0"/>
              </a:rPr>
              <a:t>это сделает умный указатель </a:t>
            </a:r>
            <a:r>
              <a:rPr lang="en-US" sz="1200" i="1" dirty="0" err="1">
                <a:latin typeface="Courier New" pitchFamily="49" charset="0"/>
              </a:rPr>
              <a:t>CMyClassPtr</a:t>
            </a:r>
            <a:r>
              <a:rPr lang="ru-RU" sz="1200" i="1" dirty="0">
                <a:latin typeface="Courier New" pitchFamily="49" charset="0"/>
              </a:rPr>
              <a:t>)</a:t>
            </a:r>
            <a:endParaRPr lang="en-US" sz="1200" i="1" dirty="0">
              <a:latin typeface="Courier New" pitchFamily="49" charset="0"/>
            </a:endParaRP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>
              <a:tabLst>
                <a:tab pos="442913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умные указатели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</a:t>
            </a:r>
            <a:r>
              <a:rPr lang="en-US" dirty="0"/>
              <a:t>STL</a:t>
            </a:r>
            <a:r>
              <a:rPr lang="ru-RU" dirty="0"/>
              <a:t> содержит шаблонные класс </a:t>
            </a: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обеспечивающие политику владения объектом в динамической памяти</a:t>
            </a:r>
            <a:endParaRPr lang="en-US" dirty="0"/>
          </a:p>
          <a:p>
            <a:pPr lvl="1"/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указатель, который единолично владеет объектом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указатель, основанный на подсчёте ссылок на объект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4339" name="Text Box 5"/>
          <p:cNvSpPr txBox="1">
            <a:spLocks noChangeArrowheads="1"/>
          </p:cNvSpPr>
          <p:nvPr/>
        </p:nvSpPr>
        <p:spPr bwMode="auto">
          <a:xfrm>
            <a:off x="2452688" y="2071689"/>
            <a:ext cx="486744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b="1" dirty="0">
                <a:latin typeface="Courier New" pitchFamily="49" charset="0"/>
              </a:rPr>
              <a:t>class Bar;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Foo</a:t>
            </a:r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friend class Bar;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int data;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</a:p>
          <a:p>
            <a:pPr defTabSz="539750"/>
            <a:endParaRPr lang="en-US" b="1" dirty="0">
              <a:latin typeface="Courier New" pitchFamily="49" charset="0"/>
            </a:endParaRPr>
          </a:p>
          <a:p>
            <a:pPr defTabSz="539750"/>
            <a:r>
              <a:rPr lang="en-US" b="1" dirty="0">
                <a:latin typeface="Courier New" pitchFamily="49" charset="0"/>
              </a:rPr>
              <a:t>class Bar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void Do(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 &amp;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foo.data</a:t>
            </a:r>
            <a:r>
              <a:rPr lang="en-US" b="1" dirty="0">
                <a:latin typeface="Courier New" pitchFamily="49" charset="0"/>
              </a:rPr>
              <a:t> = 1;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b="1" dirty="0">
                <a:latin typeface="Courier New" pitchFamily="49" charset="0"/>
              </a:rPr>
              <a:t>};</a:t>
            </a:r>
            <a:endParaRPr lang="ru-RU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A00515-456C-4D7F-96A3-8A30FA3BC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Маркированные типы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507E01-3D06-40D0-A6B1-C378EFF7A4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9010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9F9C75-E174-4F40-A39C-55E4217D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встроенных типов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08F2B-126A-49CC-8FF0-E26924C1D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Один и тот же тип (</a:t>
            </a:r>
            <a:r>
              <a:rPr lang="en-US" dirty="0"/>
              <a:t>int, float, std::string)</a:t>
            </a:r>
            <a:r>
              <a:rPr lang="ru-RU" dirty="0"/>
              <a:t> можно использовать для представления разных значений</a:t>
            </a:r>
          </a:p>
          <a:p>
            <a:pPr lvl="1"/>
            <a:r>
              <a:rPr lang="ru-RU" dirty="0"/>
              <a:t>Скорость, деньги, </a:t>
            </a:r>
            <a:r>
              <a:rPr lang="en-US" dirty="0"/>
              <a:t>id</a:t>
            </a:r>
          </a:p>
          <a:p>
            <a:r>
              <a:rPr lang="ru-RU" dirty="0"/>
              <a:t>Легко допустить ошибку, используя в одной операции разные по смыслу </a:t>
            </a:r>
            <a:r>
              <a:rPr lang="ru-RU" dirty="0" err="1"/>
              <a:t>значния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FDB57-A134-40D6-B3EE-4367607F24DC}"/>
              </a:ext>
            </a:extLst>
          </p:cNvPr>
          <p:cNvSpPr/>
          <p:nvPr/>
        </p:nvSpPr>
        <p:spPr>
          <a:xfrm>
            <a:off x="983432" y="4221088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"RUR +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"USD = 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          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roubles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dollars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"???"</a:t>
            </a:r>
            <a:r>
              <a:rPr lang="de-DE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sv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4747D-A76E-40C5-A1A8-1ABC6CAD16EF}"/>
              </a:ext>
            </a:extLst>
          </p:cNvPr>
          <p:cNvSpPr/>
          <p:nvPr/>
        </p:nvSpPr>
        <p:spPr>
          <a:xfrm>
            <a:off x="1127448" y="5807631"/>
            <a:ext cx="424847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/>
              <a:t>10RUR + 20USD = 30???</a:t>
            </a:r>
          </a:p>
        </p:txBody>
      </p:sp>
    </p:spTree>
    <p:extLst>
      <p:ext uri="{BB962C8B-B14F-4D97-AF65-F5344CB8AC3E}">
        <p14:creationId xmlns:p14="http://schemas.microsoft.com/office/powerpoint/2010/main" val="86200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E70A0D-C68F-4184-8A3F-A25D0D360C56}"/>
              </a:ext>
            </a:extLst>
          </p:cNvPr>
          <p:cNvSpPr/>
          <p:nvPr/>
        </p:nvSpPr>
        <p:spPr>
          <a:xfrm>
            <a:off x="1271464" y="1628800"/>
            <a:ext cx="964907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book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de-DE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de-DE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de-DE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в коде окажется незамеченной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1C1E2-69DC-4FE7-8DEB-EFF46024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</a:t>
            </a:r>
            <a:r>
              <a:rPr lang="ru-RU" dirty="0"/>
              <a:t> пользователя и </a:t>
            </a:r>
            <a:r>
              <a:rPr lang="en-US" dirty="0"/>
              <a:t>Id </a:t>
            </a:r>
            <a:r>
              <a:rPr lang="ru-RU" dirty="0"/>
              <a:t>книги – разные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15349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7C98C-2203-431D-AE7C-422DF1B03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449AA-13E8-43E3-86AE-7AF4F04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шаблонный класс </a:t>
            </a:r>
            <a:r>
              <a:rPr lang="en-US" dirty="0"/>
              <a:t>Tagged</a:t>
            </a:r>
            <a:endParaRPr lang="ru-RU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 </a:t>
            </a:r>
          </a:p>
          <a:p>
            <a:pPr lvl="1"/>
            <a:r>
              <a:rPr lang="en-US" dirty="0"/>
              <a:t>std::pair&lt;int, double&gt; </a:t>
            </a:r>
            <a:r>
              <a:rPr lang="ru-RU" dirty="0"/>
              <a:t>и</a:t>
            </a:r>
            <a:r>
              <a:rPr lang="en-US" dirty="0"/>
              <a:t> std::pair&lt;int, std::string&gt; -</a:t>
            </a:r>
            <a:r>
              <a:rPr lang="ru-RU" dirty="0"/>
              <a:t> разные типы</a:t>
            </a:r>
            <a:endParaRPr lang="en-US" dirty="0"/>
          </a:p>
          <a:p>
            <a:r>
              <a:rPr lang="ru-RU" dirty="0"/>
              <a:t>Два шаблонных параметра:</a:t>
            </a:r>
          </a:p>
          <a:p>
            <a:pPr lvl="1"/>
            <a:r>
              <a:rPr lang="ru-RU" dirty="0"/>
              <a:t>Тип значения, которое хранится внутри</a:t>
            </a:r>
          </a:p>
          <a:p>
            <a:pPr lvl="1"/>
            <a:r>
              <a:rPr lang="ru-RU" dirty="0"/>
              <a:t>Тип-маркер, чтобы отличать один тип от другого</a:t>
            </a:r>
            <a:r>
              <a:rPr lang="en-US" dirty="0"/>
              <a:t> (</a:t>
            </a:r>
            <a:r>
              <a:rPr lang="ru-RU" dirty="0"/>
              <a:t>сам маркер не хранится)</a:t>
            </a:r>
          </a:p>
          <a:p>
            <a:r>
              <a:rPr lang="ru-RU" dirty="0"/>
              <a:t>Перегрузить операции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-&gt;</a:t>
            </a:r>
            <a:r>
              <a:rPr lang="en-US" dirty="0"/>
              <a:t> </a:t>
            </a:r>
            <a:r>
              <a:rPr lang="ru-RU" dirty="0"/>
              <a:t>для доступа к значению</a:t>
            </a:r>
          </a:p>
          <a:p>
            <a:r>
              <a:rPr lang="ru-RU" dirty="0"/>
              <a:t>Перегрузить</a:t>
            </a:r>
            <a:r>
              <a:rPr lang="en-US" dirty="0"/>
              <a:t> </a:t>
            </a:r>
            <a:r>
              <a:rPr lang="ru-RU" dirty="0"/>
              <a:t>операцию </a:t>
            </a:r>
            <a:r>
              <a:rPr lang="en-US" dirty="0"/>
              <a:t>&lt;=&gt; </a:t>
            </a:r>
            <a:r>
              <a:rPr lang="ru-RU" dirty="0"/>
              <a:t>для сравнения значений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3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2CD2BD-1AE4-4AD0-835E-22FD3BE9EF8D}"/>
              </a:ext>
            </a:extLst>
          </p:cNvPr>
          <p:cNvSpPr/>
          <p:nvPr/>
        </p:nvSpPr>
        <p:spPr>
          <a:xfrm>
            <a:off x="33338" y="-4455"/>
            <a:ext cx="121586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ru-RU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TagType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is_nothrow_move_constructible_v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 }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is_nothrow_copy_constructible_v</a:t>
            </a: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 panose="020B0609020204030204" pitchFamily="49" charset="0"/>
              </a:rPr>
              <a:t>&lt;Value&gt;)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: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operator-&gt;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value_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operator&lt;=&gt;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</a:t>
            </a:r>
            <a:r>
              <a:rPr lang="de-DE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Tagged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DE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Tag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de-DE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de-DE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de-DE" sz="16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DE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de-DE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taggedValue</a:t>
            </a:r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DE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util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7D2B39-60F6-4BBA-80F4-D389D8D7573C}"/>
              </a:ext>
            </a:extLst>
          </p:cNvPr>
          <p:cNvSpPr/>
          <p:nvPr/>
        </p:nvSpPr>
        <p:spPr>
          <a:xfrm>
            <a:off x="275692" y="476672"/>
            <a:ext cx="1164061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Эта структура-маркер нужна, чтобы иметь некоторый уникальный тип данных.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}"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1BCC6A-22C9-49EF-97B7-F35EA0A9C51B}"/>
              </a:ext>
            </a:extLst>
          </p:cNvPr>
          <p:cNvSpPr/>
          <p:nvPr/>
        </p:nvSpPr>
        <p:spPr>
          <a:xfrm>
            <a:off x="5807968" y="2204864"/>
            <a:ext cx="6211202" cy="923330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User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"user-1"s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Не скомпилируется: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user1.id = "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Some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Consolas" panose="020B0609020204030204" pitchFamily="49" charset="0"/>
              </a:rPr>
              <a:t>userId"s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user1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0263A6-D98B-4822-8A9D-DABF2C8D7706}"/>
              </a:ext>
            </a:extLst>
          </p:cNvPr>
          <p:cNvSpPr/>
          <p:nvPr/>
        </p:nvSpPr>
        <p:spPr>
          <a:xfrm>
            <a:off x="5807968" y="3510526"/>
            <a:ext cx="5093602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"user-1", </a:t>
            </a:r>
            <a:r>
              <a:rPr lang="ru-RU" dirty="0" err="1">
                <a:latin typeface="Consolas" panose="020B0609020204030204" pitchFamily="49" charset="0"/>
              </a:rPr>
              <a:t>name</a:t>
            </a:r>
            <a:r>
              <a:rPr lang="ru-RU" dirty="0">
                <a:latin typeface="Consolas" panose="020B0609020204030204" pitchFamily="49" charset="0"/>
              </a:rPr>
              <a:t>: "Ivan" }</a:t>
            </a:r>
          </a:p>
        </p:txBody>
      </p:sp>
    </p:spTree>
    <p:extLst>
      <p:ext uri="{BB962C8B-B14F-4D97-AF65-F5344CB8AC3E}">
        <p14:creationId xmlns:p14="http://schemas.microsoft.com/office/powerpoint/2010/main" val="1746564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45D056-2719-4ECA-82CA-6AFC385ABCCB}"/>
              </a:ext>
            </a:extLst>
          </p:cNvPr>
          <p:cNvSpPr/>
          <p:nvPr/>
        </p:nvSpPr>
        <p:spPr>
          <a:xfrm>
            <a:off x="0" y="44624"/>
            <a:ext cx="119533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Пользуемся тем, что лямбда-выражение создаёт новый уникальный тип данных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 объявляем тип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без объявления структуры-маркера.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R"({{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"{}", title: "{}",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"{}" }})"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title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"book-1"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"Moby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"Herman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Melville"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.title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Christmas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Carol"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author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"Charles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Dickens"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BookId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"book-2"s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Book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books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0E3799-F204-45DE-BBCB-012453500E34}"/>
              </a:ext>
            </a:extLst>
          </p:cNvPr>
          <p:cNvSpPr/>
          <p:nvPr/>
        </p:nvSpPr>
        <p:spPr>
          <a:xfrm>
            <a:off x="2520280" y="6323266"/>
            <a:ext cx="94330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{ </a:t>
            </a:r>
            <a:r>
              <a:rPr lang="ru-RU" dirty="0" err="1">
                <a:latin typeface="Consolas" panose="020B0609020204030204" pitchFamily="49" charset="0"/>
              </a:rPr>
              <a:t>id</a:t>
            </a:r>
            <a:r>
              <a:rPr lang="ru-RU" dirty="0">
                <a:latin typeface="Consolas" panose="020B0609020204030204" pitchFamily="49" charset="0"/>
              </a:rPr>
              <a:t>: "book-2", </a:t>
            </a:r>
            <a:r>
              <a:rPr lang="ru-RU" dirty="0" err="1">
                <a:latin typeface="Consolas" panose="020B0609020204030204" pitchFamily="49" charset="0"/>
              </a:rPr>
              <a:t>title</a:t>
            </a:r>
            <a:r>
              <a:rPr lang="ru-RU" dirty="0">
                <a:latin typeface="Consolas" panose="020B0609020204030204" pitchFamily="49" charset="0"/>
              </a:rPr>
              <a:t>: "A </a:t>
            </a:r>
            <a:r>
              <a:rPr lang="ru-RU" dirty="0" err="1">
                <a:latin typeface="Consolas" panose="020B0609020204030204" pitchFamily="49" charset="0"/>
              </a:rPr>
              <a:t>Christmas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Carol</a:t>
            </a:r>
            <a:r>
              <a:rPr lang="ru-RU" dirty="0">
                <a:latin typeface="Consolas" panose="020B0609020204030204" pitchFamily="49" charset="0"/>
              </a:rPr>
              <a:t>", </a:t>
            </a:r>
            <a:r>
              <a:rPr lang="ru-RU" dirty="0" err="1">
                <a:latin typeface="Consolas" panose="020B0609020204030204" pitchFamily="49" charset="0"/>
              </a:rPr>
              <a:t>author</a:t>
            </a:r>
            <a:r>
              <a:rPr lang="ru-RU" dirty="0">
                <a:latin typeface="Consolas" panose="020B0609020204030204" pitchFamily="49" charset="0"/>
              </a:rPr>
              <a:t>: "</a:t>
            </a:r>
            <a:r>
              <a:rPr lang="ru-RU" dirty="0" err="1">
                <a:latin typeface="Consolas" panose="020B0609020204030204" pitchFamily="49" charset="0"/>
              </a:rPr>
              <a:t>Charles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Dickens</a:t>
            </a:r>
            <a:r>
              <a:rPr lang="ru-RU" dirty="0">
                <a:latin typeface="Consolas" panose="020B0609020204030204" pitchFamily="49" charset="0"/>
              </a:rPr>
              <a:t>" }</a:t>
            </a:r>
          </a:p>
        </p:txBody>
      </p:sp>
    </p:spTree>
    <p:extLst>
      <p:ext uri="{BB962C8B-B14F-4D97-AF65-F5344CB8AC3E}">
        <p14:creationId xmlns:p14="http://schemas.microsoft.com/office/powerpoint/2010/main" val="22955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9F64E1-3124-4E1B-9811-473D8631B8BB}"/>
              </a:ext>
            </a:extLst>
          </p:cNvPr>
          <p:cNvSpPr/>
          <p:nvPr/>
        </p:nvSpPr>
        <p:spPr>
          <a:xfrm>
            <a:off x="119336" y="116631"/>
            <a:ext cx="1087320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Валюта (в качестве единиц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int64_t)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Унарные + и -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operator-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4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C85409-81D9-47CA-BB03-FFAE92578A44}"/>
              </a:ext>
            </a:extLst>
          </p:cNvPr>
          <p:cNvSpPr/>
          <p:nvPr/>
        </p:nvSpPr>
        <p:spPr>
          <a:xfrm>
            <a:off x="0" y="116632"/>
            <a:ext cx="120006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Объявляем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decltype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([] {})&gt;;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можно объявить и другие валюты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USD"sv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EUR"sv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d1 = r1;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F0A638-BEC9-46FD-B454-ED46A8487CF6}"/>
              </a:ext>
            </a:extLst>
          </p:cNvPr>
          <p:cNvSpPr/>
          <p:nvPr/>
        </p:nvSpPr>
        <p:spPr>
          <a:xfrm>
            <a:off x="5303912" y="5218230"/>
            <a:ext cx="6096000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/>
              <a:t>10RUR + 20RUR = 30RUR</a:t>
            </a:r>
          </a:p>
          <a:p>
            <a:r>
              <a:rPr lang="ru-RU" dirty="0"/>
              <a:t>8USD + 5USD = 13USD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7D0CE6-A206-429F-9603-A543EC5127F3}"/>
              </a:ext>
            </a:extLst>
          </p:cNvPr>
          <p:cNvSpPr/>
          <p:nvPr/>
        </p:nvSpPr>
        <p:spPr>
          <a:xfrm>
            <a:off x="1679848" y="5877272"/>
            <a:ext cx="864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binary '=': no operator found which takes a right-hand operand of type '</a:t>
            </a:r>
            <a:r>
              <a:rPr lang="en-US" dirty="0" err="1">
                <a:solidFill>
                  <a:srgbClr val="FF0000"/>
                </a:solidFill>
                <a:latin typeface="Cascadia Mono" panose="020B0609020000020004" pitchFamily="49" charset="0"/>
              </a:rPr>
              <a:t>Roubles</a:t>
            </a:r>
            <a:r>
              <a:rPr lang="en-US" dirty="0">
                <a:solidFill>
                  <a:srgbClr val="FF0000"/>
                </a:solidFill>
                <a:latin typeface="Cascadia Mono" panose="020B0609020000020004" pitchFamily="49" charset="0"/>
              </a:rPr>
              <a:t>' (or there is no acceptable conversion)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79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CD8777-DBFD-4311-811C-78F29680FD0E}"/>
              </a:ext>
            </a:extLst>
          </p:cNvPr>
          <p:cNvSpPr/>
          <p:nvPr/>
        </p:nvSpPr>
        <p:spPr>
          <a:xfrm>
            <a:off x="7955" y="-43543"/>
            <a:ext cx="119286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 качестве денег можем использовать одну из нескольких валют.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[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-&gt;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53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BE986-D9B4-48CF-BC4D-85E143568E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6E9FD5-F635-4856-8DB8-BE0B25197F8B}"/>
              </a:ext>
            </a:extLst>
          </p:cNvPr>
          <p:cNvSpPr/>
          <p:nvPr/>
        </p:nvSpPr>
        <p:spPr>
          <a:xfrm>
            <a:off x="0" y="13342"/>
            <a:ext cx="1166529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+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= 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компилируется, хотя операция сложения рублей и долларов не определена.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// Работает за счёт неявного преобразования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Dollars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типу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Money.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// Money{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{50} } + Money{ Dollars{70}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18AAE-7388-4F22-85DA-4B0A61E70836}"/>
              </a:ext>
            </a:extLst>
          </p:cNvPr>
          <p:cNvSpPr/>
          <p:nvPr/>
        </p:nvSpPr>
        <p:spPr>
          <a:xfrm>
            <a:off x="263352" y="5517232"/>
            <a:ext cx="4392488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15USD + 5USD = 20USD</a:t>
            </a:r>
          </a:p>
          <a:p>
            <a:r>
              <a:rPr lang="ru-RU" dirty="0" err="1">
                <a:latin typeface="Consolas" panose="020B0609020204030204" pitchFamily="49" charset="0"/>
              </a:rPr>
              <a:t>Can't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add</a:t>
            </a:r>
            <a:r>
              <a:rPr lang="ru-RU" dirty="0">
                <a:latin typeface="Consolas" panose="020B0609020204030204" pitchFamily="49" charset="0"/>
              </a:rPr>
              <a:t> 50RUR </a:t>
            </a:r>
            <a:r>
              <a:rPr lang="ru-RU" dirty="0" err="1">
                <a:latin typeface="Consolas" panose="020B0609020204030204" pitchFamily="49" charset="0"/>
              </a:rPr>
              <a:t>and</a:t>
            </a:r>
            <a:r>
              <a:rPr lang="ru-RU" dirty="0">
                <a:latin typeface="Consolas" panose="020B0609020204030204" pitchFamily="49" charset="0"/>
              </a:rPr>
              <a:t> 70USD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2151BA-FD07-4099-B3FA-A662CE29B975}"/>
              </a:ext>
            </a:extLst>
          </p:cNvPr>
          <p:cNvSpPr/>
          <p:nvPr/>
        </p:nvSpPr>
        <p:spPr>
          <a:xfrm>
            <a:off x="5015880" y="4077072"/>
            <a:ext cx="7128792" cy="267765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U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ostringstream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Can't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add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sv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A31515"/>
                </a:solidFill>
                <a:latin typeface="Consolas" panose="020B0609020204030204" pitchFamily="49" charset="0"/>
              </a:rPr>
              <a:t>" and "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invalid_argument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err</a:t>
            </a:r>
            <a:r>
              <a:rPr lang="de-DE" sz="12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200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[](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r>
              <a:rPr lang="ru-RU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AddIfSameTypes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200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 },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2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turn AddIfSameTypes">
            <a:extLst>
              <a:ext uri="{FF2B5EF4-FFF2-40B4-BE49-F238E27FC236}">
                <a16:creationId xmlns:a16="http://schemas.microsoft.com/office/drawing/2014/main" id="{BF08C946-DABA-4E6A-8A22-4EDD5295D9E7}"/>
              </a:ext>
            </a:extLst>
          </p:cNvPr>
          <p:cNvSpPr/>
          <p:nvPr/>
        </p:nvSpPr>
        <p:spPr>
          <a:xfrm>
            <a:off x="7464152" y="6237312"/>
            <a:ext cx="338437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turn lhs + rhs">
            <a:extLst>
              <a:ext uri="{FF2B5EF4-FFF2-40B4-BE49-F238E27FC236}">
                <a16:creationId xmlns:a16="http://schemas.microsoft.com/office/drawing/2014/main" id="{1188D7B6-4D7C-4F2E-BEF2-4C3C3153C7B9}"/>
              </a:ext>
            </a:extLst>
          </p:cNvPr>
          <p:cNvSpPr/>
          <p:nvPr/>
        </p:nvSpPr>
        <p:spPr>
          <a:xfrm>
            <a:off x="7824192" y="4256305"/>
            <a:ext cx="1512168" cy="281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hrow invalid_argument">
            <a:extLst>
              <a:ext uri="{FF2B5EF4-FFF2-40B4-BE49-F238E27FC236}">
                <a16:creationId xmlns:a16="http://schemas.microsoft.com/office/drawing/2014/main" id="{A6662289-D7C9-45D6-99A3-488A76A59BC6}"/>
              </a:ext>
            </a:extLst>
          </p:cNvPr>
          <p:cNvSpPr/>
          <p:nvPr/>
        </p:nvSpPr>
        <p:spPr>
          <a:xfrm>
            <a:off x="5231904" y="5013176"/>
            <a:ext cx="4104456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1426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  <p:bldP spid="10" grpId="2" animBg="1"/>
      <p:bldP spid="10" grpId="3" animBg="1"/>
      <p:bldP spid="11" grpId="0" animBg="1"/>
      <p:bldP spid="11" grpId="1" animBg="1"/>
      <p:bldP spid="12" grpId="0" animBg="1"/>
      <p:bldP spid="12" grpId="1" animBg="1"/>
      <p:bldP spid="12" grpId="2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9D9A3-7F95-41C0-92B8-66A57CD2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User-defined literals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D6C0B-FEDB-4D5D-8AC4-8D1CE0B3F9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5478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79B312-BF46-4A58-839C-D5768C8C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Литералы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A92D36-CC50-4F0E-8229-19A0B1289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Облегчают создание объектов, путём указания суффикса после чисел и строк</a:t>
            </a:r>
          </a:p>
          <a:p>
            <a:r>
              <a:rPr lang="ru-RU" dirty="0"/>
              <a:t>Встроенные литералы – применяются к базовым типам</a:t>
            </a:r>
          </a:p>
          <a:p>
            <a:pPr lvl="1"/>
            <a:r>
              <a:rPr lang="ru-RU" dirty="0"/>
              <a:t>10</a:t>
            </a:r>
            <a:r>
              <a:rPr lang="en-US" dirty="0"/>
              <a:t>.5f – float</a:t>
            </a:r>
            <a:endParaRPr lang="ru-RU" dirty="0"/>
          </a:p>
          <a:p>
            <a:pPr lvl="1"/>
            <a:r>
              <a:rPr lang="en-US" dirty="0"/>
              <a:t>10u – unsigned int</a:t>
            </a:r>
          </a:p>
        </p:txBody>
      </p:sp>
    </p:spTree>
    <p:extLst>
      <p:ext uri="{BB962C8B-B14F-4D97-AF65-F5344CB8AC3E}">
        <p14:creationId xmlns:p14="http://schemas.microsoft.com/office/powerpoint/2010/main" val="30685064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F6A3B-AA16-46AE-B7B2-3ADB5D97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литералы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4AD2A-B201-4F7D-8BAB-16344A08C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Стандартные литералы</a:t>
            </a:r>
          </a:p>
          <a:p>
            <a:pPr lvl="1"/>
            <a:r>
              <a:rPr lang="ru-RU" dirty="0"/>
              <a:t>Объявлены в </a:t>
            </a:r>
            <a:r>
              <a:rPr lang="en-US" dirty="0"/>
              <a:t>namespace </a:t>
            </a:r>
            <a:r>
              <a:rPr lang="en-US" dirty="0">
                <a:latin typeface="Consolas" panose="020B0609020204030204" pitchFamily="49" charset="0"/>
              </a:rPr>
              <a:t>std::literals</a:t>
            </a:r>
            <a:endParaRPr lang="ru-RU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</a:t>
            </a:r>
            <a:r>
              <a:rPr lang="en-US" dirty="0">
                <a:latin typeface="Consolas" panose="020B0609020204030204" pitchFamily="49" charset="0"/>
              </a:rPr>
              <a:t> – std::string("hello")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hello"sv</a:t>
            </a:r>
            <a:r>
              <a:rPr lang="en-US" dirty="0">
                <a:latin typeface="Consolas" panose="020B0609020204030204" pitchFamily="49" charset="0"/>
              </a:rPr>
              <a:t> – std::</a:t>
            </a:r>
            <a:r>
              <a:rPr lang="en-US" dirty="0" err="1">
                <a:latin typeface="Consolas" panose="020B0609020204030204" pitchFamily="49" charset="0"/>
              </a:rPr>
              <a:t>string_view</a:t>
            </a:r>
            <a:r>
              <a:rPr lang="en-US" dirty="0">
                <a:latin typeface="Consolas" panose="020B0609020204030204" pitchFamily="49" charset="0"/>
              </a:rPr>
              <a:t>("hello")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25ms – std::chrono::milliseconds(125)</a:t>
            </a:r>
            <a:endParaRPr lang="ru-RU" dirty="0">
              <a:latin typeface="Consolas" panose="020B0609020204030204" pitchFamily="49" charset="0"/>
            </a:endParaRPr>
          </a:p>
          <a:p>
            <a:pPr lvl="1"/>
            <a:r>
              <a:rPr lang="ru-RU" dirty="0">
                <a:latin typeface="Consolas" panose="020B0609020204030204" pitchFamily="49" charset="0"/>
              </a:rPr>
              <a:t>18</a:t>
            </a:r>
            <a:r>
              <a:rPr lang="en-US" dirty="0">
                <a:latin typeface="Consolas" panose="020B0609020204030204" pitchFamily="49" charset="0"/>
              </a:rPr>
              <a:t>.5i – std::complex(0.0, 18.5)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10.0 - 3.5i</a:t>
            </a:r>
          </a:p>
          <a:p>
            <a:r>
              <a:rPr lang="ru-RU" dirty="0"/>
              <a:t>Можно объявить свои литералы</a:t>
            </a:r>
          </a:p>
          <a:p>
            <a:pPr lvl="1"/>
            <a:r>
              <a:rPr lang="ru-RU" dirty="0"/>
              <a:t>Суффикс должен начинаться с подчёркивания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3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03BA-8E40-4F32-9FC5-A1F25D29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Автоматический перевод из градусов в радианы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B1FC24-343C-4F41-B1FD-3F3EFB749441}"/>
              </a:ext>
            </a:extLst>
          </p:cNvPr>
          <p:cNvSpPr/>
          <p:nvPr/>
        </p:nvSpPr>
        <p:spPr>
          <a:xfrm>
            <a:off x="911424" y="1988840"/>
            <a:ext cx="8232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operator""_</a:t>
            </a:r>
            <a:r>
              <a:rPr lang="en-US" dirty="0" err="1">
                <a:solidFill>
                  <a:srgbClr val="098658"/>
                </a:solidFill>
                <a:latin typeface="Consolas" panose="020B0609020204030204" pitchFamily="49" charset="0"/>
              </a:rPr>
              <a:t>deg_to_rad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deg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pi_v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180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098658"/>
                </a:solidFill>
                <a:latin typeface="Consolas" panose="020B0609020204030204" pitchFamily="49" charset="0"/>
              </a:rPr>
              <a:t>180.0_deg_to_rad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nn-NO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nn-NO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nn-NO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3.14159</a:t>
            </a:r>
            <a:endParaRPr lang="nn-NO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73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A459-AC40-4F03-B875-C23A60B8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Литерал для создания котиков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2BDC27-53B2-4DB3-A8C9-49FE6565AF94}"/>
              </a:ext>
            </a:extLst>
          </p:cNvPr>
          <p:cNvSpPr/>
          <p:nvPr/>
        </p:nvSpPr>
        <p:spPr>
          <a:xfrm>
            <a:off x="805334" y="1484784"/>
            <a:ext cx="1112331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length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Классические способы создать котика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cat0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cat1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cat2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Leopold"s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cat3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{ .</a:t>
            </a:r>
            <a:r>
              <a:rPr lang="en-US" dirty="0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{ 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"Leopold"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7 } };</a:t>
            </a: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ascadia Mono" panose="020B0609020000020004" pitchFamily="49" charset="0"/>
              </a:rPr>
              <a:t>auto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Leopold</a:t>
            </a:r>
            <a:r>
              <a:rPr lang="ru-RU" dirty="0">
                <a:solidFill>
                  <a:srgbClr val="A31515"/>
                </a:solidFill>
                <a:latin typeface="Cascadia Mono" panose="020B0609020000020004" pitchFamily="49" charset="0"/>
              </a:rPr>
              <a:t>"_</a:t>
            </a:r>
            <a:r>
              <a:rPr lang="ru-RU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Создаём котика при помощи суффикса _</a:t>
            </a:r>
            <a:r>
              <a:rPr lang="ru-RU" dirty="0" err="1">
                <a:solidFill>
                  <a:srgbClr val="008000"/>
                </a:solidFill>
                <a:latin typeface="Cascadia Mono" panose="020B0609020000020004" pitchFamily="49" charset="0"/>
              </a:rPr>
              <a:t>Cat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static_assert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is_same_v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decltype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>
                <a:solidFill>
                  <a:srgbClr val="000080"/>
                </a:solidFill>
                <a:latin typeface="Cascadia Mono" panose="020B0609020000020004" pitchFamily="49" charset="0"/>
              </a:rPr>
              <a:t>cat4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), </a:t>
            </a:r>
            <a:r>
              <a:rPr lang="de-DE" dirty="0">
                <a:solidFill>
                  <a:srgbClr val="0000FF"/>
                </a:solidFill>
                <a:latin typeface="Cascadia Mono" panose="020B0609020000020004" pitchFamily="49" charset="0"/>
              </a:rPr>
              <a:t>Cat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&gt;);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Это точно котик!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// Можно у созданного объекта сразу обращаться к полям и методам</a:t>
            </a:r>
            <a:endParaRPr lang="ru-RU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000080"/>
                </a:solidFill>
                <a:latin typeface="Cascadia Mono" panose="020B06090200000200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Basil"_Cat</a:t>
            </a:r>
            <a:r>
              <a:rPr lang="de-DE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de-DE" dirty="0" err="1">
                <a:solidFill>
                  <a:srgbClr val="000080"/>
                </a:solidFill>
                <a:latin typeface="Cascadia Mono" panose="020B06090200000200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i="1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de-DE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de-DE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ascadia Mono" panose="020B0609020000020004" pitchFamily="49" charset="0"/>
              </a:rPr>
              <a:t>Напечатает строку </a:t>
            </a:r>
            <a:r>
              <a:rPr lang="de-DE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Basi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l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7150B8-EF17-46B6-AEB0-39D7291C16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4312" y="1138104"/>
            <a:ext cx="3024336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90EA5-AABC-4161-B87B-2D086C1CC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Многократный вызов функции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0A35C5-E24F-4716-B057-D921F69A4379}"/>
              </a:ext>
            </a:extLst>
          </p:cNvPr>
          <p:cNvSpPr/>
          <p:nvPr/>
        </p:nvSpPr>
        <p:spPr>
          <a:xfrm>
            <a:off x="838200" y="1340768"/>
            <a:ext cx="1087442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Вызывает функцию заданное количество раз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explicit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""_Times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repeatCount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Repeater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Тоже напечатает 5 раз строку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CD3131"/>
                </a:solidFill>
                <a:latin typeface="Consolas" panose="020B0609020204030204" pitchFamily="49" charset="0"/>
              </a:rPr>
              <a:t>5_Times.Do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([]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});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1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154C-4146-456C-A616-6F5672E6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Добавляем литералы к валюте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A1481-3B65-4484-B6BD-E3039076CC11}"/>
              </a:ext>
            </a:extLst>
          </p:cNvPr>
          <p:cNvSpPr/>
          <p:nvPr/>
        </p:nvSpPr>
        <p:spPr>
          <a:xfrm>
            <a:off x="911424" y="1502688"/>
            <a:ext cx="1036915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cmp_equal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out_of_range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"Value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out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of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CurrencyType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signedAmount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unsigned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Roubles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""_</a:t>
            </a:r>
            <a:r>
              <a:rPr lang="de-DE" dirty="0" err="1">
                <a:solidFill>
                  <a:srgbClr val="098658"/>
                </a:solidFill>
                <a:latin typeface="Consolas" panose="020B0609020204030204" pitchFamily="49" charset="0"/>
              </a:rPr>
              <a:t>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make_unsigned_t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MakeCurrency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Euros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47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4EBA32B-86B9-4C2D-BDCC-5B3CEA227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1" t="9051" r="17600" b="5325"/>
          <a:stretch/>
        </p:blipFill>
        <p:spPr>
          <a:xfrm>
            <a:off x="6960096" y="2780928"/>
            <a:ext cx="4801321" cy="34959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FC392-1A85-45F2-85BF-D6816C06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Денежные литералы в действии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2A0DB6-2BF6-4620-A8C5-6C05D698A67D}"/>
              </a:ext>
            </a:extLst>
          </p:cNvPr>
          <p:cNvSpPr/>
          <p:nvPr/>
        </p:nvSpPr>
        <p:spPr>
          <a:xfrm>
            <a:off x="838200" y="1502688"/>
            <a:ext cx="1044116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// Используем охватывающий класс или структуру в качестве маркера типа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price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20_eur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70_eur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order2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500_rur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17_rur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7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1693E0-1B3C-4D8E-93E9-8180EB03004D}"/>
              </a:ext>
            </a:extLst>
          </p:cNvPr>
          <p:cNvSpPr/>
          <p:nvPr/>
        </p:nvSpPr>
        <p:spPr>
          <a:xfrm>
            <a:off x="767408" y="1720840"/>
            <a:ext cx="928903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Используем охватывающий класс или структуру в качестве маркера типа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качестве значения используется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uint64_t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uint64_t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Order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costcos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037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Для чего нужна перегрузка операций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некоторых типов данных естественными может оказаться использование операций над базовыми типами</a:t>
            </a:r>
          </a:p>
          <a:p>
            <a:pPr lvl="1"/>
            <a:r>
              <a:rPr lang="ru-RU"/>
              <a:t>+= и + для конкатенации строк</a:t>
            </a:r>
          </a:p>
          <a:p>
            <a:pPr lvl="1"/>
            <a:r>
              <a:rPr lang="ru-RU"/>
              <a:t>-- и ++ для итераторов</a:t>
            </a:r>
          </a:p>
          <a:p>
            <a:pPr lvl="1"/>
            <a:r>
              <a:rPr lang="ru-RU"/>
              <a:t>арифметические операции для векторов и комплексных чисел</a:t>
            </a:r>
          </a:p>
          <a:p>
            <a:pPr lvl="1"/>
            <a:r>
              <a:rPr lang="ru-RU"/>
              <a:t>-</a:t>
            </a:r>
            <a:r>
              <a:rPr lang="en-US"/>
              <a:t>&gt; </a:t>
            </a:r>
            <a:r>
              <a:rPr lang="ru-RU"/>
              <a:t>и </a:t>
            </a:r>
            <a:r>
              <a:rPr lang="en-US"/>
              <a:t>* </a:t>
            </a:r>
            <a:r>
              <a:rPr lang="ru-RU"/>
              <a:t>для </a:t>
            </a:r>
            <a:r>
              <a:rPr lang="ru-RU">
                <a:hlinkClick r:id="rId2"/>
              </a:rPr>
              <a:t>умных указателей</a:t>
            </a:r>
            <a:endParaRPr lang="ru-RU"/>
          </a:p>
          <a:p>
            <a:pPr lvl="1"/>
            <a:r>
              <a:rPr lang="en-US"/>
              <a:t>[] </a:t>
            </a:r>
            <a:r>
              <a:rPr lang="ru-RU"/>
              <a:t>для массивов и ассоциативных контейнеров</a:t>
            </a:r>
          </a:p>
          <a:p>
            <a:pPr lvl="1"/>
            <a:r>
              <a:rPr lang="ru-RU"/>
              <a:t>() для функторов (объектов функций)</a:t>
            </a:r>
          </a:p>
          <a:p>
            <a:pPr lvl="1"/>
            <a:r>
              <a:rPr lang="ru-RU"/>
              <a:t>= для классов с собственным конструктором копирования</a:t>
            </a:r>
          </a:p>
          <a:p>
            <a:pPr lvl="1"/>
            <a:r>
              <a:rPr lang="ru-RU"/>
              <a:t>операции сравнения для строк и других типов</a:t>
            </a:r>
            <a:endParaRPr lang="ru-RU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CA6C-E773-4ABC-B683-AB9BB332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Упрощаем создание </a:t>
            </a:r>
            <a:r>
              <a:rPr lang="en-US" dirty="0" err="1"/>
              <a:t>UserId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9DC33E-5FC5-427D-888B-1030B280D43D}"/>
              </a:ext>
            </a:extLst>
          </p:cNvPr>
          <p:cNvSpPr/>
          <p:nvPr/>
        </p:nvSpPr>
        <p:spPr>
          <a:xfrm>
            <a:off x="838200" y="1440520"/>
            <a:ext cx="70580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{ };</a:t>
            </a:r>
          </a:p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UserIdTag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&gt;;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""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{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len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Dollars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CF2747-5D8A-4A3E-8B64-76ED8F6F10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49" r="50000"/>
          <a:stretch/>
        </p:blipFill>
        <p:spPr>
          <a:xfrm>
            <a:off x="7972292" y="5085184"/>
            <a:ext cx="1613483" cy="1634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3BD96D-1C58-4F26-85A0-6095AD66C2F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50773"/>
          <a:stretch/>
        </p:blipFill>
        <p:spPr>
          <a:xfrm>
            <a:off x="7974553" y="3140968"/>
            <a:ext cx="1611222" cy="158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индексации </a:t>
            </a:r>
            <a:r>
              <a:rPr lang="en-US" dirty="0"/>
              <a:t>[]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индексации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Является </a:t>
            </a:r>
            <a:r>
              <a:rPr lang="ru-RU" b="1" dirty="0"/>
              <a:t>унарным</a:t>
            </a:r>
            <a:r>
              <a:rPr lang="ru-RU" dirty="0"/>
              <a:t> оператором, обычно использующимся для доступа к элементам контейнера</a:t>
            </a:r>
          </a:p>
          <a:p>
            <a:pPr lvl="1"/>
            <a:r>
              <a:rPr lang="ru-RU" dirty="0"/>
              <a:t>В качестве типа индекса может использоваться произвольный тип</a:t>
            </a:r>
          </a:p>
          <a:p>
            <a:pPr lvl="1"/>
            <a:r>
              <a:rPr lang="ru-RU" dirty="0"/>
              <a:t>Программист может определить иную семантику данного оператора, однако это может ввести в заблуждение других программистов и не рекомендуется</a:t>
            </a:r>
          </a:p>
          <a:p>
            <a:r>
              <a:rPr lang="ru-RU" dirty="0"/>
              <a:t>Поскольку доступ к элементам может быть как на чтение, так и на запись, существуют </a:t>
            </a:r>
            <a:r>
              <a:rPr lang="ru-RU" b="1" dirty="0"/>
              <a:t>две формы данного оператора</a:t>
            </a:r>
          </a:p>
          <a:p>
            <a:pPr lvl="1"/>
            <a:r>
              <a:rPr lang="ru-RU" b="1" dirty="0"/>
              <a:t>Оператор доступа для чтения </a:t>
            </a:r>
            <a:r>
              <a:rPr lang="ru-RU" dirty="0"/>
              <a:t>является константным и возвращает константную ссылку на элемент контейнера</a:t>
            </a:r>
          </a:p>
          <a:p>
            <a:pPr lvl="2"/>
            <a:r>
              <a:rPr lang="ru-RU" dirty="0"/>
              <a:t>Возврат ссылки, а не значения необходим для корректного получения адреса элемента константного контейнера</a:t>
            </a:r>
          </a:p>
          <a:p>
            <a:pPr lvl="3"/>
            <a:r>
              <a:rPr lang="ru-RU" dirty="0"/>
              <a:t>При возврате по значению конструкция</a:t>
            </a:r>
            <a:br>
              <a:rPr lang="ru-RU" dirty="0"/>
            </a:br>
            <a:r>
              <a:rPr lang="en-US" dirty="0"/>
              <a:t>&amp;container[</a:t>
            </a:r>
            <a:r>
              <a:rPr lang="en-US" dirty="0" err="1"/>
              <a:t>itemIndex</a:t>
            </a:r>
            <a:r>
              <a:rPr lang="en-US" dirty="0"/>
              <a:t>] </a:t>
            </a:r>
            <a:r>
              <a:rPr lang="ru-RU" dirty="0"/>
              <a:t>вернет адрес временного объекта</a:t>
            </a:r>
          </a:p>
          <a:p>
            <a:pPr lvl="1"/>
            <a:r>
              <a:rPr lang="ru-RU" b="1" dirty="0"/>
              <a:t>Оператор доступа для записи </a:t>
            </a:r>
            <a:r>
              <a:rPr lang="ru-RU" dirty="0"/>
              <a:t>является </a:t>
            </a:r>
            <a:r>
              <a:rPr lang="ru-RU" dirty="0" err="1"/>
              <a:t>неконстантным</a:t>
            </a:r>
            <a:r>
              <a:rPr lang="ru-RU" dirty="0"/>
              <a:t> и возвращает ссылку на элемент контейнера</a:t>
            </a:r>
          </a:p>
          <a:p>
            <a:r>
              <a:rPr lang="ru-RU" dirty="0"/>
              <a:t>Оператор </a:t>
            </a:r>
            <a:r>
              <a:rPr lang="en-US" dirty="0"/>
              <a:t>[]</a:t>
            </a:r>
            <a:r>
              <a:rPr lang="ru-RU" dirty="0"/>
              <a:t> может быть объявлен </a:t>
            </a:r>
            <a:r>
              <a:rPr lang="ru-RU" b="1" dirty="0">
                <a:solidFill>
                  <a:srgbClr val="FF0000"/>
                </a:solidFill>
              </a:rPr>
              <a:t>только внутри </a:t>
            </a:r>
            <a:r>
              <a:rPr lang="ru-RU" dirty="0"/>
              <a:t>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доступ к символам строки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95600" y="1687354"/>
            <a:ext cx="778332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class</a:t>
            </a:r>
            <a:r>
              <a:rPr lang="ru-RU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CMyString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 err="1">
                <a:latin typeface="Courier New" pitchFamily="49" charset="0"/>
              </a:rPr>
              <a:t>public</a:t>
            </a:r>
            <a:r>
              <a:rPr lang="ru-RU" sz="1500" b="1" dirty="0">
                <a:latin typeface="Courier New" pitchFamily="49" charset="0"/>
              </a:rPr>
              <a:t>: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чтения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 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const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i="1" dirty="0">
                <a:latin typeface="Courier New" pitchFamily="49" charset="0"/>
              </a:rPr>
              <a:t>	// </a:t>
            </a:r>
            <a:r>
              <a:rPr lang="ru-RU" sz="1500" i="1" dirty="0">
                <a:latin typeface="Courier New" pitchFamily="49" charset="0"/>
              </a:rPr>
              <a:t>оператор индексированного доступа для записи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</a:rPr>
              <a:t>char &amp; </a:t>
            </a:r>
            <a:r>
              <a:rPr lang="en-US" sz="1500" b="1" dirty="0">
                <a:latin typeface="Courier New" pitchFamily="49" charset="0"/>
              </a:rPr>
              <a:t>operator[](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index)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assert(index &lt;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	return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[index];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}</a:t>
            </a:r>
            <a:endParaRPr lang="ru-RU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	…</a:t>
            </a:r>
            <a:endParaRPr lang="en-US" sz="15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char * </a:t>
            </a:r>
            <a:r>
              <a:rPr lang="en-US" sz="1500" b="1" dirty="0" err="1">
                <a:latin typeface="Courier New" pitchFamily="49" charset="0"/>
              </a:rPr>
              <a:t>m_pChars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500" b="1" dirty="0">
                <a:latin typeface="Courier New" pitchFamily="49" charset="0"/>
              </a:rPr>
              <a:t>	</a:t>
            </a:r>
            <a:r>
              <a:rPr lang="en-US" sz="1500" b="1" dirty="0" err="1">
                <a:latin typeface="Courier New" pitchFamily="49" charset="0"/>
              </a:rPr>
              <a:t>size_t</a:t>
            </a:r>
            <a:r>
              <a:rPr lang="en-US" sz="1500" b="1" dirty="0">
                <a:latin typeface="Courier New" pitchFamily="49" charset="0"/>
              </a:rPr>
              <a:t> </a:t>
            </a:r>
            <a:r>
              <a:rPr lang="en-US" sz="1500" b="1" dirty="0" err="1">
                <a:latin typeface="Courier New" pitchFamily="49" charset="0"/>
              </a:rPr>
              <a:t>m_length</a:t>
            </a:r>
            <a:r>
              <a:rPr lang="en-US" sz="15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500" b="1" dirty="0">
                <a:latin typeface="Courier New" pitchFamily="49" charset="0"/>
              </a:rPr>
              <a:t>};</a:t>
            </a:r>
            <a:endParaRPr lang="en-US" sz="15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операций инкремента и декремента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Особенности перегрузки операторов инкремента и декремента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некоторых типов данных могут быть определены операции инкремента и декремента</a:t>
            </a:r>
          </a:p>
          <a:p>
            <a:pPr lvl="1"/>
            <a:r>
              <a:rPr lang="ru-RU" dirty="0"/>
              <a:t>Итераторы, счетчики</a:t>
            </a:r>
          </a:p>
          <a:p>
            <a:r>
              <a:rPr lang="ru-RU" dirty="0"/>
              <a:t>Операторы инкремента и декремента являются унарными операциями</a:t>
            </a:r>
          </a:p>
          <a:p>
            <a:r>
              <a:rPr lang="ru-RU" dirty="0"/>
              <a:t>Префиксные и постфиксные версии данных операторов имеют различную семантику и перегружаются по-разному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префиксной формы инкремента и декремента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565671"/>
          </a:xfrm>
        </p:spPr>
        <p:txBody>
          <a:bodyPr>
            <a:normAutofit/>
          </a:bodyPr>
          <a:lstStyle/>
          <a:p>
            <a:r>
              <a:rPr lang="ru-RU" b="1" dirty="0"/>
              <a:t>Префиксная</a:t>
            </a:r>
            <a:r>
              <a:rPr lang="ru-RU" dirty="0"/>
              <a:t> операция выполняет </a:t>
            </a:r>
            <a:r>
              <a:rPr lang="ru-RU" b="1" dirty="0"/>
              <a:t>модификацию объекта</a:t>
            </a:r>
            <a:r>
              <a:rPr lang="ru-RU" dirty="0"/>
              <a:t> и возвращает </a:t>
            </a:r>
            <a:r>
              <a:rPr lang="ru-RU" b="1" dirty="0"/>
              <a:t>ссылку </a:t>
            </a:r>
            <a:r>
              <a:rPr lang="ru-RU" dirty="0"/>
              <a:t>на измененное значение объекта</a:t>
            </a:r>
          </a:p>
          <a:p>
            <a:pPr lvl="1"/>
            <a:r>
              <a:rPr lang="ru-RU" dirty="0"/>
              <a:t>Возвращается ссылка, т.к. измененный результат может в дальнейшем быть модифицирован, как в случае с оператором ++ для встроенных типов данных:</a:t>
            </a:r>
          </a:p>
          <a:p>
            <a:pPr lvl="2"/>
            <a:r>
              <a:rPr lang="en-US" dirty="0"/>
              <a:t>++counter += n;</a:t>
            </a:r>
            <a:endParaRPr lang="ru-RU" dirty="0"/>
          </a:p>
          <a:p>
            <a:r>
              <a:rPr lang="ru-RU" dirty="0"/>
              <a:t>Синтаксис префиксной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operator++()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Type&amp; operator--()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Перегрузка постфиксной формы инкремента и декремента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981200" y="1935164"/>
            <a:ext cx="8229600" cy="4779985"/>
          </a:xfrm>
        </p:spPr>
        <p:txBody>
          <a:bodyPr>
            <a:normAutofit/>
          </a:bodyPr>
          <a:lstStyle/>
          <a:p>
            <a:r>
              <a:rPr lang="ru-RU" b="1" dirty="0"/>
              <a:t>Постфиксная</a:t>
            </a:r>
            <a:r>
              <a:rPr lang="ru-RU" dirty="0"/>
              <a:t> операция выполняет модификацию объекта и возвращает </a:t>
            </a:r>
            <a:r>
              <a:rPr lang="ru-RU" b="1" dirty="0"/>
              <a:t>временную копию</a:t>
            </a:r>
            <a:r>
              <a:rPr lang="ru-RU" dirty="0"/>
              <a:t> объекта до модификации</a:t>
            </a:r>
          </a:p>
          <a:p>
            <a:r>
              <a:rPr lang="ru-RU" dirty="0"/>
              <a:t>Синтаксис постфиксной формы операторов: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operator++(int)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Type operator--(int)</a:t>
            </a:r>
          </a:p>
          <a:p>
            <a:pPr lvl="1"/>
            <a:r>
              <a:rPr lang="ru-RU" dirty="0"/>
              <a:t>Целочисленный параметр фактически не используется и служит лишь для различия от префиксной формы</a:t>
            </a:r>
          </a:p>
          <a:p>
            <a:r>
              <a:rPr lang="ru-RU" dirty="0"/>
              <a:t>С точки зрения здравого смысла постфиксную форму операторов инкремента и декремента следует основывать на их префиксной форме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счетчик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694414"/>
            <a:ext cx="821537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	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CCounter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operator++(int)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Альтернативные способы перегрузки операторов 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--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Оператор, объявленный вне класса</a:t>
            </a:r>
          </a:p>
          <a:p>
            <a:pPr lvl="1"/>
            <a:r>
              <a:rPr lang="ru-RU" dirty="0"/>
              <a:t>Префиксная форма оператора принимает 1 параметр</a:t>
            </a:r>
          </a:p>
          <a:p>
            <a:pPr lvl="2"/>
            <a:r>
              <a:rPr lang="en-US" b="1" dirty="0"/>
              <a:t>Type</a:t>
            </a:r>
            <a:r>
              <a:rPr lang="en-US" dirty="0"/>
              <a:t>&amp; operator++(</a:t>
            </a:r>
            <a:r>
              <a:rPr lang="en-US" b="1" dirty="0"/>
              <a:t>Type</a:t>
            </a:r>
            <a:r>
              <a:rPr lang="en-US" dirty="0"/>
              <a:t> &amp; t);</a:t>
            </a:r>
            <a:endParaRPr lang="ru-RU" dirty="0"/>
          </a:p>
          <a:p>
            <a:pPr lvl="1"/>
            <a:r>
              <a:rPr lang="ru-RU" dirty="0"/>
              <a:t>Постфиксная форма принимает 2 параметра</a:t>
            </a:r>
            <a:endParaRPr lang="en-US" dirty="0"/>
          </a:p>
          <a:p>
            <a:pPr lvl="2"/>
            <a:r>
              <a:rPr lang="en-US" b="1" dirty="0"/>
              <a:t>Type</a:t>
            </a:r>
            <a:r>
              <a:rPr lang="en-US" dirty="0"/>
              <a:t> operator++(</a:t>
            </a:r>
            <a:r>
              <a:rPr lang="en-US" b="1" dirty="0"/>
              <a:t>Type</a:t>
            </a:r>
            <a:r>
              <a:rPr lang="en-US" dirty="0"/>
              <a:t> &amp; t, int);</a:t>
            </a:r>
          </a:p>
          <a:p>
            <a:pPr lvl="1"/>
            <a:r>
              <a:rPr lang="ru-RU" dirty="0"/>
              <a:t>Применяется при невозможности внесения изменений в исходный код класса</a:t>
            </a:r>
          </a:p>
          <a:p>
            <a:r>
              <a:rPr lang="ru-RU" dirty="0"/>
              <a:t>Дружественная операция</a:t>
            </a:r>
          </a:p>
          <a:p>
            <a:pPr lvl="1"/>
            <a:r>
              <a:rPr lang="ru-RU" dirty="0"/>
              <a:t>Применяется при необходимости доступа к закрытым полям и методам класса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Перегрузка операций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Для пользовательских типов данных </a:t>
            </a:r>
            <a:r>
              <a:rPr lang="en-US"/>
              <a:t>C++ </a:t>
            </a:r>
            <a:r>
              <a:rPr lang="ru-RU"/>
              <a:t>позволяет задать собственные операции</a:t>
            </a:r>
          </a:p>
          <a:p>
            <a:pPr lvl="1"/>
            <a:r>
              <a:rPr lang="ru-RU"/>
              <a:t>Некоторые из них всегда определяются внутри класса</a:t>
            </a:r>
            <a:endParaRPr lang="en-US"/>
          </a:p>
          <a:p>
            <a:pPr lvl="2"/>
            <a:r>
              <a:rPr lang="ru-RU"/>
              <a:t>=, +=, -=, *= и т.п.</a:t>
            </a:r>
          </a:p>
          <a:p>
            <a:pPr lvl="1"/>
            <a:r>
              <a:rPr lang="ru-RU"/>
              <a:t>Некоторые – снаружи</a:t>
            </a:r>
          </a:p>
          <a:p>
            <a:pPr lvl="2"/>
            <a:r>
              <a:rPr lang="ru-RU"/>
              <a:t>Как правило, операции, в которых применяются базовые типы</a:t>
            </a:r>
          </a:p>
          <a:p>
            <a:r>
              <a:rPr lang="ru-RU"/>
              <a:t>Синтаксис:</a:t>
            </a:r>
          </a:p>
          <a:p>
            <a:pPr lvl="1"/>
            <a:r>
              <a:rPr lang="en-US"/>
              <a:t>&lt;</a:t>
            </a:r>
            <a:r>
              <a:rPr lang="ru-RU"/>
              <a:t>тип</a:t>
            </a:r>
            <a:r>
              <a:rPr lang="en-US"/>
              <a:t>&gt;</a:t>
            </a:r>
            <a:r>
              <a:rPr lang="ru-RU"/>
              <a:t> </a:t>
            </a:r>
            <a:r>
              <a:rPr lang="en-US"/>
              <a:t>operator X(</a:t>
            </a:r>
            <a:r>
              <a:rPr lang="ru-RU"/>
              <a:t>параметры)</a:t>
            </a:r>
            <a:endParaRPr lang="ru-RU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операторов приведения типов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приведения типа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Иногда возникает необходимость выполнить приведение одного пользовательского типа к другому пользовательскому или встроенному типу данных</a:t>
            </a:r>
            <a:r>
              <a:rPr lang="en-US" dirty="0"/>
              <a:t>. </a:t>
            </a:r>
            <a:r>
              <a:rPr lang="ru-RU" dirty="0"/>
              <a:t>Например:</a:t>
            </a:r>
          </a:p>
          <a:p>
            <a:pPr lvl="1"/>
            <a:r>
              <a:rPr lang="ru-RU" dirty="0"/>
              <a:t>Приведение </a:t>
            </a:r>
            <a:r>
              <a:rPr lang="en-US" dirty="0" err="1"/>
              <a:t>CMyString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/>
              <a:t>const char*</a:t>
            </a:r>
            <a:endParaRPr lang="ru-RU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C</a:t>
            </a:r>
            <a:r>
              <a:rPr lang="ru-RU" dirty="0"/>
              <a:t>С</a:t>
            </a:r>
            <a:r>
              <a:rPr lang="en-US" dirty="0" err="1"/>
              <a:t>ounter</a:t>
            </a:r>
            <a:r>
              <a:rPr lang="en-US" dirty="0"/>
              <a:t> </a:t>
            </a:r>
            <a:r>
              <a:rPr lang="ru-RU" dirty="0"/>
              <a:t>к</a:t>
            </a:r>
            <a:r>
              <a:rPr lang="en-US" dirty="0"/>
              <a:t> unsigned </a:t>
            </a:r>
            <a:r>
              <a:rPr lang="en-US" dirty="0" err="1"/>
              <a:t>int</a:t>
            </a:r>
            <a:endParaRPr lang="en-US" dirty="0"/>
          </a:p>
          <a:p>
            <a:pPr lvl="1"/>
            <a:r>
              <a:rPr lang="ru-RU" dirty="0"/>
              <a:t>Приведение</a:t>
            </a:r>
            <a:r>
              <a:rPr lang="en-US" dirty="0"/>
              <a:t> </a:t>
            </a:r>
            <a:r>
              <a:rPr lang="en-US" dirty="0" err="1"/>
              <a:t>CDateTime</a:t>
            </a:r>
            <a:r>
              <a:rPr lang="en-US" dirty="0"/>
              <a:t> </a:t>
            </a:r>
            <a:r>
              <a:rPr lang="ru-RU" dirty="0"/>
              <a:t>к </a:t>
            </a:r>
            <a:r>
              <a:rPr lang="en-US" dirty="0" err="1"/>
              <a:t>CTime</a:t>
            </a:r>
            <a:endParaRPr lang="en-US" dirty="0"/>
          </a:p>
          <a:p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в таких случаях обойтись без введения дополнительных методов, вроде </a:t>
            </a:r>
            <a:r>
              <a:rPr lang="en-US" dirty="0" err="1"/>
              <a:t>GetStringData</a:t>
            </a:r>
            <a:r>
              <a:rPr lang="en-US" dirty="0"/>
              <a:t>(), </a:t>
            </a:r>
            <a:r>
              <a:rPr lang="en-US" dirty="0" err="1"/>
              <a:t>GetTimer</a:t>
            </a:r>
            <a:r>
              <a:rPr lang="en-US" dirty="0"/>
              <a:t>(), </a:t>
            </a:r>
            <a:r>
              <a:rPr lang="en-US" dirty="0" err="1"/>
              <a:t>GetTime</a:t>
            </a:r>
            <a:r>
              <a:rPr lang="en-US" dirty="0"/>
              <a:t>()</a:t>
            </a:r>
            <a:r>
              <a:rPr lang="ru-RU" dirty="0"/>
              <a:t> при помощи операторов приведения типа</a:t>
            </a:r>
          </a:p>
          <a:p>
            <a:r>
              <a:rPr lang="ru-RU" dirty="0"/>
              <a:t>Синтаксис оператора</a:t>
            </a:r>
            <a:r>
              <a:rPr lang="en-US" dirty="0"/>
              <a:t> </a:t>
            </a:r>
            <a:r>
              <a:rPr lang="ru-RU" dirty="0"/>
              <a:t>приведения к типу </a:t>
            </a:r>
            <a:r>
              <a:rPr lang="en-US" dirty="0"/>
              <a:t>Type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operator Type()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счетчика к </a:t>
            </a:r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unsigned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m_counter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f(unsigned value);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c(10);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f(c);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типу </a:t>
            </a:r>
            <a:r>
              <a:rPr lang="en-US" sz="1400" i="1" dirty="0">
                <a:latin typeface="Courier New" pitchFamily="49" charset="0"/>
              </a:rPr>
              <a:t>unsigned </a:t>
            </a:r>
            <a:r>
              <a:rPr lang="en-US" sz="1400" i="1" dirty="0" err="1">
                <a:latin typeface="Courier New" pitchFamily="49" charset="0"/>
              </a:rPr>
              <a:t>int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unsigned v = c;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аналогично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приведение строкового объекта к </a:t>
            </a:r>
            <a:r>
              <a:rPr lang="en-US" dirty="0"/>
              <a:t>const char*</a:t>
            </a:r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void f(const char* s);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message(“Hello, world”);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f(message);	</a:t>
            </a:r>
            <a:r>
              <a:rPr lang="en-US" sz="1400" i="1" dirty="0">
                <a:latin typeface="Courier New" pitchFamily="49" charset="0"/>
              </a:rPr>
              <a:t>// </a:t>
            </a:r>
            <a:r>
              <a:rPr lang="ru-RU" sz="1400" i="1" dirty="0">
                <a:latin typeface="Courier New" pitchFamily="49" charset="0"/>
              </a:rPr>
              <a:t>будет вызван оператор приведения к </a:t>
            </a:r>
            <a:r>
              <a:rPr lang="en-US" sz="1400" i="1" dirty="0">
                <a:latin typeface="Courier New" pitchFamily="49" charset="0"/>
              </a:rPr>
              <a:t>const char*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 переусердствуйте!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Перегружать операторы приведения типов следует осторожно, т.к. из-за неявного приведения типов иногда возможны нежелательные последствия</a:t>
            </a:r>
          </a:p>
          <a:p>
            <a:pPr lvl="1"/>
            <a:r>
              <a:rPr lang="ru-RU" dirty="0"/>
              <a:t>Не случайно в классе </a:t>
            </a:r>
            <a:r>
              <a:rPr lang="en-US" dirty="0"/>
              <a:t>std::string </a:t>
            </a:r>
            <a:r>
              <a:rPr lang="ru-RU" dirty="0"/>
              <a:t>вместо оператора приведения к</a:t>
            </a:r>
            <a:r>
              <a:rPr lang="en-US" dirty="0"/>
              <a:t> const char*</a:t>
            </a:r>
            <a:r>
              <a:rPr lang="ru-RU" dirty="0"/>
              <a:t>, реализовали специальный метод </a:t>
            </a:r>
            <a:r>
              <a:rPr lang="en-US" dirty="0" err="1"/>
              <a:t>c_str</a:t>
            </a:r>
            <a:r>
              <a:rPr lang="en-US" dirty="0"/>
              <a:t>()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нежелательного приведения типов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857364"/>
            <a:ext cx="850112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operator+ (const char*)const;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operator const char*()const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b="1" dirty="0">
                <a:latin typeface="Courier New" pitchFamily="49" charset="0"/>
              </a:rPr>
              <a:t>…</a:t>
            </a: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(“</a:t>
            </a:r>
            <a:r>
              <a:rPr lang="ru-RU" sz="1400" b="1" dirty="0">
                <a:latin typeface="Courier New" pitchFamily="49" charset="0"/>
              </a:rPr>
              <a:t>5432</a:t>
            </a:r>
            <a:r>
              <a:rPr lang="en-US" sz="1400" b="1" dirty="0">
                <a:latin typeface="Courier New" pitchFamily="49" charset="0"/>
              </a:rPr>
              <a:t>”);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</a:t>
            </a:r>
            <a:r>
              <a:rPr lang="en-US" sz="1400" i="1" dirty="0">
                <a:latin typeface="Courier New" pitchFamily="49" charset="0"/>
              </a:rPr>
              <a:t>//</a:t>
            </a:r>
            <a:r>
              <a:rPr lang="ru-RU" sz="1400" i="1" dirty="0">
                <a:latin typeface="Courier New" pitchFamily="49" charset="0"/>
              </a:rPr>
              <a:t> допустим, что мы забыли заключить 1 в кавычки для склейки строк</a:t>
            </a:r>
            <a:endParaRPr lang="en-US" sz="1400" i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(</a:t>
            </a:r>
            <a:r>
              <a:rPr lang="en-US" sz="1400" b="1" dirty="0" err="1">
                <a:latin typeface="Courier New" pitchFamily="49" charset="0"/>
              </a:rPr>
              <a:t>msg</a:t>
            </a:r>
            <a:r>
              <a:rPr lang="en-US" sz="1400" b="1" dirty="0">
                <a:latin typeface="Courier New" pitchFamily="49" charset="0"/>
              </a:rPr>
              <a:t> + 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</a:rPr>
              <a:t>); 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ru-RU" sz="1400" i="1" dirty="0">
                <a:latin typeface="Courier New" pitchFamily="49" charset="0"/>
              </a:rPr>
              <a:t>	// фактически вызвав </a:t>
            </a:r>
            <a:r>
              <a:rPr lang="en-US" sz="1400" b="1" i="1" dirty="0">
                <a:latin typeface="Courier New" pitchFamily="49" charset="0"/>
              </a:rPr>
              <a:t>std::</a:t>
            </a:r>
            <a:r>
              <a:rPr lang="en-US" sz="1400" b="1" i="1" dirty="0" err="1">
                <a:latin typeface="Courier New" pitchFamily="49" charset="0"/>
              </a:rPr>
              <a:t>cout</a:t>
            </a:r>
            <a:r>
              <a:rPr lang="en-US" sz="1400" b="1" i="1" dirty="0">
                <a:latin typeface="Courier New" pitchFamily="49" charset="0"/>
              </a:rPr>
              <a:t> &lt;&lt; (</a:t>
            </a:r>
            <a:r>
              <a:rPr lang="en-US" sz="1400" b="1" i="1" dirty="0" err="1">
                <a:solidFill>
                  <a:srgbClr val="FF0000"/>
                </a:solidFill>
                <a:latin typeface="Courier New" pitchFamily="49" charset="0"/>
              </a:rPr>
              <a:t>static_cast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&lt;const char*&gt;(</a:t>
            </a:r>
            <a:r>
              <a:rPr lang="en-US" sz="1400" b="1" i="1" dirty="0" err="1">
                <a:latin typeface="Courier New" pitchFamily="49" charset="0"/>
              </a:rPr>
              <a:t>msg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i="1" dirty="0">
                <a:latin typeface="Courier New" pitchFamily="49" charset="0"/>
              </a:rPr>
              <a:t> + </a:t>
            </a:r>
            <a:r>
              <a:rPr lang="ru-RU" sz="1400" b="1" i="1" dirty="0">
                <a:latin typeface="Courier New" pitchFamily="49" charset="0"/>
              </a:rPr>
              <a:t>1</a:t>
            </a:r>
            <a:r>
              <a:rPr lang="en-US" sz="1400" b="1" i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i="1" dirty="0">
                <a:latin typeface="Courier New" pitchFamily="49" charset="0"/>
              </a:rPr>
              <a:t>	// </a:t>
            </a:r>
            <a:r>
              <a:rPr lang="ru-RU" sz="1400" i="1" dirty="0">
                <a:latin typeface="Courier New" pitchFamily="49" charset="0"/>
              </a:rPr>
              <a:t>поэтому будет выведено «432» вместо «54321»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631825">
              <a:tabLst>
                <a:tab pos="533400" algn="l"/>
                <a:tab pos="990600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</a:t>
            </a:r>
            <a:r>
              <a:rPr dirty="0"/>
              <a:t>()</a:t>
            </a:r>
            <a:r>
              <a:rPr lang="ru-RU" dirty="0"/>
              <a:t>. Функциональные объекты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Функциональные объекты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Функциональный объект</a:t>
            </a:r>
            <a:r>
              <a:rPr lang="ru-RU" dirty="0"/>
              <a:t>(или объект функции, </a:t>
            </a:r>
            <a:r>
              <a:rPr lang="en-US" dirty="0"/>
              <a:t>function object</a:t>
            </a:r>
            <a:r>
              <a:rPr lang="ru-RU" dirty="0"/>
              <a:t>) – объект, для которого определен оператор </a:t>
            </a:r>
            <a:r>
              <a:rPr lang="en-US" dirty="0"/>
              <a:t>()</a:t>
            </a:r>
          </a:p>
          <a:p>
            <a:pPr lvl="1"/>
            <a:r>
              <a:rPr lang="ru-RU" dirty="0"/>
              <a:t>Данный оператор может принимать произвольное количество аргументов</a:t>
            </a:r>
            <a:endParaRPr lang="en-US" dirty="0"/>
          </a:p>
          <a:p>
            <a:r>
              <a:rPr lang="ru-RU" dirty="0"/>
              <a:t>Преимущества функциональных объектов перед обычными функциями</a:t>
            </a:r>
          </a:p>
          <a:p>
            <a:pPr lvl="1"/>
            <a:r>
              <a:rPr lang="ru-RU" dirty="0"/>
              <a:t>Наличие состояния</a:t>
            </a:r>
          </a:p>
          <a:p>
            <a:pPr lvl="1"/>
            <a:r>
              <a:rPr lang="ru-RU" dirty="0"/>
              <a:t>Объект функции обладает некоторым типом и может выступать в качестве специализации шаблонов</a:t>
            </a:r>
          </a:p>
          <a:p>
            <a:pPr lvl="1"/>
            <a:r>
              <a:rPr lang="ru-RU" dirty="0"/>
              <a:t>Обычно функциональный объект работает быстрее указателя на функцию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Пример. </a:t>
            </a:r>
            <a:r>
              <a:rPr lang="ru-RU" dirty="0"/>
              <a:t>Еще один способ сложить 2 числа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57366"/>
            <a:ext cx="850112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value):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int value = 10;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f(5);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before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f(value)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"Value after applying the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: " &lt;&lt; value &lt;&lt; 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ru-RU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881686" y="3714752"/>
            <a:ext cx="4572032" cy="17145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before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10</a:t>
            </a:r>
          </a:p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Value after applying the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functor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: 15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использование функтора совместно с алгоритмами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6"/>
            <a:ext cx="9144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= {10, 20, 30};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Выноска 1 3"/>
          <p:cNvSpPr/>
          <p:nvPr/>
        </p:nvSpPr>
        <p:spPr>
          <a:xfrm>
            <a:off x="7810512" y="2214554"/>
            <a:ext cx="2357454" cy="642942"/>
          </a:xfrm>
          <a:prstGeom prst="borderCallout1">
            <a:avLst>
              <a:gd name="adj1" fmla="val 18750"/>
              <a:gd name="adj2" fmla="val -8333"/>
              <a:gd name="adj3" fmla="val 237091"/>
              <a:gd name="adj4" fmla="val -38266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Вывод массива в поток вывода</a:t>
            </a:r>
          </a:p>
        </p:txBody>
      </p:sp>
      <p:sp>
        <p:nvSpPr>
          <p:cNvPr id="5" name="Выноска 1 4"/>
          <p:cNvSpPr/>
          <p:nvPr/>
        </p:nvSpPr>
        <p:spPr>
          <a:xfrm>
            <a:off x="8096264" y="4071942"/>
            <a:ext cx="2571736" cy="642942"/>
          </a:xfrm>
          <a:prstGeom prst="borderCallout1">
            <a:avLst>
              <a:gd name="adj1" fmla="val 18750"/>
              <a:gd name="adj2" fmla="val -8333"/>
              <a:gd name="adj3" fmla="val 23019"/>
              <a:gd name="adj4" fmla="val -35348"/>
            </a:avLst>
          </a:prstGeom>
          <a:ln w="1905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Применение функтора к элементам массива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5500702"/>
            <a:ext cx="4071966" cy="11430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15,25,35,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Ограничения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Приоритет операций над пользовательскими типами тот же, что и для базовых типов</a:t>
            </a:r>
          </a:p>
          <a:p>
            <a:pPr>
              <a:lnSpc>
                <a:spcPct val="90000"/>
              </a:lnSpc>
            </a:pPr>
            <a:r>
              <a:rPr lang="ru-RU" dirty="0"/>
              <a:t>Нельзя переопределить операцию точка (</a:t>
            </a:r>
            <a:r>
              <a:rPr lang="en-US" dirty="0"/>
              <a:t>.) </a:t>
            </a:r>
            <a:r>
              <a:rPr lang="ru-RU" dirty="0"/>
              <a:t>и </a:t>
            </a:r>
            <a:r>
              <a:rPr lang="en-US" dirty="0" err="1"/>
              <a:t>sizeof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dirty="0"/>
              <a:t>Бинарные операции остаются бинарными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Унарные - унарными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состояния функтора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Функтор, в отличие от функции, обладает состоянием</a:t>
            </a:r>
          </a:p>
          <a:p>
            <a:pPr lvl="1"/>
            <a:r>
              <a:rPr lang="ru-RU" dirty="0"/>
              <a:t>Глобальные и статические переменные функций в расчет не берем</a:t>
            </a:r>
          </a:p>
          <a:p>
            <a:pPr lvl="1"/>
            <a:r>
              <a:rPr lang="ru-RU" dirty="0"/>
              <a:t>Состояние функтора, как и обычного объекта, определяется значением полей-данных</a:t>
            </a:r>
          </a:p>
          <a:p>
            <a:r>
              <a:rPr lang="ru-RU" dirty="0"/>
              <a:t>Вызов одного и того же функтора с одними и теми же параметрами в разных состояниях может приводить к разным результатам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изменения состояния функтора при каждом его вызове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1857365"/>
            <a:ext cx="8501122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value, int delta = 0)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(value)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(delta)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i="1" dirty="0"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i="1" dirty="0">
                <a:latin typeface="Courier New" pitchFamily="49" charset="0"/>
                <a:cs typeface="Courier New" pitchFamily="49" charset="0"/>
              </a:rPr>
              <a:t>отметим, что оператор объявлен как </a:t>
            </a:r>
            <a:r>
              <a:rPr lang="ru-RU" sz="1600" i="1" dirty="0" err="1">
                <a:latin typeface="Courier New" pitchFamily="49" charset="0"/>
                <a:cs typeface="Courier New" pitchFamily="49" charset="0"/>
              </a:rPr>
              <a:t>неконстантный</a:t>
            </a:r>
            <a:endParaRPr lang="ru-RU" sz="1600" i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operator()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(int &amp;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arg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m_delta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использования функтора с изменяющимся состоянием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857365"/>
            <a:ext cx="914400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&lt;vector&gt;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std::vector&lt;int&gt;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(20);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arr.push_back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(30);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"Original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for_each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CAddValue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(5, 2)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"Processed array: "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std::copy(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arr.begin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arr.end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(),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ostream_iterator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&lt;int&gt;(std::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","));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&lt;&lt; std::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310314" y="2000240"/>
            <a:ext cx="4071966" cy="20002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Original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10,20,30,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Processed array: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15,27,39,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генератор псевдослучайных чисел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524000" y="1779688"/>
            <a:ext cx="5572132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(unsigned modulus,</a:t>
            </a:r>
            <a:r>
              <a:rPr lang="ru-RU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seed = 0, 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		unsigned multiplier = 733,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ru-RU" sz="1200" b="1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unsigned summand = 1559)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(modulus)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(seed)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(multiplier)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(summand)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void Reset(unsigned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newSeed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operator()()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%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m_modulus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m_seed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m_multiplier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m_summand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	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310346" y="3071810"/>
            <a:ext cx="4286248" cy="215443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55600" algn="l"/>
                <a:tab pos="723900" algn="l"/>
              </a:tabLst>
            </a:pPr>
            <a:endParaRPr lang="ru-RU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int main(int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CRandomGenerator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(10);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for (int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 10; ++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200" b="1" dirty="0" err="1">
                <a:latin typeface="Courier New" pitchFamily="49" charset="0"/>
                <a:cs typeface="Courier New" pitchFamily="49" charset="0"/>
              </a:rPr>
              <a:t>rnd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() &lt;&lt; ", ";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>
              <a:tabLst>
                <a:tab pos="355600" algn="l"/>
                <a:tab pos="723900" algn="l"/>
              </a:tabLst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2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1752" y="5572140"/>
            <a:ext cx="4286248" cy="12858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Output:</a:t>
            </a:r>
          </a:p>
          <a:p>
            <a:r>
              <a:rPr lang="ru-RU" dirty="0">
                <a:latin typeface="Courier New" pitchFamily="49" charset="0"/>
                <a:cs typeface="Courier New" pitchFamily="49" charset="0"/>
              </a:rPr>
              <a:t>9, 6, 7, 2, 1, 6, 7, 8, 3, 8,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BBC4-2809-47DD-B0D0-34078C675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Tagged value</a:t>
            </a:r>
            <a:r>
              <a:rPr lang="ru-RU" dirty="0"/>
              <a:t> в </a:t>
            </a:r>
            <a:r>
              <a:rPr lang="en-US" dirty="0" err="1"/>
              <a:t>unordered_map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A6685B2-A250-4572-BA95-B424284DD168}"/>
              </a:ext>
            </a:extLst>
          </p:cNvPr>
          <p:cNvSpPr/>
          <p:nvPr/>
        </p:nvSpPr>
        <p:spPr>
          <a:xfrm>
            <a:off x="911424" y="1988840"/>
            <a:ext cx="10442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1E6D1A-5B36-4036-A426-69B57BEB3DDE}"/>
              </a:ext>
            </a:extLst>
          </p:cNvPr>
          <p:cNvSpPr/>
          <p:nvPr/>
        </p:nvSpPr>
        <p:spPr>
          <a:xfrm>
            <a:off x="2351584" y="3812847"/>
            <a:ext cx="5328592" cy="129614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Для </a:t>
            </a:r>
            <a:r>
              <a:rPr lang="en-US" dirty="0" err="1"/>
              <a:t>TaggedValue</a:t>
            </a:r>
            <a:r>
              <a:rPr lang="ru-RU" dirty="0"/>
              <a:t> не определена хеш-функция.</a:t>
            </a:r>
          </a:p>
        </p:txBody>
      </p:sp>
    </p:spTree>
    <p:extLst>
      <p:ext uri="{BB962C8B-B14F-4D97-AF65-F5344CB8AC3E}">
        <p14:creationId xmlns:p14="http://schemas.microsoft.com/office/powerpoint/2010/main" val="3137069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indows Critical Stop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326E-4E4D-41AB-B0F8-A1F308FD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Пишем </a:t>
            </a:r>
            <a:r>
              <a:rPr lang="ru-RU" dirty="0" err="1"/>
              <a:t>хешер</a:t>
            </a:r>
            <a:r>
              <a:rPr lang="ru-RU" dirty="0"/>
              <a:t> для </a:t>
            </a:r>
            <a:r>
              <a:rPr lang="en-US" dirty="0"/>
              <a:t>Tagged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58E701-A6E6-4995-B6E1-9A70774113C2}"/>
              </a:ext>
            </a:extLst>
          </p:cNvPr>
          <p:cNvSpPr/>
          <p:nvPr/>
        </p:nvSpPr>
        <p:spPr>
          <a:xfrm>
            <a:off x="407368" y="1720840"/>
            <a:ext cx="115212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значения, хранящегося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ValueType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тип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8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44C99-F1E2-4CF3-B3B7-50E36306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Специализируем шаблон </a:t>
            </a:r>
            <a:r>
              <a:rPr lang="en-US" dirty="0"/>
              <a:t>std::hash&lt;Tagged&gt;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9A7ED-3153-4FFB-B37D-3FAE88D10277}"/>
              </a:ext>
            </a:extLst>
          </p:cNvPr>
          <p:cNvSpPr/>
          <p:nvPr/>
        </p:nvSpPr>
        <p:spPr>
          <a:xfrm>
            <a:off x="911424" y="1556793"/>
            <a:ext cx="1101722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hash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&gt;&gt;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[[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nodiscard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]]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Tagged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Tag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util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TaggedHasher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Tag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{}(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endParaRPr lang="de-DE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de-DE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Теперь работает и без явного указания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хешера</a:t>
            </a:r>
            <a:endParaRPr lang="de-DE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unordered_map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Money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salariesUMap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</a:p>
          <a:p>
            <a:endParaRPr lang="de-DE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salaries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"user-2"_UserId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200'000_usd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4186EE-05DB-4182-90EC-915E823BF3C7}"/>
              </a:ext>
            </a:extLst>
          </p:cNvPr>
          <p:cNvSpPr/>
          <p:nvPr/>
        </p:nvSpPr>
        <p:spPr>
          <a:xfrm>
            <a:off x="6594055" y="6450440"/>
            <a:ext cx="47947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https://en.cppreference.com/w/cpp/utility/hash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9740DC-CD9B-4347-B558-0A0602C95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4058" y="3769883"/>
            <a:ext cx="2476518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2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C1DFF-C4EA-4716-85C7-9EBCDCFF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491BA-F048-4D37-8490-34A52A43E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/>
          <a:lstStyle/>
          <a:p>
            <a:r>
              <a:rPr lang="en-US" dirty="0"/>
              <a:t>Operator Overloading (</a:t>
            </a:r>
            <a:r>
              <a:rPr lang="en-US" dirty="0" err="1"/>
              <a:t>Cpp</a:t>
            </a:r>
            <a:r>
              <a:rPr lang="en-US" dirty="0"/>
              <a:t> Reference)</a:t>
            </a:r>
          </a:p>
          <a:p>
            <a:pPr lvl="1"/>
            <a:r>
              <a:rPr lang="de-DE" dirty="0">
                <a:hlinkClick r:id="rId2"/>
              </a:rPr>
              <a:t>https://en.cppreference.com/w/cpp/language/operators</a:t>
            </a:r>
            <a:r>
              <a:rPr lang="de-DE" dirty="0"/>
              <a:t> </a:t>
            </a:r>
          </a:p>
          <a:p>
            <a:r>
              <a:rPr lang="de-DE" dirty="0"/>
              <a:t>Ben Deane „Operator </a:t>
            </a:r>
            <a:r>
              <a:rPr lang="de-DE" dirty="0" err="1"/>
              <a:t>Overloading</a:t>
            </a:r>
            <a:r>
              <a:rPr lang="de-DE" dirty="0"/>
              <a:t>: </a:t>
            </a:r>
            <a:r>
              <a:rPr lang="de-DE" dirty="0" err="1"/>
              <a:t>History</a:t>
            </a:r>
            <a:r>
              <a:rPr lang="de-DE" dirty="0"/>
              <a:t>, </a:t>
            </a:r>
            <a:r>
              <a:rPr lang="de-DE" dirty="0" err="1"/>
              <a:t>Principles</a:t>
            </a:r>
            <a:r>
              <a:rPr lang="de-DE" dirty="0"/>
              <a:t> and Practice</a:t>
            </a:r>
          </a:p>
          <a:p>
            <a:pPr lvl="1"/>
            <a:r>
              <a:rPr lang="de-DE">
                <a:hlinkClick r:id="rId3"/>
              </a:rPr>
              <a:t>https://www.youtube.com/watch?v=zh4EgO13Etg</a:t>
            </a:r>
            <a:r>
              <a:rPr lang="de-DE"/>
              <a:t> </a:t>
            </a:r>
          </a:p>
          <a:p>
            <a:pPr lvl="1"/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BD0A3-75A8-4217-BFE3-6F8F4F87F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81" y="1196752"/>
            <a:ext cx="1857021" cy="186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724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9a1eccc82ab28744bea9ad9a3b349a99766acd"/>
  <p:tag name="ISPRING_RESOURCE_PATHS_HASH_PRESENTER" val="63964b15f123df85eeb32e9769124c964e7442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3332</TotalTime>
  <Words>8068</Words>
  <Application>Microsoft Office PowerPoint</Application>
  <PresentationFormat>Широкоэкранный</PresentationFormat>
  <Paragraphs>1228</Paragraphs>
  <Slides>97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97</vt:i4>
      </vt:variant>
    </vt:vector>
  </HeadingPairs>
  <TitlesOfParts>
    <vt:vector size="104" baseType="lpstr">
      <vt:lpstr>Arial</vt:lpstr>
      <vt:lpstr>Calibri</vt:lpstr>
      <vt:lpstr>Calibri Light</vt:lpstr>
      <vt:lpstr>Cascadia Mono</vt:lpstr>
      <vt:lpstr>Consolas</vt:lpstr>
      <vt:lpstr>Courier New</vt:lpstr>
      <vt:lpstr>Office Theme</vt:lpstr>
      <vt:lpstr>Дружественные классы и функции</vt:lpstr>
      <vt:lpstr>Дружественные функции</vt:lpstr>
      <vt:lpstr>Пример</vt:lpstr>
      <vt:lpstr>Дружественные классы</vt:lpstr>
      <vt:lpstr>Пример</vt:lpstr>
      <vt:lpstr>Перегрузка операций</vt:lpstr>
      <vt:lpstr>Для чего нужна перегрузка операций</vt:lpstr>
      <vt:lpstr>Перегрузка операций</vt:lpstr>
      <vt:lpstr>Ограничения</vt:lpstr>
      <vt:lpstr>Пример 1</vt:lpstr>
      <vt:lpstr>Информация о предметной области</vt:lpstr>
      <vt:lpstr>Каркас класса CVector2D</vt:lpstr>
      <vt:lpstr>Перегрузка оператора сложения векторов</vt:lpstr>
      <vt:lpstr>Способы реализации оператора сложения</vt:lpstr>
      <vt:lpstr>Реализация оператора сложения внутри класса CVector2D</vt:lpstr>
      <vt:lpstr>Реализация оператора сложения вне класса CVector2D</vt:lpstr>
      <vt:lpstr>Реализация дружественного оператора сложения</vt:lpstr>
      <vt:lpstr>Выбор предпочтительного способа перегрузки оператора +</vt:lpstr>
      <vt:lpstr>Пример использования перегруженного оператора +</vt:lpstr>
      <vt:lpstr>Реализация оператора вычитания векторов</vt:lpstr>
      <vt:lpstr>Перегрузка оператора умножения вектора и скаляра</vt:lpstr>
      <vt:lpstr>Перегрузка оператора произведения вектора и скаляра</vt:lpstr>
      <vt:lpstr>Версии оператора умножения вектора и скаляра</vt:lpstr>
      <vt:lpstr>Реализация оператора произведения вектора и скаляра</vt:lpstr>
      <vt:lpstr>Пример использования</vt:lpstr>
      <vt:lpstr>Реализация оператора деления вектора на скаляр</vt:lpstr>
      <vt:lpstr>Перегрузка операции сложения для класса Rational</vt:lpstr>
      <vt:lpstr>Перегрузка присваивающих выражений</vt:lpstr>
      <vt:lpstr>Реализация оператора +=</vt:lpstr>
      <vt:lpstr>Перегрузка операторов сравнения</vt:lpstr>
      <vt:lpstr>Реализация операторов == и !=</vt:lpstr>
      <vt:lpstr>Сравнение в C++ 20</vt:lpstr>
      <vt:lpstr>Презентация PowerPoint</vt:lpstr>
      <vt:lpstr>Презентация PowerPoint</vt:lpstr>
      <vt:lpstr>ordering</vt:lpstr>
      <vt:lpstr>Перегрузка унарного плюса и минуса</vt:lpstr>
      <vt:lpstr>Унарный плюс и унарный минус</vt:lpstr>
      <vt:lpstr>Пример перегрузки унарного минуса</vt:lpstr>
      <vt:lpstr>Перегрузка операторов потокового ввода-вывода</vt:lpstr>
      <vt:lpstr>Потоки ввода-вывода и операторы ввода-вывода в поток</vt:lpstr>
      <vt:lpstr>Перегрузка операторов потокового ввода-вывода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Умные указатели</vt:lpstr>
      <vt:lpstr>Что такое умный указатель?</vt:lpstr>
      <vt:lpstr>Исходный код класса CMyClassPtr</vt:lpstr>
      <vt:lpstr>Пример использования класса CMyClassPtr</vt:lpstr>
      <vt:lpstr>Стандартные умные указатели</vt:lpstr>
      <vt:lpstr>Маркированные типы</vt:lpstr>
      <vt:lpstr>Проблемы встроенных типов</vt:lpstr>
      <vt:lpstr>Id пользователя и Id книги – разные типы</vt:lpstr>
      <vt:lpstr>Решение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User-defined literals</vt:lpstr>
      <vt:lpstr>Литералы</vt:lpstr>
      <vt:lpstr>Пользовательские литералы</vt:lpstr>
      <vt:lpstr>Автоматический перевод из градусов в радианы</vt:lpstr>
      <vt:lpstr>Литерал для создания котиков</vt:lpstr>
      <vt:lpstr>Многократный вызов функции</vt:lpstr>
      <vt:lpstr>Добавляем литералы к валюте</vt:lpstr>
      <vt:lpstr>Денежные литералы в действии</vt:lpstr>
      <vt:lpstr>Презентация PowerPoint</vt:lpstr>
      <vt:lpstr>Упрощаем создание UserId</vt:lpstr>
      <vt:lpstr>Перегрузка оператора индексации []</vt:lpstr>
      <vt:lpstr>Оператор индексации</vt:lpstr>
      <vt:lpstr>Пример: доступ к символам строки</vt:lpstr>
      <vt:lpstr>Перегрузка операций инкремента и декремента</vt:lpstr>
      <vt:lpstr>Особенности перегрузки операторов инкремента и декремента</vt:lpstr>
      <vt:lpstr>Перегрузка префиксной формы инкремента и декремента</vt:lpstr>
      <vt:lpstr>Перегрузка постфиксной формы инкремента и декремента</vt:lpstr>
      <vt:lpstr>Пример - счетчик</vt:lpstr>
      <vt:lpstr>Альтернативные способы перегрузки операторов ++ и --</vt:lpstr>
      <vt:lpstr>Перегрузка операторов приведения типов</vt:lpstr>
      <vt:lpstr>Перегрузка оператора приведения типа</vt:lpstr>
      <vt:lpstr>Пример: приведение счетчика к unsigned int</vt:lpstr>
      <vt:lpstr>Пример: приведение строкового объекта к const char*</vt:lpstr>
      <vt:lpstr>Не переусердствуйте!</vt:lpstr>
      <vt:lpstr>Пример нежелательного приведения типов</vt:lpstr>
      <vt:lpstr>Перегрузка оператора (). Функциональные объекты</vt:lpstr>
      <vt:lpstr>Функциональные объекты</vt:lpstr>
      <vt:lpstr>Пример. Еще один способ сложить 2 числа</vt:lpstr>
      <vt:lpstr>Пример: использование функтора совместно с алгоритмами STL</vt:lpstr>
      <vt:lpstr>Использование состояния функтора</vt:lpstr>
      <vt:lpstr>Пример изменения состояния функтора при каждом его вызове</vt:lpstr>
      <vt:lpstr>Пример использования функтора с изменяющимся состоянием</vt:lpstr>
      <vt:lpstr>Пример: генератор псевдослучайных чисел</vt:lpstr>
      <vt:lpstr>Проблема: Tagged value в unordered_map</vt:lpstr>
      <vt:lpstr>Пишем хешер для Tagged</vt:lpstr>
      <vt:lpstr>Специализируем шаблон std::hash&lt;Tagged&gt;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Копирование объектов</dc:title>
  <dc:creator>Aleksey Malov</dc:creator>
  <cp:lastModifiedBy>Алексей Малов</cp:lastModifiedBy>
  <cp:revision>211</cp:revision>
  <dcterms:created xsi:type="dcterms:W3CDTF">2007-04-06T03:56:12Z</dcterms:created>
  <dcterms:modified xsi:type="dcterms:W3CDTF">2024-05-03T15:34:05Z</dcterms:modified>
</cp:coreProperties>
</file>