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95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356" r:id="rId17"/>
    <p:sldId id="290" r:id="rId18"/>
    <p:sldId id="291" r:id="rId19"/>
    <p:sldId id="258" r:id="rId20"/>
    <p:sldId id="292" r:id="rId21"/>
    <p:sldId id="294" r:id="rId22"/>
    <p:sldId id="293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272" r:id="rId42"/>
    <p:sldId id="273" r:id="rId43"/>
    <p:sldId id="277" r:id="rId44"/>
    <p:sldId id="279" r:id="rId45"/>
    <p:sldId id="278" r:id="rId46"/>
    <p:sldId id="324" r:id="rId47"/>
    <p:sldId id="274" r:id="rId48"/>
    <p:sldId id="325" r:id="rId49"/>
    <p:sldId id="328" r:id="rId50"/>
    <p:sldId id="275" r:id="rId51"/>
    <p:sldId id="329" r:id="rId52"/>
    <p:sldId id="330" r:id="rId53"/>
    <p:sldId id="331" r:id="rId54"/>
    <p:sldId id="333" r:id="rId55"/>
    <p:sldId id="332" r:id="rId56"/>
    <p:sldId id="326" r:id="rId57"/>
    <p:sldId id="327" r:id="rId58"/>
    <p:sldId id="334" r:id="rId59"/>
    <p:sldId id="297" r:id="rId60"/>
    <p:sldId id="298" r:id="rId61"/>
    <p:sldId id="299" r:id="rId62"/>
    <p:sldId id="300" r:id="rId63"/>
    <p:sldId id="301" r:id="rId64"/>
    <p:sldId id="302" r:id="rId65"/>
    <p:sldId id="303" r:id="rId66"/>
    <p:sldId id="304" r:id="rId67"/>
    <p:sldId id="335" r:id="rId68"/>
    <p:sldId id="339" r:id="rId69"/>
    <p:sldId id="340" r:id="rId70"/>
    <p:sldId id="341" r:id="rId71"/>
    <p:sldId id="336" r:id="rId72"/>
    <p:sldId id="338" r:id="rId73"/>
    <p:sldId id="342" r:id="rId74"/>
    <p:sldId id="343" r:id="rId75"/>
    <p:sldId id="344" r:id="rId76"/>
    <p:sldId id="349" r:id="rId77"/>
    <p:sldId id="345" r:id="rId78"/>
    <p:sldId id="346" r:id="rId79"/>
    <p:sldId id="350" r:id="rId80"/>
    <p:sldId id="347" r:id="rId81"/>
    <p:sldId id="348" r:id="rId82"/>
    <p:sldId id="313" r:id="rId83"/>
    <p:sldId id="314" r:id="rId84"/>
    <p:sldId id="315" r:id="rId85"/>
    <p:sldId id="316" r:id="rId86"/>
    <p:sldId id="317" r:id="rId87"/>
    <p:sldId id="318" r:id="rId88"/>
    <p:sldId id="353" r:id="rId89"/>
    <p:sldId id="354" r:id="rId90"/>
    <p:sldId id="319" r:id="rId91"/>
    <p:sldId id="320" r:id="rId92"/>
    <p:sldId id="321" r:id="rId93"/>
    <p:sldId id="355" r:id="rId94"/>
  </p:sldIdLst>
  <p:sldSz cx="9144000" cy="6858000" type="screen4x3"/>
  <p:notesSz cx="6858000" cy="9144000"/>
  <p:custDataLst>
    <p:tags r:id="rId9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8489" autoAdjust="0"/>
  </p:normalViewPr>
  <p:slideViewPr>
    <p:cSldViewPr>
      <p:cViewPr varScale="1">
        <p:scale>
          <a:sx n="70" d="100"/>
          <a:sy n="70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06.04.2023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/>
              <a:t>Высокоуровневые обращения к объекту могут обрабатываться с помощью вызова функций и методов низкого уровня</a:t>
            </a:r>
            <a:endParaRPr lang="en-US" dirty="0"/>
          </a:p>
          <a:p>
            <a:r>
              <a:rPr lang="ru-RU" dirty="0"/>
              <a:t>Используйте только те методы и поля, которые необходимы для решения задачи</a:t>
            </a:r>
          </a:p>
          <a:p>
            <a:r>
              <a:rPr lang="ru-RU" dirty="0"/>
              <a:t>Связывает тип с набором операций над этим типом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457200" y="2090629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Инкапсуляция</a:t>
            </a:r>
            <a:r>
              <a:rPr lang="ru-RU" dirty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</a:t>
            </a:r>
            <a:r>
              <a:rPr lang="ru-RU" b="1" dirty="0">
                <a:solidFill>
                  <a:srgbClr val="FF0000"/>
                </a:solidFill>
              </a:rPr>
              <a:t>родительского</a:t>
            </a:r>
            <a:r>
              <a:rPr lang="ru-RU" dirty="0">
                <a:solidFill>
                  <a:schemeClr val="hlink"/>
                </a:solidFill>
              </a:rPr>
              <a:t> </a:t>
            </a:r>
            <a:r>
              <a:rPr lang="ru-RU" dirty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oid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m_day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m_month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m_year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Рекомендуется запрещать доступ к данным класса в обход его методов, чтобы не нарушать инварианты класса</a:t>
            </a:r>
          </a:p>
          <a:p>
            <a:pPr>
              <a:lnSpc>
                <a:spcPct val="90000"/>
              </a:lnSpc>
            </a:pPr>
            <a:r>
              <a:rPr lang="ru-RU" dirty="0"/>
              <a:t>Для разделения прав доступа</a:t>
            </a:r>
            <a:r>
              <a:rPr lang="en-US" dirty="0"/>
              <a:t> </a:t>
            </a:r>
            <a:r>
              <a:rPr lang="ru-RU" dirty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public:</a:t>
            </a:r>
            <a:endParaRPr lang="ru-RU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protected: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1547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3419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5698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43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2862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4716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4716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6876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4968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Например, методы, возвращающие значения определенных полей данных</a:t>
            </a:r>
          </a:p>
          <a:p>
            <a:pPr>
              <a:lnSpc>
                <a:spcPct val="90000"/>
              </a:lnSpc>
            </a:pPr>
            <a:r>
              <a:rPr lang="ru-RU" dirty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Когда возникает необходимость в константных методах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объект был </a:t>
            </a:r>
            <a:r>
              <a:rPr lang="ru-RU" b="1" dirty="0"/>
              <a:t>объявлен как константа</a:t>
            </a:r>
            <a:r>
              <a:rPr lang="ru-RU" dirty="0"/>
              <a:t>, либо доступен </a:t>
            </a:r>
            <a:r>
              <a:rPr lang="ru-RU" b="1" dirty="0"/>
              <a:t>по константной ссылке </a:t>
            </a:r>
            <a:r>
              <a:rPr lang="ru-RU" dirty="0"/>
              <a:t>или</a:t>
            </a:r>
            <a:r>
              <a:rPr lang="ru-RU" b="1" dirty="0"/>
              <a:t> указателю </a:t>
            </a:r>
            <a:r>
              <a:rPr lang="ru-RU" dirty="0"/>
              <a:t>на </a:t>
            </a:r>
            <a:r>
              <a:rPr lang="en-US" dirty="0"/>
              <a:t>const,</a:t>
            </a:r>
            <a:r>
              <a:rPr lang="ru-RU" dirty="0"/>
              <a:t> то вызвать у него можно только </a:t>
            </a:r>
            <a:r>
              <a:rPr lang="ru-RU" b="1" dirty="0"/>
              <a:t>константные</a:t>
            </a:r>
            <a:r>
              <a:rPr lang="ru-RU" dirty="0"/>
              <a:t> методы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Эмпирическое правило: объявляйте константными все методы, которые можете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latin typeface="Consolas" panose="020B0609020204030204" pitchFamily="49" charset="0"/>
              </a:rPr>
              <a:t>IntArray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GetSize</a:t>
            </a:r>
            <a:r>
              <a:rPr lang="en-US" sz="1300" b="1" dirty="0">
                <a:latin typeface="Consolas" panose="020B0609020204030204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return 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void </a:t>
            </a:r>
            <a:r>
              <a:rPr lang="en-US" sz="1300" b="1" dirty="0" err="1">
                <a:latin typeface="Consolas" panose="020B0609020204030204" pitchFamily="49" charset="0"/>
              </a:rPr>
              <a:t>ClearElements</a:t>
            </a:r>
            <a:r>
              <a:rPr lang="en-US" sz="1300" b="1" dirty="0">
                <a:latin typeface="Consolas" panose="020B0609020204030204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delete [] 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  <a:endParaRPr lang="ru-RU" sz="1300" b="1" dirty="0">
              <a:latin typeface="Consolas" panose="020B0609020204030204" pitchFamily="49" charset="0"/>
            </a:endParaRPr>
          </a:p>
          <a:p>
            <a:pPr defTabSz="539750"/>
            <a:r>
              <a:rPr lang="ru-RU" sz="1300" b="1" dirty="0"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nullptr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*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};</a:t>
            </a:r>
          </a:p>
          <a:p>
            <a:pPr defTabSz="539750"/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void f(</a:t>
            </a:r>
            <a:r>
              <a:rPr lang="en-US" sz="1300" b="1" dirty="0" err="1">
                <a:latin typeface="Consolas" panose="020B0609020204030204" pitchFamily="49" charset="0"/>
              </a:rPr>
              <a:t>IntArray</a:t>
            </a:r>
            <a:r>
              <a:rPr lang="en-US" sz="1300" b="1" dirty="0">
                <a:latin typeface="Consolas" panose="020B0609020204030204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array.GetSize</a:t>
            </a:r>
            <a:r>
              <a:rPr lang="en-US" sz="1300" b="1" dirty="0">
                <a:latin typeface="Consolas" panose="020B0609020204030204" pitchFamily="49" charset="0"/>
              </a:rPr>
              <a:t>();	// </a:t>
            </a:r>
            <a:r>
              <a:rPr lang="ru-RU" sz="1300" b="1" dirty="0">
                <a:latin typeface="Consolas" panose="020B0609020204030204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array.ClearElements</a:t>
            </a:r>
            <a:r>
              <a:rPr lang="en-US" sz="1300" b="1" dirty="0">
                <a:latin typeface="Consolas" panose="020B0609020204030204" pitchFamily="49" charset="0"/>
              </a:rPr>
              <a:t>();	// </a:t>
            </a:r>
            <a:r>
              <a:rPr lang="ru-RU" sz="1300" b="1" dirty="0">
                <a:latin typeface="Consolas" panose="020B0609020204030204" pitchFamily="49" charset="0"/>
              </a:rPr>
              <a:t>нельзя – </a:t>
            </a:r>
            <a:r>
              <a:rPr lang="ru-RU" sz="1300" b="1" dirty="0" err="1">
                <a:latin typeface="Consolas" panose="020B0609020204030204" pitchFamily="49" charset="0"/>
              </a:rPr>
              <a:t>неконстантные</a:t>
            </a:r>
            <a:r>
              <a:rPr lang="ru-RU" sz="1300" b="1" dirty="0">
                <a:latin typeface="Consolas" panose="020B0609020204030204" pitchFamily="49" charset="0"/>
              </a:rPr>
              <a:t> методы недоступны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}</a:t>
            </a:r>
            <a:endParaRPr lang="ru-RU" sz="13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endParaRPr lang="ru-RU" b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/>
              <a:t>не должны изменять состояние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543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экземпляра класса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Для инициализации состояния объекта в момент его создания существует специальная функция – </a:t>
            </a:r>
            <a:r>
              <a:rPr lang="ru-RU" sz="2800" b="1" dirty="0">
                <a:solidFill>
                  <a:srgbClr val="FF0000"/>
                </a:solidFill>
              </a:rPr>
              <a:t>конструктор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имеет то же имя, что и имя класса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Тип возвращаемого значения для конструктора не указывается (даже </a:t>
            </a:r>
            <a:r>
              <a:rPr lang="en-US" dirty="0"/>
              <a:t>void)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один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Класс может иметь несколько конструкторов, предоставляющих различные способы инициализации объекта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366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Поля данных в таком конструкторе инициализируются значениями по умолчанию</a:t>
            </a:r>
          </a:p>
          <a:p>
            <a:pPr lvl="1">
              <a:lnSpc>
                <a:spcPct val="90000"/>
              </a:lnSpc>
            </a:pPr>
            <a:r>
              <a:rPr lang="ru-RU"/>
              <a:t>Создавать такой конструктор или не создавать – зависит от конкретной задачи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конструктор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Данными класса «Автомобиль» могут являться</a:t>
            </a:r>
          </a:p>
          <a:p>
            <a:pPr lvl="1"/>
            <a:r>
              <a:rPr lang="ru-RU" dirty="0"/>
              <a:t>Марка</a:t>
            </a:r>
          </a:p>
          <a:p>
            <a:pPr lvl="1"/>
            <a:r>
              <a:rPr lang="ru-RU" dirty="0"/>
              <a:t>Год выпуска</a:t>
            </a:r>
          </a:p>
          <a:p>
            <a:pPr lvl="1"/>
            <a:r>
              <a:rPr lang="ru-RU" dirty="0"/>
              <a:t>Регистрационный номер</a:t>
            </a:r>
          </a:p>
          <a:p>
            <a:pPr lvl="1"/>
            <a:r>
              <a:rPr lang="ru-RU" dirty="0"/>
              <a:t>Количество топлива в баке</a:t>
            </a:r>
          </a:p>
          <a:p>
            <a:pPr lvl="1"/>
            <a:r>
              <a:rPr lang="ru-RU" dirty="0"/>
              <a:t>Величина пробега</a:t>
            </a:r>
          </a:p>
          <a:p>
            <a:pPr lvl="1"/>
            <a:r>
              <a:rPr lang="ru-RU" dirty="0"/>
              <a:t>Цвет кузова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 объекта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программный код</a:t>
            </a:r>
            <a:r>
              <a:rPr lang="en-US" dirty="0"/>
              <a:t>, </a:t>
            </a:r>
            <a:r>
              <a:rPr lang="ru-RU" dirty="0"/>
              <a:t>реагирующий на передачу объекту определенного сообщения</a:t>
            </a:r>
            <a:endParaRPr lang="en-US" dirty="0"/>
          </a:p>
          <a:p>
            <a:r>
              <a:rPr lang="ru-RU" dirty="0"/>
              <a:t>Класс может содержать один или более </a:t>
            </a:r>
            <a:r>
              <a:rPr lang="ru-RU" b="1" dirty="0">
                <a:solidFill>
                  <a:srgbClr val="FF0000"/>
                </a:solidFill>
              </a:rPr>
              <a:t>методов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Вызов метода объекта может перевести объект в новое состояние или оставить в прежнем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18A-2966-4CCB-89F1-943E187167C7}"/>
              </a:ext>
            </a:extLst>
          </p:cNvPr>
          <p:cNvSpPr txBox="1"/>
          <p:nvPr/>
        </p:nvSpPr>
        <p:spPr>
          <a:xfrm>
            <a:off x="755576" y="4797152"/>
            <a:ext cx="6336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 v;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v.push_back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(42);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вызов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size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 //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вызов метода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класса «Автомобиль» :</a:t>
            </a:r>
          </a:p>
          <a:p>
            <a:pPr lvl="1"/>
            <a:r>
              <a:rPr lang="ru-RU" dirty="0"/>
              <a:t>Проехать </a:t>
            </a:r>
            <a:r>
              <a:rPr lang="en-US" dirty="0"/>
              <a:t>N </a:t>
            </a:r>
            <a:r>
              <a:rPr lang="ru-RU" dirty="0"/>
              <a:t>километров</a:t>
            </a:r>
          </a:p>
          <a:p>
            <a:pPr lvl="2"/>
            <a:r>
              <a:rPr lang="ru-RU" dirty="0"/>
              <a:t>Увеличивает пробег, уменьшает топливо</a:t>
            </a:r>
          </a:p>
          <a:p>
            <a:pPr lvl="1"/>
            <a:r>
              <a:rPr lang="ru-RU" dirty="0"/>
              <a:t>Перекрасить кузов</a:t>
            </a:r>
          </a:p>
          <a:p>
            <a:pPr lvl="2"/>
            <a:r>
              <a:rPr lang="ru-RU" dirty="0"/>
              <a:t>Изменяет цвет кузова</a:t>
            </a:r>
          </a:p>
          <a:p>
            <a:pPr lvl="1"/>
            <a:r>
              <a:rPr lang="ru-RU" dirty="0"/>
              <a:t>Заправить топливом</a:t>
            </a:r>
          </a:p>
          <a:p>
            <a:pPr lvl="2"/>
            <a:r>
              <a:rPr lang="ru-RU" dirty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2623</TotalTime>
  <Words>7321</Words>
  <Application>Microsoft Office PowerPoint</Application>
  <PresentationFormat>Экран (4:3)</PresentationFormat>
  <Paragraphs>1274</Paragraphs>
  <Slides>93</Slides>
  <Notes>5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93</vt:i4>
      </vt:variant>
    </vt:vector>
  </HeadingPairs>
  <TitlesOfParts>
    <vt:vector size="102" baseType="lpstr">
      <vt:lpstr>Calibri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Пример</vt:lpstr>
      <vt:lpstr>Инкапсуляция</vt:lpstr>
      <vt:lpstr>Пример. Стек целых чисел</vt:lpstr>
      <vt:lpstr>Презентация PowerPoint</vt:lpstr>
      <vt:lpstr>Наследование</vt:lpstr>
      <vt:lpstr>Полиморфизм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Инициализация экземпляра класса</vt:lpstr>
      <vt:lpstr>Пример</vt:lpstr>
      <vt:lpstr>Конструктор по умолчанию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248</cp:revision>
  <dcterms:created xsi:type="dcterms:W3CDTF">2007-03-30T02:07:07Z</dcterms:created>
  <dcterms:modified xsi:type="dcterms:W3CDTF">2023-04-06T15:42:20Z</dcterms:modified>
</cp:coreProperties>
</file>