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tags/tag20.xml" ContentType="application/vnd.openxmlformats-officedocument.presentationml.tags+xml"/>
  <Override PartName="/ppt/notesSlides/notesSlide50.xml" ContentType="application/vnd.openxmlformats-officedocument.presentationml.notesSlide+xml"/>
  <Override PartName="/ppt/tags/tag21.xml" ContentType="application/vnd.openxmlformats-officedocument.presentationml.tags+xml"/>
  <Override PartName="/ppt/notesSlides/notesSlide51.xml" ContentType="application/vnd.openxmlformats-officedocument.presentationml.notesSlide+xml"/>
  <Override PartName="/ppt/tags/tag22.xml" ContentType="application/vnd.openxmlformats-officedocument.presentationml.tags+xml"/>
  <Override PartName="/ppt/notesSlides/notesSlide52.xml" ContentType="application/vnd.openxmlformats-officedocument.presentationml.notesSlide+xml"/>
  <Override PartName="/ppt/tags/tag23.xml" ContentType="application/vnd.openxmlformats-officedocument.presentationml.tags+xml"/>
  <Override PartName="/ppt/notesSlides/notesSlide53.xml" ContentType="application/vnd.openxmlformats-officedocument.presentationml.notesSlide+xml"/>
  <Override PartName="/ppt/tags/tag24.xml" ContentType="application/vnd.openxmlformats-officedocument.presentationml.tags+xml"/>
  <Override PartName="/ppt/notesSlides/notesSlide54.xml" ContentType="application/vnd.openxmlformats-officedocument.presentationml.notesSlide+xml"/>
  <Override PartName="/ppt/tags/tag25.xml" ContentType="application/vnd.openxmlformats-officedocument.presentationml.tags+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33.xml" ContentType="application/vnd.openxmlformats-officedocument.presentationml.tags+xml"/>
  <Override PartName="/ppt/notesSlides/notesSlide82.xml" ContentType="application/vnd.openxmlformats-officedocument.presentationml.notesSlide+xml"/>
  <Override PartName="/ppt/tags/tag34.xml" ContentType="application/vnd.openxmlformats-officedocument.presentationml.tags+xml"/>
  <Override PartName="/ppt/notesSlides/notesSlide83.xml" ContentType="application/vnd.openxmlformats-officedocument.presentationml.notesSlide+xml"/>
  <Override PartName="/ppt/tags/tag35.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36.xml" ContentType="application/vnd.openxmlformats-officedocument.presentationml.tags+xml"/>
  <Override PartName="/ppt/notesSlides/notesSlide86.xml" ContentType="application/vnd.openxmlformats-officedocument.presentationml.notesSlide+xml"/>
  <Override PartName="/ppt/tags/tag37.xml" ContentType="application/vnd.openxmlformats-officedocument.presentationml.tags+xml"/>
  <Override PartName="/ppt/notesSlides/notesSlide87.xml" ContentType="application/vnd.openxmlformats-officedocument.presentationml.notesSlide+xml"/>
  <Override PartName="/ppt/tags/tag38.xml" ContentType="application/vnd.openxmlformats-officedocument.presentationml.tags+xml"/>
  <Override PartName="/ppt/notesSlides/notesSlide88.xml" ContentType="application/vnd.openxmlformats-officedocument.presentationml.notesSlide+xml"/>
  <Override PartName="/ppt/tags/tag39.xml" ContentType="application/vnd.openxmlformats-officedocument.presentationml.tags+xml"/>
  <Override PartName="/ppt/notesSlides/notesSlide89.xml" ContentType="application/vnd.openxmlformats-officedocument.presentationml.notesSlide+xml"/>
  <Override PartName="/ppt/tags/tag40.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1.xml" ContentType="application/vnd.openxmlformats-officedocument.presentationml.tags+xml"/>
  <Override PartName="/ppt/notesSlides/notesSlide92.xml" ContentType="application/vnd.openxmlformats-officedocument.presentationml.notesSlide+xml"/>
  <Override PartName="/ppt/tags/tag42.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1"/>
  </p:notesMasterIdLst>
  <p:sldIdLst>
    <p:sldId id="256" r:id="rId2"/>
    <p:sldId id="574" r:id="rId3"/>
    <p:sldId id="257" r:id="rId4"/>
    <p:sldId id="258" r:id="rId5"/>
    <p:sldId id="270" r:id="rId6"/>
    <p:sldId id="271" r:id="rId7"/>
    <p:sldId id="260" r:id="rId8"/>
    <p:sldId id="546" r:id="rId9"/>
    <p:sldId id="477" r:id="rId10"/>
    <p:sldId id="263" r:id="rId11"/>
    <p:sldId id="265" r:id="rId12"/>
    <p:sldId id="582" r:id="rId13"/>
    <p:sldId id="264" r:id="rId14"/>
    <p:sldId id="478" r:id="rId15"/>
    <p:sldId id="267" r:id="rId16"/>
    <p:sldId id="278" r:id="rId17"/>
    <p:sldId id="279" r:id="rId18"/>
    <p:sldId id="547" r:id="rId19"/>
    <p:sldId id="283" r:id="rId20"/>
    <p:sldId id="579" r:id="rId21"/>
    <p:sldId id="268" r:id="rId22"/>
    <p:sldId id="304" r:id="rId23"/>
    <p:sldId id="305" r:id="rId24"/>
    <p:sldId id="306" r:id="rId25"/>
    <p:sldId id="308" r:id="rId26"/>
    <p:sldId id="580" r:id="rId27"/>
    <p:sldId id="581" r:id="rId28"/>
    <p:sldId id="583" r:id="rId29"/>
    <p:sldId id="575" r:id="rId30"/>
    <p:sldId id="576" r:id="rId31"/>
    <p:sldId id="577" r:id="rId32"/>
    <p:sldId id="578" r:id="rId33"/>
    <p:sldId id="291" r:id="rId34"/>
    <p:sldId id="285" r:id="rId35"/>
    <p:sldId id="584" r:id="rId36"/>
    <p:sldId id="288" r:id="rId37"/>
    <p:sldId id="287" r:id="rId38"/>
    <p:sldId id="289" r:id="rId39"/>
    <p:sldId id="486" r:id="rId40"/>
    <p:sldId id="316" r:id="rId41"/>
    <p:sldId id="317" r:id="rId42"/>
    <p:sldId id="480" r:id="rId43"/>
    <p:sldId id="319" r:id="rId44"/>
    <p:sldId id="514" r:id="rId45"/>
    <p:sldId id="481" r:id="rId46"/>
    <p:sldId id="482" r:id="rId47"/>
    <p:sldId id="321" r:id="rId48"/>
    <p:sldId id="483" r:id="rId49"/>
    <p:sldId id="323" r:id="rId50"/>
    <p:sldId id="324" r:id="rId51"/>
    <p:sldId id="325" r:id="rId52"/>
    <p:sldId id="326" r:id="rId53"/>
    <p:sldId id="327" r:id="rId54"/>
    <p:sldId id="328" r:id="rId55"/>
    <p:sldId id="329" r:id="rId56"/>
    <p:sldId id="330" r:id="rId57"/>
    <p:sldId id="331" r:id="rId58"/>
    <p:sldId id="513" r:id="rId59"/>
    <p:sldId id="332" r:id="rId60"/>
    <p:sldId id="333" r:id="rId61"/>
    <p:sldId id="334" r:id="rId62"/>
    <p:sldId id="335" r:id="rId63"/>
    <p:sldId id="336" r:id="rId64"/>
    <p:sldId id="571" r:id="rId65"/>
    <p:sldId id="337" r:id="rId66"/>
    <p:sldId id="548" r:id="rId67"/>
    <p:sldId id="338" r:id="rId68"/>
    <p:sldId id="339" r:id="rId69"/>
    <p:sldId id="340" r:id="rId70"/>
    <p:sldId id="341" r:id="rId71"/>
    <p:sldId id="342" r:id="rId72"/>
    <p:sldId id="343" r:id="rId73"/>
    <p:sldId id="344" r:id="rId74"/>
    <p:sldId id="345" r:id="rId75"/>
    <p:sldId id="346" r:id="rId76"/>
    <p:sldId id="348" r:id="rId77"/>
    <p:sldId id="347" r:id="rId78"/>
    <p:sldId id="353" r:id="rId79"/>
    <p:sldId id="354" r:id="rId80"/>
    <p:sldId id="355" r:id="rId81"/>
    <p:sldId id="356" r:id="rId82"/>
    <p:sldId id="357" r:id="rId83"/>
    <p:sldId id="358" r:id="rId84"/>
    <p:sldId id="359" r:id="rId85"/>
    <p:sldId id="370" r:id="rId86"/>
    <p:sldId id="371" r:id="rId87"/>
    <p:sldId id="372" r:id="rId88"/>
    <p:sldId id="360" r:id="rId89"/>
    <p:sldId id="373" r:id="rId90"/>
    <p:sldId id="374" r:id="rId91"/>
    <p:sldId id="362" r:id="rId92"/>
    <p:sldId id="364" r:id="rId93"/>
    <p:sldId id="375" r:id="rId94"/>
    <p:sldId id="367" r:id="rId95"/>
    <p:sldId id="36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 id="566" r:id="rId114"/>
    <p:sldId id="567" r:id="rId115"/>
    <p:sldId id="568" r:id="rId116"/>
    <p:sldId id="569" r:id="rId117"/>
    <p:sldId id="570" r:id="rId118"/>
    <p:sldId id="269" r:id="rId119"/>
    <p:sldId id="292" r:id="rId120"/>
    <p:sldId id="293" r:id="rId121"/>
    <p:sldId id="296" r:id="rId122"/>
    <p:sldId id="297" r:id="rId123"/>
    <p:sldId id="298" r:id="rId124"/>
    <p:sldId id="294" r:id="rId125"/>
    <p:sldId id="295" r:id="rId126"/>
    <p:sldId id="299" r:id="rId127"/>
    <p:sldId id="300" r:id="rId128"/>
    <p:sldId id="301" r:id="rId129"/>
    <p:sldId id="302" r:id="rId130"/>
    <p:sldId id="303" r:id="rId131"/>
    <p:sldId id="432" r:id="rId132"/>
    <p:sldId id="309" r:id="rId133"/>
    <p:sldId id="311" r:id="rId134"/>
    <p:sldId id="312" r:id="rId135"/>
    <p:sldId id="313" r:id="rId136"/>
    <p:sldId id="314" r:id="rId137"/>
    <p:sldId id="376" r:id="rId138"/>
    <p:sldId id="377" r:id="rId139"/>
    <p:sldId id="378" r:id="rId140"/>
    <p:sldId id="380" r:id="rId141"/>
    <p:sldId id="379" r:id="rId142"/>
    <p:sldId id="381" r:id="rId143"/>
    <p:sldId id="382" r:id="rId144"/>
    <p:sldId id="383" r:id="rId145"/>
    <p:sldId id="384" r:id="rId146"/>
    <p:sldId id="385" r:id="rId147"/>
    <p:sldId id="386" r:id="rId148"/>
    <p:sldId id="516" r:id="rId149"/>
    <p:sldId id="517" r:id="rId150"/>
    <p:sldId id="518" r:id="rId151"/>
    <p:sldId id="519" r:id="rId152"/>
    <p:sldId id="520" r:id="rId153"/>
    <p:sldId id="521" r:id="rId154"/>
    <p:sldId id="405" r:id="rId155"/>
    <p:sldId id="387" r:id="rId156"/>
    <p:sldId id="388" r:id="rId157"/>
    <p:sldId id="522" r:id="rId158"/>
    <p:sldId id="523" r:id="rId159"/>
    <p:sldId id="573" r:id="rId160"/>
  </p:sldIdLst>
  <p:sldSz cx="12192000" cy="6858000"/>
  <p:notesSz cx="6858000" cy="9144000"/>
  <p:custDataLst>
    <p:tags r:id="rId16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257"/>
            <p14:sldId id="258"/>
          </p14:sldIdLst>
        </p14:section>
        <p14:section name="Числа" id="{471D7F22-F0C9-48B6-AAC4-6234B014161E}">
          <p14:sldIdLst>
            <p14:sldId id="270"/>
            <p14:sldId id="271"/>
            <p14:sldId id="260"/>
            <p14:sldId id="546"/>
            <p14:sldId id="477"/>
            <p14:sldId id="263"/>
            <p14:sldId id="265"/>
            <p14:sldId id="582"/>
            <p14:sldId id="264"/>
            <p14:sldId id="478"/>
            <p14:sldId id="267"/>
            <p14:sldId id="278"/>
            <p14:sldId id="279"/>
            <p14:sldId id="547"/>
            <p14:sldId id="283"/>
            <p14:sldId id="579"/>
            <p14:sldId id="268"/>
            <p14:sldId id="304"/>
            <p14:sldId id="305"/>
            <p14:sldId id="306"/>
            <p14:sldId id="308"/>
            <p14:sldId id="580"/>
            <p14:sldId id="581"/>
            <p14:sldId id="583"/>
          </p14:sldIdLst>
        </p14:section>
        <p14:section name="Синонимы типов" id="{6BDEA9B9-0C9D-45B3-9C6E-4C64E941890F}">
          <p14:sldIdLst>
            <p14:sldId id="575"/>
            <p14:sldId id="576"/>
            <p14:sldId id="577"/>
            <p14:sldId id="578"/>
          </p14:sldIdLst>
        </p14:section>
        <p14:section name="Integer numbers" id="{DC4353FA-E4CD-4F2E-9942-69BE90E25C5B}">
          <p14:sldIdLst>
            <p14:sldId id="291"/>
            <p14:sldId id="285"/>
            <p14:sldId id="584"/>
            <p14:sldId id="288"/>
            <p14:sldId id="287"/>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 id="5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49" autoAdjust="0"/>
    <p:restoredTop sz="72884" autoAdjust="0"/>
  </p:normalViewPr>
  <p:slideViewPr>
    <p:cSldViewPr>
      <p:cViewPr varScale="1">
        <p:scale>
          <a:sx n="69" d="100"/>
          <a:sy n="69" d="100"/>
        </p:scale>
        <p:origin x="1884" y="288"/>
      </p:cViewPr>
      <p:guideLst>
        <p:guide orient="horz" pos="2160"/>
        <p:guide pos="3840"/>
      </p:guideLst>
    </p:cSldViewPr>
  </p:slideViewPr>
  <p:notesTextViewPr>
    <p:cViewPr>
      <p:scale>
        <a:sx n="500" d="100"/>
        <a:sy n="5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08.02.2025</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16</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4096331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a:t>
            </a:fld>
            <a:endParaRPr lang="ru-RU"/>
          </a:p>
        </p:txBody>
      </p:sp>
    </p:spTree>
    <p:extLst>
      <p:ext uri="{BB962C8B-B14F-4D97-AF65-F5344CB8AC3E}">
        <p14:creationId xmlns:p14="http://schemas.microsoft.com/office/powerpoint/2010/main" val="2915857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267808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19</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35635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23</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24</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34</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26274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47</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49</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50</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dirty="0"/>
              <a:t>Для иллюстрации некоторых побитовых операций рассмотрим функцию </a:t>
            </a:r>
            <a:r>
              <a:rPr lang="ru-RU" dirty="0" err="1"/>
              <a:t>getbits</a:t>
            </a:r>
            <a:r>
              <a:rPr lang="ru-RU" dirty="0"/>
              <a:t>(x,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a:t>
            </a:r>
            <a:r>
              <a:rPr lang="ru-RU" dirty="0" err="1"/>
              <a:t>getbits</a:t>
            </a:r>
            <a:r>
              <a:rPr lang="ru-RU" dirty="0"/>
              <a:t>(x,4,3) вернет в качестве результата 4, 3 и 2-й биты значения x, прижимая их к правому краю. Вот эта функция: </a:t>
            </a:r>
          </a:p>
          <a:p>
            <a:pPr eaLnBrk="1" hangingPunct="1"/>
            <a:r>
              <a:rPr lang="ru-RU" dirty="0"/>
              <a:t>/* </a:t>
            </a:r>
            <a:r>
              <a:rPr lang="ru-RU" dirty="0" err="1"/>
              <a:t>getbits</a:t>
            </a:r>
            <a:r>
              <a:rPr lang="ru-RU" dirty="0"/>
              <a:t>: получает n бит, начиная с p-й позиции */ </a:t>
            </a:r>
            <a:r>
              <a:rPr lang="ru-RU" dirty="0" err="1"/>
              <a:t>unsigned</a:t>
            </a:r>
            <a:r>
              <a:rPr lang="ru-RU" dirty="0"/>
              <a:t> </a:t>
            </a:r>
            <a:r>
              <a:rPr lang="ru-RU" dirty="0" err="1"/>
              <a:t>getbits</a:t>
            </a:r>
            <a:r>
              <a:rPr lang="ru-RU" dirty="0"/>
              <a:t>(</a:t>
            </a:r>
            <a:r>
              <a:rPr lang="ru-RU" dirty="0" err="1"/>
              <a:t>unsigned</a:t>
            </a:r>
            <a:r>
              <a:rPr lang="ru-RU" dirty="0"/>
              <a:t> x, </a:t>
            </a:r>
            <a:r>
              <a:rPr lang="ru-RU" dirty="0" err="1"/>
              <a:t>int</a:t>
            </a:r>
            <a:r>
              <a:rPr lang="ru-RU" dirty="0"/>
              <a:t> p, </a:t>
            </a:r>
            <a:r>
              <a:rPr lang="ru-RU" dirty="0" err="1"/>
              <a:t>int</a:t>
            </a:r>
            <a:r>
              <a:rPr lang="ru-RU" dirty="0"/>
              <a:t> n) { </a:t>
            </a:r>
            <a:r>
              <a:rPr lang="ru-RU" dirty="0" err="1"/>
              <a:t>return</a:t>
            </a:r>
            <a:r>
              <a:rPr lang="ru-RU" dirty="0"/>
              <a:t>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51</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52</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53</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6</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dirty="0"/>
              <a:t>Си имеет ту же систему </a:t>
            </a:r>
            <a:r>
              <a:rPr lang="ru-RU" dirty="0">
                <a:hlinkClick r:id="rId3" tooltip="Тип данных"/>
              </a:rPr>
              <a:t>типов</a:t>
            </a:r>
            <a:r>
              <a:rPr lang="ru-RU" dirty="0"/>
              <a:t>, что и другие потомки </a:t>
            </a:r>
            <a:r>
              <a:rPr lang="ru-RU" dirty="0">
                <a:hlinkClick r:id="rId4" tooltip="Алгол"/>
              </a:rPr>
              <a:t>Алгола</a:t>
            </a:r>
            <a:r>
              <a:rPr lang="ru-RU" dirty="0"/>
              <a:t>, такие как </a:t>
            </a:r>
            <a:r>
              <a:rPr lang="ru-RU" dirty="0">
                <a:hlinkClick r:id="rId5" tooltip="Паскаль (язык программирования)"/>
              </a:rPr>
              <a:t>Паскаль</a:t>
            </a:r>
            <a:r>
              <a:rPr lang="ru-RU" dirty="0"/>
              <a:t>. Существуют типы для </a:t>
            </a:r>
            <a:r>
              <a:rPr lang="ru-RU" dirty="0">
                <a:hlinkClick r:id="rId6" tooltip="Целое число"/>
              </a:rPr>
              <a:t>целых чисел</a:t>
            </a:r>
            <a:r>
              <a:rPr lang="ru-RU" dirty="0"/>
              <a:t> различных размеров, имеющих знак и не имеющих его, </a:t>
            </a:r>
            <a:r>
              <a:rPr lang="ru-RU" dirty="0">
                <a:hlinkClick r:id="rId7" tooltip="Число с плавающей запятой"/>
              </a:rPr>
              <a:t>чисел с плавающей запятой</a:t>
            </a:r>
            <a:r>
              <a:rPr lang="ru-RU" dirty="0"/>
              <a:t>, символов, перечисляемых типов (</a:t>
            </a:r>
            <a:r>
              <a:rPr lang="ru-RU" b="1" dirty="0" err="1"/>
              <a:t>enum</a:t>
            </a:r>
            <a:r>
              <a:rPr lang="ru-RU" dirty="0"/>
              <a:t>) и структур (</a:t>
            </a:r>
            <a:r>
              <a:rPr lang="ru-RU" b="1" dirty="0" err="1"/>
              <a:t>struct</a:t>
            </a:r>
            <a:r>
              <a:rPr lang="ru-RU" dirty="0"/>
              <a:t>). Кроме того, язык Си имеет тип объединения (</a:t>
            </a:r>
            <a:r>
              <a:rPr lang="ru-RU" b="1" dirty="0" err="1"/>
              <a:t>union</a:t>
            </a:r>
            <a:r>
              <a:rPr lang="ru-RU" dirty="0"/>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dirty="0"/>
              <a:t>Массивы позволяют объединить несколько элементов вышеуказанных типы данных под одним именем и предоставить к ним доступ по целочисленному </a:t>
            </a:r>
            <a:r>
              <a:rPr lang="ru-RU" dirty="0" err="1"/>
              <a:t>интексу</a:t>
            </a:r>
            <a:endParaRPr lang="ru-RU" dirty="0"/>
          </a:p>
        </p:txBody>
      </p:sp>
    </p:spTree>
    <p:extLst>
      <p:ext uri="{BB962C8B-B14F-4D97-AF65-F5344CB8AC3E}">
        <p14:creationId xmlns:p14="http://schemas.microsoft.com/office/powerpoint/2010/main" val="6110940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67</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68</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70</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71</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72</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73</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74</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75</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7</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78</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79</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80</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81</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82</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83</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84</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88</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91</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92</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94</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95</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103</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110</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112</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10</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119</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125</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127</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128</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11</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131</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159</a:t>
            </a:fld>
            <a:endParaRPr lang="ru-RU"/>
          </a:p>
        </p:txBody>
      </p:sp>
    </p:spTree>
    <p:extLst>
      <p:ext uri="{BB962C8B-B14F-4D97-AF65-F5344CB8AC3E}">
        <p14:creationId xmlns:p14="http://schemas.microsoft.com/office/powerpoint/2010/main" val="385545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08.02.2025</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08.02.2025</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hyperlink" Target="https://wandbox.org/permlink/QriyqMmk8blrmotj" TargetMode="Externa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8.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26.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hyperlink" Target="https://en.cppreference.com/w/cpp/language/operator_precedenc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hyperlink" Target="https://wandbox.org/permlink/my9fQ0kMTYnQd88k"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3.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911424" y="1122362"/>
            <a:ext cx="9756576" cy="2810693"/>
          </a:xfrm>
        </p:spPr>
        <p:txBody>
          <a:bodyPr>
            <a:normAutofit/>
          </a:bodyPr>
          <a:lstStyle/>
          <a:p>
            <a:pPr algn="l"/>
            <a:r>
              <a:rPr lang="ru-RU" sz="8800" dirty="0">
                <a:solidFill>
                  <a:schemeClr val="bg1"/>
                </a:solidFill>
                <a:latin typeface="Impact" panose="020B0806030902050204" pitchFamily="34" charset="0"/>
              </a:rPr>
              <a:t>Синтаксис языка </a:t>
            </a:r>
            <a:r>
              <a:rPr lang="en-US" sz="8800" dirty="0">
                <a:solidFill>
                  <a:schemeClr val="bg1"/>
                </a:solidFill>
                <a:latin typeface="Impact" panose="020B0806030902050204" pitchFamily="34" charset="0"/>
              </a:rPr>
              <a:t>C++</a:t>
            </a:r>
            <a:endParaRPr lang="ru-RU" sz="88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b="1" dirty="0"/>
              <a:t>С</a:t>
            </a:r>
            <a:r>
              <a:rPr lang="ru-RU" sz="2800" b="1" dirty="0"/>
              <a:t>ырых строковые литералы</a:t>
            </a:r>
            <a:r>
              <a:rPr lang="ru-RU" sz="2800" dirty="0"/>
              <a:t> (</a:t>
            </a:r>
            <a:r>
              <a:rPr lang="en-US" sz="2800" dirty="0"/>
              <a:t>raw string literals)</a:t>
            </a:r>
            <a:r>
              <a:rPr lang="ru-RU" sz="2800" dirty="0"/>
              <a:t>, позволяют</a:t>
            </a:r>
            <a:r>
              <a:rPr lang="en-US" sz="2800" dirty="0"/>
              <a:t> </a:t>
            </a:r>
            <a:r>
              <a:rPr lang="ru-RU" sz="2800" dirty="0"/>
              <a:t>объявляться строки без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BA29-DC40-7CE6-9296-685DFEA561EF}"/>
              </a:ext>
            </a:extLst>
          </p:cNvPr>
          <p:cNvSpPr>
            <a:spLocks noGrp="1"/>
          </p:cNvSpPr>
          <p:nvPr>
            <p:ph type="title"/>
          </p:nvPr>
        </p:nvSpPr>
        <p:spPr/>
        <p:txBody>
          <a:bodyPr/>
          <a:lstStyle/>
          <a:p>
            <a:r>
              <a:rPr lang="ru-RU" dirty="0"/>
              <a:t>Строки</a:t>
            </a:r>
            <a:endParaRPr lang="en-US" dirty="0"/>
          </a:p>
        </p:txBody>
      </p:sp>
      <p:sp>
        <p:nvSpPr>
          <p:cNvPr id="4" name="TextBox 3">
            <a:extLst>
              <a:ext uri="{FF2B5EF4-FFF2-40B4-BE49-F238E27FC236}">
                <a16:creationId xmlns:a16="http://schemas.microsoft.com/office/drawing/2014/main" id="{37FEC9FD-7F8C-9090-EC9B-BC702E293FDB}"/>
              </a:ext>
            </a:extLst>
          </p:cNvPr>
          <p:cNvSpPr txBox="1"/>
          <p:nvPr/>
        </p:nvSpPr>
        <p:spPr>
          <a:xfrm>
            <a:off x="838200" y="2029065"/>
            <a:ext cx="10515600" cy="3970318"/>
          </a:xfrm>
          <a:prstGeom prst="rect">
            <a:avLst/>
          </a:prstGeom>
          <a:noFill/>
        </p:spPr>
        <p:txBody>
          <a:bodyPr wrap="square">
            <a:spAutoFit/>
          </a:bodyPr>
          <a:lstStyle/>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&lt;iostream&gt;</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&lt;string&gt;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"Ivan"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surname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"Ivanov"</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fullName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surname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fullName</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5832459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199456" y="0"/>
            <a:ext cx="9109520"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a:t>
            </a:r>
            <a:r>
              <a:rPr lang="en-US" sz="1300" dirty="0">
                <a:solidFill>
                  <a:srgbClr val="008000"/>
                </a:solidFill>
                <a:latin typeface="Consolas"/>
                <a:ea typeface="Calibri"/>
                <a:cs typeface="Times New Roman"/>
              </a:rPr>
              <a:t> </a:t>
            </a:r>
            <a:r>
              <a:rPr lang="en-US" sz="1300" dirty="0" err="1">
                <a:solidFill>
                  <a:srgbClr val="008000"/>
                </a:solidFill>
                <a:latin typeface="Consolas"/>
                <a:ea typeface="Calibri"/>
                <a:cs typeface="Times New Roman"/>
              </a:rPr>
              <a:t>letterA</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имеет значение 65</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7143" y="184482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0"/>
            <a:ext cx="9612560" cy="2961283"/>
          </a:xfrm>
        </p:spPr>
        <p:txBody>
          <a:bodyPr anchor="t">
            <a:normAutofit/>
          </a:bodyPr>
          <a:lstStyle/>
          <a:p>
            <a:pPr algn="l"/>
            <a:r>
              <a:rPr lang="ru-RU" sz="8000" dirty="0">
                <a:solidFill>
                  <a:schemeClr val="bg1"/>
                </a:solidFill>
                <a:latin typeface="Impact" panose="020B0806030902050204" pitchFamily="34" charset="0"/>
              </a:rPr>
              <a:t>Стандартная библиотека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3140968"/>
            <a:ext cx="9612560" cy="2116832"/>
          </a:xfrm>
        </p:spPr>
        <p:txBody>
          <a:bodyPr>
            <a:normAutofit/>
          </a:bodyPr>
          <a:lstStyle/>
          <a:p>
            <a:pPr algn="l"/>
            <a:r>
              <a:rPr lang="ru-RU" sz="4800" dirty="0">
                <a:solidFill>
                  <a:schemeClr val="bg1"/>
                </a:solidFill>
                <a:latin typeface="Impact" panose="020B0806030902050204" pitchFamily="34" charset="0"/>
              </a:rPr>
              <a:t>Работа со строками</a:t>
            </a:r>
          </a:p>
        </p:txBody>
      </p:sp>
    </p:spTree>
    <p:extLst>
      <p:ext uri="{BB962C8B-B14F-4D97-AF65-F5344CB8AC3E}">
        <p14:creationId xmlns:p14="http://schemas.microsoft.com/office/powerpoint/2010/main" val="2174511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1734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15940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12535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312938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1"/>
            <a:ext cx="9612560" cy="1584176"/>
          </a:xfrm>
        </p:spPr>
        <p:txBody>
          <a:bodyPr anchor="t">
            <a:normAutofit/>
          </a:bodyPr>
          <a:lstStyle/>
          <a:p>
            <a:pPr algn="l"/>
            <a:r>
              <a:rPr lang="ru-RU" sz="8800" dirty="0">
                <a:solidFill>
                  <a:schemeClr val="bg1"/>
                </a:solidFill>
                <a:latin typeface="Impact" panose="020B0806030902050204" pitchFamily="34" charset="0"/>
              </a:rPr>
              <a:t>Основы языка </a:t>
            </a:r>
            <a:r>
              <a:rPr lang="en-US" sz="8800" dirty="0">
                <a:solidFill>
                  <a:schemeClr val="bg1"/>
                </a:solidFill>
                <a:latin typeface="Impact" panose="020B0806030902050204" pitchFamily="34" charset="0"/>
              </a:rPr>
              <a:t>C++</a:t>
            </a:r>
            <a:endParaRPr lang="ru-RU" sz="88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1916832"/>
            <a:ext cx="9612560" cy="4680520"/>
          </a:xfrm>
        </p:spPr>
        <p:txBody>
          <a:bodyPr>
            <a:noAutofit/>
          </a:bodyPr>
          <a:lstStyle/>
          <a:p>
            <a:pPr algn="l"/>
            <a:r>
              <a:rPr lang="ru-RU" sz="6000" dirty="0">
                <a:solidFill>
                  <a:schemeClr val="bg1"/>
                </a:solidFill>
                <a:latin typeface="Impact" panose="020B0806030902050204" pitchFamily="34" charset="0"/>
              </a:rPr>
              <a:t>Часть </a:t>
            </a:r>
            <a:r>
              <a:rPr lang="en-US" sz="6000" dirty="0">
                <a:solidFill>
                  <a:schemeClr val="bg1"/>
                </a:solidFill>
                <a:latin typeface="Impact" panose="020B0806030902050204" pitchFamily="34" charset="0"/>
              </a:rPr>
              <a:t>1</a:t>
            </a:r>
          </a:p>
          <a:p>
            <a:pPr algn="l"/>
            <a:r>
              <a:rPr lang="ru-RU" sz="4800" dirty="0">
                <a:solidFill>
                  <a:schemeClr val="bg1"/>
                </a:solidFill>
                <a:latin typeface="Impact" panose="020B0806030902050204" pitchFamily="34" charset="0"/>
              </a:rPr>
              <a:t>Работа с числами, объявление переменных</a:t>
            </a:r>
          </a:p>
          <a:p>
            <a:pPr algn="l"/>
            <a:endParaRPr lang="ru-RU" sz="4800" dirty="0">
              <a:solidFill>
                <a:schemeClr val="bg1"/>
              </a:solidFill>
              <a:latin typeface="Impact" panose="020B0806030902050204" pitchFamily="34" charset="0"/>
            </a:endParaRPr>
          </a:p>
          <a:p>
            <a:pPr algn="l"/>
            <a:r>
              <a:rPr lang="en-US" sz="8800" dirty="0">
                <a:solidFill>
                  <a:schemeClr val="bg1"/>
                </a:solidFill>
                <a:latin typeface="Impact" panose="020B0806030902050204" pitchFamily="34" charset="0"/>
              </a:rPr>
              <a:t>RAW</a:t>
            </a:r>
            <a:endParaRPr lang="ru-RU" sz="88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08542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869D2-68FD-AB0E-711E-3DDC2945D51D}"/>
              </a:ext>
            </a:extLst>
          </p:cNvPr>
          <p:cNvSpPr>
            <a:spLocks noGrp="1"/>
          </p:cNvSpPr>
          <p:nvPr>
            <p:ph type="title"/>
          </p:nvPr>
        </p:nvSpPr>
        <p:spPr/>
        <p:txBody>
          <a:bodyPr/>
          <a:lstStyle/>
          <a:p>
            <a:r>
              <a:rPr lang="ru-RU" dirty="0"/>
              <a:t>Пример – вычисление площади окружности</a:t>
            </a:r>
            <a:endParaRPr lang="en-US" dirty="0"/>
          </a:p>
        </p:txBody>
      </p:sp>
      <p:sp>
        <p:nvSpPr>
          <p:cNvPr id="6" name="TextBox 5">
            <a:extLst>
              <a:ext uri="{FF2B5EF4-FFF2-40B4-BE49-F238E27FC236}">
                <a16:creationId xmlns:a16="http://schemas.microsoft.com/office/drawing/2014/main" id="{947C2995-1668-95D9-D1ED-C00E26B108B2}"/>
              </a:ext>
            </a:extLst>
          </p:cNvPr>
          <p:cNvSpPr txBox="1"/>
          <p:nvPr/>
        </p:nvSpPr>
        <p:spPr>
          <a:xfrm>
            <a:off x="838200" y="2204864"/>
            <a:ext cx="10515600" cy="3970318"/>
          </a:xfrm>
          <a:prstGeom prst="rect">
            <a:avLst/>
          </a:prstGeom>
          <a:noFill/>
        </p:spPr>
        <p:txBody>
          <a:bodyPr wrap="square">
            <a:spAutoFit/>
          </a:bodyPr>
          <a:lstStyle/>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&lt;iostream&gt;</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&lt;numbers&gt;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double</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CalculateCircleArea</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double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radius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numbers</a:t>
            </a:r>
            <a:r>
              <a:rPr lang="en-US" b="0" dirty="0">
                <a:solidFill>
                  <a:srgbClr val="3B3B3B"/>
                </a:solidFill>
                <a:effectLst/>
                <a:latin typeface="Consolas" panose="020B0609020204030204" pitchFamily="49" charset="0"/>
              </a:rPr>
              <a:t>::pi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radius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radius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CalculateCircleArea</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6004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Объявление переменных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838200" y="1968560"/>
            <a:ext cx="9397752"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838200" y="1844824"/>
            <a:ext cx="8786192" cy="4869025"/>
          </a:xfrm>
          <a:prstGeom prst="rect">
            <a:avLst/>
          </a:prstGeom>
        </p:spPr>
        <p:txBody>
          <a:bodyPr wrap="square">
            <a:spAutoFit/>
          </a:bodyPr>
          <a:lstStyle/>
          <a:p>
            <a:pPr>
              <a:lnSpc>
                <a:spcPct val="115000"/>
              </a:lnSpc>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6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838201" y="1988841"/>
            <a:ext cx="9578280"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8" name="TextBox 7">
            <a:extLst>
              <a:ext uri="{FF2B5EF4-FFF2-40B4-BE49-F238E27FC236}">
                <a16:creationId xmlns:a16="http://schemas.microsoft.com/office/drawing/2014/main" id="{659C0D93-EA87-FC39-44CA-C32D4321F2A5}"/>
              </a:ext>
            </a:extLst>
          </p:cNvPr>
          <p:cNvSpPr txBox="1"/>
          <p:nvPr/>
        </p:nvSpPr>
        <p:spPr>
          <a:xfrm>
            <a:off x="838200" y="1690687"/>
            <a:ext cx="10946432" cy="5016758"/>
          </a:xfrm>
          <a:prstGeom prst="rect">
            <a:avLst/>
          </a:prstGeom>
          <a:noFill/>
        </p:spPr>
        <p:txBody>
          <a:bodyPr wrap="square">
            <a:spAutoFit/>
          </a:bodyPr>
          <a:lstStyle/>
          <a:p>
            <a:r>
              <a:rPr lang="ru-RU" sz="2000" b="0" dirty="0">
                <a:solidFill>
                  <a:srgbClr val="008000"/>
                </a:solidFill>
                <a:effectLst/>
                <a:latin typeface="Consolas" panose="020B0609020204030204" pitchFamily="49" charset="0"/>
              </a:rPr>
              <a:t>// Глобальные переменные по умолчанию инициализируются нулями</a:t>
            </a:r>
            <a:endParaRPr lang="ru-RU" sz="2000" b="0" dirty="0">
              <a:solidFill>
                <a:srgbClr val="3B3B3B"/>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int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globalVar</a:t>
            </a:r>
            <a:r>
              <a:rPr lang="en-US" sz="2000" b="0" dirty="0">
                <a:solidFill>
                  <a:srgbClr val="3B3B3B"/>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int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anotherGlobalVar</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42</a:t>
            </a:r>
            <a:r>
              <a:rPr lang="en-US" sz="2000" b="0" dirty="0">
                <a:solidFill>
                  <a:srgbClr val="3B3B3B"/>
                </a:solidFill>
                <a:effectLst/>
                <a:latin typeface="Consolas" panose="020B0609020204030204" pitchFamily="49" charset="0"/>
              </a:rPr>
              <a:t>;</a:t>
            </a:r>
            <a:r>
              <a:rPr lang="en-US" sz="2000" b="0" dirty="0">
                <a:solidFill>
                  <a:srgbClr val="008000"/>
                </a:solidFill>
                <a:effectLst/>
                <a:latin typeface="Consolas" panose="020B0609020204030204" pitchFamily="49" charset="0"/>
              </a:rPr>
              <a:t> // </a:t>
            </a:r>
            <a:r>
              <a:rPr lang="ru-RU" sz="2000" b="0" dirty="0">
                <a:solidFill>
                  <a:srgbClr val="008000"/>
                </a:solidFill>
                <a:effectLst/>
                <a:latin typeface="Consolas" panose="020B0609020204030204" pitchFamily="49" charset="0"/>
              </a:rPr>
              <a:t>Можно проинициализировать заданным значением</a:t>
            </a:r>
            <a:endParaRPr lang="ru-RU" sz="2000" b="0" dirty="0">
              <a:solidFill>
                <a:srgbClr val="3B3B3B"/>
              </a:solidFill>
              <a:effectLst/>
              <a:latin typeface="Consolas" panose="020B0609020204030204" pitchFamily="49" charset="0"/>
            </a:endParaRPr>
          </a:p>
          <a:p>
            <a:br>
              <a:rPr lang="ru-RU" sz="2000" b="0" dirty="0">
                <a:solidFill>
                  <a:srgbClr val="3B3B3B"/>
                </a:solidFill>
                <a:effectLst/>
                <a:latin typeface="Consolas" panose="020B0609020204030204" pitchFamily="49" charset="0"/>
              </a:rPr>
            </a:br>
            <a:r>
              <a:rPr lang="en-US" sz="2000" b="0" dirty="0">
                <a:solidFill>
                  <a:srgbClr val="0000FF"/>
                </a:solidFill>
                <a:effectLst/>
                <a:latin typeface="Consolas" panose="020B0609020204030204" pitchFamily="49" charset="0"/>
              </a:rPr>
              <a:t>void</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PrintGlobalVar</a:t>
            </a:r>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std</a:t>
            </a:r>
            <a:r>
              <a:rPr lang="en-US" sz="2000" b="0" dirty="0">
                <a:solidFill>
                  <a:srgbClr val="3B3B3B"/>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cout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&lt;&lt;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globalVar</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&lt;&lt;</a:t>
            </a:r>
            <a:r>
              <a:rPr lang="en-US" sz="2000" b="0" dirty="0">
                <a:solidFill>
                  <a:srgbClr val="3B3B3B"/>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std</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endl</a:t>
            </a:r>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a:t>
            </a:r>
          </a:p>
          <a:p>
            <a:br>
              <a:rPr lang="en-US" sz="2000" b="0" dirty="0">
                <a:solidFill>
                  <a:srgbClr val="3B3B3B"/>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PrintGlobalVar</a:t>
            </a:r>
            <a:r>
              <a:rPr lang="en-US" sz="2000" b="0" dirty="0">
                <a:solidFill>
                  <a:srgbClr val="3B3B3B"/>
                </a:solidFill>
                <a:effectLst/>
                <a:latin typeface="Consolas" panose="020B0609020204030204" pitchFamily="49" charset="0"/>
              </a:rPr>
              <a:t>();</a:t>
            </a:r>
            <a:r>
              <a:rPr lang="en-US" sz="2000" b="0" dirty="0">
                <a:solidFill>
                  <a:srgbClr val="008000"/>
                </a:solidFill>
                <a:effectLst/>
                <a:latin typeface="Consolas" panose="020B0609020204030204" pitchFamily="49" charset="0"/>
              </a:rPr>
              <a:t> // </a:t>
            </a:r>
            <a:r>
              <a:rPr lang="ru-RU" sz="2000" b="0" dirty="0">
                <a:solidFill>
                  <a:srgbClr val="008000"/>
                </a:solidFill>
                <a:effectLst/>
                <a:latin typeface="Consolas" panose="020B0609020204030204" pitchFamily="49" charset="0"/>
              </a:rPr>
              <a:t>Выведет 0</a:t>
            </a:r>
            <a:endParaRPr lang="ru-RU" sz="2000" b="0" dirty="0">
              <a:solidFill>
                <a:srgbClr val="3B3B3B"/>
              </a:solidFill>
              <a:effectLst/>
              <a:latin typeface="Consolas" panose="020B0609020204030204" pitchFamily="49" charset="0"/>
            </a:endParaRPr>
          </a:p>
          <a:p>
            <a:r>
              <a:rPr lang="ru-RU"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globalVar</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13</a:t>
            </a:r>
            <a:r>
              <a:rPr lang="en-US" sz="2000" b="0" dirty="0">
                <a:solidFill>
                  <a:srgbClr val="3B3B3B"/>
                </a:solidFill>
                <a:effectLst/>
                <a:latin typeface="Consolas" panose="020B0609020204030204" pitchFamily="49" charset="0"/>
              </a:rPr>
              <a:t>;</a:t>
            </a:r>
          </a:p>
          <a:p>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PrintGlobalVar</a:t>
            </a:r>
            <a:r>
              <a:rPr lang="en-US" sz="2000" b="0" dirty="0">
                <a:solidFill>
                  <a:srgbClr val="3B3B3B"/>
                </a:solidFill>
                <a:effectLst/>
                <a:latin typeface="Consolas" panose="020B0609020204030204" pitchFamily="49" charset="0"/>
              </a:rPr>
              <a:t>();</a:t>
            </a:r>
            <a:r>
              <a:rPr lang="en-US" sz="2000" b="0" dirty="0">
                <a:solidFill>
                  <a:srgbClr val="008000"/>
                </a:solidFill>
                <a:effectLst/>
                <a:latin typeface="Consolas" panose="020B0609020204030204" pitchFamily="49" charset="0"/>
              </a:rPr>
              <a:t> // </a:t>
            </a:r>
            <a:r>
              <a:rPr lang="ru-RU" sz="2000" b="0" dirty="0">
                <a:solidFill>
                  <a:srgbClr val="008000"/>
                </a:solidFill>
                <a:effectLst/>
                <a:latin typeface="Consolas" panose="020B0609020204030204" pitchFamily="49" charset="0"/>
              </a:rPr>
              <a:t>Выведет 13</a:t>
            </a:r>
            <a:endParaRPr lang="ru-RU" sz="2000" b="0" dirty="0">
              <a:solidFill>
                <a:srgbClr val="3B3B3B"/>
              </a:solidFill>
              <a:effectLst/>
              <a:latin typeface="Consolas" panose="020B0609020204030204" pitchFamily="49" charset="0"/>
            </a:endParaRPr>
          </a:p>
          <a:p>
            <a:r>
              <a:rPr lang="ru-RU" sz="2000" b="0" dirty="0">
                <a:solidFill>
                  <a:srgbClr val="3B3B3B"/>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std</a:t>
            </a:r>
            <a:r>
              <a:rPr lang="en-US" sz="2000" b="0" dirty="0">
                <a:solidFill>
                  <a:srgbClr val="3B3B3B"/>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cout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&lt;&lt;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anotherGlobalVar</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&lt;&lt;</a:t>
            </a:r>
            <a:r>
              <a:rPr lang="en-US" sz="2000" b="0" dirty="0">
                <a:solidFill>
                  <a:srgbClr val="3B3B3B"/>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std</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endl</a:t>
            </a:r>
            <a:r>
              <a:rPr lang="en-US" sz="2000" b="0" dirty="0">
                <a:solidFill>
                  <a:srgbClr val="3B3B3B"/>
                </a:solidFill>
                <a:effectLst/>
                <a:latin typeface="Consolas" panose="020B0609020204030204" pitchFamily="49" charset="0"/>
              </a:rPr>
              <a:t>;</a:t>
            </a:r>
            <a:r>
              <a:rPr lang="en-US" sz="2000" b="0" dirty="0">
                <a:solidFill>
                  <a:srgbClr val="008000"/>
                </a:solidFill>
                <a:effectLst/>
                <a:latin typeface="Consolas" panose="020B0609020204030204" pitchFamily="49" charset="0"/>
              </a:rPr>
              <a:t> // </a:t>
            </a:r>
            <a:r>
              <a:rPr lang="ru-RU" sz="2000" b="0" dirty="0">
                <a:solidFill>
                  <a:srgbClr val="008000"/>
                </a:solidFill>
                <a:effectLst/>
                <a:latin typeface="Consolas" panose="020B0609020204030204" pitchFamily="49" charset="0"/>
              </a:rPr>
              <a:t>Выведет 42</a:t>
            </a:r>
            <a:endParaRPr lang="ru-RU" sz="2000" b="0" dirty="0">
              <a:solidFill>
                <a:srgbClr val="3B3B3B"/>
              </a:solidFill>
              <a:effectLst/>
              <a:latin typeface="Consolas" panose="020B0609020204030204" pitchFamily="49" charset="0"/>
            </a:endParaRPr>
          </a:p>
          <a:p>
            <a:r>
              <a:rPr lang="ru-RU" sz="20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Effect transition="in" filter="fade">
                                      <p:cBhvr>
                                        <p:cTn id="7" dur="500"/>
                                        <p:tgtEl>
                                          <p:spTgt spid="8">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0" end="10"/>
                                            </p:txEl>
                                          </p:spTgt>
                                        </p:tgtEl>
                                        <p:attrNameLst>
                                          <p:attrName>style.visibility</p:attrName>
                                        </p:attrNameLst>
                                      </p:cBhvr>
                                      <p:to>
                                        <p:strVal val="visible"/>
                                      </p:to>
                                    </p:set>
                                    <p:animEffect transition="in" filter="fade">
                                      <p:cBhvr>
                                        <p:cTn id="12" dur="500"/>
                                        <p:tgtEl>
                                          <p:spTgt spid="8">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1" end="11"/>
                                            </p:txEl>
                                          </p:spTgt>
                                        </p:tgtEl>
                                        <p:attrNameLst>
                                          <p:attrName>style.visibility</p:attrName>
                                        </p:attrNameLst>
                                      </p:cBhvr>
                                      <p:to>
                                        <p:strVal val="visible"/>
                                      </p:to>
                                    </p:set>
                                    <p:animEffect transition="in" filter="fade">
                                      <p:cBhvr>
                                        <p:cTn id="15" dur="500"/>
                                        <p:tgtEl>
                                          <p:spTgt spid="8">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12" end="12"/>
                                            </p:txEl>
                                          </p:spTgt>
                                        </p:tgtEl>
                                        <p:attrNameLst>
                                          <p:attrName>style.visibility</p:attrName>
                                        </p:attrNameLst>
                                      </p:cBhvr>
                                      <p:to>
                                        <p:strVal val="visible"/>
                                      </p:to>
                                    </p:set>
                                    <p:animEffect transition="in" filter="fade">
                                      <p:cBhvr>
                                        <p:cTn id="2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BABB-6207-1305-7C1B-E5260111BEF6}"/>
              </a:ext>
            </a:extLst>
          </p:cNvPr>
          <p:cNvSpPr>
            <a:spLocks noGrp="1"/>
          </p:cNvSpPr>
          <p:nvPr>
            <p:ph type="title"/>
          </p:nvPr>
        </p:nvSpPr>
        <p:spPr/>
        <p:txBody>
          <a:bodyPr/>
          <a:lstStyle/>
          <a:p>
            <a:r>
              <a:rPr lang="ru-RU" dirty="0"/>
              <a:t>Стандартный ввод-вывод</a:t>
            </a:r>
            <a:endParaRPr lang="en-US" dirty="0"/>
          </a:p>
        </p:txBody>
      </p:sp>
      <p:sp>
        <p:nvSpPr>
          <p:cNvPr id="3" name="Text Placeholder 2">
            <a:extLst>
              <a:ext uri="{FF2B5EF4-FFF2-40B4-BE49-F238E27FC236}">
                <a16:creationId xmlns:a16="http://schemas.microsoft.com/office/drawing/2014/main" id="{ADFF347E-77F1-8579-50FF-BA6787F25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05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7B2E0-5CD2-C85B-5B53-1B7F0C0FBBA2}"/>
              </a:ext>
            </a:extLst>
          </p:cNvPr>
          <p:cNvSpPr>
            <a:spLocks noGrp="1"/>
          </p:cNvSpPr>
          <p:nvPr>
            <p:ph type="title"/>
          </p:nvPr>
        </p:nvSpPr>
        <p:spPr/>
        <p:txBody>
          <a:bodyPr/>
          <a:lstStyle/>
          <a:p>
            <a:r>
              <a:rPr lang="ru-RU" dirty="0"/>
              <a:t>Ввод-вывод чисел</a:t>
            </a:r>
            <a:endParaRPr lang="en-US" dirty="0"/>
          </a:p>
        </p:txBody>
      </p:sp>
      <p:sp>
        <p:nvSpPr>
          <p:cNvPr id="6" name="TextBox 5">
            <a:extLst>
              <a:ext uri="{FF2B5EF4-FFF2-40B4-BE49-F238E27FC236}">
                <a16:creationId xmlns:a16="http://schemas.microsoft.com/office/drawing/2014/main" id="{ED8355C7-C302-795B-151E-6AA0DDB409B5}"/>
              </a:ext>
            </a:extLst>
          </p:cNvPr>
          <p:cNvSpPr txBox="1"/>
          <p:nvPr/>
        </p:nvSpPr>
        <p:spPr>
          <a:xfrm>
            <a:off x="838200" y="1567776"/>
            <a:ext cx="9002216" cy="5078313"/>
          </a:xfrm>
          <a:prstGeom prst="rect">
            <a:avLst/>
          </a:prstGeom>
          <a:noFill/>
        </p:spPr>
        <p:txBody>
          <a:bodyPr wrap="square">
            <a:spAutoFit/>
          </a:bodyPr>
          <a:lstStyle/>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&lt;iostream&gt;</a:t>
            </a:r>
            <a:endParaRPr lang="en-US" b="0" dirty="0">
              <a:solidFill>
                <a:srgbClr val="3B3B3B"/>
              </a:solidFill>
              <a:effectLst/>
              <a:latin typeface="Consolas" panose="020B0609020204030204" pitchFamily="49" charset="0"/>
            </a:endParaRPr>
          </a:p>
          <a:p>
            <a:endParaRPr lang="ru-RU"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number</a:t>
            </a:r>
            <a:r>
              <a:rPr lang="en-US" b="0" dirty="0">
                <a:solidFill>
                  <a:srgbClr val="3B3B3B"/>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Читаем число из потока в </a:t>
            </a:r>
            <a:r>
              <a:rPr lang="en-US" b="0" dirty="0">
                <a:solidFill>
                  <a:srgbClr val="008000"/>
                </a:solidFill>
                <a:effectLst/>
                <a:latin typeface="Consolas" panose="020B0609020204030204" pitchFamily="49" charset="0"/>
              </a:rPr>
              <a:t>number</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number</a:t>
            </a:r>
            <a:r>
              <a:rPr lang="en-US" b="0" dirty="0">
                <a:solidFill>
                  <a:srgbClr val="3B3B3B"/>
                </a:solidFill>
                <a:effectLst/>
                <a:latin typeface="Consolas" panose="020B0609020204030204" pitchFamily="49" charset="0"/>
              </a:rPr>
              <a:t>;</a:t>
            </a:r>
          </a:p>
          <a:p>
            <a:endParaRPr lang="ru-RU"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number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 чтении числа произошла ошибка</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p>
          <a:p>
            <a:endParaRPr lang="ru-RU" b="0" dirty="0">
              <a:solidFill>
                <a:srgbClr val="3B3B3B"/>
              </a:solidFill>
              <a:effectLst/>
              <a:latin typeface="Consolas" panose="020B0609020204030204" pitchFamily="49" charset="0"/>
            </a:endParaRPr>
          </a:p>
          <a:p>
            <a:r>
              <a:rPr lang="en-US"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Выводим число из </a:t>
            </a:r>
            <a:r>
              <a:rPr lang="en-US" dirty="0">
                <a:solidFill>
                  <a:srgbClr val="008000"/>
                </a:solidFill>
                <a:latin typeface="Consolas" panose="020B0609020204030204" pitchFamily="49" charset="0"/>
              </a:rPr>
              <a:t>number </a:t>
            </a:r>
            <a:r>
              <a:rPr lang="ru-RU" dirty="0">
                <a:solidFill>
                  <a:srgbClr val="008000"/>
                </a:solidFill>
                <a:latin typeface="Consolas" panose="020B0609020204030204" pitchFamily="49" charset="0"/>
              </a:rPr>
              <a:t>в поток вывода</a:t>
            </a:r>
            <a:endParaRPr lang="ru-RU" dirty="0">
              <a:solidFill>
                <a:srgbClr val="3B3B3B"/>
              </a:solidFill>
              <a:latin typeface="Consolas" panose="020B0609020204030204" pitchFamily="49" charset="0"/>
            </a:endParaRPr>
          </a:p>
          <a:p>
            <a:r>
              <a:rPr lang="ru-RU"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cout</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number</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endl</a:t>
            </a:r>
            <a:r>
              <a:rPr lang="en-US" dirty="0">
                <a:solidFill>
                  <a:srgbClr val="3B3B3B"/>
                </a:solidFill>
                <a:latin typeface="Consolas" panose="020B0609020204030204" pitchFamily="49" charset="0"/>
              </a:rPr>
              <a:t>;</a:t>
            </a:r>
          </a:p>
          <a:p>
            <a:r>
              <a:rPr lang="en-US"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Выводим число из </a:t>
            </a:r>
            <a:r>
              <a:rPr lang="en-US" dirty="0">
                <a:solidFill>
                  <a:srgbClr val="008000"/>
                </a:solidFill>
                <a:latin typeface="Consolas" panose="020B0609020204030204" pitchFamily="49" charset="0"/>
              </a:rPr>
              <a:t>number </a:t>
            </a:r>
            <a:r>
              <a:rPr lang="ru-RU" dirty="0">
                <a:solidFill>
                  <a:srgbClr val="008000"/>
                </a:solidFill>
                <a:latin typeface="Consolas" panose="020B0609020204030204" pitchFamily="49" charset="0"/>
              </a:rPr>
              <a:t>в поток ошибок</a:t>
            </a:r>
            <a:endParaRPr lang="ru-RU" dirty="0">
              <a:solidFill>
                <a:srgbClr val="3B3B3B"/>
              </a:solidFill>
              <a:latin typeface="Consolas" panose="020B0609020204030204" pitchFamily="49" charset="0"/>
            </a:endParaRPr>
          </a:p>
          <a:p>
            <a:r>
              <a:rPr lang="ru-RU"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cerr</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number</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endl</a:t>
            </a:r>
            <a:r>
              <a:rPr lang="en-US" dirty="0">
                <a:solidFill>
                  <a:srgbClr val="3B3B3B"/>
                </a:solidFill>
                <a:latin typeface="Consolas" panose="020B0609020204030204" pitchFamily="49" charset="0"/>
              </a:rPr>
              <a:t>;</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1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animEffect transition="in" filter="fade">
                                      <p:cBhvr>
                                        <p:cTn id="21" dur="500"/>
                                        <p:tgtEl>
                                          <p:spTgt spid="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animEffect transition="in" filter="fade">
                                      <p:cBhvr>
                                        <p:cTn id="24" dur="500"/>
                                        <p:tgtEl>
                                          <p:spTgt spid="6">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3" end="13"/>
                                            </p:txEl>
                                          </p:spTgt>
                                        </p:tgtEl>
                                        <p:attrNameLst>
                                          <p:attrName>style.visibility</p:attrName>
                                        </p:attrNameLst>
                                      </p:cBhvr>
                                      <p:to>
                                        <p:strVal val="visible"/>
                                      </p:to>
                                    </p:set>
                                    <p:animEffect transition="in" filter="fade">
                                      <p:cBhvr>
                                        <p:cTn id="29" dur="500"/>
                                        <p:tgtEl>
                                          <p:spTgt spid="6">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4" end="14"/>
                                            </p:txEl>
                                          </p:spTgt>
                                        </p:tgtEl>
                                        <p:attrNameLst>
                                          <p:attrName>style.visibility</p:attrName>
                                        </p:attrNameLst>
                                      </p:cBhvr>
                                      <p:to>
                                        <p:strVal val="visible"/>
                                      </p:to>
                                    </p:set>
                                    <p:animEffect transition="in" filter="fade">
                                      <p:cBhvr>
                                        <p:cTn id="32" dur="500"/>
                                        <p:tgtEl>
                                          <p:spTgt spid="6">
                                            <p:txEl>
                                              <p:pRg st="14" end="1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animEffect transition="in" filter="fade">
                                      <p:cBhvr>
                                        <p:cTn id="35" dur="500"/>
                                        <p:tgtEl>
                                          <p:spTgt spid="6">
                                            <p:txEl>
                                              <p:pRg st="15" end="1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6" end="16"/>
                                            </p:txEl>
                                          </p:spTgt>
                                        </p:tgtEl>
                                        <p:attrNameLst>
                                          <p:attrName>style.visibility</p:attrName>
                                        </p:attrNameLst>
                                      </p:cBhvr>
                                      <p:to>
                                        <p:strVal val="visible"/>
                                      </p:to>
                                    </p:set>
                                    <p:animEffect transition="in" filter="fade">
                                      <p:cBhvr>
                                        <p:cTn id="38"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A594-2A80-35A7-96B8-3C4B80C96813}"/>
              </a:ext>
            </a:extLst>
          </p:cNvPr>
          <p:cNvSpPr>
            <a:spLocks noGrp="1"/>
          </p:cNvSpPr>
          <p:nvPr>
            <p:ph type="title"/>
          </p:nvPr>
        </p:nvSpPr>
        <p:spPr/>
        <p:txBody>
          <a:bodyPr/>
          <a:lstStyle/>
          <a:p>
            <a:r>
              <a:rPr lang="ru-RU" dirty="0"/>
              <a:t>Ввод-вывод строк</a:t>
            </a:r>
            <a:endParaRPr lang="en-US" dirty="0"/>
          </a:p>
        </p:txBody>
      </p:sp>
      <p:sp>
        <p:nvSpPr>
          <p:cNvPr id="4" name="TextBox 3">
            <a:extLst>
              <a:ext uri="{FF2B5EF4-FFF2-40B4-BE49-F238E27FC236}">
                <a16:creationId xmlns:a16="http://schemas.microsoft.com/office/drawing/2014/main" id="{77307097-4CDE-BE5C-32B7-D333BA92510F}"/>
              </a:ext>
            </a:extLst>
          </p:cNvPr>
          <p:cNvSpPr txBox="1"/>
          <p:nvPr/>
        </p:nvSpPr>
        <p:spPr>
          <a:xfrm>
            <a:off x="983432" y="2060848"/>
            <a:ext cx="10873208"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ReadStrings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phrase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getline</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phrase</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Прочитает строку до символа перевода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phrase</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0472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4D3C1F-26E9-0288-78A8-20FC8A0A403E}"/>
              </a:ext>
            </a:extLst>
          </p:cNvPr>
          <p:cNvSpPr>
            <a:spLocks noGrp="1"/>
          </p:cNvSpPr>
          <p:nvPr>
            <p:ph type="title"/>
          </p:nvPr>
        </p:nvSpPr>
        <p:spPr/>
        <p:txBody>
          <a:bodyPr/>
          <a:lstStyle/>
          <a:p>
            <a:r>
              <a:rPr lang="ru-RU" dirty="0"/>
              <a:t>Синонимы типов</a:t>
            </a:r>
            <a:endParaRPr lang="en-US" dirty="0"/>
          </a:p>
        </p:txBody>
      </p:sp>
      <p:sp>
        <p:nvSpPr>
          <p:cNvPr id="4" name="Text Placeholder 3">
            <a:extLst>
              <a:ext uri="{FF2B5EF4-FFF2-40B4-BE49-F238E27FC236}">
                <a16:creationId xmlns:a16="http://schemas.microsoft.com/office/drawing/2014/main" id="{4F520C78-43A6-1B67-A139-116345F9A0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97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Хорошая совместимость с </a:t>
            </a:r>
            <a:r>
              <a:rPr lang="en-US" dirty="0"/>
              <a:t>C</a:t>
            </a:r>
          </a:p>
          <a:p>
            <a:r>
              <a:rPr lang="ru-RU" dirty="0"/>
              <a:t>Поддержка разных парадигм</a:t>
            </a:r>
          </a:p>
          <a:p>
            <a:pPr lvl="1"/>
            <a:r>
              <a:rPr lang="ru-RU" dirty="0"/>
              <a:t>Процедурное</a:t>
            </a:r>
            <a:r>
              <a:rPr lang="en-US" dirty="0"/>
              <a:t> </a:t>
            </a:r>
            <a:r>
              <a:rPr lang="ru-RU" dirty="0"/>
              <a:t>программирование</a:t>
            </a:r>
          </a:p>
          <a:p>
            <a:pPr lvl="1"/>
            <a:r>
              <a:rPr lang="ru-RU" dirty="0"/>
              <a:t>Объектно-ориентированное</a:t>
            </a:r>
          </a:p>
          <a:p>
            <a:pPr lvl="1"/>
            <a:r>
              <a:rPr lang="ru-RU" dirty="0"/>
              <a:t>Обобщенное</a:t>
            </a:r>
          </a:p>
          <a:p>
            <a:pPr lvl="1"/>
            <a:r>
              <a:rPr lang="ru-RU" dirty="0"/>
              <a:t>Функциональное</a:t>
            </a:r>
          </a:p>
          <a:p>
            <a:pPr lvl="1"/>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70D5A3-942E-C4A2-80FC-3D4F0C31EC71}"/>
              </a:ext>
            </a:extLst>
          </p:cNvPr>
          <p:cNvSpPr>
            <a:spLocks noGrp="1"/>
          </p:cNvSpPr>
          <p:nvPr>
            <p:ph type="title"/>
          </p:nvPr>
        </p:nvSpPr>
        <p:spPr/>
        <p:txBody>
          <a:bodyPr/>
          <a:lstStyle/>
          <a:p>
            <a:r>
              <a:rPr lang="ru-RU" dirty="0"/>
              <a:t>Синонимы типа</a:t>
            </a:r>
            <a:endParaRPr lang="en-US" dirty="0"/>
          </a:p>
        </p:txBody>
      </p:sp>
      <p:sp>
        <p:nvSpPr>
          <p:cNvPr id="5" name="Content Placeholder 4">
            <a:extLst>
              <a:ext uri="{FF2B5EF4-FFF2-40B4-BE49-F238E27FC236}">
                <a16:creationId xmlns:a16="http://schemas.microsoft.com/office/drawing/2014/main" id="{C204F25E-6435-1631-DC02-7D1191CB1FB9}"/>
              </a:ext>
            </a:extLst>
          </p:cNvPr>
          <p:cNvSpPr>
            <a:spLocks noGrp="1"/>
          </p:cNvSpPr>
          <p:nvPr>
            <p:ph idx="1"/>
          </p:nvPr>
        </p:nvSpPr>
        <p:spPr/>
        <p:txBody>
          <a:bodyPr>
            <a:normAutofit lnSpcReduction="10000"/>
          </a:bodyPr>
          <a:lstStyle/>
          <a:p>
            <a:r>
              <a:rPr lang="ru-RU" dirty="0"/>
              <a:t>В </a:t>
            </a:r>
            <a:r>
              <a:rPr lang="en-US" dirty="0"/>
              <a:t>C++ </a:t>
            </a:r>
            <a:r>
              <a:rPr lang="ru-RU" dirty="0"/>
              <a:t>можно задавать альтернативные имена для существующих типов</a:t>
            </a:r>
          </a:p>
          <a:p>
            <a:r>
              <a:rPr lang="ru-RU" dirty="0"/>
              <a:t>Для этого используется ключевое слово </a:t>
            </a:r>
            <a:r>
              <a:rPr lang="en-US" b="1" dirty="0"/>
              <a:t>using</a:t>
            </a:r>
            <a:r>
              <a:rPr lang="en-US" dirty="0"/>
              <a:t>:</a:t>
            </a:r>
          </a:p>
          <a:p>
            <a:pPr lvl="1"/>
            <a:r>
              <a:rPr lang="en-US" b="1" dirty="0">
                <a:solidFill>
                  <a:srgbClr val="FF0000"/>
                </a:solidFill>
                <a:latin typeface="Consolas" panose="020B0609020204030204" pitchFamily="49" charset="0"/>
              </a:rPr>
              <a:t>using</a:t>
            </a:r>
            <a:r>
              <a:rPr lang="en-US" dirty="0">
                <a:latin typeface="Consolas" panose="020B0609020204030204" pitchFamily="49" charset="0"/>
              </a:rPr>
              <a:t> </a:t>
            </a:r>
            <a:r>
              <a:rPr lang="en-US" dirty="0" err="1">
                <a:latin typeface="Consolas" panose="020B0609020204030204" pitchFamily="49" charset="0"/>
              </a:rPr>
              <a:t>NewType</a:t>
            </a:r>
            <a:r>
              <a:rPr lang="en-US" dirty="0">
                <a:latin typeface="Consolas" panose="020B0609020204030204" pitchFamily="49" charset="0"/>
              </a:rPr>
              <a:t> = </a:t>
            </a:r>
            <a:r>
              <a:rPr lang="en-US" dirty="0" err="1">
                <a:latin typeface="Consolas" panose="020B0609020204030204" pitchFamily="49" charset="0"/>
              </a:rPr>
              <a:t>OldType</a:t>
            </a:r>
            <a:r>
              <a:rPr lang="en-US" dirty="0">
                <a:latin typeface="Consolas" panose="020B0609020204030204" pitchFamily="49" charset="0"/>
              </a:rPr>
              <a:t>;</a:t>
            </a:r>
          </a:p>
          <a:p>
            <a:pPr lvl="1"/>
            <a:r>
              <a:rPr lang="en-US" dirty="0">
                <a:latin typeface="Consolas" panose="020B0609020204030204" pitchFamily="49" charset="0"/>
              </a:rPr>
              <a:t>template &lt; template-parameter-list &gt;</a:t>
            </a:r>
            <a:br>
              <a:rPr lang="en-US" dirty="0">
                <a:latin typeface="Consolas" panose="020B0609020204030204" pitchFamily="49" charset="0"/>
              </a:rPr>
            </a:br>
            <a:r>
              <a:rPr lang="en-US" b="1" dirty="0">
                <a:solidFill>
                  <a:srgbClr val="FF0000"/>
                </a:solidFill>
                <a:latin typeface="Consolas" panose="020B0609020204030204" pitchFamily="49" charset="0"/>
              </a:rPr>
              <a:t>using</a:t>
            </a:r>
            <a:r>
              <a:rPr lang="en-US" dirty="0">
                <a:latin typeface="Consolas" panose="020B0609020204030204" pitchFamily="49" charset="0"/>
              </a:rPr>
              <a:t> </a:t>
            </a:r>
            <a:r>
              <a:rPr lang="en-US" dirty="0" err="1">
                <a:latin typeface="Consolas" panose="020B0609020204030204" pitchFamily="49" charset="0"/>
              </a:rPr>
              <a:t>NewType</a:t>
            </a:r>
            <a:r>
              <a:rPr lang="en-US" dirty="0">
                <a:latin typeface="Consolas" panose="020B0609020204030204" pitchFamily="49" charset="0"/>
              </a:rPr>
              <a:t> = </a:t>
            </a:r>
            <a:r>
              <a:rPr lang="en-US" dirty="0" err="1">
                <a:latin typeface="Consolas" panose="020B0609020204030204" pitchFamily="49" charset="0"/>
              </a:rPr>
              <a:t>OldType</a:t>
            </a:r>
            <a:r>
              <a:rPr lang="en-US" dirty="0">
                <a:latin typeface="Consolas" panose="020B0609020204030204" pitchFamily="49" charset="0"/>
              </a:rPr>
              <a:t>;</a:t>
            </a:r>
          </a:p>
          <a:p>
            <a:r>
              <a:rPr lang="ru-RU" dirty="0"/>
              <a:t>Применение</a:t>
            </a:r>
          </a:p>
          <a:p>
            <a:pPr lvl="1"/>
            <a:r>
              <a:rPr lang="ru-RU" dirty="0"/>
              <a:t>Упрощение сложных типов данных</a:t>
            </a:r>
          </a:p>
          <a:p>
            <a:pPr lvl="1"/>
            <a:r>
              <a:rPr lang="ru-RU" dirty="0"/>
              <a:t>Повышение переносимости программ</a:t>
            </a:r>
          </a:p>
          <a:p>
            <a:pPr lvl="1"/>
            <a:r>
              <a:rPr lang="ru-RU" dirty="0"/>
              <a:t>Упрощение записи шаблонных типов</a:t>
            </a:r>
          </a:p>
          <a:p>
            <a:pPr lvl="1"/>
            <a:r>
              <a:rPr lang="ru-RU" dirty="0"/>
              <a:t>Улучшение читаемости кода</a:t>
            </a:r>
          </a:p>
        </p:txBody>
      </p:sp>
    </p:spTree>
    <p:extLst>
      <p:ext uri="{BB962C8B-B14F-4D97-AF65-F5344CB8AC3E}">
        <p14:creationId xmlns:p14="http://schemas.microsoft.com/office/powerpoint/2010/main" val="75069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C4C9CB8-F1EE-ADD9-FB90-079287CE5B2F}"/>
              </a:ext>
            </a:extLst>
          </p:cNvPr>
          <p:cNvSpPr txBox="1"/>
          <p:nvPr/>
        </p:nvSpPr>
        <p:spPr>
          <a:xfrm>
            <a:off x="767408" y="58846"/>
            <a:ext cx="10874424" cy="6740307"/>
          </a:xfrm>
          <a:prstGeom prst="rect">
            <a:avLst/>
          </a:prstGeom>
          <a:noFill/>
        </p:spPr>
        <p:txBody>
          <a:bodyPr wrap="square">
            <a:spAutoFit/>
          </a:bodyPr>
          <a:lstStyle/>
          <a:p>
            <a:r>
              <a:rPr lang="ru-RU" b="0" dirty="0">
                <a:solidFill>
                  <a:srgbClr val="008000"/>
                </a:solidFill>
                <a:effectLst/>
                <a:latin typeface="Consolas" panose="020B0609020204030204" pitchFamily="49" charset="0"/>
              </a:rPr>
              <a:t>// Теперь можно использовать имя типа </a:t>
            </a:r>
            <a:r>
              <a:rPr lang="en-US" b="0" dirty="0">
                <a:solidFill>
                  <a:srgbClr val="008000"/>
                </a:solidFill>
                <a:effectLst/>
                <a:latin typeface="Consolas" panose="020B0609020204030204" pitchFamily="49" charset="0"/>
              </a:rPr>
              <a:t>Matrix3x3d </a:t>
            </a:r>
            <a:r>
              <a:rPr lang="ru-RU" b="0" dirty="0">
                <a:solidFill>
                  <a:srgbClr val="008000"/>
                </a:solidFill>
                <a:effectLst/>
                <a:latin typeface="Consolas" panose="020B0609020204030204" pitchFamily="49" charset="0"/>
              </a:rPr>
              <a:t>для объявления матриц 3*3</a:t>
            </a:r>
            <a:endParaRPr lang="ru-RU"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using</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Matrix3x3d</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&lt;</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&gt;,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&gt;;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PrintMatrix</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Matrix3x3d</a:t>
            </a:r>
            <a:r>
              <a:rPr lang="en-US" b="0" dirty="0">
                <a:solidFill>
                  <a:srgbClr val="0000FF"/>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 : </a:t>
            </a:r>
            <a:r>
              <a:rPr lang="en-US" b="0" dirty="0">
                <a:solidFill>
                  <a:srgbClr val="001080"/>
                </a:solidFill>
                <a:effectLst/>
                <a:latin typeface="Consolas" panose="020B0609020204030204" pitchFamily="49" charset="0"/>
              </a:rPr>
              <a:t>m</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Пробегаем по строкам матрицы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item</a:t>
            </a:r>
            <a:r>
              <a:rPr lang="en-US" b="0" dirty="0">
                <a:solidFill>
                  <a:srgbClr val="3B3B3B"/>
                </a:solidFill>
                <a:effectLst/>
                <a:latin typeface="Consolas" panose="020B0609020204030204" pitchFamily="49" charset="0"/>
              </a:rPr>
              <a:t> : </a:t>
            </a:r>
            <a:r>
              <a:rPr lang="en-US" b="0" dirty="0">
                <a:solidFill>
                  <a:srgbClr val="001080"/>
                </a:solidFill>
                <a:effectLst/>
                <a:latin typeface="Consolas" panose="020B0609020204030204" pitchFamily="49" charset="0"/>
              </a:rPr>
              <a:t>row</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Пробегаем по элементам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item</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Matrix3x3d</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 { </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 {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 {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 };</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PrintMatrix</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7777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fade">
                                      <p:cBhvr>
                                        <p:cTn id="30" dur="500"/>
                                        <p:tgtEl>
                                          <p:spTgt spid="10">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Effect transition="in" filter="fade">
                                      <p:cBhvr>
                                        <p:cTn id="33" dur="500"/>
                                        <p:tgtEl>
                                          <p:spTgt spid="10">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xEl>
                                              <p:pRg st="9" end="9"/>
                                            </p:txEl>
                                          </p:spTgt>
                                        </p:tgtEl>
                                        <p:attrNameLst>
                                          <p:attrName>style.visibility</p:attrName>
                                        </p:attrNameLst>
                                      </p:cBhvr>
                                      <p:to>
                                        <p:strVal val="visible"/>
                                      </p:to>
                                    </p:set>
                                    <p:animEffect transition="in" filter="fade">
                                      <p:cBhvr>
                                        <p:cTn id="36" dur="500"/>
                                        <p:tgtEl>
                                          <p:spTgt spid="10">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xEl>
                                              <p:pRg st="10" end="10"/>
                                            </p:txEl>
                                          </p:spTgt>
                                        </p:tgtEl>
                                        <p:attrNameLst>
                                          <p:attrName>style.visibility</p:attrName>
                                        </p:attrNameLst>
                                      </p:cBhvr>
                                      <p:to>
                                        <p:strVal val="visible"/>
                                      </p:to>
                                    </p:set>
                                    <p:animEffect transition="in" filter="fade">
                                      <p:cBhvr>
                                        <p:cTn id="39" dur="500"/>
                                        <p:tgtEl>
                                          <p:spTgt spid="10">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xEl>
                                              <p:pRg st="11" end="11"/>
                                            </p:txEl>
                                          </p:spTgt>
                                        </p:tgtEl>
                                        <p:attrNameLst>
                                          <p:attrName>style.visibility</p:attrName>
                                        </p:attrNameLst>
                                      </p:cBhvr>
                                      <p:to>
                                        <p:strVal val="visible"/>
                                      </p:to>
                                    </p:set>
                                    <p:animEffect transition="in" filter="fade">
                                      <p:cBhvr>
                                        <p:cTn id="42" dur="500"/>
                                        <p:tgtEl>
                                          <p:spTgt spid="10">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xEl>
                                              <p:pRg st="12" end="12"/>
                                            </p:txEl>
                                          </p:spTgt>
                                        </p:tgtEl>
                                        <p:attrNameLst>
                                          <p:attrName>style.visibility</p:attrName>
                                        </p:attrNameLst>
                                      </p:cBhvr>
                                      <p:to>
                                        <p:strVal val="visible"/>
                                      </p:to>
                                    </p:set>
                                    <p:animEffect transition="in" filter="fade">
                                      <p:cBhvr>
                                        <p:cTn id="45" dur="500"/>
                                        <p:tgtEl>
                                          <p:spTgt spid="10">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14" end="14"/>
                                            </p:txEl>
                                          </p:spTgt>
                                        </p:tgtEl>
                                        <p:attrNameLst>
                                          <p:attrName>style.visibility</p:attrName>
                                        </p:attrNameLst>
                                      </p:cBhvr>
                                      <p:to>
                                        <p:strVal val="visible"/>
                                      </p:to>
                                    </p:set>
                                    <p:animEffect transition="in" filter="fade">
                                      <p:cBhvr>
                                        <p:cTn id="50" dur="500"/>
                                        <p:tgtEl>
                                          <p:spTgt spid="10">
                                            <p:txEl>
                                              <p:pRg st="14" end="1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0">
                                            <p:txEl>
                                              <p:pRg st="15" end="15"/>
                                            </p:txEl>
                                          </p:spTgt>
                                        </p:tgtEl>
                                        <p:attrNameLst>
                                          <p:attrName>style.visibility</p:attrName>
                                        </p:attrNameLst>
                                      </p:cBhvr>
                                      <p:to>
                                        <p:strVal val="visible"/>
                                      </p:to>
                                    </p:set>
                                    <p:animEffect transition="in" filter="fade">
                                      <p:cBhvr>
                                        <p:cTn id="53" dur="500"/>
                                        <p:tgtEl>
                                          <p:spTgt spid="10">
                                            <p:txEl>
                                              <p:pRg st="15" end="1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xEl>
                                              <p:pRg st="16" end="16"/>
                                            </p:txEl>
                                          </p:spTgt>
                                        </p:tgtEl>
                                        <p:attrNameLst>
                                          <p:attrName>style.visibility</p:attrName>
                                        </p:attrNameLst>
                                      </p:cBhvr>
                                      <p:to>
                                        <p:strVal val="visible"/>
                                      </p:to>
                                    </p:set>
                                    <p:animEffect transition="in" filter="fade">
                                      <p:cBhvr>
                                        <p:cTn id="56" dur="500"/>
                                        <p:tgtEl>
                                          <p:spTgt spid="10">
                                            <p:txEl>
                                              <p:pRg st="16" end="1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xEl>
                                              <p:pRg st="17" end="17"/>
                                            </p:txEl>
                                          </p:spTgt>
                                        </p:tgtEl>
                                        <p:attrNameLst>
                                          <p:attrName>style.visibility</p:attrName>
                                        </p:attrNameLst>
                                      </p:cBhvr>
                                      <p:to>
                                        <p:strVal val="visible"/>
                                      </p:to>
                                    </p:set>
                                    <p:animEffect transition="in" filter="fade">
                                      <p:cBhvr>
                                        <p:cTn id="59" dur="500"/>
                                        <p:tgtEl>
                                          <p:spTgt spid="10">
                                            <p:txEl>
                                              <p:pRg st="17" end="1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xEl>
                                              <p:pRg st="18" end="18"/>
                                            </p:txEl>
                                          </p:spTgt>
                                        </p:tgtEl>
                                        <p:attrNameLst>
                                          <p:attrName>style.visibility</p:attrName>
                                        </p:attrNameLst>
                                      </p:cBhvr>
                                      <p:to>
                                        <p:strVal val="visible"/>
                                      </p:to>
                                    </p:set>
                                    <p:animEffect transition="in" filter="fade">
                                      <p:cBhvr>
                                        <p:cTn id="62" dur="500"/>
                                        <p:tgtEl>
                                          <p:spTgt spid="10">
                                            <p:txEl>
                                              <p:pRg st="18" end="1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0">
                                            <p:txEl>
                                              <p:pRg st="19" end="19"/>
                                            </p:txEl>
                                          </p:spTgt>
                                        </p:tgtEl>
                                        <p:attrNameLst>
                                          <p:attrName>style.visibility</p:attrName>
                                        </p:attrNameLst>
                                      </p:cBhvr>
                                      <p:to>
                                        <p:strVal val="visible"/>
                                      </p:to>
                                    </p:set>
                                    <p:animEffect transition="in" filter="fade">
                                      <p:cBhvr>
                                        <p:cTn id="65" dur="500"/>
                                        <p:tgtEl>
                                          <p:spTgt spid="10">
                                            <p:txEl>
                                              <p:pRg st="19" end="19"/>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0">
                                            <p:txEl>
                                              <p:pRg st="20" end="20"/>
                                            </p:txEl>
                                          </p:spTgt>
                                        </p:tgtEl>
                                        <p:attrNameLst>
                                          <p:attrName>style.visibility</p:attrName>
                                        </p:attrNameLst>
                                      </p:cBhvr>
                                      <p:to>
                                        <p:strVal val="visible"/>
                                      </p:to>
                                    </p:set>
                                    <p:animEffect transition="in" filter="fade">
                                      <p:cBhvr>
                                        <p:cTn id="68" dur="500"/>
                                        <p:tgtEl>
                                          <p:spTgt spid="10">
                                            <p:txEl>
                                              <p:pRg st="20" end="20"/>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10">
                                            <p:txEl>
                                              <p:pRg st="21" end="21"/>
                                            </p:txEl>
                                          </p:spTgt>
                                        </p:tgtEl>
                                        <p:attrNameLst>
                                          <p:attrName>style.visibility</p:attrName>
                                        </p:attrNameLst>
                                      </p:cBhvr>
                                      <p:to>
                                        <p:strVal val="visible"/>
                                      </p:to>
                                    </p:set>
                                    <p:animEffect transition="in" filter="fade">
                                      <p:cBhvr>
                                        <p:cTn id="71" dur="500"/>
                                        <p:tgtEl>
                                          <p:spTgt spid="10">
                                            <p:txEl>
                                              <p:pRg st="21" end="21"/>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10">
                                            <p:txEl>
                                              <p:pRg st="22" end="22"/>
                                            </p:txEl>
                                          </p:spTgt>
                                        </p:tgtEl>
                                        <p:attrNameLst>
                                          <p:attrName>style.visibility</p:attrName>
                                        </p:attrNameLst>
                                      </p:cBhvr>
                                      <p:to>
                                        <p:strVal val="visible"/>
                                      </p:to>
                                    </p:set>
                                    <p:animEffect transition="in" filter="fade">
                                      <p:cBhvr>
                                        <p:cTn id="74" dur="500"/>
                                        <p:tgtEl>
                                          <p:spTgt spid="10">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35166-7F5A-93FC-7B55-F4FBFED51C01}"/>
              </a:ext>
            </a:extLst>
          </p:cNvPr>
          <p:cNvSpPr txBox="1"/>
          <p:nvPr/>
        </p:nvSpPr>
        <p:spPr>
          <a:xfrm>
            <a:off x="0" y="0"/>
            <a:ext cx="12192000" cy="663258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3B3B3B"/>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unsigned</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Rows</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unsigned</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Columns</a:t>
            </a:r>
            <a:r>
              <a:rPr lang="en-US" sz="1700" b="0" dirty="0">
                <a:solidFill>
                  <a:srgbClr val="3B3B3B"/>
                </a:solidFill>
                <a:effectLst/>
                <a:latin typeface="Consolas" panose="020B0609020204030204" pitchFamily="49" charset="0"/>
              </a:rPr>
              <a:t>&gt;</a:t>
            </a:r>
          </a:p>
          <a:p>
            <a:r>
              <a:rPr lang="en-US" sz="1700" b="0" dirty="0">
                <a:solidFill>
                  <a:srgbClr val="AF00DB"/>
                </a:solidFill>
                <a:effectLst/>
                <a:latin typeface="Consolas" panose="020B0609020204030204" pitchFamily="49" charset="0"/>
              </a:rPr>
              <a:t>using</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MatrixT</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a:solidFill>
                  <a:srgbClr val="267F99"/>
                </a:solidFill>
                <a:effectLst/>
                <a:latin typeface="Consolas" panose="020B0609020204030204" pitchFamily="49" charset="0"/>
              </a:rPr>
              <a:t>array</a:t>
            </a:r>
            <a:r>
              <a:rPr lang="en-US" sz="1700" b="0" dirty="0">
                <a:solidFill>
                  <a:srgbClr val="3B3B3B"/>
                </a:solidFill>
                <a:effectLst/>
                <a:latin typeface="Consolas" panose="020B0609020204030204" pitchFamily="49" charset="0"/>
              </a:rPr>
              <a:t>&lt;</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a:solidFill>
                  <a:srgbClr val="267F99"/>
                </a:solidFill>
                <a:effectLst/>
                <a:latin typeface="Consolas" panose="020B0609020204030204" pitchFamily="49" charset="0"/>
              </a:rPr>
              <a:t>array</a:t>
            </a:r>
            <a:r>
              <a:rPr lang="en-US" sz="1700" b="0" dirty="0">
                <a:solidFill>
                  <a:srgbClr val="3B3B3B"/>
                </a:solidFill>
                <a:effectLst/>
                <a:latin typeface="Consolas" panose="020B0609020204030204" pitchFamily="49" charset="0"/>
              </a:rPr>
              <a:t>&lt;</a:t>
            </a:r>
            <a:r>
              <a:rPr lang="en-US" sz="1700" b="0" dirty="0">
                <a:solidFill>
                  <a:srgbClr val="267F99"/>
                </a:solidFill>
                <a:effectLst/>
                <a:latin typeface="Consolas" panose="020B0609020204030204" pitchFamily="49" charset="0"/>
              </a:rPr>
              <a:t>T</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Columns</a:t>
            </a:r>
            <a:r>
              <a:rPr lang="en-US" sz="1700" b="0" dirty="0">
                <a:solidFill>
                  <a:srgbClr val="3B3B3B"/>
                </a:solidFill>
                <a:effectLst/>
                <a:latin typeface="Consolas" panose="020B0609020204030204" pitchFamily="49" charset="0"/>
              </a:rPr>
              <a:t>&gt;, </a:t>
            </a:r>
            <a:r>
              <a:rPr lang="en-US" sz="1700" b="0" dirty="0">
                <a:solidFill>
                  <a:srgbClr val="267F99"/>
                </a:solidFill>
                <a:effectLst/>
                <a:latin typeface="Consolas" panose="020B0609020204030204" pitchFamily="49" charset="0"/>
              </a:rPr>
              <a:t>Rows</a:t>
            </a:r>
            <a:r>
              <a:rPr lang="en-US" sz="1700" b="0" dirty="0">
                <a:solidFill>
                  <a:srgbClr val="3B3B3B"/>
                </a:solidFill>
                <a:effectLst/>
                <a:latin typeface="Consolas" panose="020B0609020204030204" pitchFamily="49" charset="0"/>
              </a:rPr>
              <a:t>&gt;;</a:t>
            </a:r>
          </a:p>
          <a:p>
            <a:endParaRPr lang="en-US" sz="1700" b="0" dirty="0">
              <a:solidFill>
                <a:srgbClr val="3B3B3B"/>
              </a:solidFill>
              <a:effectLst/>
              <a:latin typeface="Consolas" panose="020B0609020204030204" pitchFamily="49" charset="0"/>
            </a:endParaRPr>
          </a:p>
          <a:p>
            <a:r>
              <a:rPr lang="en-US" sz="1700" b="0" dirty="0">
                <a:solidFill>
                  <a:srgbClr val="0000FF"/>
                </a:solidFill>
                <a:effectLst/>
                <a:latin typeface="Consolas" panose="020B0609020204030204" pitchFamily="49" charset="0"/>
              </a:rPr>
              <a:t>template</a:t>
            </a:r>
            <a:r>
              <a:rPr lang="en-US" sz="1700" b="0" dirty="0">
                <a:solidFill>
                  <a:srgbClr val="3B3B3B"/>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unsigned</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Rows</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unsigned</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Columns</a:t>
            </a:r>
            <a:r>
              <a:rPr lang="en-US" sz="1700" b="0" dirty="0">
                <a:solidFill>
                  <a:srgbClr val="3B3B3B"/>
                </a:solidFill>
                <a:effectLst/>
                <a:latin typeface="Consolas" panose="020B0609020204030204" pitchFamily="49" charset="0"/>
              </a:rPr>
              <a:t>&gt;</a:t>
            </a:r>
          </a:p>
          <a:p>
            <a:r>
              <a:rPr lang="en-US" sz="1700" b="0" dirty="0">
                <a:solidFill>
                  <a:srgbClr val="0000FF"/>
                </a:solidFill>
                <a:effectLst/>
                <a:latin typeface="Consolas" panose="020B0609020204030204" pitchFamily="49" charset="0"/>
              </a:rPr>
              <a:t>void</a:t>
            </a:r>
            <a:r>
              <a:rPr lang="en-US" sz="1700" b="0" dirty="0">
                <a:solidFill>
                  <a:srgbClr val="3B3B3B"/>
                </a:solidFill>
                <a:effectLst/>
                <a:latin typeface="Consolas" panose="020B0609020204030204" pitchFamily="49" charset="0"/>
              </a:rPr>
              <a:t> </a:t>
            </a:r>
            <a:r>
              <a:rPr lang="en-US" sz="1700" b="0" dirty="0" err="1">
                <a:solidFill>
                  <a:srgbClr val="795E26"/>
                </a:solidFill>
                <a:effectLst/>
                <a:latin typeface="Consolas" panose="020B0609020204030204" pitchFamily="49" charset="0"/>
              </a:rPr>
              <a:t>PrintMatrix</a:t>
            </a:r>
            <a:r>
              <a:rPr lang="en-US" sz="1700" b="0" dirty="0">
                <a:solidFill>
                  <a:srgbClr val="3B3B3B"/>
                </a:solidFill>
                <a:effectLst/>
                <a:latin typeface="Consolas" panose="020B0609020204030204" pitchFamily="49" charset="0"/>
              </a:rPr>
              <a:t>(</a:t>
            </a:r>
            <a:r>
              <a:rPr lang="en-US" sz="1700" b="0" dirty="0">
                <a:solidFill>
                  <a:srgbClr val="0000FF"/>
                </a:solidFill>
                <a:effectLst/>
                <a:latin typeface="Consolas" panose="020B0609020204030204" pitchFamily="49" charset="0"/>
              </a:rPr>
              <a:t>const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MatrixT</a:t>
            </a:r>
            <a:r>
              <a:rPr lang="en-US" sz="1700" b="0" dirty="0">
                <a:solidFill>
                  <a:srgbClr val="3B3B3B"/>
                </a:solidFill>
                <a:effectLst/>
                <a:latin typeface="Consolas" panose="020B0609020204030204" pitchFamily="49" charset="0"/>
              </a:rPr>
              <a:t>&lt;</a:t>
            </a:r>
            <a:r>
              <a:rPr lang="en-US" sz="1700" b="0" dirty="0">
                <a:solidFill>
                  <a:srgbClr val="267F99"/>
                </a:solidFill>
                <a:effectLst/>
                <a:latin typeface="Consolas" panose="020B0609020204030204" pitchFamily="49" charset="0"/>
              </a:rPr>
              <a:t>T</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Rows</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Columns</a:t>
            </a:r>
            <a:r>
              <a:rPr lang="en-US" sz="1700" b="0" dirty="0">
                <a:solidFill>
                  <a:srgbClr val="3B3B3B"/>
                </a:solidFill>
                <a:effectLst/>
                <a:latin typeface="Consolas" panose="020B0609020204030204" pitchFamily="49" charset="0"/>
              </a:rPr>
              <a:t>&gt;</a:t>
            </a:r>
            <a:r>
              <a:rPr lang="en-US" sz="1700" b="0" dirty="0">
                <a:solidFill>
                  <a:srgbClr val="0000FF"/>
                </a:solidFill>
                <a:effectLst/>
                <a:latin typeface="Consolas" panose="020B0609020204030204" pitchFamily="49" charset="0"/>
              </a:rPr>
              <a:t>&amp;</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m</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for</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auto</a:t>
            </a:r>
            <a:r>
              <a:rPr lang="en-US" sz="1700" b="0" dirty="0">
                <a:solidFill>
                  <a:srgbClr val="000000"/>
                </a:solidFill>
                <a:effectLst/>
                <a:latin typeface="Consolas" panose="020B0609020204030204" pitchFamily="49" charset="0"/>
              </a:rPr>
              <a:t>&amp;</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row</a:t>
            </a:r>
            <a:r>
              <a:rPr lang="en-US" sz="1700" b="0" dirty="0">
                <a:solidFill>
                  <a:srgbClr val="3B3B3B"/>
                </a:solidFill>
                <a:effectLst/>
                <a:latin typeface="Consolas" panose="020B0609020204030204" pitchFamily="49" charset="0"/>
              </a:rPr>
              <a:t> : </a:t>
            </a:r>
            <a:r>
              <a:rPr lang="en-US" sz="1700" b="0" dirty="0">
                <a:solidFill>
                  <a:srgbClr val="001080"/>
                </a:solidFill>
                <a:effectLst/>
                <a:latin typeface="Consolas" panose="020B0609020204030204" pitchFamily="49" charset="0"/>
              </a:rPr>
              <a:t>m</a:t>
            </a:r>
            <a:r>
              <a:rPr lang="en-US" sz="1700" b="0" dirty="0">
                <a:solidFill>
                  <a:srgbClr val="3B3B3B"/>
                </a:solidFill>
                <a:effectLst/>
                <a:latin typeface="Consolas" panose="020B0609020204030204" pitchFamily="49" charset="0"/>
              </a:rPr>
              <a:t>)</a:t>
            </a:r>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Пробегаем по строкам матрицы</a:t>
            </a:r>
            <a:endParaRPr lang="ru-RU" sz="1700" b="0" dirty="0">
              <a:solidFill>
                <a:srgbClr val="3B3B3B"/>
              </a:solidFill>
              <a:effectLst/>
              <a:latin typeface="Consolas" panose="020B0609020204030204" pitchFamily="49" charset="0"/>
            </a:endParaRPr>
          </a:p>
          <a:p>
            <a:r>
              <a:rPr lang="ru-RU" sz="1700" b="0" dirty="0">
                <a:solidFill>
                  <a:srgbClr val="3B3B3B"/>
                </a:solidFill>
                <a:effectLst/>
                <a:latin typeface="Consolas" panose="020B0609020204030204" pitchFamily="49" charset="0"/>
              </a:rPr>
              <a:t>    {</a:t>
            </a:r>
          </a:p>
          <a:p>
            <a:r>
              <a:rPr lang="ru-RU"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for</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auto</a:t>
            </a:r>
            <a:r>
              <a:rPr lang="en-US" sz="1700" b="0" dirty="0">
                <a:solidFill>
                  <a:srgbClr val="000000"/>
                </a:solidFill>
                <a:effectLst/>
                <a:latin typeface="Consolas" panose="020B0609020204030204" pitchFamily="49" charset="0"/>
              </a:rPr>
              <a:t>&amp;</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item</a:t>
            </a:r>
            <a:r>
              <a:rPr lang="en-US" sz="1700" b="0" dirty="0">
                <a:solidFill>
                  <a:srgbClr val="3B3B3B"/>
                </a:solidFill>
                <a:effectLst/>
                <a:latin typeface="Consolas" panose="020B0609020204030204" pitchFamily="49" charset="0"/>
              </a:rPr>
              <a:t> : </a:t>
            </a:r>
            <a:r>
              <a:rPr lang="en-US" sz="1700" b="0" dirty="0">
                <a:solidFill>
                  <a:srgbClr val="001080"/>
                </a:solidFill>
                <a:effectLst/>
                <a:latin typeface="Consolas" panose="020B0609020204030204" pitchFamily="49" charset="0"/>
              </a:rPr>
              <a:t>row</a:t>
            </a:r>
            <a:r>
              <a:rPr lang="en-US" sz="1700" b="0" dirty="0">
                <a:solidFill>
                  <a:srgbClr val="3B3B3B"/>
                </a:solidFill>
                <a:effectLst/>
                <a:latin typeface="Consolas" panose="020B0609020204030204" pitchFamily="49" charset="0"/>
              </a:rPr>
              <a:t>)</a:t>
            </a:r>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Пробегаем по элементам строки</a:t>
            </a:r>
            <a:endParaRPr lang="ru-RU" sz="1700" b="0" dirty="0">
              <a:solidFill>
                <a:srgbClr val="3B3B3B"/>
              </a:solidFill>
              <a:effectLst/>
              <a:latin typeface="Consolas" panose="020B0609020204030204" pitchFamily="49" charset="0"/>
            </a:endParaRPr>
          </a:p>
          <a:p>
            <a:r>
              <a:rPr lang="ru-RU" sz="1700" b="0" dirty="0">
                <a:solidFill>
                  <a:srgbClr val="3B3B3B"/>
                </a:solidFill>
                <a:effectLst/>
                <a:latin typeface="Consolas" panose="020B0609020204030204" pitchFamily="49" charset="0"/>
              </a:rPr>
              <a:t>        {</a:t>
            </a:r>
          </a:p>
          <a:p>
            <a:r>
              <a:rPr lang="ru-RU"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cout</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&lt;&lt;</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item</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&lt;&lt;</a:t>
            </a:r>
            <a:r>
              <a:rPr lang="en-US" sz="1700" b="0" dirty="0">
                <a:solidFill>
                  <a:srgbClr val="3B3B3B"/>
                </a:solidFill>
                <a:effectLst/>
                <a:latin typeface="Consolas" panose="020B0609020204030204" pitchFamily="49" charset="0"/>
              </a:rPr>
              <a:t> </a:t>
            </a:r>
            <a:r>
              <a:rPr lang="en-US" sz="1700" b="0" dirty="0">
                <a:solidFill>
                  <a:srgbClr val="A31515"/>
                </a:solidFill>
                <a:effectLst/>
                <a:latin typeface="Consolas" panose="020B0609020204030204" pitchFamily="49" charset="0"/>
              </a:rPr>
              <a:t>" "</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p>
          <a:p>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cout</a:t>
            </a:r>
            <a:r>
              <a:rPr lang="en-US" sz="1700" b="0" dirty="0">
                <a:solidFill>
                  <a:srgbClr val="3B3B3B"/>
                </a:solidFill>
                <a:effectLst/>
                <a:latin typeface="Consolas" panose="020B0609020204030204" pitchFamily="49" charset="0"/>
              </a:rPr>
              <a:t> </a:t>
            </a:r>
            <a:r>
              <a:rPr lang="en-US" sz="1700" b="0" dirty="0">
                <a:solidFill>
                  <a:srgbClr val="795E26"/>
                </a:solidFill>
                <a:effectLst/>
                <a:latin typeface="Consolas" panose="020B0609020204030204" pitchFamily="49" charset="0"/>
              </a:rPr>
              <a:t>&lt;&lt;</a:t>
            </a:r>
            <a:r>
              <a:rPr lang="en-US" sz="1700" b="0" dirty="0">
                <a:solidFill>
                  <a:srgbClr val="3B3B3B"/>
                </a:solidFill>
                <a:effectLst/>
                <a:latin typeface="Consolas" panose="020B0609020204030204" pitchFamily="49" charset="0"/>
              </a:rPr>
              <a:t> </a:t>
            </a:r>
            <a:r>
              <a:rPr lang="en-US" sz="1700" b="0" dirty="0" err="1">
                <a:solidFill>
                  <a:srgbClr val="795E26"/>
                </a:solidFill>
                <a:effectLst/>
                <a:latin typeface="Consolas" panose="020B0609020204030204" pitchFamily="49" charset="0"/>
              </a:rPr>
              <a:t>endl</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p>
          <a:p>
            <a:r>
              <a:rPr lang="en-US" sz="1700" b="0" dirty="0">
                <a:solidFill>
                  <a:srgbClr val="3B3B3B"/>
                </a:solidFill>
                <a:effectLst/>
                <a:latin typeface="Consolas" panose="020B0609020204030204" pitchFamily="49" charset="0"/>
              </a:rPr>
              <a:t>}</a:t>
            </a:r>
          </a:p>
          <a:p>
            <a:endParaRPr lang="en-US" sz="1700" b="0" dirty="0">
              <a:solidFill>
                <a:srgbClr val="3B3B3B"/>
              </a:solidFill>
              <a:effectLst/>
              <a:latin typeface="Consolas" panose="020B0609020204030204" pitchFamily="49" charset="0"/>
            </a:endParaRPr>
          </a:p>
          <a:p>
            <a:r>
              <a:rPr lang="en-US" sz="1700" b="0" dirty="0">
                <a:solidFill>
                  <a:srgbClr val="0000FF"/>
                </a:solidFill>
                <a:effectLst/>
                <a:latin typeface="Consolas" panose="020B0609020204030204" pitchFamily="49" charset="0"/>
              </a:rPr>
              <a:t>int</a:t>
            </a:r>
            <a:r>
              <a:rPr lang="en-US" sz="1700" b="0" dirty="0">
                <a:solidFill>
                  <a:srgbClr val="3B3B3B"/>
                </a:solidFill>
                <a:effectLst/>
                <a:latin typeface="Consolas" panose="020B0609020204030204" pitchFamily="49" charset="0"/>
              </a:rPr>
              <a:t> </a:t>
            </a:r>
            <a:r>
              <a:rPr lang="en-US" sz="1700" b="0" dirty="0">
                <a:solidFill>
                  <a:srgbClr val="795E26"/>
                </a:solidFill>
                <a:effectLst/>
                <a:latin typeface="Consolas" panose="020B0609020204030204" pitchFamily="49" charset="0"/>
              </a:rPr>
              <a:t>main</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MatrixT</a:t>
            </a:r>
            <a:r>
              <a:rPr lang="en-US" sz="1700" b="0" dirty="0">
                <a:solidFill>
                  <a:srgbClr val="3B3B3B"/>
                </a:solidFill>
                <a:effectLst/>
                <a:latin typeface="Consolas" panose="020B0609020204030204" pitchFamily="49" charset="0"/>
              </a:rPr>
              <a:t>&lt;</a:t>
            </a:r>
            <a:r>
              <a:rPr lang="en-US" sz="1700" b="0" dirty="0">
                <a:solidFill>
                  <a:srgbClr val="0000FF"/>
                </a:solidFill>
                <a:effectLst/>
                <a:latin typeface="Consolas" panose="020B0609020204030204" pitchFamily="49" charset="0"/>
              </a:rPr>
              <a:t>int</a:t>
            </a:r>
            <a:r>
              <a:rPr lang="en-US" sz="1700" b="0" dirty="0">
                <a:solidFill>
                  <a:srgbClr val="3B3B3B"/>
                </a:solidFill>
                <a:effectLst/>
                <a:latin typeface="Consolas" panose="020B0609020204030204" pitchFamily="49" charset="0"/>
              </a:rPr>
              <a:t>, </a:t>
            </a:r>
            <a:r>
              <a:rPr lang="en-US" sz="1700" b="0" dirty="0">
                <a:solidFill>
                  <a:srgbClr val="098658"/>
                </a:solidFill>
                <a:effectLst/>
                <a:latin typeface="Consolas" panose="020B0609020204030204" pitchFamily="49" charset="0"/>
              </a:rPr>
              <a:t>3</a:t>
            </a:r>
            <a:r>
              <a:rPr lang="en-US" sz="1700" b="0" dirty="0">
                <a:solidFill>
                  <a:srgbClr val="3B3B3B"/>
                </a:solidFill>
                <a:effectLst/>
                <a:latin typeface="Consolas" panose="020B0609020204030204" pitchFamily="49" charset="0"/>
              </a:rPr>
              <a:t>, </a:t>
            </a:r>
            <a:r>
              <a:rPr lang="en-US" sz="1700" b="0" dirty="0">
                <a:solidFill>
                  <a:srgbClr val="098658"/>
                </a:solidFill>
                <a:effectLst/>
                <a:latin typeface="Consolas" panose="020B0609020204030204" pitchFamily="49" charset="0"/>
              </a:rPr>
              <a:t>2</a:t>
            </a:r>
            <a:r>
              <a:rPr lang="en-US" sz="1700" b="0" dirty="0">
                <a:solidFill>
                  <a:srgbClr val="3B3B3B"/>
                </a:solidFill>
                <a:effectLst/>
                <a:latin typeface="Consolas" panose="020B0609020204030204" pitchFamily="49" charset="0"/>
              </a:rPr>
              <a:t>&gt; </a:t>
            </a:r>
            <a:r>
              <a:rPr lang="en-US" sz="1700" b="0" dirty="0">
                <a:solidFill>
                  <a:srgbClr val="001080"/>
                </a:solidFill>
                <a:effectLst/>
                <a:latin typeface="Consolas" panose="020B0609020204030204" pitchFamily="49" charset="0"/>
              </a:rPr>
              <a:t>m1</a:t>
            </a:r>
            <a:r>
              <a:rPr lang="en-US" sz="1700" b="0" dirty="0">
                <a:solidFill>
                  <a:srgbClr val="3B3B3B"/>
                </a:solidFill>
                <a:effectLst/>
                <a:latin typeface="Consolas" panose="020B0609020204030204" pitchFamily="49" charset="0"/>
              </a:rPr>
              <a:t>{ {</a:t>
            </a:r>
          </a:p>
          <a:p>
            <a:r>
              <a:rPr lang="en-US" sz="1700" b="0" dirty="0">
                <a:solidFill>
                  <a:srgbClr val="3B3B3B"/>
                </a:solidFill>
                <a:effectLst/>
                <a:latin typeface="Consolas" panose="020B0609020204030204" pitchFamily="49" charset="0"/>
              </a:rPr>
              <a:t>        { { </a:t>
            </a:r>
            <a:r>
              <a:rPr lang="en-US" sz="1700" b="0" dirty="0">
                <a:solidFill>
                  <a:srgbClr val="098658"/>
                </a:solidFill>
                <a:effectLst/>
                <a:latin typeface="Consolas" panose="020B0609020204030204" pitchFamily="49" charset="0"/>
              </a:rPr>
              <a:t>1</a:t>
            </a:r>
            <a:r>
              <a:rPr lang="en-US" sz="1700" b="0" dirty="0">
                <a:solidFill>
                  <a:srgbClr val="3B3B3B"/>
                </a:solidFill>
                <a:effectLst/>
                <a:latin typeface="Consolas" panose="020B0609020204030204" pitchFamily="49" charset="0"/>
              </a:rPr>
              <a:t>, </a:t>
            </a:r>
            <a:r>
              <a:rPr lang="en-US" sz="1700" b="0" dirty="0">
                <a:solidFill>
                  <a:srgbClr val="098658"/>
                </a:solidFill>
                <a:effectLst/>
                <a:latin typeface="Consolas" panose="020B0609020204030204" pitchFamily="49" charset="0"/>
              </a:rPr>
              <a:t>2</a:t>
            </a:r>
            <a:r>
              <a:rPr lang="en-US" sz="1700" b="0" dirty="0">
                <a:solidFill>
                  <a:srgbClr val="3B3B3B"/>
                </a:solidFill>
                <a:effectLst/>
                <a:latin typeface="Consolas" panose="020B0609020204030204" pitchFamily="49" charset="0"/>
              </a:rPr>
              <a:t> } },</a:t>
            </a:r>
          </a:p>
          <a:p>
            <a:r>
              <a:rPr lang="en-US" sz="1700" b="0" dirty="0">
                <a:solidFill>
                  <a:srgbClr val="3B3B3B"/>
                </a:solidFill>
                <a:effectLst/>
                <a:latin typeface="Consolas" panose="020B0609020204030204" pitchFamily="49" charset="0"/>
              </a:rPr>
              <a:t>        { { </a:t>
            </a:r>
            <a:r>
              <a:rPr lang="en-US" sz="1700" b="0" dirty="0">
                <a:solidFill>
                  <a:srgbClr val="098658"/>
                </a:solidFill>
                <a:effectLst/>
                <a:latin typeface="Consolas" panose="020B0609020204030204" pitchFamily="49" charset="0"/>
              </a:rPr>
              <a:t>3</a:t>
            </a:r>
            <a:r>
              <a:rPr lang="en-US" sz="1700" b="0" dirty="0">
                <a:solidFill>
                  <a:srgbClr val="3B3B3B"/>
                </a:solidFill>
                <a:effectLst/>
                <a:latin typeface="Consolas" panose="020B0609020204030204" pitchFamily="49" charset="0"/>
              </a:rPr>
              <a:t>, </a:t>
            </a:r>
            <a:r>
              <a:rPr lang="en-US" sz="1700" b="0" dirty="0">
                <a:solidFill>
                  <a:srgbClr val="098658"/>
                </a:solidFill>
                <a:effectLst/>
                <a:latin typeface="Consolas" panose="020B0609020204030204" pitchFamily="49" charset="0"/>
              </a:rPr>
              <a:t>4</a:t>
            </a:r>
            <a:r>
              <a:rPr lang="en-US" sz="1700" b="0" dirty="0">
                <a:solidFill>
                  <a:srgbClr val="3B3B3B"/>
                </a:solidFill>
                <a:effectLst/>
                <a:latin typeface="Consolas" panose="020B0609020204030204" pitchFamily="49" charset="0"/>
              </a:rPr>
              <a:t> } },</a:t>
            </a:r>
          </a:p>
          <a:p>
            <a:r>
              <a:rPr lang="en-US" sz="1700" b="0" dirty="0">
                <a:solidFill>
                  <a:srgbClr val="3B3B3B"/>
                </a:solidFill>
                <a:effectLst/>
                <a:latin typeface="Consolas" panose="020B0609020204030204" pitchFamily="49" charset="0"/>
              </a:rPr>
              <a:t>        { { </a:t>
            </a:r>
            <a:r>
              <a:rPr lang="en-US" sz="1700" b="0" dirty="0">
                <a:solidFill>
                  <a:srgbClr val="098658"/>
                </a:solidFill>
                <a:effectLst/>
                <a:latin typeface="Consolas" panose="020B0609020204030204" pitchFamily="49" charset="0"/>
              </a:rPr>
              <a:t>5</a:t>
            </a:r>
            <a:r>
              <a:rPr lang="en-US" sz="1700" b="0" dirty="0">
                <a:solidFill>
                  <a:srgbClr val="3B3B3B"/>
                </a:solidFill>
                <a:effectLst/>
                <a:latin typeface="Consolas" panose="020B0609020204030204" pitchFamily="49" charset="0"/>
              </a:rPr>
              <a:t>, </a:t>
            </a:r>
            <a:r>
              <a:rPr lang="en-US" sz="1700" b="0" dirty="0">
                <a:solidFill>
                  <a:srgbClr val="098658"/>
                </a:solidFill>
                <a:effectLst/>
                <a:latin typeface="Consolas" panose="020B0609020204030204" pitchFamily="49" charset="0"/>
              </a:rPr>
              <a:t>6</a:t>
            </a:r>
            <a:r>
              <a:rPr lang="en-US" sz="1700" b="0" dirty="0">
                <a:solidFill>
                  <a:srgbClr val="3B3B3B"/>
                </a:solidFill>
                <a:effectLst/>
                <a:latin typeface="Consolas" panose="020B0609020204030204" pitchFamily="49" charset="0"/>
              </a:rPr>
              <a:t> } },</a:t>
            </a:r>
          </a:p>
          <a:p>
            <a:r>
              <a:rPr lang="en-US" sz="1700" b="0" dirty="0">
                <a:solidFill>
                  <a:srgbClr val="3B3B3B"/>
                </a:solidFill>
                <a:effectLst/>
                <a:latin typeface="Consolas" panose="020B0609020204030204" pitchFamily="49" charset="0"/>
              </a:rPr>
              <a:t>    } };</a:t>
            </a:r>
          </a:p>
          <a:p>
            <a:r>
              <a:rPr lang="en-US" sz="1700" b="0" dirty="0">
                <a:solidFill>
                  <a:srgbClr val="3B3B3B"/>
                </a:solidFill>
                <a:effectLst/>
                <a:latin typeface="Consolas" panose="020B0609020204030204" pitchFamily="49" charset="0"/>
              </a:rPr>
              <a:t>    </a:t>
            </a:r>
            <a:r>
              <a:rPr lang="en-US" sz="1700" b="0" dirty="0" err="1">
                <a:solidFill>
                  <a:srgbClr val="795E26"/>
                </a:solidFill>
                <a:effectLst/>
                <a:latin typeface="Consolas" panose="020B0609020204030204" pitchFamily="49" charset="0"/>
              </a:rPr>
              <a:t>PrintMatrix</a:t>
            </a:r>
            <a:r>
              <a:rPr lang="en-US" sz="1700" b="0" dirty="0">
                <a:solidFill>
                  <a:srgbClr val="3B3B3B"/>
                </a:solidFill>
                <a:effectLst/>
                <a:latin typeface="Consolas" panose="020B0609020204030204" pitchFamily="49" charset="0"/>
              </a:rPr>
              <a:t>(</a:t>
            </a:r>
            <a:r>
              <a:rPr lang="en-US" sz="1700" b="0" dirty="0">
                <a:solidFill>
                  <a:srgbClr val="001080"/>
                </a:solidFill>
                <a:effectLst/>
                <a:latin typeface="Consolas" panose="020B0609020204030204" pitchFamily="49" charset="0"/>
              </a:rPr>
              <a:t>m1</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9095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fade">
                                      <p:cBhvr>
                                        <p:cTn id="56" dur="500"/>
                                        <p:tgtEl>
                                          <p:spTgt spid="3">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animEffect transition="in" filter="fade">
                                      <p:cBhvr>
                                        <p:cTn id="59" dur="500"/>
                                        <p:tgtEl>
                                          <p:spTgt spid="3">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9" end="19"/>
                                            </p:txEl>
                                          </p:spTgt>
                                        </p:tgtEl>
                                        <p:attrNameLst>
                                          <p:attrName>style.visibility</p:attrName>
                                        </p:attrNameLst>
                                      </p:cBhvr>
                                      <p:to>
                                        <p:strVal val="visible"/>
                                      </p:to>
                                    </p:set>
                                    <p:animEffect transition="in" filter="fade">
                                      <p:cBhvr>
                                        <p:cTn id="62" dur="500"/>
                                        <p:tgtEl>
                                          <p:spTgt spid="3">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0" end="20"/>
                                            </p:txEl>
                                          </p:spTgt>
                                        </p:tgtEl>
                                        <p:attrNameLst>
                                          <p:attrName>style.visibility</p:attrName>
                                        </p:attrNameLst>
                                      </p:cBhvr>
                                      <p:to>
                                        <p:strVal val="visible"/>
                                      </p:to>
                                    </p:set>
                                    <p:animEffect transition="in" filter="fade">
                                      <p:cBhvr>
                                        <p:cTn id="65" dur="500"/>
                                        <p:tgtEl>
                                          <p:spTgt spid="3">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1" end="21"/>
                                            </p:txEl>
                                          </p:spTgt>
                                        </p:tgtEl>
                                        <p:attrNameLst>
                                          <p:attrName>style.visibility</p:attrName>
                                        </p:attrNameLst>
                                      </p:cBhvr>
                                      <p:to>
                                        <p:strVal val="visible"/>
                                      </p:to>
                                    </p:set>
                                    <p:animEffect transition="in" filter="fade">
                                      <p:cBhvr>
                                        <p:cTn id="68" dur="500"/>
                                        <p:tgtEl>
                                          <p:spTgt spid="3">
                                            <p:txEl>
                                              <p:pRg st="21" end="2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2" end="22"/>
                                            </p:txEl>
                                          </p:spTgt>
                                        </p:tgtEl>
                                        <p:attrNameLst>
                                          <p:attrName>style.visibility</p:attrName>
                                        </p:attrNameLst>
                                      </p:cBhvr>
                                      <p:to>
                                        <p:strVal val="visible"/>
                                      </p:to>
                                    </p:set>
                                    <p:animEffect transition="in" filter="fade">
                                      <p:cBhvr>
                                        <p:cTn id="71" dur="500"/>
                                        <p:tgtEl>
                                          <p:spTgt spid="3">
                                            <p:txEl>
                                              <p:pRg st="22" end="22"/>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3" end="23"/>
                                            </p:txEl>
                                          </p:spTgt>
                                        </p:tgtEl>
                                        <p:attrNameLst>
                                          <p:attrName>style.visibility</p:attrName>
                                        </p:attrNameLst>
                                      </p:cBhvr>
                                      <p:to>
                                        <p:strVal val="visible"/>
                                      </p:to>
                                    </p:set>
                                    <p:animEffect transition="in" filter="fade">
                                      <p:cBhvr>
                                        <p:cTn id="74" dur="500"/>
                                        <p:tgtEl>
                                          <p:spTgt spid="3">
                                            <p:txEl>
                                              <p:pRg st="23" end="2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24" end="24"/>
                                            </p:txEl>
                                          </p:spTgt>
                                        </p:tgtEl>
                                        <p:attrNameLst>
                                          <p:attrName>style.visibility</p:attrName>
                                        </p:attrNameLst>
                                      </p:cBhvr>
                                      <p:to>
                                        <p:strVal val="visible"/>
                                      </p:to>
                                    </p:set>
                                    <p:animEffect transition="in" filter="fade">
                                      <p:cBhvr>
                                        <p:cTn id="77"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dirty="0"/>
              <a:t>Перечисляемый типы данных</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преобразовываться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339EA4-C04C-804D-B4C5-25960FFA317A}"/>
              </a:ext>
            </a:extLst>
          </p:cNvPr>
          <p:cNvSpPr>
            <a:spLocks noGrp="1"/>
          </p:cNvSpPr>
          <p:nvPr>
            <p:ph type="title"/>
          </p:nvPr>
        </p:nvSpPr>
        <p:spPr/>
        <p:txBody>
          <a:bodyPr/>
          <a:lstStyle/>
          <a:p>
            <a:r>
              <a:rPr lang="ru-RU" dirty="0"/>
              <a:t>Пример</a:t>
            </a:r>
            <a:endParaRPr lang="en-US" dirty="0"/>
          </a:p>
        </p:txBody>
      </p:sp>
      <p:sp>
        <p:nvSpPr>
          <p:cNvPr id="8" name="TextBox 7">
            <a:extLst>
              <a:ext uri="{FF2B5EF4-FFF2-40B4-BE49-F238E27FC236}">
                <a16:creationId xmlns:a16="http://schemas.microsoft.com/office/drawing/2014/main" id="{C16DA0FA-80B6-BB1E-0C1C-9B59E2CB7409}"/>
              </a:ext>
            </a:extLst>
          </p:cNvPr>
          <p:cNvSpPr txBox="1"/>
          <p:nvPr/>
        </p:nvSpPr>
        <p:spPr>
          <a:xfrm>
            <a:off x="838200" y="2060848"/>
            <a:ext cx="8305800" cy="3970318"/>
          </a:xfrm>
          <a:prstGeom prst="rect">
            <a:avLst/>
          </a:prstGeom>
          <a:noFill/>
        </p:spPr>
        <p:txBody>
          <a:bodyPr wrap="square">
            <a:spAutoFit/>
          </a:bodyPr>
          <a:lstStyle/>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&lt;iostream&gt;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err="1">
                <a:solidFill>
                  <a:srgbClr val="0000FF"/>
                </a:solidFill>
                <a:effectLst/>
                <a:latin typeface="Consolas" panose="020B0609020204030204" pitchFamily="49" charset="0"/>
              </a:rPr>
              <a:t>enum</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TrafficLight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Red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Green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TrafficLight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tl</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tl</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2</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754373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r>
              <a:rPr lang="ru-RU" dirty="0"/>
              <a:t> (появились в </a:t>
            </a:r>
            <a:r>
              <a:rPr lang="en-US" dirty="0"/>
              <a:t>C++11)</a:t>
            </a:r>
            <a:endParaRPr lang="ru-RU" dirty="0"/>
          </a:p>
        </p:txBody>
      </p:sp>
      <p:sp>
        <p:nvSpPr>
          <p:cNvPr id="4" name="Объект 3"/>
          <p:cNvSpPr>
            <a:spLocks noGrp="1"/>
          </p:cNvSpPr>
          <p:nvPr>
            <p:ph idx="1"/>
          </p:nvPr>
        </p:nvSpPr>
        <p:spPr/>
        <p:txBody>
          <a:bodyPr/>
          <a:lstStyle/>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57975E-7D27-4AC5-A904-9D10DFABB356}"/>
              </a:ext>
            </a:extLst>
          </p:cNvPr>
          <p:cNvSpPr txBox="1"/>
          <p:nvPr/>
        </p:nvSpPr>
        <p:spPr>
          <a:xfrm>
            <a:off x="0" y="0"/>
            <a:ext cx="12192000" cy="7155805"/>
          </a:xfrm>
          <a:prstGeom prst="rect">
            <a:avLst/>
          </a:prstGeom>
          <a:noFill/>
        </p:spPr>
        <p:txBody>
          <a:bodyPr wrap="square">
            <a:spAutoFit/>
          </a:bodyPr>
          <a:lstStyle/>
          <a:p>
            <a:r>
              <a:rPr lang="en-US" sz="1700" b="0" dirty="0">
                <a:solidFill>
                  <a:srgbClr val="AF00DB"/>
                </a:solidFill>
                <a:effectLst/>
                <a:latin typeface="Consolas" panose="020B0609020204030204" pitchFamily="49" charset="0"/>
              </a:rPr>
              <a:t>#include</a:t>
            </a:r>
            <a:r>
              <a:rPr lang="en-US" sz="1700" b="0" dirty="0">
                <a:solidFill>
                  <a:srgbClr val="0000FF"/>
                </a:solidFill>
                <a:effectLst/>
                <a:latin typeface="Consolas" panose="020B0609020204030204" pitchFamily="49" charset="0"/>
              </a:rPr>
              <a:t> </a:t>
            </a:r>
            <a:r>
              <a:rPr lang="en-US" sz="1700" b="0" dirty="0">
                <a:solidFill>
                  <a:srgbClr val="A31515"/>
                </a:solidFill>
                <a:effectLst/>
                <a:latin typeface="Consolas" panose="020B0609020204030204" pitchFamily="49" charset="0"/>
              </a:rPr>
              <a:t>&lt;iostream&gt;</a:t>
            </a:r>
            <a:endParaRPr lang="en-US" sz="1700" b="0" dirty="0">
              <a:solidFill>
                <a:srgbClr val="3B3B3B"/>
              </a:solidFill>
              <a:effectLst/>
              <a:latin typeface="Consolas" panose="020B0609020204030204" pitchFamily="49" charset="0"/>
            </a:endParaRPr>
          </a:p>
          <a:p>
            <a:r>
              <a:rPr lang="en-US" sz="1700" b="0" dirty="0">
                <a:solidFill>
                  <a:srgbClr val="AF00DB"/>
                </a:solidFill>
                <a:effectLst/>
                <a:latin typeface="Consolas" panose="020B0609020204030204" pitchFamily="49" charset="0"/>
              </a:rPr>
              <a:t>#include</a:t>
            </a:r>
            <a:r>
              <a:rPr lang="en-US" sz="1700" b="0" dirty="0">
                <a:solidFill>
                  <a:srgbClr val="0000FF"/>
                </a:solidFill>
                <a:effectLst/>
                <a:latin typeface="Consolas" panose="020B0609020204030204" pitchFamily="49" charset="0"/>
              </a:rPr>
              <a:t> </a:t>
            </a:r>
            <a:r>
              <a:rPr lang="en-US" sz="1700" b="0" dirty="0">
                <a:solidFill>
                  <a:srgbClr val="A31515"/>
                </a:solidFill>
                <a:effectLst/>
                <a:latin typeface="Consolas" panose="020B0609020204030204" pitchFamily="49" charset="0"/>
              </a:rPr>
              <a:t>&lt;string&gt;</a:t>
            </a:r>
            <a:endParaRPr lang="en-US" sz="1700" b="0" dirty="0">
              <a:solidFill>
                <a:srgbClr val="3B3B3B"/>
              </a:solidFill>
              <a:effectLst/>
              <a:latin typeface="Consolas" panose="020B0609020204030204" pitchFamily="49" charset="0"/>
            </a:endParaRPr>
          </a:p>
          <a:p>
            <a:endParaRPr lang="en-US" sz="1700" b="0" dirty="0">
              <a:solidFill>
                <a:srgbClr val="0000FF"/>
              </a:solidFill>
              <a:effectLst/>
              <a:latin typeface="Consolas" panose="020B0609020204030204" pitchFamily="49" charset="0"/>
            </a:endParaRPr>
          </a:p>
          <a:p>
            <a:r>
              <a:rPr lang="en-US" sz="1700" b="0" dirty="0" err="1">
                <a:solidFill>
                  <a:srgbClr val="0000FF"/>
                </a:solidFill>
                <a:effectLst/>
                <a:latin typeface="Consolas" panose="020B0609020204030204" pitchFamily="49" charset="0"/>
              </a:rPr>
              <a:t>enum</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class</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 </a:t>
            </a:r>
            <a:r>
              <a:rPr lang="en-US" sz="1700" b="0" dirty="0">
                <a:solidFill>
                  <a:srgbClr val="008000"/>
                </a:solidFill>
                <a:effectLst/>
                <a:latin typeface="Consolas" panose="020B0609020204030204" pitchFamily="49" charset="0"/>
              </a:rPr>
              <a:t>// </a:t>
            </a:r>
            <a:r>
              <a:rPr lang="ru-RU" sz="1700" b="0" dirty="0">
                <a:solidFill>
                  <a:srgbClr val="008000"/>
                </a:solidFill>
                <a:effectLst/>
                <a:latin typeface="Consolas" panose="020B0609020204030204" pitchFamily="49" charset="0"/>
              </a:rPr>
              <a:t>или </a:t>
            </a:r>
            <a:r>
              <a:rPr lang="en-US" sz="1700" b="0" dirty="0" err="1">
                <a:solidFill>
                  <a:srgbClr val="008000"/>
                </a:solidFill>
                <a:effectLst/>
                <a:latin typeface="Consolas" panose="020B0609020204030204" pitchFamily="49" charset="0"/>
              </a:rPr>
              <a:t>enum</a:t>
            </a:r>
            <a:r>
              <a:rPr lang="en-US" sz="1700" b="0" dirty="0">
                <a:solidFill>
                  <a:srgbClr val="008000"/>
                </a:solidFill>
                <a:effectLst/>
                <a:latin typeface="Consolas" panose="020B0609020204030204" pitchFamily="49" charset="0"/>
              </a:rPr>
              <a:t> struct </a:t>
            </a:r>
            <a:r>
              <a:rPr lang="en-US" sz="1700" b="0" dirty="0" err="1">
                <a:solidFill>
                  <a:srgbClr val="008000"/>
                </a:solidFill>
                <a:effectLst/>
                <a:latin typeface="Consolas" panose="020B0609020204030204" pitchFamily="49" charset="0"/>
              </a:rPr>
              <a:t>TrafficLightColor</a:t>
            </a:r>
            <a:endParaRPr lang="en-US" sz="1700" b="0" dirty="0">
              <a:solidFill>
                <a:srgbClr val="3B3B3B"/>
              </a:solidFill>
              <a:effectLst/>
              <a:latin typeface="Consolas" panose="020B0609020204030204" pitchFamily="49" charset="0"/>
            </a:endParaRPr>
          </a:p>
          <a:p>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Yellow</a:t>
            </a:r>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Green</a:t>
            </a:r>
            <a:endParaRPr lang="en-US" sz="1700" b="0" dirty="0">
              <a:solidFill>
                <a:srgbClr val="3B3B3B"/>
              </a:solidFill>
              <a:effectLst/>
              <a:latin typeface="Consolas" panose="020B0609020204030204" pitchFamily="49" charset="0"/>
            </a:endParaRPr>
          </a:p>
          <a:p>
            <a:r>
              <a:rPr lang="en-US" sz="1700" b="0" dirty="0">
                <a:solidFill>
                  <a:srgbClr val="3B3B3B"/>
                </a:solidFill>
                <a:effectLst/>
                <a:latin typeface="Consolas" panose="020B0609020204030204" pitchFamily="49" charset="0"/>
              </a:rPr>
              <a:t>};</a:t>
            </a:r>
          </a:p>
          <a:p>
            <a:br>
              <a:rPr lang="en-US" sz="1700" b="0" dirty="0">
                <a:solidFill>
                  <a:srgbClr val="3B3B3B"/>
                </a:solidFill>
                <a:effectLst/>
                <a:latin typeface="Consolas" panose="020B0609020204030204" pitchFamily="49" charset="0"/>
              </a:rPr>
            </a:br>
            <a:r>
              <a:rPr lang="en-US" sz="1700" b="0" dirty="0" err="1">
                <a:solidFill>
                  <a:srgbClr val="0000FF"/>
                </a:solidFill>
                <a:effectLst/>
                <a:latin typeface="Consolas" panose="020B0609020204030204" pitchFamily="49" charset="0"/>
              </a:rPr>
              <a:t>enum</a:t>
            </a:r>
            <a:r>
              <a:rPr lang="en-US" sz="1700" b="0" dirty="0">
                <a:solidFill>
                  <a:srgbClr val="3B3B3B"/>
                </a:solidFill>
                <a:effectLst/>
                <a:latin typeface="Consolas" panose="020B0609020204030204" pitchFamily="49" charset="0"/>
              </a:rPr>
              <a:t> </a:t>
            </a:r>
            <a:r>
              <a:rPr lang="en-US" sz="1700" b="0" dirty="0">
                <a:solidFill>
                  <a:srgbClr val="0000FF"/>
                </a:solidFill>
                <a:effectLst/>
                <a:latin typeface="Consolas" panose="020B0609020204030204" pitchFamily="49" charset="0"/>
              </a:rPr>
              <a:t>class</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CarColor</a:t>
            </a:r>
            <a:r>
              <a:rPr lang="en-US" sz="1700" b="0" dirty="0">
                <a:solidFill>
                  <a:srgbClr val="267F99"/>
                </a:solidFill>
                <a:effectLst/>
                <a:latin typeface="Consolas" panose="020B0609020204030204" pitchFamily="49" charset="0"/>
              </a:rPr>
              <a:t> </a:t>
            </a:r>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Black</a:t>
            </a:r>
            <a:r>
              <a:rPr lang="en-US" sz="1700" b="0" dirty="0">
                <a:solidFill>
                  <a:srgbClr val="3B3B3B"/>
                </a:solidFill>
                <a:effectLst/>
                <a:latin typeface="Consolas" panose="020B0609020204030204" pitchFamily="49" charset="0"/>
              </a:rPr>
              <a:t>, </a:t>
            </a:r>
            <a:r>
              <a:rPr lang="en-US" sz="1700" b="0" dirty="0">
                <a:solidFill>
                  <a:srgbClr val="0070C1"/>
                </a:solidFill>
                <a:effectLst/>
                <a:latin typeface="Consolas" panose="020B0609020204030204" pitchFamily="49" charset="0"/>
              </a:rPr>
              <a:t>White </a:t>
            </a:r>
            <a:r>
              <a:rPr lang="en-US" sz="1700" b="0" dirty="0">
                <a:solidFill>
                  <a:srgbClr val="3B3B3B"/>
                </a:solidFill>
                <a:effectLst/>
                <a:latin typeface="Consolas" panose="020B0609020204030204" pitchFamily="49" charset="0"/>
              </a:rPr>
              <a:t>};</a:t>
            </a:r>
          </a:p>
          <a:p>
            <a:br>
              <a:rPr lang="en-US" sz="1700" b="0" dirty="0">
                <a:solidFill>
                  <a:srgbClr val="3B3B3B"/>
                </a:solidFill>
                <a:effectLst/>
                <a:latin typeface="Consolas" panose="020B0609020204030204" pitchFamily="49" charset="0"/>
              </a:rPr>
            </a:b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a:solidFill>
                  <a:srgbClr val="267F99"/>
                </a:solidFill>
                <a:effectLst/>
                <a:latin typeface="Consolas" panose="020B0609020204030204" pitchFamily="49" charset="0"/>
              </a:rPr>
              <a:t>string</a:t>
            </a:r>
            <a:r>
              <a:rPr lang="en-US" sz="1700" b="0" dirty="0">
                <a:solidFill>
                  <a:srgbClr val="3B3B3B"/>
                </a:solidFill>
                <a:effectLst/>
                <a:latin typeface="Consolas" panose="020B0609020204030204" pitchFamily="49" charset="0"/>
              </a:rPr>
              <a:t> </a:t>
            </a:r>
            <a:r>
              <a:rPr lang="en-US" sz="1700" b="0" dirty="0" err="1">
                <a:solidFill>
                  <a:srgbClr val="795E26"/>
                </a:solidFill>
                <a:effectLst/>
                <a:latin typeface="Consolas" panose="020B0609020204030204" pitchFamily="49" charset="0"/>
              </a:rPr>
              <a:t>TrafficLightToString</a:t>
            </a:r>
            <a:r>
              <a:rPr lang="en-US" sz="1700" b="0" dirty="0">
                <a:solidFill>
                  <a:srgbClr val="3B3B3B"/>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3B3B3B"/>
                </a:solidFill>
                <a:effectLst/>
                <a:latin typeface="Consolas" panose="020B0609020204030204" pitchFamily="49" charset="0"/>
              </a:rPr>
              <a:t> </a:t>
            </a:r>
            <a:r>
              <a:rPr lang="en-US" sz="1700" b="0" dirty="0">
                <a:solidFill>
                  <a:srgbClr val="A31515"/>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Yellow</a:t>
            </a:r>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3B3B3B"/>
                </a:solidFill>
                <a:effectLst/>
                <a:latin typeface="Consolas" panose="020B0609020204030204" pitchFamily="49" charset="0"/>
              </a:rPr>
              <a:t> </a:t>
            </a:r>
            <a:r>
              <a:rPr lang="en-US" sz="1700" b="0" dirty="0">
                <a:solidFill>
                  <a:srgbClr val="A31515"/>
                </a:solidFill>
                <a:effectLst/>
                <a:latin typeface="Consolas" panose="020B0609020204030204" pitchFamily="49" charset="0"/>
              </a:rPr>
              <a:t>"Yellow"</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Green</a:t>
            </a:r>
            <a:r>
              <a:rPr lang="en-US" sz="1700" b="0" dirty="0">
                <a:solidFill>
                  <a:srgbClr val="3B3B3B"/>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3B3B3B"/>
                </a:solidFill>
                <a:effectLst/>
                <a:latin typeface="Consolas" panose="020B0609020204030204" pitchFamily="49" charset="0"/>
              </a:rPr>
              <a:t> </a:t>
            </a:r>
            <a:r>
              <a:rPr lang="en-US" sz="1700" b="0" dirty="0">
                <a:solidFill>
                  <a:srgbClr val="A31515"/>
                </a:solidFill>
                <a:effectLst/>
                <a:latin typeface="Consolas" panose="020B0609020204030204" pitchFamily="49" charset="0"/>
              </a:rPr>
              <a:t>"Green"</a:t>
            </a:r>
            <a:r>
              <a:rPr lang="en-US" sz="1700" b="0" dirty="0">
                <a:solidFill>
                  <a:srgbClr val="3B3B3B"/>
                </a:solidFill>
                <a:effectLst/>
                <a:latin typeface="Consolas" panose="020B0609020204030204" pitchFamily="49" charset="0"/>
              </a:rPr>
              <a:t>;</a:t>
            </a:r>
          </a:p>
          <a:p>
            <a:r>
              <a:rPr lang="en-US" sz="1700" dirty="0">
                <a:solidFill>
                  <a:srgbClr val="3B3B3B"/>
                </a:solidFill>
                <a:latin typeface="Consolas" panose="020B0609020204030204" pitchFamily="49" charset="0"/>
              </a:rPr>
              <a:t>    </a:t>
            </a:r>
            <a:r>
              <a:rPr lang="en-US" sz="1700" dirty="0">
                <a:solidFill>
                  <a:srgbClr val="AF00DB"/>
                </a:solidFill>
                <a:latin typeface="Consolas" panose="020B0609020204030204" pitchFamily="49" charset="0"/>
              </a:rPr>
              <a:t>return</a:t>
            </a:r>
            <a:r>
              <a:rPr lang="en-US" sz="1700" dirty="0">
                <a:solidFill>
                  <a:srgbClr val="3B3B3B"/>
                </a:solidFill>
                <a:latin typeface="Consolas" panose="020B0609020204030204" pitchFamily="49" charset="0"/>
              </a:rPr>
              <a:t> </a:t>
            </a:r>
            <a:r>
              <a:rPr lang="en-US" sz="1700" dirty="0">
                <a:solidFill>
                  <a:srgbClr val="A31515"/>
                </a:solidFill>
                <a:latin typeface="Consolas" panose="020B0609020204030204" pitchFamily="49" charset="0"/>
              </a:rPr>
              <a:t>"Unknown color"</a:t>
            </a:r>
            <a:r>
              <a:rPr lang="en-US" sz="1700" dirty="0">
                <a:solidFill>
                  <a:srgbClr val="3B3B3B"/>
                </a:solidFill>
                <a:latin typeface="Consolas" panose="020B0609020204030204" pitchFamily="49" charset="0"/>
              </a:rPr>
              <a:t>;</a:t>
            </a:r>
            <a:endParaRPr lang="en-US" sz="1700" b="0" dirty="0">
              <a:solidFill>
                <a:srgbClr val="3B3B3B"/>
              </a:solidFill>
              <a:effectLst/>
              <a:latin typeface="Consolas" panose="020B0609020204030204" pitchFamily="49" charset="0"/>
            </a:endParaRPr>
          </a:p>
          <a:p>
            <a:r>
              <a:rPr lang="en-US" sz="1700" b="0" dirty="0">
                <a:solidFill>
                  <a:srgbClr val="3B3B3B"/>
                </a:solidFill>
                <a:effectLst/>
                <a:latin typeface="Consolas" panose="020B0609020204030204" pitchFamily="49" charset="0"/>
              </a:rPr>
              <a:t>}</a:t>
            </a:r>
          </a:p>
          <a:p>
            <a:br>
              <a:rPr lang="en-US" sz="1700" b="0" dirty="0">
                <a:solidFill>
                  <a:srgbClr val="3B3B3B"/>
                </a:solidFill>
                <a:effectLst/>
                <a:latin typeface="Consolas" panose="020B0609020204030204" pitchFamily="49" charset="0"/>
              </a:rPr>
            </a:br>
            <a:r>
              <a:rPr lang="en-US" sz="1700" b="0" dirty="0">
                <a:solidFill>
                  <a:srgbClr val="0000FF"/>
                </a:solidFill>
                <a:effectLst/>
                <a:latin typeface="Consolas" panose="020B0609020204030204" pitchFamily="49" charset="0"/>
              </a:rPr>
              <a:t>int</a:t>
            </a:r>
            <a:r>
              <a:rPr lang="en-US" sz="1700" b="0" dirty="0">
                <a:solidFill>
                  <a:srgbClr val="3B3B3B"/>
                </a:solidFill>
                <a:effectLst/>
                <a:latin typeface="Consolas" panose="020B0609020204030204" pitchFamily="49" charset="0"/>
              </a:rPr>
              <a:t> </a:t>
            </a:r>
            <a:r>
              <a:rPr lang="en-US" sz="1700" b="0" dirty="0">
                <a:solidFill>
                  <a:srgbClr val="795E26"/>
                </a:solidFill>
                <a:effectLst/>
                <a:latin typeface="Consolas" panose="020B0609020204030204" pitchFamily="49" charset="0"/>
              </a:rPr>
              <a:t>main</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color1</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CarColor</a:t>
            </a:r>
            <a:r>
              <a:rPr lang="en-US" sz="1700" b="0" dirty="0">
                <a:solidFill>
                  <a:srgbClr val="3B3B3B"/>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color2</a:t>
            </a:r>
            <a:r>
              <a:rPr lang="en-US" sz="1700" b="0" dirty="0">
                <a:solidFill>
                  <a:srgbClr val="3B3B3B"/>
                </a:solidFill>
                <a:effectLst/>
                <a:latin typeface="Consolas" panose="020B0609020204030204" pitchFamily="49" charset="0"/>
              </a:rPr>
              <a:t> </a:t>
            </a:r>
            <a:r>
              <a:rPr lang="en-US" sz="1700" b="0" dirty="0">
                <a:solidFill>
                  <a:srgbClr val="000000"/>
                </a:solidFill>
                <a:effectLst/>
                <a:latin typeface="Consolas" panose="020B0609020204030204" pitchFamily="49" charset="0"/>
              </a:rPr>
              <a:t>=</a:t>
            </a:r>
            <a:r>
              <a:rPr lang="en-US" sz="1700" b="0" dirty="0">
                <a:solidFill>
                  <a:srgbClr val="3B3B3B"/>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CarColor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Red</a:t>
            </a:r>
            <a:r>
              <a:rPr lang="en-US" sz="1700" b="0" dirty="0">
                <a:solidFill>
                  <a:srgbClr val="3B3B3B"/>
                </a:solidFill>
                <a:effectLst/>
                <a:latin typeface="Consolas" panose="020B0609020204030204" pitchFamily="49" charset="0"/>
              </a:rPr>
              <a:t>;</a:t>
            </a:r>
          </a:p>
          <a:p>
            <a:br>
              <a:rPr lang="en-US" sz="1700" b="0" dirty="0">
                <a:solidFill>
                  <a:srgbClr val="3B3B3B"/>
                </a:solidFill>
                <a:effectLst/>
                <a:latin typeface="Consolas" panose="020B0609020204030204" pitchFamily="49" charset="0"/>
              </a:rPr>
            </a:b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cout</a:t>
            </a:r>
            <a:r>
              <a:rPr lang="en-US" sz="1700" b="0" dirty="0">
                <a:solidFill>
                  <a:srgbClr val="3B3B3B"/>
                </a:solidFill>
                <a:effectLst/>
                <a:latin typeface="Consolas" panose="020B0609020204030204" pitchFamily="49" charset="0"/>
              </a:rPr>
              <a:t> </a:t>
            </a:r>
            <a:r>
              <a:rPr lang="en-US" sz="1700" b="0" dirty="0">
                <a:solidFill>
                  <a:srgbClr val="795E26"/>
                </a:solidFill>
                <a:effectLst/>
                <a:latin typeface="Consolas" panose="020B0609020204030204" pitchFamily="49" charset="0"/>
              </a:rPr>
              <a:t>&lt;&lt;</a:t>
            </a:r>
            <a:r>
              <a:rPr lang="en-US" sz="1700" b="0" dirty="0">
                <a:solidFill>
                  <a:srgbClr val="3B3B3B"/>
                </a:solidFill>
                <a:effectLst/>
                <a:latin typeface="Consolas" panose="020B0609020204030204" pitchFamily="49" charset="0"/>
              </a:rPr>
              <a:t> </a:t>
            </a:r>
            <a:r>
              <a:rPr lang="en-US" sz="1700" b="0" dirty="0" err="1">
                <a:solidFill>
                  <a:srgbClr val="795E26"/>
                </a:solidFill>
                <a:effectLst/>
                <a:latin typeface="Consolas" panose="020B0609020204030204" pitchFamily="49" charset="0"/>
              </a:rPr>
              <a:t>TrafficLightToString</a:t>
            </a:r>
            <a:r>
              <a:rPr lang="en-US" sz="1700" b="0" dirty="0">
                <a:solidFill>
                  <a:srgbClr val="3B3B3B"/>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TrafficLightColor</a:t>
            </a:r>
            <a:r>
              <a:rPr lang="en-US" sz="1700" b="0" dirty="0">
                <a:solidFill>
                  <a:srgbClr val="3B3B3B"/>
                </a:solidFill>
                <a:effectLst/>
                <a:latin typeface="Consolas" panose="020B0609020204030204" pitchFamily="49" charset="0"/>
              </a:rPr>
              <a:t>::</a:t>
            </a:r>
            <a:r>
              <a:rPr lang="en-US" sz="1700" b="0" dirty="0">
                <a:solidFill>
                  <a:srgbClr val="0070C1"/>
                </a:solidFill>
                <a:effectLst/>
                <a:latin typeface="Consolas" panose="020B0609020204030204" pitchFamily="49" charset="0"/>
              </a:rPr>
              <a:t>Yellow</a:t>
            </a:r>
            <a:r>
              <a:rPr lang="en-US" sz="1700" b="0" dirty="0">
                <a:solidFill>
                  <a:srgbClr val="3B3B3B"/>
                </a:solidFill>
                <a:effectLst/>
                <a:latin typeface="Consolas" panose="020B0609020204030204" pitchFamily="49" charset="0"/>
              </a:rPr>
              <a:t>) </a:t>
            </a:r>
            <a:r>
              <a:rPr lang="en-US" sz="1700" b="0" dirty="0">
                <a:solidFill>
                  <a:srgbClr val="795E26"/>
                </a:solidFill>
                <a:effectLst/>
                <a:latin typeface="Consolas" panose="020B0609020204030204" pitchFamily="49" charset="0"/>
              </a:rPr>
              <a:t>&lt;&lt;</a:t>
            </a:r>
            <a:r>
              <a:rPr lang="en-US" sz="1700" b="0" dirty="0">
                <a:solidFill>
                  <a:srgbClr val="3B3B3B"/>
                </a:solidFill>
                <a:effectLst/>
                <a:latin typeface="Consolas" panose="020B0609020204030204" pitchFamily="49" charset="0"/>
              </a:rPr>
              <a:t> </a:t>
            </a:r>
            <a:r>
              <a:rPr lang="en-US" sz="1700" b="0" dirty="0">
                <a:solidFill>
                  <a:srgbClr val="267F99"/>
                </a:solidFill>
                <a:effectLst/>
                <a:latin typeface="Consolas" panose="020B0609020204030204" pitchFamily="49" charset="0"/>
              </a:rPr>
              <a:t>std</a:t>
            </a:r>
            <a:r>
              <a:rPr lang="en-US" sz="1700" b="0" dirty="0">
                <a:solidFill>
                  <a:srgbClr val="3B3B3B"/>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endl</a:t>
            </a:r>
            <a:r>
              <a:rPr lang="en-US" sz="1700" b="0" dirty="0">
                <a:solidFill>
                  <a:srgbClr val="3B3B3B"/>
                </a:solidFill>
                <a:effectLst/>
                <a:latin typeface="Consolas" panose="020B0609020204030204" pitchFamily="49" charset="0"/>
              </a:rPr>
              <a:t>;</a:t>
            </a:r>
          </a:p>
          <a:p>
            <a:r>
              <a:rPr lang="en-US" sz="1700" b="0" dirty="0">
                <a:solidFill>
                  <a:srgbClr val="3B3B3B"/>
                </a:solidFill>
                <a:effectLst/>
                <a:latin typeface="Consolas" panose="020B0609020204030204" pitchFamily="49" charset="0"/>
              </a:rPr>
              <a:t>}</a:t>
            </a:r>
          </a:p>
          <a:p>
            <a:br>
              <a:rPr lang="en-US" sz="1700" b="0" dirty="0">
                <a:solidFill>
                  <a:srgbClr val="3B3B3B"/>
                </a:solidFill>
                <a:effectLst/>
                <a:latin typeface="Consolas" panose="020B0609020204030204" pitchFamily="49" charset="0"/>
              </a:rPr>
            </a:br>
            <a:endParaRPr lang="en-US" sz="17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7" end="17"/>
                                            </p:txEl>
                                          </p:spTgt>
                                        </p:tgtEl>
                                        <p:attrNameLst>
                                          <p:attrName>style.visibility</p:attrName>
                                        </p:attrNameLst>
                                      </p:cBhvr>
                                      <p:to>
                                        <p:strVal val="visible"/>
                                      </p:to>
                                    </p:set>
                                    <p:animEffect transition="in" filter="fade">
                                      <p:cBhvr>
                                        <p:cTn id="26" dur="500"/>
                                        <p:tgtEl>
                                          <p:spTgt spid="5">
                                            <p:txEl>
                                              <p:pRg st="17" end="1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8" end="18"/>
                                            </p:txEl>
                                          </p:spTgt>
                                        </p:tgtEl>
                                        <p:attrNameLst>
                                          <p:attrName>style.visibility</p:attrName>
                                        </p:attrNameLst>
                                      </p:cBhvr>
                                      <p:to>
                                        <p:strVal val="visible"/>
                                      </p:to>
                                    </p:set>
                                    <p:animEffect transition="in" filter="fade">
                                      <p:cBhvr>
                                        <p:cTn id="29" dur="500"/>
                                        <p:tgtEl>
                                          <p:spTgt spid="5">
                                            <p:txEl>
                                              <p:pRg st="18" end="1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fade">
                                      <p:cBhvr>
                                        <p:cTn id="43" dur="500"/>
                                        <p:tgtEl>
                                          <p:spTgt spid="5">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fade">
                                      <p:cBhvr>
                                        <p:cTn id="46" dur="500"/>
                                        <p:tgtEl>
                                          <p:spTgt spid="5">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9" end="19"/>
                                            </p:txEl>
                                          </p:spTgt>
                                        </p:tgtEl>
                                        <p:attrNameLst>
                                          <p:attrName>style.visibility</p:attrName>
                                        </p:attrNameLst>
                                      </p:cBhvr>
                                      <p:to>
                                        <p:strVal val="visible"/>
                                      </p:to>
                                    </p:set>
                                    <p:animEffect transition="in" filter="fade">
                                      <p:cBhvr>
                                        <p:cTn id="57"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869385" y="1697615"/>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a:xfrm>
            <a:off x="838200" y="365125"/>
            <a:ext cx="10515600" cy="1325563"/>
          </a:xfrm>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a:xfrm>
            <a:off x="838200" y="1825625"/>
            <a:ext cx="10515600" cy="4351338"/>
          </a:xfrm>
        </p:spPr>
        <p:txBody>
          <a:bodyPr>
            <a:normAutofit lnSpcReduction="10000"/>
          </a:bodyPr>
          <a:lstStyle/>
          <a:p>
            <a:r>
              <a:rPr lang="en-US" dirty="0"/>
              <a:t>&amp;&amp;</a:t>
            </a:r>
            <a:r>
              <a:rPr lang="ru-RU" dirty="0"/>
              <a:t> - логическое И</a:t>
            </a:r>
          </a:p>
          <a:p>
            <a:pPr lvl="1"/>
            <a:r>
              <a:rPr lang="en-US" dirty="0">
                <a:latin typeface="Consolas" panose="020B0609020204030204" pitchFamily="49" charset="0"/>
              </a:rPr>
              <a:t>char </a:t>
            </a:r>
            <a:r>
              <a:rPr lang="en-US" dirty="0" err="1">
                <a:latin typeface="Consolas" panose="020B0609020204030204" pitchFamily="49" charset="0"/>
              </a:rPr>
              <a:t>ch</a:t>
            </a:r>
            <a:r>
              <a:rPr lang="en-US" dirty="0">
                <a:latin typeface="Consolas" panose="020B0609020204030204" pitchFamily="49" charset="0"/>
              </a:rPr>
              <a:t> = </a:t>
            </a:r>
            <a:r>
              <a:rPr lang="en-US" dirty="0" err="1">
                <a:latin typeface="Consolas" panose="020B0609020204030204" pitchFamily="49" charset="0"/>
              </a:rPr>
              <a:t>getchar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int </a:t>
            </a:r>
            <a:r>
              <a:rPr lang="en-US" dirty="0" err="1">
                <a:latin typeface="Consolas" panose="020B0609020204030204" pitchFamily="49" charset="0"/>
              </a:rPr>
              <a:t>isDigit</a:t>
            </a:r>
            <a:r>
              <a:rPr lang="en-US" dirty="0">
                <a:latin typeface="Consolas" panose="020B0609020204030204" pitchFamily="49" charset="0"/>
              </a:rPr>
              <a:t> = (</a:t>
            </a:r>
            <a:r>
              <a:rPr lang="en-US" dirty="0" err="1">
                <a:latin typeface="Consolas" panose="020B0609020204030204" pitchFamily="49" charset="0"/>
              </a:rPr>
              <a:t>ch</a:t>
            </a:r>
            <a:r>
              <a:rPr lang="en-US" dirty="0">
                <a:latin typeface="Consolas" panose="020B0609020204030204" pitchFamily="49" charset="0"/>
              </a:rPr>
              <a:t> &gt;= ‘0’) &amp;&amp; (</a:t>
            </a:r>
            <a:r>
              <a:rPr lang="en-US" dirty="0" err="1">
                <a:latin typeface="Consolas" panose="020B0609020204030204" pitchFamily="49" charset="0"/>
              </a:rPr>
              <a:t>ch</a:t>
            </a:r>
            <a:r>
              <a:rPr lang="en-US" dirty="0">
                <a:latin typeface="Consolas" panose="020B0609020204030204" pitchFamily="49" charset="0"/>
              </a:rPr>
              <a:t> &lt;= ‘9’);</a:t>
            </a:r>
          </a:p>
          <a:p>
            <a:r>
              <a:rPr lang="en-US" dirty="0"/>
              <a:t>||</a:t>
            </a:r>
            <a:r>
              <a:rPr lang="ru-RU" dirty="0"/>
              <a:t> - логическое ИЛИ</a:t>
            </a:r>
            <a:endParaRPr lang="en-US" dirty="0"/>
          </a:p>
          <a:p>
            <a:pPr lvl="1"/>
            <a:r>
              <a:rPr lang="en-US" dirty="0">
                <a:latin typeface="Consolas" panose="020B0609020204030204" pitchFamily="49" charset="0"/>
              </a:rPr>
              <a:t>char </a:t>
            </a:r>
            <a:r>
              <a:rPr lang="en-US" dirty="0" err="1">
                <a:latin typeface="Consolas" panose="020B0609020204030204" pitchFamily="49" charset="0"/>
              </a:rPr>
              <a:t>ch</a:t>
            </a:r>
            <a:r>
              <a:rPr lang="en-US" dirty="0">
                <a:latin typeface="Consolas" panose="020B0609020204030204" pitchFamily="49" charset="0"/>
              </a:rPr>
              <a:t> = </a:t>
            </a:r>
            <a:r>
              <a:rPr lang="en-US" dirty="0" err="1">
                <a:latin typeface="Consolas" panose="020B0609020204030204" pitchFamily="49" charset="0"/>
              </a:rPr>
              <a:t>getchar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if ((</a:t>
            </a:r>
            <a:r>
              <a:rPr lang="en-US" dirty="0" err="1">
                <a:latin typeface="Consolas" panose="020B0609020204030204" pitchFamily="49" charset="0"/>
              </a:rPr>
              <a:t>ch</a:t>
            </a:r>
            <a:r>
              <a:rPr lang="en-US" dirty="0">
                <a:latin typeface="Consolas" panose="020B0609020204030204" pitchFamily="49" charset="0"/>
              </a:rPr>
              <a:t> == ‘ ‘) || (</a:t>
            </a:r>
            <a:r>
              <a:rPr lang="en-US" dirty="0" err="1">
                <a:latin typeface="Consolas" panose="020B0609020204030204" pitchFamily="49" charset="0"/>
              </a:rPr>
              <a:t>ch</a:t>
            </a:r>
            <a:r>
              <a:rPr lang="en-US" dirty="0">
                <a:latin typeface="Consolas" panose="020B0609020204030204" pitchFamily="49" charset="0"/>
              </a:rPr>
              <a:t> == ‘\n’) || (</a:t>
            </a:r>
            <a:r>
              <a:rPr lang="en-US" dirty="0" err="1">
                <a:latin typeface="Consolas" panose="020B0609020204030204" pitchFamily="49" charset="0"/>
              </a:rPr>
              <a:t>ch</a:t>
            </a:r>
            <a:r>
              <a:rPr lang="en-US" dirty="0">
                <a:latin typeface="Consolas" panose="020B0609020204030204" pitchFamily="49" charset="0"/>
              </a:rPr>
              <a:t> == ‘\t’))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a:t>
            </a:r>
            <a:r>
              <a:rPr lang="ru-RU" dirty="0">
                <a:latin typeface="Consolas" panose="020B0609020204030204" pitchFamily="49" charset="0"/>
              </a:rPr>
              <a:t>Разделитель</a:t>
            </a:r>
            <a:r>
              <a:rPr lang="en-US" dirty="0">
                <a:latin typeface="Consolas" panose="020B0609020204030204" pitchFamily="49" charset="0"/>
              </a:rPr>
              <a:t>";</a:t>
            </a:r>
          </a:p>
          <a:p>
            <a:r>
              <a:rPr lang="en-US" dirty="0"/>
              <a:t>! – </a:t>
            </a:r>
            <a:r>
              <a:rPr lang="ru-RU" dirty="0"/>
              <a:t>логическое НЕ</a:t>
            </a:r>
            <a:endParaRPr lang="en-US" dirty="0"/>
          </a:p>
          <a:p>
            <a:pPr lvl="1"/>
            <a:r>
              <a:rPr lang="en-US" dirty="0">
                <a:latin typeface="Consolas" panose="020B0609020204030204" pitchFamily="49" charset="0"/>
              </a:rPr>
              <a:t>if (!valid)</a:t>
            </a:r>
          </a:p>
          <a:p>
            <a:r>
              <a:rPr lang="ru-RU" dirty="0"/>
              <a:t>Вычисления операторов </a:t>
            </a:r>
            <a:r>
              <a:rPr lang="en-US" dirty="0"/>
              <a:t>&amp;&amp; </a:t>
            </a:r>
            <a:r>
              <a:rPr lang="ru-RU" dirty="0"/>
              <a:t>и </a:t>
            </a:r>
            <a:r>
              <a:rPr lang="en-US" dirty="0"/>
              <a:t>|| </a:t>
            </a:r>
            <a:r>
              <a:rPr lang="ru-RU" dirty="0"/>
              <a:t>прекращаются как только станет известна истинность или ложность результата</a:t>
            </a:r>
          </a:p>
          <a:p>
            <a:endParaRPr lang="ru-RU"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838200" y="1526688"/>
            <a:ext cx="9146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365125"/>
            <a:ext cx="10515600" cy="1325563"/>
          </a:xfrm>
        </p:spPr>
        <p:txBody>
          <a:bodyPr>
            <a:normAutofit/>
          </a:bodyPr>
          <a:lstStyle/>
          <a:p>
            <a:r>
              <a:rPr lang="ru-RU"/>
              <a:t>Операторы инкремента и декремента</a:t>
            </a:r>
          </a:p>
        </p:txBody>
      </p:sp>
      <p:sp>
        <p:nvSpPr>
          <p:cNvPr id="34819" name="Rectangle 3"/>
          <p:cNvSpPr>
            <a:spLocks noGrp="1" noChangeArrowheads="1"/>
          </p:cNvSpPr>
          <p:nvPr>
            <p:ph idx="1"/>
          </p:nvPr>
        </p:nvSpPr>
        <p:spPr>
          <a:xfrm>
            <a:off x="838200" y="1825625"/>
            <a:ext cx="10515600" cy="4351338"/>
          </a:xfrm>
        </p:spPr>
        <p:txBody>
          <a:bodyPr>
            <a:normAutofit fontScale="92500" lnSpcReduction="10000"/>
          </a:bodyPr>
          <a:lstStyle/>
          <a:p>
            <a:r>
              <a:rPr lang="ru-RU" dirty="0"/>
              <a:t>Увеличивают или уменьшают значение операнда на 1</a:t>
            </a:r>
          </a:p>
          <a:p>
            <a:pPr lvl="1"/>
            <a:r>
              <a:rPr lang="ru-RU" dirty="0"/>
              <a:t>++</a:t>
            </a:r>
          </a:p>
          <a:p>
            <a:pPr lvl="1"/>
            <a:r>
              <a:rPr lang="ru-RU" dirty="0"/>
              <a:t>--</a:t>
            </a:r>
            <a:endParaRPr lang="en-US" dirty="0"/>
          </a:p>
          <a:p>
            <a:r>
              <a:rPr lang="ru-RU" dirty="0"/>
              <a:t>Имеют две формы</a:t>
            </a:r>
          </a:p>
          <a:p>
            <a:pPr lvl="1"/>
            <a:r>
              <a:rPr lang="ru-RU" dirty="0"/>
              <a:t>Префиксная форма (возвращает новое значение аргумента)</a:t>
            </a:r>
          </a:p>
          <a:p>
            <a:pPr lvl="2"/>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0;</a:t>
            </a:r>
            <a:br>
              <a:rPr lang="ru-RU"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j =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 = 1; j = 1; */</a:t>
            </a:r>
            <a:endParaRPr lang="ru-RU" dirty="0">
              <a:latin typeface="Consolas" panose="020B0609020204030204" pitchFamily="49" charset="0"/>
            </a:endParaRPr>
          </a:p>
          <a:p>
            <a:pPr lvl="1"/>
            <a:r>
              <a:rPr lang="ru-RU" dirty="0"/>
              <a:t>Постфиксная форма (возвращает старое значение аргумента)</a:t>
            </a:r>
            <a:endParaRPr lang="en-US" dirty="0"/>
          </a:p>
          <a:p>
            <a:pPr lvl="2"/>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0;</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j =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 = -1; j = 0; */</a:t>
            </a:r>
            <a:endParaRPr lang="ru-RU" dirty="0">
              <a:latin typeface="Consolas" panose="020B0609020204030204" pitchFamily="49" charset="0"/>
            </a:endParaRPr>
          </a:p>
          <a:p>
            <a:r>
              <a:rPr lang="ru-RU" dirty="0"/>
              <a:t>Операторы инкремента и декремента можно применять только к переменным</a:t>
            </a:r>
          </a:p>
          <a:p>
            <a:pPr lvl="1"/>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(j + y)++; /*</a:t>
            </a:r>
            <a:r>
              <a:rPr lang="ru-RU" dirty="0">
                <a:latin typeface="Consolas" panose="020B0609020204030204" pitchFamily="49" charset="0"/>
              </a:rPr>
              <a:t> ошибка</a:t>
            </a:r>
            <a:r>
              <a:rPr lang="en-US" dirty="0">
                <a:latin typeface="Consolas" panose="020B0609020204030204" pitchFamily="49" charset="0"/>
              </a:rPr>
              <a:t> */</a:t>
            </a:r>
            <a:endParaRPr lang="ru-RU"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838200" y="1663598"/>
            <a:ext cx="105156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838200" y="1772816"/>
            <a:ext cx="98298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10668000" cy="2554545"/>
          </a:xfrm>
          <a:prstGeom prst="rect">
            <a:avLst/>
          </a:prstGeom>
          <a:noFill/>
        </p:spPr>
        <p:txBody>
          <a:bodyPr wrap="square" rtlCol="0">
            <a:spAutoFit/>
          </a:bodyPr>
          <a:lstStyle/>
          <a:p>
            <a:pPr defTabSz="358775"/>
            <a:r>
              <a:rPr lang="en-US" sz="2000" b="1" dirty="0">
                <a:latin typeface="Courier New" pitchFamily="49" charset="0"/>
                <a:cs typeface="Courier New" pitchFamily="49" charset="0"/>
              </a:rPr>
              <a:t>void Test(double </a:t>
            </a:r>
            <a:r>
              <a:rPr lang="en-US" sz="2000" b="1" dirty="0" err="1">
                <a:latin typeface="Courier New" pitchFamily="49" charset="0"/>
                <a:cs typeface="Courier New" pitchFamily="49" charset="0"/>
              </a:rPr>
              <a:t>doubleValue</a:t>
            </a:r>
            <a:r>
              <a:rPr lang="en-US" sz="2000" b="1" dirty="0">
                <a:latin typeface="Courier New" pitchFamily="49" charset="0"/>
                <a:cs typeface="Courier New" pitchFamily="49" charset="0"/>
              </a:rPr>
              <a:t>)</a:t>
            </a:r>
          </a:p>
          <a:p>
            <a:pPr defTabSz="358775"/>
            <a:r>
              <a:rPr lang="en-US" sz="2000" b="1" dirty="0">
                <a:latin typeface="Courier New" pitchFamily="49" charset="0"/>
                <a:cs typeface="Courier New" pitchFamily="49" charset="0"/>
              </a:rPr>
              <a:t>{</a:t>
            </a:r>
          </a:p>
          <a:p>
            <a:pPr defTabSz="358775"/>
            <a:r>
              <a:rPr lang="en-US" sz="2000" b="1" dirty="0">
                <a:latin typeface="Courier New" pitchFamily="49" charset="0"/>
                <a:cs typeface="Courier New" pitchFamily="49" charset="0"/>
              </a:rPr>
              <a:t>   //</a:t>
            </a:r>
            <a:r>
              <a:rPr lang="ru-RU" sz="2000" b="1" dirty="0">
                <a:latin typeface="Courier New" pitchFamily="49" charset="0"/>
                <a:cs typeface="Courier New" pitchFamily="49" charset="0"/>
              </a:rPr>
              <a:t> Программист случайно написал </a:t>
            </a:r>
            <a:r>
              <a:rPr lang="en-US" sz="2000" b="1" dirty="0">
                <a:latin typeface="Courier New" pitchFamily="49" charset="0"/>
                <a:cs typeface="Courier New" pitchFamily="49" charset="0"/>
              </a:rPr>
              <a:t>&amp;</a:t>
            </a:r>
          </a:p>
          <a:p>
            <a:pPr defTabSz="358775"/>
            <a:r>
              <a:rPr lang="en-US" sz="2000" b="1" dirty="0">
                <a:latin typeface="Courier New" pitchFamily="49" charset="0"/>
                <a:cs typeface="Courier New" pitchFamily="49" charset="0"/>
              </a:rPr>
              <a:t>   // &amp;</a:t>
            </a:r>
            <a:r>
              <a:rPr lang="en-US" sz="2000" b="1" dirty="0" err="1">
                <a:latin typeface="Courier New" pitchFamily="49" charset="0"/>
                <a:cs typeface="Courier New" pitchFamily="49" charset="0"/>
              </a:rPr>
              <a:t>doubleValue</a:t>
            </a:r>
            <a:r>
              <a:rPr lang="ru-RU" sz="2000" b="1" dirty="0">
                <a:latin typeface="Courier New" pitchFamily="49" charset="0"/>
                <a:cs typeface="Courier New" pitchFamily="49" charset="0"/>
              </a:rPr>
              <a:t> хранит адрес переменной </a:t>
            </a:r>
            <a:r>
              <a:rPr lang="en-US" sz="2000" b="1" dirty="0" err="1">
                <a:latin typeface="Courier New" pitchFamily="49" charset="0"/>
                <a:cs typeface="Courier New" pitchFamily="49" charset="0"/>
              </a:rPr>
              <a:t>doubleValue</a:t>
            </a:r>
            <a:endParaRPr lang="en-US" sz="2000" b="1" dirty="0">
              <a:latin typeface="Courier New" pitchFamily="49" charset="0"/>
              <a:cs typeface="Courier New" pitchFamily="49" charset="0"/>
            </a:endParaRPr>
          </a:p>
          <a:p>
            <a:pPr defTabSz="358775"/>
            <a:r>
              <a:rPr lang="en-US" sz="2000" b="1" dirty="0">
                <a:latin typeface="Courier New" pitchFamily="49" charset="0"/>
                <a:cs typeface="Courier New" pitchFamily="49" charset="0"/>
              </a:rPr>
              <a:t>	int </a:t>
            </a:r>
            <a:r>
              <a:rPr lang="en-US" sz="2000" b="1" dirty="0" err="1">
                <a:latin typeface="Courier New" pitchFamily="49" charset="0"/>
                <a:cs typeface="Courier New" pitchFamily="49" charset="0"/>
              </a:rPr>
              <a:t>intValue</a:t>
            </a:r>
            <a:r>
              <a:rPr lang="en-US" sz="2000" b="1" dirty="0">
                <a:latin typeface="Courier New" pitchFamily="49" charset="0"/>
                <a:cs typeface="Courier New" pitchFamily="49" charset="0"/>
              </a:rPr>
              <a:t> = (int)</a:t>
            </a:r>
            <a:r>
              <a:rPr lang="en-US" sz="2000" b="1" dirty="0">
                <a:solidFill>
                  <a:srgbClr val="FF0000"/>
                </a:solidFill>
                <a:latin typeface="Courier New" pitchFamily="49" charset="0"/>
                <a:cs typeface="Courier New" pitchFamily="49" charset="0"/>
              </a:rPr>
              <a:t>&amp;</a:t>
            </a:r>
            <a:r>
              <a:rPr lang="en-US" sz="2000" b="1" dirty="0" err="1">
                <a:latin typeface="Courier New" pitchFamily="49" charset="0"/>
                <a:cs typeface="Courier New" pitchFamily="49" charset="0"/>
              </a:rPr>
              <a:t>doubleValue</a:t>
            </a:r>
            <a:r>
              <a:rPr lang="en-US" sz="2000" b="1" dirty="0">
                <a:latin typeface="Courier New" pitchFamily="49" charset="0"/>
                <a:cs typeface="Courier New" pitchFamily="49" charset="0"/>
              </a:rPr>
              <a:t>;</a:t>
            </a:r>
          </a:p>
          <a:p>
            <a:pPr defTabSz="358775"/>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intValue</a:t>
            </a:r>
            <a:r>
              <a:rPr lang="en-US" sz="2000" b="1" dirty="0">
                <a:latin typeface="Courier New" pitchFamily="49" charset="0"/>
                <a:cs typeface="Courier New" pitchFamily="49" charset="0"/>
              </a:rPr>
              <a:t> </a:t>
            </a:r>
            <a:r>
              <a:rPr lang="ru-RU" sz="2000" b="1" dirty="0">
                <a:latin typeface="Courier New" pitchFamily="49" charset="0"/>
                <a:cs typeface="Courier New" pitchFamily="49" charset="0"/>
              </a:rPr>
              <a:t>хранит целочисленное значение части адреса</a:t>
            </a:r>
          </a:p>
          <a:p>
            <a:pPr defTabSz="358775"/>
            <a:r>
              <a:rPr lang="ru-RU" sz="2000" b="1" dirty="0">
                <a:latin typeface="Courier New" pitchFamily="49" charset="0"/>
                <a:cs typeface="Courier New" pitchFamily="49" charset="0"/>
              </a:rPr>
              <a:t>	…</a:t>
            </a:r>
            <a:endParaRPr lang="en-US" sz="2000" b="1" dirty="0">
              <a:latin typeface="Courier New" pitchFamily="49" charset="0"/>
              <a:cs typeface="Courier New" pitchFamily="49" charset="0"/>
            </a:endParaRPr>
          </a:p>
          <a:p>
            <a:pPr defTabSz="358775"/>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838200" y="2060848"/>
            <a:ext cx="9803452" cy="3693319"/>
          </a:xfrm>
          <a:prstGeom prst="rect">
            <a:avLst/>
          </a:prstGeom>
          <a:noFill/>
        </p:spPr>
        <p:txBody>
          <a:bodyPr wrap="square" rtlCol="0">
            <a:spAutoFit/>
          </a:bodyPr>
          <a:lstStyle/>
          <a:p>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r>
              <a:rPr lang="ru-RU" b="1" dirty="0">
                <a:latin typeface="Courier New" pitchFamily="49" charset="0"/>
                <a:cs typeface="Courier New" pitchFamily="49" charset="0"/>
              </a:rPr>
              <a:t>{</a:t>
            </a:r>
          </a:p>
          <a:p>
            <a:r>
              <a:rPr lang="en-US" b="1" dirty="0">
                <a:latin typeface="Courier New" pitchFamily="49" charset="0"/>
                <a:cs typeface="Courier New" pitchFamily="49" charset="0"/>
              </a:rPr>
              <a:t>	double x;</a:t>
            </a:r>
          </a:p>
          <a:p>
            <a:r>
              <a:rPr lang="en-US" b="1" dirty="0">
                <a:latin typeface="Courier New" pitchFamily="49" charset="0"/>
                <a:cs typeface="Courier New" pitchFamily="49" charset="0"/>
              </a:rPr>
              <a:t>	double y;</a:t>
            </a:r>
          </a:p>
          <a:p>
            <a:r>
              <a:rPr lang="ru-RU" b="1" dirty="0">
                <a:latin typeface="Courier New" pitchFamily="49" charset="0"/>
                <a:cs typeface="Courier New" pitchFamily="49" charset="0"/>
              </a:rPr>
              <a:t>};</a:t>
            </a:r>
            <a:endParaRPr lang="en-US"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программист отвлекся и вместо </a:t>
            </a:r>
          </a:p>
          <a:p>
            <a:pPr defTabSz="358775"/>
            <a:r>
              <a:rPr lang="en-US" i="1" dirty="0">
                <a:latin typeface="Courier New" pitchFamily="49" charset="0"/>
                <a:cs typeface="Courier New" pitchFamily="49" charset="0"/>
              </a:rPr>
              <a:t>		</a:t>
            </a:r>
            <a:r>
              <a:rPr lang="en-US" i="1" dirty="0" err="1">
                <a:latin typeface="Courier New" pitchFamily="49" charset="0"/>
                <a:cs typeface="Courier New" pitchFamily="49" charset="0"/>
              </a:rPr>
              <a:t>int</a:t>
            </a:r>
            <a:r>
              <a:rPr lang="en-US" i="1" dirty="0">
                <a:latin typeface="Courier New" pitchFamily="49" charset="0"/>
                <a:cs typeface="Courier New" pitchFamily="49" charset="0"/>
              </a:rPr>
              <a:t> x = (</a:t>
            </a:r>
            <a:r>
              <a:rPr lang="en-US" i="1" dirty="0" err="1">
                <a:latin typeface="Courier New" pitchFamily="49" charset="0"/>
                <a:cs typeface="Courier New" pitchFamily="49" charset="0"/>
              </a:rPr>
              <a:t>int</a:t>
            </a:r>
            <a:r>
              <a:rPr lang="en-US" i="1" dirty="0">
                <a:latin typeface="Courier New" pitchFamily="49" charset="0"/>
                <a:cs typeface="Courier New" pitchFamily="49" charset="0"/>
              </a:rPr>
              <a:t>)p-&gt;x; </a:t>
            </a:r>
          </a:p>
          <a:p>
            <a:pPr defTabSz="358775"/>
            <a:r>
              <a:rPr lang="ru-RU" i="1" dirty="0">
                <a:latin typeface="Courier New" pitchFamily="49" charset="0"/>
                <a:cs typeface="Courier New" pitchFamily="49" charset="0"/>
              </a:rPr>
              <a:t>		написал: */</a:t>
            </a:r>
          </a:p>
          <a:p>
            <a:pPr defTabSz="358775"/>
            <a:r>
              <a:rPr lang="en-US" b="1" dirty="0">
                <a:latin typeface="Courier New" pitchFamily="49" charset="0"/>
                <a:cs typeface="Courier New" pitchFamily="49" charset="0"/>
              </a:rPr>
              <a:t>	int x = </a:t>
            </a:r>
            <a:r>
              <a:rPr lang="en-US" b="1" dirty="0">
                <a:solidFill>
                  <a:srgbClr val="FF0000"/>
                </a:solidFill>
                <a:latin typeface="Courier New" pitchFamily="49" charset="0"/>
                <a:cs typeface="Courier New" pitchFamily="49" charset="0"/>
              </a:rPr>
              <a:t>(int)p</a:t>
            </a:r>
            <a:r>
              <a:rPr lang="en-US" b="1" dirty="0">
                <a:latin typeface="Courier New" pitchFamily="49" charset="0"/>
                <a:cs typeface="Courier New" pitchFamily="49" charset="0"/>
              </a:rPr>
              <a:t>;</a:t>
            </a:r>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 x </a:t>
            </a:r>
            <a:r>
              <a:rPr lang="ru-RU" b="1" dirty="0">
                <a:latin typeface="Courier New" pitchFamily="49" charset="0"/>
                <a:cs typeface="Courier New" pitchFamily="49" charset="0"/>
              </a:rPr>
              <a:t>хранит адрес </a:t>
            </a:r>
            <a:r>
              <a:rPr lang="en-US" b="1" dirty="0">
                <a:latin typeface="Courier New" pitchFamily="49" charset="0"/>
                <a:cs typeface="Courier New" pitchFamily="49" charset="0"/>
              </a:rPr>
              <a:t>p</a:t>
            </a:r>
            <a:r>
              <a:rPr lang="ru-RU" b="1" dirty="0">
                <a:latin typeface="Courier New" pitchFamily="49" charset="0"/>
                <a:cs typeface="Courier New" pitchFamily="49" charset="0"/>
              </a:rPr>
              <a:t> вместо целочисленного значения координаты </a:t>
            </a:r>
            <a:r>
              <a:rPr lang="en-US" b="1" dirty="0">
                <a:latin typeface="Courier New" pitchFamily="49" charset="0"/>
                <a:cs typeface="Courier New" pitchFamily="49" charset="0"/>
              </a:rPr>
              <a:t>x</a:t>
            </a:r>
          </a:p>
          <a:p>
            <a:pPr defTabSz="358775"/>
            <a:r>
              <a:rPr lang="ru-RU" b="1" dirty="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latin typeface="Consolas" panose="020B0609020204030204" pitchFamily="49" charset="0"/>
              </a:rPr>
              <a:t>static_cast</a:t>
            </a:r>
            <a:r>
              <a:rPr lang="en-US" dirty="0">
                <a:latin typeface="Consolas" panose="020B0609020204030204" pitchFamily="49" charset="0"/>
              </a:rPr>
              <a:t>&lt;Type&gt;(</a:t>
            </a:r>
            <a:r>
              <a:rPr lang="en-US" dirty="0" err="1">
                <a:latin typeface="Consolas" panose="020B0609020204030204" pitchFamily="49" charset="0"/>
              </a:rPr>
              <a:t>arg</a:t>
            </a:r>
            <a:r>
              <a:rPr lang="en-US" dirty="0">
                <a:latin typeface="Consolas" panose="020B0609020204030204" pitchFamily="49" charset="0"/>
              </a:rPr>
              <a:t>)</a:t>
            </a:r>
          </a:p>
          <a:p>
            <a:pPr lvl="1"/>
            <a:r>
              <a:rPr lang="en-US" dirty="0" err="1">
                <a:latin typeface="Consolas" panose="020B0609020204030204" pitchFamily="49" charset="0"/>
              </a:rPr>
              <a:t>dynamic_cast</a:t>
            </a:r>
            <a:r>
              <a:rPr lang="en-US" dirty="0">
                <a:latin typeface="Consolas" panose="020B0609020204030204" pitchFamily="49" charset="0"/>
              </a:rPr>
              <a:t>&lt;Type&gt;(</a:t>
            </a:r>
            <a:r>
              <a:rPr lang="en-US" dirty="0" err="1">
                <a:latin typeface="Consolas" panose="020B0609020204030204" pitchFamily="49" charset="0"/>
              </a:rPr>
              <a:t>arg</a:t>
            </a:r>
            <a:r>
              <a:rPr lang="en-US" dirty="0">
                <a:latin typeface="Consolas" panose="020B0609020204030204" pitchFamily="49" charset="0"/>
              </a:rPr>
              <a:t>)</a:t>
            </a:r>
          </a:p>
          <a:p>
            <a:pPr lvl="1"/>
            <a:r>
              <a:rPr lang="en-US" dirty="0" err="1">
                <a:latin typeface="Consolas" panose="020B0609020204030204" pitchFamily="49" charset="0"/>
              </a:rPr>
              <a:t>const_cast</a:t>
            </a:r>
            <a:r>
              <a:rPr lang="en-US" dirty="0">
                <a:latin typeface="Consolas" panose="020B0609020204030204" pitchFamily="49" charset="0"/>
              </a:rPr>
              <a:t>&lt;Type&gt;(</a:t>
            </a:r>
            <a:r>
              <a:rPr lang="en-US" dirty="0" err="1">
                <a:latin typeface="Consolas" panose="020B0609020204030204" pitchFamily="49" charset="0"/>
              </a:rPr>
              <a:t>arg</a:t>
            </a:r>
            <a:r>
              <a:rPr lang="en-US" dirty="0">
                <a:latin typeface="Consolas" panose="020B0609020204030204" pitchFamily="49" charset="0"/>
              </a:rPr>
              <a:t>)</a:t>
            </a:r>
          </a:p>
          <a:p>
            <a:pPr lvl="1"/>
            <a:r>
              <a:rPr lang="en-US" dirty="0" err="1">
                <a:latin typeface="Consolas" panose="020B0609020204030204" pitchFamily="49" charset="0"/>
              </a:rPr>
              <a:t>reinterpret_cast</a:t>
            </a:r>
            <a:r>
              <a:rPr lang="en-US" dirty="0">
                <a:latin typeface="Consolas" panose="020B0609020204030204" pitchFamily="49" charset="0"/>
              </a:rPr>
              <a:t>&lt;Type&gt;(</a:t>
            </a:r>
            <a:r>
              <a:rPr lang="en-US" dirty="0" err="1">
                <a:latin typeface="Consolas" panose="020B0609020204030204" pitchFamily="49" charset="0"/>
              </a:rPr>
              <a:t>arg</a:t>
            </a:r>
            <a:r>
              <a:rPr lang="en-US" dirty="0">
                <a:latin typeface="Consolas" panose="020B0609020204030204" pitchFamily="49" charset="0"/>
              </a:rPr>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a:t>int, short, char, long</a:t>
            </a:r>
          </a:p>
          <a:p>
            <a:pPr lvl="1" eaLnBrk="1" hangingPunct="1">
              <a:lnSpc>
                <a:spcPct val="90000"/>
              </a:lnSpc>
            </a:pPr>
            <a:r>
              <a:rPr lang="en-US" dirty="0"/>
              <a:t>unsigned [int, short, char, long]</a:t>
            </a:r>
          </a:p>
          <a:p>
            <a:pPr lvl="1" eaLnBrk="1" hangingPunct="1">
              <a:lnSpc>
                <a:spcPct val="90000"/>
              </a:lnSpc>
            </a:pPr>
            <a:r>
              <a:rPr lang="en-US" dirty="0"/>
              <a:t>signed [int, short, char, long]</a:t>
            </a:r>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a:t>bool</a:t>
            </a:r>
          </a:p>
          <a:p>
            <a:pPr lvl="1" eaLnBrk="1" hangingPunct="1">
              <a:lnSpc>
                <a:spcPct val="90000"/>
              </a:lnSpc>
            </a:pPr>
            <a:r>
              <a:rPr lang="ru-RU" dirty="0"/>
              <a:t>Принимает значения </a:t>
            </a:r>
            <a:r>
              <a:rPr lang="en-US" dirty="0"/>
              <a:t>true</a:t>
            </a:r>
            <a:r>
              <a:rPr lang="ru-RU" dirty="0"/>
              <a:t> и</a:t>
            </a:r>
            <a:r>
              <a:rPr lang="en-US" dirty="0"/>
              <a:t> false</a:t>
            </a:r>
          </a:p>
          <a:p>
            <a:pPr lvl="1" eaLnBrk="1" hangingPunct="1">
              <a:lnSpc>
                <a:spcPct val="90000"/>
              </a:lnSpc>
            </a:pPr>
            <a:r>
              <a:rPr lang="ru-RU" dirty="0"/>
              <a:t>Ненулевые значения неявно преобразуются в </a:t>
            </a:r>
            <a:r>
              <a:rPr lang="en-US" dirty="0"/>
              <a:t>true</a:t>
            </a:r>
            <a:r>
              <a:rPr lang="ru-RU" dirty="0"/>
              <a:t>, нулевые – в </a:t>
            </a:r>
            <a:r>
              <a:rPr lang="en-US" dirty="0"/>
              <a:t>false</a:t>
            </a:r>
          </a:p>
        </p:txBody>
      </p:sp>
    </p:spTree>
    <p:extLst>
      <p:ext uri="{BB962C8B-B14F-4D97-AF65-F5344CB8AC3E}">
        <p14:creationId xmlns:p14="http://schemas.microsoft.com/office/powerpoint/2010/main" val="90848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500"/>
                                        <p:tgtEl>
                                          <p:spTgt spid="19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500"/>
                                        <p:tgtEl>
                                          <p:spTgt spid="194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Effect transition="in" filter="fade">
                                      <p:cBhvr>
                                        <p:cTn id="21" dur="500"/>
                                        <p:tgtEl>
                                          <p:spTgt spid="194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fade">
                                      <p:cBhvr>
                                        <p:cTn id="24" dur="500"/>
                                        <p:tgtEl>
                                          <p:spTgt spid="1945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animEffect transition="in" filter="fade">
                                      <p:cBhvr>
                                        <p:cTn id="29" dur="500"/>
                                        <p:tgtEl>
                                          <p:spTgt spid="1945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459">
                                            <p:txEl>
                                              <p:pRg st="7" end="7"/>
                                            </p:txEl>
                                          </p:spTgt>
                                        </p:tgtEl>
                                        <p:attrNameLst>
                                          <p:attrName>style.visibility</p:attrName>
                                        </p:attrNameLst>
                                      </p:cBhvr>
                                      <p:to>
                                        <p:strVal val="visible"/>
                                      </p:to>
                                    </p:set>
                                    <p:animEffect transition="in" filter="fade">
                                      <p:cBhvr>
                                        <p:cTn id="32" dur="500"/>
                                        <p:tgtEl>
                                          <p:spTgt spid="1945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fade">
                                      <p:cBhvr>
                                        <p:cTn id="35" dur="500"/>
                                        <p:tgtEl>
                                          <p:spTgt spid="1945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fade">
                                      <p:cBhvr>
                                        <p:cTn id="38"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r>
              <a:rPr lang="ru-RU" dirty="0"/>
              <a:t>Пригодится при прямой работе с памятью</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838200" y="908720"/>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 (префикс </a:t>
            </a:r>
            <a:r>
              <a:rPr lang="en-US" dirty="0"/>
              <a:t>0b)</a:t>
            </a:r>
            <a:endParaRPr lang="ru-RU" dirty="0"/>
          </a:p>
          <a:p>
            <a:pPr lvl="1">
              <a:lnSpc>
                <a:spcPct val="80000"/>
              </a:lnSpc>
            </a:pPr>
            <a:r>
              <a:rPr lang="ru-RU" dirty="0"/>
              <a:t>0</a:t>
            </a:r>
            <a:r>
              <a:rPr lang="en-US" dirty="0"/>
              <a:t>b1110010</a:t>
            </a:r>
          </a:p>
          <a:p>
            <a:pPr eaLnBrk="1" hangingPunct="1">
              <a:lnSpc>
                <a:spcPct val="80000"/>
              </a:lnSpc>
            </a:pPr>
            <a:r>
              <a:rPr lang="ru-RU" sz="2800" dirty="0"/>
              <a:t>Восьмеричные (начинаются с 0)</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 (float)</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solidFill>
                              <a:srgbClr val="FF0000"/>
                            </a:solidFill>
                            <a:latin typeface="Cambria Math" panose="02040503050406030204" pitchFamily="18" charset="0"/>
                          </a:rPr>
                          <m:t>2</m:t>
                        </m:r>
                        <m:r>
                          <a:rPr lang="ru-RU" b="0" i="1" smtClean="0">
                            <a:solidFill>
                              <a:srgbClr val="0070C0"/>
                            </a:solidFill>
                            <a:latin typeface="Cambria Math" panose="02040503050406030204" pitchFamily="18" charset="0"/>
                          </a:rPr>
                          <m:t>1</m:t>
                        </m:r>
                        <m:r>
                          <a:rPr lang="ru-RU" b="0" i="1" smtClean="0">
                            <a:solidFill>
                              <a:srgbClr val="00B050"/>
                            </a:solidFill>
                            <a:latin typeface="Cambria Math" panose="02040503050406030204" pitchFamily="18" charset="0"/>
                          </a:rPr>
                          <m:t>5</m:t>
                        </m:r>
                      </m:e>
                      <m:sub>
                        <m:r>
                          <a:rPr lang="ru-RU" b="0" i="1" smtClean="0">
                            <a:latin typeface="Cambria Math" panose="02040503050406030204" pitchFamily="18" charset="0"/>
                          </a:rPr>
                          <m:t>8</m:t>
                        </m:r>
                      </m:sub>
                    </m:sSub>
                    <m:r>
                      <a:rPr lang="ru-RU" b="0" i="1" smtClean="0">
                        <a:latin typeface="Cambria Math" panose="02040503050406030204" pitchFamily="18" charset="0"/>
                      </a:rPr>
                      <m:t>=</m:t>
                    </m:r>
                    <m:r>
                      <a:rPr lang="ru-RU" b="0" i="1" smtClean="0">
                        <a:solidFill>
                          <a:srgbClr val="FF0000"/>
                        </a:solidFill>
                        <a:latin typeface="Cambria Math" panose="02040503050406030204" pitchFamily="18" charset="0"/>
                      </a:rPr>
                      <m:t>2</m:t>
                    </m:r>
                    <m:r>
                      <a:rPr lang="ru-RU" b="0" i="1" smtClean="0">
                        <a:latin typeface="Cambria Math" panose="02040503050406030204" pitchFamily="18" charset="0"/>
                      </a:rPr>
                      <m:t>∗</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solidFill>
                          <a:srgbClr val="0070C0"/>
                        </a:solidFill>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en-US">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838200" y="1502688"/>
            <a:ext cx="9722296"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5168</TotalTime>
  <Words>21219</Words>
  <Application>Microsoft Office PowerPoint</Application>
  <PresentationFormat>Widescreen</PresentationFormat>
  <Paragraphs>2556</Paragraphs>
  <Slides>159</Slides>
  <Notes>94</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159</vt:i4>
      </vt:variant>
    </vt:vector>
  </HeadingPairs>
  <TitlesOfParts>
    <vt:vector size="171" baseType="lpstr">
      <vt:lpstr>Arial</vt:lpstr>
      <vt:lpstr>Arial Narrow</vt:lpstr>
      <vt:lpstr>Calibri</vt:lpstr>
      <vt:lpstr>Calibri Light</vt:lpstr>
      <vt:lpstr>Cambria Math</vt:lpstr>
      <vt:lpstr>Consolas</vt:lpstr>
      <vt:lpstr>Courier New</vt:lpstr>
      <vt:lpstr>Impact</vt:lpstr>
      <vt:lpstr>Lucida Console</vt:lpstr>
      <vt:lpstr>Tahoma</vt:lpstr>
      <vt:lpstr>Wingdings</vt:lpstr>
      <vt:lpstr>Office Theme</vt:lpstr>
      <vt:lpstr>Синтаксис языка C++</vt:lpstr>
      <vt:lpstr>Основы языка C++</vt:lpstr>
      <vt:lpstr>Язык С++</vt:lpstr>
      <vt:lpstr>Программа Hello, World!</vt:lpstr>
      <vt:lpstr>Встроенные типы данных</vt:lpstr>
      <vt:lpstr>Типы данных языка C++</vt:lpstr>
      <vt:lpstr>Числовые литералы</vt:lpstr>
      <vt:lpstr>Быстрый тест</vt:lpstr>
      <vt:lpstr>Пример – определение чётности числа</vt:lpstr>
      <vt:lpstr>Символьные константы</vt:lpstr>
      <vt:lpstr>Строковые константы (строковые литералы)</vt:lpstr>
      <vt:lpstr>Строки</vt:lpstr>
      <vt:lpstr>PowerPoint Presentation</vt:lpstr>
      <vt:lpstr>Что выведет программа?</vt:lpstr>
      <vt:lpstr>Представление строкового литерала в памяти</vt:lpstr>
      <vt:lpstr>Подробнее о целых числах</vt:lpstr>
      <vt:lpstr>Знаковые и беззнаковые целые числа</vt:lpstr>
      <vt:lpstr>Прочие целые числа</vt:lpstr>
      <vt:lpstr>Числа с плавающей запятой</vt:lpstr>
      <vt:lpstr>Пример – вычисление площади окружности</vt:lpstr>
      <vt:lpstr>Объявление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Стандартный ввод-вывод</vt:lpstr>
      <vt:lpstr>Ввод-вывод чисел</vt:lpstr>
      <vt:lpstr>Ввод-вывод строк</vt:lpstr>
      <vt:lpstr>Синонимы типов</vt:lpstr>
      <vt:lpstr>Синонимы типа</vt:lpstr>
      <vt:lpstr>PowerPoint Presentation</vt:lpstr>
      <vt:lpstr>PowerPoint Presentation</vt:lpstr>
      <vt:lpstr>Перечислимый тип данных</vt:lpstr>
      <vt:lpstr>Перечисляемый типы данных</vt:lpstr>
      <vt:lpstr>Пример</vt:lpstr>
      <vt:lpstr>Проблема обычного enum</vt:lpstr>
      <vt:lpstr>Scoped enum (появились в C++11)</vt:lpstr>
      <vt:lpstr>PowerPoint Presentation</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PowerPoint Presentation</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PowerPoint Presentation</vt:lpstr>
      <vt:lpstr>Передача аргумента по ссылке</vt:lpstr>
      <vt:lpstr>PowerPoint Presentation</vt:lpstr>
      <vt:lpstr>PowerPoint Presentation</vt:lpstr>
      <vt:lpstr>Что выведет программа, если ввести 4?</vt:lpstr>
      <vt:lpstr>Ограничения параметров по ссылке</vt:lpstr>
      <vt:lpstr>PowerPoint Presentation</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PowerPoint Presentation</vt:lpstr>
      <vt:lpstr>Безымянное пространство имён</vt:lpstr>
      <vt:lpstr>Безымянное пространство имён</vt:lpstr>
      <vt:lpstr>Стандартная библиотека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183</cp:revision>
  <dcterms:created xsi:type="dcterms:W3CDTF">2016-02-02T19:36:42Z</dcterms:created>
  <dcterms:modified xsi:type="dcterms:W3CDTF">2025-02-08T20:14:51Z</dcterms:modified>
</cp:coreProperties>
</file>