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tags/tag2.xml" ContentType="application/vnd.openxmlformats-officedocument.presentationml.tags+xml"/>
  <Override PartName="/ppt/notesSlides/notesSlide31.xml" ContentType="application/vnd.openxmlformats-officedocument.presentationml.notesSlide+xml"/>
  <Override PartName="/ppt/tags/tag3.xml" ContentType="application/vnd.openxmlformats-officedocument.presentationml.tags+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tags/tag4.xml" ContentType="application/vnd.openxmlformats-officedocument.presentationml.tags+xml"/>
  <Override PartName="/ppt/notesSlides/notesSlide34.xml" ContentType="application/vnd.openxmlformats-officedocument.presentationml.notesSlide+xml"/>
  <Override PartName="/ppt/tags/tag5.xml" ContentType="application/vnd.openxmlformats-officedocument.presentationml.tag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tags/tag6.xml" ContentType="application/vnd.openxmlformats-officedocument.presentationml.tags+xml"/>
  <Override PartName="/ppt/notesSlides/notesSlide37.xml" ContentType="application/vnd.openxmlformats-officedocument.presentationml.notesSlide+xml"/>
  <Override PartName="/ppt/tags/tag7.xml" ContentType="application/vnd.openxmlformats-officedocument.presentationml.tags+xml"/>
  <Override PartName="/ppt/notesSlides/notesSlide38.xml" ContentType="application/vnd.openxmlformats-officedocument.presentationml.notesSlide+xml"/>
  <Override PartName="/ppt/tags/tag8.xml" ContentType="application/vnd.openxmlformats-officedocument.presentationml.tags+xml"/>
  <Override PartName="/ppt/notesSlides/notesSlide39.xml" ContentType="application/vnd.openxmlformats-officedocument.presentationml.notesSlide+xml"/>
  <Override PartName="/ppt/tags/tag9.xml" ContentType="application/vnd.openxmlformats-officedocument.presentationml.tags+xml"/>
  <Override PartName="/ppt/notesSlides/notesSlide40.xml" ContentType="application/vnd.openxmlformats-officedocument.presentationml.notesSlide+xml"/>
  <Override PartName="/ppt/tags/tag10.xml" ContentType="application/vnd.openxmlformats-officedocument.presentationml.tags+xml"/>
  <Override PartName="/ppt/notesSlides/notesSlide41.xml" ContentType="application/vnd.openxmlformats-officedocument.presentationml.notesSlide+xml"/>
  <Override PartName="/ppt/tags/tag11.xml" ContentType="application/vnd.openxmlformats-officedocument.presentationml.tags+xml"/>
  <Override PartName="/ppt/notesSlides/notesSlide42.xml" ContentType="application/vnd.openxmlformats-officedocument.presentationml.notesSlide+xml"/>
  <Override PartName="/ppt/tags/tag12.xml" ContentType="application/vnd.openxmlformats-officedocument.presentationml.tags+xml"/>
  <Override PartName="/ppt/notesSlides/notesSlide43.xml" ContentType="application/vnd.openxmlformats-officedocument.presentationml.notesSlide+xml"/>
  <Override PartName="/ppt/tags/tag13.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tags/tag14.xml" ContentType="application/vnd.openxmlformats-officedocument.presentationml.tags+xml"/>
  <Override PartName="/ppt/notesSlides/notesSlide51.xml" ContentType="application/vnd.openxmlformats-officedocument.presentationml.notesSlide+xml"/>
  <Override PartName="/ppt/tags/tag15.xml" ContentType="application/vnd.openxmlformats-officedocument.presentationml.tags+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tags/tag16.xml" ContentType="application/vnd.openxmlformats-officedocument.presentationml.tags+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tags/tag17.xml" ContentType="application/vnd.openxmlformats-officedocument.presentationml.tags+xml"/>
  <Override PartName="/ppt/notesSlides/notesSlide66.xml" ContentType="application/vnd.openxmlformats-officedocument.presentationml.notesSlide+xml"/>
  <Override PartName="/ppt/tags/tag18.xml" ContentType="application/vnd.openxmlformats-officedocument.presentationml.tags+xml"/>
  <Override PartName="/ppt/notesSlides/notesSlide67.xml" ContentType="application/vnd.openxmlformats-officedocument.presentationml.notesSlide+xml"/>
  <Override PartName="/ppt/tags/tag19.xml" ContentType="application/vnd.openxmlformats-officedocument.presentationml.tags+xml"/>
  <Override PartName="/ppt/notesSlides/notesSlide68.xml" ContentType="application/vnd.openxmlformats-officedocument.presentationml.notesSlide+xml"/>
  <Override PartName="/ppt/tags/tag20.xml" ContentType="application/vnd.openxmlformats-officedocument.presentationml.tags+xml"/>
  <Override PartName="/ppt/notesSlides/notesSlide69.xml" ContentType="application/vnd.openxmlformats-officedocument.presentationml.notesSlide+xml"/>
  <Override PartName="/ppt/tags/tag21.xml" ContentType="application/vnd.openxmlformats-officedocument.presentationml.tags+xml"/>
  <Override PartName="/ppt/notesSlides/notesSlide70.xml" ContentType="application/vnd.openxmlformats-officedocument.presentationml.notesSlide+xml"/>
  <Override PartName="/ppt/tags/tag22.xml" ContentType="application/vnd.openxmlformats-officedocument.presentationml.tags+xml"/>
  <Override PartName="/ppt/notesSlides/notesSlide71.xml" ContentType="application/vnd.openxmlformats-officedocument.presentationml.notesSlide+xml"/>
  <Override PartName="/ppt/tags/tag23.xml" ContentType="application/vnd.openxmlformats-officedocument.presentationml.tags+xml"/>
  <Override PartName="/ppt/notesSlides/notesSlide72.xml" ContentType="application/vnd.openxmlformats-officedocument.presentationml.notesSlide+xml"/>
  <Override PartName="/ppt/tags/tag24.xml" ContentType="application/vnd.openxmlformats-officedocument.presentationml.tags+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tags/tag25.xml" ContentType="application/vnd.openxmlformats-officedocument.presentationml.tags+xml"/>
  <Override PartName="/ppt/notesSlides/notesSlide75.xml" ContentType="application/vnd.openxmlformats-officedocument.presentationml.notesSlide+xml"/>
  <Override PartName="/ppt/tags/tag26.xml" ContentType="application/vnd.openxmlformats-officedocument.presentationml.tags+xml"/>
  <Override PartName="/ppt/notesSlides/notesSlide76.xml" ContentType="application/vnd.openxmlformats-officedocument.presentationml.notesSlide+xml"/>
  <Override PartName="/ppt/tags/tag27.xml" ContentType="application/vnd.openxmlformats-officedocument.presentationml.tags+xml"/>
  <Override PartName="/ppt/notesSlides/notesSlide7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114"/>
  </p:notesMasterIdLst>
  <p:sldIdLst>
    <p:sldId id="256" r:id="rId2"/>
    <p:sldId id="574" r:id="rId3"/>
    <p:sldId id="575" r:id="rId4"/>
    <p:sldId id="566" r:id="rId5"/>
    <p:sldId id="488" r:id="rId6"/>
    <p:sldId id="487" r:id="rId7"/>
    <p:sldId id="489" r:id="rId8"/>
    <p:sldId id="281" r:id="rId9"/>
    <p:sldId id="282" r:id="rId10"/>
    <p:sldId id="490" r:id="rId11"/>
    <p:sldId id="491" r:id="rId12"/>
    <p:sldId id="573" r:id="rId13"/>
    <p:sldId id="492" r:id="rId14"/>
    <p:sldId id="493" r:id="rId15"/>
    <p:sldId id="349" r:id="rId16"/>
    <p:sldId id="494" r:id="rId17"/>
    <p:sldId id="495" r:id="rId18"/>
    <p:sldId id="496" r:id="rId19"/>
    <p:sldId id="497" r:id="rId20"/>
    <p:sldId id="498" r:id="rId21"/>
    <p:sldId id="499" r:id="rId22"/>
    <p:sldId id="500" r:id="rId23"/>
    <p:sldId id="501" r:id="rId24"/>
    <p:sldId id="502" r:id="rId25"/>
    <p:sldId id="503" r:id="rId26"/>
    <p:sldId id="504" r:id="rId27"/>
    <p:sldId id="505" r:id="rId28"/>
    <p:sldId id="506" r:id="rId29"/>
    <p:sldId id="507" r:id="rId30"/>
    <p:sldId id="508" r:id="rId31"/>
    <p:sldId id="509" r:id="rId32"/>
    <p:sldId id="510" r:id="rId33"/>
    <p:sldId id="511" r:id="rId34"/>
    <p:sldId id="512" r:id="rId35"/>
    <p:sldId id="565" r:id="rId36"/>
    <p:sldId id="408" r:id="rId37"/>
    <p:sldId id="409" r:id="rId38"/>
    <p:sldId id="410" r:id="rId39"/>
    <p:sldId id="411" r:id="rId40"/>
    <p:sldId id="412" r:id="rId41"/>
    <p:sldId id="413" r:id="rId42"/>
    <p:sldId id="414" r:id="rId43"/>
    <p:sldId id="415" r:id="rId44"/>
    <p:sldId id="416" r:id="rId45"/>
    <p:sldId id="417" r:id="rId46"/>
    <p:sldId id="567" r:id="rId47"/>
    <p:sldId id="401" r:id="rId48"/>
    <p:sldId id="402" r:id="rId49"/>
    <p:sldId id="403" r:id="rId50"/>
    <p:sldId id="404" r:id="rId51"/>
    <p:sldId id="568" r:id="rId52"/>
    <p:sldId id="351" r:id="rId53"/>
    <p:sldId id="535" r:id="rId54"/>
    <p:sldId id="536" r:id="rId55"/>
    <p:sldId id="537" r:id="rId56"/>
    <p:sldId id="538" r:id="rId57"/>
    <p:sldId id="539" r:id="rId58"/>
    <p:sldId id="540" r:id="rId59"/>
    <p:sldId id="541" r:id="rId60"/>
    <p:sldId id="542" r:id="rId61"/>
    <p:sldId id="569" r:id="rId62"/>
    <p:sldId id="418" r:id="rId63"/>
    <p:sldId id="419" r:id="rId64"/>
    <p:sldId id="543" r:id="rId65"/>
    <p:sldId id="544" r:id="rId66"/>
    <p:sldId id="545" r:id="rId67"/>
    <p:sldId id="546" r:id="rId68"/>
    <p:sldId id="547" r:id="rId69"/>
    <p:sldId id="548" r:id="rId70"/>
    <p:sldId id="549" r:id="rId71"/>
    <p:sldId id="550" r:id="rId72"/>
    <p:sldId id="551" r:id="rId73"/>
    <p:sldId id="552" r:id="rId74"/>
    <p:sldId id="553" r:id="rId75"/>
    <p:sldId id="554" r:id="rId76"/>
    <p:sldId id="559" r:id="rId77"/>
    <p:sldId id="560" r:id="rId78"/>
    <p:sldId id="561" r:id="rId79"/>
    <p:sldId id="578" r:id="rId80"/>
    <p:sldId id="576" r:id="rId81"/>
    <p:sldId id="577" r:id="rId82"/>
    <p:sldId id="555" r:id="rId83"/>
    <p:sldId id="556" r:id="rId84"/>
    <p:sldId id="562" r:id="rId85"/>
    <p:sldId id="563" r:id="rId86"/>
    <p:sldId id="557" r:id="rId87"/>
    <p:sldId id="570" r:id="rId88"/>
    <p:sldId id="420" r:id="rId89"/>
    <p:sldId id="421" r:id="rId90"/>
    <p:sldId id="424" r:id="rId91"/>
    <p:sldId id="571" r:id="rId92"/>
    <p:sldId id="425" r:id="rId93"/>
    <p:sldId id="426" r:id="rId94"/>
    <p:sldId id="572" r:id="rId95"/>
    <p:sldId id="427" r:id="rId96"/>
    <p:sldId id="428" r:id="rId97"/>
    <p:sldId id="429" r:id="rId98"/>
    <p:sldId id="430" r:id="rId99"/>
    <p:sldId id="431" r:id="rId100"/>
    <p:sldId id="564" r:id="rId101"/>
    <p:sldId id="389" r:id="rId102"/>
    <p:sldId id="390" r:id="rId103"/>
    <p:sldId id="391" r:id="rId104"/>
    <p:sldId id="392" r:id="rId105"/>
    <p:sldId id="393" r:id="rId106"/>
    <p:sldId id="394" r:id="rId107"/>
    <p:sldId id="395" r:id="rId108"/>
    <p:sldId id="396" r:id="rId109"/>
    <p:sldId id="398" r:id="rId110"/>
    <p:sldId id="399" r:id="rId111"/>
    <p:sldId id="400" r:id="rId112"/>
    <p:sldId id="422" r:id="rId113"/>
  </p:sldIdLst>
  <p:sldSz cx="12192000" cy="6858000"/>
  <p:notesSz cx="6858000" cy="9144000"/>
  <p:custDataLst>
    <p:tags r:id="rId115"/>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655D4A-5D90-476B-ACFC-70A995BADD2F}">
          <p14:sldIdLst>
            <p14:sldId id="256"/>
            <p14:sldId id="574"/>
            <p14:sldId id="575"/>
          </p14:sldIdLst>
        </p14:section>
        <p14:section name="Модель памяти" id="{614234C3-F438-4BA1-8CCC-D915472788FC}">
          <p14:sldIdLst>
            <p14:sldId id="566"/>
            <p14:sldId id="488"/>
            <p14:sldId id="487"/>
            <p14:sldId id="489"/>
            <p14:sldId id="281"/>
            <p14:sldId id="282"/>
            <p14:sldId id="490"/>
            <p14:sldId id="491"/>
            <p14:sldId id="573"/>
            <p14:sldId id="492"/>
          </p14:sldIdLst>
        </p14:section>
        <p14:section name="Указатели" id="{A5DD05E4-C584-4EB0-9E12-E9F249687BEB}">
          <p14:sldIdLst>
            <p14:sldId id="493"/>
            <p14:sldId id="349"/>
            <p14:sldId id="494"/>
            <p14:sldId id="495"/>
            <p14:sldId id="496"/>
            <p14:sldId id="497"/>
            <p14:sldId id="498"/>
            <p14:sldId id="499"/>
            <p14:sldId id="500"/>
            <p14:sldId id="501"/>
            <p14:sldId id="502"/>
            <p14:sldId id="503"/>
            <p14:sldId id="504"/>
            <p14:sldId id="505"/>
            <p14:sldId id="506"/>
            <p14:sldId id="507"/>
            <p14:sldId id="508"/>
            <p14:sldId id="509"/>
            <p14:sldId id="510"/>
            <p14:sldId id="511"/>
            <p14:sldId id="512"/>
          </p14:sldIdLst>
        </p14:section>
        <p14:section name="Адресная арифметика" id="{9294E62D-FF98-42CD-905E-5407DA99D33A}">
          <p14:sldIdLst>
            <p14:sldId id="565"/>
            <p14:sldId id="408"/>
            <p14:sldId id="409"/>
            <p14:sldId id="410"/>
            <p14:sldId id="411"/>
            <p14:sldId id="412"/>
            <p14:sldId id="413"/>
            <p14:sldId id="414"/>
            <p14:sldId id="415"/>
            <p14:sldId id="416"/>
            <p14:sldId id="417"/>
          </p14:sldIdLst>
        </p14:section>
        <p14:section name="Указатели на функции" id="{0B2D42CF-C129-4447-918B-9F7608BE9EF3}">
          <p14:sldIdLst>
            <p14:sldId id="567"/>
            <p14:sldId id="401"/>
            <p14:sldId id="402"/>
            <p14:sldId id="403"/>
            <p14:sldId id="404"/>
          </p14:sldIdLst>
        </p14:section>
        <p14:section name="Выделение памяти" id="{08DF6BD9-5F03-4310-8940-492576EF9630}">
          <p14:sldIdLst>
            <p14:sldId id="568"/>
            <p14:sldId id="351"/>
            <p14:sldId id="535"/>
            <p14:sldId id="536"/>
            <p14:sldId id="537"/>
            <p14:sldId id="538"/>
            <p14:sldId id="539"/>
            <p14:sldId id="540"/>
            <p14:sldId id="541"/>
            <p14:sldId id="542"/>
          </p14:sldIdLst>
        </p14:section>
        <p14:section name="Работа с динамической памятью" id="{637FC607-F043-404B-8AF9-D5A27A053A31}">
          <p14:sldIdLst>
            <p14:sldId id="569"/>
            <p14:sldId id="418"/>
            <p14:sldId id="419"/>
            <p14:sldId id="543"/>
            <p14:sldId id="544"/>
            <p14:sldId id="545"/>
            <p14:sldId id="546"/>
          </p14:sldIdLst>
        </p14:section>
        <p14:section name="Работа с сырой памятью" id="{988519A5-6542-49F9-A485-7F2C85A90DE5}">
          <p14:sldIdLst>
            <p14:sldId id="547"/>
            <p14:sldId id="548"/>
            <p14:sldId id="549"/>
            <p14:sldId id="550"/>
            <p14:sldId id="551"/>
            <p14:sldId id="552"/>
            <p14:sldId id="553"/>
            <p14:sldId id="554"/>
            <p14:sldId id="559"/>
            <p14:sldId id="560"/>
            <p14:sldId id="561"/>
            <p14:sldId id="578"/>
            <p14:sldId id="576"/>
            <p14:sldId id="577"/>
            <p14:sldId id="555"/>
            <p14:sldId id="556"/>
            <p14:sldId id="562"/>
            <p14:sldId id="563"/>
            <p14:sldId id="557"/>
          </p14:sldIdLst>
        </p14:section>
        <p14:section name="Прочие средства работы с динамической памятью" id="{F32E5AE5-C7CF-489E-8206-E90314BCAE3E}">
          <p14:sldIdLst>
            <p14:sldId id="570"/>
            <p14:sldId id="420"/>
            <p14:sldId id="421"/>
            <p14:sldId id="424"/>
          </p14:sldIdLst>
        </p14:section>
        <p14:section name="Проблемы работы с диначеской памятью" id="{2D92F889-4623-4308-839F-0F797560BE15}">
          <p14:sldIdLst>
            <p14:sldId id="571"/>
            <p14:sldId id="425"/>
            <p14:sldId id="426"/>
            <p14:sldId id="572"/>
            <p14:sldId id="427"/>
            <p14:sldId id="428"/>
            <p14:sldId id="429"/>
            <p14:sldId id="430"/>
            <p14:sldId id="431"/>
            <p14:sldId id="564"/>
          </p14:sldIdLst>
        </p14:section>
        <p14:section name="Кладбище" id="{6BA01E7E-530A-4243-82E3-18BD93E143ED}">
          <p14:sldIdLst>
            <p14:sldId id="389"/>
            <p14:sldId id="390"/>
            <p14:sldId id="391"/>
            <p14:sldId id="392"/>
            <p14:sldId id="393"/>
            <p14:sldId id="394"/>
            <p14:sldId id="395"/>
            <p14:sldId id="396"/>
            <p14:sldId id="398"/>
            <p14:sldId id="399"/>
            <p14:sldId id="400"/>
            <p14:sldId id="42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2722E03-E50A-125D-914E-77E41B71B406}" name="Alexey Malov" initials="AM" userId="S::alexey.malov@ispring.com::84d975bf-7581-4e72-b098-b36a7b6fbb5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903" autoAdjust="0"/>
    <p:restoredTop sz="87167" autoAdjust="0"/>
  </p:normalViewPr>
  <p:slideViewPr>
    <p:cSldViewPr>
      <p:cViewPr varScale="1">
        <p:scale>
          <a:sx n="85" d="100"/>
          <a:sy n="85" d="100"/>
        </p:scale>
        <p:origin x="1170" y="300"/>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21558"/>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notesMaster" Target="notesMasters/notesMaster1.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microsoft.com/office/2018/10/relationships/authors" Targe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tags" Target="tags/tag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3DCB6D-0B48-4A3D-B663-06C3F903A9D3}" type="datetimeFigureOut">
              <a:rPr lang="ru-RU" smtClean="0"/>
              <a:pPr/>
              <a:t>07.02.2025</a:t>
            </a:fld>
            <a:endParaRPr lang="ru-RU"/>
          </a:p>
        </p:txBody>
      </p:sp>
      <p:sp>
        <p:nvSpPr>
          <p:cNvPr id="4" name="Образ слайда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2A1285-F988-4153-B7C5-B887A867730D}" type="slidenum">
              <a:rPr lang="ru-RU" smtClean="0"/>
              <a:pPr/>
              <a:t>‹#›</a:t>
            </a:fld>
            <a:endParaRPr lang="ru-RU"/>
          </a:p>
        </p:txBody>
      </p:sp>
    </p:spTree>
    <p:extLst>
      <p:ext uri="{BB962C8B-B14F-4D97-AF65-F5344CB8AC3E}">
        <p14:creationId xmlns:p14="http://schemas.microsoft.com/office/powerpoint/2010/main" val="17873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8" Type="http://schemas.openxmlformats.org/officeDocument/2006/relationships/hyperlink" Target="http://ru.wikipedia.org/wiki/%D0%91%D0%B0%D0%B3" TargetMode="External"/><Relationship Id="rId3" Type="http://schemas.openxmlformats.org/officeDocument/2006/relationships/hyperlink" Target="http://ru.wikipedia.org/wiki/%D0%9A%D0%BE%D0%BC%D0%BF%D1%8C%D1%8E%D1%82%D0%B5%D1%80%D0%BD%D0%B0%D1%8F_%D0%BF%D0%B0%D0%BC%D1%8F%D1%82%D1%8C" TargetMode="External"/><Relationship Id="rId7" Type="http://schemas.openxmlformats.org/officeDocument/2006/relationships/hyperlink" Target="http://ru.wikipedia.org/wiki/%D0%9A%D0%BE%D0%BC%D0%BF%D0%B8%D0%BB%D1%8F%D1%82%D0%BE%D1%80" TargetMode="External"/><Relationship Id="rId2" Type="http://schemas.openxmlformats.org/officeDocument/2006/relationships/slide" Target="../slides/slide52.xml"/><Relationship Id="rId1" Type="http://schemas.openxmlformats.org/officeDocument/2006/relationships/notesMaster" Target="../notesMasters/notesMaster1.xml"/><Relationship Id="rId6" Type="http://schemas.openxmlformats.org/officeDocument/2006/relationships/hyperlink" Target="http://ru.wikipedia.org/w/index.php?title=%D0%9A%D1%83%D1%87%D0%B0_(%D0%B8%D0%BD%D1%84%D0%BE%D1%80%D0%BC%D0%B0%D1%82%D0%B8%D0%BA%D0%B0)&amp;action=edit" TargetMode="External"/><Relationship Id="rId5" Type="http://schemas.openxmlformats.org/officeDocument/2006/relationships/hyperlink" Target="http://ru.wikipedia.org/wiki/%D0%A1%D1%82%D0%B5%D0%BA" TargetMode="External"/><Relationship Id="rId4" Type="http://schemas.openxmlformats.org/officeDocument/2006/relationships/hyperlink" Target="http://ru.wikipedia.org/w/index.php?title=%D0%92%D1%80%D0%B5%D0%BC%D1%8F_%D0%B6%D0%B8%D0%B7%D0%BD%D0%B8_(%D0%BF%D1%80%D0%BE%D0%B3%D1%80%D0%B0%D0%BC%D0%BC%D0%B8%D1%80%D0%BE%D0%B2%D0%B0%D0%BD%D0%B8%D0%B5)&amp;action=edit" TargetMode="Externa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a:t>
            </a:fld>
            <a:endParaRPr lang="ru-RU"/>
          </a:p>
        </p:txBody>
      </p:sp>
    </p:spTree>
    <p:extLst>
      <p:ext uri="{BB962C8B-B14F-4D97-AF65-F5344CB8AC3E}">
        <p14:creationId xmlns:p14="http://schemas.microsoft.com/office/powerpoint/2010/main" val="356855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На разных платформах размеры и требования к выравниванию данных могут отличаться. Например, скомпилированная для 64-разрядной ОС </a:t>
            </a:r>
            <a:r>
              <a:rPr lang="ru-RU" dirty="0" err="1"/>
              <a:t>Windows</a:t>
            </a:r>
            <a:r>
              <a:rPr lang="ru-RU" dirty="0"/>
              <a:t> программа выводит следующие значения</a:t>
            </a:r>
          </a:p>
          <a:p>
            <a:endParaRPr lang="ru-RU" dirty="0"/>
          </a:p>
          <a:p>
            <a:r>
              <a:rPr lang="ru-RU" dirty="0"/>
              <a:t>Размер структуры </a:t>
            </a:r>
            <a:r>
              <a:rPr lang="ru-RU" dirty="0" err="1">
                <a:solidFill>
                  <a:srgbClr val="EB5757"/>
                </a:solidFill>
                <a:effectLst/>
                <a:latin typeface="SFMono-Regular"/>
              </a:rPr>
              <a:t>Sportsman</a:t>
            </a:r>
            <a:r>
              <a:rPr lang="ru-RU" dirty="0"/>
              <a:t> получился больше суммарного размера её полей — компилятор добавил пустое пространство внутри структуры, чтобы её поля располагались по выровненным адресам, а размер структуры был кратен величине её выравнивания.</a:t>
            </a:r>
          </a:p>
        </p:txBody>
      </p:sp>
      <p:sp>
        <p:nvSpPr>
          <p:cNvPr id="4" name="Номер слайда 3"/>
          <p:cNvSpPr>
            <a:spLocks noGrp="1"/>
          </p:cNvSpPr>
          <p:nvPr>
            <p:ph type="sldNum" sz="quarter" idx="5"/>
          </p:nvPr>
        </p:nvSpPr>
        <p:spPr/>
        <p:txBody>
          <a:bodyPr/>
          <a:lstStyle/>
          <a:p>
            <a:fld id="{C72A1285-F988-4153-B7C5-B887A867730D}" type="slidenum">
              <a:rPr lang="ru-RU" smtClean="0"/>
              <a:pPr/>
              <a:t>11</a:t>
            </a:fld>
            <a:endParaRPr lang="ru-RU"/>
          </a:p>
        </p:txBody>
      </p:sp>
    </p:spTree>
    <p:extLst>
      <p:ext uri="{BB962C8B-B14F-4D97-AF65-F5344CB8AC3E}">
        <p14:creationId xmlns:p14="http://schemas.microsoft.com/office/powerpoint/2010/main" val="31432761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14</a:t>
            </a:fld>
            <a:endParaRPr lang="ru-RU"/>
          </a:p>
        </p:txBody>
      </p:sp>
    </p:spTree>
    <p:extLst>
      <p:ext uri="{BB962C8B-B14F-4D97-AF65-F5344CB8AC3E}">
        <p14:creationId xmlns:p14="http://schemas.microsoft.com/office/powerpoint/2010/main" val="23087437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3BD1CA1A-86EF-48E0-86FA-C9F3502DAD9D}" type="slidenum">
              <a:rPr lang="ru-RU" smtClean="0"/>
              <a:pPr/>
              <a:t>15</a:t>
            </a:fld>
            <a:endParaRPr lang="ru-RU"/>
          </a:p>
        </p:txBody>
      </p:sp>
      <p:sp>
        <p:nvSpPr>
          <p:cNvPr id="137219" name="Rectangle 2"/>
          <p:cNvSpPr>
            <a:spLocks noGrp="1" noRot="1" noChangeAspect="1" noChangeArrowheads="1" noTextEdit="1"/>
          </p:cNvSpPr>
          <p:nvPr>
            <p:ph type="sldImg"/>
          </p:nvPr>
        </p:nvSpPr>
        <p:spPr>
          <a:xfrm>
            <a:off x="381000" y="685800"/>
            <a:ext cx="6096000" cy="3429000"/>
          </a:xfrm>
          <a:ln/>
        </p:spPr>
      </p:sp>
      <p:sp>
        <p:nvSpPr>
          <p:cNvPr id="137220" name="Rectangle 3"/>
          <p:cNvSpPr>
            <a:spLocks noGrp="1" noChangeArrowheads="1"/>
          </p:cNvSpPr>
          <p:nvPr>
            <p:ph type="body" idx="1"/>
          </p:nvPr>
        </p:nvSpPr>
        <p:spPr>
          <a:noFill/>
          <a:ln/>
        </p:spPr>
        <p:txBody>
          <a:bodyPr/>
          <a:lstStyle/>
          <a:p>
            <a:r>
              <a:rPr lang="ru-RU" dirty="0"/>
              <a:t>Вы узнали об устройстве памяти компьютера и о том, как в ней представляются объекты, с которыми работает ваша программа. Сегодня познакомитесь с указателями — средством языка, открывающим доступ к памяти компьютера.</a:t>
            </a:r>
          </a:p>
          <a:p>
            <a:r>
              <a:rPr lang="ru-RU" dirty="0"/>
              <a:t>Указатель — переменная, которая хранит адрес объекта в памяти программы. Это как лист бумаги с адресом. Зная адрес своего друга, вы можете его навестить. Точно так же можно обратиться к объекту при наличии указателя на него.</a:t>
            </a:r>
          </a:p>
          <a:p>
            <a:r>
              <a:rPr lang="ru-RU" dirty="0"/>
              <a:t>Указатели объявляются подобно обычным переменным, только с использованием символа «звёздочка» </a:t>
            </a:r>
            <a:r>
              <a:rPr lang="ru-RU" dirty="0">
                <a:solidFill>
                  <a:srgbClr val="EB5757"/>
                </a:solidFill>
                <a:effectLst/>
                <a:latin typeface="SFMono-Regular"/>
              </a:rPr>
              <a:t>*</a:t>
            </a:r>
            <a:r>
              <a:rPr lang="ru-RU" dirty="0"/>
              <a:t> после типа. Например, так выглядит указатель, способный хранить адрес объекта типа </a:t>
            </a:r>
            <a:r>
              <a:rPr lang="ru-RU" dirty="0" err="1">
                <a:solidFill>
                  <a:srgbClr val="EB5757"/>
                </a:solidFill>
                <a:effectLst/>
                <a:latin typeface="SFMono-Regular"/>
              </a:rPr>
              <a:t>int</a:t>
            </a:r>
            <a:r>
              <a:rPr lang="en-US" dirty="0">
                <a:solidFill>
                  <a:srgbClr val="EB5757"/>
                </a:solidFill>
                <a:effectLst/>
                <a:latin typeface="SFMono-Regular"/>
              </a:rPr>
              <a:t>.</a:t>
            </a:r>
          </a:p>
          <a:p>
            <a:r>
              <a:rPr lang="ru-RU" dirty="0"/>
              <a:t>Переменная </a:t>
            </a:r>
            <a:r>
              <a:rPr lang="ru-RU" dirty="0">
                <a:solidFill>
                  <a:srgbClr val="EB5757"/>
                </a:solidFill>
                <a:effectLst/>
                <a:latin typeface="SFMono-Regular"/>
              </a:rPr>
              <a:t>p</a:t>
            </a:r>
            <a:r>
              <a:rPr lang="ru-RU" dirty="0"/>
              <a:t> может хранить адрес целого числа. Так как переменная-указатель </a:t>
            </a:r>
            <a:r>
              <a:rPr lang="ru-RU" dirty="0">
                <a:solidFill>
                  <a:srgbClr val="EB5757"/>
                </a:solidFill>
                <a:effectLst/>
                <a:latin typeface="SFMono-Regular"/>
              </a:rPr>
              <a:t>p</a:t>
            </a:r>
            <a:r>
              <a:rPr lang="ru-RU" dirty="0"/>
              <a:t> не инициализирована, использовать её для доступа к объекту нельзя. Объявление указателя выделяет память для хранения адреса на платформе, но не инициализирует эту область памяти.</a:t>
            </a:r>
          </a:p>
        </p:txBody>
      </p:sp>
    </p:spTree>
    <p:extLst>
      <p:ext uri="{BB962C8B-B14F-4D97-AF65-F5344CB8AC3E}">
        <p14:creationId xmlns:p14="http://schemas.microsoft.com/office/powerpoint/2010/main" val="16658922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Размер указателей равен размеру адреса на конкретной платформе и не зависит от размера самих объектов. </a:t>
            </a:r>
            <a:endParaRPr lang="en-US" dirty="0"/>
          </a:p>
          <a:p>
            <a:r>
              <a:rPr lang="ru-RU" dirty="0"/>
              <a:t>Типичный размер и выравнивание указателя на 32-битной платформе равны четырём байтам, а на 64-разрядной — восьми.</a:t>
            </a:r>
          </a:p>
        </p:txBody>
      </p:sp>
      <p:sp>
        <p:nvSpPr>
          <p:cNvPr id="4" name="Номер слайда 3"/>
          <p:cNvSpPr>
            <a:spLocks noGrp="1"/>
          </p:cNvSpPr>
          <p:nvPr>
            <p:ph type="sldNum" sz="quarter" idx="5"/>
          </p:nvPr>
        </p:nvSpPr>
        <p:spPr/>
        <p:txBody>
          <a:bodyPr/>
          <a:lstStyle/>
          <a:p>
            <a:fld id="{C72A1285-F988-4153-B7C5-B887A867730D}" type="slidenum">
              <a:rPr lang="ru-RU" smtClean="0"/>
              <a:pPr/>
              <a:t>16</a:t>
            </a:fld>
            <a:endParaRPr lang="ru-RU"/>
          </a:p>
        </p:txBody>
      </p:sp>
    </p:spTree>
    <p:extLst>
      <p:ext uri="{BB962C8B-B14F-4D97-AF65-F5344CB8AC3E}">
        <p14:creationId xmlns:p14="http://schemas.microsoft.com/office/powerpoint/2010/main" val="19032869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Чтобы использовать указатель, нужно присвоить ему адрес существующего объекта. Для этого есть унарный оператор </a:t>
            </a:r>
            <a:r>
              <a:rPr lang="ru-RU" dirty="0">
                <a:solidFill>
                  <a:srgbClr val="EB5757"/>
                </a:solidFill>
                <a:effectLst/>
                <a:latin typeface="SFMono-Regular"/>
              </a:rPr>
              <a:t>&amp;</a:t>
            </a:r>
            <a:r>
              <a:rPr lang="ru-RU" dirty="0"/>
              <a:t> — оператор взятия адреса. Он применяется к объекту, адрес которого хотите получить, и возвращает адрес этого объекта:</a:t>
            </a:r>
            <a:endParaRPr lang="en-US" dirty="0"/>
          </a:p>
          <a:p>
            <a:r>
              <a:rPr lang="ru-RU" dirty="0"/>
              <a:t>Если присвоить указателю </a:t>
            </a:r>
            <a:r>
              <a:rPr lang="ru-RU" dirty="0" err="1">
                <a:solidFill>
                  <a:srgbClr val="EB5757"/>
                </a:solidFill>
                <a:effectLst/>
                <a:latin typeface="SFMono-Regular"/>
              </a:rPr>
              <a:t>value_ptr</a:t>
            </a:r>
            <a:r>
              <a:rPr lang="ru-RU" dirty="0"/>
              <a:t> результат выражения </a:t>
            </a:r>
            <a:r>
              <a:rPr lang="ru-RU" dirty="0">
                <a:solidFill>
                  <a:srgbClr val="EB5757"/>
                </a:solidFill>
                <a:effectLst/>
                <a:latin typeface="SFMono-Regular"/>
              </a:rPr>
              <a:t>&amp;</a:t>
            </a:r>
            <a:r>
              <a:rPr lang="ru-RU" dirty="0" err="1">
                <a:solidFill>
                  <a:srgbClr val="EB5757"/>
                </a:solidFill>
                <a:effectLst/>
                <a:latin typeface="SFMono-Regular"/>
              </a:rPr>
              <a:t>value</a:t>
            </a:r>
            <a:r>
              <a:rPr lang="ru-RU" dirty="0"/>
              <a:t>, указатель будет содержать адрес ячейки памяти, где располагается переменная </a:t>
            </a:r>
            <a:r>
              <a:rPr lang="ru-RU" dirty="0" err="1">
                <a:solidFill>
                  <a:srgbClr val="EB5757"/>
                </a:solidFill>
                <a:effectLst/>
                <a:latin typeface="SFMono-Regular"/>
              </a:rPr>
              <a:t>value</a:t>
            </a:r>
            <a:r>
              <a:rPr lang="ru-RU" dirty="0"/>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Переменную </a:t>
            </a:r>
            <a:r>
              <a:rPr lang="ru-RU" dirty="0" err="1"/>
              <a:t>value</a:t>
            </a:r>
            <a:r>
              <a:rPr lang="ru-RU" dirty="0"/>
              <a:t> и указатель </a:t>
            </a:r>
            <a:r>
              <a:rPr lang="ru-RU" dirty="0" err="1"/>
              <a:t>value_ptr</a:t>
            </a:r>
            <a:r>
              <a:rPr lang="ru-RU" dirty="0"/>
              <a:t> в памяти можем представить так:</a:t>
            </a:r>
          </a:p>
          <a:p>
            <a:r>
              <a:rPr lang="ru-RU" dirty="0"/>
              <a:t>Адреса ячеек памяти приведены для примера.</a:t>
            </a:r>
          </a:p>
        </p:txBody>
      </p:sp>
      <p:sp>
        <p:nvSpPr>
          <p:cNvPr id="4" name="Номер слайда 3"/>
          <p:cNvSpPr>
            <a:spLocks noGrp="1"/>
          </p:cNvSpPr>
          <p:nvPr>
            <p:ph type="sldNum" sz="quarter" idx="5"/>
          </p:nvPr>
        </p:nvSpPr>
        <p:spPr/>
        <p:txBody>
          <a:bodyPr/>
          <a:lstStyle/>
          <a:p>
            <a:fld id="{C72A1285-F988-4153-B7C5-B887A867730D}" type="slidenum">
              <a:rPr lang="ru-RU" smtClean="0"/>
              <a:pPr/>
              <a:t>17</a:t>
            </a:fld>
            <a:endParaRPr lang="ru-RU"/>
          </a:p>
        </p:txBody>
      </p:sp>
    </p:spTree>
    <p:extLst>
      <p:ext uri="{BB962C8B-B14F-4D97-AF65-F5344CB8AC3E}">
        <p14:creationId xmlns:p14="http://schemas.microsoft.com/office/powerpoint/2010/main" val="10053703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Указателю можно присвоить только адрес объекта совместимого типа. Так, присвоить адрес переменной типа </a:t>
            </a:r>
            <a:r>
              <a:rPr lang="ru-RU" dirty="0" err="1">
                <a:solidFill>
                  <a:srgbClr val="EB5757"/>
                </a:solidFill>
                <a:effectLst/>
                <a:latin typeface="SFMono-Regular"/>
              </a:rPr>
              <a:t>double</a:t>
            </a:r>
            <a:r>
              <a:rPr lang="ru-RU" dirty="0"/>
              <a:t> указателю на тип </a:t>
            </a:r>
            <a:r>
              <a:rPr lang="ru-RU" dirty="0" err="1">
                <a:solidFill>
                  <a:srgbClr val="EB5757"/>
                </a:solidFill>
                <a:effectLst/>
                <a:latin typeface="SFMono-Regular"/>
              </a:rPr>
              <a:t>int</a:t>
            </a:r>
            <a:r>
              <a:rPr lang="ru-RU" dirty="0"/>
              <a:t> нельзя:</a:t>
            </a:r>
          </a:p>
        </p:txBody>
      </p:sp>
      <p:sp>
        <p:nvSpPr>
          <p:cNvPr id="4" name="Номер слайда 3"/>
          <p:cNvSpPr>
            <a:spLocks noGrp="1"/>
          </p:cNvSpPr>
          <p:nvPr>
            <p:ph type="sldNum" sz="quarter" idx="5"/>
          </p:nvPr>
        </p:nvSpPr>
        <p:spPr/>
        <p:txBody>
          <a:bodyPr/>
          <a:lstStyle/>
          <a:p>
            <a:fld id="{C72A1285-F988-4153-B7C5-B887A867730D}" type="slidenum">
              <a:rPr lang="ru-RU" smtClean="0"/>
              <a:pPr/>
              <a:t>18</a:t>
            </a:fld>
            <a:endParaRPr lang="ru-RU"/>
          </a:p>
        </p:txBody>
      </p:sp>
    </p:spTree>
    <p:extLst>
      <p:ext uri="{BB962C8B-B14F-4D97-AF65-F5344CB8AC3E}">
        <p14:creationId xmlns:p14="http://schemas.microsoft.com/office/powerpoint/2010/main" val="21490263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Объявление указателя лучше объединить с его инициализацией — так запись короче, и неинициализированных указателей в программе не будет</a:t>
            </a:r>
          </a:p>
        </p:txBody>
      </p:sp>
      <p:sp>
        <p:nvSpPr>
          <p:cNvPr id="4" name="Номер слайда 3"/>
          <p:cNvSpPr>
            <a:spLocks noGrp="1"/>
          </p:cNvSpPr>
          <p:nvPr>
            <p:ph type="sldNum" sz="quarter" idx="5"/>
          </p:nvPr>
        </p:nvSpPr>
        <p:spPr/>
        <p:txBody>
          <a:bodyPr/>
          <a:lstStyle/>
          <a:p>
            <a:fld id="{C72A1285-F988-4153-B7C5-B887A867730D}" type="slidenum">
              <a:rPr lang="ru-RU" smtClean="0"/>
              <a:pPr/>
              <a:t>19</a:t>
            </a:fld>
            <a:endParaRPr lang="ru-RU"/>
          </a:p>
        </p:txBody>
      </p:sp>
    </p:spTree>
    <p:extLst>
      <p:ext uri="{BB962C8B-B14F-4D97-AF65-F5344CB8AC3E}">
        <p14:creationId xmlns:p14="http://schemas.microsoft.com/office/powerpoint/2010/main" val="30092263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Оператор взятия адреса можно применять не только к отдельным переменным, но и к полям структур и классов.</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Указатель </a:t>
            </a:r>
            <a:r>
              <a:rPr lang="ru-RU" dirty="0" err="1"/>
              <a:t>y_ptr</a:t>
            </a:r>
            <a:r>
              <a:rPr lang="ru-RU" dirty="0"/>
              <a:t> имеет тип </a:t>
            </a:r>
            <a:r>
              <a:rPr lang="ru-RU" dirty="0" err="1"/>
              <a:t>double</a:t>
            </a:r>
            <a:r>
              <a:rPr lang="ru-RU" dirty="0"/>
              <a:t>* и ссылается на поле y точки p.</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20</a:t>
            </a:fld>
            <a:endParaRPr lang="ru-RU"/>
          </a:p>
        </p:txBody>
      </p:sp>
    </p:spTree>
    <p:extLst>
      <p:ext uri="{BB962C8B-B14F-4D97-AF65-F5344CB8AC3E}">
        <p14:creationId xmlns:p14="http://schemas.microsoft.com/office/powerpoint/2010/main" val="11306098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В C++ ссылки — не объекты. Они вводят новое имя для доступа к уже существующему объекту. Поэтому оператор </a:t>
            </a:r>
            <a:r>
              <a:rPr lang="ru-RU" dirty="0">
                <a:solidFill>
                  <a:srgbClr val="EB5757"/>
                </a:solidFill>
                <a:effectLst/>
                <a:latin typeface="SFMono-Regular"/>
              </a:rPr>
              <a:t>&amp;</a:t>
            </a:r>
            <a:r>
              <a:rPr lang="ru-RU" dirty="0"/>
              <a:t>, применённый к ссылке, возвращает не указатель на ссылку, а указатель на сам объект</a:t>
            </a:r>
            <a:r>
              <a:rPr lang="en-US" dirty="0"/>
              <a:t>.</a:t>
            </a:r>
          </a:p>
          <a:p>
            <a:r>
              <a:rPr lang="ru-RU" dirty="0"/>
              <a:t>И переменная </a:t>
            </a:r>
            <a:r>
              <a:rPr lang="ru-RU" dirty="0" err="1">
                <a:solidFill>
                  <a:srgbClr val="EB5757"/>
                </a:solidFill>
                <a:effectLst/>
                <a:latin typeface="SFMono-Regular"/>
              </a:rPr>
              <a:t>answer</a:t>
            </a:r>
            <a:r>
              <a:rPr lang="ru-RU" dirty="0"/>
              <a:t>, и ссылка </a:t>
            </a:r>
            <a:r>
              <a:rPr lang="ru-RU" dirty="0" err="1">
                <a:solidFill>
                  <a:srgbClr val="EB5757"/>
                </a:solidFill>
                <a:effectLst/>
                <a:latin typeface="SFMono-Regular"/>
              </a:rPr>
              <a:t>answer_ref</a:t>
            </a:r>
            <a:r>
              <a:rPr lang="ru-RU" dirty="0"/>
              <a:t> относятся к одному и тому же объекту. Поэтому взятие адреса ссылки равнозначно взятию адреса объекта</a:t>
            </a:r>
            <a:r>
              <a:rPr lang="en-US"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pPr/>
              <a:t>21</a:t>
            </a:fld>
            <a:endParaRPr lang="ru-RU"/>
          </a:p>
        </p:txBody>
      </p:sp>
    </p:spTree>
    <p:extLst>
      <p:ext uri="{BB962C8B-B14F-4D97-AF65-F5344CB8AC3E}">
        <p14:creationId xmlns:p14="http://schemas.microsoft.com/office/powerpoint/2010/main" val="21798196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Оператор &lt;&lt; может вывести в поток значение указателя:</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22</a:t>
            </a:fld>
            <a:endParaRPr lang="ru-RU"/>
          </a:p>
        </p:txBody>
      </p:sp>
    </p:spTree>
    <p:extLst>
      <p:ext uri="{BB962C8B-B14F-4D97-AF65-F5344CB8AC3E}">
        <p14:creationId xmlns:p14="http://schemas.microsoft.com/office/powerpoint/2010/main" val="3699311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a:t>
            </a:fld>
            <a:endParaRPr lang="ru-RU"/>
          </a:p>
        </p:txBody>
      </p:sp>
    </p:spTree>
    <p:extLst>
      <p:ext uri="{BB962C8B-B14F-4D97-AF65-F5344CB8AC3E}">
        <p14:creationId xmlns:p14="http://schemas.microsoft.com/office/powerpoint/2010/main" val="14920475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Неинициализированный указатель содержит неопределённое значение. Использовать такой указатель для доступа к объекту нельзя — поведение программы будет неопределённым. Также нет смысла сравнивать этот указатель с другими — в общем случае отличить значение неинициализированного указателя от инициализированного адресом существующего объекта невозможно.</a:t>
            </a:r>
          </a:p>
          <a:p>
            <a:r>
              <a:rPr lang="ru-RU" dirty="0"/>
              <a:t>Чтобы не иметь дело с неинициализированными указателями, выполняйте инициализацию указателя при его объявлении: присвойте ему адрес существующего объекта совместимого типа или специальное значение </a:t>
            </a:r>
            <a:r>
              <a:rPr lang="ru-RU" dirty="0" err="1"/>
              <a:t>nullptr</a:t>
            </a:r>
            <a:r>
              <a:rPr lang="ru-RU" dirty="0"/>
              <a:t> — нулевой указатель.</a:t>
            </a:r>
          </a:p>
          <a:p>
            <a:r>
              <a:rPr lang="ru-RU" dirty="0"/>
              <a:t>Нулевой указатель хранит значение </a:t>
            </a:r>
            <a:r>
              <a:rPr lang="ru-RU" dirty="0" err="1"/>
              <a:t>nullptr</a:t>
            </a:r>
            <a:r>
              <a:rPr lang="ru-RU" dirty="0"/>
              <a:t>. C++ гарантирует, что по адресу </a:t>
            </a:r>
            <a:r>
              <a:rPr lang="ru-RU" dirty="0" err="1"/>
              <a:t>nullptr</a:t>
            </a:r>
            <a:r>
              <a:rPr lang="ru-RU" dirty="0"/>
              <a:t> не будет размещаться ни один объект программы. Поэтому перед использованием указателя вы сможете определить, есть ли в нём адрес существующего объекта. Для этого сравните указатель со значением </a:t>
            </a:r>
            <a:r>
              <a:rPr lang="ru-RU" dirty="0" err="1"/>
              <a:t>nullptr</a:t>
            </a:r>
            <a:r>
              <a:rPr lang="ru-RU" dirty="0"/>
              <a:t>:</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23</a:t>
            </a:fld>
            <a:endParaRPr lang="ru-RU"/>
          </a:p>
        </p:txBody>
      </p:sp>
    </p:spTree>
    <p:extLst>
      <p:ext uri="{BB962C8B-B14F-4D97-AF65-F5344CB8AC3E}">
        <p14:creationId xmlns:p14="http://schemas.microsoft.com/office/powerpoint/2010/main" val="23440504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Чтобы получить доступ к объекту в C++, используют унарную операцию разыменования указателя. Она обозначается символом </a:t>
            </a:r>
            <a:r>
              <a:rPr lang="ru-RU" dirty="0">
                <a:solidFill>
                  <a:srgbClr val="EB5757"/>
                </a:solidFill>
                <a:effectLst/>
                <a:latin typeface="SFMono-Regular"/>
              </a:rPr>
              <a:t>*</a:t>
            </a:r>
            <a:r>
              <a:rPr lang="ru-RU" dirty="0"/>
              <a:t>. </a:t>
            </a:r>
            <a:endParaRPr lang="en-US" dirty="0"/>
          </a:p>
          <a:p>
            <a:r>
              <a:rPr lang="ru-RU" dirty="0"/>
              <a:t>Эта операция выполняет обратное действие. Если её применить к указателю, она вернёт ссылку на объект, адрес которого хранит указатель. Доступ к объекту посредством указателя ещё называют косвенным доступом. Рассмотрим, как указатели дают доступ к переменной</a:t>
            </a:r>
            <a:r>
              <a:rPr lang="en-US" dirty="0"/>
              <a:t>.</a:t>
            </a:r>
          </a:p>
          <a:p>
            <a:r>
              <a:rPr lang="ru-RU" dirty="0"/>
              <a:t>В программе создаются переменная </a:t>
            </a:r>
            <a:r>
              <a:rPr lang="ru-RU" dirty="0" err="1">
                <a:solidFill>
                  <a:srgbClr val="EB5757"/>
                </a:solidFill>
                <a:effectLst/>
                <a:latin typeface="SFMono-Regular"/>
              </a:rPr>
              <a:t>value</a:t>
            </a:r>
            <a:r>
              <a:rPr lang="ru-RU" dirty="0"/>
              <a:t> и два указателя </a:t>
            </a:r>
            <a:r>
              <a:rPr lang="ru-RU" dirty="0">
                <a:solidFill>
                  <a:srgbClr val="EB5757"/>
                </a:solidFill>
                <a:effectLst/>
                <a:latin typeface="SFMono-Regular"/>
              </a:rPr>
              <a:t>value_ptr1</a:t>
            </a:r>
            <a:r>
              <a:rPr lang="ru-RU" dirty="0"/>
              <a:t> и </a:t>
            </a:r>
            <a:r>
              <a:rPr lang="ru-RU" dirty="0">
                <a:solidFill>
                  <a:srgbClr val="EB5757"/>
                </a:solidFill>
                <a:effectLst/>
                <a:latin typeface="SFMono-Regular"/>
              </a:rPr>
              <a:t>value_ptr2</a:t>
            </a:r>
            <a:r>
              <a:rPr lang="ru-RU" dirty="0"/>
              <a:t>, ссылающиеся на неё. Доступ к значению </a:t>
            </a:r>
            <a:r>
              <a:rPr lang="ru-RU" dirty="0" err="1">
                <a:solidFill>
                  <a:srgbClr val="EB5757"/>
                </a:solidFill>
                <a:effectLst/>
                <a:latin typeface="SFMono-Regular"/>
              </a:rPr>
              <a:t>value</a:t>
            </a:r>
            <a:r>
              <a:rPr lang="ru-RU" dirty="0"/>
              <a:t> можно получить как напрямую по имени самой переменной, так и косвенно — </a:t>
            </a:r>
            <a:r>
              <a:rPr lang="ru-RU" dirty="0" err="1"/>
              <a:t>разыменовать</a:t>
            </a:r>
            <a:r>
              <a:rPr lang="ru-RU" dirty="0"/>
              <a:t> любой из указателей на неё.</a:t>
            </a:r>
          </a:p>
        </p:txBody>
      </p:sp>
      <p:sp>
        <p:nvSpPr>
          <p:cNvPr id="4" name="Номер слайда 3"/>
          <p:cNvSpPr>
            <a:spLocks noGrp="1"/>
          </p:cNvSpPr>
          <p:nvPr>
            <p:ph type="sldNum" sz="quarter" idx="5"/>
          </p:nvPr>
        </p:nvSpPr>
        <p:spPr/>
        <p:txBody>
          <a:bodyPr/>
          <a:lstStyle/>
          <a:p>
            <a:fld id="{C72A1285-F988-4153-B7C5-B887A867730D}" type="slidenum">
              <a:rPr lang="ru-RU" smtClean="0"/>
              <a:pPr/>
              <a:t>24</a:t>
            </a:fld>
            <a:endParaRPr lang="ru-RU"/>
          </a:p>
        </p:txBody>
      </p:sp>
    </p:spTree>
    <p:extLst>
      <p:ext uri="{BB962C8B-B14F-4D97-AF65-F5344CB8AC3E}">
        <p14:creationId xmlns:p14="http://schemas.microsoft.com/office/powerpoint/2010/main" val="35182663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Чтобы обратиться к полям и методам классов и структур через указатель, можно использовать оператор </a:t>
            </a:r>
            <a:r>
              <a:rPr lang="ru-RU" dirty="0">
                <a:solidFill>
                  <a:srgbClr val="EB5757"/>
                </a:solidFill>
                <a:effectLst/>
                <a:latin typeface="SFMono-Regular"/>
              </a:rPr>
              <a:t>-&gt;</a:t>
            </a:r>
            <a:r>
              <a:rPr lang="ru-RU"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pPr/>
              <a:t>25</a:t>
            </a:fld>
            <a:endParaRPr lang="ru-RU"/>
          </a:p>
        </p:txBody>
      </p:sp>
    </p:spTree>
    <p:extLst>
      <p:ext uri="{BB962C8B-B14F-4D97-AF65-F5344CB8AC3E}">
        <p14:creationId xmlns:p14="http://schemas.microsoft.com/office/powerpoint/2010/main" val="38820197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Операцию разыменования </a:t>
            </a:r>
            <a:r>
              <a:rPr lang="ru-RU" dirty="0">
                <a:solidFill>
                  <a:srgbClr val="EB5757"/>
                </a:solidFill>
                <a:effectLst/>
                <a:latin typeface="SFMono-Regular"/>
              </a:rPr>
              <a:t>*</a:t>
            </a:r>
            <a:r>
              <a:rPr lang="ru-RU" dirty="0"/>
              <a:t> и операцию доступа к полям и методов </a:t>
            </a:r>
            <a:r>
              <a:rPr lang="ru-RU" dirty="0">
                <a:solidFill>
                  <a:srgbClr val="EB5757"/>
                </a:solidFill>
                <a:effectLst/>
                <a:latin typeface="SFMono-Regular"/>
              </a:rPr>
              <a:t>-&gt;</a:t>
            </a:r>
            <a:r>
              <a:rPr lang="ru-RU" dirty="0"/>
              <a:t> можно применять только к указателям, которые хранят адрес существующего объекта в памяти. Использовать их с неинициализированным или нулевым указателем нельзя — это приведёт к неопределённому поведению. Прежде чем применять указатель, который может потенциально иметь нулевое значение, сделайте проверку на равенство </a:t>
            </a:r>
            <a:r>
              <a:rPr lang="ru-RU" dirty="0" err="1">
                <a:solidFill>
                  <a:srgbClr val="EB5757"/>
                </a:solidFill>
                <a:effectLst/>
                <a:latin typeface="SFMono-Regular"/>
              </a:rPr>
              <a:t>nullptr</a:t>
            </a:r>
            <a:r>
              <a:rPr lang="ru-RU"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pPr/>
              <a:t>26</a:t>
            </a:fld>
            <a:endParaRPr lang="ru-RU"/>
          </a:p>
        </p:txBody>
      </p:sp>
    </p:spTree>
    <p:extLst>
      <p:ext uri="{BB962C8B-B14F-4D97-AF65-F5344CB8AC3E}">
        <p14:creationId xmlns:p14="http://schemas.microsoft.com/office/powerpoint/2010/main" val="42604306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Переменные в C++ можно объявить константными, чтобы защитить их значение от непреднамеренной модификации. При попытке изменить значение константной переменной компилятор выдаст ошибку.</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Свойство константности сохраняется и при взятии адреса объекта. Операция &amp; возвращает указатель на константный объект — его ещё называют указателем на константу. Такой указатель разрешает читать значение объекта, но не модифицировать его:</a:t>
            </a:r>
          </a:p>
          <a:p>
            <a:r>
              <a:rPr lang="ru-RU" dirty="0"/>
              <a:t>Здесь компилятор не разрешает задать указателю типа </a:t>
            </a:r>
            <a:r>
              <a:rPr lang="ru-RU" dirty="0" err="1">
                <a:solidFill>
                  <a:srgbClr val="EB5757"/>
                </a:solidFill>
                <a:effectLst/>
                <a:latin typeface="SFMono-Regular"/>
              </a:rPr>
              <a:t>int</a:t>
            </a:r>
            <a:r>
              <a:rPr lang="ru-RU" dirty="0">
                <a:solidFill>
                  <a:srgbClr val="EB5757"/>
                </a:solidFill>
                <a:effectLst/>
                <a:latin typeface="SFMono-Regular"/>
              </a:rPr>
              <a:t>*</a:t>
            </a:r>
            <a:r>
              <a:rPr lang="ru-RU" dirty="0"/>
              <a:t> значение адреса константного объекта. Такой указатель позволил бы изменить состояние объекта. В этом плане указатели на константу похожи на константные ссылки.</a:t>
            </a:r>
            <a:endParaRPr lang="en-US"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27</a:t>
            </a:fld>
            <a:endParaRPr lang="ru-RU"/>
          </a:p>
        </p:txBody>
      </p:sp>
    </p:spTree>
    <p:extLst>
      <p:ext uri="{BB962C8B-B14F-4D97-AF65-F5344CB8AC3E}">
        <p14:creationId xmlns:p14="http://schemas.microsoft.com/office/powerpoint/2010/main" val="1865096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Указатель на константу может хранить адрес </a:t>
            </a:r>
            <a:r>
              <a:rPr lang="ru-RU" dirty="0" err="1"/>
              <a:t>неконстантного</a:t>
            </a:r>
            <a:r>
              <a:rPr lang="ru-RU" dirty="0"/>
              <a:t> объекта и таким образом предоставить доступ к объекту только для чтения. В этом случае указатель на константу ведёт себя подобно константой ссылке. </a:t>
            </a:r>
          </a:p>
          <a:p>
            <a:r>
              <a:rPr lang="ru-RU" dirty="0"/>
              <a:t>Константные ссылки и указатели на константу запрещают модифицировать объект, только если вы используете именно их. Изменять значение объекта иным способом можно.</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этой программе доступ к переменной </a:t>
            </a:r>
            <a:r>
              <a:rPr lang="ru-RU" dirty="0" err="1"/>
              <a:t>value</a:t>
            </a:r>
            <a:r>
              <a:rPr lang="ru-RU" dirty="0"/>
              <a:t> через указатель </a:t>
            </a:r>
            <a:r>
              <a:rPr lang="ru-RU" dirty="0" err="1"/>
              <a:t>const_value_ptr</a:t>
            </a:r>
            <a:r>
              <a:rPr lang="ru-RU" dirty="0"/>
              <a:t> разрешается только для чтения. Саму переменную </a:t>
            </a:r>
            <a:r>
              <a:rPr lang="ru-RU" dirty="0" err="1"/>
              <a:t>value</a:t>
            </a:r>
            <a:r>
              <a:rPr lang="ru-RU" dirty="0"/>
              <a:t> можно изменять как обычно.</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28</a:t>
            </a:fld>
            <a:endParaRPr lang="ru-RU"/>
          </a:p>
        </p:txBody>
      </p:sp>
    </p:spTree>
    <p:extLst>
      <p:ext uri="{BB962C8B-B14F-4D97-AF65-F5344CB8AC3E}">
        <p14:creationId xmlns:p14="http://schemas.microsoft.com/office/powerpoint/2010/main" val="193781821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В отличие от ссылок, указатели могут в процессе жизни менять своё значение, храня в разные моменты времени адреса разных объектов. Простейший способ изменить значение указателя — присвоить ему адрес другого объекта:</a:t>
            </a:r>
          </a:p>
        </p:txBody>
      </p:sp>
      <p:sp>
        <p:nvSpPr>
          <p:cNvPr id="4" name="Номер слайда 3"/>
          <p:cNvSpPr>
            <a:spLocks noGrp="1"/>
          </p:cNvSpPr>
          <p:nvPr>
            <p:ph type="sldNum" sz="quarter" idx="5"/>
          </p:nvPr>
        </p:nvSpPr>
        <p:spPr/>
        <p:txBody>
          <a:bodyPr/>
          <a:lstStyle/>
          <a:p>
            <a:fld id="{C72A1285-F988-4153-B7C5-B887A867730D}" type="slidenum">
              <a:rPr lang="ru-RU" smtClean="0"/>
              <a:pPr/>
              <a:t>29</a:t>
            </a:fld>
            <a:endParaRPr lang="ru-RU"/>
          </a:p>
        </p:txBody>
      </p:sp>
    </p:spTree>
    <p:extLst>
      <p:ext uri="{BB962C8B-B14F-4D97-AF65-F5344CB8AC3E}">
        <p14:creationId xmlns:p14="http://schemas.microsoft.com/office/powerpoint/2010/main" val="39146016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Указатель на константу сам константой не будет и может в любой момент начать ссылаться на другой объект:</a:t>
            </a:r>
          </a:p>
        </p:txBody>
      </p:sp>
      <p:sp>
        <p:nvSpPr>
          <p:cNvPr id="4" name="Номер слайда 3"/>
          <p:cNvSpPr>
            <a:spLocks noGrp="1"/>
          </p:cNvSpPr>
          <p:nvPr>
            <p:ph type="sldNum" sz="quarter" idx="5"/>
          </p:nvPr>
        </p:nvSpPr>
        <p:spPr/>
        <p:txBody>
          <a:bodyPr/>
          <a:lstStyle/>
          <a:p>
            <a:fld id="{C72A1285-F988-4153-B7C5-B887A867730D}" type="slidenum">
              <a:rPr lang="ru-RU" smtClean="0"/>
              <a:pPr/>
              <a:t>30</a:t>
            </a:fld>
            <a:endParaRPr lang="ru-RU"/>
          </a:p>
        </p:txBody>
      </p:sp>
    </p:spTree>
    <p:extLst>
      <p:ext uri="{BB962C8B-B14F-4D97-AF65-F5344CB8AC3E}">
        <p14:creationId xmlns:p14="http://schemas.microsoft.com/office/powerpoint/2010/main" val="24566469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Значение константного указателя нельзя изменить после инициализации. Чтобы объявить такой указатель, поставьте </a:t>
            </a:r>
            <a:r>
              <a:rPr lang="ru-RU" dirty="0" err="1"/>
              <a:t>const</a:t>
            </a:r>
            <a:r>
              <a:rPr lang="ru-RU" dirty="0"/>
              <a:t> справа от знака *. Как и обычная константа, константный указатель должен быть инициализирован при объявлении:</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31</a:t>
            </a:fld>
            <a:endParaRPr lang="ru-RU"/>
          </a:p>
        </p:txBody>
      </p:sp>
    </p:spTree>
    <p:extLst>
      <p:ext uri="{BB962C8B-B14F-4D97-AF65-F5344CB8AC3E}">
        <p14:creationId xmlns:p14="http://schemas.microsoft.com/office/powerpoint/2010/main" val="54521318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Есть простое мнемоническое правило, которое позволяет запомнить, к чему относится </a:t>
            </a:r>
            <a:r>
              <a:rPr lang="ru-RU" dirty="0" err="1">
                <a:solidFill>
                  <a:srgbClr val="EB5757"/>
                </a:solidFill>
                <a:effectLst/>
                <a:latin typeface="SFMono-Regular"/>
              </a:rPr>
              <a:t>const</a:t>
            </a:r>
            <a:r>
              <a:rPr lang="ru-RU" dirty="0"/>
              <a:t> в типе указателя. Для этого прочитайте объявление указателя справа налево, заменяя символ </a:t>
            </a:r>
            <a:r>
              <a:rPr lang="ru-RU" dirty="0">
                <a:solidFill>
                  <a:srgbClr val="EB5757"/>
                </a:solidFill>
                <a:effectLst/>
                <a:latin typeface="SFMono-Regular"/>
              </a:rPr>
              <a:t>*</a:t>
            </a:r>
            <a:r>
              <a:rPr lang="ru-RU" dirty="0"/>
              <a:t> на слово «указатель».</a:t>
            </a:r>
          </a:p>
        </p:txBody>
      </p:sp>
      <p:sp>
        <p:nvSpPr>
          <p:cNvPr id="4" name="Номер слайда 3"/>
          <p:cNvSpPr>
            <a:spLocks noGrp="1"/>
          </p:cNvSpPr>
          <p:nvPr>
            <p:ph type="sldNum" sz="quarter" idx="5"/>
          </p:nvPr>
        </p:nvSpPr>
        <p:spPr/>
        <p:txBody>
          <a:bodyPr/>
          <a:lstStyle/>
          <a:p>
            <a:fld id="{C72A1285-F988-4153-B7C5-B887A867730D}" type="slidenum">
              <a:rPr lang="ru-RU" smtClean="0"/>
              <a:pPr/>
              <a:t>33</a:t>
            </a:fld>
            <a:endParaRPr lang="ru-RU"/>
          </a:p>
        </p:txBody>
      </p:sp>
    </p:spTree>
    <p:extLst>
      <p:ext uri="{BB962C8B-B14F-4D97-AF65-F5344CB8AC3E}">
        <p14:creationId xmlns:p14="http://schemas.microsoft.com/office/powerpoint/2010/main" val="23959863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3</a:t>
            </a:fld>
            <a:endParaRPr lang="ru-RU"/>
          </a:p>
        </p:txBody>
      </p:sp>
    </p:spTree>
    <p:extLst>
      <p:ext uri="{BB962C8B-B14F-4D97-AF65-F5344CB8AC3E}">
        <p14:creationId xmlns:p14="http://schemas.microsoft.com/office/powerpoint/2010/main" val="314160114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Указатели на константу нужны, чтобы хранить адрес константного объекта и ограничивать доступ к </a:t>
            </a:r>
            <a:r>
              <a:rPr lang="ru-RU" dirty="0" err="1"/>
              <a:t>неконстантным</a:t>
            </a:r>
            <a:r>
              <a:rPr lang="ru-RU" dirty="0"/>
              <a:t> объектам. Само значение указателя также может быть константным. Инициализированный при объявлении указатель будет хранить адрес одного и того же объекта в памяти.</a:t>
            </a:r>
          </a:p>
        </p:txBody>
      </p:sp>
      <p:sp>
        <p:nvSpPr>
          <p:cNvPr id="4" name="Номер слайда 3"/>
          <p:cNvSpPr>
            <a:spLocks noGrp="1"/>
          </p:cNvSpPr>
          <p:nvPr>
            <p:ph type="sldNum" sz="quarter" idx="5"/>
          </p:nvPr>
        </p:nvSpPr>
        <p:spPr/>
        <p:txBody>
          <a:bodyPr/>
          <a:lstStyle/>
          <a:p>
            <a:fld id="{C72A1285-F988-4153-B7C5-B887A867730D}" type="slidenum">
              <a:rPr lang="ru-RU" smtClean="0"/>
              <a:pPr/>
              <a:t>34</a:t>
            </a:fld>
            <a:endParaRPr lang="ru-RU"/>
          </a:p>
        </p:txBody>
      </p:sp>
    </p:spTree>
    <p:extLst>
      <p:ext uri="{BB962C8B-B14F-4D97-AF65-F5344CB8AC3E}">
        <p14:creationId xmlns:p14="http://schemas.microsoft.com/office/powerpoint/2010/main" val="21535808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Образ слайда 1"/>
          <p:cNvSpPr>
            <a:spLocks noGrp="1" noRot="1" noChangeAspect="1" noTextEdit="1"/>
          </p:cNvSpPr>
          <p:nvPr>
            <p:ph type="sldImg"/>
          </p:nvPr>
        </p:nvSpPr>
        <p:spPr>
          <a:xfrm>
            <a:off x="381000" y="685800"/>
            <a:ext cx="6096000" cy="3429000"/>
          </a:xfrm>
          <a:ln/>
        </p:spPr>
      </p:sp>
      <p:sp>
        <p:nvSpPr>
          <p:cNvPr id="192515" name="Заметки 2"/>
          <p:cNvSpPr>
            <a:spLocks noGrp="1"/>
          </p:cNvSpPr>
          <p:nvPr>
            <p:ph type="body" idx="1"/>
          </p:nvPr>
        </p:nvSpPr>
        <p:spPr>
          <a:noFill/>
          <a:ln/>
        </p:spPr>
        <p:txBody>
          <a:bodyPr/>
          <a:lstStyle/>
          <a:p>
            <a:pPr eaLnBrk="1" hangingPunct="1"/>
            <a:endParaRPr lang="ru-RU"/>
          </a:p>
        </p:txBody>
      </p:sp>
      <p:sp>
        <p:nvSpPr>
          <p:cNvPr id="192516" name="Номер слайда 3"/>
          <p:cNvSpPr>
            <a:spLocks noGrp="1"/>
          </p:cNvSpPr>
          <p:nvPr>
            <p:ph type="sldNum" sz="quarter" idx="5"/>
          </p:nvPr>
        </p:nvSpPr>
        <p:spPr>
          <a:noFill/>
        </p:spPr>
        <p:txBody>
          <a:bodyPr/>
          <a:lstStyle/>
          <a:p>
            <a:fld id="{B6E40D92-AD2D-4CA2-87D3-091A2D773B6A}" type="slidenum">
              <a:rPr lang="ru-RU" smtClean="0"/>
              <a:pPr/>
              <a:t>36</a:t>
            </a:fld>
            <a:endParaRPr lang="ru-RU"/>
          </a:p>
        </p:txBody>
      </p:sp>
    </p:spTree>
    <p:extLst>
      <p:ext uri="{BB962C8B-B14F-4D97-AF65-F5344CB8AC3E}">
        <p14:creationId xmlns:p14="http://schemas.microsoft.com/office/powerpoint/2010/main" val="260760915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Образ слайда 1"/>
          <p:cNvSpPr>
            <a:spLocks noGrp="1" noRot="1" noChangeAspect="1" noTextEdit="1"/>
          </p:cNvSpPr>
          <p:nvPr>
            <p:ph type="sldImg"/>
          </p:nvPr>
        </p:nvSpPr>
        <p:spPr>
          <a:xfrm>
            <a:off x="381000" y="685800"/>
            <a:ext cx="6096000" cy="3429000"/>
          </a:xfrm>
          <a:ln/>
        </p:spPr>
      </p:sp>
      <p:sp>
        <p:nvSpPr>
          <p:cNvPr id="193539" name="Заметки 2"/>
          <p:cNvSpPr>
            <a:spLocks noGrp="1"/>
          </p:cNvSpPr>
          <p:nvPr>
            <p:ph type="body" idx="1"/>
          </p:nvPr>
        </p:nvSpPr>
        <p:spPr>
          <a:noFill/>
          <a:ln/>
        </p:spPr>
        <p:txBody>
          <a:bodyPr/>
          <a:lstStyle/>
          <a:p>
            <a:pPr eaLnBrk="1" hangingPunct="1"/>
            <a:endParaRPr lang="ru-RU"/>
          </a:p>
        </p:txBody>
      </p:sp>
      <p:sp>
        <p:nvSpPr>
          <p:cNvPr id="193540" name="Номер слайда 3"/>
          <p:cNvSpPr>
            <a:spLocks noGrp="1"/>
          </p:cNvSpPr>
          <p:nvPr>
            <p:ph type="sldNum" sz="quarter" idx="5"/>
          </p:nvPr>
        </p:nvSpPr>
        <p:spPr>
          <a:noFill/>
        </p:spPr>
        <p:txBody>
          <a:bodyPr/>
          <a:lstStyle/>
          <a:p>
            <a:fld id="{D1FA9AAC-86FE-4D0C-BF11-3FF5459BF621}" type="slidenum">
              <a:rPr lang="ru-RU" smtClean="0"/>
              <a:pPr/>
              <a:t>37</a:t>
            </a:fld>
            <a:endParaRPr lang="ru-RU"/>
          </a:p>
        </p:txBody>
      </p:sp>
    </p:spTree>
    <p:extLst>
      <p:ext uri="{BB962C8B-B14F-4D97-AF65-F5344CB8AC3E}">
        <p14:creationId xmlns:p14="http://schemas.microsoft.com/office/powerpoint/2010/main" val="255281451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38</a:t>
            </a:fld>
            <a:endParaRPr lang="ru-RU"/>
          </a:p>
        </p:txBody>
      </p:sp>
    </p:spTree>
    <p:extLst>
      <p:ext uri="{BB962C8B-B14F-4D97-AF65-F5344CB8AC3E}">
        <p14:creationId xmlns:p14="http://schemas.microsoft.com/office/powerpoint/2010/main" val="399687961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Образ слайда 1"/>
          <p:cNvSpPr>
            <a:spLocks noGrp="1" noRot="1" noChangeAspect="1" noTextEdit="1"/>
          </p:cNvSpPr>
          <p:nvPr>
            <p:ph type="sldImg"/>
          </p:nvPr>
        </p:nvSpPr>
        <p:spPr>
          <a:xfrm>
            <a:off x="381000" y="685800"/>
            <a:ext cx="6096000" cy="3429000"/>
          </a:xfrm>
          <a:ln/>
        </p:spPr>
      </p:sp>
      <p:sp>
        <p:nvSpPr>
          <p:cNvPr id="194563" name="Заметки 2"/>
          <p:cNvSpPr>
            <a:spLocks noGrp="1"/>
          </p:cNvSpPr>
          <p:nvPr>
            <p:ph type="body" idx="1"/>
          </p:nvPr>
        </p:nvSpPr>
        <p:spPr>
          <a:noFill/>
          <a:ln/>
        </p:spPr>
        <p:txBody>
          <a:bodyPr/>
          <a:lstStyle/>
          <a:p>
            <a:pPr eaLnBrk="1" hangingPunct="1"/>
            <a:endParaRPr lang="ru-RU"/>
          </a:p>
        </p:txBody>
      </p:sp>
      <p:sp>
        <p:nvSpPr>
          <p:cNvPr id="194564" name="Номер слайда 3"/>
          <p:cNvSpPr>
            <a:spLocks noGrp="1"/>
          </p:cNvSpPr>
          <p:nvPr>
            <p:ph type="sldNum" sz="quarter" idx="5"/>
          </p:nvPr>
        </p:nvSpPr>
        <p:spPr>
          <a:noFill/>
        </p:spPr>
        <p:txBody>
          <a:bodyPr/>
          <a:lstStyle/>
          <a:p>
            <a:fld id="{B63970F1-B257-4459-B81F-973B1675B2AC}" type="slidenum">
              <a:rPr lang="ru-RU" smtClean="0"/>
              <a:pPr/>
              <a:t>39</a:t>
            </a:fld>
            <a:endParaRPr lang="ru-RU"/>
          </a:p>
        </p:txBody>
      </p:sp>
    </p:spTree>
    <p:extLst>
      <p:ext uri="{BB962C8B-B14F-4D97-AF65-F5344CB8AC3E}">
        <p14:creationId xmlns:p14="http://schemas.microsoft.com/office/powerpoint/2010/main" val="33131057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Образ слайда 1"/>
          <p:cNvSpPr>
            <a:spLocks noGrp="1" noRot="1" noChangeAspect="1" noTextEdit="1"/>
          </p:cNvSpPr>
          <p:nvPr>
            <p:ph type="sldImg"/>
          </p:nvPr>
        </p:nvSpPr>
        <p:spPr>
          <a:xfrm>
            <a:off x="381000" y="685800"/>
            <a:ext cx="6096000" cy="3429000"/>
          </a:xfrm>
          <a:ln/>
        </p:spPr>
      </p:sp>
      <p:sp>
        <p:nvSpPr>
          <p:cNvPr id="195587" name="Заметки 2"/>
          <p:cNvSpPr>
            <a:spLocks noGrp="1"/>
          </p:cNvSpPr>
          <p:nvPr>
            <p:ph type="body" idx="1"/>
          </p:nvPr>
        </p:nvSpPr>
        <p:spPr>
          <a:noFill/>
          <a:ln/>
        </p:spPr>
        <p:txBody>
          <a:bodyPr/>
          <a:lstStyle/>
          <a:p>
            <a:pPr eaLnBrk="1" hangingPunct="1"/>
            <a:endParaRPr lang="ru-RU"/>
          </a:p>
        </p:txBody>
      </p:sp>
      <p:sp>
        <p:nvSpPr>
          <p:cNvPr id="195588" name="Номер слайда 3"/>
          <p:cNvSpPr>
            <a:spLocks noGrp="1"/>
          </p:cNvSpPr>
          <p:nvPr>
            <p:ph type="sldNum" sz="quarter" idx="5"/>
          </p:nvPr>
        </p:nvSpPr>
        <p:spPr>
          <a:noFill/>
        </p:spPr>
        <p:txBody>
          <a:bodyPr/>
          <a:lstStyle/>
          <a:p>
            <a:fld id="{39EBFC9F-1598-473D-B1F0-6B6252474891}" type="slidenum">
              <a:rPr lang="ru-RU" smtClean="0"/>
              <a:pPr/>
              <a:t>40</a:t>
            </a:fld>
            <a:endParaRPr lang="ru-RU"/>
          </a:p>
        </p:txBody>
      </p:sp>
    </p:spTree>
    <p:extLst>
      <p:ext uri="{BB962C8B-B14F-4D97-AF65-F5344CB8AC3E}">
        <p14:creationId xmlns:p14="http://schemas.microsoft.com/office/powerpoint/2010/main" val="27272785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41</a:t>
            </a:fld>
            <a:endParaRPr lang="ru-RU"/>
          </a:p>
        </p:txBody>
      </p:sp>
    </p:spTree>
    <p:extLst>
      <p:ext uri="{BB962C8B-B14F-4D97-AF65-F5344CB8AC3E}">
        <p14:creationId xmlns:p14="http://schemas.microsoft.com/office/powerpoint/2010/main" val="36243451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Образ слайда 1"/>
          <p:cNvSpPr>
            <a:spLocks noGrp="1" noRot="1" noChangeAspect="1" noTextEdit="1"/>
          </p:cNvSpPr>
          <p:nvPr>
            <p:ph type="sldImg"/>
          </p:nvPr>
        </p:nvSpPr>
        <p:spPr>
          <a:xfrm>
            <a:off x="381000" y="685800"/>
            <a:ext cx="6096000" cy="3429000"/>
          </a:xfrm>
          <a:ln/>
        </p:spPr>
      </p:sp>
      <p:sp>
        <p:nvSpPr>
          <p:cNvPr id="196611" name="Заметки 2"/>
          <p:cNvSpPr>
            <a:spLocks noGrp="1"/>
          </p:cNvSpPr>
          <p:nvPr>
            <p:ph type="body" idx="1"/>
          </p:nvPr>
        </p:nvSpPr>
        <p:spPr>
          <a:noFill/>
          <a:ln/>
        </p:spPr>
        <p:txBody>
          <a:bodyPr/>
          <a:lstStyle/>
          <a:p>
            <a:pPr eaLnBrk="1" hangingPunct="1"/>
            <a:endParaRPr lang="ru-RU"/>
          </a:p>
        </p:txBody>
      </p:sp>
      <p:sp>
        <p:nvSpPr>
          <p:cNvPr id="196612" name="Номер слайда 3"/>
          <p:cNvSpPr>
            <a:spLocks noGrp="1"/>
          </p:cNvSpPr>
          <p:nvPr>
            <p:ph type="sldNum" sz="quarter" idx="5"/>
          </p:nvPr>
        </p:nvSpPr>
        <p:spPr>
          <a:noFill/>
        </p:spPr>
        <p:txBody>
          <a:bodyPr/>
          <a:lstStyle/>
          <a:p>
            <a:fld id="{D04361DD-AEFB-4948-81DE-1867559913F8}" type="slidenum">
              <a:rPr lang="ru-RU" smtClean="0"/>
              <a:pPr/>
              <a:t>42</a:t>
            </a:fld>
            <a:endParaRPr lang="ru-RU"/>
          </a:p>
        </p:txBody>
      </p:sp>
    </p:spTree>
    <p:extLst>
      <p:ext uri="{BB962C8B-B14F-4D97-AF65-F5344CB8AC3E}">
        <p14:creationId xmlns:p14="http://schemas.microsoft.com/office/powerpoint/2010/main" val="9315343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Образ слайда 1"/>
          <p:cNvSpPr>
            <a:spLocks noGrp="1" noRot="1" noChangeAspect="1" noTextEdit="1"/>
          </p:cNvSpPr>
          <p:nvPr>
            <p:ph type="sldImg"/>
          </p:nvPr>
        </p:nvSpPr>
        <p:spPr>
          <a:xfrm>
            <a:off x="381000" y="685800"/>
            <a:ext cx="6096000" cy="3429000"/>
          </a:xfrm>
          <a:ln/>
        </p:spPr>
      </p:sp>
      <p:sp>
        <p:nvSpPr>
          <p:cNvPr id="198659" name="Заметки 2"/>
          <p:cNvSpPr>
            <a:spLocks noGrp="1"/>
          </p:cNvSpPr>
          <p:nvPr>
            <p:ph type="body" idx="1"/>
          </p:nvPr>
        </p:nvSpPr>
        <p:spPr>
          <a:noFill/>
          <a:ln/>
        </p:spPr>
        <p:txBody>
          <a:bodyPr/>
          <a:lstStyle/>
          <a:p>
            <a:pPr eaLnBrk="1" hangingPunct="1"/>
            <a:endParaRPr lang="ru-RU"/>
          </a:p>
        </p:txBody>
      </p:sp>
      <p:sp>
        <p:nvSpPr>
          <p:cNvPr id="198660" name="Номер слайда 3"/>
          <p:cNvSpPr>
            <a:spLocks noGrp="1"/>
          </p:cNvSpPr>
          <p:nvPr>
            <p:ph type="sldNum" sz="quarter" idx="5"/>
          </p:nvPr>
        </p:nvSpPr>
        <p:spPr>
          <a:noFill/>
        </p:spPr>
        <p:txBody>
          <a:bodyPr/>
          <a:lstStyle/>
          <a:p>
            <a:fld id="{BA269F2A-5E58-4C52-ABB3-C5D29AD8D998}" type="slidenum">
              <a:rPr lang="ru-RU" smtClean="0"/>
              <a:pPr/>
              <a:t>43</a:t>
            </a:fld>
            <a:endParaRPr lang="ru-RU"/>
          </a:p>
        </p:txBody>
      </p:sp>
    </p:spTree>
    <p:extLst>
      <p:ext uri="{BB962C8B-B14F-4D97-AF65-F5344CB8AC3E}">
        <p14:creationId xmlns:p14="http://schemas.microsoft.com/office/powerpoint/2010/main" val="188295600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Образ слайда 1"/>
          <p:cNvSpPr>
            <a:spLocks noGrp="1" noRot="1" noChangeAspect="1" noTextEdit="1"/>
          </p:cNvSpPr>
          <p:nvPr>
            <p:ph type="sldImg"/>
          </p:nvPr>
        </p:nvSpPr>
        <p:spPr>
          <a:xfrm>
            <a:off x="381000" y="685800"/>
            <a:ext cx="6096000" cy="3429000"/>
          </a:xfrm>
          <a:ln/>
        </p:spPr>
      </p:sp>
      <p:sp>
        <p:nvSpPr>
          <p:cNvPr id="199683" name="Заметки 2"/>
          <p:cNvSpPr>
            <a:spLocks noGrp="1"/>
          </p:cNvSpPr>
          <p:nvPr>
            <p:ph type="body" idx="1"/>
          </p:nvPr>
        </p:nvSpPr>
        <p:spPr>
          <a:noFill/>
          <a:ln/>
        </p:spPr>
        <p:txBody>
          <a:bodyPr/>
          <a:lstStyle/>
          <a:p>
            <a:pPr eaLnBrk="1" hangingPunct="1"/>
            <a:endParaRPr lang="ru-RU"/>
          </a:p>
        </p:txBody>
      </p:sp>
      <p:sp>
        <p:nvSpPr>
          <p:cNvPr id="199684" name="Номер слайда 3"/>
          <p:cNvSpPr>
            <a:spLocks noGrp="1"/>
          </p:cNvSpPr>
          <p:nvPr>
            <p:ph type="sldNum" sz="quarter" idx="5"/>
          </p:nvPr>
        </p:nvSpPr>
        <p:spPr>
          <a:noFill/>
        </p:spPr>
        <p:txBody>
          <a:bodyPr/>
          <a:lstStyle/>
          <a:p>
            <a:fld id="{4EC09D87-ACE4-4BBF-BBD6-D011E529FE57}" type="slidenum">
              <a:rPr lang="ru-RU" smtClean="0"/>
              <a:pPr/>
              <a:t>44</a:t>
            </a:fld>
            <a:endParaRPr lang="ru-RU"/>
          </a:p>
        </p:txBody>
      </p:sp>
    </p:spTree>
    <p:extLst>
      <p:ext uri="{BB962C8B-B14F-4D97-AF65-F5344CB8AC3E}">
        <p14:creationId xmlns:p14="http://schemas.microsoft.com/office/powerpoint/2010/main" val="4755506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C++ — язык программирования высокого уровня, позволяющий создавать программы для разных программно-аппаратных платформ — от микроконтроллеров и мобильных телефонов до суперкомпьютеров.</a:t>
            </a:r>
            <a:endParaRPr lang="en-US" dirty="0"/>
          </a:p>
          <a:p>
            <a:endParaRPr lang="ru-RU" dirty="0"/>
          </a:p>
          <a:p>
            <a:r>
              <a:rPr lang="ru-RU" dirty="0"/>
              <a:t>Архитектурные различия между этими платформами значительны: набор инструкций процессора, устройство памяти, организация ввода-вывода со внешними устройствами. Компилятор берёт на себя заботу о том, как преобразовать программу в машинный код для целевой платформы, а стандартная библиотека предоставляет надёжные компоненты, подходящие для решения повседневных задач.</a:t>
            </a:r>
            <a:endParaRPr lang="en-US" dirty="0"/>
          </a:p>
          <a:p>
            <a:endParaRPr lang="ru-RU" dirty="0"/>
          </a:p>
          <a:p>
            <a:r>
              <a:rPr lang="ru-RU" dirty="0"/>
              <a:t>Сильная сторона C++ в том, что когда стандартные решения не подходят, язык даёт вам возможность «спуститься» на более низкий уровень, ближе к железу, чтобы оптимально распорядиться ресурсами компьютера.</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5</a:t>
            </a:fld>
            <a:endParaRPr lang="ru-RU"/>
          </a:p>
        </p:txBody>
      </p:sp>
    </p:spTree>
    <p:extLst>
      <p:ext uri="{BB962C8B-B14F-4D97-AF65-F5344CB8AC3E}">
        <p14:creationId xmlns:p14="http://schemas.microsoft.com/office/powerpoint/2010/main" val="353907340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Образ слайда 1"/>
          <p:cNvSpPr>
            <a:spLocks noGrp="1" noRot="1" noChangeAspect="1" noTextEdit="1"/>
          </p:cNvSpPr>
          <p:nvPr>
            <p:ph type="sldImg"/>
          </p:nvPr>
        </p:nvSpPr>
        <p:spPr>
          <a:xfrm>
            <a:off x="381000" y="685800"/>
            <a:ext cx="6096000" cy="3429000"/>
          </a:xfrm>
          <a:ln/>
        </p:spPr>
      </p:sp>
      <p:sp>
        <p:nvSpPr>
          <p:cNvPr id="200707" name="Заметки 2"/>
          <p:cNvSpPr>
            <a:spLocks noGrp="1"/>
          </p:cNvSpPr>
          <p:nvPr>
            <p:ph type="body" idx="1"/>
          </p:nvPr>
        </p:nvSpPr>
        <p:spPr>
          <a:noFill/>
          <a:ln/>
        </p:spPr>
        <p:txBody>
          <a:bodyPr/>
          <a:lstStyle/>
          <a:p>
            <a:pPr eaLnBrk="1" hangingPunct="1"/>
            <a:endParaRPr lang="ru-RU"/>
          </a:p>
        </p:txBody>
      </p:sp>
      <p:sp>
        <p:nvSpPr>
          <p:cNvPr id="200708" name="Номер слайда 3"/>
          <p:cNvSpPr>
            <a:spLocks noGrp="1"/>
          </p:cNvSpPr>
          <p:nvPr>
            <p:ph type="sldNum" sz="quarter" idx="5"/>
          </p:nvPr>
        </p:nvSpPr>
        <p:spPr>
          <a:noFill/>
        </p:spPr>
        <p:txBody>
          <a:bodyPr/>
          <a:lstStyle/>
          <a:p>
            <a:fld id="{CE5B7510-C8D6-4B71-A551-D418CB69B1D8}" type="slidenum">
              <a:rPr lang="ru-RU" smtClean="0"/>
              <a:pPr/>
              <a:t>45</a:t>
            </a:fld>
            <a:endParaRPr lang="ru-RU"/>
          </a:p>
        </p:txBody>
      </p:sp>
    </p:spTree>
    <p:extLst>
      <p:ext uri="{BB962C8B-B14F-4D97-AF65-F5344CB8AC3E}">
        <p14:creationId xmlns:p14="http://schemas.microsoft.com/office/powerpoint/2010/main" val="383839166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Образ слайда 1"/>
          <p:cNvSpPr>
            <a:spLocks noGrp="1" noRot="1" noChangeAspect="1" noTextEdit="1"/>
          </p:cNvSpPr>
          <p:nvPr>
            <p:ph type="sldImg"/>
          </p:nvPr>
        </p:nvSpPr>
        <p:spPr>
          <a:xfrm>
            <a:off x="381000" y="685800"/>
            <a:ext cx="6096000" cy="3429000"/>
          </a:xfrm>
          <a:ln/>
        </p:spPr>
      </p:sp>
      <p:sp>
        <p:nvSpPr>
          <p:cNvPr id="188419" name="Заметки 2"/>
          <p:cNvSpPr>
            <a:spLocks noGrp="1"/>
          </p:cNvSpPr>
          <p:nvPr>
            <p:ph type="body" idx="1"/>
          </p:nvPr>
        </p:nvSpPr>
        <p:spPr>
          <a:noFill/>
          <a:ln/>
        </p:spPr>
        <p:txBody>
          <a:bodyPr/>
          <a:lstStyle/>
          <a:p>
            <a:pPr eaLnBrk="1" hangingPunct="1"/>
            <a:endParaRPr lang="ru-RU"/>
          </a:p>
        </p:txBody>
      </p:sp>
      <p:sp>
        <p:nvSpPr>
          <p:cNvPr id="188420" name="Номер слайда 3"/>
          <p:cNvSpPr>
            <a:spLocks noGrp="1"/>
          </p:cNvSpPr>
          <p:nvPr>
            <p:ph type="sldNum" sz="quarter" idx="5"/>
          </p:nvPr>
        </p:nvSpPr>
        <p:spPr>
          <a:noFill/>
        </p:spPr>
        <p:txBody>
          <a:bodyPr/>
          <a:lstStyle/>
          <a:p>
            <a:fld id="{6FB13F3B-B42E-4429-ABC3-AAA374683B6E}" type="slidenum">
              <a:rPr lang="ru-RU" smtClean="0"/>
              <a:pPr/>
              <a:t>47</a:t>
            </a:fld>
            <a:endParaRPr lang="ru-RU"/>
          </a:p>
        </p:txBody>
      </p:sp>
    </p:spTree>
    <p:extLst>
      <p:ext uri="{BB962C8B-B14F-4D97-AF65-F5344CB8AC3E}">
        <p14:creationId xmlns:p14="http://schemas.microsoft.com/office/powerpoint/2010/main" val="16609268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xfrm>
            <a:off x="381000" y="685800"/>
            <a:ext cx="6096000" cy="3429000"/>
          </a:xfrm>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48</a:t>
            </a:fld>
            <a:endParaRPr lang="ru-RU"/>
          </a:p>
        </p:txBody>
      </p:sp>
    </p:spTree>
    <p:extLst>
      <p:ext uri="{BB962C8B-B14F-4D97-AF65-F5344CB8AC3E}">
        <p14:creationId xmlns:p14="http://schemas.microsoft.com/office/powerpoint/2010/main" val="272983311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xfrm>
            <a:off x="381000" y="685800"/>
            <a:ext cx="6096000" cy="3429000"/>
          </a:xfrm>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49</a:t>
            </a:fld>
            <a:endParaRPr lang="ru-RU"/>
          </a:p>
        </p:txBody>
      </p:sp>
    </p:spTree>
    <p:extLst>
      <p:ext uri="{BB962C8B-B14F-4D97-AF65-F5344CB8AC3E}">
        <p14:creationId xmlns:p14="http://schemas.microsoft.com/office/powerpoint/2010/main" val="323468168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xfrm>
            <a:off x="381000" y="685800"/>
            <a:ext cx="6096000" cy="3429000"/>
          </a:xfrm>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50</a:t>
            </a:fld>
            <a:endParaRPr lang="ru-RU"/>
          </a:p>
        </p:txBody>
      </p:sp>
    </p:spTree>
    <p:extLst>
      <p:ext uri="{BB962C8B-B14F-4D97-AF65-F5344CB8AC3E}">
        <p14:creationId xmlns:p14="http://schemas.microsoft.com/office/powerpoint/2010/main" val="257210707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DC6CC537-F370-4C6F-914A-BBD949E5CE7B}" type="slidenum">
              <a:rPr lang="ru-RU" smtClean="0"/>
              <a:pPr/>
              <a:t>52</a:t>
            </a:fld>
            <a:endParaRPr lang="ru-RU"/>
          </a:p>
        </p:txBody>
      </p:sp>
      <p:sp>
        <p:nvSpPr>
          <p:cNvPr id="139267" name="Rectangle 2"/>
          <p:cNvSpPr>
            <a:spLocks noGrp="1" noRot="1" noChangeAspect="1" noChangeArrowheads="1" noTextEdit="1"/>
          </p:cNvSpPr>
          <p:nvPr>
            <p:ph type="sldImg"/>
          </p:nvPr>
        </p:nvSpPr>
        <p:spPr>
          <a:xfrm>
            <a:off x="381000" y="685800"/>
            <a:ext cx="6096000" cy="3429000"/>
          </a:xfrm>
          <a:ln/>
        </p:spPr>
      </p:sp>
      <p:sp>
        <p:nvSpPr>
          <p:cNvPr id="139268" name="Rectangle 3"/>
          <p:cNvSpPr>
            <a:spLocks noGrp="1" noChangeArrowheads="1"/>
          </p:cNvSpPr>
          <p:nvPr>
            <p:ph type="body" idx="1"/>
          </p:nvPr>
        </p:nvSpPr>
        <p:spPr>
          <a:noFill/>
          <a:ln/>
        </p:spPr>
        <p:txBody>
          <a:bodyPr/>
          <a:lstStyle/>
          <a:p>
            <a:pPr eaLnBrk="1" hangingPunct="1">
              <a:lnSpc>
                <a:spcPct val="80000"/>
              </a:lnSpc>
            </a:pPr>
            <a:r>
              <a:rPr lang="ru-RU" sz="900" b="1" dirty="0"/>
              <a:t>Хранение данных</a:t>
            </a:r>
          </a:p>
          <a:p>
            <a:pPr eaLnBrk="1" hangingPunct="1">
              <a:lnSpc>
                <a:spcPct val="80000"/>
              </a:lnSpc>
            </a:pPr>
            <a:r>
              <a:rPr lang="ru-RU" sz="900" dirty="0"/>
              <a:t>Одной из самых важных функций любого языка программирования является предоставление возможностей для управления </a:t>
            </a:r>
            <a:r>
              <a:rPr lang="ru-RU" sz="900" dirty="0">
                <a:hlinkClick r:id="rId3" tooltip="Компьютерная память"/>
              </a:rPr>
              <a:t>памятью</a:t>
            </a:r>
            <a:r>
              <a:rPr lang="ru-RU" sz="900" dirty="0"/>
              <a:t> и объектами, хранящимися в ней.</a:t>
            </a:r>
          </a:p>
          <a:p>
            <a:pPr eaLnBrk="1" hangingPunct="1">
              <a:lnSpc>
                <a:spcPct val="80000"/>
              </a:lnSpc>
            </a:pPr>
            <a:r>
              <a:rPr lang="ru-RU" sz="900" dirty="0"/>
              <a:t>В С</a:t>
            </a:r>
            <a:r>
              <a:rPr lang="en-US" sz="900" dirty="0"/>
              <a:t>++</a:t>
            </a:r>
            <a:r>
              <a:rPr lang="ru-RU" sz="900" dirty="0"/>
              <a:t> есть три разных способа выделения памяти для объектов:</a:t>
            </a:r>
          </a:p>
          <a:p>
            <a:pPr eaLnBrk="1" hangingPunct="1">
              <a:lnSpc>
                <a:spcPct val="80000"/>
              </a:lnSpc>
            </a:pPr>
            <a:r>
              <a:rPr lang="ru-RU" sz="900" i="1" dirty="0"/>
              <a:t>Статическое выделение памяти</a:t>
            </a:r>
            <a:r>
              <a:rPr lang="ru-RU" sz="900" dirty="0"/>
              <a:t>: пространство для объектов создаётся в области хранения данных кода программы в момент компиляции; </a:t>
            </a:r>
            <a:r>
              <a:rPr lang="ru-RU" sz="900" dirty="0">
                <a:hlinkClick r:id="rId4" tooltip="Время жизни (программирование)"/>
              </a:rPr>
              <a:t>время жизни</a:t>
            </a:r>
            <a:r>
              <a:rPr lang="ru-RU" sz="900" dirty="0"/>
              <a:t> таких объектов совпадает со временем жизни этого кода. </a:t>
            </a:r>
          </a:p>
          <a:p>
            <a:pPr eaLnBrk="1" hangingPunct="1">
              <a:lnSpc>
                <a:spcPct val="80000"/>
              </a:lnSpc>
            </a:pPr>
            <a:r>
              <a:rPr lang="ru-RU" sz="900" i="1" dirty="0"/>
              <a:t>Автоматическое выделение памяти</a:t>
            </a:r>
            <a:r>
              <a:rPr lang="ru-RU" sz="900" dirty="0"/>
              <a:t>: объекты можно временно хранить в </a:t>
            </a:r>
            <a:r>
              <a:rPr lang="ru-RU" sz="900" dirty="0">
                <a:hlinkClick r:id="rId5" tooltip="Стек"/>
              </a:rPr>
              <a:t>стеке</a:t>
            </a:r>
            <a:r>
              <a:rPr lang="ru-RU" sz="900" dirty="0"/>
              <a:t>; эта память затем автоматически освобождается и может быть использована снова, после того, как программа выходит из блока, использующего её. </a:t>
            </a:r>
          </a:p>
          <a:p>
            <a:pPr eaLnBrk="1" hangingPunct="1">
              <a:lnSpc>
                <a:spcPct val="80000"/>
              </a:lnSpc>
            </a:pPr>
            <a:r>
              <a:rPr lang="ru-RU" sz="900" i="1" dirty="0"/>
              <a:t>Динамическое выделение памяти</a:t>
            </a:r>
            <a:r>
              <a:rPr lang="ru-RU" sz="900" dirty="0"/>
              <a:t>: блоки памяти нужного размера могут запрашиваться во время выполнения программы с помощью библиотечных функций </a:t>
            </a:r>
            <a:r>
              <a:rPr lang="ru-RU" sz="900" dirty="0" err="1"/>
              <a:t>malloc</a:t>
            </a:r>
            <a:r>
              <a:rPr lang="ru-RU" sz="900" dirty="0"/>
              <a:t>, </a:t>
            </a:r>
            <a:r>
              <a:rPr lang="ru-RU" sz="900" dirty="0" err="1"/>
              <a:t>realloc</a:t>
            </a:r>
            <a:r>
              <a:rPr lang="ru-RU" sz="900" dirty="0"/>
              <a:t> и </a:t>
            </a:r>
            <a:r>
              <a:rPr lang="ru-RU" sz="900" dirty="0" err="1"/>
              <a:t>free</a:t>
            </a:r>
            <a:r>
              <a:rPr lang="ru-RU" sz="900" dirty="0"/>
              <a:t> из области памяти, называемой </a:t>
            </a:r>
            <a:r>
              <a:rPr lang="ru-RU" sz="900" dirty="0">
                <a:hlinkClick r:id="rId6" tooltip="Куча (информатика)"/>
              </a:rPr>
              <a:t>кучей</a:t>
            </a:r>
            <a:r>
              <a:rPr lang="ru-RU" sz="900" dirty="0"/>
              <a:t>. Эти блоки освобождаются и могут быть использованы снова после вызова для них функции </a:t>
            </a:r>
            <a:r>
              <a:rPr lang="ru-RU" sz="900" dirty="0" err="1"/>
              <a:t>free</a:t>
            </a:r>
            <a:r>
              <a:rPr lang="ru-RU" sz="900" dirty="0"/>
              <a:t>. </a:t>
            </a:r>
          </a:p>
          <a:p>
            <a:pPr eaLnBrk="1" hangingPunct="1">
              <a:lnSpc>
                <a:spcPct val="80000"/>
              </a:lnSpc>
            </a:pPr>
            <a:r>
              <a:rPr lang="ru-RU" sz="900" dirty="0"/>
              <a:t>Все три этих способа хранения данных пригодны в различных ситуациях и имеют свои преимущества и недостатки. Например, статическое выделение памяти не имеет накладных расходов по выделению, автоматическое выделение — лишь малые расходы при выделении, а вот динамическое выделение потенциально требует больших расходов и на выделение, и на освобождение памяти. С другой стороны, память стека гораздо больше ограничена, чем статическая, или память в куче. Только динамическая память может использоваться в случаях, когда размер используемых объектов заранее неизвестен. Большинство программ на Си интенсивно используют все три этих способа.</a:t>
            </a:r>
          </a:p>
          <a:p>
            <a:pPr eaLnBrk="1" hangingPunct="1">
              <a:lnSpc>
                <a:spcPct val="80000"/>
              </a:lnSpc>
            </a:pPr>
            <a:r>
              <a:rPr lang="ru-RU" sz="900" dirty="0"/>
              <a:t>Там, где это возможно, предпочтительным является автоматическое или статическое выделение памяти, потому что такой способ хранения объектов управляется </a:t>
            </a:r>
            <a:r>
              <a:rPr lang="ru-RU" sz="900" dirty="0">
                <a:hlinkClick r:id="rId7" tooltip="Компилятор"/>
              </a:rPr>
              <a:t>компилятором</a:t>
            </a:r>
            <a:r>
              <a:rPr lang="ru-RU" sz="900" dirty="0"/>
              <a:t>, что освобождает программиста от трудностей ручного выделения и освобождения памяти, как правило, служащего источником трудно отыскиваемых </a:t>
            </a:r>
            <a:r>
              <a:rPr lang="ru-RU" sz="900" dirty="0">
                <a:hlinkClick r:id="rId8" tooltip="Баг"/>
              </a:rPr>
              <a:t>ошибок</a:t>
            </a:r>
            <a:r>
              <a:rPr lang="ru-RU" sz="900" dirty="0"/>
              <a:t> в программе. К сожалению, многие структуры данных имеют переменный размер во время выполнения программы, поэтому из-за того, что автоматически и статически выделенные области должны иметь известный фиксированный размер во время компиляции, очень часто требуется использовать динамическое выделение. Массивы переменного размера — самый распространённый пример такого использования памяти.</a:t>
            </a:r>
          </a:p>
        </p:txBody>
      </p:sp>
    </p:spTree>
    <p:extLst>
      <p:ext uri="{BB962C8B-B14F-4D97-AF65-F5344CB8AC3E}">
        <p14:creationId xmlns:p14="http://schemas.microsoft.com/office/powerpoint/2010/main" val="379588599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53</a:t>
            </a:fld>
            <a:endParaRPr lang="ru-RU"/>
          </a:p>
        </p:txBody>
      </p:sp>
    </p:spTree>
    <p:extLst>
      <p:ext uri="{BB962C8B-B14F-4D97-AF65-F5344CB8AC3E}">
        <p14:creationId xmlns:p14="http://schemas.microsoft.com/office/powerpoint/2010/main" val="232843444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Так как переменная </a:t>
            </a:r>
            <a:r>
              <a:rPr lang="ru-RU" dirty="0" err="1">
                <a:solidFill>
                  <a:srgbClr val="EB5757"/>
                </a:solidFill>
                <a:effectLst/>
                <a:latin typeface="SFMono-Regular"/>
              </a:rPr>
              <a:t>value</a:t>
            </a:r>
            <a:r>
              <a:rPr lang="ru-RU" dirty="0"/>
              <a:t> — глобальная, её адрес остаётся неизменным на протяжении всей работы программы. Любая функция может изменить значение </a:t>
            </a:r>
            <a:r>
              <a:rPr lang="ru-RU" dirty="0" err="1">
                <a:solidFill>
                  <a:srgbClr val="EB5757"/>
                </a:solidFill>
                <a:effectLst/>
                <a:latin typeface="SFMono-Regular"/>
              </a:rPr>
              <a:t>value</a:t>
            </a:r>
            <a:r>
              <a:rPr lang="ru-RU" dirty="0"/>
              <a:t> и повлиять тем самым на работу остальных функций, которые используют эту глобальную переменную.</a:t>
            </a:r>
          </a:p>
        </p:txBody>
      </p:sp>
      <p:sp>
        <p:nvSpPr>
          <p:cNvPr id="4" name="Номер слайда 3"/>
          <p:cNvSpPr>
            <a:spLocks noGrp="1"/>
          </p:cNvSpPr>
          <p:nvPr>
            <p:ph type="sldNum" sz="quarter" idx="5"/>
          </p:nvPr>
        </p:nvSpPr>
        <p:spPr/>
        <p:txBody>
          <a:bodyPr/>
          <a:lstStyle/>
          <a:p>
            <a:fld id="{C72A1285-F988-4153-B7C5-B887A867730D}" type="slidenum">
              <a:rPr lang="ru-RU" smtClean="0"/>
              <a:pPr/>
              <a:t>54</a:t>
            </a:fld>
            <a:endParaRPr lang="ru-RU"/>
          </a:p>
        </p:txBody>
      </p:sp>
    </p:spTree>
    <p:extLst>
      <p:ext uri="{BB962C8B-B14F-4D97-AF65-F5344CB8AC3E}">
        <p14:creationId xmlns:p14="http://schemas.microsoft.com/office/powerpoint/2010/main" val="363713082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Память для хранения объекта автоматически выделяется при входе в блок, где этот объект объявлен, и освобождается при выходе из блока. Такой способ выделения памяти используют локальные переменные и аргументы функций.</a:t>
            </a:r>
          </a:p>
          <a:p>
            <a:r>
              <a:rPr lang="ru-RU" dirty="0"/>
              <a:t>Стандарт C++ не оговаривает, как должно происходить автоматическое выделение памяти для локальных переменных. Распространённые компиляторы хранят локальные переменные в области памяти, где располагается стек вызовов функций.</a:t>
            </a:r>
          </a:p>
          <a:p>
            <a:r>
              <a:rPr lang="ru-RU" dirty="0"/>
              <a:t>При входе в функцию программа выделяет кадр стека — блок памяти, способный вместить все локальные переменные текущей функции. При выходе из функции этот кадр удаляется.</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55</a:t>
            </a:fld>
            <a:endParaRPr lang="ru-RU"/>
          </a:p>
        </p:txBody>
      </p:sp>
    </p:spTree>
    <p:extLst>
      <p:ext uri="{BB962C8B-B14F-4D97-AF65-F5344CB8AC3E}">
        <p14:creationId xmlns:p14="http://schemas.microsoft.com/office/powerpoint/2010/main" val="73221453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При первом входе в функцию </a:t>
            </a:r>
            <a:r>
              <a:rPr lang="ru-RU" dirty="0" err="1">
                <a:solidFill>
                  <a:srgbClr val="EB5757"/>
                </a:solidFill>
                <a:effectLst/>
                <a:latin typeface="SFMono-Regular"/>
              </a:rPr>
              <a:t>Factorial</a:t>
            </a:r>
            <a:r>
              <a:rPr lang="ru-RU" dirty="0"/>
              <a:t> адрес, по которому расположена переменная </a:t>
            </a:r>
            <a:r>
              <a:rPr lang="ru-RU" dirty="0">
                <a:solidFill>
                  <a:srgbClr val="EB5757"/>
                </a:solidFill>
                <a:effectLst/>
                <a:latin typeface="SFMono-Regular"/>
              </a:rPr>
              <a:t>n</a:t>
            </a:r>
            <a:r>
              <a:rPr lang="ru-RU" dirty="0"/>
              <a:t>, всегда один и тот же — в нашем случае </a:t>
            </a:r>
            <a:r>
              <a:rPr lang="en-US" dirty="0">
                <a:solidFill>
                  <a:srgbClr val="EB5757"/>
                </a:solidFill>
                <a:effectLst/>
                <a:latin typeface="SFMono-Regular"/>
              </a:rPr>
              <a:t>0x7fff9c2d29fc</a:t>
            </a:r>
            <a:r>
              <a:rPr lang="ru-RU" dirty="0"/>
              <a:t>. С каждым следующим рекурсивным вызовом переменная </a:t>
            </a:r>
            <a:r>
              <a:rPr lang="ru-RU" dirty="0">
                <a:solidFill>
                  <a:srgbClr val="EB5757"/>
                </a:solidFill>
                <a:effectLst/>
                <a:latin typeface="SFMono-Regular"/>
              </a:rPr>
              <a:t>n</a:t>
            </a:r>
            <a:r>
              <a:rPr lang="ru-RU" dirty="0"/>
              <a:t> размещается по адресу, меньшему на </a:t>
            </a:r>
            <a:r>
              <a:rPr lang="ru-RU" dirty="0">
                <a:solidFill>
                  <a:srgbClr val="EB5757"/>
                </a:solidFill>
                <a:effectLst/>
                <a:latin typeface="SFMono-Regular"/>
              </a:rPr>
              <a:t>0x</a:t>
            </a:r>
            <a:r>
              <a:rPr lang="en-US" dirty="0">
                <a:solidFill>
                  <a:srgbClr val="EB5757"/>
                </a:solidFill>
                <a:effectLst/>
                <a:latin typeface="SFMono-Regular"/>
              </a:rPr>
              <a:t>7</a:t>
            </a:r>
            <a:r>
              <a:rPr lang="ru-RU" dirty="0">
                <a:solidFill>
                  <a:srgbClr val="EB5757"/>
                </a:solidFill>
                <a:effectLst/>
                <a:latin typeface="SFMono-Regular"/>
              </a:rPr>
              <a:t>0</a:t>
            </a:r>
            <a:r>
              <a:rPr lang="ru-RU" dirty="0"/>
              <a:t> — </a:t>
            </a:r>
            <a:r>
              <a:rPr lang="en-US" dirty="0"/>
              <a:t>112</a:t>
            </a:r>
            <a:r>
              <a:rPr lang="ru-RU" dirty="0"/>
              <a:t> в десятичной системе. </a:t>
            </a:r>
          </a:p>
          <a:p>
            <a:r>
              <a:rPr lang="ru-RU" dirty="0"/>
              <a:t>Можно сделать вывод, что размер кадра стека функции </a:t>
            </a:r>
            <a:r>
              <a:rPr lang="ru-RU" dirty="0" err="1">
                <a:solidFill>
                  <a:srgbClr val="EB5757"/>
                </a:solidFill>
                <a:effectLst/>
                <a:latin typeface="SFMono-Regular"/>
              </a:rPr>
              <a:t>Factorial</a:t>
            </a:r>
            <a:r>
              <a:rPr lang="ru-RU" dirty="0"/>
              <a:t> равен 112 байтам. Стек на платформе x86/x64 «растёт» сверху вниз. Этим объясняется уменьшение адреса размещения локальных переменных при вложенных вызовах функции.</a:t>
            </a:r>
          </a:p>
        </p:txBody>
      </p:sp>
      <p:sp>
        <p:nvSpPr>
          <p:cNvPr id="4" name="Номер слайда 3"/>
          <p:cNvSpPr>
            <a:spLocks noGrp="1"/>
          </p:cNvSpPr>
          <p:nvPr>
            <p:ph type="sldNum" sz="quarter" idx="5"/>
          </p:nvPr>
        </p:nvSpPr>
        <p:spPr/>
        <p:txBody>
          <a:bodyPr/>
          <a:lstStyle/>
          <a:p>
            <a:fld id="{C72A1285-F988-4153-B7C5-B887A867730D}" type="slidenum">
              <a:rPr lang="ru-RU" smtClean="0"/>
              <a:pPr/>
              <a:t>58</a:t>
            </a:fld>
            <a:endParaRPr lang="ru-RU"/>
          </a:p>
        </p:txBody>
      </p:sp>
    </p:spTree>
    <p:extLst>
      <p:ext uri="{BB962C8B-B14F-4D97-AF65-F5344CB8AC3E}">
        <p14:creationId xmlns:p14="http://schemas.microsoft.com/office/powerpoint/2010/main" val="28810188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Один из таких ресурсов — память, которая используется для хранения кода программы и обработки её данных. Чтобы код на C++ мог выполняться на разных программно-аппаратных платформах, язык предоставляет программисту модель памяти ******— абстракцию, скрывающую особенности работы с памятью на конкретной платформе.</a:t>
            </a:r>
          </a:p>
          <a:p>
            <a:endParaRPr lang="ru-RU" dirty="0"/>
          </a:p>
          <a:p>
            <a:r>
              <a:rPr lang="ru-RU" dirty="0"/>
              <a:t>С точки зрения C++ память компьютера состоит из одной или нескольких непрерывных последовательностей ячеек. Эти ячейки называются байтами.</a:t>
            </a:r>
          </a:p>
          <a:p>
            <a:endParaRPr lang="ru-RU" dirty="0"/>
          </a:p>
          <a:p>
            <a:r>
              <a:rPr lang="ru-RU" dirty="0"/>
              <a:t>Байт — минимальная адресуемая единица памяти. В большинстве современных компьютеров каждый байт состоит из восьми двоичных разрядов, называемых битами, что позволяет ему принимать 2^8=256 различных значений. Каждый байт в памяти имеет уникальный адрес </a:t>
            </a:r>
            <a:r>
              <a:rPr lang="ru-RU" b="1" dirty="0"/>
              <a:t>—</a:t>
            </a:r>
            <a:r>
              <a:rPr lang="ru-RU" dirty="0"/>
              <a:t> числовое значение, задающее его местоположение в памяти.</a:t>
            </a:r>
          </a:p>
          <a:p>
            <a:endParaRPr lang="ru-RU" dirty="0"/>
          </a:p>
          <a:p>
            <a:r>
              <a:rPr lang="ru-RU" dirty="0"/>
              <a:t>На рисунке показано схематичное представление памяти программы. В ячейке с адресом 0x400018 находится байт со значением 42. Значения остальных ячеек памяти для примера не важны, поэтому на рисунке их нет.</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Префикс 0x говорит о том, что целое число записано в шестнадцатеричной системе счисления. Разряды этой системы счисления — степени числа, то есть 1, 16, 256, 65536. Шестнадцатеричная система счисления часто используется для записи адресов, так как «круглые» числа в ней — это степени числа 16, а значит, и числа 2.</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6</a:t>
            </a:fld>
            <a:endParaRPr lang="ru-RU"/>
          </a:p>
        </p:txBody>
      </p:sp>
    </p:spTree>
    <p:extLst>
      <p:ext uri="{BB962C8B-B14F-4D97-AF65-F5344CB8AC3E}">
        <p14:creationId xmlns:p14="http://schemas.microsoft.com/office/powerpoint/2010/main" val="277686414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Операция сложения </a:t>
            </a:r>
            <a:r>
              <a:rPr lang="ru-RU" dirty="0" err="1"/>
              <a:t>левоассоциативна</a:t>
            </a:r>
            <a:r>
              <a:rPr lang="ru-RU" dirty="0"/>
              <a:t>: </a:t>
            </a:r>
            <a:r>
              <a:rPr lang="en-US" dirty="0"/>
              <a:t>A+B+C=(A+B)+C</a:t>
            </a:r>
          </a:p>
          <a:p>
            <a:r>
              <a:rPr lang="ru-RU" dirty="0"/>
              <a:t>Но порядок вычисления аргументов отдаётся на усмотрение компилятора. Методы </a:t>
            </a:r>
            <a:r>
              <a:rPr lang="en-US" dirty="0"/>
              <a:t>Run </a:t>
            </a:r>
            <a:r>
              <a:rPr lang="ru-RU" dirty="0"/>
              <a:t>могут быть вызваны в произвольном порядке, поэтому</a:t>
            </a:r>
            <a:r>
              <a:rPr lang="en-US" dirty="0"/>
              <a:t> </a:t>
            </a:r>
            <a:r>
              <a:rPr lang="ru-RU" dirty="0"/>
              <a:t>вызовы </a:t>
            </a:r>
            <a:r>
              <a:rPr lang="en-US" dirty="0"/>
              <a:t>Run </a:t>
            </a:r>
            <a:r>
              <a:rPr lang="ru-RU" dirty="0"/>
              <a:t>могут быть выполнены 6 разными способами. Так как каждый вызов меняет глобальное состояние, то значение переменной </a:t>
            </a:r>
            <a:r>
              <a:rPr lang="en-US" dirty="0"/>
              <a:t>distance </a:t>
            </a:r>
            <a:r>
              <a:rPr lang="ru-RU" dirty="0"/>
              <a:t>будет зависеть от</a:t>
            </a:r>
            <a:r>
              <a:rPr lang="en-US" dirty="0"/>
              <a:t> </a:t>
            </a:r>
            <a:r>
              <a:rPr lang="ru-RU" dirty="0"/>
              <a:t>порядка вычислений.</a:t>
            </a:r>
          </a:p>
          <a:p>
            <a:r>
              <a:rPr lang="ru-RU" dirty="0"/>
              <a:t>Вывод – глобальные переменные – зло.</a:t>
            </a:r>
          </a:p>
        </p:txBody>
      </p:sp>
      <p:sp>
        <p:nvSpPr>
          <p:cNvPr id="4" name="Номер слайда 3"/>
          <p:cNvSpPr>
            <a:spLocks noGrp="1"/>
          </p:cNvSpPr>
          <p:nvPr>
            <p:ph type="sldNum" sz="quarter" idx="5"/>
          </p:nvPr>
        </p:nvSpPr>
        <p:spPr/>
        <p:txBody>
          <a:bodyPr/>
          <a:lstStyle/>
          <a:p>
            <a:fld id="{C72A1285-F988-4153-B7C5-B887A867730D}" type="slidenum">
              <a:rPr lang="ru-RU" smtClean="0"/>
              <a:pPr/>
              <a:t>60</a:t>
            </a:fld>
            <a:endParaRPr lang="ru-RU"/>
          </a:p>
        </p:txBody>
      </p:sp>
    </p:spTree>
    <p:extLst>
      <p:ext uri="{BB962C8B-B14F-4D97-AF65-F5344CB8AC3E}">
        <p14:creationId xmlns:p14="http://schemas.microsoft.com/office/powerpoint/2010/main" val="180207715"/>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Образ слайда 1"/>
          <p:cNvSpPr>
            <a:spLocks noGrp="1" noRot="1" noChangeAspect="1" noTextEdit="1"/>
          </p:cNvSpPr>
          <p:nvPr>
            <p:ph type="sldImg"/>
          </p:nvPr>
        </p:nvSpPr>
        <p:spPr>
          <a:xfrm>
            <a:off x="381000" y="685800"/>
            <a:ext cx="6096000" cy="3429000"/>
          </a:xfrm>
          <a:ln/>
        </p:spPr>
      </p:sp>
      <p:sp>
        <p:nvSpPr>
          <p:cNvPr id="201731" name="Заметки 2"/>
          <p:cNvSpPr>
            <a:spLocks noGrp="1"/>
          </p:cNvSpPr>
          <p:nvPr>
            <p:ph type="body" idx="1"/>
          </p:nvPr>
        </p:nvSpPr>
        <p:spPr>
          <a:noFill/>
          <a:ln/>
        </p:spPr>
        <p:txBody>
          <a:bodyPr/>
          <a:lstStyle/>
          <a:p>
            <a:pPr eaLnBrk="1" hangingPunct="1"/>
            <a:endParaRPr lang="ru-RU"/>
          </a:p>
        </p:txBody>
      </p:sp>
      <p:sp>
        <p:nvSpPr>
          <p:cNvPr id="201732" name="Номер слайда 3"/>
          <p:cNvSpPr>
            <a:spLocks noGrp="1"/>
          </p:cNvSpPr>
          <p:nvPr>
            <p:ph type="sldNum" sz="quarter" idx="5"/>
          </p:nvPr>
        </p:nvSpPr>
        <p:spPr>
          <a:noFill/>
        </p:spPr>
        <p:txBody>
          <a:bodyPr/>
          <a:lstStyle/>
          <a:p>
            <a:fld id="{5BCE105D-5496-4E36-8AA7-090637CB0DA2}" type="slidenum">
              <a:rPr lang="ru-RU" smtClean="0"/>
              <a:pPr/>
              <a:t>62</a:t>
            </a:fld>
            <a:endParaRPr lang="ru-RU"/>
          </a:p>
        </p:txBody>
      </p:sp>
    </p:spTree>
    <p:extLst>
      <p:ext uri="{BB962C8B-B14F-4D97-AF65-F5344CB8AC3E}">
        <p14:creationId xmlns:p14="http://schemas.microsoft.com/office/powerpoint/2010/main" val="297476295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63</a:t>
            </a:fld>
            <a:endParaRPr lang="ru-RU"/>
          </a:p>
        </p:txBody>
      </p:sp>
    </p:spTree>
    <p:extLst>
      <p:ext uri="{BB962C8B-B14F-4D97-AF65-F5344CB8AC3E}">
        <p14:creationId xmlns:p14="http://schemas.microsoft.com/office/powerpoint/2010/main" val="392604221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i="0" dirty="0">
                <a:solidFill>
                  <a:srgbClr val="1F2328"/>
                </a:solidFill>
                <a:effectLst/>
                <a:latin typeface="-apple-system"/>
              </a:rPr>
              <a:t>Забота программиста — удалять созданные в куче объекты, когда в них нет необходимости. Память, как и любой ресурс, ограничена. Когда в куче нет свободного места для создания объекта, оператор </a:t>
            </a:r>
            <a:r>
              <a:rPr lang="ru-RU" dirty="0" err="1"/>
              <a:t>new</a:t>
            </a:r>
            <a:r>
              <a:rPr lang="ru-RU" b="0" i="0" dirty="0">
                <a:solidFill>
                  <a:srgbClr val="1F2328"/>
                </a:solidFill>
                <a:effectLst/>
                <a:latin typeface="-apple-system"/>
              </a:rPr>
              <a:t> выбрасывает исключение </a:t>
            </a:r>
            <a:r>
              <a:rPr lang="ru-RU" dirty="0" err="1"/>
              <a:t>std</a:t>
            </a:r>
            <a:r>
              <a:rPr lang="ru-RU" dirty="0"/>
              <a:t>::</a:t>
            </a:r>
            <a:r>
              <a:rPr lang="ru-RU" dirty="0" err="1"/>
              <a:t>bad_alloc</a:t>
            </a:r>
            <a:r>
              <a:rPr lang="ru-RU" b="0" i="0" dirty="0">
                <a:solidFill>
                  <a:srgbClr val="1F2328"/>
                </a:solidFill>
                <a:effectLst/>
                <a:latin typeface="-apple-system"/>
              </a:rPr>
              <a:t>. Поймав это исключение, программа может сообщить пользователю о нехватке памяти, предложить выйти из программы или сохранить данные на диск.</a:t>
            </a:r>
          </a:p>
          <a:p>
            <a:r>
              <a:rPr lang="ru-RU" b="0" i="0" dirty="0">
                <a:solidFill>
                  <a:srgbClr val="1F2328"/>
                </a:solidFill>
                <a:effectLst/>
                <a:latin typeface="-apple-system"/>
              </a:rPr>
              <a:t>Рассмотрим эту ситуацию на примере маленькой, но жадной программы. Она моделирует ситуацию, когда «арендатор», получив земельный участок, «теряет» документы на него. Так как без документов вернуть участок невозможно, все государственные земли быстро станут считаться занятыми, и арендовать будет нечего. Экономика страны продемонстрирует стабильный отрицательный рост с последующей сменой политического режима:</a:t>
            </a:r>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66</a:t>
            </a:fld>
            <a:endParaRPr lang="ru-RU"/>
          </a:p>
        </p:txBody>
      </p:sp>
    </p:spTree>
    <p:extLst>
      <p:ext uri="{BB962C8B-B14F-4D97-AF65-F5344CB8AC3E}">
        <p14:creationId xmlns:p14="http://schemas.microsoft.com/office/powerpoint/2010/main" val="2439223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i="0" dirty="0">
                <a:solidFill>
                  <a:srgbClr val="1F2328"/>
                </a:solidFill>
                <a:effectLst/>
                <a:latin typeface="-apple-system"/>
              </a:rPr>
              <a:t>В следующем примере в области стека выделяется массив размера, достаточного для хранения объекта типа </a:t>
            </a:r>
            <a:r>
              <a:rPr lang="ru-RU" dirty="0" err="1"/>
              <a:t>Cat</a:t>
            </a:r>
            <a:r>
              <a:rPr lang="ru-RU" b="0" i="0" dirty="0">
                <a:solidFill>
                  <a:srgbClr val="1F2328"/>
                </a:solidFill>
                <a:effectLst/>
                <a:latin typeface="-apple-system"/>
              </a:rPr>
              <a:t>. Затем размещающий оператор </a:t>
            </a:r>
            <a:r>
              <a:rPr lang="ru-RU" dirty="0" err="1"/>
              <a:t>new</a:t>
            </a:r>
            <a:r>
              <a:rPr lang="ru-RU" b="0" i="0" dirty="0">
                <a:solidFill>
                  <a:srgbClr val="1F2328"/>
                </a:solidFill>
                <a:effectLst/>
                <a:latin typeface="-apple-system"/>
              </a:rPr>
              <a:t> конструирует в этом массиве экземпляр класса </a:t>
            </a:r>
            <a:r>
              <a:rPr lang="ru-RU" dirty="0" err="1"/>
              <a:t>Cat</a:t>
            </a:r>
            <a:r>
              <a:rPr lang="ru-RU" b="0" i="0" dirty="0">
                <a:solidFill>
                  <a:srgbClr val="1F2328"/>
                </a:solidFill>
                <a:effectLst/>
                <a:latin typeface="-apple-system"/>
              </a:rPr>
              <a:t>. Перед выходом из </a:t>
            </a:r>
            <a:r>
              <a:rPr lang="ru-RU" dirty="0" err="1"/>
              <a:t>main</a:t>
            </a:r>
            <a:r>
              <a:rPr lang="ru-RU" b="0" i="0" dirty="0">
                <a:solidFill>
                  <a:srgbClr val="1F2328"/>
                </a:solidFill>
                <a:effectLst/>
                <a:latin typeface="-apple-system"/>
              </a:rPr>
              <a:t> сконструированный вручную объект нужно разрушить, явно вызвав его деструктор:</a:t>
            </a:r>
          </a:p>
          <a:p>
            <a:r>
              <a:rPr lang="ru-RU" b="0" i="0" dirty="0">
                <a:solidFill>
                  <a:srgbClr val="1F2328"/>
                </a:solidFill>
                <a:effectLst/>
                <a:latin typeface="-apple-system"/>
              </a:rPr>
              <a:t>Спецификатор </a:t>
            </a:r>
            <a:r>
              <a:rPr lang="ru-RU" dirty="0" err="1"/>
              <a:t>alignas</a:t>
            </a:r>
            <a:r>
              <a:rPr lang="ru-RU" b="0" i="0" dirty="0">
                <a:solidFill>
                  <a:srgbClr val="1F2328"/>
                </a:solidFill>
                <a:effectLst/>
                <a:latin typeface="-apple-system"/>
              </a:rPr>
              <a:t> сообщает компилятору, что массив </a:t>
            </a:r>
            <a:r>
              <a:rPr lang="ru-RU" dirty="0" err="1"/>
              <a:t>buf</a:t>
            </a:r>
            <a:r>
              <a:rPr lang="ru-RU" b="0" i="0" dirty="0">
                <a:solidFill>
                  <a:srgbClr val="1F2328"/>
                </a:solidFill>
                <a:effectLst/>
                <a:latin typeface="-apple-system"/>
              </a:rPr>
              <a:t> должен быть размещён в памяти с выравниванием, нужным типу </a:t>
            </a:r>
            <a:r>
              <a:rPr lang="ru-RU" dirty="0" err="1"/>
              <a:t>Cat</a:t>
            </a:r>
            <a:r>
              <a:rPr lang="ru-RU" b="0" i="0" dirty="0">
                <a:solidFill>
                  <a:srgbClr val="1F2328"/>
                </a:solidFill>
                <a:effectLst/>
                <a:latin typeface="-apple-system"/>
              </a:rPr>
              <a:t>. Иначе возможно неопределённое поведение.</a:t>
            </a:r>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74</a:t>
            </a:fld>
            <a:endParaRPr lang="ru-RU"/>
          </a:p>
        </p:txBody>
      </p:sp>
    </p:spTree>
    <p:extLst>
      <p:ext uri="{BB962C8B-B14F-4D97-AF65-F5344CB8AC3E}">
        <p14:creationId xmlns:p14="http://schemas.microsoft.com/office/powerpoint/2010/main" val="420375474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b="0" i="0" dirty="0">
                <a:solidFill>
                  <a:srgbClr val="1F2328"/>
                </a:solidFill>
                <a:effectLst/>
                <a:latin typeface="-apple-system"/>
              </a:rPr>
              <a:t>Деструктор </a:t>
            </a:r>
            <a:r>
              <a:rPr lang="ru-RU" dirty="0" err="1"/>
              <a:t>unique_ptr</a:t>
            </a:r>
            <a:r>
              <a:rPr lang="ru-RU" b="0" i="0" dirty="0">
                <a:solidFill>
                  <a:srgbClr val="1F2328"/>
                </a:solidFill>
                <a:effectLst/>
                <a:latin typeface="-apple-system"/>
              </a:rPr>
              <a:t> использует оператор </a:t>
            </a:r>
            <a:r>
              <a:rPr lang="ru-RU" dirty="0" err="1"/>
              <a:t>delete</a:t>
            </a:r>
            <a:r>
              <a:rPr lang="ru-RU" b="0" i="0" dirty="0">
                <a:solidFill>
                  <a:srgbClr val="1F2328"/>
                </a:solidFill>
                <a:effectLst/>
                <a:latin typeface="-apple-system"/>
              </a:rPr>
              <a:t>, чтобы удалить объект. Это приведёт к неопределённому поведению. Если для получения объекта вы применили размещающий оператор </a:t>
            </a:r>
            <a:r>
              <a:rPr lang="ru-RU" dirty="0" err="1"/>
              <a:t>new</a:t>
            </a:r>
            <a:r>
              <a:rPr lang="ru-RU" b="0" i="0" dirty="0">
                <a:solidFill>
                  <a:srgbClr val="1F2328"/>
                </a:solidFill>
                <a:effectLst/>
                <a:latin typeface="-apple-system"/>
              </a:rPr>
              <a:t>, удалить такой объект нужно явным вызовом деструктора.</a:t>
            </a:r>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75</a:t>
            </a:fld>
            <a:endParaRPr lang="ru-RU"/>
          </a:p>
        </p:txBody>
      </p:sp>
    </p:spTree>
    <p:extLst>
      <p:ext uri="{BB962C8B-B14F-4D97-AF65-F5344CB8AC3E}">
        <p14:creationId xmlns:p14="http://schemas.microsoft.com/office/powerpoint/2010/main" val="781226016"/>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88</a:t>
            </a:fld>
            <a:endParaRPr lang="ru-RU"/>
          </a:p>
        </p:txBody>
      </p:sp>
    </p:spTree>
    <p:extLst>
      <p:ext uri="{BB962C8B-B14F-4D97-AF65-F5344CB8AC3E}">
        <p14:creationId xmlns:p14="http://schemas.microsoft.com/office/powerpoint/2010/main" val="3500696737"/>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Образ слайда 1"/>
          <p:cNvSpPr>
            <a:spLocks noGrp="1" noRot="1" noChangeAspect="1" noTextEdit="1"/>
          </p:cNvSpPr>
          <p:nvPr>
            <p:ph type="sldImg"/>
          </p:nvPr>
        </p:nvSpPr>
        <p:spPr>
          <a:xfrm>
            <a:off x="381000" y="685800"/>
            <a:ext cx="6096000" cy="3429000"/>
          </a:xfrm>
          <a:ln/>
        </p:spPr>
      </p:sp>
      <p:sp>
        <p:nvSpPr>
          <p:cNvPr id="206851" name="Заметки 2"/>
          <p:cNvSpPr>
            <a:spLocks noGrp="1"/>
          </p:cNvSpPr>
          <p:nvPr>
            <p:ph type="body" idx="1"/>
          </p:nvPr>
        </p:nvSpPr>
        <p:spPr>
          <a:noFill/>
          <a:ln/>
        </p:spPr>
        <p:txBody>
          <a:bodyPr/>
          <a:lstStyle/>
          <a:p>
            <a:pPr eaLnBrk="1" hangingPunct="1"/>
            <a:endParaRPr lang="ru-RU"/>
          </a:p>
        </p:txBody>
      </p:sp>
      <p:sp>
        <p:nvSpPr>
          <p:cNvPr id="206852" name="Номер слайда 3"/>
          <p:cNvSpPr>
            <a:spLocks noGrp="1"/>
          </p:cNvSpPr>
          <p:nvPr>
            <p:ph type="sldNum" sz="quarter" idx="5"/>
          </p:nvPr>
        </p:nvSpPr>
        <p:spPr>
          <a:noFill/>
        </p:spPr>
        <p:txBody>
          <a:bodyPr/>
          <a:lstStyle/>
          <a:p>
            <a:fld id="{E15BEB21-307E-4B66-B83D-28201646222D}" type="slidenum">
              <a:rPr lang="ru-RU" smtClean="0"/>
              <a:pPr/>
              <a:t>89</a:t>
            </a:fld>
            <a:endParaRPr lang="ru-RU"/>
          </a:p>
        </p:txBody>
      </p:sp>
    </p:spTree>
    <p:extLst>
      <p:ext uri="{BB962C8B-B14F-4D97-AF65-F5344CB8AC3E}">
        <p14:creationId xmlns:p14="http://schemas.microsoft.com/office/powerpoint/2010/main" val="78763615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90</a:t>
            </a:fld>
            <a:endParaRPr lang="ru-RU"/>
          </a:p>
        </p:txBody>
      </p:sp>
    </p:spTree>
    <p:extLst>
      <p:ext uri="{BB962C8B-B14F-4D97-AF65-F5344CB8AC3E}">
        <p14:creationId xmlns:p14="http://schemas.microsoft.com/office/powerpoint/2010/main" val="1769845298"/>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92</a:t>
            </a:fld>
            <a:endParaRPr lang="ru-RU"/>
          </a:p>
        </p:txBody>
      </p:sp>
    </p:spTree>
    <p:extLst>
      <p:ext uri="{BB962C8B-B14F-4D97-AF65-F5344CB8AC3E}">
        <p14:creationId xmlns:p14="http://schemas.microsoft.com/office/powerpoint/2010/main" val="120207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Программы на C++ не манипулируют содержимым ячеек памяти напрямую. Вместо этого они работают с объектами — создают, разрушают их, считывают и модифицируют состояние объектов. В данной теме под термином «объект» будем по умолчанию подразумевать понятие не из объектно-ориентированного программирования, а более абстрактное. Объектом в C++ называется регион в памяти, который обладает такими свойствами:</a:t>
            </a:r>
          </a:p>
          <a:p>
            <a:pPr>
              <a:buFont typeface="Arial" panose="020B0604020202020204" pitchFamily="34" charset="0"/>
              <a:buChar char="•"/>
            </a:pPr>
            <a:r>
              <a:rPr lang="ru-RU" b="1" dirty="0"/>
              <a:t>Размер в байтах</a:t>
            </a:r>
            <a:r>
              <a:rPr lang="ru-RU" dirty="0"/>
              <a:t>. Типы </a:t>
            </a:r>
            <a:r>
              <a:rPr lang="ru-RU" dirty="0" err="1"/>
              <a:t>char</a:t>
            </a:r>
            <a:r>
              <a:rPr lang="ru-RU" dirty="0"/>
              <a:t>, </a:t>
            </a:r>
            <a:r>
              <a:rPr lang="ru-RU" dirty="0" err="1"/>
              <a:t>unsigned</a:t>
            </a:r>
            <a:r>
              <a:rPr lang="ru-RU" dirty="0"/>
              <a:t> </a:t>
            </a:r>
            <a:r>
              <a:rPr lang="ru-RU" dirty="0" err="1"/>
              <a:t>char</a:t>
            </a:r>
            <a:r>
              <a:rPr lang="ru-RU" dirty="0"/>
              <a:t>, int8_t, uint8_t и </a:t>
            </a:r>
            <a:r>
              <a:rPr lang="ru-RU" dirty="0" err="1"/>
              <a:t>std</a:t>
            </a:r>
            <a:r>
              <a:rPr lang="ru-RU" dirty="0"/>
              <a:t>::</a:t>
            </a:r>
            <a:r>
              <a:rPr lang="ru-RU" dirty="0" err="1"/>
              <a:t>byte</a:t>
            </a:r>
            <a:r>
              <a:rPr lang="ru-RU" dirty="0"/>
              <a:t> занимают ровно один байт памяти, а другие типы могут требовать несколько байтов. Например, значение типа </a:t>
            </a:r>
            <a:r>
              <a:rPr lang="ru-RU" dirty="0" err="1"/>
              <a:t>int</a:t>
            </a:r>
            <a:r>
              <a:rPr lang="ru-RU" dirty="0"/>
              <a:t> в программах, компилируемых для 32-разрядных процессоров, может занимать в памяти четыре байта, а для 16-разрядных — два. Узнать, сколько байт занимает тип или переменная, позволяет оператор </a:t>
            </a:r>
            <a:r>
              <a:rPr lang="ru-RU" b="1" dirty="0" err="1"/>
              <a:t>sizeof</a:t>
            </a:r>
            <a:r>
              <a:rPr lang="ru-RU" dirty="0"/>
              <a:t>.</a:t>
            </a:r>
          </a:p>
          <a:p>
            <a:pPr>
              <a:buFont typeface="Arial" panose="020B0604020202020204" pitchFamily="34" charset="0"/>
              <a:buChar char="•"/>
            </a:pPr>
            <a:r>
              <a:rPr lang="ru-RU" b="1" dirty="0"/>
              <a:t>Требования к выравниванию в памяти</a:t>
            </a:r>
            <a:r>
              <a:rPr lang="ru-RU" dirty="0"/>
              <a:t>— степень двойки, число, равное количеству байтов между адресами, по которым могут размещаться объекты данного типа. Оператор </a:t>
            </a:r>
            <a:r>
              <a:rPr lang="ru-RU" b="1" dirty="0" err="1"/>
              <a:t>alignof</a:t>
            </a:r>
            <a:r>
              <a:rPr lang="ru-RU" dirty="0"/>
              <a:t> возвращает значение выравнивания для заданного типа на целевой платформе. В общем случае оно может отличаться от размера объекта, возвращаемого </a:t>
            </a:r>
            <a:r>
              <a:rPr lang="ru-RU" b="1" dirty="0" err="1"/>
              <a:t>sizeof</a:t>
            </a:r>
            <a:r>
              <a:rPr lang="ru-RU" dirty="0"/>
              <a:t>.</a:t>
            </a:r>
          </a:p>
          <a:p>
            <a:pPr>
              <a:buFont typeface="Arial" panose="020B0604020202020204" pitchFamily="34" charset="0"/>
              <a:buChar char="•"/>
            </a:pPr>
            <a:r>
              <a:rPr lang="ru-RU" b="1" dirty="0"/>
              <a:t>Тип</a:t>
            </a:r>
            <a:r>
              <a:rPr lang="ru-RU" dirty="0"/>
              <a:t>. Позволяет программе правильно работать с областью памяти, которую объект занимает. Например, несмотря на то, что размеры типов </a:t>
            </a:r>
            <a:r>
              <a:rPr lang="ru-RU" dirty="0" err="1"/>
              <a:t>float</a:t>
            </a:r>
            <a:r>
              <a:rPr lang="ru-RU" dirty="0"/>
              <a:t> и </a:t>
            </a:r>
            <a:r>
              <a:rPr lang="ru-RU" dirty="0" err="1"/>
              <a:t>int</a:t>
            </a:r>
            <a:r>
              <a:rPr lang="ru-RU" dirty="0"/>
              <a:t> могут совпадать, для работы с ними компилятор генерирует различающийся машинный код.</a:t>
            </a:r>
          </a:p>
          <a:p>
            <a:pPr>
              <a:buFont typeface="Arial" panose="020B0604020202020204" pitchFamily="34" charset="0"/>
              <a:buChar char="•"/>
            </a:pPr>
            <a:r>
              <a:rPr lang="ru-RU" b="1" dirty="0"/>
              <a:t>Значение</a:t>
            </a:r>
            <a:r>
              <a:rPr lang="ru-RU" dirty="0"/>
              <a:t>, которое определяется содержимым области памяти, занимаемой объектом. Значение может быть неопределённым — например, при объявлении неинициализированной локальной переменной примитивного типа данных, такого как </a:t>
            </a:r>
            <a:r>
              <a:rPr lang="ru-RU" dirty="0" err="1"/>
              <a:t>int</a:t>
            </a:r>
            <a:r>
              <a:rPr lang="ru-RU" dirty="0"/>
              <a:t> или </a:t>
            </a:r>
            <a:r>
              <a:rPr lang="ru-RU" dirty="0" err="1"/>
              <a:t>char</a:t>
            </a:r>
            <a:r>
              <a:rPr lang="ru-RU" dirty="0"/>
              <a:t>.</a:t>
            </a:r>
          </a:p>
          <a:p>
            <a:pPr>
              <a:buFont typeface="Arial" panose="020B0604020202020204" pitchFamily="34" charset="0"/>
              <a:buChar char="•"/>
            </a:pPr>
            <a:r>
              <a:rPr lang="ru-RU" b="1" dirty="0"/>
              <a:t>Продолжительность времени жизни</a:t>
            </a:r>
            <a:r>
              <a:rPr lang="ru-RU" dirty="0"/>
              <a:t>. Например, время жизни локальных переменных ограничено блоком, внутри которого они объявлены, а глобальных переменных — продолжительностью работы программы.</a:t>
            </a:r>
          </a:p>
          <a:p>
            <a:pPr>
              <a:buFont typeface="Arial" panose="020B0604020202020204" pitchFamily="34" charset="0"/>
              <a:buChar char="•"/>
            </a:pPr>
            <a:r>
              <a:rPr lang="ru-RU" dirty="0"/>
              <a:t>Опциональное </a:t>
            </a:r>
            <a:r>
              <a:rPr lang="ru-RU" b="1" dirty="0"/>
              <a:t>имя</a:t>
            </a:r>
            <a:r>
              <a:rPr lang="ru-RU" dirty="0"/>
              <a:t>. Имя позволяет обращаться к объекту в программе. Простейший пример — имя переменной. Имя может отсутствовать у временного объекта, который создают как промежуточный результат вычислений. Один объект может быть доступен по нескольким именам. Так, например, ссылка создаст ещё одно имя для уже существующего объекта.</a:t>
            </a:r>
          </a:p>
          <a:p>
            <a:pPr>
              <a:buFont typeface="Arial" panose="020B0604020202020204" pitchFamily="34" charset="0"/>
              <a:buChar char="•"/>
            </a:pPr>
            <a:endParaRPr lang="ru-RU" dirty="0"/>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7</a:t>
            </a:fld>
            <a:endParaRPr lang="ru-RU"/>
          </a:p>
        </p:txBody>
      </p:sp>
    </p:spTree>
    <p:extLst>
      <p:ext uri="{BB962C8B-B14F-4D97-AF65-F5344CB8AC3E}">
        <p14:creationId xmlns:p14="http://schemas.microsoft.com/office/powerpoint/2010/main" val="286286282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93</a:t>
            </a:fld>
            <a:endParaRPr lang="ru-RU"/>
          </a:p>
        </p:txBody>
      </p:sp>
    </p:spTree>
    <p:extLst>
      <p:ext uri="{BB962C8B-B14F-4D97-AF65-F5344CB8AC3E}">
        <p14:creationId xmlns:p14="http://schemas.microsoft.com/office/powerpoint/2010/main" val="274320465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95</a:t>
            </a:fld>
            <a:endParaRPr lang="ru-RU"/>
          </a:p>
        </p:txBody>
      </p:sp>
    </p:spTree>
    <p:extLst>
      <p:ext uri="{BB962C8B-B14F-4D97-AF65-F5344CB8AC3E}">
        <p14:creationId xmlns:p14="http://schemas.microsoft.com/office/powerpoint/2010/main" val="234313704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96</a:t>
            </a:fld>
            <a:endParaRPr lang="ru-RU"/>
          </a:p>
        </p:txBody>
      </p:sp>
    </p:spTree>
    <p:extLst>
      <p:ext uri="{BB962C8B-B14F-4D97-AF65-F5344CB8AC3E}">
        <p14:creationId xmlns:p14="http://schemas.microsoft.com/office/powerpoint/2010/main" val="82505326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97</a:t>
            </a:fld>
            <a:endParaRPr lang="ru-RU"/>
          </a:p>
        </p:txBody>
      </p:sp>
    </p:spTree>
    <p:extLst>
      <p:ext uri="{BB962C8B-B14F-4D97-AF65-F5344CB8AC3E}">
        <p14:creationId xmlns:p14="http://schemas.microsoft.com/office/powerpoint/2010/main" val="326927975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98</a:t>
            </a:fld>
            <a:endParaRPr lang="ru-RU"/>
          </a:p>
        </p:txBody>
      </p:sp>
    </p:spTree>
    <p:extLst>
      <p:ext uri="{BB962C8B-B14F-4D97-AF65-F5344CB8AC3E}">
        <p14:creationId xmlns:p14="http://schemas.microsoft.com/office/powerpoint/2010/main" val="333997592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99</a:t>
            </a:fld>
            <a:endParaRPr lang="ru-RU"/>
          </a:p>
        </p:txBody>
      </p:sp>
    </p:spTree>
    <p:extLst>
      <p:ext uri="{BB962C8B-B14F-4D97-AF65-F5344CB8AC3E}">
        <p14:creationId xmlns:p14="http://schemas.microsoft.com/office/powerpoint/2010/main" val="98391925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Образ слайда 1"/>
          <p:cNvSpPr>
            <a:spLocks noGrp="1" noRot="1" noChangeAspect="1" noTextEdit="1"/>
          </p:cNvSpPr>
          <p:nvPr>
            <p:ph type="sldImg"/>
          </p:nvPr>
        </p:nvSpPr>
        <p:spPr>
          <a:xfrm>
            <a:off x="381000" y="685800"/>
            <a:ext cx="6096000" cy="3429000"/>
          </a:xfrm>
          <a:ln/>
        </p:spPr>
      </p:sp>
      <p:sp>
        <p:nvSpPr>
          <p:cNvPr id="178179" name="Заметки 2"/>
          <p:cNvSpPr>
            <a:spLocks noGrp="1"/>
          </p:cNvSpPr>
          <p:nvPr>
            <p:ph type="body" idx="1"/>
          </p:nvPr>
        </p:nvSpPr>
        <p:spPr>
          <a:noFill/>
          <a:ln/>
        </p:spPr>
        <p:txBody>
          <a:bodyPr/>
          <a:lstStyle/>
          <a:p>
            <a:pPr eaLnBrk="1" hangingPunct="1"/>
            <a:endParaRPr lang="ru-RU"/>
          </a:p>
        </p:txBody>
      </p:sp>
      <p:sp>
        <p:nvSpPr>
          <p:cNvPr id="178180" name="Номер слайда 3"/>
          <p:cNvSpPr>
            <a:spLocks noGrp="1"/>
          </p:cNvSpPr>
          <p:nvPr>
            <p:ph type="sldNum" sz="quarter" idx="5"/>
          </p:nvPr>
        </p:nvSpPr>
        <p:spPr>
          <a:noFill/>
        </p:spPr>
        <p:txBody>
          <a:bodyPr/>
          <a:lstStyle/>
          <a:p>
            <a:fld id="{444859B8-6A53-4F2C-961E-51553AC96538}" type="slidenum">
              <a:rPr lang="ru-RU" smtClean="0"/>
              <a:pPr/>
              <a:t>101</a:t>
            </a:fld>
            <a:endParaRPr lang="ru-RU"/>
          </a:p>
        </p:txBody>
      </p:sp>
    </p:spTree>
    <p:extLst>
      <p:ext uri="{BB962C8B-B14F-4D97-AF65-F5344CB8AC3E}">
        <p14:creationId xmlns:p14="http://schemas.microsoft.com/office/powerpoint/2010/main" val="309493074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F059C6C0-5C50-4EF7-A1A7-B5BD64C2DFB0}" type="slidenum">
              <a:rPr lang="ru-RU" smtClean="0"/>
              <a:pPr/>
              <a:t>102</a:t>
            </a:fld>
            <a:endParaRPr lang="ru-RU"/>
          </a:p>
        </p:txBody>
      </p:sp>
      <p:sp>
        <p:nvSpPr>
          <p:cNvPr id="179203" name="Rectangle 2"/>
          <p:cNvSpPr>
            <a:spLocks noGrp="1" noRot="1" noChangeAspect="1" noChangeArrowheads="1" noTextEdit="1"/>
          </p:cNvSpPr>
          <p:nvPr>
            <p:ph type="sldImg"/>
          </p:nvPr>
        </p:nvSpPr>
        <p:spPr>
          <a:xfrm>
            <a:off x="381000" y="685800"/>
            <a:ext cx="6096000" cy="3429000"/>
          </a:xfrm>
          <a:ln/>
        </p:spPr>
      </p:sp>
      <p:sp>
        <p:nvSpPr>
          <p:cNvPr id="179204" name="Rectangle 3"/>
          <p:cNvSpPr>
            <a:spLocks noGrp="1" noChangeArrowheads="1"/>
          </p:cNvSpPr>
          <p:nvPr>
            <p:ph type="body" idx="1"/>
          </p:nvPr>
        </p:nvSpPr>
        <p:spPr>
          <a:noFill/>
          <a:ln/>
        </p:spPr>
        <p:txBody>
          <a:bodyPr/>
          <a:lstStyle/>
          <a:p>
            <a:pPr eaLnBrk="1" hangingPunct="1"/>
            <a:r>
              <a:rPr lang="ru-RU"/>
              <a:t>В данном примере в памяти находятся 2 переменные</a:t>
            </a:r>
            <a:r>
              <a:rPr lang="en-US"/>
              <a:t>:</a:t>
            </a:r>
          </a:p>
          <a:p>
            <a:pPr eaLnBrk="1" hangingPunct="1"/>
            <a:r>
              <a:rPr lang="en-US" b="1"/>
              <a:t>int</a:t>
            </a:r>
            <a:r>
              <a:rPr lang="en-US"/>
              <a:t> i</a:t>
            </a:r>
          </a:p>
          <a:p>
            <a:pPr eaLnBrk="1" hangingPunct="1"/>
            <a:r>
              <a:rPr lang="en-US" b="1"/>
              <a:t>char</a:t>
            </a:r>
            <a:r>
              <a:rPr lang="en-US"/>
              <a:t> a</a:t>
            </a:r>
          </a:p>
          <a:p>
            <a:pPr eaLnBrk="1" hangingPunct="1"/>
            <a:r>
              <a:rPr lang="ru-RU"/>
              <a:t>На данной машине тип </a:t>
            </a:r>
            <a:r>
              <a:rPr lang="en-US" b="1"/>
              <a:t>int</a:t>
            </a:r>
            <a:r>
              <a:rPr lang="en-US"/>
              <a:t> </a:t>
            </a:r>
            <a:r>
              <a:rPr lang="ru-RU"/>
              <a:t>занимает четыре байта, а тип </a:t>
            </a:r>
            <a:r>
              <a:rPr lang="en-US" b="1"/>
              <a:t>char</a:t>
            </a:r>
            <a:r>
              <a:rPr lang="en-US"/>
              <a:t> – </a:t>
            </a:r>
            <a:r>
              <a:rPr lang="ru-RU"/>
              <a:t>один</a:t>
            </a:r>
          </a:p>
          <a:p>
            <a:pPr eaLnBrk="1" hangingPunct="1"/>
            <a:r>
              <a:rPr lang="ru-RU"/>
              <a:t>Порядок следования байт в целых числах на данной машине – т.н. </a:t>
            </a:r>
            <a:r>
              <a:rPr lang="en-US" b="1"/>
              <a:t>little endian</a:t>
            </a:r>
            <a:r>
              <a:rPr lang="ru-RU"/>
              <a:t> – младшие байты располагаются по младшему адресу</a:t>
            </a:r>
          </a:p>
          <a:p>
            <a:pPr eaLnBrk="1" hangingPunct="1"/>
            <a:r>
              <a:rPr lang="ru-RU"/>
              <a:t>На других машинах порядок байт, а также размеры типов данных могут различаться</a:t>
            </a:r>
          </a:p>
        </p:txBody>
      </p:sp>
    </p:spTree>
    <p:extLst>
      <p:ext uri="{BB962C8B-B14F-4D97-AF65-F5344CB8AC3E}">
        <p14:creationId xmlns:p14="http://schemas.microsoft.com/office/powerpoint/2010/main" val="862268440"/>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Образ слайда 1"/>
          <p:cNvSpPr>
            <a:spLocks noGrp="1" noRot="1" noChangeAspect="1" noTextEdit="1"/>
          </p:cNvSpPr>
          <p:nvPr>
            <p:ph type="sldImg"/>
          </p:nvPr>
        </p:nvSpPr>
        <p:spPr>
          <a:xfrm>
            <a:off x="381000" y="685800"/>
            <a:ext cx="6096000" cy="3429000"/>
          </a:xfrm>
          <a:ln/>
        </p:spPr>
      </p:sp>
      <p:sp>
        <p:nvSpPr>
          <p:cNvPr id="180227" name="Заметки 2"/>
          <p:cNvSpPr>
            <a:spLocks noGrp="1"/>
          </p:cNvSpPr>
          <p:nvPr>
            <p:ph type="body" idx="1"/>
          </p:nvPr>
        </p:nvSpPr>
        <p:spPr>
          <a:noFill/>
          <a:ln/>
        </p:spPr>
        <p:txBody>
          <a:bodyPr/>
          <a:lstStyle/>
          <a:p>
            <a:pPr eaLnBrk="1" hangingPunct="1"/>
            <a:endParaRPr lang="ru-RU"/>
          </a:p>
        </p:txBody>
      </p:sp>
      <p:sp>
        <p:nvSpPr>
          <p:cNvPr id="180228" name="Номер слайда 3"/>
          <p:cNvSpPr>
            <a:spLocks noGrp="1"/>
          </p:cNvSpPr>
          <p:nvPr>
            <p:ph type="sldNum" sz="quarter" idx="5"/>
          </p:nvPr>
        </p:nvSpPr>
        <p:spPr>
          <a:noFill/>
        </p:spPr>
        <p:txBody>
          <a:bodyPr/>
          <a:lstStyle/>
          <a:p>
            <a:fld id="{8EE9073A-7ECC-4325-A5EF-E5BC0BFC302B}" type="slidenum">
              <a:rPr lang="ru-RU" smtClean="0"/>
              <a:pPr/>
              <a:t>103</a:t>
            </a:fld>
            <a:endParaRPr lang="ru-RU"/>
          </a:p>
        </p:txBody>
      </p:sp>
    </p:spTree>
    <p:extLst>
      <p:ext uri="{BB962C8B-B14F-4D97-AF65-F5344CB8AC3E}">
        <p14:creationId xmlns:p14="http://schemas.microsoft.com/office/powerpoint/2010/main" val="93285522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Образ слайда 1"/>
          <p:cNvSpPr>
            <a:spLocks noGrp="1" noRot="1" noChangeAspect="1" noTextEdit="1"/>
          </p:cNvSpPr>
          <p:nvPr>
            <p:ph type="sldImg"/>
          </p:nvPr>
        </p:nvSpPr>
        <p:spPr>
          <a:xfrm>
            <a:off x="381000" y="685800"/>
            <a:ext cx="6096000" cy="3429000"/>
          </a:xfrm>
          <a:ln/>
        </p:spPr>
      </p:sp>
      <p:sp>
        <p:nvSpPr>
          <p:cNvPr id="181251" name="Заметки 2"/>
          <p:cNvSpPr>
            <a:spLocks noGrp="1"/>
          </p:cNvSpPr>
          <p:nvPr>
            <p:ph type="body" idx="1"/>
          </p:nvPr>
        </p:nvSpPr>
        <p:spPr>
          <a:noFill/>
          <a:ln/>
        </p:spPr>
        <p:txBody>
          <a:bodyPr/>
          <a:lstStyle/>
          <a:p>
            <a:pPr eaLnBrk="1" hangingPunct="1"/>
            <a:endParaRPr lang="ru-RU"/>
          </a:p>
        </p:txBody>
      </p:sp>
      <p:sp>
        <p:nvSpPr>
          <p:cNvPr id="181252" name="Номер слайда 3"/>
          <p:cNvSpPr>
            <a:spLocks noGrp="1"/>
          </p:cNvSpPr>
          <p:nvPr>
            <p:ph type="sldNum" sz="quarter" idx="5"/>
          </p:nvPr>
        </p:nvSpPr>
        <p:spPr>
          <a:noFill/>
        </p:spPr>
        <p:txBody>
          <a:bodyPr/>
          <a:lstStyle/>
          <a:p>
            <a:fld id="{9969F3BE-266C-4F8E-A778-95D275E9C627}" type="slidenum">
              <a:rPr lang="ru-RU" smtClean="0"/>
              <a:pPr/>
              <a:t>104</a:t>
            </a:fld>
            <a:endParaRPr lang="ru-RU"/>
          </a:p>
        </p:txBody>
      </p:sp>
    </p:spTree>
    <p:extLst>
      <p:ext uri="{BB962C8B-B14F-4D97-AF65-F5344CB8AC3E}">
        <p14:creationId xmlns:p14="http://schemas.microsoft.com/office/powerpoint/2010/main" val="39482975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8</a:t>
            </a:fld>
            <a:endParaRPr lang="ru-RU"/>
          </a:p>
        </p:txBody>
      </p:sp>
    </p:spTree>
    <p:extLst>
      <p:ext uri="{BB962C8B-B14F-4D97-AF65-F5344CB8AC3E}">
        <p14:creationId xmlns:p14="http://schemas.microsoft.com/office/powerpoint/2010/main" val="1364117390"/>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Образ слайда 1"/>
          <p:cNvSpPr>
            <a:spLocks noGrp="1" noRot="1" noChangeAspect="1" noTextEdit="1"/>
          </p:cNvSpPr>
          <p:nvPr>
            <p:ph type="sldImg"/>
          </p:nvPr>
        </p:nvSpPr>
        <p:spPr>
          <a:xfrm>
            <a:off x="381000" y="685800"/>
            <a:ext cx="6096000" cy="3429000"/>
          </a:xfrm>
          <a:ln/>
        </p:spPr>
      </p:sp>
      <p:sp>
        <p:nvSpPr>
          <p:cNvPr id="182275" name="Заметки 2"/>
          <p:cNvSpPr>
            <a:spLocks noGrp="1"/>
          </p:cNvSpPr>
          <p:nvPr>
            <p:ph type="body" idx="1"/>
          </p:nvPr>
        </p:nvSpPr>
        <p:spPr>
          <a:noFill/>
          <a:ln/>
        </p:spPr>
        <p:txBody>
          <a:bodyPr/>
          <a:lstStyle/>
          <a:p>
            <a:pPr eaLnBrk="1" hangingPunct="1"/>
            <a:endParaRPr lang="ru-RU"/>
          </a:p>
        </p:txBody>
      </p:sp>
      <p:sp>
        <p:nvSpPr>
          <p:cNvPr id="182276" name="Номер слайда 3"/>
          <p:cNvSpPr>
            <a:spLocks noGrp="1"/>
          </p:cNvSpPr>
          <p:nvPr>
            <p:ph type="sldNum" sz="quarter" idx="5"/>
          </p:nvPr>
        </p:nvSpPr>
        <p:spPr>
          <a:noFill/>
        </p:spPr>
        <p:txBody>
          <a:bodyPr/>
          <a:lstStyle/>
          <a:p>
            <a:fld id="{CCCE91FE-14F0-4C1C-9422-8A0634BF6A7A}" type="slidenum">
              <a:rPr lang="ru-RU" smtClean="0"/>
              <a:pPr/>
              <a:t>105</a:t>
            </a:fld>
            <a:endParaRPr lang="ru-RU"/>
          </a:p>
        </p:txBody>
      </p:sp>
    </p:spTree>
    <p:extLst>
      <p:ext uri="{BB962C8B-B14F-4D97-AF65-F5344CB8AC3E}">
        <p14:creationId xmlns:p14="http://schemas.microsoft.com/office/powerpoint/2010/main" val="370455066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Образ слайда 1"/>
          <p:cNvSpPr>
            <a:spLocks noGrp="1" noRot="1" noChangeAspect="1" noTextEdit="1"/>
          </p:cNvSpPr>
          <p:nvPr>
            <p:ph type="sldImg"/>
          </p:nvPr>
        </p:nvSpPr>
        <p:spPr>
          <a:xfrm>
            <a:off x="381000" y="685800"/>
            <a:ext cx="6096000" cy="3429000"/>
          </a:xfrm>
          <a:ln/>
        </p:spPr>
      </p:sp>
      <p:sp>
        <p:nvSpPr>
          <p:cNvPr id="183299" name="Заметки 2"/>
          <p:cNvSpPr>
            <a:spLocks noGrp="1"/>
          </p:cNvSpPr>
          <p:nvPr>
            <p:ph type="body" idx="1"/>
          </p:nvPr>
        </p:nvSpPr>
        <p:spPr>
          <a:noFill/>
          <a:ln/>
        </p:spPr>
        <p:txBody>
          <a:bodyPr/>
          <a:lstStyle/>
          <a:p>
            <a:pPr eaLnBrk="1" hangingPunct="1"/>
            <a:endParaRPr lang="ru-RU"/>
          </a:p>
        </p:txBody>
      </p:sp>
      <p:sp>
        <p:nvSpPr>
          <p:cNvPr id="183300" name="Номер слайда 3"/>
          <p:cNvSpPr>
            <a:spLocks noGrp="1"/>
          </p:cNvSpPr>
          <p:nvPr>
            <p:ph type="sldNum" sz="quarter" idx="5"/>
          </p:nvPr>
        </p:nvSpPr>
        <p:spPr>
          <a:noFill/>
        </p:spPr>
        <p:txBody>
          <a:bodyPr/>
          <a:lstStyle/>
          <a:p>
            <a:fld id="{3747EC32-1B2D-4066-A962-4901BCE894DA}" type="slidenum">
              <a:rPr lang="ru-RU" smtClean="0"/>
              <a:pPr/>
              <a:t>106</a:t>
            </a:fld>
            <a:endParaRPr lang="ru-RU"/>
          </a:p>
        </p:txBody>
      </p:sp>
    </p:spTree>
    <p:extLst>
      <p:ext uri="{BB962C8B-B14F-4D97-AF65-F5344CB8AC3E}">
        <p14:creationId xmlns:p14="http://schemas.microsoft.com/office/powerpoint/2010/main" val="2534365845"/>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64AF1317-F6F4-42D3-A340-BD87781744DE}" type="slidenum">
              <a:rPr lang="ru-RU" smtClean="0"/>
              <a:pPr/>
              <a:t>107</a:t>
            </a:fld>
            <a:endParaRPr lang="ru-RU"/>
          </a:p>
        </p:txBody>
      </p:sp>
      <p:sp>
        <p:nvSpPr>
          <p:cNvPr id="184323" name="Rectangle 2"/>
          <p:cNvSpPr>
            <a:spLocks noGrp="1" noRot="1" noChangeAspect="1" noChangeArrowheads="1" noTextEdit="1"/>
          </p:cNvSpPr>
          <p:nvPr>
            <p:ph type="sldImg"/>
          </p:nvPr>
        </p:nvSpPr>
        <p:spPr>
          <a:xfrm>
            <a:off x="381000" y="685800"/>
            <a:ext cx="6096000" cy="3429000"/>
          </a:xfrm>
          <a:ln/>
        </p:spPr>
      </p:sp>
      <p:sp>
        <p:nvSpPr>
          <p:cNvPr id="184324"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118766415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Образ слайда 1"/>
          <p:cNvSpPr>
            <a:spLocks noGrp="1" noRot="1" noChangeAspect="1" noTextEdit="1"/>
          </p:cNvSpPr>
          <p:nvPr>
            <p:ph type="sldImg"/>
          </p:nvPr>
        </p:nvSpPr>
        <p:spPr>
          <a:xfrm>
            <a:off x="381000" y="685800"/>
            <a:ext cx="6096000" cy="3429000"/>
          </a:xfrm>
          <a:ln/>
        </p:spPr>
      </p:sp>
      <p:sp>
        <p:nvSpPr>
          <p:cNvPr id="185347" name="Заметки 2"/>
          <p:cNvSpPr>
            <a:spLocks noGrp="1"/>
          </p:cNvSpPr>
          <p:nvPr>
            <p:ph type="body" idx="1"/>
          </p:nvPr>
        </p:nvSpPr>
        <p:spPr>
          <a:noFill/>
          <a:ln/>
        </p:spPr>
        <p:txBody>
          <a:bodyPr/>
          <a:lstStyle/>
          <a:p>
            <a:pPr eaLnBrk="1" hangingPunct="1"/>
            <a:endParaRPr lang="ru-RU"/>
          </a:p>
        </p:txBody>
      </p:sp>
      <p:sp>
        <p:nvSpPr>
          <p:cNvPr id="185348" name="Номер слайда 3"/>
          <p:cNvSpPr>
            <a:spLocks noGrp="1"/>
          </p:cNvSpPr>
          <p:nvPr>
            <p:ph type="sldNum" sz="quarter" idx="5"/>
          </p:nvPr>
        </p:nvSpPr>
        <p:spPr>
          <a:noFill/>
        </p:spPr>
        <p:txBody>
          <a:bodyPr/>
          <a:lstStyle/>
          <a:p>
            <a:fld id="{1C7C8A02-64E9-418E-BE37-7FEEED4A7B6C}" type="slidenum">
              <a:rPr lang="ru-RU" smtClean="0"/>
              <a:pPr/>
              <a:t>108</a:t>
            </a:fld>
            <a:endParaRPr lang="ru-RU"/>
          </a:p>
        </p:txBody>
      </p:sp>
    </p:spTree>
    <p:extLst>
      <p:ext uri="{BB962C8B-B14F-4D97-AF65-F5344CB8AC3E}">
        <p14:creationId xmlns:p14="http://schemas.microsoft.com/office/powerpoint/2010/main" val="232598100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109</a:t>
            </a:fld>
            <a:endParaRPr lang="ru-RU"/>
          </a:p>
        </p:txBody>
      </p:sp>
    </p:spTree>
    <p:extLst>
      <p:ext uri="{BB962C8B-B14F-4D97-AF65-F5344CB8AC3E}">
        <p14:creationId xmlns:p14="http://schemas.microsoft.com/office/powerpoint/2010/main" val="59796711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Образ слайда 1"/>
          <p:cNvSpPr>
            <a:spLocks noGrp="1" noRot="1" noChangeAspect="1" noTextEdit="1"/>
          </p:cNvSpPr>
          <p:nvPr>
            <p:ph type="sldImg"/>
          </p:nvPr>
        </p:nvSpPr>
        <p:spPr>
          <a:xfrm>
            <a:off x="381000" y="685800"/>
            <a:ext cx="6096000" cy="3429000"/>
          </a:xfrm>
          <a:ln/>
        </p:spPr>
      </p:sp>
      <p:sp>
        <p:nvSpPr>
          <p:cNvPr id="186371" name="Заметки 2"/>
          <p:cNvSpPr>
            <a:spLocks noGrp="1"/>
          </p:cNvSpPr>
          <p:nvPr>
            <p:ph type="body" idx="1"/>
          </p:nvPr>
        </p:nvSpPr>
        <p:spPr>
          <a:noFill/>
          <a:ln/>
        </p:spPr>
        <p:txBody>
          <a:bodyPr/>
          <a:lstStyle/>
          <a:p>
            <a:pPr eaLnBrk="1" hangingPunct="1"/>
            <a:endParaRPr lang="ru-RU"/>
          </a:p>
        </p:txBody>
      </p:sp>
      <p:sp>
        <p:nvSpPr>
          <p:cNvPr id="186372" name="Номер слайда 3"/>
          <p:cNvSpPr>
            <a:spLocks noGrp="1"/>
          </p:cNvSpPr>
          <p:nvPr>
            <p:ph type="sldNum" sz="quarter" idx="5"/>
          </p:nvPr>
        </p:nvSpPr>
        <p:spPr>
          <a:noFill/>
        </p:spPr>
        <p:txBody>
          <a:bodyPr/>
          <a:lstStyle/>
          <a:p>
            <a:fld id="{C065011D-5665-4037-BF97-A31DA87E982E}" type="slidenum">
              <a:rPr lang="ru-RU" smtClean="0"/>
              <a:pPr/>
              <a:t>110</a:t>
            </a:fld>
            <a:endParaRPr lang="ru-RU"/>
          </a:p>
        </p:txBody>
      </p:sp>
    </p:spTree>
    <p:extLst>
      <p:ext uri="{BB962C8B-B14F-4D97-AF65-F5344CB8AC3E}">
        <p14:creationId xmlns:p14="http://schemas.microsoft.com/office/powerpoint/2010/main" val="118900788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Образ слайда 1"/>
          <p:cNvSpPr>
            <a:spLocks noGrp="1" noRot="1" noChangeAspect="1" noTextEdit="1"/>
          </p:cNvSpPr>
          <p:nvPr>
            <p:ph type="sldImg"/>
          </p:nvPr>
        </p:nvSpPr>
        <p:spPr>
          <a:xfrm>
            <a:off x="381000" y="685800"/>
            <a:ext cx="6096000" cy="3429000"/>
          </a:xfrm>
          <a:ln/>
        </p:spPr>
      </p:sp>
      <p:sp>
        <p:nvSpPr>
          <p:cNvPr id="187395" name="Заметки 2"/>
          <p:cNvSpPr>
            <a:spLocks noGrp="1"/>
          </p:cNvSpPr>
          <p:nvPr>
            <p:ph type="body" idx="1"/>
          </p:nvPr>
        </p:nvSpPr>
        <p:spPr>
          <a:noFill/>
          <a:ln/>
        </p:spPr>
        <p:txBody>
          <a:bodyPr/>
          <a:lstStyle/>
          <a:p>
            <a:pPr eaLnBrk="1" hangingPunct="1"/>
            <a:endParaRPr lang="ru-RU"/>
          </a:p>
        </p:txBody>
      </p:sp>
      <p:sp>
        <p:nvSpPr>
          <p:cNvPr id="187396" name="Номер слайда 3"/>
          <p:cNvSpPr>
            <a:spLocks noGrp="1"/>
          </p:cNvSpPr>
          <p:nvPr>
            <p:ph type="sldNum" sz="quarter" idx="5"/>
          </p:nvPr>
        </p:nvSpPr>
        <p:spPr>
          <a:noFill/>
        </p:spPr>
        <p:txBody>
          <a:bodyPr/>
          <a:lstStyle/>
          <a:p>
            <a:fld id="{DE4FF855-B53C-47F0-BFC2-41A113FDE38A}" type="slidenum">
              <a:rPr lang="ru-RU" smtClean="0"/>
              <a:pPr/>
              <a:t>111</a:t>
            </a:fld>
            <a:endParaRPr lang="ru-RU"/>
          </a:p>
        </p:txBody>
      </p:sp>
    </p:spTree>
    <p:extLst>
      <p:ext uri="{BB962C8B-B14F-4D97-AF65-F5344CB8AC3E}">
        <p14:creationId xmlns:p14="http://schemas.microsoft.com/office/powerpoint/2010/main" val="720897274"/>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Образ слайда 1"/>
          <p:cNvSpPr>
            <a:spLocks noGrp="1" noRot="1" noChangeAspect="1" noTextEdit="1"/>
          </p:cNvSpPr>
          <p:nvPr>
            <p:ph type="sldImg"/>
          </p:nvPr>
        </p:nvSpPr>
        <p:spPr>
          <a:xfrm>
            <a:off x="381000" y="685800"/>
            <a:ext cx="6096000" cy="3429000"/>
          </a:xfrm>
          <a:ln/>
        </p:spPr>
      </p:sp>
      <p:sp>
        <p:nvSpPr>
          <p:cNvPr id="207875" name="Заметки 2"/>
          <p:cNvSpPr>
            <a:spLocks noGrp="1"/>
          </p:cNvSpPr>
          <p:nvPr>
            <p:ph type="body" idx="1"/>
          </p:nvPr>
        </p:nvSpPr>
        <p:spPr>
          <a:noFill/>
          <a:ln/>
        </p:spPr>
        <p:txBody>
          <a:bodyPr/>
          <a:lstStyle/>
          <a:p>
            <a:pPr eaLnBrk="1" hangingPunct="1"/>
            <a:endParaRPr lang="ru-RU"/>
          </a:p>
        </p:txBody>
      </p:sp>
      <p:sp>
        <p:nvSpPr>
          <p:cNvPr id="207876" name="Номер слайда 3"/>
          <p:cNvSpPr>
            <a:spLocks noGrp="1"/>
          </p:cNvSpPr>
          <p:nvPr>
            <p:ph type="sldNum" sz="quarter" idx="5"/>
          </p:nvPr>
        </p:nvSpPr>
        <p:spPr>
          <a:noFill/>
        </p:spPr>
        <p:txBody>
          <a:bodyPr/>
          <a:lstStyle/>
          <a:p>
            <a:fld id="{318918DD-CB2B-43E5-B614-C126FFA8ECE2}" type="slidenum">
              <a:rPr lang="ru-RU" smtClean="0"/>
              <a:pPr/>
              <a:t>112</a:t>
            </a:fld>
            <a:endParaRPr lang="ru-RU"/>
          </a:p>
        </p:txBody>
      </p:sp>
    </p:spTree>
    <p:extLst>
      <p:ext uri="{BB962C8B-B14F-4D97-AF65-F5344CB8AC3E}">
        <p14:creationId xmlns:p14="http://schemas.microsoft.com/office/powerpoint/2010/main" val="22199702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9</a:t>
            </a:fld>
            <a:endParaRPr lang="ru-RU"/>
          </a:p>
        </p:txBody>
      </p:sp>
    </p:spTree>
    <p:extLst>
      <p:ext uri="{BB962C8B-B14F-4D97-AF65-F5344CB8AC3E}">
        <p14:creationId xmlns:p14="http://schemas.microsoft.com/office/powerpoint/2010/main" val="5076557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381000" y="685800"/>
            <a:ext cx="6096000" cy="3429000"/>
          </a:xfrm>
        </p:spPr>
      </p:sp>
      <p:sp>
        <p:nvSpPr>
          <p:cNvPr id="3" name="Заметки 2"/>
          <p:cNvSpPr>
            <a:spLocks noGrp="1"/>
          </p:cNvSpPr>
          <p:nvPr>
            <p:ph type="body" idx="1"/>
          </p:nvPr>
        </p:nvSpPr>
        <p:spPr/>
        <p:txBody>
          <a:bodyPr/>
          <a:lstStyle/>
          <a:p>
            <a:r>
              <a:rPr lang="ru-RU" dirty="0"/>
              <a:t>На рисунке вы видите четыре объекта в памяти программы: переменная p типа </a:t>
            </a:r>
            <a:r>
              <a:rPr lang="ru-RU" dirty="0" err="1"/>
              <a:t>Point</a:t>
            </a:r>
            <a:r>
              <a:rPr lang="ru-RU" dirty="0"/>
              <a:t>, целое число </a:t>
            </a:r>
            <a:r>
              <a:rPr lang="ru-RU" dirty="0" err="1"/>
              <a:t>age</a:t>
            </a:r>
            <a:r>
              <a:rPr lang="ru-RU" dirty="0"/>
              <a:t>, переменная </a:t>
            </a:r>
            <a:r>
              <a:rPr lang="ru-RU" dirty="0" err="1"/>
              <a:t>weight</a:t>
            </a:r>
            <a:r>
              <a:rPr lang="ru-RU" dirty="0"/>
              <a:t> типа </a:t>
            </a:r>
            <a:r>
              <a:rPr lang="ru-RU" dirty="0" err="1"/>
              <a:t>double</a:t>
            </a:r>
            <a:r>
              <a:rPr lang="ru-RU" dirty="0"/>
              <a:t> и неинициализированная переменная </a:t>
            </a:r>
            <a:r>
              <a:rPr lang="ru-RU" dirty="0" err="1"/>
              <a:t>year</a:t>
            </a:r>
            <a:r>
              <a:rPr lang="ru-RU" dirty="0"/>
              <a:t> типа int16_t. Ссылка на объект p позволяет обратиться к нему по альтернативному имени </a:t>
            </a:r>
            <a:r>
              <a:rPr lang="ru-RU" dirty="0" err="1"/>
              <a:t>p_ref</a:t>
            </a:r>
            <a:r>
              <a:rPr lang="ru-RU" dirty="0"/>
              <a:t>.</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Каждый из этих объектов имеет представление в памяти, специфичное для некоторой платформы. Компилятор отвечает за корректное чтение и запись значений объектов в память.</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10</a:t>
            </a:fld>
            <a:endParaRPr lang="ru-RU"/>
          </a:p>
        </p:txBody>
      </p:sp>
    </p:spTree>
    <p:extLst>
      <p:ext uri="{BB962C8B-B14F-4D97-AF65-F5344CB8AC3E}">
        <p14:creationId xmlns:p14="http://schemas.microsoft.com/office/powerpoint/2010/main" val="2497270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02C55-1068-44A2-82CD-4A743E928D0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ru-RU"/>
          </a:p>
        </p:txBody>
      </p:sp>
      <p:sp>
        <p:nvSpPr>
          <p:cNvPr id="3" name="Subtitle 2">
            <a:extLst>
              <a:ext uri="{FF2B5EF4-FFF2-40B4-BE49-F238E27FC236}">
                <a16:creationId xmlns:a16="http://schemas.microsoft.com/office/drawing/2014/main" id="{69118CAC-FF14-4794-872A-0B587737040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ru-RU"/>
          </a:p>
        </p:txBody>
      </p:sp>
      <p:sp>
        <p:nvSpPr>
          <p:cNvPr id="4" name="Date Placeholder 3">
            <a:extLst>
              <a:ext uri="{FF2B5EF4-FFF2-40B4-BE49-F238E27FC236}">
                <a16:creationId xmlns:a16="http://schemas.microsoft.com/office/drawing/2014/main" id="{883136DA-9A4C-40BA-AA17-EA981E33A997}"/>
              </a:ext>
            </a:extLst>
          </p:cNvPr>
          <p:cNvSpPr>
            <a:spLocks noGrp="1"/>
          </p:cNvSpPr>
          <p:nvPr>
            <p:ph type="dt" sz="half" idx="10"/>
          </p:nvPr>
        </p:nvSpPr>
        <p:spPr/>
        <p:txBody>
          <a:bodyPr/>
          <a:lstStyle/>
          <a:p>
            <a:fld id="{2590F9C9-AB92-4E86-B698-DEC9BF4350FF}" type="datetimeFigureOut">
              <a:rPr lang="ru-RU" smtClean="0"/>
              <a:pPr/>
              <a:t>07.02.2025</a:t>
            </a:fld>
            <a:endParaRPr lang="ru-RU"/>
          </a:p>
        </p:txBody>
      </p:sp>
      <p:sp>
        <p:nvSpPr>
          <p:cNvPr id="5" name="Footer Placeholder 4">
            <a:extLst>
              <a:ext uri="{FF2B5EF4-FFF2-40B4-BE49-F238E27FC236}">
                <a16:creationId xmlns:a16="http://schemas.microsoft.com/office/drawing/2014/main" id="{4EB9565D-5DAF-464C-82B5-47EFB421093C}"/>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CAD81BC0-D73B-43B8-8006-98D7A5B18062}"/>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1137901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2AE94-21A1-4EBE-A5A8-131A3D8C6AB0}"/>
              </a:ext>
            </a:extLst>
          </p:cNvPr>
          <p:cNvSpPr>
            <a:spLocks noGrp="1"/>
          </p:cNvSpPr>
          <p:nvPr>
            <p:ph type="title"/>
          </p:nvPr>
        </p:nvSpPr>
        <p:spPr/>
        <p:txBody>
          <a:bodyPr/>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44264F14-09E0-466A-A888-D63A8EC8F45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C38EB26F-3CBB-4723-A051-957A026FAF42}"/>
              </a:ext>
            </a:extLst>
          </p:cNvPr>
          <p:cNvSpPr>
            <a:spLocks noGrp="1"/>
          </p:cNvSpPr>
          <p:nvPr>
            <p:ph type="dt" sz="half" idx="10"/>
          </p:nvPr>
        </p:nvSpPr>
        <p:spPr/>
        <p:txBody>
          <a:bodyPr/>
          <a:lstStyle/>
          <a:p>
            <a:fld id="{2590F9C9-AB92-4E86-B698-DEC9BF4350FF}" type="datetimeFigureOut">
              <a:rPr lang="ru-RU" smtClean="0"/>
              <a:pPr/>
              <a:t>07.02.2025</a:t>
            </a:fld>
            <a:endParaRPr lang="ru-RU"/>
          </a:p>
        </p:txBody>
      </p:sp>
      <p:sp>
        <p:nvSpPr>
          <p:cNvPr id="5" name="Footer Placeholder 4">
            <a:extLst>
              <a:ext uri="{FF2B5EF4-FFF2-40B4-BE49-F238E27FC236}">
                <a16:creationId xmlns:a16="http://schemas.microsoft.com/office/drawing/2014/main" id="{9AD476C5-257A-4B9E-A8CB-4E370B37C3D5}"/>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FB07C76A-3A7C-436A-AF34-DF2DA5E83AE9}"/>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81409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85F875-DD72-4DC4-B341-AFD9F2621C8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ru-RU"/>
          </a:p>
        </p:txBody>
      </p:sp>
      <p:sp>
        <p:nvSpPr>
          <p:cNvPr id="3" name="Vertical Text Placeholder 2">
            <a:extLst>
              <a:ext uri="{FF2B5EF4-FFF2-40B4-BE49-F238E27FC236}">
                <a16:creationId xmlns:a16="http://schemas.microsoft.com/office/drawing/2014/main" id="{39D1CC3C-59B8-4399-A3F8-342E1496EE5B}"/>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E05FA286-6C9E-4DA4-8B49-B014663BD553}"/>
              </a:ext>
            </a:extLst>
          </p:cNvPr>
          <p:cNvSpPr>
            <a:spLocks noGrp="1"/>
          </p:cNvSpPr>
          <p:nvPr>
            <p:ph type="dt" sz="half" idx="10"/>
          </p:nvPr>
        </p:nvSpPr>
        <p:spPr/>
        <p:txBody>
          <a:bodyPr/>
          <a:lstStyle/>
          <a:p>
            <a:fld id="{2590F9C9-AB92-4E86-B698-DEC9BF4350FF}" type="datetimeFigureOut">
              <a:rPr lang="ru-RU" smtClean="0"/>
              <a:pPr/>
              <a:t>07.02.2025</a:t>
            </a:fld>
            <a:endParaRPr lang="ru-RU"/>
          </a:p>
        </p:txBody>
      </p:sp>
      <p:sp>
        <p:nvSpPr>
          <p:cNvPr id="5" name="Footer Placeholder 4">
            <a:extLst>
              <a:ext uri="{FF2B5EF4-FFF2-40B4-BE49-F238E27FC236}">
                <a16:creationId xmlns:a16="http://schemas.microsoft.com/office/drawing/2014/main" id="{C6E1ED6D-C751-4EFD-A3DA-7390F9FD7785}"/>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10475682-EF44-4A00-A3B6-4CF5ED7F315A}"/>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4881151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534585" y="214314"/>
            <a:ext cx="10390716" cy="1462087"/>
          </a:xfrm>
        </p:spPr>
        <p:txBody>
          <a:bodyPr/>
          <a:lstStyle/>
          <a:p>
            <a:r>
              <a:rPr lang="ru-RU"/>
              <a:t>Образец заголовка</a:t>
            </a:r>
          </a:p>
        </p:txBody>
      </p:sp>
      <p:sp>
        <p:nvSpPr>
          <p:cNvPr id="3" name="Таблица 2"/>
          <p:cNvSpPr>
            <a:spLocks noGrp="1"/>
          </p:cNvSpPr>
          <p:nvPr>
            <p:ph type="tbl" idx="1"/>
          </p:nvPr>
        </p:nvSpPr>
        <p:spPr>
          <a:xfrm>
            <a:off x="1576917" y="2017713"/>
            <a:ext cx="10363200" cy="4114800"/>
          </a:xfrm>
        </p:spPr>
        <p:txBody>
          <a:bodyPr>
            <a:normAutofit/>
          </a:bodyPr>
          <a:lstStyle/>
          <a:p>
            <a:pPr lvl="0"/>
            <a:endParaRPr lang="ru-RU" noProof="0"/>
          </a:p>
        </p:txBody>
      </p:sp>
      <p:sp>
        <p:nvSpPr>
          <p:cNvPr id="4" name="Дата 3"/>
          <p:cNvSpPr>
            <a:spLocks noGrp="1"/>
          </p:cNvSpPr>
          <p:nvPr>
            <p:ph type="dt" sz="half" idx="10"/>
          </p:nvPr>
        </p:nvSpPr>
        <p:spPr>
          <a:xfrm>
            <a:off x="1549400" y="6243638"/>
            <a:ext cx="2540000" cy="457200"/>
          </a:xfrm>
        </p:spPr>
        <p:txBody>
          <a:bodyPr/>
          <a:lstStyle>
            <a:lvl1pPr>
              <a:defRPr/>
            </a:lvl1pPr>
          </a:lstStyle>
          <a:p>
            <a:pPr>
              <a:defRPr/>
            </a:pPr>
            <a:endParaRPr lang="ru-RU"/>
          </a:p>
        </p:txBody>
      </p:sp>
      <p:sp>
        <p:nvSpPr>
          <p:cNvPr id="5" name="Нижний колонтитул 4"/>
          <p:cNvSpPr>
            <a:spLocks noGrp="1"/>
          </p:cNvSpPr>
          <p:nvPr>
            <p:ph type="ftr" sz="quarter" idx="11"/>
          </p:nvPr>
        </p:nvSpPr>
        <p:spPr>
          <a:xfrm>
            <a:off x="4876800" y="6243638"/>
            <a:ext cx="3860800" cy="457200"/>
          </a:xfrm>
        </p:spPr>
        <p:txBody>
          <a:bodyPr/>
          <a:lstStyle>
            <a:lvl1pPr>
              <a:defRPr/>
            </a:lvl1pPr>
          </a:lstStyle>
          <a:p>
            <a:pPr>
              <a:defRPr/>
            </a:pPr>
            <a:endParaRPr lang="ru-RU"/>
          </a:p>
        </p:txBody>
      </p:sp>
      <p:sp>
        <p:nvSpPr>
          <p:cNvPr id="6" name="Номер слайда 5"/>
          <p:cNvSpPr>
            <a:spLocks noGrp="1"/>
          </p:cNvSpPr>
          <p:nvPr>
            <p:ph type="sldNum" sz="quarter" idx="12"/>
          </p:nvPr>
        </p:nvSpPr>
        <p:spPr>
          <a:xfrm>
            <a:off x="9389533" y="6243638"/>
            <a:ext cx="2540000" cy="457200"/>
          </a:xfrm>
        </p:spPr>
        <p:txBody>
          <a:bodyPr/>
          <a:lstStyle>
            <a:lvl1pPr>
              <a:defRPr/>
            </a:lvl1pPr>
          </a:lstStyle>
          <a:p>
            <a:pPr>
              <a:defRPr/>
            </a:pPr>
            <a:fld id="{001E0BA7-93E8-4A05-BF92-0303451D9031}" type="slidenum">
              <a:rPr lang="ru-RU"/>
              <a:pPr>
                <a:defRPr/>
              </a:pPr>
              <a:t>‹#›</a:t>
            </a:fld>
            <a:endParaRPr lang="ru-RU"/>
          </a:p>
        </p:txBody>
      </p:sp>
    </p:spTree>
    <p:extLst>
      <p:ext uri="{BB962C8B-B14F-4D97-AF65-F5344CB8AC3E}">
        <p14:creationId xmlns:p14="http://schemas.microsoft.com/office/powerpoint/2010/main" val="348781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48B86-0259-498D-9F1D-890E4853ACEF}"/>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B10B8B12-9163-4F0A-8DAE-AFB4CBC6370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3F36A382-819C-4C90-BB8B-9A3A9D80EA26}"/>
              </a:ext>
            </a:extLst>
          </p:cNvPr>
          <p:cNvSpPr>
            <a:spLocks noGrp="1"/>
          </p:cNvSpPr>
          <p:nvPr>
            <p:ph type="dt" sz="half" idx="10"/>
          </p:nvPr>
        </p:nvSpPr>
        <p:spPr/>
        <p:txBody>
          <a:bodyPr/>
          <a:lstStyle/>
          <a:p>
            <a:fld id="{2590F9C9-AB92-4E86-B698-DEC9BF4350FF}" type="datetimeFigureOut">
              <a:rPr lang="ru-RU" smtClean="0"/>
              <a:pPr/>
              <a:t>07.02.2025</a:t>
            </a:fld>
            <a:endParaRPr lang="ru-RU"/>
          </a:p>
        </p:txBody>
      </p:sp>
      <p:sp>
        <p:nvSpPr>
          <p:cNvPr id="5" name="Footer Placeholder 4">
            <a:extLst>
              <a:ext uri="{FF2B5EF4-FFF2-40B4-BE49-F238E27FC236}">
                <a16:creationId xmlns:a16="http://schemas.microsoft.com/office/drawing/2014/main" id="{55830B75-1D6F-4808-A43F-C1338A8E8BF4}"/>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B1275CC4-7EFF-40D7-AD6B-048DB231F445}"/>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23474794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6DFB9-1D2C-4C99-9976-80D45F82B6C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ru-RU"/>
          </a:p>
        </p:txBody>
      </p:sp>
      <p:sp>
        <p:nvSpPr>
          <p:cNvPr id="3" name="Text Placeholder 2">
            <a:extLst>
              <a:ext uri="{FF2B5EF4-FFF2-40B4-BE49-F238E27FC236}">
                <a16:creationId xmlns:a16="http://schemas.microsoft.com/office/drawing/2014/main" id="{2818B29D-ACB6-4F20-A63F-AD683F65C0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FC7DDFE-7665-40F4-8709-37F31AC4665A}"/>
              </a:ext>
            </a:extLst>
          </p:cNvPr>
          <p:cNvSpPr>
            <a:spLocks noGrp="1"/>
          </p:cNvSpPr>
          <p:nvPr>
            <p:ph type="dt" sz="half" idx="10"/>
          </p:nvPr>
        </p:nvSpPr>
        <p:spPr/>
        <p:txBody>
          <a:bodyPr/>
          <a:lstStyle/>
          <a:p>
            <a:fld id="{2590F9C9-AB92-4E86-B698-DEC9BF4350FF}" type="datetimeFigureOut">
              <a:rPr lang="ru-RU" smtClean="0"/>
              <a:pPr/>
              <a:t>07.02.2025</a:t>
            </a:fld>
            <a:endParaRPr lang="ru-RU"/>
          </a:p>
        </p:txBody>
      </p:sp>
      <p:sp>
        <p:nvSpPr>
          <p:cNvPr id="5" name="Footer Placeholder 4">
            <a:extLst>
              <a:ext uri="{FF2B5EF4-FFF2-40B4-BE49-F238E27FC236}">
                <a16:creationId xmlns:a16="http://schemas.microsoft.com/office/drawing/2014/main" id="{98935FF8-8475-420D-B26A-2BBC6975ED9F}"/>
              </a:ext>
            </a:extLst>
          </p:cNvPr>
          <p:cNvSpPr>
            <a:spLocks noGrp="1"/>
          </p:cNvSpPr>
          <p:nvPr>
            <p:ph type="ftr" sz="quarter" idx="11"/>
          </p:nvPr>
        </p:nvSpPr>
        <p:spPr/>
        <p:txBody>
          <a:bodyPr/>
          <a:lstStyle/>
          <a:p>
            <a:endParaRPr lang="ru-RU"/>
          </a:p>
        </p:txBody>
      </p:sp>
      <p:sp>
        <p:nvSpPr>
          <p:cNvPr id="6" name="Slide Number Placeholder 5">
            <a:extLst>
              <a:ext uri="{FF2B5EF4-FFF2-40B4-BE49-F238E27FC236}">
                <a16:creationId xmlns:a16="http://schemas.microsoft.com/office/drawing/2014/main" id="{459B57D3-45C8-4599-A3A4-224EF17A948D}"/>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1597478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257C-E519-4004-9664-5EE2DEEBE306}"/>
              </a:ext>
            </a:extLst>
          </p:cNvPr>
          <p:cNvSpPr>
            <a:spLocks noGrp="1"/>
          </p:cNvSpPr>
          <p:nvPr>
            <p:ph type="title"/>
          </p:nvPr>
        </p:nvSpPr>
        <p:spPr/>
        <p:txBody>
          <a:bodyPr/>
          <a:lstStyle/>
          <a:p>
            <a:r>
              <a:rPr lang="en-US"/>
              <a:t>Click to edit Master title style</a:t>
            </a:r>
            <a:endParaRPr lang="ru-RU"/>
          </a:p>
        </p:txBody>
      </p:sp>
      <p:sp>
        <p:nvSpPr>
          <p:cNvPr id="3" name="Content Placeholder 2">
            <a:extLst>
              <a:ext uri="{FF2B5EF4-FFF2-40B4-BE49-F238E27FC236}">
                <a16:creationId xmlns:a16="http://schemas.microsoft.com/office/drawing/2014/main" id="{62D14FD9-045B-4C7F-988A-793C9DDD1D96}"/>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Content Placeholder 3">
            <a:extLst>
              <a:ext uri="{FF2B5EF4-FFF2-40B4-BE49-F238E27FC236}">
                <a16:creationId xmlns:a16="http://schemas.microsoft.com/office/drawing/2014/main" id="{14292FC0-5215-485D-B178-1923B27881A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Date Placeholder 4">
            <a:extLst>
              <a:ext uri="{FF2B5EF4-FFF2-40B4-BE49-F238E27FC236}">
                <a16:creationId xmlns:a16="http://schemas.microsoft.com/office/drawing/2014/main" id="{FDDB3E4B-3202-4B3C-B276-911106E40897}"/>
              </a:ext>
            </a:extLst>
          </p:cNvPr>
          <p:cNvSpPr>
            <a:spLocks noGrp="1"/>
          </p:cNvSpPr>
          <p:nvPr>
            <p:ph type="dt" sz="half" idx="10"/>
          </p:nvPr>
        </p:nvSpPr>
        <p:spPr/>
        <p:txBody>
          <a:bodyPr/>
          <a:lstStyle/>
          <a:p>
            <a:fld id="{2590F9C9-AB92-4E86-B698-DEC9BF4350FF}" type="datetimeFigureOut">
              <a:rPr lang="ru-RU" smtClean="0"/>
              <a:pPr/>
              <a:t>07.02.2025</a:t>
            </a:fld>
            <a:endParaRPr lang="ru-RU"/>
          </a:p>
        </p:txBody>
      </p:sp>
      <p:sp>
        <p:nvSpPr>
          <p:cNvPr id="6" name="Footer Placeholder 5">
            <a:extLst>
              <a:ext uri="{FF2B5EF4-FFF2-40B4-BE49-F238E27FC236}">
                <a16:creationId xmlns:a16="http://schemas.microsoft.com/office/drawing/2014/main" id="{64BD2B61-3FC8-4F39-8668-A4B6CF03F9E3}"/>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F7EF1529-0A6F-472C-8162-0809B794FBC0}"/>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3001635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872A2-4F60-4CCD-822D-BA26D782D06A}"/>
              </a:ext>
            </a:extLst>
          </p:cNvPr>
          <p:cNvSpPr>
            <a:spLocks noGrp="1"/>
          </p:cNvSpPr>
          <p:nvPr>
            <p:ph type="title"/>
          </p:nvPr>
        </p:nvSpPr>
        <p:spPr>
          <a:xfrm>
            <a:off x="839788" y="365125"/>
            <a:ext cx="10515600" cy="1325563"/>
          </a:xfrm>
        </p:spPr>
        <p:txBody>
          <a:bodyPr/>
          <a:lstStyle/>
          <a:p>
            <a:r>
              <a:rPr lang="en-US"/>
              <a:t>Click to edit Master title style</a:t>
            </a:r>
            <a:endParaRPr lang="ru-RU"/>
          </a:p>
        </p:txBody>
      </p:sp>
      <p:sp>
        <p:nvSpPr>
          <p:cNvPr id="3" name="Text Placeholder 2">
            <a:extLst>
              <a:ext uri="{FF2B5EF4-FFF2-40B4-BE49-F238E27FC236}">
                <a16:creationId xmlns:a16="http://schemas.microsoft.com/office/drawing/2014/main" id="{FB817310-7D32-449E-8B15-BA4AD9264A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CCDD8049-2981-4DBC-9A47-E4B3503FE2F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5" name="Text Placeholder 4">
            <a:extLst>
              <a:ext uri="{FF2B5EF4-FFF2-40B4-BE49-F238E27FC236}">
                <a16:creationId xmlns:a16="http://schemas.microsoft.com/office/drawing/2014/main" id="{D1570114-2659-411A-91CA-84B6FB6FD4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181DACC-6CA4-48F6-AB55-E0AE146F3319}"/>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7" name="Date Placeholder 6">
            <a:extLst>
              <a:ext uri="{FF2B5EF4-FFF2-40B4-BE49-F238E27FC236}">
                <a16:creationId xmlns:a16="http://schemas.microsoft.com/office/drawing/2014/main" id="{9F53C7C0-3FB7-4520-91B5-A83C85E2A035}"/>
              </a:ext>
            </a:extLst>
          </p:cNvPr>
          <p:cNvSpPr>
            <a:spLocks noGrp="1"/>
          </p:cNvSpPr>
          <p:nvPr>
            <p:ph type="dt" sz="half" idx="10"/>
          </p:nvPr>
        </p:nvSpPr>
        <p:spPr/>
        <p:txBody>
          <a:bodyPr/>
          <a:lstStyle/>
          <a:p>
            <a:fld id="{2590F9C9-AB92-4E86-B698-DEC9BF4350FF}" type="datetimeFigureOut">
              <a:rPr lang="ru-RU" smtClean="0"/>
              <a:pPr/>
              <a:t>07.02.2025</a:t>
            </a:fld>
            <a:endParaRPr lang="ru-RU"/>
          </a:p>
        </p:txBody>
      </p:sp>
      <p:sp>
        <p:nvSpPr>
          <p:cNvPr id="8" name="Footer Placeholder 7">
            <a:extLst>
              <a:ext uri="{FF2B5EF4-FFF2-40B4-BE49-F238E27FC236}">
                <a16:creationId xmlns:a16="http://schemas.microsoft.com/office/drawing/2014/main" id="{68811D75-3F94-44BC-B9A2-007C43EB8F0F}"/>
              </a:ext>
            </a:extLst>
          </p:cNvPr>
          <p:cNvSpPr>
            <a:spLocks noGrp="1"/>
          </p:cNvSpPr>
          <p:nvPr>
            <p:ph type="ftr" sz="quarter" idx="11"/>
          </p:nvPr>
        </p:nvSpPr>
        <p:spPr/>
        <p:txBody>
          <a:bodyPr/>
          <a:lstStyle/>
          <a:p>
            <a:endParaRPr lang="ru-RU"/>
          </a:p>
        </p:txBody>
      </p:sp>
      <p:sp>
        <p:nvSpPr>
          <p:cNvPr id="9" name="Slide Number Placeholder 8">
            <a:extLst>
              <a:ext uri="{FF2B5EF4-FFF2-40B4-BE49-F238E27FC236}">
                <a16:creationId xmlns:a16="http://schemas.microsoft.com/office/drawing/2014/main" id="{D2C99E5D-E837-44F0-8032-4C2DE4136E5E}"/>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10094733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6E088-F4DC-427D-BE79-3F7232B45D53}"/>
              </a:ext>
            </a:extLst>
          </p:cNvPr>
          <p:cNvSpPr>
            <a:spLocks noGrp="1"/>
          </p:cNvSpPr>
          <p:nvPr>
            <p:ph type="title"/>
          </p:nvPr>
        </p:nvSpPr>
        <p:spPr/>
        <p:txBody>
          <a:bodyPr/>
          <a:lstStyle/>
          <a:p>
            <a:r>
              <a:rPr lang="en-US"/>
              <a:t>Click to edit Master title style</a:t>
            </a:r>
            <a:endParaRPr lang="ru-RU"/>
          </a:p>
        </p:txBody>
      </p:sp>
      <p:sp>
        <p:nvSpPr>
          <p:cNvPr id="3" name="Date Placeholder 2">
            <a:extLst>
              <a:ext uri="{FF2B5EF4-FFF2-40B4-BE49-F238E27FC236}">
                <a16:creationId xmlns:a16="http://schemas.microsoft.com/office/drawing/2014/main" id="{78194E55-A7DB-461A-B228-D91789878570}"/>
              </a:ext>
            </a:extLst>
          </p:cNvPr>
          <p:cNvSpPr>
            <a:spLocks noGrp="1"/>
          </p:cNvSpPr>
          <p:nvPr>
            <p:ph type="dt" sz="half" idx="10"/>
          </p:nvPr>
        </p:nvSpPr>
        <p:spPr/>
        <p:txBody>
          <a:bodyPr/>
          <a:lstStyle/>
          <a:p>
            <a:fld id="{2590F9C9-AB92-4E86-B698-DEC9BF4350FF}" type="datetimeFigureOut">
              <a:rPr lang="ru-RU" smtClean="0"/>
              <a:pPr/>
              <a:t>07.02.2025</a:t>
            </a:fld>
            <a:endParaRPr lang="ru-RU"/>
          </a:p>
        </p:txBody>
      </p:sp>
      <p:sp>
        <p:nvSpPr>
          <p:cNvPr id="4" name="Footer Placeholder 3">
            <a:extLst>
              <a:ext uri="{FF2B5EF4-FFF2-40B4-BE49-F238E27FC236}">
                <a16:creationId xmlns:a16="http://schemas.microsoft.com/office/drawing/2014/main" id="{B4B0D332-2F02-4297-803D-C24BAA7C311A}"/>
              </a:ext>
            </a:extLst>
          </p:cNvPr>
          <p:cNvSpPr>
            <a:spLocks noGrp="1"/>
          </p:cNvSpPr>
          <p:nvPr>
            <p:ph type="ftr" sz="quarter" idx="11"/>
          </p:nvPr>
        </p:nvSpPr>
        <p:spPr/>
        <p:txBody>
          <a:bodyPr/>
          <a:lstStyle/>
          <a:p>
            <a:endParaRPr lang="ru-RU"/>
          </a:p>
        </p:txBody>
      </p:sp>
      <p:sp>
        <p:nvSpPr>
          <p:cNvPr id="5" name="Slide Number Placeholder 4">
            <a:extLst>
              <a:ext uri="{FF2B5EF4-FFF2-40B4-BE49-F238E27FC236}">
                <a16:creationId xmlns:a16="http://schemas.microsoft.com/office/drawing/2014/main" id="{CB4ED2AD-5C1C-4C18-ADEC-8112D8B38E1A}"/>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27367708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5241CC0-6A58-46A9-8D3D-3BEC81FEC803}"/>
              </a:ext>
            </a:extLst>
          </p:cNvPr>
          <p:cNvSpPr>
            <a:spLocks noGrp="1"/>
          </p:cNvSpPr>
          <p:nvPr>
            <p:ph type="dt" sz="half" idx="10"/>
          </p:nvPr>
        </p:nvSpPr>
        <p:spPr/>
        <p:txBody>
          <a:bodyPr/>
          <a:lstStyle/>
          <a:p>
            <a:fld id="{2590F9C9-AB92-4E86-B698-DEC9BF4350FF}" type="datetimeFigureOut">
              <a:rPr lang="ru-RU" smtClean="0"/>
              <a:pPr/>
              <a:t>07.02.2025</a:t>
            </a:fld>
            <a:endParaRPr lang="ru-RU"/>
          </a:p>
        </p:txBody>
      </p:sp>
      <p:sp>
        <p:nvSpPr>
          <p:cNvPr id="3" name="Footer Placeholder 2">
            <a:extLst>
              <a:ext uri="{FF2B5EF4-FFF2-40B4-BE49-F238E27FC236}">
                <a16:creationId xmlns:a16="http://schemas.microsoft.com/office/drawing/2014/main" id="{1235FB09-9210-4FF3-B521-92AC0717057A}"/>
              </a:ext>
            </a:extLst>
          </p:cNvPr>
          <p:cNvSpPr>
            <a:spLocks noGrp="1"/>
          </p:cNvSpPr>
          <p:nvPr>
            <p:ph type="ftr" sz="quarter" idx="11"/>
          </p:nvPr>
        </p:nvSpPr>
        <p:spPr/>
        <p:txBody>
          <a:bodyPr/>
          <a:lstStyle/>
          <a:p>
            <a:endParaRPr lang="ru-RU"/>
          </a:p>
        </p:txBody>
      </p:sp>
      <p:sp>
        <p:nvSpPr>
          <p:cNvPr id="4" name="Slide Number Placeholder 3">
            <a:extLst>
              <a:ext uri="{FF2B5EF4-FFF2-40B4-BE49-F238E27FC236}">
                <a16:creationId xmlns:a16="http://schemas.microsoft.com/office/drawing/2014/main" id="{BF21D5FF-9F9B-438D-962B-19E33EA7719F}"/>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3978505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BB67B-1DE1-4C38-B86C-EE4E5FE5E2B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Content Placeholder 2">
            <a:extLst>
              <a:ext uri="{FF2B5EF4-FFF2-40B4-BE49-F238E27FC236}">
                <a16:creationId xmlns:a16="http://schemas.microsoft.com/office/drawing/2014/main" id="{37365E22-365F-4133-AE2C-BFE9368A2FF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Text Placeholder 3">
            <a:extLst>
              <a:ext uri="{FF2B5EF4-FFF2-40B4-BE49-F238E27FC236}">
                <a16:creationId xmlns:a16="http://schemas.microsoft.com/office/drawing/2014/main" id="{7DE76D52-A043-43E2-878C-F0D059B7394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6D521B72-F8F3-4BAF-9039-4FCA7A5AFE9E}"/>
              </a:ext>
            </a:extLst>
          </p:cNvPr>
          <p:cNvSpPr>
            <a:spLocks noGrp="1"/>
          </p:cNvSpPr>
          <p:nvPr>
            <p:ph type="dt" sz="half" idx="10"/>
          </p:nvPr>
        </p:nvSpPr>
        <p:spPr/>
        <p:txBody>
          <a:bodyPr/>
          <a:lstStyle/>
          <a:p>
            <a:fld id="{2590F9C9-AB92-4E86-B698-DEC9BF4350FF}" type="datetimeFigureOut">
              <a:rPr lang="ru-RU" smtClean="0"/>
              <a:pPr/>
              <a:t>07.02.2025</a:t>
            </a:fld>
            <a:endParaRPr lang="ru-RU"/>
          </a:p>
        </p:txBody>
      </p:sp>
      <p:sp>
        <p:nvSpPr>
          <p:cNvPr id="6" name="Footer Placeholder 5">
            <a:extLst>
              <a:ext uri="{FF2B5EF4-FFF2-40B4-BE49-F238E27FC236}">
                <a16:creationId xmlns:a16="http://schemas.microsoft.com/office/drawing/2014/main" id="{443C61C2-EF1C-4C27-9CE7-95CD0A8208CB}"/>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2D2278CE-F8F6-4357-8DE5-C5A74A902D2B}"/>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1545810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2B80C-2148-42E9-A299-F6AFD8D5F03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ru-RU"/>
          </a:p>
        </p:txBody>
      </p:sp>
      <p:sp>
        <p:nvSpPr>
          <p:cNvPr id="3" name="Picture Placeholder 2">
            <a:extLst>
              <a:ext uri="{FF2B5EF4-FFF2-40B4-BE49-F238E27FC236}">
                <a16:creationId xmlns:a16="http://schemas.microsoft.com/office/drawing/2014/main" id="{2F36453F-1A78-4AC8-BEE7-23D2EBA9DF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a:extLst>
              <a:ext uri="{FF2B5EF4-FFF2-40B4-BE49-F238E27FC236}">
                <a16:creationId xmlns:a16="http://schemas.microsoft.com/office/drawing/2014/main" id="{437AD1CC-F62E-4D14-B0B2-A5BFC0D90A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894C1507-4C3F-4C2A-83FD-8D1EE9B025F1}"/>
              </a:ext>
            </a:extLst>
          </p:cNvPr>
          <p:cNvSpPr>
            <a:spLocks noGrp="1"/>
          </p:cNvSpPr>
          <p:nvPr>
            <p:ph type="dt" sz="half" idx="10"/>
          </p:nvPr>
        </p:nvSpPr>
        <p:spPr/>
        <p:txBody>
          <a:bodyPr/>
          <a:lstStyle/>
          <a:p>
            <a:fld id="{2590F9C9-AB92-4E86-B698-DEC9BF4350FF}" type="datetimeFigureOut">
              <a:rPr lang="ru-RU" smtClean="0"/>
              <a:pPr/>
              <a:t>07.02.2025</a:t>
            </a:fld>
            <a:endParaRPr lang="ru-RU"/>
          </a:p>
        </p:txBody>
      </p:sp>
      <p:sp>
        <p:nvSpPr>
          <p:cNvPr id="6" name="Footer Placeholder 5">
            <a:extLst>
              <a:ext uri="{FF2B5EF4-FFF2-40B4-BE49-F238E27FC236}">
                <a16:creationId xmlns:a16="http://schemas.microsoft.com/office/drawing/2014/main" id="{2E1CAD7A-2676-460D-902D-1573FADC473F}"/>
              </a:ext>
            </a:extLst>
          </p:cNvPr>
          <p:cNvSpPr>
            <a:spLocks noGrp="1"/>
          </p:cNvSpPr>
          <p:nvPr>
            <p:ph type="ftr" sz="quarter" idx="11"/>
          </p:nvPr>
        </p:nvSpPr>
        <p:spPr/>
        <p:txBody>
          <a:bodyPr/>
          <a:lstStyle/>
          <a:p>
            <a:endParaRPr lang="ru-RU"/>
          </a:p>
        </p:txBody>
      </p:sp>
      <p:sp>
        <p:nvSpPr>
          <p:cNvPr id="7" name="Slide Number Placeholder 6">
            <a:extLst>
              <a:ext uri="{FF2B5EF4-FFF2-40B4-BE49-F238E27FC236}">
                <a16:creationId xmlns:a16="http://schemas.microsoft.com/office/drawing/2014/main" id="{69CCB590-E5BD-4AA2-BDC3-280A70356699}"/>
              </a:ext>
            </a:extLst>
          </p:cNvPr>
          <p:cNvSpPr>
            <a:spLocks noGrp="1"/>
          </p:cNvSpPr>
          <p:nvPr>
            <p:ph type="sldNum" sz="quarter" idx="12"/>
          </p:nvPr>
        </p:nvSpPr>
        <p:spPr/>
        <p:txBody>
          <a:bodyPr/>
          <a:lstStyle/>
          <a:p>
            <a:fld id="{DFFDEFA0-FF01-4CA2-B8AA-E5F5B71BEE8D}" type="slidenum">
              <a:rPr lang="ru-RU" smtClean="0"/>
              <a:pPr/>
              <a:t>‹#›</a:t>
            </a:fld>
            <a:endParaRPr lang="ru-RU"/>
          </a:p>
        </p:txBody>
      </p:sp>
    </p:spTree>
    <p:extLst>
      <p:ext uri="{BB962C8B-B14F-4D97-AF65-F5344CB8AC3E}">
        <p14:creationId xmlns:p14="http://schemas.microsoft.com/office/powerpoint/2010/main" val="11346498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384AB9-7DB0-4EF3-8BF0-3BA42E7212B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ru-RU"/>
          </a:p>
        </p:txBody>
      </p:sp>
      <p:sp>
        <p:nvSpPr>
          <p:cNvPr id="3" name="Text Placeholder 2">
            <a:extLst>
              <a:ext uri="{FF2B5EF4-FFF2-40B4-BE49-F238E27FC236}">
                <a16:creationId xmlns:a16="http://schemas.microsoft.com/office/drawing/2014/main" id="{1AB3234E-B82A-4AAC-B0D9-04778BA62C0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ru-RU"/>
          </a:p>
        </p:txBody>
      </p:sp>
      <p:sp>
        <p:nvSpPr>
          <p:cNvPr id="4" name="Date Placeholder 3">
            <a:extLst>
              <a:ext uri="{FF2B5EF4-FFF2-40B4-BE49-F238E27FC236}">
                <a16:creationId xmlns:a16="http://schemas.microsoft.com/office/drawing/2014/main" id="{A5DB06BE-AC98-4682-81AB-EA91CCDAD6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590F9C9-AB92-4E86-B698-DEC9BF4350FF}" type="datetimeFigureOut">
              <a:rPr lang="ru-RU" smtClean="0"/>
              <a:pPr/>
              <a:t>07.02.2025</a:t>
            </a:fld>
            <a:endParaRPr lang="ru-RU"/>
          </a:p>
        </p:txBody>
      </p:sp>
      <p:sp>
        <p:nvSpPr>
          <p:cNvPr id="5" name="Footer Placeholder 4">
            <a:extLst>
              <a:ext uri="{FF2B5EF4-FFF2-40B4-BE49-F238E27FC236}">
                <a16:creationId xmlns:a16="http://schemas.microsoft.com/office/drawing/2014/main" id="{2F13F399-1978-443D-8A54-1C7438E428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a:extLst>
              <a:ext uri="{FF2B5EF4-FFF2-40B4-BE49-F238E27FC236}">
                <a16:creationId xmlns:a16="http://schemas.microsoft.com/office/drawing/2014/main" id="{AEE86AD1-D5ED-4EF9-89A0-3ABFEAC15E2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FDEFA0-FF01-4CA2-B8AA-E5F5B71BEE8D}" type="slidenum">
              <a:rPr lang="ru-RU" smtClean="0"/>
              <a:pPr/>
              <a:t>‹#›</a:t>
            </a:fld>
            <a:endParaRPr lang="ru-RU"/>
          </a:p>
        </p:txBody>
      </p:sp>
    </p:spTree>
    <p:extLst>
      <p:ext uri="{BB962C8B-B14F-4D97-AF65-F5344CB8AC3E}">
        <p14:creationId xmlns:p14="http://schemas.microsoft.com/office/powerpoint/2010/main" val="2170019753"/>
      </p:ext>
    </p:extLst>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3" Type="http://schemas.openxmlformats.org/officeDocument/2006/relationships/notesSlide" Target="../notesSlides/notesSlide66.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102.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2.xml"/><Relationship Id="rId1" Type="http://schemas.openxmlformats.org/officeDocument/2006/relationships/tags" Target="../tags/tag18.xml"/></Relationships>
</file>

<file path=ppt/slides/_rels/slide103.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04.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2.xml"/><Relationship Id="rId1" Type="http://schemas.openxmlformats.org/officeDocument/2006/relationships/tags" Target="../tags/tag21.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12.xml"/><Relationship Id="rId1" Type="http://schemas.openxmlformats.org/officeDocument/2006/relationships/tags" Target="../tags/tag23.xml"/></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0.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76.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microsoft.com/office/2007/relationships/hdphoto" Target="../media/hdphoto1.wdp"/></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6.xml"/><Relationship Id="rId4" Type="http://schemas.openxmlformats.org/officeDocument/2006/relationships/hyperlink" Target="https://wandbox.org/permlink/rSAREvf038yO7aUt"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6.xml"/><Relationship Id="rId4" Type="http://schemas.openxmlformats.org/officeDocument/2006/relationships/hyperlink" Target="https://wandbox.org/permlink/sPUhscTpFSZLcKYZ" TargetMode="Externa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microsoft.com/office/2007/relationships/hdphoto" Target="../media/hdphoto1.wdp"/></Relationships>
</file>

<file path=ppt/slides/_rels/slide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7.xml"/><Relationship Id="rId1" Type="http://schemas.openxmlformats.org/officeDocument/2006/relationships/slideLayout" Target="../slideLayouts/slideLayout6.xml"/><Relationship Id="rId4" Type="http://schemas.openxmlformats.org/officeDocument/2006/relationships/image" Target="../media/image12.png"/></Relationships>
</file>

<file path=ppt/slides/_rels/slide3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6.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tags" Target="../tags/tag9.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tags" Target="../tags/tag11.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7.xml"/><Relationship Id="rId1" Type="http://schemas.openxmlformats.org/officeDocument/2006/relationships/tags" Target="../tags/tag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hyperlink" Target="https://ru.wikipedia.org/wiki/%D0%9A%D1%83%D1%87%D0%B0_(%D0%BF%D0%B0%D0%BC%D1%8F%D1%82%D1%8C)" TargetMode="External"/><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hyperlink" Target="https://wandbox.org/permlink/Q8Vb1F7boaXZKDl2" TargetMode="External"/><Relationship Id="rId2" Type="http://schemas.openxmlformats.org/officeDocument/2006/relationships/notesSlide" Target="../notesSlides/notesSlide47.xml"/><Relationship Id="rId1" Type="http://schemas.openxmlformats.org/officeDocument/2006/relationships/slideLayout" Target="../slideLayouts/slideLayout6.xml"/><Relationship Id="rId4" Type="http://schemas.openxmlformats.org/officeDocument/2006/relationships/image" Target="../media/image15.png"/></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wandbox.org/permlink/tC4HG6ZqcZT2lm3P" TargetMode="Externa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3" Type="http://schemas.openxmlformats.org/officeDocument/2006/relationships/hyperlink" Target="https://wandbox.org/permlink/Jj4a3ezbjh1JgpPv" TargetMode="External"/><Relationship Id="rId2" Type="http://schemas.openxmlformats.org/officeDocument/2006/relationships/notesSlide" Target="../notesSlides/notesSlide50.xml"/><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3" Type="http://schemas.openxmlformats.org/officeDocument/2006/relationships/hyperlink" Target="https://en.cppreference.com/w/cpp/memory/new/operator_delete" TargetMode="External"/><Relationship Id="rId2" Type="http://schemas.openxmlformats.org/officeDocument/2006/relationships/hyperlink" Target="https://en.cppreference.com/w/cpp/memory/new/operator_new" TargetMode="Externa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8" Type="http://schemas.openxmlformats.org/officeDocument/2006/relationships/hyperlink" Target="https://en.cppreference.com/w/cpp/memory/uninitialized_default_construct" TargetMode="External"/><Relationship Id="rId13" Type="http://schemas.openxmlformats.org/officeDocument/2006/relationships/hyperlink" Target="https://en.cppreference.com/w/cpp/memory/destroy" TargetMode="External"/><Relationship Id="rId3" Type="http://schemas.openxmlformats.org/officeDocument/2006/relationships/hyperlink" Target="https://en.cppreference.com/w/cpp/memory/uninitialized_copy_n" TargetMode="External"/><Relationship Id="rId7" Type="http://schemas.openxmlformats.org/officeDocument/2006/relationships/hyperlink" Target="https://en.cppreference.com/w/cpp/memory/uninitialized_move_n" TargetMode="External"/><Relationship Id="rId12" Type="http://schemas.openxmlformats.org/officeDocument/2006/relationships/hyperlink" Target="https://en.cppreference.com/w/cpp/memory/destroy_at" TargetMode="External"/><Relationship Id="rId2" Type="http://schemas.openxmlformats.org/officeDocument/2006/relationships/hyperlink" Target="https://en.cppreference.com/w/cpp/memory/uninitialized_copy" TargetMode="External"/><Relationship Id="rId1" Type="http://schemas.openxmlformats.org/officeDocument/2006/relationships/slideLayout" Target="../slideLayouts/slideLayout2.xml"/><Relationship Id="rId6" Type="http://schemas.openxmlformats.org/officeDocument/2006/relationships/hyperlink" Target="https://en.cppreference.com/w/cpp/memory/uninitialized_move/" TargetMode="External"/><Relationship Id="rId11" Type="http://schemas.openxmlformats.org/officeDocument/2006/relationships/hyperlink" Target="https://en.cppreference.com/w/cpp/memory/uninitialized_value_construct_n" TargetMode="External"/><Relationship Id="rId5" Type="http://schemas.openxmlformats.org/officeDocument/2006/relationships/hyperlink" Target="https://en.cppreference.com/w/cpp/memory/uninitialized_fill_n" TargetMode="External"/><Relationship Id="rId15" Type="http://schemas.openxmlformats.org/officeDocument/2006/relationships/hyperlink" Target="https://en.cppreference.com/w/cpp/memory/construct_at" TargetMode="External"/><Relationship Id="rId10" Type="http://schemas.openxmlformats.org/officeDocument/2006/relationships/hyperlink" Target="https://en.cppreference.com/w/cpp/memory/uninitialized_value_construct" TargetMode="External"/><Relationship Id="rId4" Type="http://schemas.openxmlformats.org/officeDocument/2006/relationships/hyperlink" Target="https://en.cppreference.com/w/cpp/memory/uninitialized_fill" TargetMode="External"/><Relationship Id="rId9" Type="http://schemas.openxmlformats.org/officeDocument/2006/relationships/hyperlink" Target="https://en.cppreference.com/w/cpp/memory/uninitialized_default_construct_n" TargetMode="External"/><Relationship Id="rId14" Type="http://schemas.openxmlformats.org/officeDocument/2006/relationships/hyperlink" Target="https://en.cppreference.com/w/cpp/memory/destroy_n" TargetMode="Externa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hyperlink" Target="http://ru.wikipedia.org/wiki/%D0%A1%D0%B1%D0%BE%D1%80%D0%BA%D0%B0_%D0%BC%D1%83%D1%81%D0%BE%D1%80%D0%B0" TargetMode="External"/><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hyperlink" Target="http://ru.wikipedia.org/wiki/%D0%A4%D0%B8%D0%BD%D0%B0%D0%BB%D0%B8%D0%B7%D0%B0%D1%82%D0%BE%D1%80" TargetMode="External"/><Relationship Id="rId2" Type="http://schemas.openxmlformats.org/officeDocument/2006/relationships/notesSlide" Target="../notesSlides/notesSlide65.xml"/><Relationship Id="rId1" Type="http://schemas.openxmlformats.org/officeDocument/2006/relationships/slideLayout" Target="../slideLayouts/slideLayout2.xml"/><Relationship Id="rId4" Type="http://schemas.openxmlformats.org/officeDocument/2006/relationships/hyperlink" Target="http://ru.wikipedia.org/wiki/%D0%A1%D0%BB%D0%B0%D0%B1%D0%B0%D1%8F_%D1%81%D1%81%D1%8B%D0%BB%D0%BA%D0%B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043428A6-C2DB-41FE-9A27-384A9AB66A24}"/>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54429"/>
            <a:ext cx="12192000" cy="6966858"/>
          </a:xfrm>
          <a:prstGeom prst="rect">
            <a:avLst/>
          </a:prstGeom>
        </p:spPr>
      </p:pic>
      <p:sp>
        <p:nvSpPr>
          <p:cNvPr id="7" name="Заголовок 6">
            <a:extLst>
              <a:ext uri="{FF2B5EF4-FFF2-40B4-BE49-F238E27FC236}">
                <a16:creationId xmlns:a16="http://schemas.microsoft.com/office/drawing/2014/main" id="{77CAD62A-E4D8-4B1B-9985-B57FC37A6792}"/>
              </a:ext>
            </a:extLst>
          </p:cNvPr>
          <p:cNvSpPr>
            <a:spLocks noGrp="1"/>
          </p:cNvSpPr>
          <p:nvPr>
            <p:ph type="ctrTitle"/>
          </p:nvPr>
        </p:nvSpPr>
        <p:spPr>
          <a:xfrm>
            <a:off x="695400" y="1606781"/>
            <a:ext cx="10801200" cy="3006650"/>
          </a:xfrm>
        </p:spPr>
        <p:txBody>
          <a:bodyPr>
            <a:noAutofit/>
          </a:bodyPr>
          <a:lstStyle/>
          <a:p>
            <a:pPr algn="l"/>
            <a:r>
              <a:rPr lang="ru-RU" sz="8000" dirty="0">
                <a:solidFill>
                  <a:schemeClr val="bg1"/>
                </a:solidFill>
                <a:latin typeface="Impact" panose="020B0806030902050204" pitchFamily="34" charset="0"/>
              </a:rPr>
              <a:t>Работа с динамической памятью</a:t>
            </a:r>
          </a:p>
        </p:txBody>
      </p:sp>
      <p:sp>
        <p:nvSpPr>
          <p:cNvPr id="9" name="Подзаголовок 8">
            <a:extLst>
              <a:ext uri="{FF2B5EF4-FFF2-40B4-BE49-F238E27FC236}">
                <a16:creationId xmlns:a16="http://schemas.microsoft.com/office/drawing/2014/main" id="{F4B82558-19EA-4C3E-B922-1C26A663A34E}"/>
              </a:ext>
            </a:extLst>
          </p:cNvPr>
          <p:cNvSpPr>
            <a:spLocks noGrp="1"/>
          </p:cNvSpPr>
          <p:nvPr>
            <p:ph type="subTitle" idx="1"/>
          </p:nvPr>
        </p:nvSpPr>
        <p:spPr/>
        <p:txBody>
          <a:bodyPr/>
          <a:lstStyle/>
          <a:p>
            <a:endParaRPr lang="ru-RU" dirty="0">
              <a:solidFill>
                <a:schemeClr val="bg1"/>
              </a:solidFill>
            </a:endParaRPr>
          </a:p>
        </p:txBody>
      </p:sp>
    </p:spTree>
    <p:extLst>
      <p:ext uri="{BB962C8B-B14F-4D97-AF65-F5344CB8AC3E}">
        <p14:creationId xmlns:p14="http://schemas.microsoft.com/office/powerpoint/2010/main" val="4239331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B28695-A5D9-4339-AC6E-DD7333255572}"/>
              </a:ext>
            </a:extLst>
          </p:cNvPr>
          <p:cNvSpPr>
            <a:spLocks noGrp="1"/>
          </p:cNvSpPr>
          <p:nvPr>
            <p:ph type="title"/>
          </p:nvPr>
        </p:nvSpPr>
        <p:spPr/>
        <p:txBody>
          <a:bodyPr/>
          <a:lstStyle/>
          <a:p>
            <a:r>
              <a:rPr lang="ru-RU" dirty="0"/>
              <a:t>Объекты в памяти</a:t>
            </a:r>
          </a:p>
        </p:txBody>
      </p:sp>
      <p:pic>
        <p:nvPicPr>
          <p:cNvPr id="5" name="Объект 4" descr="Изображение выглядит как стол&#10;&#10;Автоматически созданное описание">
            <a:extLst>
              <a:ext uri="{FF2B5EF4-FFF2-40B4-BE49-F238E27FC236}">
                <a16:creationId xmlns:a16="http://schemas.microsoft.com/office/drawing/2014/main" id="{35D95740-CC69-4BF8-8D11-4DBECEC694E1}"/>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139353" y="1977246"/>
            <a:ext cx="7913294" cy="4048095"/>
          </a:xfrm>
        </p:spPr>
      </p:pic>
    </p:spTree>
    <p:extLst>
      <p:ext uri="{BB962C8B-B14F-4D97-AF65-F5344CB8AC3E}">
        <p14:creationId xmlns:p14="http://schemas.microsoft.com/office/powerpoint/2010/main" val="393240898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B5D2EAC-5E76-4189-9CF3-94E5456AE85B}"/>
              </a:ext>
            </a:extLst>
          </p:cNvPr>
          <p:cNvSpPr>
            <a:spLocks noGrp="1"/>
          </p:cNvSpPr>
          <p:nvPr>
            <p:ph type="title"/>
          </p:nvPr>
        </p:nvSpPr>
        <p:spPr/>
        <p:txBody>
          <a:bodyPr/>
          <a:lstStyle/>
          <a:p>
            <a:r>
              <a:rPr lang="ru-RU" dirty="0"/>
              <a:t>Вопросы</a:t>
            </a:r>
            <a:r>
              <a:rPr lang="en-US" dirty="0"/>
              <a:t>?</a:t>
            </a:r>
            <a:endParaRPr lang="ru-RU" dirty="0"/>
          </a:p>
        </p:txBody>
      </p:sp>
      <p:sp>
        <p:nvSpPr>
          <p:cNvPr id="4" name="Текст 3">
            <a:extLst>
              <a:ext uri="{FF2B5EF4-FFF2-40B4-BE49-F238E27FC236}">
                <a16:creationId xmlns:a16="http://schemas.microsoft.com/office/drawing/2014/main" id="{901D961C-917F-4654-9C7E-EBF42963C8FA}"/>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292309865"/>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a:bodyPr>
          <a:lstStyle/>
          <a:p>
            <a:pPr>
              <a:defRPr/>
            </a:pPr>
            <a:r>
              <a:rPr lang="ru-RU" dirty="0"/>
              <a:t>Организация памяти в языке </a:t>
            </a:r>
            <a:r>
              <a:rPr lang="en-US" dirty="0"/>
              <a:t>C</a:t>
            </a:r>
            <a:r>
              <a:rPr lang="ru-RU" dirty="0"/>
              <a:t>++</a:t>
            </a:r>
          </a:p>
        </p:txBody>
      </p:sp>
      <p:sp>
        <p:nvSpPr>
          <p:cNvPr id="75779" name="Rectangle 3"/>
          <p:cNvSpPr>
            <a:spLocks noGrp="1" noChangeArrowheads="1"/>
          </p:cNvSpPr>
          <p:nvPr>
            <p:ph idx="1"/>
          </p:nvPr>
        </p:nvSpPr>
        <p:spPr/>
        <p:txBody>
          <a:bodyPr>
            <a:normAutofit/>
          </a:bodyPr>
          <a:lstStyle/>
          <a:p>
            <a:pPr eaLnBrk="1" hangingPunct="1">
              <a:lnSpc>
                <a:spcPct val="90000"/>
              </a:lnSpc>
            </a:pPr>
            <a:r>
              <a:rPr lang="ru-RU" sz="2800" dirty="0"/>
              <a:t>С точки зрения языка С</a:t>
            </a:r>
            <a:r>
              <a:rPr lang="en-US" sz="2800" dirty="0"/>
              <a:t>++</a:t>
            </a:r>
            <a:r>
              <a:rPr lang="ru-RU" sz="2800" dirty="0"/>
              <a:t> память представляет собой массив последовательно пронумерованных ячеек памяти, с которыми можно работать по отдельности или связными кусками</a:t>
            </a:r>
          </a:p>
          <a:p>
            <a:pPr lvl="1" eaLnBrk="1" hangingPunct="1">
              <a:lnSpc>
                <a:spcPct val="90000"/>
              </a:lnSpc>
            </a:pPr>
            <a:r>
              <a:rPr lang="ru-RU" dirty="0"/>
              <a:t>Порядковый номер ячейки называется ее </a:t>
            </a:r>
            <a:r>
              <a:rPr lang="ru-RU" b="1" dirty="0">
                <a:solidFill>
                  <a:srgbClr val="FF0000"/>
                </a:solidFill>
              </a:rPr>
              <a:t>адресом</a:t>
            </a:r>
          </a:p>
          <a:p>
            <a:pPr lvl="1" eaLnBrk="1" hangingPunct="1">
              <a:lnSpc>
                <a:spcPct val="90000"/>
              </a:lnSpc>
            </a:pPr>
            <a:r>
              <a:rPr lang="ru-RU" dirty="0"/>
              <a:t>Эта память используется для хранения значений переменных</a:t>
            </a:r>
            <a:r>
              <a:rPr lang="en-US" dirty="0"/>
              <a:t>.</a:t>
            </a:r>
            <a:endParaRPr lang="ru-RU" dirty="0"/>
          </a:p>
          <a:p>
            <a:pPr lvl="1" eaLnBrk="1" hangingPunct="1">
              <a:lnSpc>
                <a:spcPct val="90000"/>
              </a:lnSpc>
            </a:pPr>
            <a:r>
              <a:rPr lang="ru-RU" dirty="0"/>
              <a:t>Переменные различных типов могут занимать различное количество ячеек памяти, и иметь различные способы представления в памяти</a:t>
            </a:r>
          </a:p>
        </p:txBody>
      </p:sp>
    </p:spTree>
    <p:custDataLst>
      <p:tags r:id="rId1"/>
    </p:custDataLst>
    <p:extLst>
      <p:ext uri="{BB962C8B-B14F-4D97-AF65-F5344CB8AC3E}">
        <p14:creationId xmlns:p14="http://schemas.microsoft.com/office/powerpoint/2010/main" val="506953931"/>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Rectangle 4"/>
          <p:cNvSpPr>
            <a:spLocks noGrp="1" noChangeArrowheads="1"/>
          </p:cNvSpPr>
          <p:nvPr>
            <p:ph type="title"/>
          </p:nvPr>
        </p:nvSpPr>
        <p:spPr/>
        <p:txBody>
          <a:bodyPr/>
          <a:lstStyle/>
          <a:p>
            <a:pPr eaLnBrk="1" hangingPunct="1"/>
            <a:r>
              <a:rPr lang="ru-RU"/>
              <a:t>Пример</a:t>
            </a:r>
          </a:p>
        </p:txBody>
      </p:sp>
      <p:graphicFrame>
        <p:nvGraphicFramePr>
          <p:cNvPr id="17452" name="Group 44"/>
          <p:cNvGraphicFramePr>
            <a:graphicFrameLocks noGrp="1"/>
          </p:cNvGraphicFramePr>
          <p:nvPr>
            <p:ph type="tbl" idx="1"/>
          </p:nvPr>
        </p:nvGraphicFramePr>
        <p:xfrm>
          <a:off x="2667000" y="2438400"/>
          <a:ext cx="7772400" cy="496888"/>
        </p:xfrm>
        <a:graphic>
          <a:graphicData uri="http://schemas.openxmlformats.org/drawingml/2006/table">
            <a:tbl>
              <a:tblPr/>
              <a:tblGrid>
                <a:gridCol w="1036638">
                  <a:extLst>
                    <a:ext uri="{9D8B030D-6E8A-4147-A177-3AD203B41FA5}">
                      <a16:colId xmlns:a16="http://schemas.microsoft.com/office/drawing/2014/main" val="20000"/>
                    </a:ext>
                  </a:extLst>
                </a:gridCol>
                <a:gridCol w="517525">
                  <a:extLst>
                    <a:ext uri="{9D8B030D-6E8A-4147-A177-3AD203B41FA5}">
                      <a16:colId xmlns:a16="http://schemas.microsoft.com/office/drawing/2014/main" val="20001"/>
                    </a:ext>
                  </a:extLst>
                </a:gridCol>
                <a:gridCol w="517525">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gridCol w="1036638">
                  <a:extLst>
                    <a:ext uri="{9D8B030D-6E8A-4147-A177-3AD203B41FA5}">
                      <a16:colId xmlns:a16="http://schemas.microsoft.com/office/drawing/2014/main" val="20005"/>
                    </a:ext>
                  </a:extLst>
                </a:gridCol>
                <a:gridCol w="519112">
                  <a:extLst>
                    <a:ext uri="{9D8B030D-6E8A-4147-A177-3AD203B41FA5}">
                      <a16:colId xmlns:a16="http://schemas.microsoft.com/office/drawing/2014/main" val="20006"/>
                    </a:ext>
                  </a:extLst>
                </a:gridCol>
                <a:gridCol w="554038">
                  <a:extLst>
                    <a:ext uri="{9D8B030D-6E8A-4147-A177-3AD203B41FA5}">
                      <a16:colId xmlns:a16="http://schemas.microsoft.com/office/drawing/2014/main" val="20007"/>
                    </a:ext>
                  </a:extLst>
                </a:gridCol>
                <a:gridCol w="481012">
                  <a:extLst>
                    <a:ext uri="{9D8B030D-6E8A-4147-A177-3AD203B41FA5}">
                      <a16:colId xmlns:a16="http://schemas.microsoft.com/office/drawing/2014/main" val="20008"/>
                    </a:ext>
                  </a:extLst>
                </a:gridCol>
                <a:gridCol w="519113">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1036637">
                  <a:extLst>
                    <a:ext uri="{9D8B030D-6E8A-4147-A177-3AD203B41FA5}">
                      <a16:colId xmlns:a16="http://schemas.microsoft.com/office/drawing/2014/main"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e8</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03</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0f</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6831" name="AutoShape 41"/>
          <p:cNvSpPr>
            <a:spLocks/>
          </p:cNvSpPr>
          <p:nvPr/>
        </p:nvSpPr>
        <p:spPr bwMode="auto">
          <a:xfrm rot="5400000">
            <a:off x="4456113" y="2325688"/>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76832" name="Text Box 42"/>
          <p:cNvSpPr txBox="1">
            <a:spLocks noChangeArrowheads="1"/>
          </p:cNvSpPr>
          <p:nvPr/>
        </p:nvSpPr>
        <p:spPr bwMode="auto">
          <a:xfrm>
            <a:off x="3922714" y="3621088"/>
            <a:ext cx="1291829" cy="369332"/>
          </a:xfrm>
          <a:prstGeom prst="rect">
            <a:avLst/>
          </a:prstGeom>
          <a:noFill/>
          <a:ln w="9525">
            <a:noFill/>
            <a:miter lim="800000"/>
            <a:headEnd/>
            <a:tailEnd/>
          </a:ln>
        </p:spPr>
        <p:txBody>
          <a:bodyPr wrap="none">
            <a:spAutoFit/>
          </a:bodyPr>
          <a:lstStyle/>
          <a:p>
            <a:r>
              <a:rPr lang="en-US"/>
              <a:t>int i = 1000;</a:t>
            </a:r>
            <a:endParaRPr lang="ru-RU"/>
          </a:p>
        </p:txBody>
      </p:sp>
      <p:sp>
        <p:nvSpPr>
          <p:cNvPr id="76833" name="Text Box 43"/>
          <p:cNvSpPr txBox="1">
            <a:spLocks noChangeArrowheads="1"/>
          </p:cNvSpPr>
          <p:nvPr/>
        </p:nvSpPr>
        <p:spPr bwMode="auto">
          <a:xfrm>
            <a:off x="6894514" y="3544888"/>
            <a:ext cx="1276311" cy="369332"/>
          </a:xfrm>
          <a:prstGeom prst="rect">
            <a:avLst/>
          </a:prstGeom>
          <a:noFill/>
          <a:ln w="9525">
            <a:noFill/>
            <a:miter lim="800000"/>
            <a:headEnd/>
            <a:tailEnd/>
          </a:ln>
        </p:spPr>
        <p:txBody>
          <a:bodyPr wrap="none">
            <a:spAutoFit/>
          </a:bodyPr>
          <a:lstStyle/>
          <a:p>
            <a:r>
              <a:rPr lang="en-US"/>
              <a:t>char a = 15;</a:t>
            </a:r>
            <a:endParaRPr lang="ru-RU"/>
          </a:p>
        </p:txBody>
      </p:sp>
      <p:sp>
        <p:nvSpPr>
          <p:cNvPr id="76834" name="AutoShape 45"/>
          <p:cNvSpPr>
            <a:spLocks/>
          </p:cNvSpPr>
          <p:nvPr/>
        </p:nvSpPr>
        <p:spPr bwMode="auto">
          <a:xfrm rot="5400000">
            <a:off x="7466013" y="2973388"/>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76835" name="Line 46"/>
          <p:cNvSpPr>
            <a:spLocks noChangeShapeType="1"/>
          </p:cNvSpPr>
          <p:nvPr/>
        </p:nvSpPr>
        <p:spPr bwMode="auto">
          <a:xfrm>
            <a:off x="2667000" y="2209800"/>
            <a:ext cx="7696200" cy="0"/>
          </a:xfrm>
          <a:prstGeom prst="line">
            <a:avLst/>
          </a:prstGeom>
          <a:noFill/>
          <a:ln w="12700">
            <a:solidFill>
              <a:schemeClr val="tx1"/>
            </a:solidFill>
            <a:round/>
            <a:headEnd/>
            <a:tailEnd type="triangle" w="lg" len="lg"/>
          </a:ln>
        </p:spPr>
        <p:txBody>
          <a:bodyPr/>
          <a:lstStyle/>
          <a:p>
            <a:endParaRPr lang="ru-RU"/>
          </a:p>
        </p:txBody>
      </p:sp>
    </p:spTree>
    <p:custDataLst>
      <p:tags r:id="rId1"/>
    </p:custDataLst>
    <p:extLst>
      <p:ext uri="{BB962C8B-B14F-4D97-AF65-F5344CB8AC3E}">
        <p14:creationId xmlns:p14="http://schemas.microsoft.com/office/powerpoint/2010/main" val="424959288"/>
      </p:ext>
    </p:extLst>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ru-RU"/>
              <a:t>Что такое указатель?</a:t>
            </a:r>
          </a:p>
        </p:txBody>
      </p:sp>
      <p:sp>
        <p:nvSpPr>
          <p:cNvPr id="77827" name="Rectangle 3"/>
          <p:cNvSpPr>
            <a:spLocks noGrp="1" noChangeArrowheads="1"/>
          </p:cNvSpPr>
          <p:nvPr>
            <p:ph idx="1"/>
          </p:nvPr>
        </p:nvSpPr>
        <p:spPr/>
        <p:txBody>
          <a:bodyPr/>
          <a:lstStyle/>
          <a:p>
            <a:pPr eaLnBrk="1" hangingPunct="1"/>
            <a:r>
              <a:rPr lang="ru-RU" b="1" dirty="0">
                <a:solidFill>
                  <a:srgbClr val="FF0000"/>
                </a:solidFill>
              </a:rPr>
              <a:t>Указатель</a:t>
            </a:r>
            <a:r>
              <a:rPr lang="ru-RU" dirty="0"/>
              <a:t> – это переменная, которая может хранить адрес другой переменной в памяти заданного типа</a:t>
            </a:r>
          </a:p>
          <a:p>
            <a:pPr lvl="1" eaLnBrk="1" hangingPunct="1"/>
            <a:r>
              <a:rPr lang="ru-RU" dirty="0"/>
              <a:t>Указатели – мощное средство языка С++, позволяющее эффективно решать различные задачи</a:t>
            </a:r>
          </a:p>
          <a:p>
            <a:pPr lvl="1" eaLnBrk="1" hangingPunct="1"/>
            <a:r>
              <a:rPr lang="ru-RU" dirty="0"/>
              <a:t>Использование указателей открывает доступ к памяти машины, поэтому пользоваться ими следует аккуратно</a:t>
            </a:r>
          </a:p>
        </p:txBody>
      </p:sp>
    </p:spTree>
    <p:custDataLst>
      <p:tags r:id="rId1"/>
    </p:custDataLst>
    <p:extLst>
      <p:ext uri="{BB962C8B-B14F-4D97-AF65-F5344CB8AC3E}">
        <p14:creationId xmlns:p14="http://schemas.microsoft.com/office/powerpoint/2010/main" val="1445403202"/>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ru-RU"/>
              <a:t>Объявление указателя</a:t>
            </a:r>
          </a:p>
        </p:txBody>
      </p:sp>
      <p:sp>
        <p:nvSpPr>
          <p:cNvPr id="22531" name="Rectangle 3"/>
          <p:cNvSpPr>
            <a:spLocks noGrp="1" noChangeArrowheads="1"/>
          </p:cNvSpPr>
          <p:nvPr>
            <p:ph idx="1"/>
          </p:nvPr>
        </p:nvSpPr>
        <p:spPr/>
        <p:txBody>
          <a:bodyPr>
            <a:normAutofit/>
          </a:bodyPr>
          <a:lstStyle/>
          <a:p>
            <a:pPr eaLnBrk="1" hangingPunct="1">
              <a:lnSpc>
                <a:spcPct val="90000"/>
              </a:lnSpc>
            </a:pPr>
            <a:r>
              <a:rPr lang="ru-RU" sz="2400" dirty="0"/>
              <a:t>Указатель на переменную определенного типа объявляется следующим образом:</a:t>
            </a:r>
            <a:br>
              <a:rPr lang="en-US" sz="2400" dirty="0"/>
            </a:br>
            <a:r>
              <a:rPr lang="en-US" sz="2400" b="1" i="1" dirty="0">
                <a:latin typeface="Courier New" pitchFamily="49" charset="0"/>
              </a:rPr>
              <a:t>&lt;</a:t>
            </a:r>
            <a:r>
              <a:rPr lang="ru-RU" sz="2400" b="1" i="1" dirty="0">
                <a:latin typeface="Courier New" pitchFamily="49" charset="0"/>
              </a:rPr>
              <a:t>тип</a:t>
            </a:r>
            <a:r>
              <a:rPr lang="en-US" sz="2400" b="1" i="1" dirty="0">
                <a:latin typeface="Courier New" pitchFamily="49" charset="0"/>
              </a:rPr>
              <a:t>&gt;</a:t>
            </a:r>
            <a:r>
              <a:rPr lang="ru-RU" sz="2400" b="1" dirty="0">
                <a:latin typeface="Courier New" pitchFamily="49" charset="0"/>
              </a:rPr>
              <a:t> *</a:t>
            </a:r>
            <a:r>
              <a:rPr lang="en-US" sz="2400" b="1" i="1" dirty="0">
                <a:latin typeface="Courier New" pitchFamily="49" charset="0"/>
              </a:rPr>
              <a:t>&lt;</a:t>
            </a:r>
            <a:r>
              <a:rPr lang="ru-RU" sz="2400" b="1" i="1" dirty="0">
                <a:latin typeface="Courier New" pitchFamily="49" charset="0"/>
              </a:rPr>
              <a:t>идентификатор</a:t>
            </a:r>
            <a:r>
              <a:rPr lang="en-US" sz="2400" b="1" i="1" dirty="0">
                <a:latin typeface="Courier New" pitchFamily="49" charset="0"/>
              </a:rPr>
              <a:t>&gt;</a:t>
            </a:r>
            <a:r>
              <a:rPr lang="en-US" sz="2400" dirty="0"/>
              <a:t>;</a:t>
            </a:r>
          </a:p>
          <a:p>
            <a:pPr lvl="1" eaLnBrk="1" hangingPunct="1">
              <a:lnSpc>
                <a:spcPct val="90000"/>
              </a:lnSpc>
            </a:pPr>
            <a:r>
              <a:rPr lang="ru-RU" sz="2000" dirty="0"/>
              <a:t>Например:</a:t>
            </a:r>
            <a:br>
              <a:rPr lang="ru-RU" sz="2000" dirty="0"/>
            </a:br>
            <a:r>
              <a:rPr lang="en-US" sz="2000" dirty="0" err="1"/>
              <a:t>int</a:t>
            </a:r>
            <a:r>
              <a:rPr lang="en-US" sz="2000" dirty="0"/>
              <a:t> *</a:t>
            </a:r>
            <a:r>
              <a:rPr lang="en-US" sz="2000" dirty="0" err="1"/>
              <a:t>pointerToInt</a:t>
            </a:r>
            <a:r>
              <a:rPr lang="en-US" sz="2000" dirty="0"/>
              <a:t>;</a:t>
            </a:r>
          </a:p>
          <a:p>
            <a:pPr lvl="1" eaLnBrk="1" hangingPunct="1">
              <a:lnSpc>
                <a:spcPct val="90000"/>
              </a:lnSpc>
            </a:pPr>
            <a:r>
              <a:rPr lang="ru-RU" sz="2000" dirty="0"/>
              <a:t>Указатель, способный хранить адрес переменной любого типа</a:t>
            </a:r>
            <a:r>
              <a:rPr lang="en-US" sz="2000" dirty="0"/>
              <a:t> </a:t>
            </a:r>
            <a:r>
              <a:rPr lang="ru-RU" sz="2000" dirty="0"/>
              <a:t>имеет тип </a:t>
            </a:r>
            <a:r>
              <a:rPr lang="en-US" sz="2000" b="1" dirty="0">
                <a:solidFill>
                  <a:srgbClr val="FF0000"/>
                </a:solidFill>
              </a:rPr>
              <a:t>void*</a:t>
            </a:r>
            <a:r>
              <a:rPr lang="en-US" sz="2000" dirty="0"/>
              <a:t>:</a:t>
            </a:r>
          </a:p>
          <a:p>
            <a:pPr lvl="2" eaLnBrk="1" hangingPunct="1">
              <a:lnSpc>
                <a:spcPct val="90000"/>
              </a:lnSpc>
            </a:pPr>
            <a:r>
              <a:rPr lang="en-US" sz="1800" dirty="0"/>
              <a:t>void * </a:t>
            </a:r>
            <a:r>
              <a:rPr lang="en-US" sz="1800" dirty="0" err="1"/>
              <a:t>pointerToAnyType</a:t>
            </a:r>
            <a:r>
              <a:rPr lang="en-US" sz="1800" dirty="0"/>
              <a:t>;</a:t>
            </a:r>
          </a:p>
          <a:p>
            <a:pPr lvl="1" eaLnBrk="1" hangingPunct="1">
              <a:lnSpc>
                <a:spcPct val="90000"/>
              </a:lnSpc>
            </a:pPr>
            <a:r>
              <a:rPr lang="ru-RU" sz="2000" dirty="0"/>
              <a:t>Как и к обычным переменным, к указателям можно применять модификатор </a:t>
            </a:r>
            <a:r>
              <a:rPr lang="en-US" sz="2000" b="1" dirty="0">
                <a:solidFill>
                  <a:srgbClr val="FF0000"/>
                </a:solidFill>
              </a:rPr>
              <a:t>const</a:t>
            </a:r>
            <a:r>
              <a:rPr lang="en-US" sz="2000" dirty="0"/>
              <a:t>:</a:t>
            </a:r>
            <a:endParaRPr lang="ru-RU" sz="2000" dirty="0"/>
          </a:p>
          <a:p>
            <a:pPr lvl="2" eaLnBrk="1" hangingPunct="1">
              <a:lnSpc>
                <a:spcPct val="90000"/>
              </a:lnSpc>
            </a:pPr>
            <a:r>
              <a:rPr lang="en-US" sz="1800" b="1" dirty="0"/>
              <a:t>const </a:t>
            </a:r>
            <a:r>
              <a:rPr lang="en-US" sz="1800" b="1" dirty="0" err="1"/>
              <a:t>int</a:t>
            </a:r>
            <a:r>
              <a:rPr lang="en-US" sz="1800" b="1" dirty="0"/>
              <a:t> *</a:t>
            </a:r>
            <a:r>
              <a:rPr lang="en-US" sz="1800" dirty="0"/>
              <a:t> </a:t>
            </a:r>
            <a:r>
              <a:rPr lang="en-US" sz="1800" dirty="0" err="1"/>
              <a:t>pointerToConstInt</a:t>
            </a:r>
            <a:r>
              <a:rPr lang="en-US" sz="1800" dirty="0"/>
              <a:t>;</a:t>
            </a:r>
          </a:p>
          <a:p>
            <a:pPr lvl="2" eaLnBrk="1" hangingPunct="1">
              <a:lnSpc>
                <a:spcPct val="90000"/>
              </a:lnSpc>
            </a:pPr>
            <a:r>
              <a:rPr lang="en-US" sz="1800" b="1" dirty="0"/>
              <a:t>char * const</a:t>
            </a:r>
            <a:r>
              <a:rPr lang="en-US" sz="1800" dirty="0"/>
              <a:t> </a:t>
            </a:r>
            <a:r>
              <a:rPr lang="en-US" sz="1800" dirty="0" err="1"/>
              <a:t>constPointerToChar</a:t>
            </a:r>
            <a:r>
              <a:rPr lang="en-US" sz="1800" dirty="0"/>
              <a:t> = &amp;</a:t>
            </a:r>
            <a:r>
              <a:rPr lang="en-US" sz="1800" dirty="0" err="1"/>
              <a:t>ch</a:t>
            </a:r>
            <a:r>
              <a:rPr lang="en-US" sz="1800" dirty="0"/>
              <a:t>;</a:t>
            </a:r>
          </a:p>
          <a:p>
            <a:pPr lvl="2" eaLnBrk="1" hangingPunct="1">
              <a:lnSpc>
                <a:spcPct val="90000"/>
              </a:lnSpc>
            </a:pPr>
            <a:r>
              <a:rPr lang="en-US" sz="1800" b="1" dirty="0"/>
              <a:t>const double * const</a:t>
            </a:r>
            <a:r>
              <a:rPr lang="en-US" sz="1800" dirty="0"/>
              <a:t> </a:t>
            </a:r>
            <a:r>
              <a:rPr lang="en-US" sz="1800" dirty="0" err="1"/>
              <a:t>constPointerToConstDouble</a:t>
            </a:r>
            <a:r>
              <a:rPr lang="en-US" sz="1800" dirty="0"/>
              <a:t> = &amp;x;</a:t>
            </a:r>
          </a:p>
          <a:p>
            <a:pPr lvl="2" eaLnBrk="1" hangingPunct="1">
              <a:lnSpc>
                <a:spcPct val="90000"/>
              </a:lnSpc>
            </a:pPr>
            <a:r>
              <a:rPr lang="en-US" sz="1800" b="1" dirty="0"/>
              <a:t>float * const</a:t>
            </a:r>
            <a:r>
              <a:rPr lang="en-US" sz="1800" dirty="0"/>
              <a:t> </a:t>
            </a:r>
            <a:r>
              <a:rPr lang="en-US" sz="1800" dirty="0" err="1"/>
              <a:t>constPointerToFloat</a:t>
            </a:r>
            <a:r>
              <a:rPr lang="en-US" sz="1800" dirty="0"/>
              <a:t> = &amp;y;</a:t>
            </a:r>
          </a:p>
          <a:p>
            <a:pPr lvl="2" eaLnBrk="1" hangingPunct="1">
              <a:lnSpc>
                <a:spcPct val="90000"/>
              </a:lnSpc>
            </a:pPr>
            <a:r>
              <a:rPr lang="en-US" sz="1800" b="1" dirty="0"/>
              <a:t>const void * </a:t>
            </a:r>
            <a:r>
              <a:rPr lang="en-US" sz="1800" dirty="0" err="1"/>
              <a:t>pointerToConstData</a:t>
            </a:r>
            <a:r>
              <a:rPr lang="en-US" sz="1800" dirty="0"/>
              <a:t>;</a:t>
            </a:r>
            <a:endParaRPr lang="ru-RU" sz="1800" dirty="0"/>
          </a:p>
        </p:txBody>
      </p:sp>
    </p:spTree>
    <p:custDataLst>
      <p:tags r:id="rId1"/>
    </p:custDataLst>
    <p:extLst>
      <p:ext uri="{BB962C8B-B14F-4D97-AF65-F5344CB8AC3E}">
        <p14:creationId xmlns:p14="http://schemas.microsoft.com/office/powerpoint/2010/main" val="788035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20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fade">
                                      <p:cBhvr>
                                        <p:cTn id="12" dur="20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fade">
                                      <p:cBhvr>
                                        <p:cTn id="17" dur="2000"/>
                                        <p:tgtEl>
                                          <p:spTgt spid="22531">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531">
                                            <p:txEl>
                                              <p:pRg st="3" end="3"/>
                                            </p:txEl>
                                          </p:spTgt>
                                        </p:tgtEl>
                                        <p:attrNameLst>
                                          <p:attrName>style.visibility</p:attrName>
                                        </p:attrNameLst>
                                      </p:cBhvr>
                                      <p:to>
                                        <p:strVal val="visible"/>
                                      </p:to>
                                    </p:set>
                                    <p:animEffect transition="in" filter="fade">
                                      <p:cBhvr>
                                        <p:cTn id="20" dur="2000"/>
                                        <p:tgtEl>
                                          <p:spTgt spid="2253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531">
                                            <p:txEl>
                                              <p:pRg st="4" end="4"/>
                                            </p:txEl>
                                          </p:spTgt>
                                        </p:tgtEl>
                                        <p:attrNameLst>
                                          <p:attrName>style.visibility</p:attrName>
                                        </p:attrNameLst>
                                      </p:cBhvr>
                                      <p:to>
                                        <p:strVal val="visible"/>
                                      </p:to>
                                    </p:set>
                                    <p:animEffect transition="in" filter="fade">
                                      <p:cBhvr>
                                        <p:cTn id="25" dur="2000"/>
                                        <p:tgtEl>
                                          <p:spTgt spid="22531">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531">
                                            <p:txEl>
                                              <p:pRg st="5" end="5"/>
                                            </p:txEl>
                                          </p:spTgt>
                                        </p:tgtEl>
                                        <p:attrNameLst>
                                          <p:attrName>style.visibility</p:attrName>
                                        </p:attrNameLst>
                                      </p:cBhvr>
                                      <p:to>
                                        <p:strVal val="visible"/>
                                      </p:to>
                                    </p:set>
                                    <p:animEffect transition="in" filter="fade">
                                      <p:cBhvr>
                                        <p:cTn id="28" dur="2000"/>
                                        <p:tgtEl>
                                          <p:spTgt spid="22531">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531">
                                            <p:txEl>
                                              <p:pRg st="6" end="6"/>
                                            </p:txEl>
                                          </p:spTgt>
                                        </p:tgtEl>
                                        <p:attrNameLst>
                                          <p:attrName>style.visibility</p:attrName>
                                        </p:attrNameLst>
                                      </p:cBhvr>
                                      <p:to>
                                        <p:strVal val="visible"/>
                                      </p:to>
                                    </p:set>
                                    <p:animEffect transition="in" filter="fade">
                                      <p:cBhvr>
                                        <p:cTn id="31" dur="2000"/>
                                        <p:tgtEl>
                                          <p:spTgt spid="22531">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531">
                                            <p:txEl>
                                              <p:pRg st="7" end="7"/>
                                            </p:txEl>
                                          </p:spTgt>
                                        </p:tgtEl>
                                        <p:attrNameLst>
                                          <p:attrName>style.visibility</p:attrName>
                                        </p:attrNameLst>
                                      </p:cBhvr>
                                      <p:to>
                                        <p:strVal val="visible"/>
                                      </p:to>
                                    </p:set>
                                    <p:animEffect transition="in" filter="fade">
                                      <p:cBhvr>
                                        <p:cTn id="34" dur="2000"/>
                                        <p:tgtEl>
                                          <p:spTgt spid="22531">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531">
                                            <p:txEl>
                                              <p:pRg st="8" end="8"/>
                                            </p:txEl>
                                          </p:spTgt>
                                        </p:tgtEl>
                                        <p:attrNameLst>
                                          <p:attrName>style.visibility</p:attrName>
                                        </p:attrNameLst>
                                      </p:cBhvr>
                                      <p:to>
                                        <p:strVal val="visible"/>
                                      </p:to>
                                    </p:set>
                                    <p:animEffect transition="in" filter="fade">
                                      <p:cBhvr>
                                        <p:cTn id="37" dur="2000"/>
                                        <p:tgtEl>
                                          <p:spTgt spid="22531">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531">
                                            <p:txEl>
                                              <p:pRg st="9" end="9"/>
                                            </p:txEl>
                                          </p:spTgt>
                                        </p:tgtEl>
                                        <p:attrNameLst>
                                          <p:attrName>style.visibility</p:attrName>
                                        </p:attrNameLst>
                                      </p:cBhvr>
                                      <p:to>
                                        <p:strVal val="visible"/>
                                      </p:to>
                                    </p:set>
                                    <p:animEffect transition="in" filter="fade">
                                      <p:cBhvr>
                                        <p:cTn id="40" dur="2000"/>
                                        <p:tgtEl>
                                          <p:spTgt spid="225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bldLvl="2"/>
    </p:bldLst>
  </p:timing>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a:defRPr/>
            </a:pPr>
            <a:r>
              <a:rPr lang="ru-RU"/>
              <a:t>Получение адреса переменной</a:t>
            </a:r>
          </a:p>
        </p:txBody>
      </p:sp>
      <p:sp>
        <p:nvSpPr>
          <p:cNvPr id="15363" name="Rectangle 3"/>
          <p:cNvSpPr>
            <a:spLocks noGrp="1" noChangeArrowheads="1"/>
          </p:cNvSpPr>
          <p:nvPr>
            <p:ph idx="1"/>
          </p:nvPr>
        </p:nvSpPr>
        <p:spPr/>
        <p:txBody>
          <a:bodyPr/>
          <a:lstStyle/>
          <a:p>
            <a:pPr eaLnBrk="1" hangingPunct="1"/>
            <a:r>
              <a:rPr lang="ru-RU" dirty="0"/>
              <a:t>Для взятия адреса переменной в памяти служит унарный оператор </a:t>
            </a:r>
            <a:r>
              <a:rPr lang="en-US" b="1" dirty="0">
                <a:solidFill>
                  <a:srgbClr val="FF0000"/>
                </a:solidFill>
              </a:rPr>
              <a:t>&amp;</a:t>
            </a:r>
            <a:endParaRPr lang="ru-RU" b="1" dirty="0">
              <a:solidFill>
                <a:srgbClr val="FF0000"/>
              </a:solidFill>
            </a:endParaRPr>
          </a:p>
          <a:p>
            <a:pPr lvl="1" eaLnBrk="1" hangingPunct="1"/>
            <a:r>
              <a:rPr lang="ru-RU" dirty="0"/>
              <a:t>Этот оператор возвращает адрес переменной, который может быть присвоен указателю совместимого типа</a:t>
            </a:r>
          </a:p>
          <a:p>
            <a:pPr lvl="1" eaLnBrk="1" hangingPunct="1"/>
            <a:r>
              <a:rPr lang="ru-RU" dirty="0"/>
              <a:t>Оператор взятия адреса применим только к переменным. Его нельзя применять к числовым константам, литералам, выражениям или регистровым переменным</a:t>
            </a:r>
          </a:p>
        </p:txBody>
      </p:sp>
    </p:spTree>
    <p:custDataLst>
      <p:tags r:id="rId1"/>
    </p:custDataLst>
    <p:extLst>
      <p:ext uri="{BB962C8B-B14F-4D97-AF65-F5344CB8AC3E}">
        <p14:creationId xmlns:p14="http://schemas.microsoft.com/office/powerpoint/2010/main" val="11885310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1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ru-RU"/>
              <a:t>Оператор косвенного доступа</a:t>
            </a:r>
          </a:p>
        </p:txBody>
      </p:sp>
      <p:sp>
        <p:nvSpPr>
          <p:cNvPr id="80899" name="Rectangle 3"/>
          <p:cNvSpPr>
            <a:spLocks noGrp="1" noChangeArrowheads="1"/>
          </p:cNvSpPr>
          <p:nvPr>
            <p:ph idx="1"/>
          </p:nvPr>
        </p:nvSpPr>
        <p:spPr/>
        <p:txBody>
          <a:bodyPr/>
          <a:lstStyle/>
          <a:p>
            <a:pPr eaLnBrk="1" hangingPunct="1"/>
            <a:r>
              <a:rPr lang="ru-RU" dirty="0"/>
              <a:t>Для доступа к значению, на которое ссылается указатель, необходимо его </a:t>
            </a:r>
            <a:r>
              <a:rPr lang="ru-RU" b="1" dirty="0">
                <a:solidFill>
                  <a:srgbClr val="FF0000"/>
                </a:solidFill>
              </a:rPr>
              <a:t>разыменование</a:t>
            </a:r>
            <a:r>
              <a:rPr lang="en-US" b="1" dirty="0">
                <a:solidFill>
                  <a:schemeClr val="hlink"/>
                </a:solidFill>
              </a:rPr>
              <a:t> </a:t>
            </a:r>
            <a:r>
              <a:rPr lang="en-US" dirty="0"/>
              <a:t>(dereferencing)</a:t>
            </a:r>
            <a:r>
              <a:rPr lang="ru-RU" dirty="0"/>
              <a:t>, осуществляемое при помощи </a:t>
            </a:r>
            <a:r>
              <a:rPr lang="ru-RU" b="1" dirty="0"/>
              <a:t>унарного</a:t>
            </a:r>
            <a:r>
              <a:rPr lang="ru-RU" dirty="0"/>
              <a:t> оператора </a:t>
            </a:r>
            <a:r>
              <a:rPr lang="ru-RU" b="1" dirty="0"/>
              <a:t>*</a:t>
            </a:r>
          </a:p>
          <a:p>
            <a:pPr lvl="1" eaLnBrk="1" hangingPunct="1"/>
            <a:r>
              <a:rPr lang="en-US" dirty="0" err="1">
                <a:latin typeface="Courier New" pitchFamily="49" charset="0"/>
              </a:rPr>
              <a:t>int</a:t>
            </a:r>
            <a:r>
              <a:rPr lang="en-US" dirty="0">
                <a:latin typeface="Courier New" pitchFamily="49" charset="0"/>
              </a:rPr>
              <a:t> * p = &amp;</a:t>
            </a:r>
            <a:r>
              <a:rPr lang="en-US" dirty="0" err="1">
                <a:latin typeface="Courier New" pitchFamily="49" charset="0"/>
              </a:rPr>
              <a:t>i</a:t>
            </a:r>
            <a:r>
              <a:rPr lang="en-US" dirty="0">
                <a:latin typeface="Courier New" pitchFamily="49" charset="0"/>
              </a:rPr>
              <a:t>;</a:t>
            </a:r>
            <a:br>
              <a:rPr lang="en-US" dirty="0">
                <a:latin typeface="Courier New" pitchFamily="49" charset="0"/>
              </a:rPr>
            </a:br>
            <a:r>
              <a:rPr lang="en-US" dirty="0">
                <a:latin typeface="Courier New" pitchFamily="49" charset="0"/>
              </a:rPr>
              <a:t>*p = 5;</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4072918512"/>
      </p:ext>
    </p:extLst>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Rectangle 4"/>
          <p:cNvSpPr>
            <a:spLocks noGrp="1" noChangeArrowheads="1"/>
          </p:cNvSpPr>
          <p:nvPr>
            <p:ph type="title"/>
          </p:nvPr>
        </p:nvSpPr>
        <p:spPr/>
        <p:txBody>
          <a:bodyPr/>
          <a:lstStyle/>
          <a:p>
            <a:pPr eaLnBrk="1" hangingPunct="1"/>
            <a:r>
              <a:rPr lang="ru-RU"/>
              <a:t>Пример</a:t>
            </a:r>
          </a:p>
        </p:txBody>
      </p:sp>
      <p:graphicFrame>
        <p:nvGraphicFramePr>
          <p:cNvPr id="9290" name="Group 74"/>
          <p:cNvGraphicFramePr>
            <a:graphicFrameLocks noGrp="1"/>
          </p:cNvGraphicFramePr>
          <p:nvPr>
            <p:ph type="tbl" idx="1"/>
          </p:nvPr>
        </p:nvGraphicFramePr>
        <p:xfrm>
          <a:off x="2590801" y="2743200"/>
          <a:ext cx="7770813" cy="518160"/>
        </p:xfrm>
        <a:graphic>
          <a:graphicData uri="http://schemas.openxmlformats.org/drawingml/2006/table">
            <a:tbl>
              <a:tblPr/>
              <a:tblGrid>
                <a:gridCol w="1036638">
                  <a:extLst>
                    <a:ext uri="{9D8B030D-6E8A-4147-A177-3AD203B41FA5}">
                      <a16:colId xmlns:a16="http://schemas.microsoft.com/office/drawing/2014/main" val="20000"/>
                    </a:ext>
                  </a:extLst>
                </a:gridCol>
                <a:gridCol w="517525">
                  <a:extLst>
                    <a:ext uri="{9D8B030D-6E8A-4147-A177-3AD203B41FA5}">
                      <a16:colId xmlns:a16="http://schemas.microsoft.com/office/drawing/2014/main" val="20001"/>
                    </a:ext>
                  </a:extLst>
                </a:gridCol>
                <a:gridCol w="517525">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gridCol w="1035050">
                  <a:extLst>
                    <a:ext uri="{9D8B030D-6E8A-4147-A177-3AD203B41FA5}">
                      <a16:colId xmlns:a16="http://schemas.microsoft.com/office/drawing/2014/main" val="20005"/>
                    </a:ext>
                  </a:extLst>
                </a:gridCol>
                <a:gridCol w="519113">
                  <a:extLst>
                    <a:ext uri="{9D8B030D-6E8A-4147-A177-3AD203B41FA5}">
                      <a16:colId xmlns:a16="http://schemas.microsoft.com/office/drawing/2014/main" val="20006"/>
                    </a:ext>
                  </a:extLst>
                </a:gridCol>
                <a:gridCol w="595312">
                  <a:extLst>
                    <a:ext uri="{9D8B030D-6E8A-4147-A177-3AD203B41FA5}">
                      <a16:colId xmlns:a16="http://schemas.microsoft.com/office/drawing/2014/main" val="20007"/>
                    </a:ext>
                  </a:extLst>
                </a:gridCol>
                <a:gridCol w="439738">
                  <a:extLst>
                    <a:ext uri="{9D8B030D-6E8A-4147-A177-3AD203B41FA5}">
                      <a16:colId xmlns:a16="http://schemas.microsoft.com/office/drawing/2014/main" val="20008"/>
                    </a:ext>
                  </a:extLst>
                </a:gridCol>
                <a:gridCol w="519112">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1036638">
                  <a:extLst>
                    <a:ext uri="{9D8B030D-6E8A-4147-A177-3AD203B41FA5}">
                      <a16:colId xmlns:a16="http://schemas.microsoft.com/office/drawing/2014/main"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cs typeface="Arial" charset="0"/>
                        </a:rPr>
                        <a:t>...</a:t>
                      </a: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1951" name="AutoShape 65"/>
          <p:cNvSpPr>
            <a:spLocks/>
          </p:cNvSpPr>
          <p:nvPr/>
        </p:nvSpPr>
        <p:spPr bwMode="auto">
          <a:xfrm rot="5400000">
            <a:off x="4419600" y="2590800"/>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81952" name="Text Box 66"/>
          <p:cNvSpPr txBox="1">
            <a:spLocks noChangeArrowheads="1"/>
          </p:cNvSpPr>
          <p:nvPr/>
        </p:nvSpPr>
        <p:spPr bwMode="auto">
          <a:xfrm>
            <a:off x="4495800" y="3810000"/>
            <a:ext cx="308098" cy="369332"/>
          </a:xfrm>
          <a:prstGeom prst="rect">
            <a:avLst/>
          </a:prstGeom>
          <a:noFill/>
          <a:ln w="9525">
            <a:noFill/>
            <a:miter lim="800000"/>
            <a:headEnd/>
            <a:tailEnd/>
          </a:ln>
        </p:spPr>
        <p:txBody>
          <a:bodyPr wrap="none">
            <a:spAutoFit/>
          </a:bodyPr>
          <a:lstStyle/>
          <a:p>
            <a:r>
              <a:rPr lang="en-US" b="1"/>
              <a:t>p</a:t>
            </a:r>
            <a:endParaRPr lang="ru-RU" b="1"/>
          </a:p>
        </p:txBody>
      </p:sp>
      <p:sp>
        <p:nvSpPr>
          <p:cNvPr id="81953" name="AutoShape 69"/>
          <p:cNvSpPr>
            <a:spLocks/>
          </p:cNvSpPr>
          <p:nvPr/>
        </p:nvSpPr>
        <p:spPr bwMode="auto">
          <a:xfrm rot="5400000">
            <a:off x="7353300" y="3238500"/>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81954" name="Text Box 70"/>
          <p:cNvSpPr txBox="1">
            <a:spLocks noChangeArrowheads="1"/>
          </p:cNvSpPr>
          <p:nvPr/>
        </p:nvSpPr>
        <p:spPr bwMode="auto">
          <a:xfrm>
            <a:off x="7315200" y="3733800"/>
            <a:ext cx="280846" cy="369332"/>
          </a:xfrm>
          <a:prstGeom prst="rect">
            <a:avLst/>
          </a:prstGeom>
          <a:noFill/>
          <a:ln w="9525">
            <a:noFill/>
            <a:miter lim="800000"/>
            <a:headEnd/>
            <a:tailEnd/>
          </a:ln>
        </p:spPr>
        <p:txBody>
          <a:bodyPr wrap="none">
            <a:spAutoFit/>
          </a:bodyPr>
          <a:lstStyle/>
          <a:p>
            <a:r>
              <a:rPr lang="en-US" b="1"/>
              <a:t>c</a:t>
            </a:r>
            <a:endParaRPr lang="ru-RU" b="1"/>
          </a:p>
        </p:txBody>
      </p:sp>
      <p:sp>
        <p:nvSpPr>
          <p:cNvPr id="9287" name="Text Box 71"/>
          <p:cNvSpPr txBox="1">
            <a:spLocks noChangeArrowheads="1"/>
          </p:cNvSpPr>
          <p:nvPr/>
        </p:nvSpPr>
        <p:spPr bwMode="auto">
          <a:xfrm>
            <a:off x="2286000" y="4191001"/>
            <a:ext cx="2209800" cy="1192213"/>
          </a:xfrm>
          <a:prstGeom prst="rect">
            <a:avLst/>
          </a:prstGeom>
          <a:noFill/>
          <a:ln w="9525">
            <a:noFill/>
            <a:miter lim="800000"/>
            <a:headEnd/>
            <a:tailEnd/>
          </a:ln>
        </p:spPr>
        <p:txBody>
          <a:bodyPr>
            <a:spAutoFit/>
          </a:bodyPr>
          <a:lstStyle/>
          <a:p>
            <a:pPr>
              <a:spcBef>
                <a:spcPct val="50000"/>
              </a:spcBef>
            </a:pPr>
            <a:r>
              <a:rPr lang="en-US" b="1">
                <a:latin typeface="Courier New" pitchFamily="49" charset="0"/>
              </a:rPr>
              <a:t>char c</a:t>
            </a:r>
            <a:r>
              <a:rPr lang="ru-RU" b="1">
                <a:latin typeface="Courier New" pitchFamily="49" charset="0"/>
              </a:rPr>
              <a:t> = </a:t>
            </a:r>
            <a:r>
              <a:rPr lang="en-US" b="1">
                <a:latin typeface="Courier New" pitchFamily="49" charset="0"/>
              </a:rPr>
              <a:t>‘A’;</a:t>
            </a:r>
          </a:p>
          <a:p>
            <a:pPr>
              <a:spcBef>
                <a:spcPct val="50000"/>
              </a:spcBef>
            </a:pPr>
            <a:r>
              <a:rPr lang="en-US" b="1">
                <a:latin typeface="Courier New" pitchFamily="49" charset="0"/>
              </a:rPr>
              <a:t>char *p = &amp;c;</a:t>
            </a:r>
          </a:p>
          <a:p>
            <a:pPr>
              <a:spcBef>
                <a:spcPct val="50000"/>
              </a:spcBef>
            </a:pPr>
            <a:r>
              <a:rPr lang="en-US" b="1">
                <a:latin typeface="Courier New" pitchFamily="49" charset="0"/>
              </a:rPr>
              <a:t>*p = ‘B’;</a:t>
            </a:r>
          </a:p>
        </p:txBody>
      </p:sp>
      <p:sp>
        <p:nvSpPr>
          <p:cNvPr id="9288" name="Arc 72"/>
          <p:cNvSpPr>
            <a:spLocks/>
          </p:cNvSpPr>
          <p:nvPr/>
        </p:nvSpPr>
        <p:spPr bwMode="auto">
          <a:xfrm>
            <a:off x="4429126" y="2286000"/>
            <a:ext cx="3071813" cy="534988"/>
          </a:xfrm>
          <a:custGeom>
            <a:avLst/>
            <a:gdLst>
              <a:gd name="T0" fmla="*/ 0 w 40077"/>
              <a:gd name="T1" fmla="*/ 7899420 h 21600"/>
              <a:gd name="T2" fmla="*/ 235447549 w 40077"/>
              <a:gd name="T3" fmla="*/ 8751512 h 21600"/>
              <a:gd name="T4" fmla="*/ 116087652 w 40077"/>
              <a:gd name="T5" fmla="*/ 13250564 h 21600"/>
              <a:gd name="T6" fmla="*/ 0 60000 65536"/>
              <a:gd name="T7" fmla="*/ 0 60000 65536"/>
              <a:gd name="T8" fmla="*/ 0 60000 65536"/>
              <a:gd name="T9" fmla="*/ 0 w 40077"/>
              <a:gd name="T10" fmla="*/ 0 h 21600"/>
              <a:gd name="T11" fmla="*/ 40077 w 40077"/>
              <a:gd name="T12" fmla="*/ 21600 h 21600"/>
            </a:gdLst>
            <a:ahLst/>
            <a:cxnLst>
              <a:cxn ang="T6">
                <a:pos x="T0" y="T1"/>
              </a:cxn>
              <a:cxn ang="T7">
                <a:pos x="T2" y="T3"/>
              </a:cxn>
              <a:cxn ang="T8">
                <a:pos x="T4" y="T5"/>
              </a:cxn>
            </a:cxnLst>
            <a:rect l="T9" t="T10" r="T11" b="T12"/>
            <a:pathLst>
              <a:path w="40077" h="21600" fill="none" extrusionOk="0">
                <a:moveTo>
                  <a:pt x="-1" y="12876"/>
                </a:moveTo>
                <a:cubicBezTo>
                  <a:pt x="3454" y="5049"/>
                  <a:pt x="11204" y="-1"/>
                  <a:pt x="19760" y="0"/>
                </a:cubicBezTo>
                <a:cubicBezTo>
                  <a:pt x="28861" y="0"/>
                  <a:pt x="36986" y="5705"/>
                  <a:pt x="40076" y="14266"/>
                </a:cubicBezTo>
              </a:path>
              <a:path w="40077" h="21600" stroke="0" extrusionOk="0">
                <a:moveTo>
                  <a:pt x="-1" y="12876"/>
                </a:moveTo>
                <a:cubicBezTo>
                  <a:pt x="3454" y="5049"/>
                  <a:pt x="11204" y="-1"/>
                  <a:pt x="19760" y="0"/>
                </a:cubicBezTo>
                <a:cubicBezTo>
                  <a:pt x="28861" y="0"/>
                  <a:pt x="36986" y="5705"/>
                  <a:pt x="40076" y="14266"/>
                </a:cubicBezTo>
                <a:lnTo>
                  <a:pt x="19760" y="21600"/>
                </a:lnTo>
                <a:close/>
              </a:path>
            </a:pathLst>
          </a:custGeom>
          <a:noFill/>
          <a:ln w="38100">
            <a:solidFill>
              <a:schemeClr val="tx1"/>
            </a:solidFill>
            <a:round/>
            <a:headEnd/>
            <a:tailEnd type="triangle" w="med" len="med"/>
          </a:ln>
        </p:spPr>
        <p:txBody>
          <a:bodyPr wrap="none" anchor="ctr"/>
          <a:lstStyle/>
          <a:p>
            <a:endParaRPr lang="ru-RU"/>
          </a:p>
        </p:txBody>
      </p:sp>
      <p:sp>
        <p:nvSpPr>
          <p:cNvPr id="9292" name="Text Box 76"/>
          <p:cNvSpPr txBox="1">
            <a:spLocks noChangeArrowheads="1"/>
          </p:cNvSpPr>
          <p:nvPr/>
        </p:nvSpPr>
        <p:spPr bwMode="auto">
          <a:xfrm>
            <a:off x="7315201" y="2819401"/>
            <a:ext cx="415925" cy="366713"/>
          </a:xfrm>
          <a:prstGeom prst="rect">
            <a:avLst/>
          </a:prstGeom>
          <a:noFill/>
          <a:ln w="9525">
            <a:noFill/>
            <a:miter lim="800000"/>
            <a:headEnd/>
            <a:tailEnd/>
          </a:ln>
        </p:spPr>
        <p:txBody>
          <a:bodyPr wrap="none">
            <a:spAutoFit/>
          </a:bodyPr>
          <a:lstStyle/>
          <a:p>
            <a:r>
              <a:rPr lang="en-US"/>
              <a:t>‘A’</a:t>
            </a:r>
            <a:endParaRPr lang="ru-RU"/>
          </a:p>
        </p:txBody>
      </p:sp>
      <p:sp>
        <p:nvSpPr>
          <p:cNvPr id="9293" name="Text Box 77"/>
          <p:cNvSpPr txBox="1">
            <a:spLocks noChangeArrowheads="1"/>
          </p:cNvSpPr>
          <p:nvPr/>
        </p:nvSpPr>
        <p:spPr bwMode="auto">
          <a:xfrm>
            <a:off x="7315200" y="2819400"/>
            <a:ext cx="425116" cy="369332"/>
          </a:xfrm>
          <a:prstGeom prst="rect">
            <a:avLst/>
          </a:prstGeom>
          <a:noFill/>
          <a:ln w="9525">
            <a:noFill/>
            <a:miter lim="800000"/>
            <a:headEnd/>
            <a:tailEnd/>
          </a:ln>
        </p:spPr>
        <p:txBody>
          <a:bodyPr wrap="none">
            <a:spAutoFit/>
          </a:bodyPr>
          <a:lstStyle/>
          <a:p>
            <a:r>
              <a:rPr lang="en-US"/>
              <a:t>‘B’</a:t>
            </a:r>
            <a:endParaRPr lang="ru-RU"/>
          </a:p>
        </p:txBody>
      </p:sp>
    </p:spTree>
    <p:custDataLst>
      <p:tags r:id="rId1"/>
    </p:custDataLst>
    <p:extLst>
      <p:ext uri="{BB962C8B-B14F-4D97-AF65-F5344CB8AC3E}">
        <p14:creationId xmlns:p14="http://schemas.microsoft.com/office/powerpoint/2010/main" val="166957735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9287">
                                            <p:txEl>
                                              <p:pRg st="0" end="0"/>
                                            </p:txEl>
                                          </p:spTgt>
                                        </p:tgtEl>
                                      </p:cBhvr>
                                    </p:animEffect>
                                    <p:animScale>
                                      <p:cBhvr>
                                        <p:cTn id="7" dur="250" autoRev="1" fill="hold"/>
                                        <p:tgtEl>
                                          <p:spTgt spid="9287">
                                            <p:txEl>
                                              <p:pRg st="0" end="0"/>
                                            </p:txEl>
                                          </p:spTgt>
                                        </p:tgtEl>
                                      </p:cBhvr>
                                      <p:by x="105000" y="105000"/>
                                    </p:animScale>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292"/>
                                        </p:tgtEl>
                                        <p:attrNameLst>
                                          <p:attrName>style.visibility</p:attrName>
                                        </p:attrNameLst>
                                      </p:cBhvr>
                                      <p:to>
                                        <p:strVal val="visible"/>
                                      </p:to>
                                    </p:set>
                                    <p:animEffect transition="in" filter="fade">
                                      <p:cBhvr>
                                        <p:cTn id="11" dur="500"/>
                                        <p:tgtEl>
                                          <p:spTgt spid="9292"/>
                                        </p:tgtEl>
                                      </p:cBhvr>
                                    </p:animEffect>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nodeType="clickEffect">
                                  <p:stCondLst>
                                    <p:cond delay="0"/>
                                  </p:stCondLst>
                                  <p:childTnLst>
                                    <p:animEffect transition="out" filter="fade">
                                      <p:cBhvr>
                                        <p:cTn id="15" dur="500" tmFilter="0, 0; .2, .5; .8, .5; 1, 0"/>
                                        <p:tgtEl>
                                          <p:spTgt spid="9287">
                                            <p:txEl>
                                              <p:pRg st="1" end="1"/>
                                            </p:txEl>
                                          </p:spTgt>
                                        </p:tgtEl>
                                      </p:cBhvr>
                                    </p:animEffect>
                                    <p:animScale>
                                      <p:cBhvr>
                                        <p:cTn id="16" dur="250" autoRev="1" fill="hold"/>
                                        <p:tgtEl>
                                          <p:spTgt spid="9287">
                                            <p:txEl>
                                              <p:pRg st="1" end="1"/>
                                            </p:txEl>
                                          </p:spTgt>
                                        </p:tgtEl>
                                      </p:cBhvr>
                                      <p:by x="105000" y="105000"/>
                                    </p:animScale>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9288"/>
                                        </p:tgtEl>
                                        <p:attrNameLst>
                                          <p:attrName>style.visibility</p:attrName>
                                        </p:attrNameLst>
                                      </p:cBhvr>
                                      <p:to>
                                        <p:strVal val="visible"/>
                                      </p:to>
                                    </p:set>
                                    <p:animEffect transition="in" filter="fade">
                                      <p:cBhvr>
                                        <p:cTn id="20" dur="2000"/>
                                        <p:tgtEl>
                                          <p:spTgt spid="9288"/>
                                        </p:tgtEl>
                                      </p:cBhvr>
                                    </p:animEffect>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nodeType="clickEffect">
                                  <p:stCondLst>
                                    <p:cond delay="0"/>
                                  </p:stCondLst>
                                  <p:childTnLst>
                                    <p:animEffect transition="out" filter="fade">
                                      <p:cBhvr>
                                        <p:cTn id="24" dur="500" tmFilter="0, 0; .2, .5; .8, .5; 1, 0"/>
                                        <p:tgtEl>
                                          <p:spTgt spid="9287">
                                            <p:txEl>
                                              <p:pRg st="2" end="2"/>
                                            </p:txEl>
                                          </p:spTgt>
                                        </p:tgtEl>
                                      </p:cBhvr>
                                    </p:animEffect>
                                    <p:animScale>
                                      <p:cBhvr>
                                        <p:cTn id="25" dur="250" autoRev="1" fill="hold"/>
                                        <p:tgtEl>
                                          <p:spTgt spid="9287">
                                            <p:txEl>
                                              <p:pRg st="2" end="2"/>
                                            </p:txEl>
                                          </p:spTgt>
                                        </p:tgtEl>
                                      </p:cBhvr>
                                      <p:by x="105000" y="105000"/>
                                    </p:animScale>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293"/>
                                        </p:tgtEl>
                                        <p:attrNameLst>
                                          <p:attrName>style.visibility</p:attrName>
                                        </p:attrNameLst>
                                      </p:cBhvr>
                                      <p:to>
                                        <p:strVal val="visible"/>
                                      </p:to>
                                    </p:set>
                                    <p:animEffect transition="in" filter="fade">
                                      <p:cBhvr>
                                        <p:cTn id="29" dur="500"/>
                                        <p:tgtEl>
                                          <p:spTgt spid="9293"/>
                                        </p:tgtEl>
                                      </p:cBhvr>
                                    </p:animEffect>
                                  </p:childTnLst>
                                </p:cTn>
                              </p:par>
                              <p:par>
                                <p:cTn id="30" presetID="10" presetClass="exit" presetSubtype="0" fill="hold" grpId="1" nodeType="withEffect">
                                  <p:stCondLst>
                                    <p:cond delay="0"/>
                                  </p:stCondLst>
                                  <p:childTnLst>
                                    <p:animEffect transition="out" filter="fade">
                                      <p:cBhvr>
                                        <p:cTn id="31" dur="500"/>
                                        <p:tgtEl>
                                          <p:spTgt spid="9292"/>
                                        </p:tgtEl>
                                      </p:cBhvr>
                                    </p:animEffect>
                                    <p:set>
                                      <p:cBhvr>
                                        <p:cTn id="32" dur="1" fill="hold">
                                          <p:stCondLst>
                                            <p:cond delay="499"/>
                                          </p:stCondLst>
                                        </p:cTn>
                                        <p:tgtEl>
                                          <p:spTgt spid="92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8" grpId="0" animBg="1"/>
      <p:bldP spid="9292" grpId="0"/>
      <p:bldP spid="9292" grpId="1"/>
      <p:bldP spid="9293" grpId="0"/>
    </p:bldLst>
  </p:timing>
</p:sld>
</file>

<file path=ppt/slides/slide1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ru-RU"/>
              <a:t>Инициализация указателей</a:t>
            </a:r>
          </a:p>
        </p:txBody>
      </p:sp>
      <p:sp>
        <p:nvSpPr>
          <p:cNvPr id="82947" name="Rectangle 3"/>
          <p:cNvSpPr>
            <a:spLocks noGrp="1" noChangeArrowheads="1"/>
          </p:cNvSpPr>
          <p:nvPr>
            <p:ph idx="1"/>
          </p:nvPr>
        </p:nvSpPr>
        <p:spPr/>
        <p:txBody>
          <a:bodyPr>
            <a:normAutofit/>
          </a:bodyPr>
          <a:lstStyle/>
          <a:p>
            <a:pPr eaLnBrk="1" hangingPunct="1">
              <a:lnSpc>
                <a:spcPct val="80000"/>
              </a:lnSpc>
            </a:pPr>
            <a:r>
              <a:rPr lang="ru-RU" sz="2800" dirty="0"/>
              <a:t>Значение </a:t>
            </a:r>
            <a:r>
              <a:rPr lang="ru-RU" sz="2800" b="1" dirty="0"/>
              <a:t>неинициализированного</a:t>
            </a:r>
            <a:r>
              <a:rPr lang="ru-RU" sz="2800" dirty="0"/>
              <a:t> указателя не определено</a:t>
            </a:r>
          </a:p>
          <a:p>
            <a:pPr lvl="1" eaLnBrk="1" hangingPunct="1">
              <a:lnSpc>
                <a:spcPct val="80000"/>
              </a:lnSpc>
            </a:pPr>
            <a:r>
              <a:rPr lang="ru-RU" b="1" dirty="0">
                <a:solidFill>
                  <a:srgbClr val="FF0000"/>
                </a:solidFill>
              </a:rPr>
              <a:t>Разыменование такого указателя приводит к неопределенному поведению</a:t>
            </a:r>
          </a:p>
          <a:p>
            <a:pPr lvl="1" eaLnBrk="1" hangingPunct="1">
              <a:lnSpc>
                <a:spcPct val="80000"/>
              </a:lnSpc>
            </a:pPr>
            <a:r>
              <a:rPr lang="ru-RU" dirty="0"/>
              <a:t>Лучше присвоить указателю</a:t>
            </a:r>
            <a:r>
              <a:rPr lang="en-US" dirty="0"/>
              <a:t> </a:t>
            </a:r>
            <a:r>
              <a:rPr lang="en-US" b="1" dirty="0" err="1"/>
              <a:t>nullptr</a:t>
            </a:r>
            <a:r>
              <a:rPr lang="ru-RU" dirty="0"/>
              <a:t>, чтобы подчеркнуть, что он не ссылается ни на какую переменную:</a:t>
            </a:r>
          </a:p>
          <a:p>
            <a:pPr lvl="2" eaLnBrk="1" hangingPunct="1">
              <a:lnSpc>
                <a:spcPct val="80000"/>
              </a:lnSpc>
            </a:pPr>
            <a:r>
              <a:rPr lang="en-US" sz="2000" dirty="0"/>
              <a:t>char * p2 = </a:t>
            </a:r>
            <a:r>
              <a:rPr lang="en-US" sz="2000" dirty="0" err="1"/>
              <a:t>nullptr</a:t>
            </a:r>
            <a:r>
              <a:rPr lang="en-US" sz="2000" dirty="0"/>
              <a:t>;</a:t>
            </a:r>
            <a:endParaRPr lang="ru-RU" sz="2000" dirty="0"/>
          </a:p>
          <a:p>
            <a:pPr lvl="1" eaLnBrk="1" hangingPunct="1">
              <a:lnSpc>
                <a:spcPct val="80000"/>
              </a:lnSpc>
            </a:pPr>
            <a:r>
              <a:rPr lang="ru-RU" dirty="0"/>
              <a:t>Разыменование нулевого указателя также приводит к неопределенному поведению, однако появляется возможность проверки значения указателя:</a:t>
            </a:r>
          </a:p>
          <a:p>
            <a:pPr lvl="2" eaLnBrk="1" hangingPunct="1">
              <a:lnSpc>
                <a:spcPct val="80000"/>
              </a:lnSpc>
            </a:pPr>
            <a:r>
              <a:rPr lang="en-US" sz="2000" dirty="0"/>
              <a:t>if (p != </a:t>
            </a:r>
            <a:r>
              <a:rPr lang="en-US" sz="2000" dirty="0" err="1"/>
              <a:t>nullptr</a:t>
            </a:r>
            <a:r>
              <a:rPr lang="en-US" sz="2000" dirty="0"/>
              <a:t>) // </a:t>
            </a:r>
            <a:r>
              <a:rPr lang="ru-RU" sz="2000" dirty="0"/>
              <a:t>или просто </a:t>
            </a:r>
            <a:r>
              <a:rPr lang="en-US" sz="2000" dirty="0"/>
              <a:t>if (p)</a:t>
            </a:r>
            <a:endParaRPr lang="ru-RU" sz="2000" dirty="0"/>
          </a:p>
        </p:txBody>
      </p:sp>
    </p:spTree>
    <p:custDataLst>
      <p:tags r:id="rId1"/>
    </p:custDataLst>
    <p:extLst>
      <p:ext uri="{BB962C8B-B14F-4D97-AF65-F5344CB8AC3E}">
        <p14:creationId xmlns:p14="http://schemas.microsoft.com/office/powerpoint/2010/main" val="2953799474"/>
      </p:ext>
    </p:extLst>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Прямоугольник 6"/>
          <p:cNvSpPr/>
          <p:nvPr/>
        </p:nvSpPr>
        <p:spPr>
          <a:xfrm>
            <a:off x="1524000" y="548680"/>
            <a:ext cx="9144000" cy="6463308"/>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pointer: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an integer: "</a:t>
            </a:r>
            <a:r>
              <a:rPr lang="en-US" dirty="0">
                <a:solidFill>
                  <a:srgbClr val="000000"/>
                </a:solidFill>
                <a:highlight>
                  <a:srgbClr val="FFFFFF"/>
                </a:highlight>
                <a:latin typeface="Consolas" panose="020B0609020204030204" pitchFamily="49" charset="0"/>
              </a:rPr>
              <a:t> &lt;&lt;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a:t>
            </a:r>
            <a:r>
              <a:rPr lang="en-US" dirty="0" err="1">
                <a:solidFill>
                  <a:srgbClr val="A31515"/>
                </a:solidFill>
                <a:highlight>
                  <a:srgbClr val="FFFFFF"/>
                </a:highlight>
                <a:latin typeface="Consolas" panose="020B0609020204030204" pitchFamily="49" charset="0"/>
              </a:rPr>
              <a:t>boolean</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"false"</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a:solidFill>
                  <a:srgbClr val="6F008A"/>
                </a:solidFill>
                <a:highlight>
                  <a:srgbClr val="FFFFFF"/>
                </a:highlight>
                <a:latin typeface="Consolas" panose="020B0609020204030204" pitchFamily="49" charset="0"/>
              </a:rPr>
              <a:t>NULL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an integer: 0</a:t>
            </a:r>
            <a:endParaRPr lang="en-US" dirty="0">
              <a:solidFill>
                <a:srgbClr val="000000"/>
              </a:solidFill>
              <a:highlight>
                <a:srgbClr val="FFFFFF"/>
              </a:highlight>
              <a:latin typeface="Consolas" panose="020B0609020204030204" pitchFamily="49" charset="0"/>
            </a:endParaRP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pointer: 00000000</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 </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a:t>
            </a:r>
            <a:r>
              <a:rPr lang="en-US" dirty="0" err="1">
                <a:solidFill>
                  <a:srgbClr val="008000"/>
                </a:solidFill>
                <a:highlight>
                  <a:srgbClr val="FFFFFF"/>
                </a:highlight>
                <a:latin typeface="Consolas" panose="020B0609020204030204" pitchFamily="49" charset="0"/>
              </a:rPr>
              <a:t>boolean</a:t>
            </a:r>
            <a:r>
              <a:rPr lang="en-US" dirty="0">
                <a:solidFill>
                  <a:srgbClr val="008000"/>
                </a:solidFill>
                <a:highlight>
                  <a:srgbClr val="FFFFFF"/>
                </a:highlight>
                <a:latin typeface="Consolas" panose="020B0609020204030204" pitchFamily="49" charset="0"/>
              </a:rPr>
              <a:t>: false</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1508746340"/>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 name="Group 101">
            <a:extLst>
              <a:ext uri="{FF2B5EF4-FFF2-40B4-BE49-F238E27FC236}">
                <a16:creationId xmlns:a16="http://schemas.microsoft.com/office/drawing/2014/main" id="{CD6BF097-045B-1595-408E-34C200F254E0}"/>
              </a:ext>
            </a:extLst>
          </p:cNvPr>
          <p:cNvGrpSpPr/>
          <p:nvPr/>
        </p:nvGrpSpPr>
        <p:grpSpPr>
          <a:xfrm>
            <a:off x="6093753" y="1998915"/>
            <a:ext cx="5758606" cy="1440160"/>
            <a:chOff x="6093753" y="1998915"/>
            <a:chExt cx="5758606" cy="1440160"/>
          </a:xfrm>
        </p:grpSpPr>
        <p:sp>
          <p:nvSpPr>
            <p:cNvPr id="3" name="Rectangle 2">
              <a:extLst>
                <a:ext uri="{FF2B5EF4-FFF2-40B4-BE49-F238E27FC236}">
                  <a16:creationId xmlns:a16="http://schemas.microsoft.com/office/drawing/2014/main" id="{4E74012E-CA08-1F8B-E983-20BF0DBBFE33}"/>
                </a:ext>
              </a:extLst>
            </p:cNvPr>
            <p:cNvSpPr/>
            <p:nvPr/>
          </p:nvSpPr>
          <p:spPr>
            <a:xfrm>
              <a:off x="6093753" y="199891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37AF8837-91B4-8BC2-7AEB-387E3BB8D585}"/>
                </a:ext>
              </a:extLst>
            </p:cNvPr>
            <p:cNvSpPr/>
            <p:nvPr/>
          </p:nvSpPr>
          <p:spPr>
            <a:xfrm>
              <a:off x="6453793" y="199891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0FB0215-53EA-DA0D-8867-419C95626DDE}"/>
                </a:ext>
              </a:extLst>
            </p:cNvPr>
            <p:cNvSpPr/>
            <p:nvPr/>
          </p:nvSpPr>
          <p:spPr>
            <a:xfrm>
              <a:off x="6813833" y="199891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136EE3E-FD8F-1EAA-DD04-24713B76355D}"/>
                </a:ext>
              </a:extLst>
            </p:cNvPr>
            <p:cNvSpPr/>
            <p:nvPr/>
          </p:nvSpPr>
          <p:spPr>
            <a:xfrm>
              <a:off x="7173873" y="199891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E6D628B-E227-413E-BB6C-317C8461ADEB}"/>
                </a:ext>
              </a:extLst>
            </p:cNvPr>
            <p:cNvSpPr/>
            <p:nvPr/>
          </p:nvSpPr>
          <p:spPr>
            <a:xfrm>
              <a:off x="7533913" y="199891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E0418C6-A51A-9264-AB5F-DC6D42F73188}"/>
                </a:ext>
              </a:extLst>
            </p:cNvPr>
            <p:cNvSpPr/>
            <p:nvPr/>
          </p:nvSpPr>
          <p:spPr>
            <a:xfrm>
              <a:off x="7893953" y="199891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47EA23C-AA56-1F3B-71A9-048FE4D32798}"/>
                </a:ext>
              </a:extLst>
            </p:cNvPr>
            <p:cNvSpPr/>
            <p:nvPr/>
          </p:nvSpPr>
          <p:spPr>
            <a:xfrm>
              <a:off x="8253993" y="199891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1105ED7-1C40-E96B-4400-3EE8EDC8E1CC}"/>
                </a:ext>
              </a:extLst>
            </p:cNvPr>
            <p:cNvSpPr/>
            <p:nvPr/>
          </p:nvSpPr>
          <p:spPr>
            <a:xfrm>
              <a:off x="8614033" y="199891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9F75478-6C28-A550-E8C5-95E2551506F8}"/>
                </a:ext>
              </a:extLst>
            </p:cNvPr>
            <p:cNvSpPr/>
            <p:nvPr/>
          </p:nvSpPr>
          <p:spPr>
            <a:xfrm>
              <a:off x="8972039" y="199891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2BDDCB61-804F-A549-B9B7-1044D2113CF7}"/>
                </a:ext>
              </a:extLst>
            </p:cNvPr>
            <p:cNvSpPr/>
            <p:nvPr/>
          </p:nvSpPr>
          <p:spPr>
            <a:xfrm>
              <a:off x="9332079" y="199891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31A3D72-9848-BE0D-955B-8C300D94BEF8}"/>
                </a:ext>
              </a:extLst>
            </p:cNvPr>
            <p:cNvSpPr/>
            <p:nvPr/>
          </p:nvSpPr>
          <p:spPr>
            <a:xfrm>
              <a:off x="9692119" y="199891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987FD6E5-D807-02F8-8CC9-BC50924BC7D7}"/>
                </a:ext>
              </a:extLst>
            </p:cNvPr>
            <p:cNvSpPr/>
            <p:nvPr/>
          </p:nvSpPr>
          <p:spPr>
            <a:xfrm>
              <a:off x="10052159" y="199891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F02BB640-2A93-586D-0176-40657F462E07}"/>
                </a:ext>
              </a:extLst>
            </p:cNvPr>
            <p:cNvSpPr/>
            <p:nvPr/>
          </p:nvSpPr>
          <p:spPr>
            <a:xfrm>
              <a:off x="10412199" y="199891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621F544-214E-C957-0D3F-A38B90F16C13}"/>
                </a:ext>
              </a:extLst>
            </p:cNvPr>
            <p:cNvSpPr/>
            <p:nvPr/>
          </p:nvSpPr>
          <p:spPr>
            <a:xfrm>
              <a:off x="10772239" y="199891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3706F11-1A81-7B7A-4716-5CB1301E3481}"/>
                </a:ext>
              </a:extLst>
            </p:cNvPr>
            <p:cNvSpPr/>
            <p:nvPr/>
          </p:nvSpPr>
          <p:spPr>
            <a:xfrm>
              <a:off x="11132279" y="199891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09C8C8DF-61C7-AF89-DDAF-C4D22F995F27}"/>
                </a:ext>
              </a:extLst>
            </p:cNvPr>
            <p:cNvSpPr/>
            <p:nvPr/>
          </p:nvSpPr>
          <p:spPr>
            <a:xfrm>
              <a:off x="11492319" y="199891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39119DE6-F283-D65A-35AE-EF7E36184950}"/>
                </a:ext>
              </a:extLst>
            </p:cNvPr>
            <p:cNvSpPr/>
            <p:nvPr/>
          </p:nvSpPr>
          <p:spPr>
            <a:xfrm>
              <a:off x="6093753" y="235895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7988D986-0A92-A858-811A-4AB7E38839B5}"/>
                </a:ext>
              </a:extLst>
            </p:cNvPr>
            <p:cNvSpPr/>
            <p:nvPr/>
          </p:nvSpPr>
          <p:spPr>
            <a:xfrm>
              <a:off x="6453793" y="235895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87918133-0AE9-79F5-CD60-4BF7DEAC289E}"/>
                </a:ext>
              </a:extLst>
            </p:cNvPr>
            <p:cNvSpPr/>
            <p:nvPr/>
          </p:nvSpPr>
          <p:spPr>
            <a:xfrm>
              <a:off x="6813833" y="235895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3AB184ED-F68F-D2BC-55E4-264B9DD1A24A}"/>
                </a:ext>
              </a:extLst>
            </p:cNvPr>
            <p:cNvSpPr/>
            <p:nvPr/>
          </p:nvSpPr>
          <p:spPr>
            <a:xfrm>
              <a:off x="7173873" y="235895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6213E736-AA74-FBE0-3288-1F6EBFBFCC34}"/>
                </a:ext>
              </a:extLst>
            </p:cNvPr>
            <p:cNvSpPr/>
            <p:nvPr/>
          </p:nvSpPr>
          <p:spPr>
            <a:xfrm>
              <a:off x="7533913" y="235895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06B28388-2A3B-801A-55B3-BEB1BCB1D66C}"/>
                </a:ext>
              </a:extLst>
            </p:cNvPr>
            <p:cNvSpPr/>
            <p:nvPr/>
          </p:nvSpPr>
          <p:spPr>
            <a:xfrm>
              <a:off x="7893953" y="235895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4C967223-9902-17E2-359A-EEFF886FE313}"/>
                </a:ext>
              </a:extLst>
            </p:cNvPr>
            <p:cNvSpPr/>
            <p:nvPr/>
          </p:nvSpPr>
          <p:spPr>
            <a:xfrm>
              <a:off x="8253993" y="235895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52E3DA19-5AD9-2142-DB23-64FC523D9D6F}"/>
                </a:ext>
              </a:extLst>
            </p:cNvPr>
            <p:cNvSpPr/>
            <p:nvPr/>
          </p:nvSpPr>
          <p:spPr>
            <a:xfrm>
              <a:off x="8614033" y="235895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7B4AFB62-FA1A-97C9-B35E-37BD97B9878B}"/>
                </a:ext>
              </a:extLst>
            </p:cNvPr>
            <p:cNvSpPr/>
            <p:nvPr/>
          </p:nvSpPr>
          <p:spPr>
            <a:xfrm>
              <a:off x="8972039" y="235895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E3191049-39BA-1361-ACD3-4BA898B763E9}"/>
                </a:ext>
              </a:extLst>
            </p:cNvPr>
            <p:cNvSpPr/>
            <p:nvPr/>
          </p:nvSpPr>
          <p:spPr>
            <a:xfrm>
              <a:off x="9332079" y="235895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B38E0883-40E2-3C87-978C-D0F35227F329}"/>
                </a:ext>
              </a:extLst>
            </p:cNvPr>
            <p:cNvSpPr/>
            <p:nvPr/>
          </p:nvSpPr>
          <p:spPr>
            <a:xfrm>
              <a:off x="9692119" y="235895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58B198BE-E8DC-F4DD-BED1-86F2C7BDC535}"/>
                </a:ext>
              </a:extLst>
            </p:cNvPr>
            <p:cNvSpPr/>
            <p:nvPr/>
          </p:nvSpPr>
          <p:spPr>
            <a:xfrm>
              <a:off x="10052159" y="235895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B3C8A9E5-E57B-6517-2B9E-8C0624360F59}"/>
                </a:ext>
              </a:extLst>
            </p:cNvPr>
            <p:cNvSpPr/>
            <p:nvPr/>
          </p:nvSpPr>
          <p:spPr>
            <a:xfrm>
              <a:off x="10412199" y="235895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9C0EBA79-AD77-A739-4FF4-ADE2A32832AB}"/>
                </a:ext>
              </a:extLst>
            </p:cNvPr>
            <p:cNvSpPr/>
            <p:nvPr/>
          </p:nvSpPr>
          <p:spPr>
            <a:xfrm>
              <a:off x="10772239" y="235895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8C89EAA-8BC9-19DA-71FE-2B89858F4958}"/>
                </a:ext>
              </a:extLst>
            </p:cNvPr>
            <p:cNvSpPr/>
            <p:nvPr/>
          </p:nvSpPr>
          <p:spPr>
            <a:xfrm>
              <a:off x="11132279" y="235895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DB387D39-ACA3-E3D6-87ED-147CF53A8D1C}"/>
                </a:ext>
              </a:extLst>
            </p:cNvPr>
            <p:cNvSpPr/>
            <p:nvPr/>
          </p:nvSpPr>
          <p:spPr>
            <a:xfrm>
              <a:off x="11492319" y="235895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AFC2CE5B-26DE-F3A1-18CB-AE961A64FD19}"/>
                </a:ext>
              </a:extLst>
            </p:cNvPr>
            <p:cNvSpPr/>
            <p:nvPr/>
          </p:nvSpPr>
          <p:spPr>
            <a:xfrm>
              <a:off x="6093753" y="271899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70EB92AD-71A3-A07D-D5BD-B789F3EB33FC}"/>
                </a:ext>
              </a:extLst>
            </p:cNvPr>
            <p:cNvSpPr/>
            <p:nvPr/>
          </p:nvSpPr>
          <p:spPr>
            <a:xfrm>
              <a:off x="6453793" y="271899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BEFA1BCB-A965-5A01-F7AB-FD9B30A99563}"/>
                </a:ext>
              </a:extLst>
            </p:cNvPr>
            <p:cNvSpPr/>
            <p:nvPr/>
          </p:nvSpPr>
          <p:spPr>
            <a:xfrm>
              <a:off x="6813833" y="271899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391FC546-1EEF-BBFF-08C5-A05705D28872}"/>
                </a:ext>
              </a:extLst>
            </p:cNvPr>
            <p:cNvSpPr/>
            <p:nvPr/>
          </p:nvSpPr>
          <p:spPr>
            <a:xfrm>
              <a:off x="7173873" y="271899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780167DF-60E6-91F6-B02F-D82593746F9C}"/>
                </a:ext>
              </a:extLst>
            </p:cNvPr>
            <p:cNvSpPr/>
            <p:nvPr/>
          </p:nvSpPr>
          <p:spPr>
            <a:xfrm>
              <a:off x="7533913" y="271899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900F2E59-7F48-A8BC-1ED1-89D5259DA889}"/>
                </a:ext>
              </a:extLst>
            </p:cNvPr>
            <p:cNvSpPr/>
            <p:nvPr/>
          </p:nvSpPr>
          <p:spPr>
            <a:xfrm>
              <a:off x="7893953" y="271899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36FACDC8-DE27-2E10-D081-4725AD626494}"/>
                </a:ext>
              </a:extLst>
            </p:cNvPr>
            <p:cNvSpPr/>
            <p:nvPr/>
          </p:nvSpPr>
          <p:spPr>
            <a:xfrm>
              <a:off x="8253993" y="271899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65A11C2E-F4CD-8010-F1EA-D4A3C64FABF2}"/>
                </a:ext>
              </a:extLst>
            </p:cNvPr>
            <p:cNvSpPr/>
            <p:nvPr/>
          </p:nvSpPr>
          <p:spPr>
            <a:xfrm>
              <a:off x="8614033" y="271899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5E062EB5-7305-9EBC-9973-BCAABBF7F699}"/>
                </a:ext>
              </a:extLst>
            </p:cNvPr>
            <p:cNvSpPr/>
            <p:nvPr/>
          </p:nvSpPr>
          <p:spPr>
            <a:xfrm>
              <a:off x="8972039" y="271899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81E6DAD9-A1BC-9FFE-11D1-688A66DEC071}"/>
                </a:ext>
              </a:extLst>
            </p:cNvPr>
            <p:cNvSpPr/>
            <p:nvPr/>
          </p:nvSpPr>
          <p:spPr>
            <a:xfrm>
              <a:off x="9332079" y="271899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F0758BC9-6801-51E0-485C-EFD331448AE8}"/>
                </a:ext>
              </a:extLst>
            </p:cNvPr>
            <p:cNvSpPr/>
            <p:nvPr/>
          </p:nvSpPr>
          <p:spPr>
            <a:xfrm>
              <a:off x="9692119" y="271899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9F651105-3336-30C6-82DA-93E415826650}"/>
                </a:ext>
              </a:extLst>
            </p:cNvPr>
            <p:cNvSpPr/>
            <p:nvPr/>
          </p:nvSpPr>
          <p:spPr>
            <a:xfrm>
              <a:off x="10052159" y="271899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62C7511B-D5DC-D067-B901-A35A77DAD4CA}"/>
                </a:ext>
              </a:extLst>
            </p:cNvPr>
            <p:cNvSpPr/>
            <p:nvPr/>
          </p:nvSpPr>
          <p:spPr>
            <a:xfrm>
              <a:off x="10412199" y="271899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252D5C1E-9A19-6C6E-16AD-685F594F5BF4}"/>
                </a:ext>
              </a:extLst>
            </p:cNvPr>
            <p:cNvSpPr/>
            <p:nvPr/>
          </p:nvSpPr>
          <p:spPr>
            <a:xfrm>
              <a:off x="10772239" y="271899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ACEE2073-3F12-0755-4A0B-DC0A017BBBDC}"/>
                </a:ext>
              </a:extLst>
            </p:cNvPr>
            <p:cNvSpPr/>
            <p:nvPr/>
          </p:nvSpPr>
          <p:spPr>
            <a:xfrm>
              <a:off x="11132279" y="271899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CB2269DC-1630-E1CC-FC2E-8DF3435BEAD0}"/>
                </a:ext>
              </a:extLst>
            </p:cNvPr>
            <p:cNvSpPr/>
            <p:nvPr/>
          </p:nvSpPr>
          <p:spPr>
            <a:xfrm>
              <a:off x="11492319" y="271899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68">
              <a:extLst>
                <a:ext uri="{FF2B5EF4-FFF2-40B4-BE49-F238E27FC236}">
                  <a16:creationId xmlns:a16="http://schemas.microsoft.com/office/drawing/2014/main" id="{6EDCCBCF-0C08-B05B-1887-C44FF7D06B51}"/>
                </a:ext>
              </a:extLst>
            </p:cNvPr>
            <p:cNvSpPr/>
            <p:nvPr/>
          </p:nvSpPr>
          <p:spPr>
            <a:xfrm>
              <a:off x="6093753" y="307903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DB3BDD5F-95BF-4664-592E-FB8BAC0F2E94}"/>
                </a:ext>
              </a:extLst>
            </p:cNvPr>
            <p:cNvSpPr/>
            <p:nvPr/>
          </p:nvSpPr>
          <p:spPr>
            <a:xfrm>
              <a:off x="6453793" y="307903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D2C61682-2A6F-B6A8-7FED-ECFF3D8D9532}"/>
                </a:ext>
              </a:extLst>
            </p:cNvPr>
            <p:cNvSpPr/>
            <p:nvPr/>
          </p:nvSpPr>
          <p:spPr>
            <a:xfrm>
              <a:off x="6813833" y="307903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49900994-4A56-E853-9D6B-BAB1267AB70B}"/>
                </a:ext>
              </a:extLst>
            </p:cNvPr>
            <p:cNvSpPr/>
            <p:nvPr/>
          </p:nvSpPr>
          <p:spPr>
            <a:xfrm>
              <a:off x="7173873" y="307903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a:extLst>
                <a:ext uri="{FF2B5EF4-FFF2-40B4-BE49-F238E27FC236}">
                  <a16:creationId xmlns:a16="http://schemas.microsoft.com/office/drawing/2014/main" id="{D0A05BEB-06F2-20B7-8ECF-F98A8A50EF7A}"/>
                </a:ext>
              </a:extLst>
            </p:cNvPr>
            <p:cNvSpPr/>
            <p:nvPr/>
          </p:nvSpPr>
          <p:spPr>
            <a:xfrm>
              <a:off x="7533913" y="307903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2EE095F9-8532-F852-3918-34BB1F683D39}"/>
                </a:ext>
              </a:extLst>
            </p:cNvPr>
            <p:cNvSpPr/>
            <p:nvPr/>
          </p:nvSpPr>
          <p:spPr>
            <a:xfrm>
              <a:off x="7893953" y="307903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a:extLst>
                <a:ext uri="{FF2B5EF4-FFF2-40B4-BE49-F238E27FC236}">
                  <a16:creationId xmlns:a16="http://schemas.microsoft.com/office/drawing/2014/main" id="{EFA62506-B9DD-217C-B77C-B9FB4C46C97E}"/>
                </a:ext>
              </a:extLst>
            </p:cNvPr>
            <p:cNvSpPr/>
            <p:nvPr/>
          </p:nvSpPr>
          <p:spPr>
            <a:xfrm>
              <a:off x="8253993" y="307903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F9ABF56B-1599-5B8D-2B55-103856ADCA89}"/>
                </a:ext>
              </a:extLst>
            </p:cNvPr>
            <p:cNvSpPr/>
            <p:nvPr/>
          </p:nvSpPr>
          <p:spPr>
            <a:xfrm>
              <a:off x="8614033" y="307903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771CBA9D-B17D-45A9-0141-4B8BC2A92299}"/>
                </a:ext>
              </a:extLst>
            </p:cNvPr>
            <p:cNvSpPr/>
            <p:nvPr/>
          </p:nvSpPr>
          <p:spPr>
            <a:xfrm>
              <a:off x="8972039" y="307903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9DA00FCD-6C95-0093-A24C-4311811298F1}"/>
                </a:ext>
              </a:extLst>
            </p:cNvPr>
            <p:cNvSpPr/>
            <p:nvPr/>
          </p:nvSpPr>
          <p:spPr>
            <a:xfrm>
              <a:off x="9332079" y="307903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Rectangle 78">
              <a:extLst>
                <a:ext uri="{FF2B5EF4-FFF2-40B4-BE49-F238E27FC236}">
                  <a16:creationId xmlns:a16="http://schemas.microsoft.com/office/drawing/2014/main" id="{1A65EA09-58D4-DFB5-2473-534D5BF0DCD7}"/>
                </a:ext>
              </a:extLst>
            </p:cNvPr>
            <p:cNvSpPr/>
            <p:nvPr/>
          </p:nvSpPr>
          <p:spPr>
            <a:xfrm>
              <a:off x="9692119" y="307903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10AF3014-4E0F-5447-DEBE-5568BE84187D}"/>
                </a:ext>
              </a:extLst>
            </p:cNvPr>
            <p:cNvSpPr/>
            <p:nvPr/>
          </p:nvSpPr>
          <p:spPr>
            <a:xfrm>
              <a:off x="10052159" y="307903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Rectangle 80">
              <a:extLst>
                <a:ext uri="{FF2B5EF4-FFF2-40B4-BE49-F238E27FC236}">
                  <a16:creationId xmlns:a16="http://schemas.microsoft.com/office/drawing/2014/main" id="{66E2E0BC-76CB-D01F-4F22-E9A51FF233C9}"/>
                </a:ext>
              </a:extLst>
            </p:cNvPr>
            <p:cNvSpPr/>
            <p:nvPr/>
          </p:nvSpPr>
          <p:spPr>
            <a:xfrm>
              <a:off x="10412199" y="307903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37739FAB-9B1C-C0A0-80E2-6BF91BC0434C}"/>
                </a:ext>
              </a:extLst>
            </p:cNvPr>
            <p:cNvSpPr/>
            <p:nvPr/>
          </p:nvSpPr>
          <p:spPr>
            <a:xfrm>
              <a:off x="10772239" y="307903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Rectangle 82">
              <a:extLst>
                <a:ext uri="{FF2B5EF4-FFF2-40B4-BE49-F238E27FC236}">
                  <a16:creationId xmlns:a16="http://schemas.microsoft.com/office/drawing/2014/main" id="{E13BDC60-FE8A-E0FD-E91C-7DD13B2EB1FF}"/>
                </a:ext>
              </a:extLst>
            </p:cNvPr>
            <p:cNvSpPr/>
            <p:nvPr/>
          </p:nvSpPr>
          <p:spPr>
            <a:xfrm>
              <a:off x="11132279" y="307903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B1F2F882-3BD9-1146-1463-6E9E6A403808}"/>
                </a:ext>
              </a:extLst>
            </p:cNvPr>
            <p:cNvSpPr/>
            <p:nvPr/>
          </p:nvSpPr>
          <p:spPr>
            <a:xfrm>
              <a:off x="11492319" y="307903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 name="Заголовок 5">
            <a:extLst>
              <a:ext uri="{FF2B5EF4-FFF2-40B4-BE49-F238E27FC236}">
                <a16:creationId xmlns:a16="http://schemas.microsoft.com/office/drawing/2014/main" id="{95CE3B42-7DE6-4B7E-B7FC-C917EA526DA3}"/>
              </a:ext>
            </a:extLst>
          </p:cNvPr>
          <p:cNvSpPr>
            <a:spLocks noGrp="1"/>
          </p:cNvSpPr>
          <p:nvPr>
            <p:ph type="title"/>
          </p:nvPr>
        </p:nvSpPr>
        <p:spPr/>
        <p:txBody>
          <a:bodyPr>
            <a:normAutofit/>
          </a:bodyPr>
          <a:lstStyle/>
          <a:p>
            <a:r>
              <a:rPr lang="ru-RU" dirty="0"/>
              <a:t>Размеры и выравнивание объектов</a:t>
            </a:r>
          </a:p>
        </p:txBody>
      </p:sp>
      <p:sp>
        <p:nvSpPr>
          <p:cNvPr id="8" name="TextBox 7">
            <a:extLst>
              <a:ext uri="{FF2B5EF4-FFF2-40B4-BE49-F238E27FC236}">
                <a16:creationId xmlns:a16="http://schemas.microsoft.com/office/drawing/2014/main" id="{4AAB91DA-326C-4915-B879-EB2319462F3D}"/>
              </a:ext>
            </a:extLst>
          </p:cNvPr>
          <p:cNvSpPr txBox="1"/>
          <p:nvPr/>
        </p:nvSpPr>
        <p:spPr>
          <a:xfrm>
            <a:off x="838200" y="1793807"/>
            <a:ext cx="10010748" cy="3970318"/>
          </a:xfrm>
          <a:prstGeom prst="rect">
            <a:avLst/>
          </a:prstGeom>
          <a:noFill/>
        </p:spPr>
        <p:txBody>
          <a:bodyPr wrap="square">
            <a:spAutoFit/>
          </a:bodyPr>
          <a:lstStyle/>
          <a:p>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&lt;iostream&gt;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2B91AF"/>
                </a:solidFill>
                <a:latin typeface="Consolas" panose="020B0609020204030204" pitchFamily="49" charset="0"/>
                <a:ea typeface="Calibri" panose="020F0502020204030204" pitchFamily="34" charset="0"/>
                <a:cs typeface="Consolas" panose="020B0609020204030204" pitchFamily="49" charset="0"/>
              </a:rPr>
              <a:t>Sportsman</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id;</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height;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"char: size="s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"int: size="s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"double: size="s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"Sportsman: size="s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2B91AF"/>
                </a:solidFill>
                <a:latin typeface="Consolas" panose="020B0609020204030204" pitchFamily="49" charset="0"/>
                <a:ea typeface="Calibri" panose="020F0502020204030204" pitchFamily="34" charset="0"/>
                <a:cs typeface="Consolas" panose="020B0609020204030204" pitchFamily="49" charset="0"/>
              </a:rPr>
              <a:t>Sportsman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2B91AF"/>
                </a:solidFill>
                <a:latin typeface="Consolas" panose="020B0609020204030204" pitchFamily="49" charset="0"/>
                <a:ea typeface="Calibri" panose="020F0502020204030204" pitchFamily="34" charset="0"/>
                <a:cs typeface="Consolas" panose="020B0609020204030204" pitchFamily="49" charset="0"/>
              </a:rPr>
              <a:t>Sportsman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8463B22F-E252-41CF-B4F9-CB1B9F6F525D}"/>
              </a:ext>
            </a:extLst>
          </p:cNvPr>
          <p:cNvSpPr txBox="1"/>
          <p:nvPr/>
        </p:nvSpPr>
        <p:spPr>
          <a:xfrm>
            <a:off x="5951984" y="5656572"/>
            <a:ext cx="4716016" cy="1200329"/>
          </a:xfrm>
          <a:prstGeom prst="rect">
            <a:avLst/>
          </a:prstGeom>
          <a:noFill/>
        </p:spPr>
        <p:txBody>
          <a:bodyPr wrap="square">
            <a:spAutoFit/>
          </a:bodyPr>
          <a:lstStyle/>
          <a:p>
            <a:r>
              <a:rPr lang="en-US" dirty="0">
                <a:latin typeface="Consolas" panose="020B0609020204030204" pitchFamily="49" charset="0"/>
              </a:rPr>
              <a:t>char: size=1, alignment=1</a:t>
            </a:r>
          </a:p>
          <a:p>
            <a:r>
              <a:rPr lang="en-US" dirty="0">
                <a:latin typeface="Consolas" panose="020B0609020204030204" pitchFamily="49" charset="0"/>
              </a:rPr>
              <a:t>int: size=4, alignment=4</a:t>
            </a:r>
          </a:p>
          <a:p>
            <a:r>
              <a:rPr lang="en-US" dirty="0">
                <a:latin typeface="Consolas" panose="020B0609020204030204" pitchFamily="49" charset="0"/>
              </a:rPr>
              <a:t>double: size=8, alignment=8</a:t>
            </a:r>
          </a:p>
          <a:p>
            <a:r>
              <a:rPr lang="en-US" dirty="0">
                <a:latin typeface="Consolas" panose="020B0609020204030204" pitchFamily="49" charset="0"/>
              </a:rPr>
              <a:t>Sportsman: size=16, alignment=8</a:t>
            </a:r>
          </a:p>
        </p:txBody>
      </p:sp>
      <p:grpSp>
        <p:nvGrpSpPr>
          <p:cNvPr id="118" name="Group 117">
            <a:extLst>
              <a:ext uri="{FF2B5EF4-FFF2-40B4-BE49-F238E27FC236}">
                <a16:creationId xmlns:a16="http://schemas.microsoft.com/office/drawing/2014/main" id="{42559A88-A85B-599D-6806-B9DAAA3752F0}"/>
              </a:ext>
            </a:extLst>
          </p:cNvPr>
          <p:cNvGrpSpPr/>
          <p:nvPr/>
        </p:nvGrpSpPr>
        <p:grpSpPr>
          <a:xfrm>
            <a:off x="4583832" y="1998915"/>
            <a:ext cx="1868944" cy="369332"/>
            <a:chOff x="4583832" y="1998915"/>
            <a:chExt cx="1868944" cy="369332"/>
          </a:xfrm>
        </p:grpSpPr>
        <p:sp>
          <p:nvSpPr>
            <p:cNvPr id="103" name="Rectangle 102">
              <a:extLst>
                <a:ext uri="{FF2B5EF4-FFF2-40B4-BE49-F238E27FC236}">
                  <a16:creationId xmlns:a16="http://schemas.microsoft.com/office/drawing/2014/main" id="{405A3BF9-5C08-1B66-4AE3-8BC2319A7F52}"/>
                </a:ext>
              </a:extLst>
            </p:cNvPr>
            <p:cNvSpPr/>
            <p:nvPr/>
          </p:nvSpPr>
          <p:spPr>
            <a:xfrm>
              <a:off x="6092736" y="1998915"/>
              <a:ext cx="360040" cy="360040"/>
            </a:xfrm>
            <a:prstGeom prst="rect">
              <a:avLst/>
            </a:prstGeom>
            <a:solidFill>
              <a:srgbClr val="00B0F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TextBox 107">
              <a:extLst>
                <a:ext uri="{FF2B5EF4-FFF2-40B4-BE49-F238E27FC236}">
                  <a16:creationId xmlns:a16="http://schemas.microsoft.com/office/drawing/2014/main" id="{756FDD6A-FD58-CC51-4428-016BBCAB5B06}"/>
                </a:ext>
              </a:extLst>
            </p:cNvPr>
            <p:cNvSpPr txBox="1"/>
            <p:nvPr/>
          </p:nvSpPr>
          <p:spPr>
            <a:xfrm>
              <a:off x="4583832" y="1998915"/>
              <a:ext cx="1368152" cy="369332"/>
            </a:xfrm>
            <a:prstGeom prst="rect">
              <a:avLst/>
            </a:prstGeom>
            <a:noFill/>
          </p:spPr>
          <p:txBody>
            <a:bodyPr wrap="square" rtlCol="0">
              <a:spAutoFit/>
            </a:bodyPr>
            <a:lstStyle/>
            <a:p>
              <a:r>
                <a:rPr lang="en-US" dirty="0">
                  <a:latin typeface="Consolas" panose="020B0609020204030204" pitchFamily="49" charset="0"/>
                </a:rPr>
                <a:t>char</a:t>
              </a:r>
            </a:p>
          </p:txBody>
        </p:sp>
      </p:grpSp>
      <p:grpSp>
        <p:nvGrpSpPr>
          <p:cNvPr id="119" name="Group 118">
            <a:extLst>
              <a:ext uri="{FF2B5EF4-FFF2-40B4-BE49-F238E27FC236}">
                <a16:creationId xmlns:a16="http://schemas.microsoft.com/office/drawing/2014/main" id="{5EC661B4-B998-3722-EC38-1135A276F19F}"/>
              </a:ext>
            </a:extLst>
          </p:cNvPr>
          <p:cNvGrpSpPr/>
          <p:nvPr/>
        </p:nvGrpSpPr>
        <p:grpSpPr>
          <a:xfrm>
            <a:off x="4583832" y="2354309"/>
            <a:ext cx="2949274" cy="369332"/>
            <a:chOff x="4583832" y="2354309"/>
            <a:chExt cx="2949274" cy="369332"/>
          </a:xfrm>
        </p:grpSpPr>
        <p:sp>
          <p:nvSpPr>
            <p:cNvPr id="104" name="Rectangle 103">
              <a:extLst>
                <a:ext uri="{FF2B5EF4-FFF2-40B4-BE49-F238E27FC236}">
                  <a16:creationId xmlns:a16="http://schemas.microsoft.com/office/drawing/2014/main" id="{823FFBFA-A201-41BC-D7F8-6BCCB354FF26}"/>
                </a:ext>
              </a:extLst>
            </p:cNvPr>
            <p:cNvSpPr/>
            <p:nvPr/>
          </p:nvSpPr>
          <p:spPr>
            <a:xfrm>
              <a:off x="6092736" y="2358955"/>
              <a:ext cx="1440370" cy="360040"/>
            </a:xfrm>
            <a:prstGeom prst="rect">
              <a:avLst/>
            </a:prstGeom>
            <a:solidFill>
              <a:srgbClr val="FFC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TextBox 108">
              <a:extLst>
                <a:ext uri="{FF2B5EF4-FFF2-40B4-BE49-F238E27FC236}">
                  <a16:creationId xmlns:a16="http://schemas.microsoft.com/office/drawing/2014/main" id="{C4637F72-B010-DA33-3354-0EC4FC9B58C9}"/>
                </a:ext>
              </a:extLst>
            </p:cNvPr>
            <p:cNvSpPr txBox="1"/>
            <p:nvPr/>
          </p:nvSpPr>
          <p:spPr>
            <a:xfrm>
              <a:off x="4583832" y="2354309"/>
              <a:ext cx="1368152" cy="369332"/>
            </a:xfrm>
            <a:prstGeom prst="rect">
              <a:avLst/>
            </a:prstGeom>
            <a:noFill/>
          </p:spPr>
          <p:txBody>
            <a:bodyPr wrap="square" rtlCol="0">
              <a:spAutoFit/>
            </a:bodyPr>
            <a:lstStyle/>
            <a:p>
              <a:r>
                <a:rPr lang="en-US" dirty="0">
                  <a:latin typeface="Consolas" panose="020B0609020204030204" pitchFamily="49" charset="0"/>
                </a:rPr>
                <a:t>int</a:t>
              </a:r>
            </a:p>
          </p:txBody>
        </p:sp>
      </p:grpSp>
      <p:grpSp>
        <p:nvGrpSpPr>
          <p:cNvPr id="120" name="Group 119">
            <a:extLst>
              <a:ext uri="{FF2B5EF4-FFF2-40B4-BE49-F238E27FC236}">
                <a16:creationId xmlns:a16="http://schemas.microsoft.com/office/drawing/2014/main" id="{A7973F38-2AD8-10C6-187C-5485BC431666}"/>
              </a:ext>
            </a:extLst>
          </p:cNvPr>
          <p:cNvGrpSpPr/>
          <p:nvPr/>
        </p:nvGrpSpPr>
        <p:grpSpPr>
          <a:xfrm>
            <a:off x="4579303" y="2706258"/>
            <a:ext cx="4396718" cy="369332"/>
            <a:chOff x="4579303" y="2706258"/>
            <a:chExt cx="4396718" cy="369332"/>
          </a:xfrm>
        </p:grpSpPr>
        <p:sp>
          <p:nvSpPr>
            <p:cNvPr id="105" name="Rectangle 104">
              <a:extLst>
                <a:ext uri="{FF2B5EF4-FFF2-40B4-BE49-F238E27FC236}">
                  <a16:creationId xmlns:a16="http://schemas.microsoft.com/office/drawing/2014/main" id="{9AEDE374-B844-66FA-8ABF-E814B14919E1}"/>
                </a:ext>
              </a:extLst>
            </p:cNvPr>
            <p:cNvSpPr/>
            <p:nvPr/>
          </p:nvSpPr>
          <p:spPr>
            <a:xfrm>
              <a:off x="6095281" y="2715550"/>
              <a:ext cx="2880740" cy="360040"/>
            </a:xfrm>
            <a:prstGeom prst="rect">
              <a:avLst/>
            </a:prstGeom>
            <a:solidFill>
              <a:schemeClr val="accent6">
                <a:lumMod val="60000"/>
                <a:lumOff val="40000"/>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TextBox 109">
              <a:extLst>
                <a:ext uri="{FF2B5EF4-FFF2-40B4-BE49-F238E27FC236}">
                  <a16:creationId xmlns:a16="http://schemas.microsoft.com/office/drawing/2014/main" id="{324D555B-4852-32A3-FFF5-8A27B49E00DA}"/>
                </a:ext>
              </a:extLst>
            </p:cNvPr>
            <p:cNvSpPr txBox="1"/>
            <p:nvPr/>
          </p:nvSpPr>
          <p:spPr>
            <a:xfrm>
              <a:off x="4579303" y="2706258"/>
              <a:ext cx="1368152" cy="369332"/>
            </a:xfrm>
            <a:prstGeom prst="rect">
              <a:avLst/>
            </a:prstGeom>
            <a:noFill/>
          </p:spPr>
          <p:txBody>
            <a:bodyPr wrap="square" rtlCol="0">
              <a:spAutoFit/>
            </a:bodyPr>
            <a:lstStyle/>
            <a:p>
              <a:r>
                <a:rPr lang="en-US" dirty="0">
                  <a:latin typeface="Consolas" panose="020B0609020204030204" pitchFamily="49" charset="0"/>
                </a:rPr>
                <a:t>double</a:t>
              </a:r>
            </a:p>
          </p:txBody>
        </p:sp>
      </p:grpSp>
      <p:grpSp>
        <p:nvGrpSpPr>
          <p:cNvPr id="121" name="Group 120">
            <a:extLst>
              <a:ext uri="{FF2B5EF4-FFF2-40B4-BE49-F238E27FC236}">
                <a16:creationId xmlns:a16="http://schemas.microsoft.com/office/drawing/2014/main" id="{5D4DABF8-9BE0-529D-6885-2392FBABE200}"/>
              </a:ext>
            </a:extLst>
          </p:cNvPr>
          <p:cNvGrpSpPr/>
          <p:nvPr/>
        </p:nvGrpSpPr>
        <p:grpSpPr>
          <a:xfrm>
            <a:off x="4574774" y="3058207"/>
            <a:ext cx="7278005" cy="924366"/>
            <a:chOff x="4574774" y="3058207"/>
            <a:chExt cx="7278005" cy="924366"/>
          </a:xfrm>
        </p:grpSpPr>
        <p:sp>
          <p:nvSpPr>
            <p:cNvPr id="112" name="Rectangle 111">
              <a:extLst>
                <a:ext uri="{FF2B5EF4-FFF2-40B4-BE49-F238E27FC236}">
                  <a16:creationId xmlns:a16="http://schemas.microsoft.com/office/drawing/2014/main" id="{72A23122-ED16-2522-CBB1-4CC84B53DDCD}"/>
                </a:ext>
              </a:extLst>
            </p:cNvPr>
            <p:cNvSpPr/>
            <p:nvPr/>
          </p:nvSpPr>
          <p:spPr>
            <a:xfrm>
              <a:off x="7529931" y="3079035"/>
              <a:ext cx="357793" cy="360040"/>
            </a:xfrm>
            <a:prstGeom prst="rect">
              <a:avLst/>
            </a:prstGeom>
            <a:solidFill>
              <a:schemeClr val="bg1">
                <a:lumMod val="75000"/>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05BF4148-6A2E-F912-3AA9-F673834E48C3}"/>
                </a:ext>
              </a:extLst>
            </p:cNvPr>
            <p:cNvSpPr/>
            <p:nvPr/>
          </p:nvSpPr>
          <p:spPr>
            <a:xfrm>
              <a:off x="6096000" y="3079035"/>
              <a:ext cx="1440370" cy="360040"/>
            </a:xfrm>
            <a:prstGeom prst="rect">
              <a:avLst/>
            </a:prstGeom>
            <a:solidFill>
              <a:srgbClr val="FFC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id</a:t>
              </a:r>
              <a:endParaRPr lang="en-US" dirty="0">
                <a:solidFill>
                  <a:schemeClr val="tx1"/>
                </a:solidFill>
              </a:endParaRPr>
            </a:p>
          </p:txBody>
        </p:sp>
        <p:sp>
          <p:nvSpPr>
            <p:cNvPr id="107" name="Rectangle 106">
              <a:extLst>
                <a:ext uri="{FF2B5EF4-FFF2-40B4-BE49-F238E27FC236}">
                  <a16:creationId xmlns:a16="http://schemas.microsoft.com/office/drawing/2014/main" id="{A6CAB237-FB1C-D413-10C2-13311AEB83F4}"/>
                </a:ext>
              </a:extLst>
            </p:cNvPr>
            <p:cNvSpPr/>
            <p:nvPr/>
          </p:nvSpPr>
          <p:spPr>
            <a:xfrm>
              <a:off x="8972039" y="3079035"/>
              <a:ext cx="2880740" cy="360040"/>
            </a:xfrm>
            <a:prstGeom prst="rect">
              <a:avLst/>
            </a:prstGeom>
            <a:solidFill>
              <a:schemeClr val="accent6">
                <a:lumMod val="60000"/>
                <a:lumOff val="40000"/>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height</a:t>
              </a:r>
              <a:endParaRPr lang="en-US" dirty="0">
                <a:solidFill>
                  <a:schemeClr val="tx1"/>
                </a:solidFill>
              </a:endParaRPr>
            </a:p>
          </p:txBody>
        </p:sp>
        <p:sp>
          <p:nvSpPr>
            <p:cNvPr id="111" name="TextBox 110">
              <a:extLst>
                <a:ext uri="{FF2B5EF4-FFF2-40B4-BE49-F238E27FC236}">
                  <a16:creationId xmlns:a16="http://schemas.microsoft.com/office/drawing/2014/main" id="{C6A55BF4-418D-27BF-220A-506F85376482}"/>
                </a:ext>
              </a:extLst>
            </p:cNvPr>
            <p:cNvSpPr txBox="1"/>
            <p:nvPr/>
          </p:nvSpPr>
          <p:spPr>
            <a:xfrm>
              <a:off x="4574774" y="3058207"/>
              <a:ext cx="1368152" cy="369332"/>
            </a:xfrm>
            <a:prstGeom prst="rect">
              <a:avLst/>
            </a:prstGeom>
            <a:noFill/>
          </p:spPr>
          <p:txBody>
            <a:bodyPr wrap="square" rtlCol="0">
              <a:spAutoFit/>
            </a:bodyPr>
            <a:lstStyle/>
            <a:p>
              <a:r>
                <a:rPr lang="en-US" dirty="0">
                  <a:latin typeface="Consolas" panose="020B0609020204030204" pitchFamily="49" charset="0"/>
                </a:rPr>
                <a:t>Sportsman</a:t>
              </a:r>
            </a:p>
          </p:txBody>
        </p:sp>
        <p:sp>
          <p:nvSpPr>
            <p:cNvPr id="113" name="Rectangle 112">
              <a:extLst>
                <a:ext uri="{FF2B5EF4-FFF2-40B4-BE49-F238E27FC236}">
                  <a16:creationId xmlns:a16="http://schemas.microsoft.com/office/drawing/2014/main" id="{4428DE26-E705-F8B6-E9A9-CEA0D79B290B}"/>
                </a:ext>
              </a:extLst>
            </p:cNvPr>
            <p:cNvSpPr/>
            <p:nvPr/>
          </p:nvSpPr>
          <p:spPr>
            <a:xfrm>
              <a:off x="7894163" y="3079035"/>
              <a:ext cx="357793" cy="360040"/>
            </a:xfrm>
            <a:prstGeom prst="rect">
              <a:avLst/>
            </a:prstGeom>
            <a:solidFill>
              <a:schemeClr val="bg1">
                <a:lumMod val="75000"/>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4BA6C4DA-686D-629D-22FC-3D28787F3F8C}"/>
                </a:ext>
              </a:extLst>
            </p:cNvPr>
            <p:cNvSpPr/>
            <p:nvPr/>
          </p:nvSpPr>
          <p:spPr>
            <a:xfrm>
              <a:off x="8258395" y="3079035"/>
              <a:ext cx="357793" cy="360040"/>
            </a:xfrm>
            <a:prstGeom prst="rect">
              <a:avLst/>
            </a:prstGeom>
            <a:solidFill>
              <a:schemeClr val="bg1">
                <a:lumMod val="75000"/>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Rectangle 114">
              <a:extLst>
                <a:ext uri="{FF2B5EF4-FFF2-40B4-BE49-F238E27FC236}">
                  <a16:creationId xmlns:a16="http://schemas.microsoft.com/office/drawing/2014/main" id="{D6005A5C-B9AA-3ADF-989C-58FD1030E7EB}"/>
                </a:ext>
              </a:extLst>
            </p:cNvPr>
            <p:cNvSpPr/>
            <p:nvPr/>
          </p:nvSpPr>
          <p:spPr>
            <a:xfrm>
              <a:off x="8607594" y="3079035"/>
              <a:ext cx="357793" cy="360040"/>
            </a:xfrm>
            <a:prstGeom prst="rect">
              <a:avLst/>
            </a:prstGeom>
            <a:solidFill>
              <a:schemeClr val="bg1">
                <a:lumMod val="75000"/>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Left Brace 115">
              <a:extLst>
                <a:ext uri="{FF2B5EF4-FFF2-40B4-BE49-F238E27FC236}">
                  <a16:creationId xmlns:a16="http://schemas.microsoft.com/office/drawing/2014/main" id="{B14612BB-6D29-321F-5B32-D58DB11F106E}"/>
                </a:ext>
              </a:extLst>
            </p:cNvPr>
            <p:cNvSpPr/>
            <p:nvPr/>
          </p:nvSpPr>
          <p:spPr>
            <a:xfrm rot="16200000">
              <a:off x="8135597" y="2901229"/>
              <a:ext cx="222253" cy="142070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7" name="TextBox 116">
              <a:extLst>
                <a:ext uri="{FF2B5EF4-FFF2-40B4-BE49-F238E27FC236}">
                  <a16:creationId xmlns:a16="http://schemas.microsoft.com/office/drawing/2014/main" id="{79626362-E1C2-2A5A-1AE4-4F180394B244}"/>
                </a:ext>
              </a:extLst>
            </p:cNvPr>
            <p:cNvSpPr txBox="1"/>
            <p:nvPr/>
          </p:nvSpPr>
          <p:spPr>
            <a:xfrm>
              <a:off x="7472757" y="3644019"/>
              <a:ext cx="1442108" cy="338554"/>
            </a:xfrm>
            <a:prstGeom prst="rect">
              <a:avLst/>
            </a:prstGeom>
            <a:noFill/>
          </p:spPr>
          <p:txBody>
            <a:bodyPr wrap="square" rtlCol="0">
              <a:spAutoFit/>
            </a:bodyPr>
            <a:lstStyle/>
            <a:p>
              <a:pPr algn="ctr"/>
              <a:r>
                <a:rPr lang="en-US" sz="1600" dirty="0"/>
                <a:t>Padding bytes</a:t>
              </a:r>
            </a:p>
          </p:txBody>
        </p:sp>
      </p:grpSp>
    </p:spTree>
    <p:extLst>
      <p:ext uri="{BB962C8B-B14F-4D97-AF65-F5344CB8AC3E}">
        <p14:creationId xmlns:p14="http://schemas.microsoft.com/office/powerpoint/2010/main" val="59009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8"/>
                                        </p:tgtEl>
                                        <p:attrNameLst>
                                          <p:attrName>style.visibility</p:attrName>
                                        </p:attrNameLst>
                                      </p:cBhvr>
                                      <p:to>
                                        <p:strVal val="visible"/>
                                      </p:to>
                                    </p:set>
                                    <p:animEffect transition="in" filter="fade">
                                      <p:cBhvr>
                                        <p:cTn id="12" dur="500"/>
                                        <p:tgtEl>
                                          <p:spTgt spid="11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9"/>
                                        </p:tgtEl>
                                        <p:attrNameLst>
                                          <p:attrName>style.visibility</p:attrName>
                                        </p:attrNameLst>
                                      </p:cBhvr>
                                      <p:to>
                                        <p:strVal val="visible"/>
                                      </p:to>
                                    </p:set>
                                    <p:animEffect transition="in" filter="fade">
                                      <p:cBhvr>
                                        <p:cTn id="17" dur="500"/>
                                        <p:tgtEl>
                                          <p:spTgt spid="11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20"/>
                                        </p:tgtEl>
                                        <p:attrNameLst>
                                          <p:attrName>style.visibility</p:attrName>
                                        </p:attrNameLst>
                                      </p:cBhvr>
                                      <p:to>
                                        <p:strVal val="visible"/>
                                      </p:to>
                                    </p:set>
                                    <p:animEffect transition="in" filter="fade">
                                      <p:cBhvr>
                                        <p:cTn id="22" dur="500"/>
                                        <p:tgtEl>
                                          <p:spTgt spid="1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21"/>
                                        </p:tgtEl>
                                        <p:attrNameLst>
                                          <p:attrName>style.visibility</p:attrName>
                                        </p:attrNameLst>
                                      </p:cBhvr>
                                      <p:to>
                                        <p:strVal val="visible"/>
                                      </p:to>
                                    </p:set>
                                    <p:animEffect transition="in" filter="fade">
                                      <p:cBhvr>
                                        <p:cTn id="27" dur="500"/>
                                        <p:tgtEl>
                                          <p:spTgt spid="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ru-RU"/>
              <a:t>Копирование указателей</a:t>
            </a:r>
          </a:p>
        </p:txBody>
      </p:sp>
      <p:sp>
        <p:nvSpPr>
          <p:cNvPr id="83971" name="Rectangle 3"/>
          <p:cNvSpPr>
            <a:spLocks noGrp="1" noChangeArrowheads="1"/>
          </p:cNvSpPr>
          <p:nvPr>
            <p:ph idx="1"/>
          </p:nvPr>
        </p:nvSpPr>
        <p:spPr/>
        <p:txBody>
          <a:bodyPr>
            <a:normAutofit/>
          </a:bodyPr>
          <a:lstStyle/>
          <a:p>
            <a:pPr eaLnBrk="1" hangingPunct="1">
              <a:lnSpc>
                <a:spcPct val="90000"/>
              </a:lnSpc>
            </a:pPr>
            <a:r>
              <a:rPr lang="ru-RU" sz="2400" dirty="0"/>
              <a:t>Как и в случае обычных переменных, значение одного указателя может быть присвоено другому при помощи оператора </a:t>
            </a:r>
            <a:r>
              <a:rPr lang="ru-RU" sz="2400" b="1" dirty="0"/>
              <a:t>=</a:t>
            </a:r>
          </a:p>
          <a:p>
            <a:pPr lvl="1" eaLnBrk="1" hangingPunct="1">
              <a:lnSpc>
                <a:spcPct val="90000"/>
              </a:lnSpc>
            </a:pPr>
            <a:r>
              <a:rPr lang="ru-RU" sz="2000" dirty="0"/>
              <a:t>Следует помнить, что в этому случае </a:t>
            </a:r>
            <a:r>
              <a:rPr lang="ru-RU" sz="2000" b="1" dirty="0">
                <a:solidFill>
                  <a:srgbClr val="FF0000"/>
                </a:solidFill>
              </a:rPr>
              <a:t>копируется адрес переменной, а не ее значение</a:t>
            </a:r>
            <a:endParaRPr lang="en-US" sz="2000" b="1" dirty="0">
              <a:solidFill>
                <a:srgbClr val="FF0000"/>
              </a:solidFill>
            </a:endParaRPr>
          </a:p>
          <a:p>
            <a:pPr lvl="1" eaLnBrk="1" hangingPunct="1">
              <a:lnSpc>
                <a:spcPct val="90000"/>
              </a:lnSpc>
            </a:pPr>
            <a:r>
              <a:rPr lang="ru-RU" sz="2000" b="1" dirty="0"/>
              <a:t>Для копирования значения</a:t>
            </a:r>
            <a:r>
              <a:rPr lang="ru-RU" sz="2000" dirty="0"/>
              <a:t> переменной, на которую ссылается указатель, необходимо применить </a:t>
            </a:r>
            <a:r>
              <a:rPr lang="ru-RU" sz="2000" b="1" dirty="0"/>
              <a:t>оператор разыменования</a:t>
            </a:r>
            <a:r>
              <a:rPr lang="ru-RU" sz="2000" dirty="0"/>
              <a:t> </a:t>
            </a:r>
            <a:r>
              <a:rPr lang="ru-RU" sz="2000" b="1" dirty="0"/>
              <a:t>*</a:t>
            </a:r>
          </a:p>
          <a:p>
            <a:pPr lvl="2" eaLnBrk="1" hangingPunct="1">
              <a:lnSpc>
                <a:spcPct val="90000"/>
              </a:lnSpc>
            </a:pPr>
            <a:r>
              <a:rPr lang="en-US" sz="1800" b="1" dirty="0">
                <a:latin typeface="Courier New" pitchFamily="49" charset="0"/>
              </a:rPr>
              <a:t>char a = ‘A’;</a:t>
            </a:r>
            <a:br>
              <a:rPr lang="en-US" sz="1800" b="1" dirty="0">
                <a:latin typeface="Courier New" pitchFamily="49" charset="0"/>
              </a:rPr>
            </a:br>
            <a:r>
              <a:rPr lang="en-US" sz="1800" b="1" dirty="0">
                <a:latin typeface="Courier New" pitchFamily="49" charset="0"/>
              </a:rPr>
              <a:t>char b = ‘B’;</a:t>
            </a:r>
            <a:br>
              <a:rPr lang="en-US" sz="1800" b="1" dirty="0">
                <a:latin typeface="Courier New" pitchFamily="49" charset="0"/>
              </a:rPr>
            </a:br>
            <a:r>
              <a:rPr lang="en-US" sz="1800" b="1" dirty="0">
                <a:latin typeface="Courier New" pitchFamily="49" charset="0"/>
              </a:rPr>
              <a:t>char c = ‘C’;</a:t>
            </a:r>
            <a:br>
              <a:rPr lang="en-US" sz="1800" b="1" dirty="0">
                <a:latin typeface="Courier New" pitchFamily="49" charset="0"/>
              </a:rPr>
            </a:br>
            <a:r>
              <a:rPr lang="en-US" sz="1800" b="1" dirty="0">
                <a:latin typeface="Courier New" pitchFamily="49" charset="0"/>
              </a:rPr>
              <a:t>char *pa = &amp;a;</a:t>
            </a:r>
            <a:br>
              <a:rPr lang="en-US" sz="1800" b="1" dirty="0">
                <a:latin typeface="Courier New" pitchFamily="49" charset="0"/>
              </a:rPr>
            </a:br>
            <a:r>
              <a:rPr lang="en-US" sz="1800" b="1" dirty="0">
                <a:latin typeface="Courier New" pitchFamily="49" charset="0"/>
              </a:rPr>
              <a:t>char *</a:t>
            </a:r>
            <a:r>
              <a:rPr lang="en-US" sz="1800" b="1" dirty="0" err="1">
                <a:latin typeface="Courier New" pitchFamily="49" charset="0"/>
              </a:rPr>
              <a:t>pb</a:t>
            </a:r>
            <a:r>
              <a:rPr lang="en-US" sz="1800" b="1" dirty="0">
                <a:latin typeface="Courier New" pitchFamily="49" charset="0"/>
              </a:rPr>
              <a:t> = &amp;b;</a:t>
            </a:r>
            <a:br>
              <a:rPr lang="en-US" sz="1800" b="1" dirty="0">
                <a:latin typeface="Courier New" pitchFamily="49" charset="0"/>
              </a:rPr>
            </a:br>
            <a:r>
              <a:rPr lang="en-US" sz="1800" b="1" dirty="0">
                <a:latin typeface="Courier New" pitchFamily="49" charset="0"/>
              </a:rPr>
              <a:t>char *pc = &amp;c;</a:t>
            </a:r>
            <a:br>
              <a:rPr lang="en-US" sz="1800" b="1" dirty="0">
                <a:latin typeface="Courier New" pitchFamily="49" charset="0"/>
              </a:rPr>
            </a:br>
            <a:r>
              <a:rPr lang="en-US" sz="1800" b="1" dirty="0">
                <a:latin typeface="Courier New" pitchFamily="49" charset="0"/>
              </a:rPr>
              <a:t>pa = </a:t>
            </a:r>
            <a:r>
              <a:rPr lang="en-US" sz="1800" b="1" dirty="0" err="1">
                <a:latin typeface="Courier New" pitchFamily="49" charset="0"/>
              </a:rPr>
              <a:t>pb</a:t>
            </a:r>
            <a:r>
              <a:rPr lang="en-US" sz="1800" b="1" dirty="0">
                <a:latin typeface="Courier New" pitchFamily="49" charset="0"/>
              </a:rPr>
              <a:t>; </a:t>
            </a:r>
            <a:r>
              <a:rPr lang="en-US" sz="1800" b="1" i="1" dirty="0">
                <a:latin typeface="Courier New" pitchFamily="49" charset="0"/>
              </a:rPr>
              <a:t>// pa </a:t>
            </a:r>
            <a:r>
              <a:rPr lang="ru-RU" sz="1800" i="1" dirty="0">
                <a:latin typeface="Courier New" pitchFamily="49" charset="0"/>
              </a:rPr>
              <a:t>и</a:t>
            </a:r>
            <a:r>
              <a:rPr lang="ru-RU" sz="1800" b="1" i="1" dirty="0">
                <a:latin typeface="Courier New" pitchFamily="49" charset="0"/>
              </a:rPr>
              <a:t> </a:t>
            </a:r>
            <a:r>
              <a:rPr lang="en-US" sz="1800" b="1" i="1" dirty="0" err="1">
                <a:latin typeface="Courier New" pitchFamily="49" charset="0"/>
              </a:rPr>
              <a:t>pb</a:t>
            </a:r>
            <a:r>
              <a:rPr lang="en-US" sz="1800" b="1" i="1" dirty="0">
                <a:latin typeface="Courier New" pitchFamily="49" charset="0"/>
              </a:rPr>
              <a:t> </a:t>
            </a:r>
            <a:r>
              <a:rPr lang="ru-RU" sz="1800" i="1" dirty="0">
                <a:latin typeface="Courier New" pitchFamily="49" charset="0"/>
              </a:rPr>
              <a:t>теперь хранят адрес </a:t>
            </a:r>
            <a:r>
              <a:rPr lang="en-US" sz="1800" b="1" i="1" dirty="0">
                <a:latin typeface="Courier New" pitchFamily="49" charset="0"/>
              </a:rPr>
              <a:t>b</a:t>
            </a:r>
            <a:br>
              <a:rPr lang="en-US" sz="1800" b="1" dirty="0">
                <a:latin typeface="Courier New" pitchFamily="49" charset="0"/>
              </a:rPr>
            </a:br>
            <a:r>
              <a:rPr lang="en-US" sz="1800" b="1" dirty="0">
                <a:latin typeface="Courier New" pitchFamily="49" charset="0"/>
              </a:rPr>
              <a:t>*pa = *pc; </a:t>
            </a:r>
            <a:r>
              <a:rPr lang="en-US" sz="1800" b="1" i="1" dirty="0">
                <a:latin typeface="Courier New" pitchFamily="49" charset="0"/>
              </a:rPr>
              <a:t>// b</a:t>
            </a:r>
            <a:r>
              <a:rPr lang="ru-RU" sz="1800" b="1" i="1" dirty="0">
                <a:latin typeface="Courier New" pitchFamily="49" charset="0"/>
              </a:rPr>
              <a:t> </a:t>
            </a:r>
            <a:r>
              <a:rPr lang="ru-RU" sz="1800" i="1" dirty="0">
                <a:latin typeface="Courier New" pitchFamily="49" charset="0"/>
              </a:rPr>
              <a:t>теперь хранит значение </a:t>
            </a:r>
            <a:r>
              <a:rPr lang="en-US" sz="1800" i="1" dirty="0">
                <a:latin typeface="Courier New" pitchFamily="49" charset="0"/>
              </a:rPr>
              <a:t>‘</a:t>
            </a:r>
            <a:r>
              <a:rPr lang="en-US" sz="1800" b="1" i="1" dirty="0">
                <a:latin typeface="Courier New" pitchFamily="49" charset="0"/>
              </a:rPr>
              <a:t>C</a:t>
            </a:r>
            <a:r>
              <a:rPr lang="en-US" sz="1800" i="1" dirty="0">
                <a:latin typeface="Courier New" pitchFamily="49" charset="0"/>
              </a:rPr>
              <a:t>’</a:t>
            </a:r>
            <a:endParaRPr lang="ru-RU" sz="1800" i="1" dirty="0"/>
          </a:p>
        </p:txBody>
      </p:sp>
    </p:spTree>
    <p:custDataLst>
      <p:tags r:id="rId1"/>
    </p:custDataLst>
    <p:extLst>
      <p:ext uri="{BB962C8B-B14F-4D97-AF65-F5344CB8AC3E}">
        <p14:creationId xmlns:p14="http://schemas.microsoft.com/office/powerpoint/2010/main" val="1725526047"/>
      </p:ext>
    </p:extLst>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a:defRPr/>
            </a:pPr>
            <a:r>
              <a:rPr lang="ru-RU"/>
              <a:t>Указатели и аргументы функций</a:t>
            </a:r>
          </a:p>
        </p:txBody>
      </p:sp>
      <p:sp>
        <p:nvSpPr>
          <p:cNvPr id="84995" name="Rectangle 3"/>
          <p:cNvSpPr>
            <a:spLocks noGrp="1" noChangeArrowheads="1"/>
          </p:cNvSpPr>
          <p:nvPr>
            <p:ph idx="1"/>
          </p:nvPr>
        </p:nvSpPr>
        <p:spPr/>
        <p:txBody>
          <a:bodyPr/>
          <a:lstStyle/>
          <a:p>
            <a:pPr eaLnBrk="1" hangingPunct="1"/>
            <a:r>
              <a:rPr lang="ru-RU" sz="2800" dirty="0"/>
              <a:t>По умолчанию параметры в функцию передаются по значению</a:t>
            </a:r>
          </a:p>
          <a:p>
            <a:pPr lvl="1" eaLnBrk="1" hangingPunct="1"/>
            <a:r>
              <a:rPr lang="ru-RU" dirty="0"/>
              <a:t>В языке </a:t>
            </a:r>
            <a:r>
              <a:rPr lang="en-US" dirty="0"/>
              <a:t>C</a:t>
            </a:r>
            <a:r>
              <a:rPr lang="ru-RU" dirty="0"/>
              <a:t>++ появилась возможность передачи параметров по ссылке</a:t>
            </a:r>
          </a:p>
        </p:txBody>
      </p:sp>
      <p:sp>
        <p:nvSpPr>
          <p:cNvPr id="84996" name="Text Box 4"/>
          <p:cNvSpPr txBox="1">
            <a:spLocks noChangeArrowheads="1"/>
          </p:cNvSpPr>
          <p:nvPr/>
        </p:nvSpPr>
        <p:spPr bwMode="auto">
          <a:xfrm>
            <a:off x="1666845"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*pa,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
        <p:nvSpPr>
          <p:cNvPr id="7" name="Text Box 4"/>
          <p:cNvSpPr txBox="1">
            <a:spLocks noChangeArrowheads="1"/>
          </p:cNvSpPr>
          <p:nvPr/>
        </p:nvSpPr>
        <p:spPr bwMode="auto">
          <a:xfrm>
            <a:off x="5881687"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&amp;pa, </a:t>
            </a:r>
            <a:r>
              <a:rPr lang="en-US" b="1" dirty="0" err="1">
                <a:latin typeface="Courier New" pitchFamily="49" charset="0"/>
              </a:rPr>
              <a:t>int</a:t>
            </a:r>
            <a:r>
              <a:rPr lang="en-US" b="1" dirty="0">
                <a:latin typeface="Courier New" pitchFamily="49" charset="0"/>
              </a:rPr>
              <a:t> &amp;</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Tree>
    <p:custDataLst>
      <p:tags r:id="rId1"/>
    </p:custDataLst>
    <p:extLst>
      <p:ext uri="{BB962C8B-B14F-4D97-AF65-F5344CB8AC3E}">
        <p14:creationId xmlns:p14="http://schemas.microsoft.com/office/powerpoint/2010/main" val="2870870851"/>
      </p:ext>
    </p:extLst>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defRPr/>
            </a:pPr>
            <a:r>
              <a:rPr lang="ru-RU"/>
              <a:t>Пример</a:t>
            </a:r>
          </a:p>
        </p:txBody>
      </p:sp>
      <p:sp>
        <p:nvSpPr>
          <p:cNvPr id="105475" name="Text Box 4"/>
          <p:cNvSpPr txBox="1">
            <a:spLocks noChangeArrowheads="1"/>
          </p:cNvSpPr>
          <p:nvPr/>
        </p:nvSpPr>
        <p:spPr bwMode="auto">
          <a:xfrm>
            <a:off x="838201" y="2225676"/>
            <a:ext cx="8017572" cy="3139321"/>
          </a:xfrm>
          <a:prstGeom prst="rect">
            <a:avLst/>
          </a:prstGeom>
          <a:noFill/>
          <a:ln w="9525">
            <a:noFill/>
            <a:miter lim="800000"/>
            <a:headEnd/>
            <a:tailEnd/>
          </a:ln>
        </p:spPr>
        <p:txBody>
          <a:bodyPr wrap="square">
            <a:spAutoFit/>
          </a:bodyPr>
          <a:lstStyle/>
          <a:p>
            <a:r>
              <a:rPr lang="en-US" b="1" dirty="0">
                <a:latin typeface="Courier New" pitchFamily="49" charset="0"/>
              </a:rPr>
              <a:t>int n = 30;</a:t>
            </a:r>
          </a:p>
          <a:p>
            <a:endParaRPr lang="en-US" i="1" dirty="0">
              <a:latin typeface="Courier New" pitchFamily="49" charset="0"/>
            </a:endParaRPr>
          </a:p>
          <a:p>
            <a:r>
              <a:rPr lang="en-US" i="1" dirty="0">
                <a:latin typeface="Courier New" pitchFamily="49" charset="0"/>
              </a:rPr>
              <a:t>// </a:t>
            </a:r>
            <a:r>
              <a:rPr lang="ru-RU" i="1" dirty="0">
                <a:latin typeface="Courier New" pitchFamily="49" charset="0"/>
              </a:rPr>
              <a:t>выделяем память</a:t>
            </a:r>
            <a:r>
              <a:rPr lang="en-US" i="1" dirty="0">
                <a:latin typeface="Courier New" pitchFamily="49" charset="0"/>
              </a:rPr>
              <a:t> </a:t>
            </a:r>
            <a:r>
              <a:rPr lang="ru-RU" i="1" dirty="0">
                <a:latin typeface="Courier New" pitchFamily="49" charset="0"/>
              </a:rPr>
              <a:t>под </a:t>
            </a:r>
            <a:r>
              <a:rPr lang="en-US" i="1" dirty="0">
                <a:latin typeface="Courier New" pitchFamily="49" charset="0"/>
              </a:rPr>
              <a:t>n </a:t>
            </a:r>
            <a:r>
              <a:rPr lang="ru-RU" i="1" dirty="0">
                <a:latin typeface="Courier New" pitchFamily="49" charset="0"/>
              </a:rPr>
              <a:t>элементов типа </a:t>
            </a:r>
            <a:r>
              <a:rPr lang="en-US" i="1" dirty="0">
                <a:latin typeface="Courier New" pitchFamily="49" charset="0"/>
              </a:rPr>
              <a:t>int</a:t>
            </a:r>
          </a:p>
          <a:p>
            <a:r>
              <a:rPr lang="en-US" b="1" dirty="0">
                <a:latin typeface="Courier New" pitchFamily="49" charset="0"/>
              </a:rPr>
              <a:t>int * </a:t>
            </a:r>
            <a:r>
              <a:rPr lang="en-US" b="1" dirty="0" err="1">
                <a:latin typeface="Courier New" pitchFamily="49" charset="0"/>
              </a:rPr>
              <a:t>arr</a:t>
            </a:r>
            <a:r>
              <a:rPr lang="en-US" b="1" dirty="0">
                <a:latin typeface="Courier New" pitchFamily="49" charset="0"/>
              </a:rPr>
              <a:t> = (int*)malloc(</a:t>
            </a:r>
            <a:r>
              <a:rPr lang="en-US" b="1" dirty="0" err="1">
                <a:latin typeface="Courier New" pitchFamily="49" charset="0"/>
              </a:rPr>
              <a:t>sizeof</a:t>
            </a:r>
            <a:r>
              <a:rPr lang="en-US" b="1" dirty="0">
                <a:latin typeface="Courier New" pitchFamily="49" charset="0"/>
              </a:rPr>
              <a:t>(int) * n);</a:t>
            </a:r>
          </a:p>
          <a:p>
            <a:endParaRPr lang="en-US" b="1" dirty="0">
              <a:latin typeface="Courier New" pitchFamily="49" charset="0"/>
            </a:endParaRPr>
          </a:p>
          <a:p>
            <a:r>
              <a:rPr lang="en-US" b="1" dirty="0" err="1">
                <a:latin typeface="Courier New" pitchFamily="49" charset="0"/>
              </a:rPr>
              <a:t>memset</a:t>
            </a:r>
            <a:r>
              <a:rPr lang="en-US" b="1" dirty="0">
                <a:latin typeface="Courier New" pitchFamily="49" charset="0"/>
              </a:rPr>
              <a:t>(</a:t>
            </a:r>
            <a:r>
              <a:rPr lang="en-US" b="1" dirty="0" err="1">
                <a:latin typeface="Courier New" pitchFamily="49" charset="0"/>
              </a:rPr>
              <a:t>arr</a:t>
            </a:r>
            <a:r>
              <a:rPr lang="en-US" b="1" dirty="0">
                <a:latin typeface="Courier New" pitchFamily="49" charset="0"/>
              </a:rPr>
              <a:t>, 1, </a:t>
            </a:r>
            <a:r>
              <a:rPr lang="en-US" b="1" dirty="0" err="1">
                <a:latin typeface="Courier New" pitchFamily="49" charset="0"/>
              </a:rPr>
              <a:t>sizeof</a:t>
            </a:r>
            <a:r>
              <a:rPr lang="en-US" b="1" dirty="0">
                <a:latin typeface="Courier New" pitchFamily="49" charset="0"/>
              </a:rPr>
              <a:t>(int) * n);</a:t>
            </a:r>
          </a:p>
          <a:p>
            <a:endParaRPr lang="en-US" b="1" dirty="0">
              <a:latin typeface="Courier New" pitchFamily="49" charset="0"/>
            </a:endParaRPr>
          </a:p>
          <a:p>
            <a:r>
              <a:rPr lang="en-US" b="1" dirty="0" err="1">
                <a:latin typeface="Courier New" pitchFamily="49" charset="0"/>
              </a:rPr>
              <a:t>arr</a:t>
            </a:r>
            <a:r>
              <a:rPr lang="en-US" b="1" dirty="0">
                <a:latin typeface="Courier New" pitchFamily="49" charset="0"/>
              </a:rPr>
              <a:t>[0] = 5;</a:t>
            </a:r>
          </a:p>
          <a:p>
            <a:endParaRPr lang="en-US" b="1" dirty="0">
              <a:latin typeface="Courier New" pitchFamily="49" charset="0"/>
            </a:endParaRPr>
          </a:p>
          <a:p>
            <a:r>
              <a:rPr lang="en-US" b="1" dirty="0">
                <a:latin typeface="Courier New" pitchFamily="49" charset="0"/>
              </a:rPr>
              <a:t>free(</a:t>
            </a:r>
            <a:r>
              <a:rPr lang="en-US" b="1" dirty="0" err="1">
                <a:latin typeface="Courier New" pitchFamily="49" charset="0"/>
              </a:rPr>
              <a:t>arr</a:t>
            </a:r>
            <a:r>
              <a:rPr lang="en-US" b="1" dirty="0">
                <a:latin typeface="Courier New" pitchFamily="49" charset="0"/>
              </a:rPr>
              <a:t>);</a:t>
            </a:r>
          </a:p>
          <a:p>
            <a:r>
              <a:rPr lang="en-US" b="1" dirty="0" err="1">
                <a:latin typeface="Courier New" pitchFamily="49" charset="0"/>
              </a:rPr>
              <a:t>arr</a:t>
            </a:r>
            <a:r>
              <a:rPr lang="en-US" b="1" dirty="0">
                <a:latin typeface="Courier New" pitchFamily="49" charset="0"/>
              </a:rPr>
              <a:t> = NULL;</a:t>
            </a:r>
            <a:endParaRPr lang="ru-RU" b="1" dirty="0">
              <a:latin typeface="Courier New" pitchFamily="49" charset="0"/>
            </a:endParaRPr>
          </a:p>
        </p:txBody>
      </p:sp>
    </p:spTree>
    <p:custDataLst>
      <p:tags r:id="rId1"/>
    </p:custDataLst>
    <p:extLst>
      <p:ext uri="{BB962C8B-B14F-4D97-AF65-F5344CB8AC3E}">
        <p14:creationId xmlns:p14="http://schemas.microsoft.com/office/powerpoint/2010/main" val="37937337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5442A-8A3F-ADE2-06C6-D91A3D26A2BD}"/>
              </a:ext>
            </a:extLst>
          </p:cNvPr>
          <p:cNvSpPr>
            <a:spLocks noGrp="1"/>
          </p:cNvSpPr>
          <p:nvPr>
            <p:ph type="title"/>
          </p:nvPr>
        </p:nvSpPr>
        <p:spPr/>
        <p:txBody>
          <a:bodyPr/>
          <a:lstStyle/>
          <a:p>
            <a:r>
              <a:rPr lang="ru-RU" dirty="0"/>
              <a:t>Выравнивание содержимого структур</a:t>
            </a:r>
            <a:endParaRPr lang="en-US" dirty="0"/>
          </a:p>
        </p:txBody>
      </p:sp>
      <p:sp>
        <p:nvSpPr>
          <p:cNvPr id="4" name="TextBox 3">
            <a:extLst>
              <a:ext uri="{FF2B5EF4-FFF2-40B4-BE49-F238E27FC236}">
                <a16:creationId xmlns:a16="http://schemas.microsoft.com/office/drawing/2014/main" id="{20521FAF-9AB5-CC98-FC57-BAC16BA73AC2}"/>
              </a:ext>
            </a:extLst>
          </p:cNvPr>
          <p:cNvSpPr txBox="1"/>
          <p:nvPr/>
        </p:nvSpPr>
        <p:spPr>
          <a:xfrm>
            <a:off x="823744" y="1951672"/>
            <a:ext cx="3544064" cy="1477328"/>
          </a:xfrm>
          <a:prstGeom prst="rect">
            <a:avLst/>
          </a:prstGeom>
          <a:noFill/>
        </p:spPr>
        <p:txBody>
          <a:bodyPr wrap="square">
            <a:spAutoFit/>
          </a:bodyPr>
          <a:lstStyle/>
          <a:p>
            <a:r>
              <a:rPr lang="en-US" sz="1800" dirty="0">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2B91AF"/>
                </a:solidFill>
                <a:latin typeface="Consolas" panose="020B0609020204030204" pitchFamily="49" charset="0"/>
                <a:ea typeface="Calibri" panose="020F0502020204030204" pitchFamily="34" charset="0"/>
                <a:cs typeface="Consolas" panose="020B0609020204030204" pitchFamily="49" charset="0"/>
              </a:rPr>
              <a:t>Foo</a:t>
            </a:r>
            <a:r>
              <a:rPr lang="ru-RU" sz="1800" dirty="0">
                <a:solidFill>
                  <a:srgbClr val="2B91AF"/>
                </a:solidFill>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800" dirty="0">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x;</a:t>
            </a:r>
            <a:endParaRPr lang="ru-RU" sz="1800" dirty="0">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y;</a:t>
            </a:r>
            <a:endParaRPr lang="ru-RU" sz="1800" dirty="0">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z;</a:t>
            </a:r>
          </a:p>
          <a:p>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800" dirty="0">
              <a:latin typeface="Consolas" panose="020B0609020204030204" pitchFamily="49" charset="0"/>
              <a:ea typeface="Calibri" panose="020F0502020204030204" pitchFamily="34" charset="0"/>
              <a:cs typeface="Times New Roman" panose="02020603050405020304" pitchFamily="18" charset="0"/>
            </a:endParaRPr>
          </a:p>
        </p:txBody>
      </p:sp>
      <p:grpSp>
        <p:nvGrpSpPr>
          <p:cNvPr id="5" name="Group 4">
            <a:extLst>
              <a:ext uri="{FF2B5EF4-FFF2-40B4-BE49-F238E27FC236}">
                <a16:creationId xmlns:a16="http://schemas.microsoft.com/office/drawing/2014/main" id="{A6774DE0-AB79-6567-D2F4-880524932E11}"/>
              </a:ext>
            </a:extLst>
          </p:cNvPr>
          <p:cNvGrpSpPr/>
          <p:nvPr/>
        </p:nvGrpSpPr>
        <p:grpSpPr>
          <a:xfrm>
            <a:off x="6093753" y="1998915"/>
            <a:ext cx="5758606" cy="1080120"/>
            <a:chOff x="6093753" y="1998915"/>
            <a:chExt cx="5758606" cy="1080120"/>
          </a:xfrm>
        </p:grpSpPr>
        <p:sp>
          <p:nvSpPr>
            <p:cNvPr id="6" name="Rectangle 5">
              <a:extLst>
                <a:ext uri="{FF2B5EF4-FFF2-40B4-BE49-F238E27FC236}">
                  <a16:creationId xmlns:a16="http://schemas.microsoft.com/office/drawing/2014/main" id="{6C97E626-74D6-44A9-ECF8-98CA7EBF739F}"/>
                </a:ext>
              </a:extLst>
            </p:cNvPr>
            <p:cNvSpPr/>
            <p:nvPr/>
          </p:nvSpPr>
          <p:spPr>
            <a:xfrm>
              <a:off x="6093753" y="199891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0BB6B41-DF30-20C2-9EE7-62C890EB4D16}"/>
                </a:ext>
              </a:extLst>
            </p:cNvPr>
            <p:cNvSpPr/>
            <p:nvPr/>
          </p:nvSpPr>
          <p:spPr>
            <a:xfrm>
              <a:off x="6453793" y="199891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1BFBA13-462C-F3CC-A536-21DAA5409BF4}"/>
                </a:ext>
              </a:extLst>
            </p:cNvPr>
            <p:cNvSpPr/>
            <p:nvPr/>
          </p:nvSpPr>
          <p:spPr>
            <a:xfrm>
              <a:off x="6813833" y="199891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45342EA-AD77-45BA-B75C-324B90A7EE5F}"/>
                </a:ext>
              </a:extLst>
            </p:cNvPr>
            <p:cNvSpPr/>
            <p:nvPr/>
          </p:nvSpPr>
          <p:spPr>
            <a:xfrm>
              <a:off x="7173873" y="199891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292E4151-A2A7-6C55-61B6-3171E49DF237}"/>
                </a:ext>
              </a:extLst>
            </p:cNvPr>
            <p:cNvSpPr/>
            <p:nvPr/>
          </p:nvSpPr>
          <p:spPr>
            <a:xfrm>
              <a:off x="7533913" y="199891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AAB53FD-1712-F2B5-3357-FB1276FA5E04}"/>
                </a:ext>
              </a:extLst>
            </p:cNvPr>
            <p:cNvSpPr/>
            <p:nvPr/>
          </p:nvSpPr>
          <p:spPr>
            <a:xfrm>
              <a:off x="7893953" y="199891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2BEABDE-AFCD-79F6-9CF1-AC6BD14EAB1D}"/>
                </a:ext>
              </a:extLst>
            </p:cNvPr>
            <p:cNvSpPr/>
            <p:nvPr/>
          </p:nvSpPr>
          <p:spPr>
            <a:xfrm>
              <a:off x="8253993" y="199891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59C64C8-F362-777E-9105-E056D135CF1F}"/>
                </a:ext>
              </a:extLst>
            </p:cNvPr>
            <p:cNvSpPr/>
            <p:nvPr/>
          </p:nvSpPr>
          <p:spPr>
            <a:xfrm>
              <a:off x="8614033" y="199891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B4D654F-D739-9B94-2ED6-3C6407BC712F}"/>
                </a:ext>
              </a:extLst>
            </p:cNvPr>
            <p:cNvSpPr/>
            <p:nvPr/>
          </p:nvSpPr>
          <p:spPr>
            <a:xfrm>
              <a:off x="8972039" y="199891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0E08B55-10EC-D67A-354E-746FA653A4C8}"/>
                </a:ext>
              </a:extLst>
            </p:cNvPr>
            <p:cNvSpPr/>
            <p:nvPr/>
          </p:nvSpPr>
          <p:spPr>
            <a:xfrm>
              <a:off x="9332079" y="199891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19FE381-8593-A552-714A-926C167B66F4}"/>
                </a:ext>
              </a:extLst>
            </p:cNvPr>
            <p:cNvSpPr/>
            <p:nvPr/>
          </p:nvSpPr>
          <p:spPr>
            <a:xfrm>
              <a:off x="9692119" y="199891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6EC4304-6B82-3E96-D456-690F9454FBDA}"/>
                </a:ext>
              </a:extLst>
            </p:cNvPr>
            <p:cNvSpPr/>
            <p:nvPr/>
          </p:nvSpPr>
          <p:spPr>
            <a:xfrm>
              <a:off x="10052159" y="199891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5F07E63-7A87-F45F-AC8C-8075AF4DC40B}"/>
                </a:ext>
              </a:extLst>
            </p:cNvPr>
            <p:cNvSpPr/>
            <p:nvPr/>
          </p:nvSpPr>
          <p:spPr>
            <a:xfrm>
              <a:off x="10412199" y="199891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35E6EBC-532A-93F1-D8A2-8AE18248780B}"/>
                </a:ext>
              </a:extLst>
            </p:cNvPr>
            <p:cNvSpPr/>
            <p:nvPr/>
          </p:nvSpPr>
          <p:spPr>
            <a:xfrm>
              <a:off x="10772239" y="199891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E0DE2BF-822C-7077-6B17-2875D4EC2252}"/>
                </a:ext>
              </a:extLst>
            </p:cNvPr>
            <p:cNvSpPr/>
            <p:nvPr/>
          </p:nvSpPr>
          <p:spPr>
            <a:xfrm>
              <a:off x="11132279" y="199891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9836CA04-E5A2-D463-72C1-07391CC82434}"/>
                </a:ext>
              </a:extLst>
            </p:cNvPr>
            <p:cNvSpPr/>
            <p:nvPr/>
          </p:nvSpPr>
          <p:spPr>
            <a:xfrm>
              <a:off x="11492319" y="199891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4FC87A2-C581-3E94-FFDB-EF716C9C1CA7}"/>
                </a:ext>
              </a:extLst>
            </p:cNvPr>
            <p:cNvSpPr/>
            <p:nvPr/>
          </p:nvSpPr>
          <p:spPr>
            <a:xfrm>
              <a:off x="6093753" y="235895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2A8B48F3-D8D1-7A1D-AEB8-BA4B3C8C5520}"/>
                </a:ext>
              </a:extLst>
            </p:cNvPr>
            <p:cNvSpPr/>
            <p:nvPr/>
          </p:nvSpPr>
          <p:spPr>
            <a:xfrm>
              <a:off x="6453793" y="235895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EBDFCC18-A37B-53FC-229F-B63062F5A7DB}"/>
                </a:ext>
              </a:extLst>
            </p:cNvPr>
            <p:cNvSpPr/>
            <p:nvPr/>
          </p:nvSpPr>
          <p:spPr>
            <a:xfrm>
              <a:off x="6813833" y="235895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41999642-CA97-AFFD-1EFA-DBD46E4C981C}"/>
                </a:ext>
              </a:extLst>
            </p:cNvPr>
            <p:cNvSpPr/>
            <p:nvPr/>
          </p:nvSpPr>
          <p:spPr>
            <a:xfrm>
              <a:off x="7173873" y="235895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C13567A6-86D0-1FFD-EF5F-EF5F2D7F6BC9}"/>
                </a:ext>
              </a:extLst>
            </p:cNvPr>
            <p:cNvSpPr/>
            <p:nvPr/>
          </p:nvSpPr>
          <p:spPr>
            <a:xfrm>
              <a:off x="7533913" y="235895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623B2C52-8BFA-4CC5-458A-195044ADE545}"/>
                </a:ext>
              </a:extLst>
            </p:cNvPr>
            <p:cNvSpPr/>
            <p:nvPr/>
          </p:nvSpPr>
          <p:spPr>
            <a:xfrm>
              <a:off x="7893953" y="235895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F872C2C-8D9B-F6AD-CFBD-B24C34BF10B9}"/>
                </a:ext>
              </a:extLst>
            </p:cNvPr>
            <p:cNvSpPr/>
            <p:nvPr/>
          </p:nvSpPr>
          <p:spPr>
            <a:xfrm>
              <a:off x="8253993" y="235895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8BE7FCC3-D762-ECEB-8C98-6057982B688F}"/>
                </a:ext>
              </a:extLst>
            </p:cNvPr>
            <p:cNvSpPr/>
            <p:nvPr/>
          </p:nvSpPr>
          <p:spPr>
            <a:xfrm>
              <a:off x="8614033" y="235895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0BD854CC-D812-BACE-6A5F-C5746D14B9B6}"/>
                </a:ext>
              </a:extLst>
            </p:cNvPr>
            <p:cNvSpPr/>
            <p:nvPr/>
          </p:nvSpPr>
          <p:spPr>
            <a:xfrm>
              <a:off x="8972039" y="235895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FBBD401A-F584-B8C4-51F7-D7F3F9A25ADE}"/>
                </a:ext>
              </a:extLst>
            </p:cNvPr>
            <p:cNvSpPr/>
            <p:nvPr/>
          </p:nvSpPr>
          <p:spPr>
            <a:xfrm>
              <a:off x="9332079" y="235895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8AB24FF-B38C-C255-1358-52A51DAA746E}"/>
                </a:ext>
              </a:extLst>
            </p:cNvPr>
            <p:cNvSpPr/>
            <p:nvPr/>
          </p:nvSpPr>
          <p:spPr>
            <a:xfrm>
              <a:off x="9692119" y="235895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B5912399-1B10-43A3-0F90-BE471ABF9F95}"/>
                </a:ext>
              </a:extLst>
            </p:cNvPr>
            <p:cNvSpPr/>
            <p:nvPr/>
          </p:nvSpPr>
          <p:spPr>
            <a:xfrm>
              <a:off x="10052159" y="235895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998B5586-9CB2-FD4A-CFF9-CE20B12EBB8D}"/>
                </a:ext>
              </a:extLst>
            </p:cNvPr>
            <p:cNvSpPr/>
            <p:nvPr/>
          </p:nvSpPr>
          <p:spPr>
            <a:xfrm>
              <a:off x="10412199" y="235895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A004DA01-30A6-E11B-6A0F-FB33A5920C7F}"/>
                </a:ext>
              </a:extLst>
            </p:cNvPr>
            <p:cNvSpPr/>
            <p:nvPr/>
          </p:nvSpPr>
          <p:spPr>
            <a:xfrm>
              <a:off x="10772239" y="235895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D2DE181F-6046-0C3A-DC54-1F92B17A9869}"/>
                </a:ext>
              </a:extLst>
            </p:cNvPr>
            <p:cNvSpPr/>
            <p:nvPr/>
          </p:nvSpPr>
          <p:spPr>
            <a:xfrm>
              <a:off x="11132279" y="235895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44FB8429-0EF0-4630-35CB-B88B69B6AFEC}"/>
                </a:ext>
              </a:extLst>
            </p:cNvPr>
            <p:cNvSpPr/>
            <p:nvPr/>
          </p:nvSpPr>
          <p:spPr>
            <a:xfrm>
              <a:off x="11492319" y="235895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A50EC8ED-C980-19CE-107B-834CEACD74A9}"/>
                </a:ext>
              </a:extLst>
            </p:cNvPr>
            <p:cNvSpPr/>
            <p:nvPr/>
          </p:nvSpPr>
          <p:spPr>
            <a:xfrm>
              <a:off x="6093753" y="271899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0E8E5B64-74DE-9E56-2DE6-1CB65D83FB66}"/>
                </a:ext>
              </a:extLst>
            </p:cNvPr>
            <p:cNvSpPr/>
            <p:nvPr/>
          </p:nvSpPr>
          <p:spPr>
            <a:xfrm>
              <a:off x="6453793" y="271899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34665900-638C-487A-FF69-26AFED520096}"/>
                </a:ext>
              </a:extLst>
            </p:cNvPr>
            <p:cNvSpPr/>
            <p:nvPr/>
          </p:nvSpPr>
          <p:spPr>
            <a:xfrm>
              <a:off x="6813833" y="271899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0AB9EF2D-774F-00DD-4010-91F1BB7B87AD}"/>
                </a:ext>
              </a:extLst>
            </p:cNvPr>
            <p:cNvSpPr/>
            <p:nvPr/>
          </p:nvSpPr>
          <p:spPr>
            <a:xfrm>
              <a:off x="7173873" y="271899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E8DF24A-C4D6-7EDA-D25D-6876473B5D1D}"/>
                </a:ext>
              </a:extLst>
            </p:cNvPr>
            <p:cNvSpPr/>
            <p:nvPr/>
          </p:nvSpPr>
          <p:spPr>
            <a:xfrm>
              <a:off x="7533913" y="271899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F49B3603-60F5-AC9F-768B-EE97B94BB8BC}"/>
                </a:ext>
              </a:extLst>
            </p:cNvPr>
            <p:cNvSpPr/>
            <p:nvPr/>
          </p:nvSpPr>
          <p:spPr>
            <a:xfrm>
              <a:off x="7893953" y="271899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7373BFEE-51A5-72B0-DF8A-99AB3D487843}"/>
                </a:ext>
              </a:extLst>
            </p:cNvPr>
            <p:cNvSpPr/>
            <p:nvPr/>
          </p:nvSpPr>
          <p:spPr>
            <a:xfrm>
              <a:off x="8253993" y="271899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75BEFCA7-B86C-9812-9D3E-03395E2874B8}"/>
                </a:ext>
              </a:extLst>
            </p:cNvPr>
            <p:cNvSpPr/>
            <p:nvPr/>
          </p:nvSpPr>
          <p:spPr>
            <a:xfrm>
              <a:off x="8614033" y="271899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E38033F6-1849-8B8D-98CE-C7D3588FCC0D}"/>
                </a:ext>
              </a:extLst>
            </p:cNvPr>
            <p:cNvSpPr/>
            <p:nvPr/>
          </p:nvSpPr>
          <p:spPr>
            <a:xfrm>
              <a:off x="8972039" y="271899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D0723865-123E-C56C-2D1B-8CE985F20E3D}"/>
                </a:ext>
              </a:extLst>
            </p:cNvPr>
            <p:cNvSpPr/>
            <p:nvPr/>
          </p:nvSpPr>
          <p:spPr>
            <a:xfrm>
              <a:off x="9332079" y="271899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D681BB0E-97BA-33BC-8B13-823028F20C47}"/>
                </a:ext>
              </a:extLst>
            </p:cNvPr>
            <p:cNvSpPr/>
            <p:nvPr/>
          </p:nvSpPr>
          <p:spPr>
            <a:xfrm>
              <a:off x="9692119" y="271899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AE6D5372-8920-CC18-329F-DBC11558B180}"/>
                </a:ext>
              </a:extLst>
            </p:cNvPr>
            <p:cNvSpPr/>
            <p:nvPr/>
          </p:nvSpPr>
          <p:spPr>
            <a:xfrm>
              <a:off x="10052159" y="271899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6A3AD29F-1962-F0BB-4899-EC904359B412}"/>
                </a:ext>
              </a:extLst>
            </p:cNvPr>
            <p:cNvSpPr/>
            <p:nvPr/>
          </p:nvSpPr>
          <p:spPr>
            <a:xfrm>
              <a:off x="10412199" y="271899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D8D51015-AE8B-55B7-0A1B-D8F12A20BF5F}"/>
                </a:ext>
              </a:extLst>
            </p:cNvPr>
            <p:cNvSpPr/>
            <p:nvPr/>
          </p:nvSpPr>
          <p:spPr>
            <a:xfrm>
              <a:off x="10772239" y="271899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C5A0E6F5-E9BB-007C-5920-A0ECDF3CDCCC}"/>
                </a:ext>
              </a:extLst>
            </p:cNvPr>
            <p:cNvSpPr/>
            <p:nvPr/>
          </p:nvSpPr>
          <p:spPr>
            <a:xfrm>
              <a:off x="11132279" y="271899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BAF4C10-FE1A-DAA8-D836-884CC71B3823}"/>
                </a:ext>
              </a:extLst>
            </p:cNvPr>
            <p:cNvSpPr/>
            <p:nvPr/>
          </p:nvSpPr>
          <p:spPr>
            <a:xfrm>
              <a:off x="11492319" y="2718995"/>
              <a:ext cx="360040" cy="3600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6" name="Group 105">
            <a:extLst>
              <a:ext uri="{FF2B5EF4-FFF2-40B4-BE49-F238E27FC236}">
                <a16:creationId xmlns:a16="http://schemas.microsoft.com/office/drawing/2014/main" id="{FAE3F602-DB24-BA09-C41B-380C554A99AB}"/>
              </a:ext>
            </a:extLst>
          </p:cNvPr>
          <p:cNvGrpSpPr/>
          <p:nvPr/>
        </p:nvGrpSpPr>
        <p:grpSpPr>
          <a:xfrm>
            <a:off x="4583832" y="1998915"/>
            <a:ext cx="5830401" cy="369332"/>
            <a:chOff x="4583832" y="1998915"/>
            <a:chExt cx="5830401" cy="369332"/>
          </a:xfrm>
        </p:grpSpPr>
        <p:sp>
          <p:nvSpPr>
            <p:cNvPr id="71" name="Rectangle 70">
              <a:extLst>
                <a:ext uri="{FF2B5EF4-FFF2-40B4-BE49-F238E27FC236}">
                  <a16:creationId xmlns:a16="http://schemas.microsoft.com/office/drawing/2014/main" id="{3AA8F298-3E39-CDBF-F2BE-DB6E443254DA}"/>
                </a:ext>
              </a:extLst>
            </p:cNvPr>
            <p:cNvSpPr/>
            <p:nvPr/>
          </p:nvSpPr>
          <p:spPr>
            <a:xfrm>
              <a:off x="6096000" y="1998915"/>
              <a:ext cx="360040" cy="360040"/>
            </a:xfrm>
            <a:prstGeom prst="rect">
              <a:avLst/>
            </a:prstGeom>
            <a:solidFill>
              <a:srgbClr val="00B0F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sp>
          <p:nvSpPr>
            <p:cNvPr id="72" name="TextBox 71">
              <a:extLst>
                <a:ext uri="{FF2B5EF4-FFF2-40B4-BE49-F238E27FC236}">
                  <a16:creationId xmlns:a16="http://schemas.microsoft.com/office/drawing/2014/main" id="{A15E9651-2C20-4763-2E35-228AEB21C2FE}"/>
                </a:ext>
              </a:extLst>
            </p:cNvPr>
            <p:cNvSpPr txBox="1"/>
            <p:nvPr/>
          </p:nvSpPr>
          <p:spPr>
            <a:xfrm>
              <a:off x="4583832" y="1998915"/>
              <a:ext cx="1368152" cy="369332"/>
            </a:xfrm>
            <a:prstGeom prst="rect">
              <a:avLst/>
            </a:prstGeom>
            <a:noFill/>
          </p:spPr>
          <p:txBody>
            <a:bodyPr wrap="square" rtlCol="0">
              <a:spAutoFit/>
            </a:bodyPr>
            <a:lstStyle/>
            <a:p>
              <a:r>
                <a:rPr lang="en-US" dirty="0">
                  <a:latin typeface="Consolas" panose="020B0609020204030204" pitchFamily="49" charset="0"/>
                </a:rPr>
                <a:t>Foo</a:t>
              </a:r>
            </a:p>
          </p:txBody>
        </p:sp>
        <p:sp>
          <p:nvSpPr>
            <p:cNvPr id="74" name="Rectangle 73">
              <a:extLst>
                <a:ext uri="{FF2B5EF4-FFF2-40B4-BE49-F238E27FC236}">
                  <a16:creationId xmlns:a16="http://schemas.microsoft.com/office/drawing/2014/main" id="{8DE4C14F-84F6-B4FE-882D-6E0B87339943}"/>
                </a:ext>
              </a:extLst>
            </p:cNvPr>
            <p:cNvSpPr/>
            <p:nvPr/>
          </p:nvSpPr>
          <p:spPr>
            <a:xfrm>
              <a:off x="7538222" y="1998915"/>
              <a:ext cx="1440370" cy="360040"/>
            </a:xfrm>
            <a:prstGeom prst="rect">
              <a:avLst/>
            </a:prstGeom>
            <a:solidFill>
              <a:srgbClr val="FFC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a:t>
              </a:r>
            </a:p>
          </p:txBody>
        </p:sp>
        <p:sp>
          <p:nvSpPr>
            <p:cNvPr id="89" name="Rectangle 88">
              <a:extLst>
                <a:ext uri="{FF2B5EF4-FFF2-40B4-BE49-F238E27FC236}">
                  <a16:creationId xmlns:a16="http://schemas.microsoft.com/office/drawing/2014/main" id="{981F7034-E041-45CA-C668-131D12308E5A}"/>
                </a:ext>
              </a:extLst>
            </p:cNvPr>
            <p:cNvSpPr/>
            <p:nvPr/>
          </p:nvSpPr>
          <p:spPr>
            <a:xfrm>
              <a:off x="6450811" y="1998915"/>
              <a:ext cx="357793" cy="360040"/>
            </a:xfrm>
            <a:prstGeom prst="rect">
              <a:avLst/>
            </a:prstGeom>
            <a:solidFill>
              <a:schemeClr val="bg1">
                <a:lumMod val="75000"/>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D6B2E8BD-756B-C907-8B8E-AE0339DCDFC6}"/>
                </a:ext>
              </a:extLst>
            </p:cNvPr>
            <p:cNvSpPr/>
            <p:nvPr/>
          </p:nvSpPr>
          <p:spPr>
            <a:xfrm>
              <a:off x="6818327" y="1998915"/>
              <a:ext cx="357793" cy="360040"/>
            </a:xfrm>
            <a:prstGeom prst="rect">
              <a:avLst/>
            </a:prstGeom>
            <a:solidFill>
              <a:schemeClr val="bg1">
                <a:lumMod val="75000"/>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D93D2293-E7BC-685B-8560-7968D2FC7E5D}"/>
                </a:ext>
              </a:extLst>
            </p:cNvPr>
            <p:cNvSpPr/>
            <p:nvPr/>
          </p:nvSpPr>
          <p:spPr>
            <a:xfrm>
              <a:off x="7176120" y="1998915"/>
              <a:ext cx="357793" cy="360040"/>
            </a:xfrm>
            <a:prstGeom prst="rect">
              <a:avLst/>
            </a:prstGeom>
            <a:solidFill>
              <a:schemeClr val="bg1">
                <a:lumMod val="75000"/>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92">
              <a:extLst>
                <a:ext uri="{FF2B5EF4-FFF2-40B4-BE49-F238E27FC236}">
                  <a16:creationId xmlns:a16="http://schemas.microsoft.com/office/drawing/2014/main" id="{8AE85A85-C70B-1E89-CD68-BB31731A47CF}"/>
                </a:ext>
              </a:extLst>
            </p:cNvPr>
            <p:cNvSpPr/>
            <p:nvPr/>
          </p:nvSpPr>
          <p:spPr>
            <a:xfrm>
              <a:off x="9336360" y="1998915"/>
              <a:ext cx="357793" cy="360040"/>
            </a:xfrm>
            <a:prstGeom prst="rect">
              <a:avLst/>
            </a:prstGeom>
            <a:solidFill>
              <a:schemeClr val="bg1">
                <a:lumMod val="75000"/>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C86DF532-2CB0-FCBF-D367-2B0C571B4F29}"/>
                </a:ext>
              </a:extLst>
            </p:cNvPr>
            <p:cNvSpPr/>
            <p:nvPr/>
          </p:nvSpPr>
          <p:spPr>
            <a:xfrm>
              <a:off x="9696400" y="1998915"/>
              <a:ext cx="357793" cy="360040"/>
            </a:xfrm>
            <a:prstGeom prst="rect">
              <a:avLst/>
            </a:prstGeom>
            <a:solidFill>
              <a:schemeClr val="bg1">
                <a:lumMod val="75000"/>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94">
              <a:extLst>
                <a:ext uri="{FF2B5EF4-FFF2-40B4-BE49-F238E27FC236}">
                  <a16:creationId xmlns:a16="http://schemas.microsoft.com/office/drawing/2014/main" id="{BFED438B-5030-667A-B8CD-D13E212334A1}"/>
                </a:ext>
              </a:extLst>
            </p:cNvPr>
            <p:cNvSpPr/>
            <p:nvPr/>
          </p:nvSpPr>
          <p:spPr>
            <a:xfrm>
              <a:off x="10056440" y="1998915"/>
              <a:ext cx="357793" cy="360040"/>
            </a:xfrm>
            <a:prstGeom prst="rect">
              <a:avLst/>
            </a:prstGeom>
            <a:solidFill>
              <a:schemeClr val="bg1">
                <a:lumMod val="75000"/>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563BEE19-9BDA-3803-C5DA-EAC415446434}"/>
                </a:ext>
              </a:extLst>
            </p:cNvPr>
            <p:cNvSpPr/>
            <p:nvPr/>
          </p:nvSpPr>
          <p:spPr>
            <a:xfrm>
              <a:off x="8976320" y="1998915"/>
              <a:ext cx="360040" cy="360040"/>
            </a:xfrm>
            <a:prstGeom prst="rect">
              <a:avLst/>
            </a:prstGeom>
            <a:solidFill>
              <a:srgbClr val="00B0F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a:t>
              </a:r>
            </a:p>
          </p:txBody>
        </p:sp>
      </p:grpSp>
      <p:sp>
        <p:nvSpPr>
          <p:cNvPr id="96" name="TextBox 95">
            <a:extLst>
              <a:ext uri="{FF2B5EF4-FFF2-40B4-BE49-F238E27FC236}">
                <a16:creationId xmlns:a16="http://schemas.microsoft.com/office/drawing/2014/main" id="{F47C1D11-A44B-B120-9790-41060D472B57}"/>
              </a:ext>
            </a:extLst>
          </p:cNvPr>
          <p:cNvSpPr txBox="1"/>
          <p:nvPr/>
        </p:nvSpPr>
        <p:spPr>
          <a:xfrm>
            <a:off x="823744" y="3648952"/>
            <a:ext cx="3544064" cy="1477328"/>
          </a:xfrm>
          <a:prstGeom prst="rect">
            <a:avLst/>
          </a:prstGeom>
          <a:noFill/>
        </p:spPr>
        <p:txBody>
          <a:bodyPr wrap="square">
            <a:spAutoFit/>
          </a:bodyPr>
          <a:lstStyle/>
          <a:p>
            <a:r>
              <a:rPr lang="en-US" sz="1800" dirty="0">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2B91AF"/>
                </a:solidFill>
                <a:latin typeface="Consolas" panose="020B0609020204030204" pitchFamily="49" charset="0"/>
                <a:ea typeface="Calibri" panose="020F0502020204030204" pitchFamily="34" charset="0"/>
                <a:cs typeface="Consolas" panose="020B0609020204030204" pitchFamily="49" charset="0"/>
              </a:rPr>
              <a:t>Bar</a:t>
            </a:r>
            <a:r>
              <a:rPr lang="ru-RU" sz="1800" dirty="0">
                <a:solidFill>
                  <a:srgbClr val="2B91AF"/>
                </a:solidFill>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800" dirty="0">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y;</a:t>
            </a:r>
          </a:p>
          <a:p>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x;</a:t>
            </a:r>
            <a:endParaRPr lang="ru-RU" sz="1800" dirty="0">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FF"/>
                </a:solidFill>
                <a:latin typeface="Consolas" panose="020B0609020204030204" pitchFamily="49" charset="0"/>
                <a:ea typeface="Calibri" panose="020F0502020204030204" pitchFamily="34" charset="0"/>
                <a:cs typeface="Consolas" panose="020B0609020204030204" pitchFamily="49" charset="0"/>
              </a:rPr>
              <a:t> char</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z;</a:t>
            </a:r>
          </a:p>
          <a:p>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800" dirty="0">
              <a:latin typeface="Consolas" panose="020B0609020204030204" pitchFamily="49" charset="0"/>
              <a:ea typeface="Calibri" panose="020F0502020204030204" pitchFamily="34" charset="0"/>
              <a:cs typeface="Times New Roman" panose="02020603050405020304" pitchFamily="18" charset="0"/>
            </a:endParaRPr>
          </a:p>
        </p:txBody>
      </p:sp>
      <p:grpSp>
        <p:nvGrpSpPr>
          <p:cNvPr id="107" name="Group 106">
            <a:extLst>
              <a:ext uri="{FF2B5EF4-FFF2-40B4-BE49-F238E27FC236}">
                <a16:creationId xmlns:a16="http://schemas.microsoft.com/office/drawing/2014/main" id="{60BEEA6C-4C7E-F27A-47CE-38583ECB7D09}"/>
              </a:ext>
            </a:extLst>
          </p:cNvPr>
          <p:cNvGrpSpPr/>
          <p:nvPr/>
        </p:nvGrpSpPr>
        <p:grpSpPr>
          <a:xfrm>
            <a:off x="4583832" y="2353788"/>
            <a:ext cx="4390241" cy="369853"/>
            <a:chOff x="4583832" y="2353788"/>
            <a:chExt cx="4390241" cy="369853"/>
          </a:xfrm>
        </p:grpSpPr>
        <p:sp>
          <p:nvSpPr>
            <p:cNvPr id="75" name="TextBox 74">
              <a:extLst>
                <a:ext uri="{FF2B5EF4-FFF2-40B4-BE49-F238E27FC236}">
                  <a16:creationId xmlns:a16="http://schemas.microsoft.com/office/drawing/2014/main" id="{85CB5F63-4ACF-F089-869F-CC30E642D57B}"/>
                </a:ext>
              </a:extLst>
            </p:cNvPr>
            <p:cNvSpPr txBox="1"/>
            <p:nvPr/>
          </p:nvSpPr>
          <p:spPr>
            <a:xfrm>
              <a:off x="4583832" y="2354309"/>
              <a:ext cx="1368152" cy="369332"/>
            </a:xfrm>
            <a:prstGeom prst="rect">
              <a:avLst/>
            </a:prstGeom>
            <a:noFill/>
          </p:spPr>
          <p:txBody>
            <a:bodyPr wrap="square" rtlCol="0">
              <a:spAutoFit/>
            </a:bodyPr>
            <a:lstStyle/>
            <a:p>
              <a:r>
                <a:rPr lang="en-US" dirty="0">
                  <a:latin typeface="Consolas" panose="020B0609020204030204" pitchFamily="49" charset="0"/>
                </a:rPr>
                <a:t>Bar</a:t>
              </a:r>
            </a:p>
          </p:txBody>
        </p:sp>
        <p:sp>
          <p:nvSpPr>
            <p:cNvPr id="97" name="Rectangle 96">
              <a:extLst>
                <a:ext uri="{FF2B5EF4-FFF2-40B4-BE49-F238E27FC236}">
                  <a16:creationId xmlns:a16="http://schemas.microsoft.com/office/drawing/2014/main" id="{861D1C88-E8DD-8849-775E-CFD6DF914D9B}"/>
                </a:ext>
              </a:extLst>
            </p:cNvPr>
            <p:cNvSpPr/>
            <p:nvPr/>
          </p:nvSpPr>
          <p:spPr>
            <a:xfrm>
              <a:off x="6096000" y="2353788"/>
              <a:ext cx="1440370" cy="360040"/>
            </a:xfrm>
            <a:prstGeom prst="rect">
              <a:avLst/>
            </a:prstGeom>
            <a:solidFill>
              <a:srgbClr val="FFC00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y</a:t>
              </a:r>
            </a:p>
          </p:txBody>
        </p:sp>
        <p:sp>
          <p:nvSpPr>
            <p:cNvPr id="98" name="Rectangle 97">
              <a:extLst>
                <a:ext uri="{FF2B5EF4-FFF2-40B4-BE49-F238E27FC236}">
                  <a16:creationId xmlns:a16="http://schemas.microsoft.com/office/drawing/2014/main" id="{48FE5401-AE69-4EF2-1654-ACF1819EB549}"/>
                </a:ext>
              </a:extLst>
            </p:cNvPr>
            <p:cNvSpPr/>
            <p:nvPr/>
          </p:nvSpPr>
          <p:spPr>
            <a:xfrm>
              <a:off x="7536160" y="2353788"/>
              <a:ext cx="360040" cy="360040"/>
            </a:xfrm>
            <a:prstGeom prst="rect">
              <a:avLst/>
            </a:prstGeom>
            <a:solidFill>
              <a:srgbClr val="00B0F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x</a:t>
              </a:r>
            </a:p>
          </p:txBody>
        </p:sp>
        <p:sp>
          <p:nvSpPr>
            <p:cNvPr id="99" name="Rectangle 98">
              <a:extLst>
                <a:ext uri="{FF2B5EF4-FFF2-40B4-BE49-F238E27FC236}">
                  <a16:creationId xmlns:a16="http://schemas.microsoft.com/office/drawing/2014/main" id="{D70B04B3-5EB3-0047-144C-7EB19FBECCDB}"/>
                </a:ext>
              </a:extLst>
            </p:cNvPr>
            <p:cNvSpPr/>
            <p:nvPr/>
          </p:nvSpPr>
          <p:spPr>
            <a:xfrm>
              <a:off x="7896200" y="2353788"/>
              <a:ext cx="360040" cy="360040"/>
            </a:xfrm>
            <a:prstGeom prst="rect">
              <a:avLst/>
            </a:prstGeom>
            <a:solidFill>
              <a:srgbClr val="00B0F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z</a:t>
              </a:r>
            </a:p>
          </p:txBody>
        </p:sp>
        <p:sp>
          <p:nvSpPr>
            <p:cNvPr id="100" name="Rectangle 99">
              <a:extLst>
                <a:ext uri="{FF2B5EF4-FFF2-40B4-BE49-F238E27FC236}">
                  <a16:creationId xmlns:a16="http://schemas.microsoft.com/office/drawing/2014/main" id="{11B68EB7-88DC-D7C2-89BE-4347920C388E}"/>
                </a:ext>
              </a:extLst>
            </p:cNvPr>
            <p:cNvSpPr/>
            <p:nvPr/>
          </p:nvSpPr>
          <p:spPr>
            <a:xfrm>
              <a:off x="8256240" y="2353788"/>
              <a:ext cx="357793" cy="360040"/>
            </a:xfrm>
            <a:prstGeom prst="rect">
              <a:avLst/>
            </a:prstGeom>
            <a:solidFill>
              <a:schemeClr val="bg1">
                <a:lumMod val="75000"/>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100">
              <a:extLst>
                <a:ext uri="{FF2B5EF4-FFF2-40B4-BE49-F238E27FC236}">
                  <a16:creationId xmlns:a16="http://schemas.microsoft.com/office/drawing/2014/main" id="{56BEC6A9-94B4-330F-CC02-8CF327DA7F7C}"/>
                </a:ext>
              </a:extLst>
            </p:cNvPr>
            <p:cNvSpPr/>
            <p:nvPr/>
          </p:nvSpPr>
          <p:spPr>
            <a:xfrm>
              <a:off x="8616280" y="2353788"/>
              <a:ext cx="357793" cy="360040"/>
            </a:xfrm>
            <a:prstGeom prst="rect">
              <a:avLst/>
            </a:prstGeom>
            <a:solidFill>
              <a:schemeClr val="bg1">
                <a:lumMod val="75000"/>
                <a:alpha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2" name="TextBox 101">
            <a:extLst>
              <a:ext uri="{FF2B5EF4-FFF2-40B4-BE49-F238E27FC236}">
                <a16:creationId xmlns:a16="http://schemas.microsoft.com/office/drawing/2014/main" id="{83275169-EB6C-E220-2490-414CEBE38339}"/>
              </a:ext>
            </a:extLst>
          </p:cNvPr>
          <p:cNvSpPr txBox="1"/>
          <p:nvPr/>
        </p:nvSpPr>
        <p:spPr>
          <a:xfrm>
            <a:off x="801296" y="5340442"/>
            <a:ext cx="3544064" cy="1477328"/>
          </a:xfrm>
          <a:prstGeom prst="rect">
            <a:avLst/>
          </a:prstGeom>
          <a:noFill/>
        </p:spPr>
        <p:txBody>
          <a:bodyPr wrap="square">
            <a:spAutoFit/>
          </a:bodyPr>
          <a:lstStyle/>
          <a:p>
            <a:r>
              <a:rPr lang="en-US" sz="1800" dirty="0">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2B91AF"/>
                </a:solidFill>
                <a:latin typeface="Consolas" panose="020B0609020204030204" pitchFamily="49" charset="0"/>
                <a:ea typeface="Calibri" panose="020F0502020204030204" pitchFamily="34" charset="0"/>
                <a:cs typeface="Consolas" panose="020B0609020204030204" pitchFamily="49" charset="0"/>
              </a:rPr>
              <a:t>Baz</a:t>
            </a:r>
            <a:r>
              <a:rPr lang="ru-RU" sz="1800" dirty="0">
                <a:solidFill>
                  <a:srgbClr val="2B91AF"/>
                </a:solidFill>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800" dirty="0">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b</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800" dirty="0">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FF"/>
                </a:solidFill>
                <a:latin typeface="Consolas" panose="020B0609020204030204" pitchFamily="49" charset="0"/>
                <a:ea typeface="Calibri" panose="020F0502020204030204" pitchFamily="34" charset="0"/>
                <a:cs typeface="Consolas" panose="020B0609020204030204" pitchFamily="49" charset="0"/>
              </a:rPr>
              <a:t> char</a:t>
            </a:r>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 c;</a:t>
            </a:r>
          </a:p>
          <a:p>
            <a:r>
              <a:rPr lang="en-US" sz="18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800" dirty="0">
              <a:latin typeface="Consolas" panose="020B0609020204030204" pitchFamily="49" charset="0"/>
              <a:ea typeface="Calibri" panose="020F0502020204030204" pitchFamily="34" charset="0"/>
              <a:cs typeface="Times New Roman" panose="02020603050405020304" pitchFamily="18" charset="0"/>
            </a:endParaRPr>
          </a:p>
        </p:txBody>
      </p:sp>
      <p:grpSp>
        <p:nvGrpSpPr>
          <p:cNvPr id="108" name="Group 107">
            <a:extLst>
              <a:ext uri="{FF2B5EF4-FFF2-40B4-BE49-F238E27FC236}">
                <a16:creationId xmlns:a16="http://schemas.microsoft.com/office/drawing/2014/main" id="{7AB2D1B0-74AE-CD34-1679-F180D02F8F6D}"/>
              </a:ext>
            </a:extLst>
          </p:cNvPr>
          <p:cNvGrpSpPr/>
          <p:nvPr/>
        </p:nvGrpSpPr>
        <p:grpSpPr>
          <a:xfrm>
            <a:off x="4579303" y="2706258"/>
            <a:ext cx="2596817" cy="372777"/>
            <a:chOff x="4579303" y="2706258"/>
            <a:chExt cx="2596817" cy="372777"/>
          </a:xfrm>
        </p:grpSpPr>
        <p:sp>
          <p:nvSpPr>
            <p:cNvPr id="78" name="TextBox 77">
              <a:extLst>
                <a:ext uri="{FF2B5EF4-FFF2-40B4-BE49-F238E27FC236}">
                  <a16:creationId xmlns:a16="http://schemas.microsoft.com/office/drawing/2014/main" id="{0FB4180E-333A-3D25-88C8-F9C19427EB63}"/>
                </a:ext>
              </a:extLst>
            </p:cNvPr>
            <p:cNvSpPr txBox="1"/>
            <p:nvPr/>
          </p:nvSpPr>
          <p:spPr>
            <a:xfrm>
              <a:off x="4579303" y="2706258"/>
              <a:ext cx="1368152" cy="369332"/>
            </a:xfrm>
            <a:prstGeom prst="rect">
              <a:avLst/>
            </a:prstGeom>
            <a:noFill/>
          </p:spPr>
          <p:txBody>
            <a:bodyPr wrap="square" rtlCol="0">
              <a:spAutoFit/>
            </a:bodyPr>
            <a:lstStyle/>
            <a:p>
              <a:r>
                <a:rPr lang="en-US" dirty="0">
                  <a:latin typeface="Consolas" panose="020B0609020204030204" pitchFamily="49" charset="0"/>
                </a:rPr>
                <a:t>Baz</a:t>
              </a:r>
            </a:p>
          </p:txBody>
        </p:sp>
        <p:sp>
          <p:nvSpPr>
            <p:cNvPr id="103" name="Rectangle 102">
              <a:extLst>
                <a:ext uri="{FF2B5EF4-FFF2-40B4-BE49-F238E27FC236}">
                  <a16:creationId xmlns:a16="http://schemas.microsoft.com/office/drawing/2014/main" id="{30FB1FDF-584D-30EA-94B1-6A70D65C5199}"/>
                </a:ext>
              </a:extLst>
            </p:cNvPr>
            <p:cNvSpPr/>
            <p:nvPr/>
          </p:nvSpPr>
          <p:spPr>
            <a:xfrm>
              <a:off x="6096000" y="2718995"/>
              <a:ext cx="360040" cy="360040"/>
            </a:xfrm>
            <a:prstGeom prst="rect">
              <a:avLst/>
            </a:prstGeom>
            <a:solidFill>
              <a:srgbClr val="00B0F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a:t>
              </a:r>
            </a:p>
          </p:txBody>
        </p:sp>
        <p:sp>
          <p:nvSpPr>
            <p:cNvPr id="104" name="Rectangle 103">
              <a:extLst>
                <a:ext uri="{FF2B5EF4-FFF2-40B4-BE49-F238E27FC236}">
                  <a16:creationId xmlns:a16="http://schemas.microsoft.com/office/drawing/2014/main" id="{66C78866-7D3F-A764-6947-0FC3571ECF7B}"/>
                </a:ext>
              </a:extLst>
            </p:cNvPr>
            <p:cNvSpPr/>
            <p:nvPr/>
          </p:nvSpPr>
          <p:spPr>
            <a:xfrm>
              <a:off x="6456040" y="2718995"/>
              <a:ext cx="360040" cy="360040"/>
            </a:xfrm>
            <a:prstGeom prst="rect">
              <a:avLst/>
            </a:prstGeom>
            <a:solidFill>
              <a:srgbClr val="00B0F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b</a:t>
              </a:r>
            </a:p>
          </p:txBody>
        </p:sp>
        <p:sp>
          <p:nvSpPr>
            <p:cNvPr id="105" name="Rectangle 104">
              <a:extLst>
                <a:ext uri="{FF2B5EF4-FFF2-40B4-BE49-F238E27FC236}">
                  <a16:creationId xmlns:a16="http://schemas.microsoft.com/office/drawing/2014/main" id="{D8D5C1ED-CAB5-4B89-CBAE-99E781C046F9}"/>
                </a:ext>
              </a:extLst>
            </p:cNvPr>
            <p:cNvSpPr/>
            <p:nvPr/>
          </p:nvSpPr>
          <p:spPr>
            <a:xfrm>
              <a:off x="6816080" y="2718995"/>
              <a:ext cx="360040" cy="360040"/>
            </a:xfrm>
            <a:prstGeom prst="rect">
              <a:avLst/>
            </a:prstGeom>
            <a:solidFill>
              <a:srgbClr val="00B0F0">
                <a:alpha val="5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a:t>
              </a:r>
            </a:p>
          </p:txBody>
        </p:sp>
      </p:grpSp>
    </p:spTree>
    <p:extLst>
      <p:ext uri="{BB962C8B-B14F-4D97-AF65-F5344CB8AC3E}">
        <p14:creationId xmlns:p14="http://schemas.microsoft.com/office/powerpoint/2010/main" val="1751001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6"/>
                                        </p:tgtEl>
                                        <p:attrNameLst>
                                          <p:attrName>style.visibility</p:attrName>
                                        </p:attrNameLst>
                                      </p:cBhvr>
                                      <p:to>
                                        <p:strVal val="visible"/>
                                      </p:to>
                                    </p:set>
                                    <p:animEffect transition="in" filter="fade">
                                      <p:cBhvr>
                                        <p:cTn id="12" dur="500"/>
                                        <p:tgtEl>
                                          <p:spTgt spid="10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6"/>
                                        </p:tgtEl>
                                        <p:attrNameLst>
                                          <p:attrName>style.visibility</p:attrName>
                                        </p:attrNameLst>
                                      </p:cBhvr>
                                      <p:to>
                                        <p:strVal val="visible"/>
                                      </p:to>
                                    </p:set>
                                    <p:animEffect transition="in" filter="fade">
                                      <p:cBhvr>
                                        <p:cTn id="17" dur="500"/>
                                        <p:tgtEl>
                                          <p:spTgt spid="9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7"/>
                                        </p:tgtEl>
                                        <p:attrNameLst>
                                          <p:attrName>style.visibility</p:attrName>
                                        </p:attrNameLst>
                                      </p:cBhvr>
                                      <p:to>
                                        <p:strVal val="visible"/>
                                      </p:to>
                                    </p:set>
                                    <p:animEffect transition="in" filter="fade">
                                      <p:cBhvr>
                                        <p:cTn id="22" dur="500"/>
                                        <p:tgtEl>
                                          <p:spTgt spid="10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2"/>
                                        </p:tgtEl>
                                        <p:attrNameLst>
                                          <p:attrName>style.visibility</p:attrName>
                                        </p:attrNameLst>
                                      </p:cBhvr>
                                      <p:to>
                                        <p:strVal val="visible"/>
                                      </p:to>
                                    </p:set>
                                    <p:animEffect transition="in" filter="fade">
                                      <p:cBhvr>
                                        <p:cTn id="27" dur="500"/>
                                        <p:tgtEl>
                                          <p:spTgt spid="102"/>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8"/>
                                        </p:tgtEl>
                                        <p:attrNameLst>
                                          <p:attrName>style.visibility</p:attrName>
                                        </p:attrNameLst>
                                      </p:cBhvr>
                                      <p:to>
                                        <p:strVal val="visible"/>
                                      </p:to>
                                    </p:set>
                                    <p:animEffect transition="in" filter="fade">
                                      <p:cBhvr>
                                        <p:cTn id="32" dur="500"/>
                                        <p:tgtEl>
                                          <p:spTgt spid="1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96" grpId="0"/>
      <p:bldP spid="10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E10DD5-7482-4BFE-91F7-8A3C23D2C006}"/>
              </a:ext>
            </a:extLst>
          </p:cNvPr>
          <p:cNvSpPr>
            <a:spLocks noGrp="1"/>
          </p:cNvSpPr>
          <p:nvPr>
            <p:ph type="title"/>
          </p:nvPr>
        </p:nvSpPr>
        <p:spPr/>
        <p:txBody>
          <a:bodyPr>
            <a:normAutofit/>
          </a:bodyPr>
          <a:lstStyle/>
          <a:p>
            <a:r>
              <a:rPr lang="ru-RU" dirty="0"/>
              <a:t>Сколько объектов создаётся внутри функции </a:t>
            </a:r>
            <a:r>
              <a:rPr lang="en-US" dirty="0"/>
              <a:t>main?</a:t>
            </a:r>
            <a:endParaRPr lang="ru-RU" dirty="0"/>
          </a:p>
        </p:txBody>
      </p:sp>
      <p:sp>
        <p:nvSpPr>
          <p:cNvPr id="4" name="TextBox 3">
            <a:extLst>
              <a:ext uri="{FF2B5EF4-FFF2-40B4-BE49-F238E27FC236}">
                <a16:creationId xmlns:a16="http://schemas.microsoft.com/office/drawing/2014/main" id="{CF8ECFBA-CCB9-4522-AEC0-33C6DEA12787}"/>
              </a:ext>
            </a:extLst>
          </p:cNvPr>
          <p:cNvSpPr txBox="1"/>
          <p:nvPr/>
        </p:nvSpPr>
        <p:spPr>
          <a:xfrm>
            <a:off x="1981200" y="2367171"/>
            <a:ext cx="4613564" cy="2123658"/>
          </a:xfrm>
          <a:prstGeom prst="rect">
            <a:avLst/>
          </a:prstGeom>
          <a:noFill/>
        </p:spPr>
        <p:txBody>
          <a:bodyPr wrap="square">
            <a:spAutoFit/>
          </a:bodyPr>
          <a:lstStyle/>
          <a:p>
            <a:r>
              <a:rPr lang="en-US" sz="22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x = 0;</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n = 5;</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&amp; r = x;</a:t>
            </a:r>
            <a:endParaRPr lang="ru-RU" sz="2200" dirty="0">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0F1632E0-29A1-4ED8-B707-D7785B05CBC7}"/>
              </a:ext>
            </a:extLst>
          </p:cNvPr>
          <p:cNvSpPr txBox="1"/>
          <p:nvPr/>
        </p:nvSpPr>
        <p:spPr>
          <a:xfrm>
            <a:off x="6456040" y="5301208"/>
            <a:ext cx="4032448" cy="923330"/>
          </a:xfrm>
          <a:prstGeom prst="rect">
            <a:avLst/>
          </a:prstGeom>
          <a:noFill/>
        </p:spPr>
        <p:txBody>
          <a:bodyPr wrap="square" rtlCol="0">
            <a:spAutoFit/>
          </a:bodyPr>
          <a:lstStyle/>
          <a:p>
            <a:r>
              <a:rPr lang="ru-RU" dirty="0"/>
              <a:t>Ответ: 2</a:t>
            </a:r>
          </a:p>
          <a:p>
            <a:r>
              <a:rPr lang="en-US" dirty="0"/>
              <a:t>x </a:t>
            </a:r>
            <a:r>
              <a:rPr lang="ru-RU" dirty="0"/>
              <a:t>и </a:t>
            </a:r>
            <a:r>
              <a:rPr lang="en-US" dirty="0"/>
              <a:t>n</a:t>
            </a:r>
          </a:p>
          <a:p>
            <a:r>
              <a:rPr lang="en-US" dirty="0"/>
              <a:t>r – </a:t>
            </a:r>
            <a:r>
              <a:rPr lang="ru-RU" dirty="0"/>
              <a:t>ссылка на существующий объект</a:t>
            </a:r>
            <a:r>
              <a:rPr lang="en-US" dirty="0"/>
              <a:t> x</a:t>
            </a:r>
            <a:endParaRPr lang="ru-RU" dirty="0"/>
          </a:p>
        </p:txBody>
      </p:sp>
    </p:spTree>
    <p:extLst>
      <p:ext uri="{BB962C8B-B14F-4D97-AF65-F5344CB8AC3E}">
        <p14:creationId xmlns:p14="http://schemas.microsoft.com/office/powerpoint/2010/main" val="210914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2F9117-1ED0-4654-95A3-B9F53A54E23D}"/>
              </a:ext>
            </a:extLst>
          </p:cNvPr>
          <p:cNvSpPr>
            <a:spLocks noGrp="1"/>
          </p:cNvSpPr>
          <p:nvPr>
            <p:ph type="title"/>
          </p:nvPr>
        </p:nvSpPr>
        <p:spPr/>
        <p:txBody>
          <a:bodyPr/>
          <a:lstStyle/>
          <a:p>
            <a:r>
              <a:rPr lang="ru-RU" dirty="0"/>
              <a:t>Указатели</a:t>
            </a:r>
          </a:p>
        </p:txBody>
      </p:sp>
      <p:sp>
        <p:nvSpPr>
          <p:cNvPr id="3" name="Текст 2">
            <a:extLst>
              <a:ext uri="{FF2B5EF4-FFF2-40B4-BE49-F238E27FC236}">
                <a16:creationId xmlns:a16="http://schemas.microsoft.com/office/drawing/2014/main" id="{9C3EAE4E-7772-A086-EC74-00D17FC47DA0}"/>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2989726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dirty="0"/>
              <a:t>Указатели</a:t>
            </a:r>
          </a:p>
        </p:txBody>
      </p:sp>
      <p:sp>
        <p:nvSpPr>
          <p:cNvPr id="34819" name="Rectangle 3"/>
          <p:cNvSpPr>
            <a:spLocks noGrp="1" noChangeArrowheads="1"/>
          </p:cNvSpPr>
          <p:nvPr>
            <p:ph idx="1"/>
          </p:nvPr>
        </p:nvSpPr>
        <p:spPr/>
        <p:txBody>
          <a:bodyPr/>
          <a:lstStyle/>
          <a:p>
            <a:pPr eaLnBrk="1" hangingPunct="1">
              <a:lnSpc>
                <a:spcPct val="90000"/>
              </a:lnSpc>
            </a:pPr>
            <a:r>
              <a:rPr lang="ru-RU" dirty="0"/>
              <a:t>Указатель – переменная, которая хранит адрес объекта в памяти компьютера</a:t>
            </a:r>
          </a:p>
          <a:p>
            <a:pPr eaLnBrk="1" hangingPunct="1">
              <a:lnSpc>
                <a:spcPct val="90000"/>
              </a:lnSpc>
            </a:pPr>
            <a:r>
              <a:rPr lang="ru-RU" dirty="0"/>
              <a:t>Основные области применения</a:t>
            </a:r>
          </a:p>
          <a:p>
            <a:pPr lvl="1" eaLnBrk="1" hangingPunct="1">
              <a:lnSpc>
                <a:spcPct val="90000"/>
              </a:lnSpc>
            </a:pPr>
            <a:r>
              <a:rPr lang="ru-RU" dirty="0"/>
              <a:t>Работа с динамической памятью</a:t>
            </a:r>
          </a:p>
          <a:p>
            <a:pPr lvl="1" eaLnBrk="1" hangingPunct="1">
              <a:lnSpc>
                <a:spcPct val="90000"/>
              </a:lnSpc>
            </a:pPr>
            <a:r>
              <a:rPr lang="ru-RU" dirty="0"/>
              <a:t>Работа с массивами</a:t>
            </a:r>
          </a:p>
          <a:p>
            <a:pPr lvl="1" eaLnBrk="1" hangingPunct="1">
              <a:lnSpc>
                <a:spcPct val="90000"/>
              </a:lnSpc>
            </a:pPr>
            <a:r>
              <a:rPr lang="ru-RU" dirty="0"/>
              <a:t>Организация связанных структур данных (списки, деревья)</a:t>
            </a:r>
          </a:p>
          <a:p>
            <a:pPr>
              <a:lnSpc>
                <a:spcPct val="90000"/>
              </a:lnSpc>
            </a:pPr>
            <a:r>
              <a:rPr lang="ru-RU" dirty="0"/>
              <a:t>Объявление указателя</a:t>
            </a:r>
          </a:p>
          <a:p>
            <a:pPr lvl="1">
              <a:lnSpc>
                <a:spcPct val="90000"/>
              </a:lnSpc>
            </a:pPr>
            <a:r>
              <a:rPr lang="en-US" dirty="0">
                <a:latin typeface="Consolas" panose="020B0609020204030204" pitchFamily="49" charset="0"/>
              </a:rPr>
              <a:t>int* p</a:t>
            </a:r>
            <a:r>
              <a:rPr lang="en-US" dirty="0"/>
              <a:t>;</a:t>
            </a:r>
            <a:endParaRPr lang="ru-RU" dirty="0"/>
          </a:p>
        </p:txBody>
      </p:sp>
    </p:spTree>
    <p:extLst>
      <p:ext uri="{BB962C8B-B14F-4D97-AF65-F5344CB8AC3E}">
        <p14:creationId xmlns:p14="http://schemas.microsoft.com/office/powerpoint/2010/main" val="336522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500"/>
                                        <p:tgtEl>
                                          <p:spTgt spid="34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fade">
                                      <p:cBhvr>
                                        <p:cTn id="12" dur="500"/>
                                        <p:tgtEl>
                                          <p:spTgt spid="34819">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animEffect transition="in" filter="fade">
                                      <p:cBhvr>
                                        <p:cTn id="15" dur="500"/>
                                        <p:tgtEl>
                                          <p:spTgt spid="348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5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500"/>
                                        <p:tgtEl>
                                          <p:spTgt spid="3481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4819">
                                            <p:txEl>
                                              <p:pRg st="5" end="5"/>
                                            </p:txEl>
                                          </p:spTgt>
                                        </p:tgtEl>
                                        <p:attrNameLst>
                                          <p:attrName>style.visibility</p:attrName>
                                        </p:attrNameLst>
                                      </p:cBhvr>
                                      <p:to>
                                        <p:strVal val="visible"/>
                                      </p:to>
                                    </p:set>
                                    <p:animEffect transition="in" filter="fade">
                                      <p:cBhvr>
                                        <p:cTn id="26" dur="500"/>
                                        <p:tgtEl>
                                          <p:spTgt spid="34819">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819">
                                            <p:txEl>
                                              <p:pRg st="6" end="6"/>
                                            </p:txEl>
                                          </p:spTgt>
                                        </p:tgtEl>
                                        <p:attrNameLst>
                                          <p:attrName>style.visibility</p:attrName>
                                        </p:attrNameLst>
                                      </p:cBhvr>
                                      <p:to>
                                        <p:strVal val="visible"/>
                                      </p:to>
                                    </p:set>
                                    <p:animEffect transition="in" filter="fade">
                                      <p:cBhvr>
                                        <p:cTn id="29" dur="500"/>
                                        <p:tgtEl>
                                          <p:spTgt spid="348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2329B8-1566-435C-8B2B-C93DBE2FCD22}"/>
              </a:ext>
            </a:extLst>
          </p:cNvPr>
          <p:cNvSpPr>
            <a:spLocks noGrp="1"/>
          </p:cNvSpPr>
          <p:nvPr>
            <p:ph type="title"/>
          </p:nvPr>
        </p:nvSpPr>
        <p:spPr/>
        <p:txBody>
          <a:bodyPr/>
          <a:lstStyle/>
          <a:p>
            <a:r>
              <a:rPr lang="ru-RU" dirty="0"/>
              <a:t>Размер указателя</a:t>
            </a:r>
          </a:p>
        </p:txBody>
      </p:sp>
      <p:sp>
        <p:nvSpPr>
          <p:cNvPr id="7" name="TextBox 6">
            <a:extLst>
              <a:ext uri="{FF2B5EF4-FFF2-40B4-BE49-F238E27FC236}">
                <a16:creationId xmlns:a16="http://schemas.microsoft.com/office/drawing/2014/main" id="{66D78CD2-81AD-471A-BD62-AF3231D741D2}"/>
              </a:ext>
            </a:extLst>
          </p:cNvPr>
          <p:cNvSpPr txBox="1"/>
          <p:nvPr/>
        </p:nvSpPr>
        <p:spPr>
          <a:xfrm>
            <a:off x="1626924" y="1502688"/>
            <a:ext cx="9036496" cy="5355312"/>
          </a:xfrm>
          <a:prstGeom prst="rect">
            <a:avLst/>
          </a:prstGeom>
          <a:noFill/>
        </p:spPr>
        <p:txBody>
          <a:bodyPr wrap="square">
            <a:spAutoFit/>
          </a:bodyPr>
          <a:lstStyle/>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&lt;iostream&gt;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Vector3D</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x;</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y;</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z;</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"char*: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size:"s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"int*: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size:"s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"double*: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size:"s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"Vector3D*: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size:"s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sizeof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Vector3D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45AE7A37-A7B6-4CE7-8AEF-E488A9960C06}"/>
              </a:ext>
            </a:extLst>
          </p:cNvPr>
          <p:cNvSpPr txBox="1"/>
          <p:nvPr/>
        </p:nvSpPr>
        <p:spPr>
          <a:xfrm>
            <a:off x="6600056" y="1502688"/>
            <a:ext cx="4063364" cy="1477328"/>
          </a:xfrm>
          <a:prstGeom prst="rect">
            <a:avLst/>
          </a:prstGeom>
          <a:noFill/>
        </p:spPr>
        <p:txBody>
          <a:bodyPr wrap="square">
            <a:spAutoFit/>
          </a:bodyPr>
          <a:lstStyle/>
          <a:p>
            <a:r>
              <a:rPr lang="ru-RU" b="1" dirty="0"/>
              <a:t>64-битная платформа</a:t>
            </a:r>
          </a:p>
          <a:p>
            <a:r>
              <a:rPr lang="en-US" dirty="0">
                <a:latin typeface="Consolas" panose="020B0609020204030204" pitchFamily="49" charset="0"/>
              </a:rPr>
              <a:t>char*: size:8</a:t>
            </a:r>
          </a:p>
          <a:p>
            <a:r>
              <a:rPr lang="en-US" dirty="0">
                <a:latin typeface="Consolas" panose="020B0609020204030204" pitchFamily="49" charset="0"/>
              </a:rPr>
              <a:t>int*: size:8</a:t>
            </a:r>
          </a:p>
          <a:p>
            <a:r>
              <a:rPr lang="en-US" dirty="0">
                <a:latin typeface="Consolas" panose="020B0609020204030204" pitchFamily="49" charset="0"/>
              </a:rPr>
              <a:t>double*: size:8</a:t>
            </a:r>
          </a:p>
          <a:p>
            <a:r>
              <a:rPr lang="en-US" dirty="0">
                <a:latin typeface="Consolas" panose="020B0609020204030204" pitchFamily="49" charset="0"/>
              </a:rPr>
              <a:t>Vector3D*: size:8</a:t>
            </a:r>
            <a:endParaRPr lang="ru-RU" dirty="0">
              <a:latin typeface="Consolas" panose="020B0609020204030204" pitchFamily="49" charset="0"/>
            </a:endParaRPr>
          </a:p>
        </p:txBody>
      </p:sp>
      <p:sp>
        <p:nvSpPr>
          <p:cNvPr id="11" name="TextBox 10">
            <a:extLst>
              <a:ext uri="{FF2B5EF4-FFF2-40B4-BE49-F238E27FC236}">
                <a16:creationId xmlns:a16="http://schemas.microsoft.com/office/drawing/2014/main" id="{DF986A89-B134-4E46-87BD-377B13E20498}"/>
              </a:ext>
            </a:extLst>
          </p:cNvPr>
          <p:cNvSpPr txBox="1"/>
          <p:nvPr/>
        </p:nvSpPr>
        <p:spPr>
          <a:xfrm>
            <a:off x="6604636" y="3717032"/>
            <a:ext cx="4063364" cy="1477328"/>
          </a:xfrm>
          <a:prstGeom prst="rect">
            <a:avLst/>
          </a:prstGeom>
          <a:noFill/>
        </p:spPr>
        <p:txBody>
          <a:bodyPr wrap="square">
            <a:spAutoFit/>
          </a:bodyPr>
          <a:lstStyle/>
          <a:p>
            <a:r>
              <a:rPr lang="ru-RU" b="1" dirty="0"/>
              <a:t>32-битная платформа</a:t>
            </a:r>
          </a:p>
          <a:p>
            <a:r>
              <a:rPr lang="en-US" dirty="0">
                <a:latin typeface="Consolas" panose="020B0609020204030204" pitchFamily="49" charset="0"/>
              </a:rPr>
              <a:t>char*: size:4</a:t>
            </a:r>
          </a:p>
          <a:p>
            <a:r>
              <a:rPr lang="en-US" dirty="0">
                <a:latin typeface="Consolas" panose="020B0609020204030204" pitchFamily="49" charset="0"/>
              </a:rPr>
              <a:t>int*: size:4</a:t>
            </a:r>
          </a:p>
          <a:p>
            <a:r>
              <a:rPr lang="en-US" dirty="0">
                <a:latin typeface="Consolas" panose="020B0609020204030204" pitchFamily="49" charset="0"/>
              </a:rPr>
              <a:t>double*: size:4</a:t>
            </a:r>
          </a:p>
          <a:p>
            <a:r>
              <a:rPr lang="en-US" dirty="0">
                <a:latin typeface="Consolas" panose="020B0609020204030204" pitchFamily="49" charset="0"/>
              </a:rPr>
              <a:t>Vector3D*: size:4</a:t>
            </a:r>
            <a:endParaRPr lang="ru-RU" dirty="0">
              <a:latin typeface="Consolas" panose="020B0609020204030204" pitchFamily="49" charset="0"/>
            </a:endParaRPr>
          </a:p>
        </p:txBody>
      </p:sp>
    </p:spTree>
    <p:extLst>
      <p:ext uri="{BB962C8B-B14F-4D97-AF65-F5344CB8AC3E}">
        <p14:creationId xmlns:p14="http://schemas.microsoft.com/office/powerpoint/2010/main" val="2509908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055900-5890-4FD2-BAB9-30529684AB1E}"/>
              </a:ext>
            </a:extLst>
          </p:cNvPr>
          <p:cNvSpPr>
            <a:spLocks noGrp="1"/>
          </p:cNvSpPr>
          <p:nvPr>
            <p:ph type="title"/>
          </p:nvPr>
        </p:nvSpPr>
        <p:spPr/>
        <p:txBody>
          <a:bodyPr>
            <a:normAutofit/>
          </a:bodyPr>
          <a:lstStyle/>
          <a:p>
            <a:r>
              <a:rPr lang="ru-RU" b="1" dirty="0"/>
              <a:t>Инициализация указателя и получение адреса объекта</a:t>
            </a:r>
          </a:p>
        </p:txBody>
      </p:sp>
      <p:sp>
        <p:nvSpPr>
          <p:cNvPr id="4" name="TextBox 3">
            <a:extLst>
              <a:ext uri="{FF2B5EF4-FFF2-40B4-BE49-F238E27FC236}">
                <a16:creationId xmlns:a16="http://schemas.microsoft.com/office/drawing/2014/main" id="{EEA317C5-8D12-4D0B-96E5-C1B430D95457}"/>
              </a:ext>
            </a:extLst>
          </p:cNvPr>
          <p:cNvSpPr txBox="1"/>
          <p:nvPr/>
        </p:nvSpPr>
        <p:spPr>
          <a:xfrm>
            <a:off x="1857872" y="1645563"/>
            <a:ext cx="8810128" cy="2862322"/>
          </a:xfrm>
          <a:prstGeom prst="rect">
            <a:avLst/>
          </a:prstGeom>
          <a:noFill/>
        </p:spPr>
        <p:txBody>
          <a:bodyPr wrap="square">
            <a:spAutoFit/>
          </a:bodyPr>
          <a:lstStyle/>
          <a:p>
            <a:r>
              <a:rPr lang="ru-RU"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main</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42;</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latin typeface="Consolas" panose="020B0609020204030204" pitchFamily="49" charset="0"/>
                <a:ea typeface="Calibri" panose="020F0502020204030204" pitchFamily="34" charset="0"/>
                <a:cs typeface="Consolas" panose="020B0609020204030204" pitchFamily="49" charset="0"/>
              </a:rPr>
              <a:t>// Указатель </a:t>
            </a:r>
            <a:r>
              <a:rPr lang="ru-RU" sz="200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8000"/>
                </a:solidFill>
                <a:latin typeface="Consolas" panose="020B0609020204030204" pitchFamily="49" charset="0"/>
                <a:ea typeface="Calibri" panose="020F0502020204030204" pitchFamily="34" charset="0"/>
                <a:cs typeface="Consolas" panose="020B0609020204030204" pitchFamily="49" charset="0"/>
              </a:rPr>
              <a:t> ещё не инициализирован</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&amp;</a:t>
            </a:r>
            <a:r>
              <a:rPr lang="ru-RU"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latin typeface="Consolas" panose="020B0609020204030204" pitchFamily="49" charset="0"/>
                <a:ea typeface="Calibri" panose="020F0502020204030204" pitchFamily="34" charset="0"/>
                <a:cs typeface="Consolas" panose="020B0609020204030204" pitchFamily="49" charset="0"/>
              </a:rPr>
              <a:t>// Теперь в </a:t>
            </a:r>
            <a:r>
              <a:rPr lang="ru-RU" sz="200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8000"/>
                </a:solidFill>
                <a:latin typeface="Consolas" panose="020B0609020204030204" pitchFamily="49" charset="0"/>
                <a:ea typeface="Calibri" panose="020F0502020204030204" pitchFamily="34" charset="0"/>
                <a:cs typeface="Consolas" panose="020B0609020204030204" pitchFamily="49" charset="0"/>
              </a:rPr>
              <a:t> хранится адрес переменной </a:t>
            </a:r>
            <a:r>
              <a:rPr lang="ru-RU" sz="200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542D883C-335F-431F-8334-69D17DBA56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11624" y="4182998"/>
            <a:ext cx="6665516" cy="2595880"/>
          </a:xfrm>
          <a:prstGeom prst="rect">
            <a:avLst/>
          </a:prstGeom>
        </p:spPr>
      </p:pic>
    </p:spTree>
    <p:extLst>
      <p:ext uri="{BB962C8B-B14F-4D97-AF65-F5344CB8AC3E}">
        <p14:creationId xmlns:p14="http://schemas.microsoft.com/office/powerpoint/2010/main" val="15279579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6810F54-B00D-4C7A-A9A6-772D5931F7B6}"/>
              </a:ext>
            </a:extLst>
          </p:cNvPr>
          <p:cNvSpPr>
            <a:spLocks noGrp="1"/>
          </p:cNvSpPr>
          <p:nvPr>
            <p:ph type="title"/>
          </p:nvPr>
        </p:nvSpPr>
        <p:spPr/>
        <p:txBody>
          <a:bodyPr>
            <a:normAutofit/>
          </a:bodyPr>
          <a:lstStyle/>
          <a:p>
            <a:r>
              <a:rPr lang="ru-RU" dirty="0"/>
              <a:t>Указатели на несовместимые типы</a:t>
            </a:r>
          </a:p>
        </p:txBody>
      </p:sp>
      <p:sp>
        <p:nvSpPr>
          <p:cNvPr id="4" name="TextBox 3">
            <a:extLst>
              <a:ext uri="{FF2B5EF4-FFF2-40B4-BE49-F238E27FC236}">
                <a16:creationId xmlns:a16="http://schemas.microsoft.com/office/drawing/2014/main" id="{71670C66-9960-4DD4-8E90-CA514FD9B0A9}"/>
              </a:ext>
            </a:extLst>
          </p:cNvPr>
          <p:cNvSpPr txBox="1"/>
          <p:nvPr/>
        </p:nvSpPr>
        <p:spPr>
          <a:xfrm>
            <a:off x="1552269" y="1988841"/>
            <a:ext cx="9115731" cy="3139321"/>
          </a:xfrm>
          <a:prstGeom prst="rect">
            <a:avLst/>
          </a:prstGeom>
          <a:noFill/>
        </p:spPr>
        <p:txBody>
          <a:bodyPr wrap="square">
            <a:spAutoFit/>
          </a:bodyPr>
          <a:lstStyle/>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int_value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42;</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doubleValue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1.2345;</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ptr</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Следующая строка не скомпилируется,</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так как по адресу &amp;</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doubleValue</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располагается объект типа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double</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doubleValue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error: cannot convert 'double*' to 'int*' in assignment</a:t>
            </a:r>
            <a:endParaRPr lang="ru-RU" sz="2400"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57404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B4BCE4-205D-4011-8474-9646E4F1041D}"/>
              </a:ext>
            </a:extLst>
          </p:cNvPr>
          <p:cNvSpPr>
            <a:spLocks noGrp="1"/>
          </p:cNvSpPr>
          <p:nvPr>
            <p:ph type="title"/>
          </p:nvPr>
        </p:nvSpPr>
        <p:spPr/>
        <p:txBody>
          <a:bodyPr>
            <a:normAutofit/>
          </a:bodyPr>
          <a:lstStyle/>
          <a:p>
            <a:r>
              <a:rPr lang="ru-RU" dirty="0"/>
              <a:t>Инициализация указателя</a:t>
            </a:r>
            <a:r>
              <a:rPr lang="en-US" dirty="0"/>
              <a:t> </a:t>
            </a:r>
            <a:r>
              <a:rPr lang="ru-RU" dirty="0"/>
              <a:t>при его объявлении</a:t>
            </a:r>
          </a:p>
        </p:txBody>
      </p:sp>
      <p:sp>
        <p:nvSpPr>
          <p:cNvPr id="4" name="TextBox 3">
            <a:extLst>
              <a:ext uri="{FF2B5EF4-FFF2-40B4-BE49-F238E27FC236}">
                <a16:creationId xmlns:a16="http://schemas.microsoft.com/office/drawing/2014/main" id="{CBF77D62-FA6E-4F82-B39D-8252FF27BBFF}"/>
              </a:ext>
            </a:extLst>
          </p:cNvPr>
          <p:cNvSpPr txBox="1"/>
          <p:nvPr/>
        </p:nvSpPr>
        <p:spPr>
          <a:xfrm>
            <a:off x="1983870" y="2060848"/>
            <a:ext cx="7128792" cy="1631216"/>
          </a:xfrm>
          <a:prstGeom prst="rect">
            <a:avLst/>
          </a:prstGeom>
          <a:noFill/>
        </p:spPr>
        <p:txBody>
          <a:bodyPr wrap="square">
            <a:spAutoFit/>
          </a:bodyPr>
          <a:lstStyle/>
          <a:p>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value = 42;</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valuePtr</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&amp;value;</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32246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043428A6-C2DB-41FE-9A27-384A9AB66A24}"/>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54429"/>
            <a:ext cx="12192000" cy="6966858"/>
          </a:xfrm>
          <a:prstGeom prst="rect">
            <a:avLst/>
          </a:prstGeom>
        </p:spPr>
      </p:pic>
      <p:sp>
        <p:nvSpPr>
          <p:cNvPr id="7" name="Заголовок 6">
            <a:extLst>
              <a:ext uri="{FF2B5EF4-FFF2-40B4-BE49-F238E27FC236}">
                <a16:creationId xmlns:a16="http://schemas.microsoft.com/office/drawing/2014/main" id="{77CAD62A-E4D8-4B1B-9985-B57FC37A6792}"/>
              </a:ext>
            </a:extLst>
          </p:cNvPr>
          <p:cNvSpPr>
            <a:spLocks noGrp="1"/>
          </p:cNvSpPr>
          <p:nvPr>
            <p:ph type="ctrTitle"/>
          </p:nvPr>
        </p:nvSpPr>
        <p:spPr>
          <a:xfrm>
            <a:off x="695400" y="1606781"/>
            <a:ext cx="10801200" cy="3006650"/>
          </a:xfrm>
        </p:spPr>
        <p:txBody>
          <a:bodyPr>
            <a:noAutofit/>
          </a:bodyPr>
          <a:lstStyle/>
          <a:p>
            <a:pPr algn="l"/>
            <a:r>
              <a:rPr lang="ru-RU" sz="8000" dirty="0">
                <a:solidFill>
                  <a:schemeClr val="bg1"/>
                </a:solidFill>
                <a:latin typeface="Impact" panose="020B0806030902050204" pitchFamily="34" charset="0"/>
              </a:rPr>
              <a:t>Модель памяти </a:t>
            </a:r>
            <a:r>
              <a:rPr lang="en-US" sz="8000" dirty="0">
                <a:solidFill>
                  <a:schemeClr val="bg1"/>
                </a:solidFill>
                <a:latin typeface="Impact" panose="020B0806030902050204" pitchFamily="34" charset="0"/>
              </a:rPr>
              <a:t>C++</a:t>
            </a:r>
            <a:br>
              <a:rPr lang="en-US" sz="8000" dirty="0">
                <a:solidFill>
                  <a:schemeClr val="bg1"/>
                </a:solidFill>
                <a:latin typeface="Impact" panose="020B0806030902050204" pitchFamily="34" charset="0"/>
              </a:rPr>
            </a:br>
            <a:r>
              <a:rPr lang="ru-RU" sz="8000" dirty="0">
                <a:solidFill>
                  <a:schemeClr val="bg1"/>
                </a:solidFill>
                <a:latin typeface="Impact" panose="020B0806030902050204" pitchFamily="34" charset="0"/>
              </a:rPr>
              <a:t>Указатели</a:t>
            </a:r>
            <a:br>
              <a:rPr lang="ru-RU" sz="8000" dirty="0">
                <a:solidFill>
                  <a:schemeClr val="bg1"/>
                </a:solidFill>
                <a:latin typeface="Impact" panose="020B0806030902050204" pitchFamily="34" charset="0"/>
              </a:rPr>
            </a:br>
            <a:r>
              <a:rPr lang="ru-RU" sz="8000" dirty="0">
                <a:solidFill>
                  <a:schemeClr val="bg1"/>
                </a:solidFill>
                <a:latin typeface="Impact" panose="020B0806030902050204" pitchFamily="34" charset="0"/>
              </a:rPr>
              <a:t>Адресная арифметика</a:t>
            </a:r>
          </a:p>
        </p:txBody>
      </p:sp>
      <p:sp>
        <p:nvSpPr>
          <p:cNvPr id="9" name="Подзаголовок 8">
            <a:extLst>
              <a:ext uri="{FF2B5EF4-FFF2-40B4-BE49-F238E27FC236}">
                <a16:creationId xmlns:a16="http://schemas.microsoft.com/office/drawing/2014/main" id="{F4B82558-19EA-4C3E-B922-1C26A663A34E}"/>
              </a:ext>
            </a:extLst>
          </p:cNvPr>
          <p:cNvSpPr>
            <a:spLocks noGrp="1"/>
          </p:cNvSpPr>
          <p:nvPr>
            <p:ph type="subTitle" idx="1"/>
          </p:nvPr>
        </p:nvSpPr>
        <p:spPr>
          <a:xfrm>
            <a:off x="1524000" y="4618879"/>
            <a:ext cx="9144000" cy="1655762"/>
          </a:xfrm>
        </p:spPr>
        <p:txBody>
          <a:bodyPr/>
          <a:lstStyle/>
          <a:p>
            <a:endParaRPr lang="ru-RU" dirty="0">
              <a:solidFill>
                <a:schemeClr val="bg1"/>
              </a:solidFill>
            </a:endParaRPr>
          </a:p>
        </p:txBody>
      </p:sp>
    </p:spTree>
    <p:extLst>
      <p:ext uri="{BB962C8B-B14F-4D97-AF65-F5344CB8AC3E}">
        <p14:creationId xmlns:p14="http://schemas.microsoft.com/office/powerpoint/2010/main" val="94643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2189A0-9AFB-49E2-95F8-DD37476B2C12}"/>
              </a:ext>
            </a:extLst>
          </p:cNvPr>
          <p:cNvSpPr>
            <a:spLocks noGrp="1"/>
          </p:cNvSpPr>
          <p:nvPr>
            <p:ph type="title"/>
          </p:nvPr>
        </p:nvSpPr>
        <p:spPr/>
        <p:txBody>
          <a:bodyPr/>
          <a:lstStyle/>
          <a:p>
            <a:r>
              <a:rPr lang="ru-RU" dirty="0"/>
              <a:t>Адрес вложенного объекта</a:t>
            </a:r>
          </a:p>
        </p:txBody>
      </p:sp>
      <p:sp>
        <p:nvSpPr>
          <p:cNvPr id="4" name="TextBox 3">
            <a:extLst>
              <a:ext uri="{FF2B5EF4-FFF2-40B4-BE49-F238E27FC236}">
                <a16:creationId xmlns:a16="http://schemas.microsoft.com/office/drawing/2014/main" id="{8D043289-E29E-4E0F-BD15-6496A80D4DEB}"/>
              </a:ext>
            </a:extLst>
          </p:cNvPr>
          <p:cNvSpPr txBox="1"/>
          <p:nvPr/>
        </p:nvSpPr>
        <p:spPr>
          <a:xfrm>
            <a:off x="1981200" y="1844824"/>
            <a:ext cx="8291264" cy="3416320"/>
          </a:xfrm>
          <a:prstGeom prst="rect">
            <a:avLst/>
          </a:prstGeom>
          <a:noFill/>
        </p:spPr>
        <p:txBody>
          <a:bodyPr wrap="square">
            <a:spAutoFit/>
          </a:bodyPr>
          <a:lstStyle/>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Point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x;</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y;</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Point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y_ptr</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хранит адрес координаты</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Y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точки</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p</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y_ptr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p.y</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1E43651D-0312-48E5-9886-A57A39AF42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06161" y="5013177"/>
            <a:ext cx="5903438" cy="1844824"/>
          </a:xfrm>
          <a:prstGeom prst="rect">
            <a:avLst/>
          </a:prstGeom>
        </p:spPr>
      </p:pic>
      <p:sp>
        <p:nvSpPr>
          <p:cNvPr id="5" name="TextBox 4">
            <a:extLst>
              <a:ext uri="{FF2B5EF4-FFF2-40B4-BE49-F238E27FC236}">
                <a16:creationId xmlns:a16="http://schemas.microsoft.com/office/drawing/2014/main" id="{B7FAD205-724F-9EDB-9E79-F11386DFA9CA}"/>
              </a:ext>
            </a:extLst>
          </p:cNvPr>
          <p:cNvSpPr txBox="1"/>
          <p:nvPr/>
        </p:nvSpPr>
        <p:spPr>
          <a:xfrm>
            <a:off x="5240182" y="1655916"/>
            <a:ext cx="5404829" cy="369332"/>
          </a:xfrm>
          <a:prstGeom prst="rect">
            <a:avLst/>
          </a:prstGeom>
          <a:noFill/>
        </p:spPr>
        <p:txBody>
          <a:bodyPr wrap="square">
            <a:spAutoFit/>
          </a:bodyPr>
          <a:lstStyle/>
          <a:p>
            <a:pPr algn="r"/>
            <a:r>
              <a:rPr lang="ru-RU" dirty="0">
                <a:hlinkClick r:id="rId4"/>
              </a:rPr>
              <a:t>https://wandbox.org/permlink/rSAREvf038yO7aUt</a:t>
            </a:r>
            <a:endParaRPr lang="ru-RU" dirty="0"/>
          </a:p>
        </p:txBody>
      </p:sp>
    </p:spTree>
    <p:extLst>
      <p:ext uri="{BB962C8B-B14F-4D97-AF65-F5344CB8AC3E}">
        <p14:creationId xmlns:p14="http://schemas.microsoft.com/office/powerpoint/2010/main" val="38080792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B5E053-A400-4B14-AC6F-8C43704F2BC3}"/>
              </a:ext>
            </a:extLst>
          </p:cNvPr>
          <p:cNvSpPr>
            <a:spLocks noGrp="1"/>
          </p:cNvSpPr>
          <p:nvPr>
            <p:ph type="title"/>
          </p:nvPr>
        </p:nvSpPr>
        <p:spPr/>
        <p:txBody>
          <a:bodyPr/>
          <a:lstStyle/>
          <a:p>
            <a:r>
              <a:rPr lang="ru-RU" dirty="0"/>
              <a:t>Адрес ссылки</a:t>
            </a:r>
          </a:p>
        </p:txBody>
      </p:sp>
      <p:sp>
        <p:nvSpPr>
          <p:cNvPr id="4" name="TextBox 3">
            <a:extLst>
              <a:ext uri="{FF2B5EF4-FFF2-40B4-BE49-F238E27FC236}">
                <a16:creationId xmlns:a16="http://schemas.microsoft.com/office/drawing/2014/main" id="{BD7E7F84-7AB0-4415-959F-5F6D481FEC41}"/>
              </a:ext>
            </a:extLst>
          </p:cNvPr>
          <p:cNvSpPr txBox="1"/>
          <p:nvPr/>
        </p:nvSpPr>
        <p:spPr>
          <a:xfrm>
            <a:off x="2207568" y="1699752"/>
            <a:ext cx="7704856" cy="2862322"/>
          </a:xfrm>
          <a:prstGeom prst="rect">
            <a:avLst/>
          </a:prstGeom>
          <a:noFill/>
        </p:spPr>
        <p:txBody>
          <a:bodyPr wrap="square">
            <a:spAutoFit/>
          </a:bodyPr>
          <a:lstStyle/>
          <a:p>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answer = 42;</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answer_ref</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answer;</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8000"/>
                </a:solidFill>
                <a:latin typeface="Consolas" panose="020B0609020204030204" pitchFamily="49" charset="0"/>
                <a:ea typeface="Calibri" panose="020F0502020204030204" pitchFamily="34" charset="0"/>
                <a:cs typeface="Consolas" panose="020B0609020204030204" pitchFamily="49" charset="0"/>
              </a:rPr>
              <a:t>answer_ptr</a:t>
            </a:r>
            <a:r>
              <a:rPr lang="ru-RU" sz="2000" dirty="0">
                <a:solidFill>
                  <a:srgbClr val="008000"/>
                </a:solidFill>
                <a:latin typeface="Consolas" panose="020B0609020204030204" pitchFamily="49" charset="0"/>
                <a:ea typeface="Calibri" panose="020F0502020204030204" pitchFamily="34" charset="0"/>
                <a:cs typeface="Consolas" panose="020B0609020204030204" pitchFamily="49" charset="0"/>
              </a:rPr>
              <a:t> хранит адрес переменной </a:t>
            </a:r>
            <a:r>
              <a:rPr lang="ru-RU" sz="2000" dirty="0" err="1">
                <a:solidFill>
                  <a:srgbClr val="008000"/>
                </a:solidFill>
                <a:latin typeface="Consolas" panose="020B0609020204030204" pitchFamily="49" charset="0"/>
                <a:ea typeface="Calibri" panose="020F0502020204030204" pitchFamily="34" charset="0"/>
                <a:cs typeface="Consolas" panose="020B0609020204030204" pitchFamily="49" charset="0"/>
              </a:rPr>
              <a:t>answer</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answer_ptr</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&amp;</a:t>
            </a:r>
            <a:r>
              <a:rPr lang="en-US" sz="2000" dirty="0" err="1">
                <a:solidFill>
                  <a:srgbClr val="000000"/>
                </a:solidFill>
                <a:latin typeface="Consolas" panose="020B0609020204030204" pitchFamily="49" charset="0"/>
                <a:ea typeface="Calibri" panose="020F0502020204030204" pitchFamily="34" charset="0"/>
                <a:cs typeface="Consolas" panose="020B0609020204030204" pitchFamily="49" charset="0"/>
              </a:rPr>
              <a:t>answer_ref</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assert(&amp;answer == </a:t>
            </a:r>
            <a:r>
              <a:rPr lang="en-US" sz="20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answer_ptr</a:t>
            </a: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66845A3A-B8C5-46A4-AC64-C66A223829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44067" y="4797152"/>
            <a:ext cx="6503867" cy="1728192"/>
          </a:xfrm>
          <a:prstGeom prst="rect">
            <a:avLst/>
          </a:prstGeom>
        </p:spPr>
      </p:pic>
      <p:sp>
        <p:nvSpPr>
          <p:cNvPr id="5" name="TextBox 4">
            <a:extLst>
              <a:ext uri="{FF2B5EF4-FFF2-40B4-BE49-F238E27FC236}">
                <a16:creationId xmlns:a16="http://schemas.microsoft.com/office/drawing/2014/main" id="{A9F6C229-C673-F570-8316-CA7F687E2948}"/>
              </a:ext>
            </a:extLst>
          </p:cNvPr>
          <p:cNvSpPr txBox="1"/>
          <p:nvPr/>
        </p:nvSpPr>
        <p:spPr>
          <a:xfrm>
            <a:off x="5447928" y="1634516"/>
            <a:ext cx="4977010" cy="369332"/>
          </a:xfrm>
          <a:prstGeom prst="rect">
            <a:avLst/>
          </a:prstGeom>
          <a:noFill/>
        </p:spPr>
        <p:txBody>
          <a:bodyPr wrap="square">
            <a:spAutoFit/>
          </a:bodyPr>
          <a:lstStyle/>
          <a:p>
            <a:pPr algn="r"/>
            <a:r>
              <a:rPr lang="ru-RU" dirty="0">
                <a:hlinkClick r:id="rId4"/>
              </a:rPr>
              <a:t>https://wandbox.org/permlink/sPUhscTpFSZLcKYZ</a:t>
            </a:r>
            <a:endParaRPr lang="ru-RU" dirty="0"/>
          </a:p>
        </p:txBody>
      </p:sp>
    </p:spTree>
    <p:extLst>
      <p:ext uri="{BB962C8B-B14F-4D97-AF65-F5344CB8AC3E}">
        <p14:creationId xmlns:p14="http://schemas.microsoft.com/office/powerpoint/2010/main" val="29486177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A0270C-7579-4F21-BC41-7232DAD73A10}"/>
              </a:ext>
            </a:extLst>
          </p:cNvPr>
          <p:cNvSpPr>
            <a:spLocks noGrp="1"/>
          </p:cNvSpPr>
          <p:nvPr>
            <p:ph type="title"/>
          </p:nvPr>
        </p:nvSpPr>
        <p:spPr/>
        <p:txBody>
          <a:bodyPr/>
          <a:lstStyle/>
          <a:p>
            <a:r>
              <a:rPr lang="ru-RU" dirty="0"/>
              <a:t>Вывод указателя в поток</a:t>
            </a:r>
          </a:p>
        </p:txBody>
      </p:sp>
      <p:sp>
        <p:nvSpPr>
          <p:cNvPr id="4" name="TextBox 3">
            <a:extLst>
              <a:ext uri="{FF2B5EF4-FFF2-40B4-BE49-F238E27FC236}">
                <a16:creationId xmlns:a16="http://schemas.microsoft.com/office/drawing/2014/main" id="{98564BA8-7651-430A-97D2-FDB471841FF3}"/>
              </a:ext>
            </a:extLst>
          </p:cNvPr>
          <p:cNvSpPr txBox="1"/>
          <p:nvPr/>
        </p:nvSpPr>
        <p:spPr>
          <a:xfrm>
            <a:off x="1981200" y="1700809"/>
            <a:ext cx="7859216" cy="3139321"/>
          </a:xfrm>
          <a:prstGeom prst="rect">
            <a:avLst/>
          </a:prstGeom>
          <a:noFill/>
        </p:spPr>
        <p:txBody>
          <a:bodyPr wrap="square">
            <a:spAutoFit/>
          </a:bodyPr>
          <a:lstStyle/>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&lt;iostream&gt;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 = 42;</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&amp;value;</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value_ptr</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D89F3602-D467-4318-B4C8-B286AB6F3B34}"/>
              </a:ext>
            </a:extLst>
          </p:cNvPr>
          <p:cNvSpPr txBox="1"/>
          <p:nvPr/>
        </p:nvSpPr>
        <p:spPr>
          <a:xfrm>
            <a:off x="2423592" y="5157193"/>
            <a:ext cx="3744416" cy="646331"/>
          </a:xfrm>
          <a:prstGeom prst="rect">
            <a:avLst/>
          </a:prstGeom>
          <a:noFill/>
        </p:spPr>
        <p:txBody>
          <a:bodyPr wrap="square" rtlCol="0">
            <a:spAutoFit/>
          </a:bodyPr>
          <a:lstStyle/>
          <a:p>
            <a:r>
              <a:rPr lang="en-US" b="1" dirty="0"/>
              <a:t>Linux, x64, </a:t>
            </a:r>
            <a:r>
              <a:rPr lang="en-US" b="1" dirty="0" err="1"/>
              <a:t>gcc</a:t>
            </a:r>
            <a:r>
              <a:rPr lang="en-US" b="1" dirty="0"/>
              <a:t>:</a:t>
            </a:r>
            <a:endParaRPr lang="ru-RU" b="1" dirty="0"/>
          </a:p>
          <a:p>
            <a:r>
              <a:rPr lang="en-US" dirty="0">
                <a:latin typeface="Consolas" panose="020B0609020204030204" pitchFamily="49" charset="0"/>
              </a:rPr>
              <a:t>value_ptr:0x7ffd6596006c</a:t>
            </a:r>
            <a:endParaRPr lang="ru-RU" dirty="0">
              <a:latin typeface="Consolas" panose="020B0609020204030204" pitchFamily="49" charset="0"/>
            </a:endParaRPr>
          </a:p>
        </p:txBody>
      </p:sp>
      <p:sp>
        <p:nvSpPr>
          <p:cNvPr id="8" name="TextBox 7">
            <a:extLst>
              <a:ext uri="{FF2B5EF4-FFF2-40B4-BE49-F238E27FC236}">
                <a16:creationId xmlns:a16="http://schemas.microsoft.com/office/drawing/2014/main" id="{93D573FA-C8F2-4D3D-8460-9738EC714C22}"/>
              </a:ext>
            </a:extLst>
          </p:cNvPr>
          <p:cNvSpPr txBox="1"/>
          <p:nvPr/>
        </p:nvSpPr>
        <p:spPr>
          <a:xfrm>
            <a:off x="6384032" y="5157193"/>
            <a:ext cx="3744416" cy="646331"/>
          </a:xfrm>
          <a:prstGeom prst="rect">
            <a:avLst/>
          </a:prstGeom>
          <a:noFill/>
        </p:spPr>
        <p:txBody>
          <a:bodyPr wrap="square" rtlCol="0">
            <a:spAutoFit/>
          </a:bodyPr>
          <a:lstStyle/>
          <a:p>
            <a:r>
              <a:rPr lang="en-US" b="1" dirty="0"/>
              <a:t>Windows, x86, MSVC 2019:</a:t>
            </a:r>
            <a:endParaRPr lang="ru-RU" b="1" dirty="0"/>
          </a:p>
          <a:p>
            <a:r>
              <a:rPr lang="en-US" dirty="0">
                <a:latin typeface="Consolas" panose="020B0609020204030204" pitchFamily="49" charset="0"/>
              </a:rPr>
              <a:t>value_ptr:00EFF930</a:t>
            </a:r>
            <a:endParaRPr lang="ru-RU" dirty="0">
              <a:latin typeface="Consolas" panose="020B0609020204030204" pitchFamily="49" charset="0"/>
            </a:endParaRPr>
          </a:p>
        </p:txBody>
      </p:sp>
    </p:spTree>
    <p:extLst>
      <p:ext uri="{BB962C8B-B14F-4D97-AF65-F5344CB8AC3E}">
        <p14:creationId xmlns:p14="http://schemas.microsoft.com/office/powerpoint/2010/main" val="1600911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2DEDEA-851A-424A-864E-C6C59395DDAC}"/>
              </a:ext>
            </a:extLst>
          </p:cNvPr>
          <p:cNvSpPr>
            <a:spLocks noGrp="1"/>
          </p:cNvSpPr>
          <p:nvPr>
            <p:ph type="title"/>
          </p:nvPr>
        </p:nvSpPr>
        <p:spPr/>
        <p:txBody>
          <a:bodyPr/>
          <a:lstStyle/>
          <a:p>
            <a:r>
              <a:rPr lang="ru-RU" dirty="0"/>
              <a:t>Нулевой указатель</a:t>
            </a:r>
          </a:p>
        </p:txBody>
      </p:sp>
      <p:sp>
        <p:nvSpPr>
          <p:cNvPr id="4" name="TextBox 3">
            <a:extLst>
              <a:ext uri="{FF2B5EF4-FFF2-40B4-BE49-F238E27FC236}">
                <a16:creationId xmlns:a16="http://schemas.microsoft.com/office/drawing/2014/main" id="{8B795FF4-1AA4-47FF-884F-85564C4F7E8E}"/>
              </a:ext>
            </a:extLst>
          </p:cNvPr>
          <p:cNvSpPr txBox="1"/>
          <p:nvPr/>
        </p:nvSpPr>
        <p:spPr>
          <a:xfrm>
            <a:off x="1524000" y="1421156"/>
            <a:ext cx="4572000" cy="5355312"/>
          </a:xfrm>
          <a:prstGeom prst="rect">
            <a:avLst/>
          </a:prstGeom>
          <a:noFill/>
        </p:spPr>
        <p:txBody>
          <a:bodyPr wrap="square">
            <a:spAutoFit/>
          </a:bodyPr>
          <a:lstStyle/>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&lt;iostream&gt;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 &gt;= 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p = &amp;value;</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"p: "s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E093D600-080B-4BCF-AABB-DD61402C21B8}"/>
              </a:ext>
            </a:extLst>
          </p:cNvPr>
          <p:cNvSpPr txBox="1"/>
          <p:nvPr/>
        </p:nvSpPr>
        <p:spPr>
          <a:xfrm>
            <a:off x="6096000" y="1426945"/>
            <a:ext cx="4572001" cy="5355312"/>
          </a:xfrm>
          <a:prstGeom prst="rect">
            <a:avLst/>
          </a:prstGeom>
          <a:noFill/>
        </p:spPr>
        <p:txBody>
          <a:bodyPr wrap="square">
            <a:spAutoFit/>
          </a:bodyPr>
          <a:lstStyle/>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  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(p == &amp;value);</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"p is not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nullptr"s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r>
              <a:rPr lang="en-US">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p>
          <a:p>
            <a:r>
              <a:rPr lang="en-US">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(p)</a:t>
            </a:r>
            <a:endParaRPr lang="en-US"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(p !=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(p ==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"p is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nullptr"s</a:t>
            </a:r>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p>
        </p:txBody>
      </p:sp>
    </p:spTree>
    <p:extLst>
      <p:ext uri="{BB962C8B-B14F-4D97-AF65-F5344CB8AC3E}">
        <p14:creationId xmlns:p14="http://schemas.microsoft.com/office/powerpoint/2010/main" val="410246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0" end="10"/>
                                            </p:txEl>
                                          </p:spTgt>
                                        </p:tgtEl>
                                        <p:attrNameLst>
                                          <p:attrName>style.visibility</p:attrName>
                                        </p:attrNameLst>
                                      </p:cBhvr>
                                      <p:to>
                                        <p:strVal val="visible"/>
                                      </p:to>
                                    </p:set>
                                    <p:animEffect transition="in" filter="fade">
                                      <p:cBhvr>
                                        <p:cTn id="10" dur="500"/>
                                        <p:tgtEl>
                                          <p:spTgt spid="4">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1" end="11"/>
                                            </p:txEl>
                                          </p:spTgt>
                                        </p:tgtEl>
                                        <p:attrNameLst>
                                          <p:attrName>style.visibility</p:attrName>
                                        </p:attrNameLst>
                                      </p:cBhvr>
                                      <p:to>
                                        <p:strVal val="visible"/>
                                      </p:to>
                                    </p:set>
                                    <p:animEffect transition="in" filter="fade">
                                      <p:cBhvr>
                                        <p:cTn id="13" dur="500"/>
                                        <p:tgtEl>
                                          <p:spTgt spid="4">
                                            <p:txEl>
                                              <p:pRg st="11" end="1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12" end="12"/>
                                            </p:txEl>
                                          </p:spTgt>
                                        </p:tgtEl>
                                        <p:attrNameLst>
                                          <p:attrName>style.visibility</p:attrName>
                                        </p:attrNameLst>
                                      </p:cBhvr>
                                      <p:to>
                                        <p:strVal val="visible"/>
                                      </p:to>
                                    </p:set>
                                    <p:animEffect transition="in" filter="fade">
                                      <p:cBhvr>
                                        <p:cTn id="16" dur="500"/>
                                        <p:tgtEl>
                                          <p:spTgt spid="4">
                                            <p:txEl>
                                              <p:pRg st="12" end="1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13" end="13"/>
                                            </p:txEl>
                                          </p:spTgt>
                                        </p:tgtEl>
                                        <p:attrNameLst>
                                          <p:attrName>style.visibility</p:attrName>
                                        </p:attrNameLst>
                                      </p:cBhvr>
                                      <p:to>
                                        <p:strVal val="visible"/>
                                      </p:to>
                                    </p:set>
                                    <p:animEffect transition="in" filter="fade">
                                      <p:cBhvr>
                                        <p:cTn id="19" dur="500"/>
                                        <p:tgtEl>
                                          <p:spTgt spid="4">
                                            <p:txEl>
                                              <p:pRg st="13" end="1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14" end="14"/>
                                            </p:txEl>
                                          </p:spTgt>
                                        </p:tgtEl>
                                        <p:attrNameLst>
                                          <p:attrName>style.visibility</p:attrName>
                                        </p:attrNameLst>
                                      </p:cBhvr>
                                      <p:to>
                                        <p:strVal val="visible"/>
                                      </p:to>
                                    </p:set>
                                    <p:animEffect transition="in" filter="fade">
                                      <p:cBhvr>
                                        <p:cTn id="22" dur="500"/>
                                        <p:tgtEl>
                                          <p:spTgt spid="4">
                                            <p:txEl>
                                              <p:pRg st="14" end="1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5" end="15"/>
                                            </p:txEl>
                                          </p:spTgt>
                                        </p:tgtEl>
                                        <p:attrNameLst>
                                          <p:attrName>style.visibility</p:attrName>
                                        </p:attrNameLst>
                                      </p:cBhvr>
                                      <p:to>
                                        <p:strVal val="visible"/>
                                      </p:to>
                                    </p:set>
                                    <p:animEffect transition="in" filter="fade">
                                      <p:cBhvr>
                                        <p:cTn id="25" dur="500"/>
                                        <p:tgtEl>
                                          <p:spTgt spid="4">
                                            <p:txEl>
                                              <p:pRg st="15" end="1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16" end="16"/>
                                            </p:txEl>
                                          </p:spTgt>
                                        </p:tgtEl>
                                        <p:attrNameLst>
                                          <p:attrName>style.visibility</p:attrName>
                                        </p:attrNameLst>
                                      </p:cBhvr>
                                      <p:to>
                                        <p:strVal val="visible"/>
                                      </p:to>
                                    </p:set>
                                    <p:animEffect transition="in" filter="fade">
                                      <p:cBhvr>
                                        <p:cTn id="28" dur="500"/>
                                        <p:tgtEl>
                                          <p:spTgt spid="4">
                                            <p:txEl>
                                              <p:pRg st="16" end="1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18" end="18"/>
                                            </p:txEl>
                                          </p:spTgt>
                                        </p:tgtEl>
                                        <p:attrNameLst>
                                          <p:attrName>style.visibility</p:attrName>
                                        </p:attrNameLst>
                                      </p:cBhvr>
                                      <p:to>
                                        <p:strVal val="visible"/>
                                      </p:to>
                                    </p:set>
                                    <p:animEffect transition="in" filter="fade">
                                      <p:cBhvr>
                                        <p:cTn id="33" dur="500"/>
                                        <p:tgtEl>
                                          <p:spTgt spid="4">
                                            <p:txEl>
                                              <p:pRg st="18" end="1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
                                            <p:txEl>
                                              <p:pRg st="0" end="0"/>
                                            </p:txEl>
                                          </p:spTgt>
                                        </p:tgtEl>
                                        <p:attrNameLst>
                                          <p:attrName>style.visibility</p:attrName>
                                        </p:attrNameLst>
                                      </p:cBhvr>
                                      <p:to>
                                        <p:strVal val="visible"/>
                                      </p:to>
                                    </p:set>
                                    <p:animEffect transition="in" filter="fade">
                                      <p:cBhvr>
                                        <p:cTn id="38" dur="500"/>
                                        <p:tgtEl>
                                          <p:spTgt spid="6">
                                            <p:txEl>
                                              <p:pRg st="0" end="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animEffect transition="in" filter="fade">
                                      <p:cBhvr>
                                        <p:cTn id="41" dur="500"/>
                                        <p:tgtEl>
                                          <p:spTgt spid="6">
                                            <p:txEl>
                                              <p:pRg st="1" end="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2" end="2"/>
                                            </p:txEl>
                                          </p:spTgt>
                                        </p:tgtEl>
                                        <p:attrNameLst>
                                          <p:attrName>style.visibility</p:attrName>
                                        </p:attrNameLst>
                                      </p:cBhvr>
                                      <p:to>
                                        <p:strVal val="visible"/>
                                      </p:to>
                                    </p:set>
                                    <p:animEffect transition="in" filter="fade">
                                      <p:cBhvr>
                                        <p:cTn id="44" dur="500"/>
                                        <p:tgtEl>
                                          <p:spTgt spid="6">
                                            <p:txEl>
                                              <p:pRg st="2" end="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animEffect transition="in" filter="fade">
                                      <p:cBhvr>
                                        <p:cTn id="47" dur="500"/>
                                        <p:tgtEl>
                                          <p:spTgt spid="6">
                                            <p:txEl>
                                              <p:pRg st="3" end="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6">
                                            <p:txEl>
                                              <p:pRg st="4" end="4"/>
                                            </p:txEl>
                                          </p:spTgt>
                                        </p:tgtEl>
                                        <p:attrNameLst>
                                          <p:attrName>style.visibility</p:attrName>
                                        </p:attrNameLst>
                                      </p:cBhvr>
                                      <p:to>
                                        <p:strVal val="visible"/>
                                      </p:to>
                                    </p:set>
                                    <p:animEffect transition="in" filter="fade">
                                      <p:cBhvr>
                                        <p:cTn id="50" dur="500"/>
                                        <p:tgtEl>
                                          <p:spTgt spid="6">
                                            <p:txEl>
                                              <p:pRg st="4" end="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6">
                                            <p:txEl>
                                              <p:pRg st="5" end="5"/>
                                            </p:txEl>
                                          </p:spTgt>
                                        </p:tgtEl>
                                        <p:attrNameLst>
                                          <p:attrName>style.visibility</p:attrName>
                                        </p:attrNameLst>
                                      </p:cBhvr>
                                      <p:to>
                                        <p:strVal val="visible"/>
                                      </p:to>
                                    </p:set>
                                    <p:animEffect transition="in" filter="fade">
                                      <p:cBhvr>
                                        <p:cTn id="53" dur="500"/>
                                        <p:tgtEl>
                                          <p:spTgt spid="6">
                                            <p:txEl>
                                              <p:pRg st="5" end="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6">
                                            <p:txEl>
                                              <p:pRg st="7" end="7"/>
                                            </p:txEl>
                                          </p:spTgt>
                                        </p:tgtEl>
                                        <p:attrNameLst>
                                          <p:attrName>style.visibility</p:attrName>
                                        </p:attrNameLst>
                                      </p:cBhvr>
                                      <p:to>
                                        <p:strVal val="visible"/>
                                      </p:to>
                                    </p:set>
                                    <p:animEffect transition="in" filter="fade">
                                      <p:cBhvr>
                                        <p:cTn id="58" dur="500"/>
                                        <p:tgtEl>
                                          <p:spTgt spid="6">
                                            <p:txEl>
                                              <p:pRg st="7" end="7"/>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6">
                                            <p:txEl>
                                              <p:pRg st="8" end="8"/>
                                            </p:txEl>
                                          </p:spTgt>
                                        </p:tgtEl>
                                        <p:attrNameLst>
                                          <p:attrName>style.visibility</p:attrName>
                                        </p:attrNameLst>
                                      </p:cBhvr>
                                      <p:to>
                                        <p:strVal val="visible"/>
                                      </p:to>
                                    </p:set>
                                    <p:animEffect transition="in" filter="fade">
                                      <p:cBhvr>
                                        <p:cTn id="61" dur="500"/>
                                        <p:tgtEl>
                                          <p:spTgt spid="6">
                                            <p:txEl>
                                              <p:pRg st="8" end="8"/>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6">
                                            <p:txEl>
                                              <p:pRg st="9" end="9"/>
                                            </p:txEl>
                                          </p:spTgt>
                                        </p:tgtEl>
                                        <p:attrNameLst>
                                          <p:attrName>style.visibility</p:attrName>
                                        </p:attrNameLst>
                                      </p:cBhvr>
                                      <p:to>
                                        <p:strVal val="visible"/>
                                      </p:to>
                                    </p:set>
                                    <p:animEffect transition="in" filter="fade">
                                      <p:cBhvr>
                                        <p:cTn id="64" dur="500"/>
                                        <p:tgtEl>
                                          <p:spTgt spid="6">
                                            <p:txEl>
                                              <p:pRg st="9" end="9"/>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6">
                                            <p:txEl>
                                              <p:pRg st="10" end="10"/>
                                            </p:txEl>
                                          </p:spTgt>
                                        </p:tgtEl>
                                        <p:attrNameLst>
                                          <p:attrName>style.visibility</p:attrName>
                                        </p:attrNameLst>
                                      </p:cBhvr>
                                      <p:to>
                                        <p:strVal val="visible"/>
                                      </p:to>
                                    </p:set>
                                    <p:animEffect transition="in" filter="fade">
                                      <p:cBhvr>
                                        <p:cTn id="67" dur="500"/>
                                        <p:tgtEl>
                                          <p:spTgt spid="6">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
                                            <p:txEl>
                                              <p:pRg st="12" end="12"/>
                                            </p:txEl>
                                          </p:spTgt>
                                        </p:tgtEl>
                                        <p:attrNameLst>
                                          <p:attrName>style.visibility</p:attrName>
                                        </p:attrNameLst>
                                      </p:cBhvr>
                                      <p:to>
                                        <p:strVal val="visible"/>
                                      </p:to>
                                    </p:set>
                                    <p:animEffect transition="in" filter="fade">
                                      <p:cBhvr>
                                        <p:cTn id="72" dur="500"/>
                                        <p:tgtEl>
                                          <p:spTgt spid="6">
                                            <p:txEl>
                                              <p:pRg st="12" end="12"/>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6">
                                            <p:txEl>
                                              <p:pRg st="13" end="13"/>
                                            </p:txEl>
                                          </p:spTgt>
                                        </p:tgtEl>
                                        <p:attrNameLst>
                                          <p:attrName>style.visibility</p:attrName>
                                        </p:attrNameLst>
                                      </p:cBhvr>
                                      <p:to>
                                        <p:strVal val="visible"/>
                                      </p:to>
                                    </p:set>
                                    <p:animEffect transition="in" filter="fade">
                                      <p:cBhvr>
                                        <p:cTn id="75" dur="500"/>
                                        <p:tgtEl>
                                          <p:spTgt spid="6">
                                            <p:txEl>
                                              <p:pRg st="13" end="13"/>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6">
                                            <p:txEl>
                                              <p:pRg st="14" end="14"/>
                                            </p:txEl>
                                          </p:spTgt>
                                        </p:tgtEl>
                                        <p:attrNameLst>
                                          <p:attrName>style.visibility</p:attrName>
                                        </p:attrNameLst>
                                      </p:cBhvr>
                                      <p:to>
                                        <p:strVal val="visible"/>
                                      </p:to>
                                    </p:set>
                                    <p:animEffect transition="in" filter="fade">
                                      <p:cBhvr>
                                        <p:cTn id="78" dur="500"/>
                                        <p:tgtEl>
                                          <p:spTgt spid="6">
                                            <p:txEl>
                                              <p:pRg st="14" end="14"/>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6">
                                            <p:txEl>
                                              <p:pRg st="15" end="15"/>
                                            </p:txEl>
                                          </p:spTgt>
                                        </p:tgtEl>
                                        <p:attrNameLst>
                                          <p:attrName>style.visibility</p:attrName>
                                        </p:attrNameLst>
                                      </p:cBhvr>
                                      <p:to>
                                        <p:strVal val="visible"/>
                                      </p:to>
                                    </p:set>
                                    <p:animEffect transition="in" filter="fade">
                                      <p:cBhvr>
                                        <p:cTn id="81" dur="500"/>
                                        <p:tgtEl>
                                          <p:spTgt spid="6">
                                            <p:txEl>
                                              <p:pRg st="15" end="15"/>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6">
                                            <p:txEl>
                                              <p:pRg st="16" end="16"/>
                                            </p:txEl>
                                          </p:spTgt>
                                        </p:tgtEl>
                                        <p:attrNameLst>
                                          <p:attrName>style.visibility</p:attrName>
                                        </p:attrNameLst>
                                      </p:cBhvr>
                                      <p:to>
                                        <p:strVal val="visible"/>
                                      </p:to>
                                    </p:set>
                                    <p:animEffect transition="in" filter="fade">
                                      <p:cBhvr>
                                        <p:cTn id="84" dur="500"/>
                                        <p:tgtEl>
                                          <p:spTgt spid="6">
                                            <p:txEl>
                                              <p:pRg st="16" end="16"/>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6">
                                            <p:txEl>
                                              <p:pRg st="17" end="17"/>
                                            </p:txEl>
                                          </p:spTgt>
                                        </p:tgtEl>
                                        <p:attrNameLst>
                                          <p:attrName>style.visibility</p:attrName>
                                        </p:attrNameLst>
                                      </p:cBhvr>
                                      <p:to>
                                        <p:strVal val="visible"/>
                                      </p:to>
                                    </p:set>
                                    <p:animEffect transition="in" filter="fade">
                                      <p:cBhvr>
                                        <p:cTn id="87"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69A2E5-645E-4F45-98F5-A7B73CB86357}"/>
              </a:ext>
            </a:extLst>
          </p:cNvPr>
          <p:cNvSpPr>
            <a:spLocks noGrp="1"/>
          </p:cNvSpPr>
          <p:nvPr>
            <p:ph type="title"/>
          </p:nvPr>
        </p:nvSpPr>
        <p:spPr/>
        <p:txBody>
          <a:bodyPr/>
          <a:lstStyle/>
          <a:p>
            <a:r>
              <a:rPr lang="ru-RU" dirty="0"/>
              <a:t>Разыменование указателя</a:t>
            </a:r>
          </a:p>
        </p:txBody>
      </p:sp>
      <p:sp>
        <p:nvSpPr>
          <p:cNvPr id="4" name="TextBox 3">
            <a:extLst>
              <a:ext uri="{FF2B5EF4-FFF2-40B4-BE49-F238E27FC236}">
                <a16:creationId xmlns:a16="http://schemas.microsoft.com/office/drawing/2014/main" id="{19ED7AD6-A5B3-43B5-8152-3AC19549A2A1}"/>
              </a:ext>
            </a:extLst>
          </p:cNvPr>
          <p:cNvSpPr txBox="1"/>
          <p:nvPr/>
        </p:nvSpPr>
        <p:spPr>
          <a:xfrm>
            <a:off x="1536357" y="1403462"/>
            <a:ext cx="9144000" cy="3785652"/>
          </a:xfrm>
          <a:prstGeom prst="rect">
            <a:avLst/>
          </a:prstGeom>
          <a:noFill/>
        </p:spPr>
        <p:txBody>
          <a:bodyPr wrap="square">
            <a:spAutoFit/>
          </a:bodyPr>
          <a:lstStyle/>
          <a:p>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value</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_</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ptr</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1 = &amp;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value_ptr2 = value_ptr1;</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6F008A"/>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(value_ptr1 == value_ptr2);</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value = 2;</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*value_ptr2 = 3;</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6F008A"/>
                </a:solidFill>
                <a:latin typeface="Consolas" panose="020B0609020204030204" pitchFamily="49" charset="0"/>
                <a:ea typeface="Calibri" panose="020F0502020204030204" pitchFamily="34" charset="0"/>
                <a:cs typeface="Consolas" panose="020B0609020204030204" pitchFamily="49" charset="0"/>
              </a:rPr>
              <a:t>  assert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7D80C374-6B8E-4095-A06A-DAD374A1385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91744" y="5026344"/>
            <a:ext cx="6280690" cy="1831656"/>
          </a:xfrm>
          <a:prstGeom prst="rect">
            <a:avLst/>
          </a:prstGeom>
        </p:spPr>
      </p:pic>
    </p:spTree>
    <p:extLst>
      <p:ext uri="{BB962C8B-B14F-4D97-AF65-F5344CB8AC3E}">
        <p14:creationId xmlns:p14="http://schemas.microsoft.com/office/powerpoint/2010/main" val="847986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fade">
                                      <p:cBhvr>
                                        <p:cTn id="12" dur="500"/>
                                        <p:tgtEl>
                                          <p:spTgt spid="4">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animEffect transition="in" filter="fade">
                                      <p:cBhvr>
                                        <p:cTn id="17" dur="500"/>
                                        <p:tgtEl>
                                          <p:spTgt spid="4">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9" end="9"/>
                                            </p:txEl>
                                          </p:spTgt>
                                        </p:tgtEl>
                                        <p:attrNameLst>
                                          <p:attrName>style.visibility</p:attrName>
                                        </p:attrNameLst>
                                      </p:cBhvr>
                                      <p:to>
                                        <p:strVal val="visible"/>
                                      </p:to>
                                    </p:set>
                                    <p:animEffect transition="in" filter="fade">
                                      <p:cBhvr>
                                        <p:cTn id="22" dur="500"/>
                                        <p:tgtEl>
                                          <p:spTgt spid="4">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animEffect transition="in" filter="fade">
                                      <p:cBhvr>
                                        <p:cTn id="25" dur="500"/>
                                        <p:tgtEl>
                                          <p:spTgt spid="4">
                                            <p:txEl>
                                              <p:pRg st="10" end="1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12" end="12"/>
                                            </p:txEl>
                                          </p:spTgt>
                                        </p:tgtEl>
                                        <p:attrNameLst>
                                          <p:attrName>style.visibility</p:attrName>
                                        </p:attrNameLst>
                                      </p:cBhvr>
                                      <p:to>
                                        <p:strVal val="visible"/>
                                      </p:to>
                                    </p:set>
                                    <p:animEffect transition="in" filter="fade">
                                      <p:cBhvr>
                                        <p:cTn id="30" dur="500"/>
                                        <p:tgtEl>
                                          <p:spTgt spid="4">
                                            <p:txEl>
                                              <p:pRg st="12" end="12"/>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3" end="13"/>
                                            </p:txEl>
                                          </p:spTgt>
                                        </p:tgtEl>
                                        <p:attrNameLst>
                                          <p:attrName>style.visibility</p:attrName>
                                        </p:attrNameLst>
                                      </p:cBhvr>
                                      <p:to>
                                        <p:strVal val="visible"/>
                                      </p:to>
                                    </p:set>
                                    <p:animEffect transition="in" filter="fade">
                                      <p:cBhvr>
                                        <p:cTn id="33"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7FB840-D875-4E37-ACF2-82FB75914880}"/>
              </a:ext>
            </a:extLst>
          </p:cNvPr>
          <p:cNvSpPr>
            <a:spLocks noGrp="1"/>
          </p:cNvSpPr>
          <p:nvPr>
            <p:ph type="title"/>
          </p:nvPr>
        </p:nvSpPr>
        <p:spPr/>
        <p:txBody>
          <a:bodyPr>
            <a:normAutofit/>
          </a:bodyPr>
          <a:lstStyle/>
          <a:p>
            <a:r>
              <a:rPr lang="ru-RU" dirty="0"/>
              <a:t>Доступ к полям и методам классов и структур</a:t>
            </a:r>
          </a:p>
        </p:txBody>
      </p:sp>
      <p:sp>
        <p:nvSpPr>
          <p:cNvPr id="4" name="TextBox 3">
            <a:extLst>
              <a:ext uri="{FF2B5EF4-FFF2-40B4-BE49-F238E27FC236}">
                <a16:creationId xmlns:a16="http://schemas.microsoft.com/office/drawing/2014/main" id="{D1092059-A9BF-4373-AC73-7BA0B15E89BC}"/>
              </a:ext>
            </a:extLst>
          </p:cNvPr>
          <p:cNvSpPr txBox="1"/>
          <p:nvPr/>
        </p:nvSpPr>
        <p:spPr>
          <a:xfrm>
            <a:off x="1524000" y="1628801"/>
            <a:ext cx="9144000" cy="5078313"/>
          </a:xfrm>
          <a:prstGeom prst="rect">
            <a:avLst/>
          </a:prstGeom>
          <a:noFill/>
        </p:spPr>
        <p:txBody>
          <a:bodyPr wrap="square">
            <a:spAutoFit/>
          </a:bodyPr>
          <a:lstStyle/>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2B91AF"/>
                </a:solidFill>
                <a:latin typeface="Consolas" panose="020B0609020204030204" pitchFamily="49" charset="0"/>
                <a:ea typeface="Calibri" panose="020F0502020204030204" pitchFamily="34" charset="0"/>
                <a:cs typeface="Consolas" panose="020B0609020204030204" pitchFamily="49" charset="0"/>
              </a:rPr>
              <a:t>string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message =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Hello"s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2B91AF"/>
                </a:solidFill>
                <a:latin typeface="Consolas" panose="020B0609020204030204" pitchFamily="49" charset="0"/>
                <a:ea typeface="Calibri" panose="020F0502020204030204" pitchFamily="34" charset="0"/>
                <a:cs typeface="Consolas" panose="020B0609020204030204" pitchFamily="49" charset="0"/>
              </a:rPr>
              <a:t>string</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 &amp;</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message</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Чтобы обратиться к полю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length</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нужно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разыменовать</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указатель</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length</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Также обращение к полям и методам структур и классов</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доступно при помощи оператора -&gt;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substr</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(0, 4)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Hell"</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s</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2441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1" end="11"/>
                                            </p:txEl>
                                          </p:spTgt>
                                        </p:tgtEl>
                                        <p:attrNameLst>
                                          <p:attrName>style.visibility</p:attrName>
                                        </p:attrNameLst>
                                      </p:cBhvr>
                                      <p:to>
                                        <p:strVal val="visible"/>
                                      </p:to>
                                    </p:set>
                                    <p:animEffect transition="in" filter="fade">
                                      <p:cBhvr>
                                        <p:cTn id="7" dur="500"/>
                                        <p:tgtEl>
                                          <p:spTgt spid="4">
                                            <p:txEl>
                                              <p:pRg st="11" end="1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2" end="12"/>
                                            </p:txEl>
                                          </p:spTgt>
                                        </p:tgtEl>
                                        <p:attrNameLst>
                                          <p:attrName>style.visibility</p:attrName>
                                        </p:attrNameLst>
                                      </p:cBhvr>
                                      <p:to>
                                        <p:strVal val="visible"/>
                                      </p:to>
                                    </p:set>
                                    <p:animEffect transition="in" filter="fade">
                                      <p:cBhvr>
                                        <p:cTn id="10" dur="500"/>
                                        <p:tgtEl>
                                          <p:spTgt spid="4">
                                            <p:txEl>
                                              <p:pRg st="12" end="1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14" end="14"/>
                                            </p:txEl>
                                          </p:spTgt>
                                        </p:tgtEl>
                                        <p:attrNameLst>
                                          <p:attrName>style.visibility</p:attrName>
                                        </p:attrNameLst>
                                      </p:cBhvr>
                                      <p:to>
                                        <p:strVal val="visible"/>
                                      </p:to>
                                    </p:set>
                                    <p:animEffect transition="in" filter="fade">
                                      <p:cBhvr>
                                        <p:cTn id="15" dur="500"/>
                                        <p:tgtEl>
                                          <p:spTgt spid="4">
                                            <p:txEl>
                                              <p:pRg st="14" end="1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5" end="15"/>
                                            </p:txEl>
                                          </p:spTgt>
                                        </p:tgtEl>
                                        <p:attrNameLst>
                                          <p:attrName>style.visibility</p:attrName>
                                        </p:attrNameLst>
                                      </p:cBhvr>
                                      <p:to>
                                        <p:strVal val="visible"/>
                                      </p:to>
                                    </p:set>
                                    <p:animEffect transition="in" filter="fade">
                                      <p:cBhvr>
                                        <p:cTn id="18" dur="500"/>
                                        <p:tgtEl>
                                          <p:spTgt spid="4">
                                            <p:txEl>
                                              <p:pRg st="15" end="1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6" end="16"/>
                                            </p:txEl>
                                          </p:spTgt>
                                        </p:tgtEl>
                                        <p:attrNameLst>
                                          <p:attrName>style.visibility</p:attrName>
                                        </p:attrNameLst>
                                      </p:cBhvr>
                                      <p:to>
                                        <p:strVal val="visible"/>
                                      </p:to>
                                    </p:set>
                                    <p:animEffect transition="in" filter="fade">
                                      <p:cBhvr>
                                        <p:cTn id="21"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710D8D28-AD12-47D4-BECC-BFD0A483A2E6}"/>
              </a:ext>
            </a:extLst>
          </p:cNvPr>
          <p:cNvSpPr>
            <a:spLocks noGrp="1"/>
          </p:cNvSpPr>
          <p:nvPr>
            <p:ph type="title"/>
          </p:nvPr>
        </p:nvSpPr>
        <p:spPr/>
        <p:txBody>
          <a:bodyPr>
            <a:normAutofit/>
          </a:bodyPr>
          <a:lstStyle/>
          <a:p>
            <a:r>
              <a:rPr lang="ru-RU" dirty="0"/>
              <a:t>Проверка указателя перед разыменованием</a:t>
            </a:r>
          </a:p>
        </p:txBody>
      </p:sp>
      <p:sp>
        <p:nvSpPr>
          <p:cNvPr id="4" name="TextBox 3">
            <a:extLst>
              <a:ext uri="{FF2B5EF4-FFF2-40B4-BE49-F238E27FC236}">
                <a16:creationId xmlns:a16="http://schemas.microsoft.com/office/drawing/2014/main" id="{893DB20F-CF93-445E-940D-27C29D5F1ECE}"/>
              </a:ext>
            </a:extLst>
          </p:cNvPr>
          <p:cNvSpPr txBox="1"/>
          <p:nvPr/>
        </p:nvSpPr>
        <p:spPr>
          <a:xfrm>
            <a:off x="1981200" y="1553984"/>
            <a:ext cx="8327776" cy="4165243"/>
          </a:xfrm>
          <a:prstGeom prst="rect">
            <a:avLst/>
          </a:prstGeom>
          <a:noFill/>
        </p:spPr>
        <p:txBody>
          <a:bodyPr wrap="square">
            <a:spAutoFit/>
          </a:bodyPr>
          <a:lstStyle/>
          <a:p>
            <a:pPr>
              <a:spcAft>
                <a:spcPts val="800"/>
              </a:spcAft>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main() {</a:t>
            </a: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  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 &gt;= 0)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p = &amp;value;</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*p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08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7" end="7"/>
                                            </p:txEl>
                                          </p:spTgt>
                                        </p:tgtEl>
                                        <p:attrNameLst>
                                          <p:attrName>style.visibility</p:attrName>
                                        </p:attrNameLst>
                                      </p:cBhvr>
                                      <p:to>
                                        <p:strVal val="visible"/>
                                      </p:to>
                                    </p:set>
                                    <p:animEffect transition="in" filter="fade">
                                      <p:cBhvr>
                                        <p:cTn id="7" dur="500"/>
                                        <p:tgtEl>
                                          <p:spTgt spid="4">
                                            <p:txEl>
                                              <p:pRg st="7" end="7"/>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8" end="8"/>
                                            </p:txEl>
                                          </p:spTgt>
                                        </p:tgtEl>
                                        <p:attrNameLst>
                                          <p:attrName>style.visibility</p:attrName>
                                        </p:attrNameLst>
                                      </p:cBhvr>
                                      <p:to>
                                        <p:strVal val="visible"/>
                                      </p:to>
                                    </p:set>
                                    <p:animEffect transition="in" filter="fade">
                                      <p:cBhvr>
                                        <p:cTn id="10" dur="500"/>
                                        <p:tgtEl>
                                          <p:spTgt spid="4">
                                            <p:txEl>
                                              <p:pRg st="8" end="8"/>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9" end="9"/>
                                            </p:txEl>
                                          </p:spTgt>
                                        </p:tgtEl>
                                        <p:attrNameLst>
                                          <p:attrName>style.visibility</p:attrName>
                                        </p:attrNameLst>
                                      </p:cBhvr>
                                      <p:to>
                                        <p:strVal val="visible"/>
                                      </p:to>
                                    </p:set>
                                    <p:animEffect transition="in" filter="fade">
                                      <p:cBhvr>
                                        <p:cTn id="13"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D7EEF5-0A9A-4652-A9A3-038B8EB6F669}"/>
              </a:ext>
            </a:extLst>
          </p:cNvPr>
          <p:cNvSpPr>
            <a:spLocks noGrp="1"/>
          </p:cNvSpPr>
          <p:nvPr>
            <p:ph type="title"/>
          </p:nvPr>
        </p:nvSpPr>
        <p:spPr/>
        <p:txBody>
          <a:bodyPr/>
          <a:lstStyle/>
          <a:p>
            <a:r>
              <a:rPr lang="ru-RU" dirty="0"/>
              <a:t>Указатель на константу</a:t>
            </a:r>
          </a:p>
        </p:txBody>
      </p:sp>
      <p:sp>
        <p:nvSpPr>
          <p:cNvPr id="4" name="TextBox 3">
            <a:extLst>
              <a:ext uri="{FF2B5EF4-FFF2-40B4-BE49-F238E27FC236}">
                <a16:creationId xmlns:a16="http://schemas.microsoft.com/office/drawing/2014/main" id="{B28C9B40-282F-49B7-BA4D-E740BD6412DC}"/>
              </a:ext>
            </a:extLst>
          </p:cNvPr>
          <p:cNvSpPr txBox="1"/>
          <p:nvPr/>
        </p:nvSpPr>
        <p:spPr>
          <a:xfrm>
            <a:off x="1415480" y="1556793"/>
            <a:ext cx="9252520" cy="5262979"/>
          </a:xfrm>
          <a:prstGeom prst="rect">
            <a:avLst/>
          </a:prstGeom>
          <a:noFill/>
        </p:spPr>
        <p:txBody>
          <a:bodyPr wrap="square">
            <a:spAutoFit/>
          </a:bodyPr>
          <a:lstStyle/>
          <a:p>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value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42;</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Ошибка: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неконстантная</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ссылка не может ссылаться на константный объект</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&amp;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value_ref</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А вот так можно</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const_value_ref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value;</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Ошибка: указатель на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неконстантное</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значение</a:t>
            </a:r>
            <a:endPar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не может хранить адрес константного объекта</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value_ptr</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&amp;</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Указатель на константу типа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const_value_ptr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&amp;value;</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можно также объявить как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это одно и то же</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Указатель на константу можно использовать только для чтения значения объекта</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6F008A"/>
                </a:solidFill>
                <a:latin typeface="Consolas" panose="020B0609020204030204" pitchFamily="49" charset="0"/>
                <a:ea typeface="Calibri" panose="020F0502020204030204" pitchFamily="34" charset="0"/>
                <a:cs typeface="Consolas" panose="020B0609020204030204" pitchFamily="49" charset="0"/>
              </a:rPr>
              <a:t>assert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const_value_ptr</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42);</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Выполнить модификацию объекта с его помощью нельзя.</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Следующая строка не скомпилируется:</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const_value_ptr</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43;</a:t>
            </a:r>
            <a:endParaRPr lang="ru-RU" sz="1400" dirty="0">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B2F0FF52-F2AB-4336-9703-5810E96FAA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50094" y="3573016"/>
            <a:ext cx="4017907" cy="1230676"/>
          </a:xfrm>
          <a:prstGeom prst="rect">
            <a:avLst/>
          </a:prstGeom>
        </p:spPr>
      </p:pic>
    </p:spTree>
    <p:extLst>
      <p:ext uri="{BB962C8B-B14F-4D97-AF65-F5344CB8AC3E}">
        <p14:creationId xmlns:p14="http://schemas.microsoft.com/office/powerpoint/2010/main" val="67964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Effect transition="in" filter="fade">
                                      <p:cBhvr>
                                        <p:cTn id="15" dur="500"/>
                                        <p:tgtEl>
                                          <p:spTgt spid="4">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animEffect transition="in" filter="fade">
                                      <p:cBhvr>
                                        <p:cTn id="23" dur="500"/>
                                        <p:tgtEl>
                                          <p:spTgt spid="4">
                                            <p:txEl>
                                              <p:pRg st="10" end="1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14" end="14"/>
                                            </p:txEl>
                                          </p:spTgt>
                                        </p:tgtEl>
                                        <p:attrNameLst>
                                          <p:attrName>style.visibility</p:attrName>
                                        </p:attrNameLst>
                                      </p:cBhvr>
                                      <p:to>
                                        <p:strVal val="visible"/>
                                      </p:to>
                                    </p:set>
                                    <p:animEffect transition="in" filter="fade">
                                      <p:cBhvr>
                                        <p:cTn id="34" dur="500"/>
                                        <p:tgtEl>
                                          <p:spTgt spid="4">
                                            <p:txEl>
                                              <p:pRg st="14" end="14"/>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5" end="15"/>
                                            </p:txEl>
                                          </p:spTgt>
                                        </p:tgtEl>
                                        <p:attrNameLst>
                                          <p:attrName>style.visibility</p:attrName>
                                        </p:attrNameLst>
                                      </p:cBhvr>
                                      <p:to>
                                        <p:strVal val="visible"/>
                                      </p:to>
                                    </p:set>
                                    <p:animEffect transition="in" filter="fade">
                                      <p:cBhvr>
                                        <p:cTn id="37" dur="500"/>
                                        <p:tgtEl>
                                          <p:spTgt spid="4">
                                            <p:txEl>
                                              <p:pRg st="15" end="15"/>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6" end="16"/>
                                            </p:txEl>
                                          </p:spTgt>
                                        </p:tgtEl>
                                        <p:attrNameLst>
                                          <p:attrName>style.visibility</p:attrName>
                                        </p:attrNameLst>
                                      </p:cBhvr>
                                      <p:to>
                                        <p:strVal val="visible"/>
                                      </p:to>
                                    </p:set>
                                    <p:animEffect transition="in" filter="fade">
                                      <p:cBhvr>
                                        <p:cTn id="40" dur="500"/>
                                        <p:tgtEl>
                                          <p:spTgt spid="4">
                                            <p:txEl>
                                              <p:pRg st="16" end="1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8" end="18"/>
                                            </p:txEl>
                                          </p:spTgt>
                                        </p:tgtEl>
                                        <p:attrNameLst>
                                          <p:attrName>style.visibility</p:attrName>
                                        </p:attrNameLst>
                                      </p:cBhvr>
                                      <p:to>
                                        <p:strVal val="visible"/>
                                      </p:to>
                                    </p:set>
                                    <p:animEffect transition="in" filter="fade">
                                      <p:cBhvr>
                                        <p:cTn id="45" dur="500"/>
                                        <p:tgtEl>
                                          <p:spTgt spid="4">
                                            <p:txEl>
                                              <p:pRg st="18" end="18"/>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9" end="19"/>
                                            </p:txEl>
                                          </p:spTgt>
                                        </p:tgtEl>
                                        <p:attrNameLst>
                                          <p:attrName>style.visibility</p:attrName>
                                        </p:attrNameLst>
                                      </p:cBhvr>
                                      <p:to>
                                        <p:strVal val="visible"/>
                                      </p:to>
                                    </p:set>
                                    <p:animEffect transition="in" filter="fade">
                                      <p:cBhvr>
                                        <p:cTn id="48" dur="500"/>
                                        <p:tgtEl>
                                          <p:spTgt spid="4">
                                            <p:txEl>
                                              <p:pRg st="19" end="19"/>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20" end="20"/>
                                            </p:txEl>
                                          </p:spTgt>
                                        </p:tgtEl>
                                        <p:attrNameLst>
                                          <p:attrName>style.visibility</p:attrName>
                                        </p:attrNameLst>
                                      </p:cBhvr>
                                      <p:to>
                                        <p:strVal val="visible"/>
                                      </p:to>
                                    </p:set>
                                    <p:animEffect transition="in" filter="fade">
                                      <p:cBhvr>
                                        <p:cTn id="51" dur="500"/>
                                        <p:tgtEl>
                                          <p:spTgt spid="4">
                                            <p:txEl>
                                              <p:pRg st="20" end="20"/>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21" end="21"/>
                                            </p:txEl>
                                          </p:spTgt>
                                        </p:tgtEl>
                                        <p:attrNameLst>
                                          <p:attrName>style.visibility</p:attrName>
                                        </p:attrNameLst>
                                      </p:cBhvr>
                                      <p:to>
                                        <p:strVal val="visible"/>
                                      </p:to>
                                    </p:set>
                                    <p:animEffect transition="in" filter="fade">
                                      <p:cBhvr>
                                        <p:cTn id="54" dur="500"/>
                                        <p:tgtEl>
                                          <p:spTgt spid="4">
                                            <p:txEl>
                                              <p:pRg st="21" end="21"/>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22" end="22"/>
                                            </p:txEl>
                                          </p:spTgt>
                                        </p:tgtEl>
                                        <p:attrNameLst>
                                          <p:attrName>style.visibility</p:attrName>
                                        </p:attrNameLst>
                                      </p:cBhvr>
                                      <p:to>
                                        <p:strVal val="visible"/>
                                      </p:to>
                                    </p:set>
                                    <p:animEffect transition="in" filter="fade">
                                      <p:cBhvr>
                                        <p:cTn id="57" dur="500"/>
                                        <p:tgtEl>
                                          <p:spTgt spid="4">
                                            <p:txEl>
                                              <p:pRg st="22" end="2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1745A4-DE8C-4797-87BA-68DA331E3600}"/>
              </a:ext>
            </a:extLst>
          </p:cNvPr>
          <p:cNvSpPr>
            <a:spLocks noGrp="1"/>
          </p:cNvSpPr>
          <p:nvPr>
            <p:ph type="title"/>
          </p:nvPr>
        </p:nvSpPr>
        <p:spPr/>
        <p:txBody>
          <a:bodyPr>
            <a:normAutofit/>
          </a:bodyPr>
          <a:lstStyle/>
          <a:p>
            <a:r>
              <a:rPr lang="ru-RU" dirty="0"/>
              <a:t>Константный указатель на </a:t>
            </a:r>
            <a:r>
              <a:rPr lang="ru-RU" dirty="0" err="1"/>
              <a:t>неконстантный</a:t>
            </a:r>
            <a:r>
              <a:rPr lang="ru-RU" dirty="0"/>
              <a:t> объект</a:t>
            </a:r>
          </a:p>
        </p:txBody>
      </p:sp>
      <p:sp>
        <p:nvSpPr>
          <p:cNvPr id="4" name="TextBox 3">
            <a:extLst>
              <a:ext uri="{FF2B5EF4-FFF2-40B4-BE49-F238E27FC236}">
                <a16:creationId xmlns:a16="http://schemas.microsoft.com/office/drawing/2014/main" id="{D9DC1BB2-4E28-42A3-A18C-DA4800D4E707}"/>
              </a:ext>
            </a:extLst>
          </p:cNvPr>
          <p:cNvSpPr txBox="1"/>
          <p:nvPr/>
        </p:nvSpPr>
        <p:spPr>
          <a:xfrm>
            <a:off x="839417" y="1772816"/>
            <a:ext cx="9505056" cy="4801314"/>
          </a:xfrm>
          <a:prstGeom prst="rect">
            <a:avLst/>
          </a:prstGeom>
          <a:noFill/>
        </p:spPr>
        <p:txBody>
          <a:bodyPr wrap="square">
            <a:spAutoFit/>
          </a:bodyPr>
          <a:lstStyle/>
          <a:p>
            <a:r>
              <a:rPr lang="en-US" sz="17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7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7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value</a:t>
            </a:r>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 42;</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latin typeface="Consolas" panose="020B0609020204030204" pitchFamily="49" charset="0"/>
                <a:ea typeface="Calibri" panose="020F0502020204030204" pitchFamily="34" charset="0"/>
                <a:cs typeface="Consolas" panose="020B0609020204030204" pitchFamily="49" charset="0"/>
              </a:rPr>
              <a:t>// Указатель на константу может хранить адрес </a:t>
            </a:r>
            <a:r>
              <a:rPr lang="ru-RU" sz="1700" dirty="0" err="1">
                <a:solidFill>
                  <a:srgbClr val="008000"/>
                </a:solidFill>
                <a:latin typeface="Consolas" panose="020B0609020204030204" pitchFamily="49" charset="0"/>
                <a:ea typeface="Calibri" panose="020F0502020204030204" pitchFamily="34" charset="0"/>
                <a:cs typeface="Consolas" panose="020B0609020204030204" pitchFamily="49" charset="0"/>
              </a:rPr>
              <a:t>неконстантного</a:t>
            </a:r>
            <a:r>
              <a:rPr lang="ru-RU" sz="1700" dirty="0">
                <a:solidFill>
                  <a:srgbClr val="008000"/>
                </a:solidFill>
                <a:latin typeface="Consolas" panose="020B0609020204030204" pitchFamily="49" charset="0"/>
                <a:ea typeface="Calibri" panose="020F0502020204030204" pitchFamily="34" charset="0"/>
                <a:cs typeface="Consolas" panose="020B0609020204030204" pitchFamily="49" charset="0"/>
              </a:rPr>
              <a:t> объекта</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7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const_value_ptr</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 &amp;value;</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latin typeface="Consolas" panose="020B0609020204030204" pitchFamily="49" charset="0"/>
                <a:ea typeface="Calibri" panose="020F0502020204030204" pitchFamily="34" charset="0"/>
                <a:cs typeface="Consolas" panose="020B0609020204030204" pitchFamily="49" charset="0"/>
              </a:rPr>
              <a:t>// Константная ссылка может ссылаться на </a:t>
            </a:r>
            <a:r>
              <a:rPr lang="ru-RU" sz="1700" dirty="0" err="1">
                <a:solidFill>
                  <a:srgbClr val="008000"/>
                </a:solidFill>
                <a:latin typeface="Consolas" panose="020B0609020204030204" pitchFamily="49" charset="0"/>
                <a:ea typeface="Calibri" panose="020F0502020204030204" pitchFamily="34" charset="0"/>
                <a:cs typeface="Consolas" panose="020B0609020204030204" pitchFamily="49" charset="0"/>
              </a:rPr>
              <a:t>неконстантный</a:t>
            </a:r>
            <a:r>
              <a:rPr lang="ru-RU" sz="1700" dirty="0">
                <a:solidFill>
                  <a:srgbClr val="008000"/>
                </a:solidFill>
                <a:latin typeface="Consolas" panose="020B0609020204030204" pitchFamily="49" charset="0"/>
                <a:ea typeface="Calibri" panose="020F0502020204030204" pitchFamily="34" charset="0"/>
                <a:cs typeface="Consolas" panose="020B0609020204030204" pitchFamily="49" charset="0"/>
              </a:rPr>
              <a:t> объект</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17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const_value_ref</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 value;</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7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 43;</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latin typeface="Consolas" panose="020B0609020204030204" pitchFamily="49" charset="0"/>
                <a:ea typeface="Calibri" panose="020F0502020204030204" pitchFamily="34" charset="0"/>
                <a:cs typeface="Consolas" panose="020B0609020204030204" pitchFamily="49" charset="0"/>
              </a:rPr>
              <a:t>// Константные ссылки и указатели на константу означают,</a:t>
            </a:r>
            <a:endPar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r>
              <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700" dirty="0">
                <a:solidFill>
                  <a:srgbClr val="008000"/>
                </a:solidFill>
                <a:latin typeface="Consolas" panose="020B0609020204030204" pitchFamily="49" charset="0"/>
                <a:ea typeface="Calibri" panose="020F0502020204030204" pitchFamily="34" charset="0"/>
                <a:cs typeface="Consolas" panose="020B0609020204030204" pitchFamily="49" charset="0"/>
              </a:rPr>
              <a:t>что с ИХ помощью нельзя изменить</a:t>
            </a:r>
            <a:r>
              <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latin typeface="Consolas" panose="020B0609020204030204" pitchFamily="49" charset="0"/>
                <a:ea typeface="Calibri" panose="020F0502020204030204" pitchFamily="34" charset="0"/>
                <a:cs typeface="Consolas" panose="020B0609020204030204" pitchFamily="49" charset="0"/>
              </a:rPr>
              <a:t>значение объекта.</a:t>
            </a:r>
            <a:endPar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r>
              <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700" dirty="0">
                <a:solidFill>
                  <a:srgbClr val="008000"/>
                </a:solidFill>
                <a:latin typeface="Consolas" panose="020B0609020204030204" pitchFamily="49" charset="0"/>
                <a:ea typeface="Calibri" panose="020F0502020204030204" pitchFamily="34" charset="0"/>
                <a:cs typeface="Consolas" panose="020B0609020204030204" pitchFamily="49" charset="0"/>
              </a:rPr>
              <a:t>Само значение может быть изменено иным способом.</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assert(</a:t>
            </a:r>
            <a:r>
              <a:rPr lang="en-US" sz="17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const_value_ref</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 43);</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assert(*</a:t>
            </a:r>
            <a:r>
              <a:rPr lang="en-US" sz="17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const_value_ptr</a:t>
            </a:r>
            <a:r>
              <a:rPr lang="en-US" sz="1700" dirty="0">
                <a:solidFill>
                  <a:srgbClr val="000000"/>
                </a:solidFill>
                <a:latin typeface="Consolas" panose="020B0609020204030204" pitchFamily="49" charset="0"/>
                <a:ea typeface="Calibri" panose="020F0502020204030204" pitchFamily="34" charset="0"/>
                <a:cs typeface="Consolas" panose="020B0609020204030204" pitchFamily="49" charset="0"/>
              </a:rPr>
              <a:t> == 43);</a:t>
            </a:r>
            <a:endParaRPr lang="ru-RU" sz="1700" dirty="0">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700" dirty="0">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73A1AF99-F07D-42B0-AB76-A64F9A78FD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0216" y="5378883"/>
            <a:ext cx="3888432" cy="1300195"/>
          </a:xfrm>
          <a:prstGeom prst="rect">
            <a:avLst/>
          </a:prstGeom>
        </p:spPr>
      </p:pic>
    </p:spTree>
    <p:extLst>
      <p:ext uri="{BB962C8B-B14F-4D97-AF65-F5344CB8AC3E}">
        <p14:creationId xmlns:p14="http://schemas.microsoft.com/office/powerpoint/2010/main" val="194989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animEffect transition="in" filter="fade">
                                      <p:cBhvr>
                                        <p:cTn id="7" dur="500"/>
                                        <p:tgtEl>
                                          <p:spTgt spid="4">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6" end="6"/>
                                            </p:txEl>
                                          </p:spTgt>
                                        </p:tgtEl>
                                        <p:attrNameLst>
                                          <p:attrName>style.visibility</p:attrName>
                                        </p:attrNameLst>
                                      </p:cBhvr>
                                      <p:to>
                                        <p:strVal val="visible"/>
                                      </p:to>
                                    </p:set>
                                    <p:animEffect transition="in" filter="fade">
                                      <p:cBhvr>
                                        <p:cTn id="10" dur="500"/>
                                        <p:tgtEl>
                                          <p:spTgt spid="4">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animEffect transition="in" filter="fade">
                                      <p:cBhvr>
                                        <p:cTn id="13" dur="500"/>
                                        <p:tgtEl>
                                          <p:spTgt spid="4">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8" end="8"/>
                                            </p:txEl>
                                          </p:spTgt>
                                        </p:tgtEl>
                                        <p:attrNameLst>
                                          <p:attrName>style.visibility</p:attrName>
                                        </p:attrNameLst>
                                      </p:cBhvr>
                                      <p:to>
                                        <p:strVal val="visible"/>
                                      </p:to>
                                    </p:set>
                                    <p:animEffect transition="in" filter="fade">
                                      <p:cBhvr>
                                        <p:cTn id="16" dur="500"/>
                                        <p:tgtEl>
                                          <p:spTgt spid="4">
                                            <p:txEl>
                                              <p:pRg st="8" end="8"/>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10" end="10"/>
                                            </p:txEl>
                                          </p:spTgt>
                                        </p:tgtEl>
                                        <p:attrNameLst>
                                          <p:attrName>style.visibility</p:attrName>
                                        </p:attrNameLst>
                                      </p:cBhvr>
                                      <p:to>
                                        <p:strVal val="visible"/>
                                      </p:to>
                                    </p:set>
                                    <p:animEffect transition="in" filter="fade">
                                      <p:cBhvr>
                                        <p:cTn id="21" dur="500"/>
                                        <p:tgtEl>
                                          <p:spTgt spid="4">
                                            <p:txEl>
                                              <p:pRg st="10" end="1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2" end="12"/>
                                            </p:txEl>
                                          </p:spTgt>
                                        </p:tgtEl>
                                        <p:attrNameLst>
                                          <p:attrName>style.visibility</p:attrName>
                                        </p:attrNameLst>
                                      </p:cBhvr>
                                      <p:to>
                                        <p:strVal val="visible"/>
                                      </p:to>
                                    </p:set>
                                    <p:animEffect transition="in" filter="fade">
                                      <p:cBhvr>
                                        <p:cTn id="26" dur="500"/>
                                        <p:tgtEl>
                                          <p:spTgt spid="4">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3" end="13"/>
                                            </p:txEl>
                                          </p:spTgt>
                                        </p:tgtEl>
                                        <p:attrNameLst>
                                          <p:attrName>style.visibility</p:attrName>
                                        </p:attrNameLst>
                                      </p:cBhvr>
                                      <p:to>
                                        <p:strVal val="visible"/>
                                      </p:to>
                                    </p:set>
                                    <p:animEffect transition="in" filter="fade">
                                      <p:cBhvr>
                                        <p:cTn id="29" dur="500"/>
                                        <p:tgtEl>
                                          <p:spTgt spid="4">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4" end="14"/>
                                            </p:txEl>
                                          </p:spTgt>
                                        </p:tgtEl>
                                        <p:attrNameLst>
                                          <p:attrName>style.visibility</p:attrName>
                                        </p:attrNameLst>
                                      </p:cBhvr>
                                      <p:to>
                                        <p:strVal val="visible"/>
                                      </p:to>
                                    </p:set>
                                    <p:animEffect transition="in" filter="fade">
                                      <p:cBhvr>
                                        <p:cTn id="32" dur="500"/>
                                        <p:tgtEl>
                                          <p:spTgt spid="4">
                                            <p:txEl>
                                              <p:pRg st="14" end="14"/>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5" end="15"/>
                                            </p:txEl>
                                          </p:spTgt>
                                        </p:tgtEl>
                                        <p:attrNameLst>
                                          <p:attrName>style.visibility</p:attrName>
                                        </p:attrNameLst>
                                      </p:cBhvr>
                                      <p:to>
                                        <p:strVal val="visible"/>
                                      </p:to>
                                    </p:set>
                                    <p:animEffect transition="in" filter="fade">
                                      <p:cBhvr>
                                        <p:cTn id="35" dur="500"/>
                                        <p:tgtEl>
                                          <p:spTgt spid="4">
                                            <p:txEl>
                                              <p:pRg st="15" end="15"/>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16" end="16"/>
                                            </p:txEl>
                                          </p:spTgt>
                                        </p:tgtEl>
                                        <p:attrNameLst>
                                          <p:attrName>style.visibility</p:attrName>
                                        </p:attrNameLst>
                                      </p:cBhvr>
                                      <p:to>
                                        <p:strVal val="visible"/>
                                      </p:to>
                                    </p:set>
                                    <p:animEffect transition="in" filter="fade">
                                      <p:cBhvr>
                                        <p:cTn id="38" dur="500"/>
                                        <p:tgtEl>
                                          <p:spTgt spid="4">
                                            <p:txEl>
                                              <p:pRg st="16" end="16"/>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E60085-52FD-4932-A10B-E51EFF547DB1}"/>
              </a:ext>
            </a:extLst>
          </p:cNvPr>
          <p:cNvSpPr>
            <a:spLocks noGrp="1"/>
          </p:cNvSpPr>
          <p:nvPr>
            <p:ph type="title"/>
          </p:nvPr>
        </p:nvSpPr>
        <p:spPr/>
        <p:txBody>
          <a:bodyPr/>
          <a:lstStyle/>
          <a:p>
            <a:r>
              <a:rPr lang="ru-RU" dirty="0"/>
              <a:t>Изменение значения указателя</a:t>
            </a:r>
          </a:p>
        </p:txBody>
      </p:sp>
      <p:sp>
        <p:nvSpPr>
          <p:cNvPr id="4" name="TextBox 3">
            <a:extLst>
              <a:ext uri="{FF2B5EF4-FFF2-40B4-BE49-F238E27FC236}">
                <a16:creationId xmlns:a16="http://schemas.microsoft.com/office/drawing/2014/main" id="{DD629550-E856-4011-B8F5-753D5F61F4AE}"/>
              </a:ext>
            </a:extLst>
          </p:cNvPr>
          <p:cNvSpPr txBox="1"/>
          <p:nvPr/>
        </p:nvSpPr>
        <p:spPr>
          <a:xfrm>
            <a:off x="838200" y="1484785"/>
            <a:ext cx="9829800" cy="4770537"/>
          </a:xfrm>
          <a:prstGeom prst="rect">
            <a:avLst/>
          </a:prstGeom>
          <a:noFill/>
        </p:spPr>
        <p:txBody>
          <a:bodyPr wrap="square">
            <a:spAutoFit/>
          </a:bodyPr>
          <a:lstStyle/>
          <a:p>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value = 1;</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latin typeface="Consolas" panose="020B0609020204030204" pitchFamily="49" charset="0"/>
                <a:ea typeface="Calibri" panose="020F0502020204030204" pitchFamily="34" charset="0"/>
                <a:cs typeface="Consolas" panose="020B0609020204030204" pitchFamily="49" charset="0"/>
              </a:rPr>
              <a:t>Сначала</a:t>
            </a: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latin typeface="Consolas" panose="020B0609020204030204" pitchFamily="49" charset="0"/>
                <a:ea typeface="Calibri" panose="020F0502020204030204" pitchFamily="34" charset="0"/>
                <a:cs typeface="Consolas" panose="020B0609020204030204" pitchFamily="49" charset="0"/>
              </a:rPr>
              <a:t>ссылается на</a:t>
            </a: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 value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&amp;value;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"&amp;value: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s &lt;&lt; &amp;value &lt;&lt;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s &lt;&lt;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latin typeface="Consolas" panose="020B0609020204030204" pitchFamily="49" charset="0"/>
                <a:ea typeface="Calibri" panose="020F0502020204030204" pitchFamily="34" charset="0"/>
                <a:cs typeface="Consolas" panose="020B0609020204030204" pitchFamily="49" charset="0"/>
              </a:rPr>
              <a:t>Затем ссылается на</a:t>
            </a:r>
            <a:r>
              <a:rPr lang="en-US" sz="16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8000"/>
                </a:solidFill>
                <a:latin typeface="Consolas" panose="020B0609020204030204" pitchFamily="49" charset="0"/>
                <a:ea typeface="Calibri" panose="020F0502020204030204" pitchFamily="34" charset="0"/>
                <a:cs typeface="Consolas" panose="020B0609020204030204" pitchFamily="49" charset="0"/>
              </a:rPr>
              <a:t>another_value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&amp;</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"&amp;</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s &lt;&lt; &amp;</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s &lt;&lt;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assert</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C54CA014-E2FD-4E63-AE4D-6068062A4647}"/>
              </a:ext>
            </a:extLst>
          </p:cNvPr>
          <p:cNvSpPr txBox="1"/>
          <p:nvPr/>
        </p:nvSpPr>
        <p:spPr>
          <a:xfrm>
            <a:off x="7824192" y="5589240"/>
            <a:ext cx="4139952" cy="1077218"/>
          </a:xfrm>
          <a:prstGeom prst="rect">
            <a:avLst/>
          </a:prstGeom>
          <a:solidFill>
            <a:schemeClr val="accent2">
              <a:lumMod val="20000"/>
              <a:lumOff val="80000"/>
            </a:schemeClr>
          </a:solidFill>
        </p:spPr>
        <p:txBody>
          <a:bodyPr wrap="square" rtlCol="0">
            <a:spAutoFit/>
          </a:bodyPr>
          <a:lstStyle/>
          <a:p>
            <a:r>
              <a:rPr lang="en-US" sz="1600" dirty="0">
                <a:solidFill>
                  <a:srgbClr val="000000"/>
                </a:solidFill>
                <a:latin typeface="Consolas" panose="020B0609020204030204" pitchFamily="49" charset="0"/>
              </a:rPr>
              <a:t>&amp;value: 00000031D55AFC20</a:t>
            </a:r>
          </a:p>
          <a:p>
            <a:r>
              <a:rPr lang="en-US" sz="1600" dirty="0" err="1">
                <a:solidFill>
                  <a:srgbClr val="000000"/>
                </a:solidFill>
                <a:latin typeface="Consolas" panose="020B0609020204030204" pitchFamily="49" charset="0"/>
              </a:rPr>
              <a:t>value_ptr</a:t>
            </a:r>
            <a:r>
              <a:rPr lang="en-US" sz="1600" dirty="0">
                <a:solidFill>
                  <a:srgbClr val="000000"/>
                </a:solidFill>
                <a:latin typeface="Consolas" panose="020B0609020204030204" pitchFamily="49" charset="0"/>
              </a:rPr>
              <a:t>: 00000031D55AFC20</a:t>
            </a:r>
          </a:p>
          <a:p>
            <a:r>
              <a:rPr lang="en-US" sz="1600" dirty="0">
                <a:solidFill>
                  <a:srgbClr val="000000"/>
                </a:solidFill>
                <a:latin typeface="Consolas" panose="020B0609020204030204" pitchFamily="49" charset="0"/>
              </a:rPr>
              <a:t>&amp;</a:t>
            </a:r>
            <a:r>
              <a:rPr lang="en-US" sz="1600" dirty="0" err="1">
                <a:solidFill>
                  <a:srgbClr val="000000"/>
                </a:solidFill>
                <a:latin typeface="Consolas" panose="020B0609020204030204" pitchFamily="49" charset="0"/>
              </a:rPr>
              <a:t>another_value</a:t>
            </a:r>
            <a:r>
              <a:rPr lang="en-US" sz="1600" dirty="0">
                <a:solidFill>
                  <a:srgbClr val="000000"/>
                </a:solidFill>
                <a:latin typeface="Consolas" panose="020B0609020204030204" pitchFamily="49" charset="0"/>
              </a:rPr>
              <a:t>: 00000031D55AFC24</a:t>
            </a:r>
          </a:p>
          <a:p>
            <a:r>
              <a:rPr lang="en-US" sz="1600" dirty="0" err="1">
                <a:solidFill>
                  <a:srgbClr val="000000"/>
                </a:solidFill>
                <a:latin typeface="Consolas" panose="020B0609020204030204" pitchFamily="49" charset="0"/>
              </a:rPr>
              <a:t>value_ptr</a:t>
            </a:r>
            <a:r>
              <a:rPr lang="en-US" sz="1600" dirty="0">
                <a:solidFill>
                  <a:srgbClr val="000000"/>
                </a:solidFill>
                <a:latin typeface="Consolas" panose="020B0609020204030204" pitchFamily="49" charset="0"/>
              </a:rPr>
              <a:t>: 00000031D55AFC24</a:t>
            </a:r>
            <a:endParaRPr lang="ru-RU" sz="1600" dirty="0"/>
          </a:p>
        </p:txBody>
      </p:sp>
    </p:spTree>
    <p:extLst>
      <p:ext uri="{BB962C8B-B14F-4D97-AF65-F5344CB8AC3E}">
        <p14:creationId xmlns:p14="http://schemas.microsoft.com/office/powerpoint/2010/main" val="747211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Effect transition="in" filter="fade">
                                      <p:cBhvr>
                                        <p:cTn id="15" dur="500"/>
                                        <p:tgtEl>
                                          <p:spTgt spid="4">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500"/>
                                        <p:tgtEl>
                                          <p:spTgt spid="4">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fade">
                                      <p:cBhvr>
                                        <p:cTn id="26" dur="500"/>
                                        <p:tgtEl>
                                          <p:spTgt spid="5">
                                            <p:txEl>
                                              <p:pRg st="0" end="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Effect transition="in" filter="fade">
                                      <p:cBhvr>
                                        <p:cTn id="29" dur="500"/>
                                        <p:tgtEl>
                                          <p:spTgt spid="5">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11" end="11"/>
                                            </p:txEl>
                                          </p:spTgt>
                                        </p:tgtEl>
                                        <p:attrNameLst>
                                          <p:attrName>style.visibility</p:attrName>
                                        </p:attrNameLst>
                                      </p:cBhvr>
                                      <p:to>
                                        <p:strVal val="visible"/>
                                      </p:to>
                                    </p:set>
                                    <p:animEffect transition="in" filter="fade">
                                      <p:cBhvr>
                                        <p:cTn id="34" dur="500"/>
                                        <p:tgtEl>
                                          <p:spTgt spid="4">
                                            <p:txEl>
                                              <p:pRg st="11" end="1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animEffect transition="in" filter="fade">
                                      <p:cBhvr>
                                        <p:cTn id="37" dur="500"/>
                                        <p:tgtEl>
                                          <p:spTgt spid="4">
                                            <p:txEl>
                                              <p:pRg st="12" end="12"/>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3" end="13"/>
                                            </p:txEl>
                                          </p:spTgt>
                                        </p:tgtEl>
                                        <p:attrNameLst>
                                          <p:attrName>style.visibility</p:attrName>
                                        </p:attrNameLst>
                                      </p:cBhvr>
                                      <p:to>
                                        <p:strVal val="visible"/>
                                      </p:to>
                                    </p:set>
                                    <p:animEffect transition="in" filter="fade">
                                      <p:cBhvr>
                                        <p:cTn id="40" dur="500"/>
                                        <p:tgtEl>
                                          <p:spTgt spid="4">
                                            <p:txEl>
                                              <p:pRg st="13" end="1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5" end="15"/>
                                            </p:txEl>
                                          </p:spTgt>
                                        </p:tgtEl>
                                        <p:attrNameLst>
                                          <p:attrName>style.visibility</p:attrName>
                                        </p:attrNameLst>
                                      </p:cBhvr>
                                      <p:to>
                                        <p:strVal val="visible"/>
                                      </p:to>
                                    </p:set>
                                    <p:animEffect transition="in" filter="fade">
                                      <p:cBhvr>
                                        <p:cTn id="45" dur="500"/>
                                        <p:tgtEl>
                                          <p:spTgt spid="4">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6" end="16"/>
                                            </p:txEl>
                                          </p:spTgt>
                                        </p:tgtEl>
                                        <p:attrNameLst>
                                          <p:attrName>style.visibility</p:attrName>
                                        </p:attrNameLst>
                                      </p:cBhvr>
                                      <p:to>
                                        <p:strVal val="visible"/>
                                      </p:to>
                                    </p:set>
                                    <p:animEffect transition="in" filter="fade">
                                      <p:cBhvr>
                                        <p:cTn id="48" dur="500"/>
                                        <p:tgtEl>
                                          <p:spTgt spid="4">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17" end="17"/>
                                            </p:txEl>
                                          </p:spTgt>
                                        </p:tgtEl>
                                        <p:attrNameLst>
                                          <p:attrName>style.visibility</p:attrName>
                                        </p:attrNameLst>
                                      </p:cBhvr>
                                      <p:to>
                                        <p:strVal val="visible"/>
                                      </p:to>
                                    </p:set>
                                    <p:animEffect transition="in" filter="fade">
                                      <p:cBhvr>
                                        <p:cTn id="51" dur="500"/>
                                        <p:tgtEl>
                                          <p:spTgt spid="4">
                                            <p:txEl>
                                              <p:pRg st="17" end="1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
                                            <p:txEl>
                                              <p:pRg st="2" end="2"/>
                                            </p:txEl>
                                          </p:spTgt>
                                        </p:tgtEl>
                                        <p:attrNameLst>
                                          <p:attrName>style.visibility</p:attrName>
                                        </p:attrNameLst>
                                      </p:cBhvr>
                                      <p:to>
                                        <p:strVal val="visible"/>
                                      </p:to>
                                    </p:set>
                                    <p:animEffect transition="in" filter="fade">
                                      <p:cBhvr>
                                        <p:cTn id="56" dur="500"/>
                                        <p:tgtEl>
                                          <p:spTgt spid="5">
                                            <p:txEl>
                                              <p:pRg st="2" end="2"/>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5">
                                            <p:txEl>
                                              <p:pRg st="3" end="3"/>
                                            </p:txEl>
                                          </p:spTgt>
                                        </p:tgtEl>
                                        <p:attrNameLst>
                                          <p:attrName>style.visibility</p:attrName>
                                        </p:attrNameLst>
                                      </p:cBhvr>
                                      <p:to>
                                        <p:strVal val="visible"/>
                                      </p:to>
                                    </p:set>
                                    <p:animEffect transition="in" filter="fade">
                                      <p:cBhvr>
                                        <p:cTn id="59"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043428A6-C2DB-41FE-9A27-384A9AB66A24}"/>
              </a:ext>
            </a:extLst>
          </p:cNvPr>
          <p:cNvPicPr>
            <a:picLocks noChangeAspect="1"/>
          </p:cNvPicPr>
          <p:nvPr/>
        </p:nvPicPr>
        <p:blipFill>
          <a:blip r:embed="rId3">
            <a:extLst>
              <a:ext uri="{BEBA8EAE-BF5A-486C-A8C5-ECC9F3942E4B}">
                <a14:imgProps xmlns:a14="http://schemas.microsoft.com/office/drawing/2010/main">
                  <a14:imgLayer r:embed="rId4">
                    <a14:imgEffect>
                      <a14:brightnessContrast bright="-20000"/>
                    </a14:imgEffect>
                  </a14:imgLayer>
                </a14:imgProps>
              </a:ext>
              <a:ext uri="{28A0092B-C50C-407E-A947-70E740481C1C}">
                <a14:useLocalDpi xmlns:a14="http://schemas.microsoft.com/office/drawing/2010/main" val="0"/>
              </a:ext>
            </a:extLst>
          </a:blip>
          <a:stretch>
            <a:fillRect/>
          </a:stretch>
        </p:blipFill>
        <p:spPr>
          <a:xfrm>
            <a:off x="0" y="-54429"/>
            <a:ext cx="12192000" cy="6966858"/>
          </a:xfrm>
          <a:prstGeom prst="rect">
            <a:avLst/>
          </a:prstGeom>
        </p:spPr>
      </p:pic>
      <p:sp>
        <p:nvSpPr>
          <p:cNvPr id="7" name="Заголовок 6">
            <a:extLst>
              <a:ext uri="{FF2B5EF4-FFF2-40B4-BE49-F238E27FC236}">
                <a16:creationId xmlns:a16="http://schemas.microsoft.com/office/drawing/2014/main" id="{77CAD62A-E4D8-4B1B-9985-B57FC37A6792}"/>
              </a:ext>
            </a:extLst>
          </p:cNvPr>
          <p:cNvSpPr>
            <a:spLocks noGrp="1"/>
          </p:cNvSpPr>
          <p:nvPr>
            <p:ph type="ctrTitle"/>
          </p:nvPr>
        </p:nvSpPr>
        <p:spPr>
          <a:xfrm>
            <a:off x="767408" y="1606781"/>
            <a:ext cx="10801200" cy="3006650"/>
          </a:xfrm>
        </p:spPr>
        <p:txBody>
          <a:bodyPr>
            <a:noAutofit/>
          </a:bodyPr>
          <a:lstStyle/>
          <a:p>
            <a:pPr algn="l"/>
            <a:r>
              <a:rPr lang="ru-RU" sz="8000" dirty="0">
                <a:solidFill>
                  <a:schemeClr val="bg1"/>
                </a:solidFill>
                <a:latin typeface="Impact" panose="020B0806030902050204" pitchFamily="34" charset="0"/>
              </a:rPr>
              <a:t>Динамическая память</a:t>
            </a:r>
            <a:br>
              <a:rPr lang="ru-RU" sz="8000" dirty="0">
                <a:solidFill>
                  <a:schemeClr val="bg1"/>
                </a:solidFill>
                <a:latin typeface="Impact" panose="020B0806030902050204" pitchFamily="34" charset="0"/>
              </a:rPr>
            </a:br>
            <a:r>
              <a:rPr lang="ru-RU" sz="8000" dirty="0">
                <a:solidFill>
                  <a:schemeClr val="bg1"/>
                </a:solidFill>
                <a:latin typeface="Impact" panose="020B0806030902050204" pitchFamily="34" charset="0"/>
              </a:rPr>
              <a:t>Работа с сырой памятью в </a:t>
            </a:r>
            <a:r>
              <a:rPr lang="en-US" sz="8000" dirty="0">
                <a:solidFill>
                  <a:schemeClr val="bg1"/>
                </a:solidFill>
                <a:latin typeface="Impact" panose="020B0806030902050204" pitchFamily="34" charset="0"/>
              </a:rPr>
              <a:t>C++</a:t>
            </a:r>
            <a:endParaRPr lang="ru-RU" sz="8000" dirty="0">
              <a:solidFill>
                <a:schemeClr val="bg1"/>
              </a:solidFill>
              <a:latin typeface="Impact" panose="020B0806030902050204" pitchFamily="34" charset="0"/>
            </a:endParaRPr>
          </a:p>
        </p:txBody>
      </p:sp>
      <p:sp>
        <p:nvSpPr>
          <p:cNvPr id="9" name="Подзаголовок 8">
            <a:extLst>
              <a:ext uri="{FF2B5EF4-FFF2-40B4-BE49-F238E27FC236}">
                <a16:creationId xmlns:a16="http://schemas.microsoft.com/office/drawing/2014/main" id="{F4B82558-19EA-4C3E-B922-1C26A663A34E}"/>
              </a:ext>
            </a:extLst>
          </p:cNvPr>
          <p:cNvSpPr>
            <a:spLocks noGrp="1"/>
          </p:cNvSpPr>
          <p:nvPr>
            <p:ph type="subTitle" idx="1"/>
          </p:nvPr>
        </p:nvSpPr>
        <p:spPr>
          <a:xfrm>
            <a:off x="1524000" y="4618879"/>
            <a:ext cx="9144000" cy="1655762"/>
          </a:xfrm>
        </p:spPr>
        <p:txBody>
          <a:bodyPr/>
          <a:lstStyle/>
          <a:p>
            <a:endParaRPr lang="ru-RU" dirty="0">
              <a:solidFill>
                <a:schemeClr val="bg1"/>
              </a:solidFill>
            </a:endParaRPr>
          </a:p>
        </p:txBody>
      </p:sp>
    </p:spTree>
    <p:extLst>
      <p:ext uri="{BB962C8B-B14F-4D97-AF65-F5344CB8AC3E}">
        <p14:creationId xmlns:p14="http://schemas.microsoft.com/office/powerpoint/2010/main" val="6396813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723634-B9FA-48B1-82F1-A43EA75D98FB}"/>
              </a:ext>
            </a:extLst>
          </p:cNvPr>
          <p:cNvSpPr>
            <a:spLocks noGrp="1"/>
          </p:cNvSpPr>
          <p:nvPr>
            <p:ph type="title"/>
          </p:nvPr>
        </p:nvSpPr>
        <p:spPr/>
        <p:txBody>
          <a:bodyPr>
            <a:normAutofit/>
          </a:bodyPr>
          <a:lstStyle/>
          <a:p>
            <a:r>
              <a:rPr lang="ru-RU" dirty="0"/>
              <a:t>Изменение указателя на константу</a:t>
            </a:r>
          </a:p>
        </p:txBody>
      </p:sp>
      <p:sp>
        <p:nvSpPr>
          <p:cNvPr id="4" name="TextBox 3">
            <a:extLst>
              <a:ext uri="{FF2B5EF4-FFF2-40B4-BE49-F238E27FC236}">
                <a16:creationId xmlns:a16="http://schemas.microsoft.com/office/drawing/2014/main" id="{A0624BD6-04EE-401A-831C-34D33E7BE859}"/>
              </a:ext>
            </a:extLst>
          </p:cNvPr>
          <p:cNvSpPr txBox="1"/>
          <p:nvPr/>
        </p:nvSpPr>
        <p:spPr>
          <a:xfrm>
            <a:off x="1524000" y="1556792"/>
            <a:ext cx="9144000" cy="3539430"/>
          </a:xfrm>
          <a:prstGeom prst="rect">
            <a:avLst/>
          </a:prstGeom>
          <a:noFill/>
        </p:spPr>
        <p:txBody>
          <a:bodyPr wrap="square">
            <a:spAutoFit/>
          </a:bodyPr>
          <a:lstStyle/>
          <a:p>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main()</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latin typeface="Consolas" panose="020B0609020204030204" pitchFamily="49" charset="0"/>
                <a:ea typeface="Calibri" panose="020F0502020204030204" pitchFamily="34" charset="0"/>
                <a:cs typeface="Consolas" panose="020B0609020204030204" pitchFamily="49" charset="0"/>
              </a:rPr>
              <a:t>// Указатель на константу. Само значение указателя константным не является.</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&amp;value;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latin typeface="Consolas" panose="020B0609020204030204" pitchFamily="49" charset="0"/>
                <a:ea typeface="Calibri" panose="020F0502020204030204" pitchFamily="34" charset="0"/>
                <a:cs typeface="Consolas" panose="020B0609020204030204" pitchFamily="49" charset="0"/>
              </a:rPr>
              <a:t>// Можно присвоить указателю адрес другого объекта.</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&amp;</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descr="Изображение выглядит как текст, устройство, счетчик, датчик&#10;&#10;Автоматически созданное описание">
            <a:extLst>
              <a:ext uri="{FF2B5EF4-FFF2-40B4-BE49-F238E27FC236}">
                <a16:creationId xmlns:a16="http://schemas.microsoft.com/office/drawing/2014/main" id="{EF73D674-3F80-4AF3-AB27-D3EC1D9B90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528048" y="4365217"/>
            <a:ext cx="4144596" cy="2465719"/>
          </a:xfrm>
          <a:prstGeom prst="rect">
            <a:avLst/>
          </a:prstGeom>
        </p:spPr>
      </p:pic>
      <p:pic>
        <p:nvPicPr>
          <p:cNvPr id="14" name="Рисунок 13">
            <a:extLst>
              <a:ext uri="{FF2B5EF4-FFF2-40B4-BE49-F238E27FC236}">
                <a16:creationId xmlns:a16="http://schemas.microsoft.com/office/drawing/2014/main" id="{77D7FFF1-0DB1-0BBC-E94F-780A7FA965E6}"/>
              </a:ext>
            </a:extLst>
          </p:cNvPr>
          <p:cNvPicPr>
            <a:picLocks noChangeAspect="1"/>
          </p:cNvPicPr>
          <p:nvPr/>
        </p:nvPicPr>
        <p:blipFill>
          <a:blip r:embed="rId4"/>
          <a:stretch>
            <a:fillRect/>
          </a:stretch>
        </p:blipFill>
        <p:spPr>
          <a:xfrm>
            <a:off x="6523404" y="4834299"/>
            <a:ext cx="4144596" cy="1996636"/>
          </a:xfrm>
          <a:prstGeom prst="rect">
            <a:avLst/>
          </a:prstGeom>
        </p:spPr>
      </p:pic>
    </p:spTree>
    <p:extLst>
      <p:ext uri="{BB962C8B-B14F-4D97-AF65-F5344CB8AC3E}">
        <p14:creationId xmlns:p14="http://schemas.microsoft.com/office/powerpoint/2010/main" val="2866079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animEffect transition="in" filter="fade">
                                      <p:cBhvr>
                                        <p:cTn id="13" dur="500"/>
                                        <p:tgtEl>
                                          <p:spTgt spid="4">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animEffect transition="in" filter="fade">
                                      <p:cBhvr>
                                        <p:cTn id="23" dur="500"/>
                                        <p:tgtEl>
                                          <p:spTgt spid="4">
                                            <p:txEl>
                                              <p:pRg st="8" end="8"/>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10" end="10"/>
                                            </p:txEl>
                                          </p:spTgt>
                                        </p:tgtEl>
                                        <p:attrNameLst>
                                          <p:attrName>style.visibility</p:attrName>
                                        </p:attrNameLst>
                                      </p:cBhvr>
                                      <p:to>
                                        <p:strVal val="visible"/>
                                      </p:to>
                                    </p:set>
                                    <p:animEffect transition="in" filter="fade">
                                      <p:cBhvr>
                                        <p:cTn id="28" dur="500"/>
                                        <p:tgtEl>
                                          <p:spTgt spid="4">
                                            <p:txEl>
                                              <p:pRg st="10" end="1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animEffect transition="in" filter="fade">
                                      <p:cBhvr>
                                        <p:cTn id="31" dur="500"/>
                                        <p:tgtEl>
                                          <p:spTgt spid="4">
                                            <p:txEl>
                                              <p:pRg st="11" end="1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12" end="12"/>
                                            </p:txEl>
                                          </p:spTgt>
                                        </p:tgtEl>
                                        <p:attrNameLst>
                                          <p:attrName>style.visibility</p:attrName>
                                        </p:attrNameLst>
                                      </p:cBhvr>
                                      <p:to>
                                        <p:strVal val="visible"/>
                                      </p:to>
                                    </p:set>
                                    <p:animEffect transition="in" filter="fade">
                                      <p:cBhvr>
                                        <p:cTn id="34" dur="500"/>
                                        <p:tgtEl>
                                          <p:spTgt spid="4">
                                            <p:txEl>
                                              <p:pRg st="12" end="1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10" presetClass="exit" presetSubtype="0" fill="hold" nodeType="withEffect">
                                  <p:stCondLst>
                                    <p:cond delay="0"/>
                                  </p:stCondLst>
                                  <p:childTnLst>
                                    <p:animEffect transition="out" filter="fade">
                                      <p:cBhvr>
                                        <p:cTn id="41" dur="500"/>
                                        <p:tgtEl>
                                          <p:spTgt spid="6"/>
                                        </p:tgtEl>
                                      </p:cBhvr>
                                    </p:animEffect>
                                    <p:set>
                                      <p:cBhvr>
                                        <p:cTn id="4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B3CE10-6AE0-4EDE-A346-D72BFB3F8DD8}"/>
              </a:ext>
            </a:extLst>
          </p:cNvPr>
          <p:cNvSpPr>
            <a:spLocks noGrp="1"/>
          </p:cNvSpPr>
          <p:nvPr>
            <p:ph type="title"/>
          </p:nvPr>
        </p:nvSpPr>
        <p:spPr/>
        <p:txBody>
          <a:bodyPr/>
          <a:lstStyle/>
          <a:p>
            <a:r>
              <a:rPr lang="ru-RU" dirty="0"/>
              <a:t>Константные указатели</a:t>
            </a:r>
          </a:p>
        </p:txBody>
      </p:sp>
      <p:sp>
        <p:nvSpPr>
          <p:cNvPr id="4" name="TextBox 3">
            <a:extLst>
              <a:ext uri="{FF2B5EF4-FFF2-40B4-BE49-F238E27FC236}">
                <a16:creationId xmlns:a16="http://schemas.microsoft.com/office/drawing/2014/main" id="{94490C63-D633-42C9-9C42-6EBB55D4E8F9}"/>
              </a:ext>
            </a:extLst>
          </p:cNvPr>
          <p:cNvSpPr txBox="1"/>
          <p:nvPr/>
        </p:nvSpPr>
        <p:spPr>
          <a:xfrm>
            <a:off x="1524000" y="1844824"/>
            <a:ext cx="9144000" cy="1754326"/>
          </a:xfrm>
          <a:prstGeom prst="rect">
            <a:avLst/>
          </a:prstGeom>
          <a:noFill/>
        </p:spPr>
        <p:txBody>
          <a:bodyPr wrap="square">
            <a:spAutoFit/>
          </a:bodyPr>
          <a:lstStyle/>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 = 42;</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const_ptr_to_value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&amp;value;</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another_value</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константного указателя</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const_ptr_to_value</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another_value</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F4BAB4EB-FC29-4342-A0FF-4C0CE19A66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59697" y="4509121"/>
            <a:ext cx="5852667" cy="1652159"/>
          </a:xfrm>
          <a:prstGeom prst="rect">
            <a:avLst/>
          </a:prstGeom>
        </p:spPr>
      </p:pic>
    </p:spTree>
    <p:extLst>
      <p:ext uri="{BB962C8B-B14F-4D97-AF65-F5344CB8AC3E}">
        <p14:creationId xmlns:p14="http://schemas.microsoft.com/office/powerpoint/2010/main" val="17938278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0172A8-9D17-423C-919A-6E9D7096D256}"/>
              </a:ext>
            </a:extLst>
          </p:cNvPr>
          <p:cNvSpPr>
            <a:spLocks noGrp="1"/>
          </p:cNvSpPr>
          <p:nvPr>
            <p:ph type="title"/>
          </p:nvPr>
        </p:nvSpPr>
        <p:spPr/>
        <p:txBody>
          <a:bodyPr>
            <a:normAutofit/>
          </a:bodyPr>
          <a:lstStyle/>
          <a:p>
            <a:r>
              <a:rPr lang="ru-RU" dirty="0"/>
              <a:t>Константные указатели на константу</a:t>
            </a:r>
          </a:p>
        </p:txBody>
      </p:sp>
      <p:sp>
        <p:nvSpPr>
          <p:cNvPr id="4" name="TextBox 3">
            <a:extLst>
              <a:ext uri="{FF2B5EF4-FFF2-40B4-BE49-F238E27FC236}">
                <a16:creationId xmlns:a16="http://schemas.microsoft.com/office/drawing/2014/main" id="{B53281C1-3939-4BE4-93DB-4F80606F7810}"/>
              </a:ext>
            </a:extLst>
          </p:cNvPr>
          <p:cNvSpPr txBox="1"/>
          <p:nvPr/>
        </p:nvSpPr>
        <p:spPr>
          <a:xfrm>
            <a:off x="1524000" y="1422815"/>
            <a:ext cx="8964488" cy="2585323"/>
          </a:xfrm>
          <a:prstGeom prst="rect">
            <a:avLst/>
          </a:prstGeom>
          <a:noFill/>
        </p:spPr>
        <p:txBody>
          <a:bodyPr wrap="square">
            <a:spAutoFit/>
          </a:bodyPr>
          <a:lstStyle/>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value = 42;</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&amp;value;</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another_value</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константного указателя:</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another_value</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данных через указатель:</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 = 0;</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4F33DD47-9CF4-4624-8DA8-4B70A3AABF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95600" y="4293096"/>
            <a:ext cx="7388992" cy="1938696"/>
          </a:xfrm>
          <a:prstGeom prst="rect">
            <a:avLst/>
          </a:prstGeom>
        </p:spPr>
      </p:pic>
    </p:spTree>
    <p:extLst>
      <p:ext uri="{BB962C8B-B14F-4D97-AF65-F5344CB8AC3E}">
        <p14:creationId xmlns:p14="http://schemas.microsoft.com/office/powerpoint/2010/main" val="306243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fade">
                                      <p:cBhvr>
                                        <p:cTn id="10" dur="500"/>
                                        <p:tgtEl>
                                          <p:spTgt spid="4">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Effect transition="in" filter="fade">
                                      <p:cBhvr>
                                        <p:cTn id="13" dur="500"/>
                                        <p:tgtEl>
                                          <p:spTgt spid="4">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7" end="7"/>
                                            </p:txEl>
                                          </p:spTgt>
                                        </p:tgtEl>
                                        <p:attrNameLst>
                                          <p:attrName>style.visibility</p:attrName>
                                        </p:attrNameLst>
                                      </p:cBhvr>
                                      <p:to>
                                        <p:strVal val="visible"/>
                                      </p:to>
                                    </p:set>
                                    <p:animEffect transition="in" filter="fade">
                                      <p:cBhvr>
                                        <p:cTn id="18" dur="500"/>
                                        <p:tgtEl>
                                          <p:spTgt spid="4">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animEffect transition="in" filter="fade">
                                      <p:cBhvr>
                                        <p:cTn id="21" dur="500"/>
                                        <p:tgtEl>
                                          <p:spTgt spid="4">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3E6065-A6EF-42EE-8A5C-ACDF6E9A377A}"/>
              </a:ext>
            </a:extLst>
          </p:cNvPr>
          <p:cNvSpPr>
            <a:spLocks noGrp="1"/>
          </p:cNvSpPr>
          <p:nvPr>
            <p:ph type="title"/>
          </p:nvPr>
        </p:nvSpPr>
        <p:spPr/>
        <p:txBody>
          <a:bodyPr/>
          <a:lstStyle/>
          <a:p>
            <a:r>
              <a:rPr lang="ru-RU" dirty="0"/>
              <a:t>Определение типа указателя</a:t>
            </a:r>
          </a:p>
        </p:txBody>
      </p:sp>
      <p:sp>
        <p:nvSpPr>
          <p:cNvPr id="4" name="TextBox 3">
            <a:extLst>
              <a:ext uri="{FF2B5EF4-FFF2-40B4-BE49-F238E27FC236}">
                <a16:creationId xmlns:a16="http://schemas.microsoft.com/office/drawing/2014/main" id="{C8882393-686F-456D-9F00-519F3259FFCC}"/>
              </a:ext>
            </a:extLst>
          </p:cNvPr>
          <p:cNvSpPr txBox="1"/>
          <p:nvPr/>
        </p:nvSpPr>
        <p:spPr>
          <a:xfrm>
            <a:off x="1631504" y="1916833"/>
            <a:ext cx="9036496" cy="3693319"/>
          </a:xfrm>
          <a:prstGeom prst="rect">
            <a:avLst/>
          </a:prstGeom>
          <a:noFill/>
        </p:spPr>
        <p:txBody>
          <a:bodyPr wrap="square">
            <a:spAutoFit/>
          </a:bodyPr>
          <a:lstStyle/>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p1 - это указатель на данные типа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p1;</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p2 - это указатель на данные типа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p2;</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data = 42;</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p3 - это константный указатель на данные типа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p3 = &amp;</a:t>
            </a:r>
            <a:r>
              <a:rPr lang="ru-RU" dirty="0" err="1">
                <a:solidFill>
                  <a:srgbClr val="000000"/>
                </a:solidFill>
                <a:latin typeface="Consolas" panose="020B0609020204030204" pitchFamily="49" charset="0"/>
                <a:ea typeface="Calibri" panose="020F0502020204030204" pitchFamily="34" charset="0"/>
                <a:cs typeface="Consolas" panose="020B0609020204030204" pitchFamily="49" charset="0"/>
              </a:rPr>
              <a:t>data</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p4 - это константный указатель на данные типа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p4 = &amp;data;</a:t>
            </a:r>
            <a:endParaRPr lang="ru-RU" dirty="0">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468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animEffect transition="in" filter="fade">
                                      <p:cBhvr>
                                        <p:cTn id="25" dur="500"/>
                                        <p:tgtEl>
                                          <p:spTgt spid="4">
                                            <p:txEl>
                                              <p:pRg st="9" end="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animEffect transition="in" filter="fade">
                                      <p:cBhvr>
                                        <p:cTn id="35" dur="500"/>
                                        <p:tgtEl>
                                          <p:spTgt spid="4">
                                            <p:txEl>
                                              <p:pRg st="12" end="1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42C6FF-6E9D-4A50-A7C8-231606339B70}"/>
              </a:ext>
            </a:extLst>
          </p:cNvPr>
          <p:cNvSpPr>
            <a:spLocks noGrp="1"/>
          </p:cNvSpPr>
          <p:nvPr>
            <p:ph type="title"/>
          </p:nvPr>
        </p:nvSpPr>
        <p:spPr/>
        <p:txBody>
          <a:bodyPr>
            <a:normAutofit/>
          </a:bodyPr>
          <a:lstStyle/>
          <a:p>
            <a:r>
              <a:rPr lang="ru-RU" dirty="0"/>
              <a:t>Константность и указатели - итоги</a:t>
            </a:r>
          </a:p>
        </p:txBody>
      </p:sp>
      <p:sp>
        <p:nvSpPr>
          <p:cNvPr id="3" name="Объект 2">
            <a:extLst>
              <a:ext uri="{FF2B5EF4-FFF2-40B4-BE49-F238E27FC236}">
                <a16:creationId xmlns:a16="http://schemas.microsoft.com/office/drawing/2014/main" id="{C2F08493-7D45-4078-A22B-245BA25452CB}"/>
              </a:ext>
            </a:extLst>
          </p:cNvPr>
          <p:cNvSpPr>
            <a:spLocks noGrp="1"/>
          </p:cNvSpPr>
          <p:nvPr>
            <p:ph idx="1"/>
          </p:nvPr>
        </p:nvSpPr>
        <p:spPr/>
        <p:txBody>
          <a:bodyPr/>
          <a:lstStyle/>
          <a:p>
            <a:r>
              <a:rPr lang="ru-RU" dirty="0"/>
              <a:t>Указатели на константу хранят адрес константного объекта</a:t>
            </a:r>
          </a:p>
          <a:p>
            <a:pPr lvl="1"/>
            <a:r>
              <a:rPr lang="ru-RU" dirty="0"/>
              <a:t>Также ограничивают доступ к </a:t>
            </a:r>
            <a:r>
              <a:rPr lang="ru-RU" dirty="0" err="1"/>
              <a:t>неконстантным</a:t>
            </a:r>
            <a:endParaRPr lang="ru-RU" dirty="0"/>
          </a:p>
          <a:p>
            <a:r>
              <a:rPr lang="ru-RU" dirty="0"/>
              <a:t>Значение указателя также может быть константным</a:t>
            </a:r>
          </a:p>
          <a:p>
            <a:pPr lvl="1"/>
            <a:r>
              <a:rPr lang="ru-RU" dirty="0"/>
              <a:t>Указатель хранит адрес одного объекта</a:t>
            </a:r>
          </a:p>
        </p:txBody>
      </p:sp>
    </p:spTree>
    <p:extLst>
      <p:ext uri="{BB962C8B-B14F-4D97-AF65-F5344CB8AC3E}">
        <p14:creationId xmlns:p14="http://schemas.microsoft.com/office/powerpoint/2010/main" val="242148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3EB5F3-B287-4EE7-8438-A438A2A87E54}"/>
              </a:ext>
            </a:extLst>
          </p:cNvPr>
          <p:cNvSpPr>
            <a:spLocks noGrp="1"/>
          </p:cNvSpPr>
          <p:nvPr>
            <p:ph type="title"/>
          </p:nvPr>
        </p:nvSpPr>
        <p:spPr/>
        <p:txBody>
          <a:bodyPr/>
          <a:lstStyle/>
          <a:p>
            <a:r>
              <a:rPr lang="ru-RU" dirty="0"/>
              <a:t>Адресная арифметика</a:t>
            </a:r>
          </a:p>
        </p:txBody>
      </p:sp>
      <p:sp>
        <p:nvSpPr>
          <p:cNvPr id="4" name="Текст 3">
            <a:extLst>
              <a:ext uri="{FF2B5EF4-FFF2-40B4-BE49-F238E27FC236}">
                <a16:creationId xmlns:a16="http://schemas.microsoft.com/office/drawing/2014/main" id="{2893B2A1-FE3B-4846-B7BC-15385C3A203B}"/>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9259309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ru-RU"/>
              <a:t>Указатели и массивы</a:t>
            </a:r>
          </a:p>
        </p:txBody>
      </p:sp>
      <p:sp>
        <p:nvSpPr>
          <p:cNvPr id="90115" name="Rectangle 3"/>
          <p:cNvSpPr>
            <a:spLocks noGrp="1" noChangeArrowheads="1"/>
          </p:cNvSpPr>
          <p:nvPr>
            <p:ph idx="1"/>
          </p:nvPr>
        </p:nvSpPr>
        <p:spPr/>
        <p:txBody>
          <a:bodyPr/>
          <a:lstStyle/>
          <a:p>
            <a:pPr eaLnBrk="1" hangingPunct="1">
              <a:lnSpc>
                <a:spcPct val="90000"/>
              </a:lnSpc>
            </a:pPr>
            <a:r>
              <a:rPr lang="ru-RU" dirty="0"/>
              <a:t>Указатели и массивы в </a:t>
            </a:r>
            <a:r>
              <a:rPr lang="en-US" dirty="0"/>
              <a:t>C/C++</a:t>
            </a:r>
            <a:r>
              <a:rPr lang="ru-RU" dirty="0"/>
              <a:t> тесно связаны</a:t>
            </a:r>
          </a:p>
          <a:p>
            <a:pPr lvl="1" eaLnBrk="1" hangingPunct="1">
              <a:lnSpc>
                <a:spcPct val="90000"/>
              </a:lnSpc>
            </a:pPr>
            <a:r>
              <a:rPr lang="ru-RU" dirty="0"/>
              <a:t>Имя массива является синонимом расположения его начального элемента</a:t>
            </a:r>
          </a:p>
          <a:p>
            <a:pPr lvl="2" eaLnBrk="1" hangingPunct="1">
              <a:lnSpc>
                <a:spcPct val="90000"/>
              </a:lnSpc>
            </a:pPr>
            <a:r>
              <a:rPr lang="en-US" dirty="0" err="1"/>
              <a:t>int</a:t>
            </a:r>
            <a:r>
              <a:rPr lang="en-US" dirty="0"/>
              <a:t> </a:t>
            </a:r>
            <a:r>
              <a:rPr lang="en-US" dirty="0" err="1"/>
              <a:t>arr</a:t>
            </a:r>
            <a:r>
              <a:rPr lang="en-US" dirty="0"/>
              <a:t>[10];</a:t>
            </a:r>
            <a:br>
              <a:rPr lang="en-US" dirty="0"/>
            </a:br>
            <a:r>
              <a:rPr lang="en-US" dirty="0" err="1"/>
              <a:t>int</a:t>
            </a:r>
            <a:r>
              <a:rPr lang="en-US" dirty="0"/>
              <a:t> *p = </a:t>
            </a:r>
            <a:r>
              <a:rPr lang="en-US" dirty="0" err="1"/>
              <a:t>arr</a:t>
            </a:r>
            <a:r>
              <a:rPr lang="en-US" dirty="0"/>
              <a:t>; // </a:t>
            </a:r>
            <a:r>
              <a:rPr lang="ru-RU" dirty="0"/>
              <a:t>эквивалентно </a:t>
            </a:r>
            <a:r>
              <a:rPr lang="en-US" dirty="0" err="1"/>
              <a:t>int</a:t>
            </a:r>
            <a:r>
              <a:rPr lang="en-US" dirty="0"/>
              <a:t> *p = &amp;</a:t>
            </a:r>
            <a:r>
              <a:rPr lang="en-US" dirty="0" err="1"/>
              <a:t>arr</a:t>
            </a:r>
            <a:r>
              <a:rPr lang="en-US" dirty="0"/>
              <a:t>[0];</a:t>
            </a:r>
            <a:endParaRPr lang="ru-RU" dirty="0"/>
          </a:p>
          <a:p>
            <a:pPr lvl="1" eaLnBrk="1" hangingPunct="1">
              <a:lnSpc>
                <a:spcPct val="90000"/>
              </a:lnSpc>
            </a:pPr>
            <a:r>
              <a:rPr lang="ru-RU" dirty="0"/>
              <a:t>Индексация элементов массива возможна с помощью указателей и адресной арифметики</a:t>
            </a:r>
          </a:p>
        </p:txBody>
      </p:sp>
    </p:spTree>
    <p:custDataLst>
      <p:tags r:id="rId1"/>
    </p:custDataLst>
    <p:extLst>
      <p:ext uri="{BB962C8B-B14F-4D97-AF65-F5344CB8AC3E}">
        <p14:creationId xmlns:p14="http://schemas.microsoft.com/office/powerpoint/2010/main" val="146573831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ru-RU"/>
              <a:t>Адресная арифметика</a:t>
            </a:r>
          </a:p>
        </p:txBody>
      </p:sp>
      <p:sp>
        <p:nvSpPr>
          <p:cNvPr id="91139" name="Rectangle 3"/>
          <p:cNvSpPr>
            <a:spLocks noGrp="1" noChangeArrowheads="1"/>
          </p:cNvSpPr>
          <p:nvPr>
            <p:ph idx="1"/>
          </p:nvPr>
        </p:nvSpPr>
        <p:spPr/>
        <p:txBody>
          <a:bodyPr/>
          <a:lstStyle/>
          <a:p>
            <a:pPr eaLnBrk="1" hangingPunct="1">
              <a:lnSpc>
                <a:spcPct val="80000"/>
              </a:lnSpc>
            </a:pPr>
            <a:r>
              <a:rPr lang="ru-RU" sz="2400" dirty="0"/>
              <a:t>Если </a:t>
            </a:r>
            <a:r>
              <a:rPr lang="en-US" sz="2400" b="1" dirty="0"/>
              <a:t>p</a:t>
            </a:r>
            <a:r>
              <a:rPr lang="en-US" sz="2400" dirty="0"/>
              <a:t> </a:t>
            </a:r>
            <a:r>
              <a:rPr lang="ru-RU" sz="2400" dirty="0"/>
              <a:t>– указатель на некоторый элемент массива, то </a:t>
            </a:r>
          </a:p>
          <a:p>
            <a:pPr lvl="1" eaLnBrk="1" hangingPunct="1">
              <a:lnSpc>
                <a:spcPct val="80000"/>
              </a:lnSpc>
            </a:pPr>
            <a:r>
              <a:rPr lang="en-US" sz="2000" dirty="0"/>
              <a:t>p+1 – </a:t>
            </a:r>
            <a:r>
              <a:rPr lang="ru-RU" sz="2000" dirty="0"/>
              <a:t>указатель на следующий элемент</a:t>
            </a:r>
          </a:p>
          <a:p>
            <a:pPr lvl="1" eaLnBrk="1" hangingPunct="1">
              <a:lnSpc>
                <a:spcPct val="80000"/>
              </a:lnSpc>
            </a:pPr>
            <a:r>
              <a:rPr lang="en-US" sz="2000" dirty="0"/>
              <a:t>p-1 – </a:t>
            </a:r>
            <a:r>
              <a:rPr lang="ru-RU" sz="2000" dirty="0"/>
              <a:t>указатель на предыдущий элемент</a:t>
            </a:r>
          </a:p>
          <a:p>
            <a:pPr lvl="1" eaLnBrk="1" hangingPunct="1">
              <a:lnSpc>
                <a:spcPct val="80000"/>
              </a:lnSpc>
            </a:pPr>
            <a:r>
              <a:rPr lang="en-US" sz="2000" dirty="0" err="1"/>
              <a:t>p+j</a:t>
            </a:r>
            <a:r>
              <a:rPr lang="en-US" sz="2000" dirty="0"/>
              <a:t> – </a:t>
            </a:r>
            <a:r>
              <a:rPr lang="ru-RU" sz="2000" dirty="0"/>
              <a:t>указатель на </a:t>
            </a:r>
            <a:r>
              <a:rPr lang="en-US" sz="2000" dirty="0"/>
              <a:t>j-</a:t>
            </a:r>
            <a:r>
              <a:rPr lang="ru-RU" sz="2000" dirty="0" err="1"/>
              <a:t>й</a:t>
            </a:r>
            <a:r>
              <a:rPr lang="ru-RU" sz="2000" dirty="0"/>
              <a:t> элемент после </a:t>
            </a:r>
            <a:r>
              <a:rPr lang="en-US" sz="2000" dirty="0"/>
              <a:t>p</a:t>
            </a:r>
          </a:p>
          <a:p>
            <a:pPr lvl="1" eaLnBrk="1" hangingPunct="1">
              <a:lnSpc>
                <a:spcPct val="80000"/>
              </a:lnSpc>
            </a:pPr>
            <a:r>
              <a:rPr lang="en-US" sz="2000" dirty="0"/>
              <a:t>p[j] </a:t>
            </a:r>
            <a:r>
              <a:rPr lang="ru-RU" sz="2000" dirty="0"/>
              <a:t>разыменовывает </a:t>
            </a:r>
            <a:r>
              <a:rPr lang="en-US" sz="2000" dirty="0"/>
              <a:t>j-</a:t>
            </a:r>
            <a:r>
              <a:rPr lang="ru-RU" sz="2000" dirty="0" err="1"/>
              <a:t>й</a:t>
            </a:r>
            <a:r>
              <a:rPr lang="ru-RU" sz="2000" dirty="0"/>
              <a:t> элемент относительно </a:t>
            </a:r>
            <a:r>
              <a:rPr lang="en-US" sz="2000" dirty="0"/>
              <a:t>p</a:t>
            </a:r>
          </a:p>
          <a:p>
            <a:pPr eaLnBrk="1" hangingPunct="1">
              <a:lnSpc>
                <a:spcPct val="80000"/>
              </a:lnSpc>
            </a:pPr>
            <a:r>
              <a:rPr lang="ru-RU" sz="2400" dirty="0"/>
              <a:t>Если </a:t>
            </a:r>
            <a:r>
              <a:rPr lang="en-US" sz="2400" dirty="0"/>
              <a:t>p </a:t>
            </a:r>
            <a:r>
              <a:rPr lang="ru-RU" sz="2400" dirty="0"/>
              <a:t>и </a:t>
            </a:r>
            <a:r>
              <a:rPr lang="en-US" sz="2400" dirty="0"/>
              <a:t>q – </a:t>
            </a:r>
            <a:r>
              <a:rPr lang="ru-RU" sz="2400" dirty="0"/>
              <a:t>указатели на некоторые элементы </a:t>
            </a:r>
            <a:r>
              <a:rPr lang="ru-RU" sz="2400" b="1" dirty="0">
                <a:solidFill>
                  <a:srgbClr val="FF0000"/>
                </a:solidFill>
              </a:rPr>
              <a:t>одного массива</a:t>
            </a:r>
            <a:r>
              <a:rPr lang="ru-RU" sz="2400" dirty="0"/>
              <a:t>, то</a:t>
            </a:r>
          </a:p>
          <a:p>
            <a:pPr lvl="1" eaLnBrk="1" hangingPunct="1">
              <a:lnSpc>
                <a:spcPct val="80000"/>
              </a:lnSpc>
            </a:pPr>
            <a:r>
              <a:rPr lang="en-US" sz="2000" dirty="0"/>
              <a:t>p–q - </a:t>
            </a:r>
            <a:r>
              <a:rPr lang="ru-RU" sz="2000" dirty="0"/>
              <a:t>равно количеству элементов после </a:t>
            </a:r>
            <a:r>
              <a:rPr lang="en-US" sz="2000" dirty="0"/>
              <a:t>q, </a:t>
            </a:r>
            <a:r>
              <a:rPr lang="ru-RU" sz="2000" dirty="0"/>
              <a:t>которое необходимо добавить, чтобы получить </a:t>
            </a:r>
            <a:r>
              <a:rPr lang="en-US" sz="2000" dirty="0"/>
              <a:t>p</a:t>
            </a:r>
          </a:p>
          <a:p>
            <a:pPr lvl="1" eaLnBrk="1" hangingPunct="1">
              <a:lnSpc>
                <a:spcPct val="80000"/>
              </a:lnSpc>
            </a:pPr>
            <a:r>
              <a:rPr lang="en-US" sz="2000" dirty="0"/>
              <a:t>p&lt;q</a:t>
            </a:r>
            <a:r>
              <a:rPr lang="ru-RU" sz="2000" dirty="0"/>
              <a:t> принимает значение 1</a:t>
            </a:r>
            <a:r>
              <a:rPr lang="en-US" sz="2000" dirty="0"/>
              <a:t>, </a:t>
            </a:r>
            <a:r>
              <a:rPr lang="ru-RU" sz="2000" dirty="0"/>
              <a:t>если </a:t>
            </a:r>
            <a:r>
              <a:rPr lang="en-US" sz="2000" dirty="0"/>
              <a:t>p </a:t>
            </a:r>
            <a:r>
              <a:rPr lang="ru-RU" sz="2000" dirty="0"/>
              <a:t>указывает на элемент, предшествующий </a:t>
            </a:r>
            <a:r>
              <a:rPr lang="en-US" sz="2000" dirty="0"/>
              <a:t>q</a:t>
            </a:r>
            <a:r>
              <a:rPr lang="ru-RU" sz="2000" dirty="0"/>
              <a:t>, в противном случае - 0</a:t>
            </a:r>
            <a:endParaRPr lang="en-US" sz="2000" dirty="0"/>
          </a:p>
          <a:p>
            <a:pPr lvl="1" eaLnBrk="1" hangingPunct="1">
              <a:lnSpc>
                <a:spcPct val="80000"/>
              </a:lnSpc>
            </a:pPr>
            <a:r>
              <a:rPr lang="en-US" sz="2000" dirty="0"/>
              <a:t>p==q, </a:t>
            </a:r>
            <a:r>
              <a:rPr lang="ru-RU" sz="2000" dirty="0"/>
              <a:t>принимает значение 1 если </a:t>
            </a:r>
            <a:r>
              <a:rPr lang="en-US" sz="2000" dirty="0"/>
              <a:t>p </a:t>
            </a:r>
            <a:r>
              <a:rPr lang="ru-RU" sz="2000" dirty="0"/>
              <a:t>и </a:t>
            </a:r>
            <a:r>
              <a:rPr lang="en-US" sz="2000" dirty="0"/>
              <a:t>q </a:t>
            </a:r>
            <a:r>
              <a:rPr lang="ru-RU" sz="2000" dirty="0"/>
              <a:t>указывают на один и тот же элемент, в противном случае - 0</a:t>
            </a:r>
          </a:p>
        </p:txBody>
      </p:sp>
    </p:spTree>
    <p:custDataLst>
      <p:tags r:id="rId1"/>
    </p:custDataLst>
    <p:extLst>
      <p:ext uri="{BB962C8B-B14F-4D97-AF65-F5344CB8AC3E}">
        <p14:creationId xmlns:p14="http://schemas.microsoft.com/office/powerpoint/2010/main" val="1440717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Effect transition="in" filter="fade">
                                      <p:cBhvr>
                                        <p:cTn id="7" dur="500"/>
                                        <p:tgtEl>
                                          <p:spTgt spid="911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1139">
                                            <p:txEl>
                                              <p:pRg st="1" end="1"/>
                                            </p:txEl>
                                          </p:spTgt>
                                        </p:tgtEl>
                                        <p:attrNameLst>
                                          <p:attrName>style.visibility</p:attrName>
                                        </p:attrNameLst>
                                      </p:cBhvr>
                                      <p:to>
                                        <p:strVal val="visible"/>
                                      </p:to>
                                    </p:set>
                                    <p:animEffect transition="in" filter="fade">
                                      <p:cBhvr>
                                        <p:cTn id="10" dur="500"/>
                                        <p:tgtEl>
                                          <p:spTgt spid="911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1139">
                                            <p:txEl>
                                              <p:pRg st="2" end="2"/>
                                            </p:txEl>
                                          </p:spTgt>
                                        </p:tgtEl>
                                        <p:attrNameLst>
                                          <p:attrName>style.visibility</p:attrName>
                                        </p:attrNameLst>
                                      </p:cBhvr>
                                      <p:to>
                                        <p:strVal val="visible"/>
                                      </p:to>
                                    </p:set>
                                    <p:animEffect transition="in" filter="fade">
                                      <p:cBhvr>
                                        <p:cTn id="13" dur="500"/>
                                        <p:tgtEl>
                                          <p:spTgt spid="9113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1139">
                                            <p:txEl>
                                              <p:pRg st="3" end="3"/>
                                            </p:txEl>
                                          </p:spTgt>
                                        </p:tgtEl>
                                        <p:attrNameLst>
                                          <p:attrName>style.visibility</p:attrName>
                                        </p:attrNameLst>
                                      </p:cBhvr>
                                      <p:to>
                                        <p:strVal val="visible"/>
                                      </p:to>
                                    </p:set>
                                    <p:animEffect transition="in" filter="fade">
                                      <p:cBhvr>
                                        <p:cTn id="16" dur="500"/>
                                        <p:tgtEl>
                                          <p:spTgt spid="9113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1139">
                                            <p:txEl>
                                              <p:pRg st="4" end="4"/>
                                            </p:txEl>
                                          </p:spTgt>
                                        </p:tgtEl>
                                        <p:attrNameLst>
                                          <p:attrName>style.visibility</p:attrName>
                                        </p:attrNameLst>
                                      </p:cBhvr>
                                      <p:to>
                                        <p:strVal val="visible"/>
                                      </p:to>
                                    </p:set>
                                    <p:animEffect transition="in" filter="fade">
                                      <p:cBhvr>
                                        <p:cTn id="19" dur="500"/>
                                        <p:tgtEl>
                                          <p:spTgt spid="91139">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1139">
                                            <p:txEl>
                                              <p:pRg st="5" end="5"/>
                                            </p:txEl>
                                          </p:spTgt>
                                        </p:tgtEl>
                                        <p:attrNameLst>
                                          <p:attrName>style.visibility</p:attrName>
                                        </p:attrNameLst>
                                      </p:cBhvr>
                                      <p:to>
                                        <p:strVal val="visible"/>
                                      </p:to>
                                    </p:set>
                                    <p:animEffect transition="in" filter="fade">
                                      <p:cBhvr>
                                        <p:cTn id="24" dur="500"/>
                                        <p:tgtEl>
                                          <p:spTgt spid="9113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1139">
                                            <p:txEl>
                                              <p:pRg st="6" end="6"/>
                                            </p:txEl>
                                          </p:spTgt>
                                        </p:tgtEl>
                                        <p:attrNameLst>
                                          <p:attrName>style.visibility</p:attrName>
                                        </p:attrNameLst>
                                      </p:cBhvr>
                                      <p:to>
                                        <p:strVal val="visible"/>
                                      </p:to>
                                    </p:set>
                                    <p:animEffect transition="in" filter="fade">
                                      <p:cBhvr>
                                        <p:cTn id="27" dur="500"/>
                                        <p:tgtEl>
                                          <p:spTgt spid="9113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1139">
                                            <p:txEl>
                                              <p:pRg st="7" end="7"/>
                                            </p:txEl>
                                          </p:spTgt>
                                        </p:tgtEl>
                                        <p:attrNameLst>
                                          <p:attrName>style.visibility</p:attrName>
                                        </p:attrNameLst>
                                      </p:cBhvr>
                                      <p:to>
                                        <p:strVal val="visible"/>
                                      </p:to>
                                    </p:set>
                                    <p:animEffect transition="in" filter="fade">
                                      <p:cBhvr>
                                        <p:cTn id="30" dur="500"/>
                                        <p:tgtEl>
                                          <p:spTgt spid="91139">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1139">
                                            <p:txEl>
                                              <p:pRg st="8" end="8"/>
                                            </p:txEl>
                                          </p:spTgt>
                                        </p:tgtEl>
                                        <p:attrNameLst>
                                          <p:attrName>style.visibility</p:attrName>
                                        </p:attrNameLst>
                                      </p:cBhvr>
                                      <p:to>
                                        <p:strVal val="visible"/>
                                      </p:to>
                                    </p:set>
                                    <p:animEffect transition="in" filter="fade">
                                      <p:cBhvr>
                                        <p:cTn id="33" dur="500"/>
                                        <p:tgtEl>
                                          <p:spTgt spid="911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Адресная арифметика в действии</a:t>
            </a:r>
          </a:p>
        </p:txBody>
      </p:sp>
      <p:sp>
        <p:nvSpPr>
          <p:cNvPr id="4" name="Прямоугольник 3"/>
          <p:cNvSpPr/>
          <p:nvPr/>
        </p:nvSpPr>
        <p:spPr>
          <a:xfrm>
            <a:off x="3071664" y="220486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a[0]</a:t>
            </a:r>
            <a:endParaRPr lang="ru-RU" dirty="0"/>
          </a:p>
        </p:txBody>
      </p:sp>
      <p:sp>
        <p:nvSpPr>
          <p:cNvPr id="5" name="Прямоугольник 4"/>
          <p:cNvSpPr/>
          <p:nvPr/>
        </p:nvSpPr>
        <p:spPr>
          <a:xfrm>
            <a:off x="3071664" y="270892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a[1]</a:t>
            </a:r>
            <a:endParaRPr lang="ru-RU" dirty="0"/>
          </a:p>
        </p:txBody>
      </p:sp>
      <p:sp>
        <p:nvSpPr>
          <p:cNvPr id="6" name="Прямоугольник 5"/>
          <p:cNvSpPr/>
          <p:nvPr/>
        </p:nvSpPr>
        <p:spPr>
          <a:xfrm>
            <a:off x="3071664" y="321297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a[2]</a:t>
            </a:r>
            <a:endParaRPr lang="ru-RU" dirty="0"/>
          </a:p>
        </p:txBody>
      </p:sp>
      <p:sp>
        <p:nvSpPr>
          <p:cNvPr id="7" name="Прямоугольник 6"/>
          <p:cNvSpPr/>
          <p:nvPr/>
        </p:nvSpPr>
        <p:spPr>
          <a:xfrm>
            <a:off x="3071664" y="3717032"/>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a[3]</a:t>
            </a:r>
            <a:endParaRPr lang="ru-RU" dirty="0"/>
          </a:p>
        </p:txBody>
      </p:sp>
      <p:sp>
        <p:nvSpPr>
          <p:cNvPr id="8" name="Прямоугольник 7"/>
          <p:cNvSpPr/>
          <p:nvPr/>
        </p:nvSpPr>
        <p:spPr>
          <a:xfrm>
            <a:off x="3071664" y="4221088"/>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a[4]</a:t>
            </a:r>
            <a:endParaRPr lang="ru-RU" dirty="0"/>
          </a:p>
        </p:txBody>
      </p:sp>
      <p:sp>
        <p:nvSpPr>
          <p:cNvPr id="9" name="Прямоугольник 8"/>
          <p:cNvSpPr/>
          <p:nvPr/>
        </p:nvSpPr>
        <p:spPr>
          <a:xfrm>
            <a:off x="3071664" y="472514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a[5]</a:t>
            </a:r>
            <a:endParaRPr lang="ru-RU" dirty="0"/>
          </a:p>
        </p:txBody>
      </p:sp>
      <p:sp>
        <p:nvSpPr>
          <p:cNvPr id="10" name="Прямоугольник 9"/>
          <p:cNvSpPr/>
          <p:nvPr/>
        </p:nvSpPr>
        <p:spPr>
          <a:xfrm>
            <a:off x="3071664" y="522920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a[6]</a:t>
            </a:r>
            <a:endParaRPr lang="ru-RU" dirty="0"/>
          </a:p>
        </p:txBody>
      </p:sp>
      <p:sp>
        <p:nvSpPr>
          <p:cNvPr id="11" name="Прямоугольник 10"/>
          <p:cNvSpPr/>
          <p:nvPr/>
        </p:nvSpPr>
        <p:spPr>
          <a:xfrm>
            <a:off x="3071664" y="573325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a[7]</a:t>
            </a:r>
            <a:endParaRPr lang="ru-RU" dirty="0"/>
          </a:p>
        </p:txBody>
      </p:sp>
      <p:sp>
        <p:nvSpPr>
          <p:cNvPr id="13" name="Прямоугольник 12"/>
          <p:cNvSpPr/>
          <p:nvPr/>
        </p:nvSpPr>
        <p:spPr>
          <a:xfrm>
            <a:off x="6096000" y="422108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endParaRPr lang="ru-RU" dirty="0"/>
          </a:p>
        </p:txBody>
      </p:sp>
      <p:cxnSp>
        <p:nvCxnSpPr>
          <p:cNvPr id="15" name="Прямая со стрелкой 14"/>
          <p:cNvCxnSpPr>
            <a:stCxn id="13" idx="1"/>
            <a:endCxn id="8" idx="3"/>
          </p:cNvCxnSpPr>
          <p:nvPr/>
        </p:nvCxnSpPr>
        <p:spPr>
          <a:xfrm rot="10800000">
            <a:off x="4583832" y="4437112"/>
            <a:ext cx="151216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Прямоугольник 16"/>
          <p:cNvSpPr/>
          <p:nvPr/>
        </p:nvSpPr>
        <p:spPr>
          <a:xfrm>
            <a:off x="6096000" y="4797152"/>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cxnSp>
        <p:nvCxnSpPr>
          <p:cNvPr id="18" name="Прямая со стрелкой 17"/>
          <p:cNvCxnSpPr>
            <a:stCxn id="17" idx="1"/>
            <a:endCxn id="9" idx="3"/>
          </p:cNvCxnSpPr>
          <p:nvPr/>
        </p:nvCxnSpPr>
        <p:spPr>
          <a:xfrm rot="10800000">
            <a:off x="4583832" y="494116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a:stCxn id="22" idx="1"/>
            <a:endCxn id="7" idx="3"/>
          </p:cNvCxnSpPr>
          <p:nvPr/>
        </p:nvCxnSpPr>
        <p:spPr>
          <a:xfrm rot="10800000" flipV="1">
            <a:off x="4583832" y="386104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Прямоугольник 21"/>
          <p:cNvSpPr/>
          <p:nvPr/>
        </p:nvSpPr>
        <p:spPr>
          <a:xfrm>
            <a:off x="6096000" y="3645024"/>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sp>
        <p:nvSpPr>
          <p:cNvPr id="26" name="Прямоугольник 25"/>
          <p:cNvSpPr/>
          <p:nvPr/>
        </p:nvSpPr>
        <p:spPr>
          <a:xfrm>
            <a:off x="6096000" y="5373216"/>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t>
            </a:r>
            <a:endParaRPr lang="ru-RU" dirty="0"/>
          </a:p>
        </p:txBody>
      </p:sp>
      <p:cxnSp>
        <p:nvCxnSpPr>
          <p:cNvPr id="28" name="Прямая со стрелкой 27"/>
          <p:cNvCxnSpPr>
            <a:stCxn id="26" idx="1"/>
            <a:endCxn id="10" idx="3"/>
          </p:cNvCxnSpPr>
          <p:nvPr/>
        </p:nvCxnSpPr>
        <p:spPr>
          <a:xfrm rot="10800000">
            <a:off x="4583832" y="5445224"/>
            <a:ext cx="1512168"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7680177" y="3284984"/>
            <a:ext cx="1103187" cy="369332"/>
          </a:xfrm>
          <a:prstGeom prst="rect">
            <a:avLst/>
          </a:prstGeom>
          <a:noFill/>
        </p:spPr>
        <p:txBody>
          <a:bodyPr wrap="none" rtlCol="0">
            <a:spAutoFit/>
          </a:bodyPr>
          <a:lstStyle/>
          <a:p>
            <a:r>
              <a:rPr lang="en-US" dirty="0"/>
              <a:t>q – p =&gt; 2</a:t>
            </a:r>
            <a:endParaRPr lang="ru-RU" dirty="0"/>
          </a:p>
        </p:txBody>
      </p:sp>
      <p:sp>
        <p:nvSpPr>
          <p:cNvPr id="35" name="TextBox 34"/>
          <p:cNvSpPr txBox="1"/>
          <p:nvPr/>
        </p:nvSpPr>
        <p:spPr>
          <a:xfrm>
            <a:off x="7680177" y="2852936"/>
            <a:ext cx="1058303" cy="369332"/>
          </a:xfrm>
          <a:prstGeom prst="rect">
            <a:avLst/>
          </a:prstGeom>
          <a:noFill/>
        </p:spPr>
        <p:txBody>
          <a:bodyPr wrap="none" rtlCol="0">
            <a:spAutoFit/>
          </a:bodyPr>
          <a:lstStyle/>
          <a:p>
            <a:r>
              <a:rPr lang="en-US" dirty="0"/>
              <a:t>q - 2 =&gt; p</a:t>
            </a:r>
            <a:endParaRPr lang="ru-RU" dirty="0"/>
          </a:p>
        </p:txBody>
      </p:sp>
      <p:sp>
        <p:nvSpPr>
          <p:cNvPr id="36" name="TextBox 35"/>
          <p:cNvSpPr txBox="1"/>
          <p:nvPr/>
        </p:nvSpPr>
        <p:spPr>
          <a:xfrm>
            <a:off x="7680177" y="3717032"/>
            <a:ext cx="1103187" cy="369332"/>
          </a:xfrm>
          <a:prstGeom prst="rect">
            <a:avLst/>
          </a:prstGeom>
          <a:noFill/>
        </p:spPr>
        <p:txBody>
          <a:bodyPr wrap="none" rtlCol="0">
            <a:spAutoFit/>
          </a:bodyPr>
          <a:lstStyle/>
          <a:p>
            <a:r>
              <a:rPr lang="en-US" dirty="0"/>
              <a:t>p + 2 =&gt; q</a:t>
            </a:r>
            <a:endParaRPr lang="ru-RU" dirty="0"/>
          </a:p>
        </p:txBody>
      </p:sp>
      <p:sp>
        <p:nvSpPr>
          <p:cNvPr id="37" name="TextBox 36"/>
          <p:cNvSpPr txBox="1"/>
          <p:nvPr/>
        </p:nvSpPr>
        <p:spPr>
          <a:xfrm>
            <a:off x="7680176" y="4149080"/>
            <a:ext cx="1380506" cy="369332"/>
          </a:xfrm>
          <a:prstGeom prst="rect">
            <a:avLst/>
          </a:prstGeom>
          <a:noFill/>
        </p:spPr>
        <p:txBody>
          <a:bodyPr wrap="none" rtlCol="0">
            <a:spAutoFit/>
          </a:bodyPr>
          <a:lstStyle/>
          <a:p>
            <a:r>
              <a:rPr lang="en-US" dirty="0"/>
              <a:t>p &lt; q =&gt; true</a:t>
            </a:r>
            <a:endParaRPr lang="ru-RU" dirty="0"/>
          </a:p>
        </p:txBody>
      </p:sp>
      <p:sp>
        <p:nvSpPr>
          <p:cNvPr id="38" name="TextBox 37"/>
          <p:cNvSpPr txBox="1"/>
          <p:nvPr/>
        </p:nvSpPr>
        <p:spPr>
          <a:xfrm>
            <a:off x="7680176" y="4581128"/>
            <a:ext cx="1396536" cy="369332"/>
          </a:xfrm>
          <a:prstGeom prst="rect">
            <a:avLst/>
          </a:prstGeom>
          <a:noFill/>
        </p:spPr>
        <p:txBody>
          <a:bodyPr wrap="none" rtlCol="0">
            <a:spAutoFit/>
          </a:bodyPr>
          <a:lstStyle/>
          <a:p>
            <a:r>
              <a:rPr lang="en-US" dirty="0"/>
              <a:t>p + 1 == q - 1</a:t>
            </a:r>
            <a:endParaRPr lang="ru-RU" dirty="0"/>
          </a:p>
        </p:txBody>
      </p:sp>
      <p:sp>
        <p:nvSpPr>
          <p:cNvPr id="39" name="TextBox 38"/>
          <p:cNvSpPr txBox="1"/>
          <p:nvPr/>
        </p:nvSpPr>
        <p:spPr>
          <a:xfrm>
            <a:off x="7680177" y="5085184"/>
            <a:ext cx="1269899" cy="369332"/>
          </a:xfrm>
          <a:prstGeom prst="rect">
            <a:avLst/>
          </a:prstGeom>
          <a:noFill/>
        </p:spPr>
        <p:txBody>
          <a:bodyPr wrap="none" rtlCol="0">
            <a:spAutoFit/>
          </a:bodyPr>
          <a:lstStyle/>
          <a:p>
            <a:r>
              <a:rPr lang="en-US" dirty="0"/>
              <a:t>p[3] =&gt; a[7]</a:t>
            </a:r>
            <a:endParaRPr lang="ru-RU" dirty="0"/>
          </a:p>
        </p:txBody>
      </p:sp>
      <p:sp>
        <p:nvSpPr>
          <p:cNvPr id="40" name="TextBox 39"/>
          <p:cNvSpPr txBox="1"/>
          <p:nvPr/>
        </p:nvSpPr>
        <p:spPr>
          <a:xfrm>
            <a:off x="7680176" y="5589240"/>
            <a:ext cx="1340432" cy="369332"/>
          </a:xfrm>
          <a:prstGeom prst="rect">
            <a:avLst/>
          </a:prstGeom>
          <a:noFill/>
        </p:spPr>
        <p:txBody>
          <a:bodyPr wrap="none" rtlCol="0">
            <a:spAutoFit/>
          </a:bodyPr>
          <a:lstStyle/>
          <a:p>
            <a:r>
              <a:rPr lang="en-US" dirty="0"/>
              <a:t>p[-2] =&gt; a[2]</a:t>
            </a:r>
            <a:endParaRPr lang="ru-RU" dirty="0"/>
          </a:p>
        </p:txBody>
      </p:sp>
      <p:sp>
        <p:nvSpPr>
          <p:cNvPr id="42" name="TextBox 41"/>
          <p:cNvSpPr txBox="1"/>
          <p:nvPr/>
        </p:nvSpPr>
        <p:spPr>
          <a:xfrm>
            <a:off x="7680176" y="1988840"/>
            <a:ext cx="1053494" cy="369332"/>
          </a:xfrm>
          <a:prstGeom prst="rect">
            <a:avLst/>
          </a:prstGeom>
          <a:noFill/>
        </p:spPr>
        <p:txBody>
          <a:bodyPr wrap="none" rtlCol="0">
            <a:spAutoFit/>
          </a:bodyPr>
          <a:lstStyle/>
          <a:p>
            <a:r>
              <a:rPr lang="en-US" dirty="0"/>
              <a:t>p = &amp;a[4]</a:t>
            </a:r>
            <a:endParaRPr lang="ru-RU" dirty="0"/>
          </a:p>
        </p:txBody>
      </p:sp>
      <p:sp>
        <p:nvSpPr>
          <p:cNvPr id="43" name="TextBox 42"/>
          <p:cNvSpPr txBox="1"/>
          <p:nvPr/>
        </p:nvSpPr>
        <p:spPr>
          <a:xfrm>
            <a:off x="7680176" y="2420888"/>
            <a:ext cx="1053494" cy="369332"/>
          </a:xfrm>
          <a:prstGeom prst="rect">
            <a:avLst/>
          </a:prstGeom>
          <a:noFill/>
        </p:spPr>
        <p:txBody>
          <a:bodyPr wrap="none" rtlCol="0">
            <a:spAutoFit/>
          </a:bodyPr>
          <a:lstStyle/>
          <a:p>
            <a:r>
              <a:rPr lang="en-US" dirty="0"/>
              <a:t>q = &amp;a[6]</a:t>
            </a:r>
            <a:endParaRPr lang="ru-RU" dirty="0"/>
          </a:p>
        </p:txBody>
      </p:sp>
      <p:sp>
        <p:nvSpPr>
          <p:cNvPr id="44" name="TextBox 43"/>
          <p:cNvSpPr txBox="1"/>
          <p:nvPr/>
        </p:nvSpPr>
        <p:spPr>
          <a:xfrm>
            <a:off x="7680177" y="6021288"/>
            <a:ext cx="1866217" cy="369332"/>
          </a:xfrm>
          <a:prstGeom prst="rect">
            <a:avLst/>
          </a:prstGeom>
          <a:noFill/>
        </p:spPr>
        <p:txBody>
          <a:bodyPr wrap="none" rtlCol="0">
            <a:spAutoFit/>
          </a:bodyPr>
          <a:lstStyle/>
          <a:p>
            <a:r>
              <a:rPr lang="en-US" dirty="0"/>
              <a:t>&amp;a[8] - &amp;a[0] =&gt; 8</a:t>
            </a:r>
            <a:endParaRPr lang="ru-RU" dirty="0"/>
          </a:p>
        </p:txBody>
      </p:sp>
    </p:spTree>
    <p:extLst>
      <p:ext uri="{BB962C8B-B14F-4D97-AF65-F5344CB8AC3E}">
        <p14:creationId xmlns:p14="http://schemas.microsoft.com/office/powerpoint/2010/main" val="527485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6">
                                            <p:txEl>
                                              <p:pRg st="0" end="0"/>
                                            </p:txEl>
                                          </p:spTgt>
                                        </p:tgtEl>
                                        <p:attrNameLst>
                                          <p:attrName>style.visibility</p:attrName>
                                        </p:attrNameLst>
                                      </p:cBhvr>
                                      <p:to>
                                        <p:strVal val="visible"/>
                                      </p:to>
                                    </p:set>
                                    <p:animEffect transition="in" filter="fade">
                                      <p:cBhvr>
                                        <p:cTn id="27" dur="500"/>
                                        <p:tgtEl>
                                          <p:spTgt spid="3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8">
                                            <p:txEl>
                                              <p:pRg st="0" end="0"/>
                                            </p:txEl>
                                          </p:spTgt>
                                        </p:tgtEl>
                                        <p:attrNameLst>
                                          <p:attrName>style.visibility</p:attrName>
                                        </p:attrNameLst>
                                      </p:cBhvr>
                                      <p:to>
                                        <p:strVal val="visible"/>
                                      </p:to>
                                    </p:set>
                                    <p:animEffect transition="in" filter="fade">
                                      <p:cBhvr>
                                        <p:cTn id="37" dur="500"/>
                                        <p:tgtEl>
                                          <p:spTgt spid="3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9">
                                            <p:txEl>
                                              <p:pRg st="0" end="0"/>
                                            </p:txEl>
                                          </p:spTgt>
                                        </p:tgtEl>
                                        <p:attrNameLst>
                                          <p:attrName>style.visibility</p:attrName>
                                        </p:attrNameLst>
                                      </p:cBhvr>
                                      <p:to>
                                        <p:strVal val="visible"/>
                                      </p:to>
                                    </p:set>
                                    <p:animEffect transition="in" filter="fade">
                                      <p:cBhvr>
                                        <p:cTn id="42" dur="500"/>
                                        <p:tgtEl>
                                          <p:spTgt spid="39">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0">
                                            <p:txEl>
                                              <p:pRg st="0" end="0"/>
                                            </p:txEl>
                                          </p:spTgt>
                                        </p:tgtEl>
                                        <p:attrNameLst>
                                          <p:attrName>style.visibility</p:attrName>
                                        </p:attrNameLst>
                                      </p:cBhvr>
                                      <p:to>
                                        <p:strVal val="visible"/>
                                      </p:to>
                                    </p:set>
                                    <p:animEffect transition="in" filter="fade">
                                      <p:cBhvr>
                                        <p:cTn id="47" dur="500"/>
                                        <p:tgtEl>
                                          <p:spTgt spid="40">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4">
                                            <p:txEl>
                                              <p:pRg st="0" end="0"/>
                                            </p:txEl>
                                          </p:spTgt>
                                        </p:tgtEl>
                                        <p:attrNameLst>
                                          <p:attrName>style.visibility</p:attrName>
                                        </p:attrNameLst>
                                      </p:cBhvr>
                                      <p:to>
                                        <p:strVal val="visible"/>
                                      </p:to>
                                    </p:set>
                                    <p:animEffect transition="in" filter="fade">
                                      <p:cBhvr>
                                        <p:cTn id="52"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7" grpId="0"/>
      <p:bldP spid="42" grpId="0"/>
      <p:bldP spid="4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a:lstStyle/>
          <a:p>
            <a:pPr>
              <a:defRPr/>
            </a:pPr>
            <a:r>
              <a:rPr lang="ru-RU"/>
              <a:t>Примеры</a:t>
            </a:r>
          </a:p>
        </p:txBody>
      </p:sp>
      <p:sp>
        <p:nvSpPr>
          <p:cNvPr id="92163" name="Text Box 5"/>
          <p:cNvSpPr txBox="1">
            <a:spLocks noChangeArrowheads="1"/>
          </p:cNvSpPr>
          <p:nvPr/>
        </p:nvSpPr>
        <p:spPr bwMode="auto">
          <a:xfrm>
            <a:off x="838200" y="2262188"/>
            <a:ext cx="9090021" cy="3970318"/>
          </a:xfrm>
          <a:prstGeom prst="rect">
            <a:avLst/>
          </a:prstGeom>
          <a:noFill/>
          <a:ln w="9525">
            <a:noFill/>
            <a:miter lim="800000"/>
            <a:headEnd/>
            <a:tailEnd/>
          </a:ln>
        </p:spPr>
        <p:txBody>
          <a:bodyPr wrap="square">
            <a:spAutoFit/>
          </a:bodyPr>
          <a:lstStyle/>
          <a:p>
            <a:r>
              <a:rPr lang="en-US" dirty="0">
                <a:latin typeface="Courier New" pitchFamily="49" charset="0"/>
              </a:rPr>
              <a:t>int </a:t>
            </a:r>
            <a:r>
              <a:rPr lang="en-US" dirty="0" err="1">
                <a:latin typeface="Courier New" pitchFamily="49" charset="0"/>
              </a:rPr>
              <a:t>arr</a:t>
            </a:r>
            <a:r>
              <a:rPr lang="en-US" dirty="0">
                <a:latin typeface="Courier New" pitchFamily="49" charset="0"/>
              </a:rPr>
              <a:t>[10];</a:t>
            </a:r>
          </a:p>
          <a:p>
            <a:endParaRPr lang="ru-RU" dirty="0">
              <a:latin typeface="Courier New" pitchFamily="49" charset="0"/>
            </a:endParaRPr>
          </a:p>
          <a:p>
            <a:r>
              <a:rPr lang="en-US" dirty="0">
                <a:latin typeface="Courier New" pitchFamily="49" charset="0"/>
              </a:rPr>
              <a:t>// </a:t>
            </a:r>
            <a:r>
              <a:rPr lang="ru-RU" dirty="0">
                <a:latin typeface="Courier New" pitchFamily="49" charset="0"/>
              </a:rPr>
              <a:t>получаем указатель на начальный элемент массива</a:t>
            </a:r>
            <a:endParaRPr lang="en-US" dirty="0">
              <a:latin typeface="Courier New" pitchFamily="49" charset="0"/>
            </a:endParaRPr>
          </a:p>
          <a:p>
            <a:r>
              <a:rPr lang="en-US" dirty="0">
                <a:latin typeface="Courier New" pitchFamily="49" charset="0"/>
              </a:rPr>
              <a:t>int *p = </a:t>
            </a:r>
            <a:r>
              <a:rPr lang="en-US" dirty="0" err="1">
                <a:latin typeface="Courier New" pitchFamily="49" charset="0"/>
              </a:rPr>
              <a:t>arr</a:t>
            </a:r>
            <a:r>
              <a:rPr lang="en-US" dirty="0">
                <a:latin typeface="Courier New" pitchFamily="49" charset="0"/>
              </a:rPr>
              <a:t>;</a:t>
            </a:r>
            <a:r>
              <a:rPr lang="ru-RU" dirty="0">
                <a:latin typeface="Courier New" pitchFamily="49" charset="0"/>
              </a:rPr>
              <a:t> </a:t>
            </a:r>
            <a:r>
              <a:rPr lang="en-US" dirty="0">
                <a:latin typeface="Courier New" pitchFamily="49" charset="0"/>
              </a:rPr>
              <a:t>//</a:t>
            </a:r>
            <a:r>
              <a:rPr lang="ru-RU" dirty="0">
                <a:latin typeface="Courier New" pitchFamily="49" charset="0"/>
              </a:rPr>
              <a:t> эквивалентно </a:t>
            </a:r>
            <a:r>
              <a:rPr lang="en-US" dirty="0">
                <a:latin typeface="Courier New" pitchFamily="49" charset="0"/>
              </a:rPr>
              <a:t>int *p = &amp;</a:t>
            </a:r>
            <a:r>
              <a:rPr lang="en-US" dirty="0" err="1">
                <a:latin typeface="Courier New" pitchFamily="49" charset="0"/>
              </a:rPr>
              <a:t>arr</a:t>
            </a:r>
            <a:r>
              <a:rPr lang="en-US" dirty="0">
                <a:latin typeface="Courier New" pitchFamily="49" charset="0"/>
              </a:rPr>
              <a:t>[0];</a:t>
            </a:r>
          </a:p>
          <a:p>
            <a:endParaRPr lang="en-US" dirty="0">
              <a:latin typeface="Courier New" pitchFamily="49" charset="0"/>
            </a:endParaRPr>
          </a:p>
          <a:p>
            <a:r>
              <a:rPr lang="en-US" dirty="0">
                <a:latin typeface="Courier New" pitchFamily="49" charset="0"/>
              </a:rPr>
              <a:t>// </a:t>
            </a:r>
            <a:r>
              <a:rPr lang="ru-RU" dirty="0">
                <a:latin typeface="Courier New" pitchFamily="49" charset="0"/>
              </a:rPr>
              <a:t>следующие две строки эквивалентны</a:t>
            </a:r>
            <a:endParaRPr lang="en-US" dirty="0">
              <a:latin typeface="Courier New" pitchFamily="49" charset="0"/>
            </a:endParaRPr>
          </a:p>
          <a:p>
            <a:r>
              <a:rPr lang="en-US" dirty="0">
                <a:latin typeface="Courier New" pitchFamily="49" charset="0"/>
              </a:rPr>
              <a:t>*(p + 4) = 5;</a:t>
            </a:r>
          </a:p>
          <a:p>
            <a:r>
              <a:rPr lang="en-US" dirty="0" err="1">
                <a:latin typeface="Courier New" pitchFamily="49" charset="0"/>
              </a:rPr>
              <a:t>arr</a:t>
            </a:r>
            <a:r>
              <a:rPr lang="en-US" dirty="0">
                <a:latin typeface="Courier New" pitchFamily="49" charset="0"/>
              </a:rPr>
              <a:t>[4] = 5;</a:t>
            </a:r>
            <a:endParaRPr lang="ru-RU" dirty="0">
              <a:latin typeface="Courier New" pitchFamily="49" charset="0"/>
            </a:endParaRPr>
          </a:p>
          <a:p>
            <a:endParaRPr lang="en-US" dirty="0">
              <a:latin typeface="Courier New" pitchFamily="49" charset="0"/>
            </a:endParaRPr>
          </a:p>
          <a:p>
            <a:r>
              <a:rPr lang="ru-RU" dirty="0">
                <a:latin typeface="Courier New" pitchFamily="49" charset="0"/>
              </a:rPr>
              <a:t>/*</a:t>
            </a:r>
            <a:r>
              <a:rPr lang="en-US" dirty="0">
                <a:latin typeface="Courier New" pitchFamily="49" charset="0"/>
              </a:rPr>
              <a:t> </a:t>
            </a:r>
            <a:r>
              <a:rPr lang="ru-RU" dirty="0">
                <a:latin typeface="Courier New" pitchFamily="49" charset="0"/>
              </a:rPr>
              <a:t>несмотря на то, что в массиве всего 10 элементов,</a:t>
            </a:r>
          </a:p>
          <a:p>
            <a:r>
              <a:rPr lang="ru-RU" dirty="0">
                <a:latin typeface="Courier New" pitchFamily="49" charset="0"/>
              </a:rPr>
              <a:t>допускается получать указатель на ячейку, следующую </a:t>
            </a:r>
          </a:p>
          <a:p>
            <a:r>
              <a:rPr lang="ru-RU" dirty="0">
                <a:latin typeface="Courier New" pitchFamily="49" charset="0"/>
              </a:rPr>
              <a:t>за последним элементом массива */</a:t>
            </a:r>
          </a:p>
          <a:p>
            <a:r>
              <a:rPr lang="en-US" dirty="0">
                <a:latin typeface="Courier New" pitchFamily="49" charset="0"/>
              </a:rPr>
              <a:t>p = &amp;a[10];</a:t>
            </a:r>
          </a:p>
          <a:p>
            <a:r>
              <a:rPr lang="en-US" dirty="0">
                <a:latin typeface="Courier New" pitchFamily="49" charset="0"/>
              </a:rPr>
              <a:t>*(p – 1) = 3;	// </a:t>
            </a:r>
            <a:r>
              <a:rPr lang="ru-RU" dirty="0">
                <a:latin typeface="Courier New" pitchFamily="49" charset="0"/>
              </a:rPr>
              <a:t>эквивалентно </a:t>
            </a:r>
            <a:r>
              <a:rPr lang="en-US" dirty="0" err="1">
                <a:latin typeface="Courier New" pitchFamily="49" charset="0"/>
              </a:rPr>
              <a:t>arr</a:t>
            </a:r>
            <a:r>
              <a:rPr lang="en-US" dirty="0">
                <a:latin typeface="Courier New" pitchFamily="49" charset="0"/>
              </a:rPr>
              <a:t>[9] = 3;</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26282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163">
                                            <p:txEl>
                                              <p:pRg st="2" end="2"/>
                                            </p:txEl>
                                          </p:spTgt>
                                        </p:tgtEl>
                                        <p:attrNameLst>
                                          <p:attrName>style.visibility</p:attrName>
                                        </p:attrNameLst>
                                      </p:cBhvr>
                                      <p:to>
                                        <p:strVal val="visible"/>
                                      </p:to>
                                    </p:set>
                                    <p:animEffect transition="in" filter="fade">
                                      <p:cBhvr>
                                        <p:cTn id="7" dur="500"/>
                                        <p:tgtEl>
                                          <p:spTgt spid="9216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2163">
                                            <p:txEl>
                                              <p:pRg st="3" end="3"/>
                                            </p:txEl>
                                          </p:spTgt>
                                        </p:tgtEl>
                                        <p:attrNameLst>
                                          <p:attrName>style.visibility</p:attrName>
                                        </p:attrNameLst>
                                      </p:cBhvr>
                                      <p:to>
                                        <p:strVal val="visible"/>
                                      </p:to>
                                    </p:set>
                                    <p:animEffect transition="in" filter="fade">
                                      <p:cBhvr>
                                        <p:cTn id="10" dur="500"/>
                                        <p:tgtEl>
                                          <p:spTgt spid="9216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2163">
                                            <p:txEl>
                                              <p:pRg st="5" end="5"/>
                                            </p:txEl>
                                          </p:spTgt>
                                        </p:tgtEl>
                                        <p:attrNameLst>
                                          <p:attrName>style.visibility</p:attrName>
                                        </p:attrNameLst>
                                      </p:cBhvr>
                                      <p:to>
                                        <p:strVal val="visible"/>
                                      </p:to>
                                    </p:set>
                                    <p:animEffect transition="in" filter="fade">
                                      <p:cBhvr>
                                        <p:cTn id="15" dur="500"/>
                                        <p:tgtEl>
                                          <p:spTgt spid="9216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2163">
                                            <p:txEl>
                                              <p:pRg st="6" end="6"/>
                                            </p:txEl>
                                          </p:spTgt>
                                        </p:tgtEl>
                                        <p:attrNameLst>
                                          <p:attrName>style.visibility</p:attrName>
                                        </p:attrNameLst>
                                      </p:cBhvr>
                                      <p:to>
                                        <p:strVal val="visible"/>
                                      </p:to>
                                    </p:set>
                                    <p:animEffect transition="in" filter="fade">
                                      <p:cBhvr>
                                        <p:cTn id="18" dur="500"/>
                                        <p:tgtEl>
                                          <p:spTgt spid="9216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2163">
                                            <p:txEl>
                                              <p:pRg st="7" end="7"/>
                                            </p:txEl>
                                          </p:spTgt>
                                        </p:tgtEl>
                                        <p:attrNameLst>
                                          <p:attrName>style.visibility</p:attrName>
                                        </p:attrNameLst>
                                      </p:cBhvr>
                                      <p:to>
                                        <p:strVal val="visible"/>
                                      </p:to>
                                    </p:set>
                                    <p:animEffect transition="in" filter="fade">
                                      <p:cBhvr>
                                        <p:cTn id="21" dur="500"/>
                                        <p:tgtEl>
                                          <p:spTgt spid="92163">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2163">
                                            <p:txEl>
                                              <p:pRg st="9" end="9"/>
                                            </p:txEl>
                                          </p:spTgt>
                                        </p:tgtEl>
                                        <p:attrNameLst>
                                          <p:attrName>style.visibility</p:attrName>
                                        </p:attrNameLst>
                                      </p:cBhvr>
                                      <p:to>
                                        <p:strVal val="visible"/>
                                      </p:to>
                                    </p:set>
                                    <p:animEffect transition="in" filter="fade">
                                      <p:cBhvr>
                                        <p:cTn id="26" dur="500"/>
                                        <p:tgtEl>
                                          <p:spTgt spid="92163">
                                            <p:txEl>
                                              <p:pRg st="9" end="9"/>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92163">
                                            <p:txEl>
                                              <p:pRg st="10" end="10"/>
                                            </p:txEl>
                                          </p:spTgt>
                                        </p:tgtEl>
                                        <p:attrNameLst>
                                          <p:attrName>style.visibility</p:attrName>
                                        </p:attrNameLst>
                                      </p:cBhvr>
                                      <p:to>
                                        <p:strVal val="visible"/>
                                      </p:to>
                                    </p:set>
                                    <p:animEffect transition="in" filter="fade">
                                      <p:cBhvr>
                                        <p:cTn id="29" dur="500"/>
                                        <p:tgtEl>
                                          <p:spTgt spid="92163">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92163">
                                            <p:txEl>
                                              <p:pRg st="11" end="11"/>
                                            </p:txEl>
                                          </p:spTgt>
                                        </p:tgtEl>
                                        <p:attrNameLst>
                                          <p:attrName>style.visibility</p:attrName>
                                        </p:attrNameLst>
                                      </p:cBhvr>
                                      <p:to>
                                        <p:strVal val="visible"/>
                                      </p:to>
                                    </p:set>
                                    <p:animEffect transition="in" filter="fade">
                                      <p:cBhvr>
                                        <p:cTn id="32" dur="500"/>
                                        <p:tgtEl>
                                          <p:spTgt spid="92163">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92163">
                                            <p:txEl>
                                              <p:pRg st="12" end="12"/>
                                            </p:txEl>
                                          </p:spTgt>
                                        </p:tgtEl>
                                        <p:attrNameLst>
                                          <p:attrName>style.visibility</p:attrName>
                                        </p:attrNameLst>
                                      </p:cBhvr>
                                      <p:to>
                                        <p:strVal val="visible"/>
                                      </p:to>
                                    </p:set>
                                    <p:animEffect transition="in" filter="fade">
                                      <p:cBhvr>
                                        <p:cTn id="35" dur="500"/>
                                        <p:tgtEl>
                                          <p:spTgt spid="92163">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92163">
                                            <p:txEl>
                                              <p:pRg st="13" end="13"/>
                                            </p:txEl>
                                          </p:spTgt>
                                        </p:tgtEl>
                                        <p:attrNameLst>
                                          <p:attrName>style.visibility</p:attrName>
                                        </p:attrNameLst>
                                      </p:cBhvr>
                                      <p:to>
                                        <p:strVal val="visible"/>
                                      </p:to>
                                    </p:set>
                                    <p:animEffect transition="in" filter="fade">
                                      <p:cBhvr>
                                        <p:cTn id="38" dur="500"/>
                                        <p:tgtEl>
                                          <p:spTgt spid="9216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AE69EAC5-49B1-4DB0-9641-9146648A1AB5}"/>
              </a:ext>
            </a:extLst>
          </p:cNvPr>
          <p:cNvSpPr>
            <a:spLocks noGrp="1"/>
          </p:cNvSpPr>
          <p:nvPr>
            <p:ph type="title"/>
          </p:nvPr>
        </p:nvSpPr>
        <p:spPr/>
        <p:txBody>
          <a:bodyPr/>
          <a:lstStyle/>
          <a:p>
            <a:r>
              <a:rPr lang="ru-RU" dirty="0"/>
              <a:t>Модель памяти</a:t>
            </a:r>
          </a:p>
        </p:txBody>
      </p:sp>
      <p:sp>
        <p:nvSpPr>
          <p:cNvPr id="5" name="Текст 4">
            <a:extLst>
              <a:ext uri="{FF2B5EF4-FFF2-40B4-BE49-F238E27FC236}">
                <a16:creationId xmlns:a16="http://schemas.microsoft.com/office/drawing/2014/main" id="{181150B4-7BE0-499A-95C8-E34C9E29939B}"/>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42669716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ru-RU"/>
              <a:t>Указатели на </a:t>
            </a:r>
            <a:r>
              <a:rPr lang="en-US"/>
              <a:t>char</a:t>
            </a:r>
            <a:endParaRPr lang="ru-RU"/>
          </a:p>
        </p:txBody>
      </p:sp>
      <p:sp>
        <p:nvSpPr>
          <p:cNvPr id="93187" name="Rectangle 3"/>
          <p:cNvSpPr>
            <a:spLocks noGrp="1" noChangeArrowheads="1"/>
          </p:cNvSpPr>
          <p:nvPr>
            <p:ph idx="1"/>
          </p:nvPr>
        </p:nvSpPr>
        <p:spPr/>
        <p:txBody>
          <a:bodyPr/>
          <a:lstStyle/>
          <a:p>
            <a:r>
              <a:rPr lang="ru-RU" dirty="0"/>
              <a:t>Строковые константы – массивы символов с завершающим нулем</a:t>
            </a:r>
          </a:p>
          <a:p>
            <a:r>
              <a:rPr lang="ru-RU" dirty="0"/>
              <a:t>Передача строковой константы в функцию (напр. </a:t>
            </a:r>
            <a:r>
              <a:rPr lang="en-US" dirty="0" err="1"/>
              <a:t>printf</a:t>
            </a:r>
            <a:r>
              <a:rPr lang="en-US" dirty="0"/>
              <a:t>) </a:t>
            </a:r>
            <a:r>
              <a:rPr lang="ru-RU" dirty="0"/>
              <a:t>осуществляется путем передачи указателя на ее начальный элемент</a:t>
            </a:r>
          </a:p>
        </p:txBody>
      </p:sp>
    </p:spTree>
    <p:custDataLst>
      <p:tags r:id="rId1"/>
    </p:custDataLst>
    <p:extLst>
      <p:ext uri="{BB962C8B-B14F-4D97-AF65-F5344CB8AC3E}">
        <p14:creationId xmlns:p14="http://schemas.microsoft.com/office/powerpoint/2010/main" val="28251368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Effect transition="in" filter="fade">
                                      <p:cBhvr>
                                        <p:cTn id="7" dur="500"/>
                                        <p:tgtEl>
                                          <p:spTgt spid="931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3187">
                                            <p:txEl>
                                              <p:pRg st="1" end="1"/>
                                            </p:txEl>
                                          </p:spTgt>
                                        </p:tgtEl>
                                        <p:attrNameLst>
                                          <p:attrName>style.visibility</p:attrName>
                                        </p:attrNameLst>
                                      </p:cBhvr>
                                      <p:to>
                                        <p:strVal val="visible"/>
                                      </p:to>
                                    </p:set>
                                    <p:animEffect transition="in" filter="fade">
                                      <p:cBhvr>
                                        <p:cTn id="12" dur="500"/>
                                        <p:tgtEl>
                                          <p:spTgt spid="931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Особенности</a:t>
            </a:r>
          </a:p>
        </p:txBody>
      </p:sp>
      <p:sp>
        <p:nvSpPr>
          <p:cNvPr id="3" name="Содержимое 2"/>
          <p:cNvSpPr>
            <a:spLocks noGrp="1"/>
          </p:cNvSpPr>
          <p:nvPr>
            <p:ph idx="1"/>
          </p:nvPr>
        </p:nvSpPr>
        <p:spPr/>
        <p:txBody>
          <a:bodyPr>
            <a:normAutofit/>
          </a:bodyPr>
          <a:lstStyle/>
          <a:p>
            <a:r>
              <a:rPr lang="ru-RU" dirty="0"/>
              <a:t>Присваивание указателей, </a:t>
            </a:r>
            <a:r>
              <a:rPr lang="ru-RU" b="1" dirty="0">
                <a:solidFill>
                  <a:srgbClr val="FF0000"/>
                </a:solidFill>
              </a:rPr>
              <a:t>не копирует данные</a:t>
            </a:r>
          </a:p>
          <a:p>
            <a:pPr lvl="1"/>
            <a:r>
              <a:rPr lang="en-US" dirty="0"/>
              <a:t>char * p = "Hello";</a:t>
            </a:r>
            <a:br>
              <a:rPr lang="ru-RU" dirty="0"/>
            </a:br>
            <a:r>
              <a:rPr lang="en-US" dirty="0"/>
              <a:t>char * p1 = p; // p </a:t>
            </a:r>
            <a:r>
              <a:rPr lang="ru-RU" dirty="0"/>
              <a:t>и </a:t>
            </a:r>
            <a:r>
              <a:rPr lang="en-US" dirty="0"/>
              <a:t>p1 </a:t>
            </a:r>
            <a:r>
              <a:rPr lang="ru-RU" dirty="0"/>
              <a:t>указывают на одно и то же место в памяти</a:t>
            </a:r>
            <a:endParaRPr lang="en-US" dirty="0"/>
          </a:p>
          <a:p>
            <a:r>
              <a:rPr lang="ru-RU" dirty="0"/>
              <a:t>Символьный массив и символьный указатель – различные понятия</a:t>
            </a:r>
          </a:p>
          <a:p>
            <a:pPr lvl="1"/>
            <a:r>
              <a:rPr lang="en-US" dirty="0"/>
              <a:t>char msg[] = "Hello";	// </a:t>
            </a:r>
            <a:r>
              <a:rPr lang="ru-RU" dirty="0"/>
              <a:t>массив</a:t>
            </a:r>
          </a:p>
          <a:p>
            <a:pPr lvl="2"/>
            <a:r>
              <a:rPr lang="ru-RU" dirty="0"/>
              <a:t>Символы внутри массива могут изменяться</a:t>
            </a:r>
          </a:p>
          <a:p>
            <a:pPr lvl="2"/>
            <a:r>
              <a:rPr lang="en-US" dirty="0" err="1"/>
              <a:t>msg</a:t>
            </a:r>
            <a:r>
              <a:rPr lang="en-US" dirty="0"/>
              <a:t> </a:t>
            </a:r>
            <a:r>
              <a:rPr lang="ru-RU" dirty="0"/>
              <a:t>всегда указывает на одно и то же место в памяти</a:t>
            </a:r>
            <a:endParaRPr lang="en-US" dirty="0"/>
          </a:p>
          <a:p>
            <a:pPr lvl="1"/>
            <a:r>
              <a:rPr lang="en-US" dirty="0"/>
              <a:t>char *</a:t>
            </a:r>
            <a:r>
              <a:rPr lang="en-US" dirty="0" err="1"/>
              <a:t>pmsg</a:t>
            </a:r>
            <a:r>
              <a:rPr lang="en-US" dirty="0"/>
              <a:t> = “Hello”;</a:t>
            </a:r>
            <a:r>
              <a:rPr lang="ru-RU" dirty="0"/>
              <a:t>	</a:t>
            </a:r>
            <a:r>
              <a:rPr lang="en-US" dirty="0"/>
              <a:t>// </a:t>
            </a:r>
            <a:r>
              <a:rPr lang="ru-RU" dirty="0"/>
              <a:t>указатель</a:t>
            </a:r>
          </a:p>
          <a:p>
            <a:pPr lvl="2"/>
            <a:r>
              <a:rPr lang="ru-RU" dirty="0"/>
              <a:t>Попытка изменить символы через </a:t>
            </a:r>
            <a:r>
              <a:rPr lang="en-US" dirty="0" err="1"/>
              <a:t>pmsg</a:t>
            </a:r>
            <a:r>
              <a:rPr lang="en-US" dirty="0"/>
              <a:t> </a:t>
            </a:r>
            <a:r>
              <a:rPr lang="ru-RU" dirty="0"/>
              <a:t>приведет к неопределенному поведению</a:t>
            </a:r>
          </a:p>
          <a:p>
            <a:pPr lvl="2"/>
            <a:r>
              <a:rPr lang="en-US" dirty="0" err="1"/>
              <a:t>pmsg</a:t>
            </a:r>
            <a:r>
              <a:rPr lang="en-US" dirty="0"/>
              <a:t> – </a:t>
            </a:r>
            <a:r>
              <a:rPr lang="ru-RU" dirty="0"/>
              <a:t>указатель, можно присвоить ему другое значение в ходе работы программы</a:t>
            </a:r>
          </a:p>
        </p:txBody>
      </p:sp>
    </p:spTree>
    <p:extLst>
      <p:ext uri="{BB962C8B-B14F-4D97-AF65-F5344CB8AC3E}">
        <p14:creationId xmlns:p14="http://schemas.microsoft.com/office/powerpoint/2010/main" val="2959310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ru-RU"/>
              <a:t>Массивы указателей</a:t>
            </a:r>
          </a:p>
        </p:txBody>
      </p:sp>
      <p:sp>
        <p:nvSpPr>
          <p:cNvPr id="94211" name="Rectangle 3"/>
          <p:cNvSpPr>
            <a:spLocks noGrp="1" noChangeArrowheads="1"/>
          </p:cNvSpPr>
          <p:nvPr>
            <p:ph idx="1"/>
          </p:nvPr>
        </p:nvSpPr>
        <p:spPr/>
        <p:txBody>
          <a:bodyPr/>
          <a:lstStyle/>
          <a:p>
            <a:pPr eaLnBrk="1" hangingPunct="1"/>
            <a:r>
              <a:rPr lang="ru-RU" dirty="0"/>
              <a:t>Указатели, как и другие переменные можно группировать в массивы</a:t>
            </a:r>
          </a:p>
          <a:p>
            <a:pPr lvl="1" eaLnBrk="1" hangingPunct="1"/>
            <a:r>
              <a:rPr lang="en-US" dirty="0" err="1"/>
              <a:t>int</a:t>
            </a:r>
            <a:r>
              <a:rPr lang="en-US" dirty="0"/>
              <a:t> main(</a:t>
            </a:r>
            <a:r>
              <a:rPr lang="en-US" dirty="0" err="1"/>
              <a:t>int</a:t>
            </a:r>
            <a:r>
              <a:rPr lang="en-US" dirty="0"/>
              <a:t> </a:t>
            </a:r>
            <a:r>
              <a:rPr lang="en-US" dirty="0" err="1"/>
              <a:t>argc</a:t>
            </a:r>
            <a:r>
              <a:rPr lang="en-US" dirty="0"/>
              <a:t>, </a:t>
            </a:r>
            <a:r>
              <a:rPr lang="en-US" b="1" dirty="0">
                <a:solidFill>
                  <a:srgbClr val="FF0000"/>
                </a:solidFill>
              </a:rPr>
              <a:t>char* </a:t>
            </a:r>
            <a:r>
              <a:rPr lang="en-US" b="1" dirty="0" err="1">
                <a:solidFill>
                  <a:srgbClr val="FF0000"/>
                </a:solidFill>
              </a:rPr>
              <a:t>argv</a:t>
            </a:r>
            <a:r>
              <a:rPr lang="en-US" b="1" dirty="0">
                <a:solidFill>
                  <a:srgbClr val="FF0000"/>
                </a:solidFill>
              </a:rPr>
              <a:t>[]</a:t>
            </a:r>
            <a:r>
              <a:rPr lang="en-US" dirty="0">
                <a:solidFill>
                  <a:srgbClr val="FF0000"/>
                </a:solidFill>
              </a:rPr>
              <a:t>)</a:t>
            </a:r>
          </a:p>
          <a:p>
            <a:pPr lvl="1" eaLnBrk="1" hangingPunct="1"/>
            <a:r>
              <a:rPr lang="en-US" dirty="0"/>
              <a:t>const char * a[] = {“Hello”, “World!”};</a:t>
            </a:r>
            <a:br>
              <a:rPr lang="en-US" dirty="0"/>
            </a:br>
            <a:r>
              <a:rPr lang="en-US" dirty="0" err="1"/>
              <a:t>printf</a:t>
            </a:r>
            <a:r>
              <a:rPr lang="en-US" dirty="0"/>
              <a:t>(“%s %s\n”, a[0], a[1]);</a:t>
            </a:r>
            <a:br>
              <a:rPr lang="en-US" dirty="0"/>
            </a:br>
            <a:r>
              <a:rPr lang="en-US" dirty="0"/>
              <a:t>a[0] = “Goodbye”;</a:t>
            </a:r>
          </a:p>
          <a:p>
            <a:pPr eaLnBrk="1" hangingPunct="1"/>
            <a:r>
              <a:rPr lang="ru-RU" dirty="0"/>
              <a:t>Массивы указателей могут использоваться как альтернатива двумерных массивов</a:t>
            </a:r>
          </a:p>
        </p:txBody>
      </p:sp>
    </p:spTree>
    <p:custDataLst>
      <p:tags r:id="rId1"/>
    </p:custDataLst>
    <p:extLst>
      <p:ext uri="{BB962C8B-B14F-4D97-AF65-F5344CB8AC3E}">
        <p14:creationId xmlns:p14="http://schemas.microsoft.com/office/powerpoint/2010/main" val="1726287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fade">
                                      <p:cBhvr>
                                        <p:cTn id="7" dur="500"/>
                                        <p:tgtEl>
                                          <p:spTgt spid="942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4211">
                                            <p:txEl>
                                              <p:pRg st="1" end="1"/>
                                            </p:txEl>
                                          </p:spTgt>
                                        </p:tgtEl>
                                        <p:attrNameLst>
                                          <p:attrName>style.visibility</p:attrName>
                                        </p:attrNameLst>
                                      </p:cBhvr>
                                      <p:to>
                                        <p:strVal val="visible"/>
                                      </p:to>
                                    </p:set>
                                    <p:animEffect transition="in" filter="fade">
                                      <p:cBhvr>
                                        <p:cTn id="10" dur="500"/>
                                        <p:tgtEl>
                                          <p:spTgt spid="9421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4211">
                                            <p:txEl>
                                              <p:pRg st="2" end="2"/>
                                            </p:txEl>
                                          </p:spTgt>
                                        </p:tgtEl>
                                        <p:attrNameLst>
                                          <p:attrName>style.visibility</p:attrName>
                                        </p:attrNameLst>
                                      </p:cBhvr>
                                      <p:to>
                                        <p:strVal val="visible"/>
                                      </p:to>
                                    </p:set>
                                    <p:animEffect transition="in" filter="fade">
                                      <p:cBhvr>
                                        <p:cTn id="13" dur="500"/>
                                        <p:tgtEl>
                                          <p:spTgt spid="9421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4211">
                                            <p:txEl>
                                              <p:pRg st="3" end="3"/>
                                            </p:txEl>
                                          </p:spTgt>
                                        </p:tgtEl>
                                        <p:attrNameLst>
                                          <p:attrName>style.visibility</p:attrName>
                                        </p:attrNameLst>
                                      </p:cBhvr>
                                      <p:to>
                                        <p:strVal val="visible"/>
                                      </p:to>
                                    </p:set>
                                    <p:animEffect transition="in" filter="fade">
                                      <p:cBhvr>
                                        <p:cTn id="18" dur="500"/>
                                        <p:tgtEl>
                                          <p:spTgt spid="942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ru-RU"/>
              <a:t>Указатели на указатели</a:t>
            </a:r>
          </a:p>
        </p:txBody>
      </p:sp>
      <p:sp>
        <p:nvSpPr>
          <p:cNvPr id="96259" name="Rectangle 3"/>
          <p:cNvSpPr>
            <a:spLocks noGrp="1" noChangeArrowheads="1"/>
          </p:cNvSpPr>
          <p:nvPr>
            <p:ph idx="1"/>
          </p:nvPr>
        </p:nvSpPr>
        <p:spPr/>
        <p:txBody>
          <a:bodyPr/>
          <a:lstStyle/>
          <a:p>
            <a:pPr eaLnBrk="1" hangingPunct="1"/>
            <a:r>
              <a:rPr lang="ru-RU" dirty="0"/>
              <a:t>В </a:t>
            </a:r>
            <a:r>
              <a:rPr lang="en-US" dirty="0"/>
              <a:t>C </a:t>
            </a:r>
            <a:r>
              <a:rPr lang="ru-RU" dirty="0"/>
              <a:t>и </a:t>
            </a:r>
            <a:r>
              <a:rPr lang="en-US" dirty="0"/>
              <a:t>C++</a:t>
            </a:r>
            <a:r>
              <a:rPr lang="ru-RU" dirty="0"/>
              <a:t> возможны указатели, ссылающиеся на другие указатели</a:t>
            </a:r>
          </a:p>
          <a:p>
            <a:pPr lvl="1" eaLnBrk="1" hangingPunct="1"/>
            <a:r>
              <a:rPr lang="en-US" dirty="0"/>
              <a:t>char </a:t>
            </a:r>
            <a:r>
              <a:rPr lang="en-US" dirty="0" err="1"/>
              <a:t>arr</a:t>
            </a:r>
            <a:r>
              <a:rPr lang="en-US" dirty="0"/>
              <a:t>[] = “Hello”;</a:t>
            </a:r>
            <a:br>
              <a:rPr lang="en-US" dirty="0"/>
            </a:br>
            <a:r>
              <a:rPr lang="en-US" dirty="0"/>
              <a:t>char *</a:t>
            </a:r>
            <a:r>
              <a:rPr lang="en-US" dirty="0" err="1"/>
              <a:t>parr</a:t>
            </a:r>
            <a:r>
              <a:rPr lang="en-US" dirty="0"/>
              <a:t> = </a:t>
            </a:r>
            <a:r>
              <a:rPr lang="en-US" dirty="0" err="1"/>
              <a:t>arr</a:t>
            </a:r>
            <a:r>
              <a:rPr lang="en-US" dirty="0"/>
              <a:t>;</a:t>
            </a:r>
            <a:br>
              <a:rPr lang="en-US" dirty="0"/>
            </a:br>
            <a:r>
              <a:rPr lang="en-US" dirty="0"/>
              <a:t>char **</a:t>
            </a:r>
            <a:r>
              <a:rPr lang="en-US" dirty="0" err="1"/>
              <a:t>pparr</a:t>
            </a:r>
            <a:r>
              <a:rPr lang="en-US" dirty="0"/>
              <a:t> = &amp;</a:t>
            </a:r>
            <a:r>
              <a:rPr lang="en-US" dirty="0" err="1"/>
              <a:t>parr</a:t>
            </a:r>
            <a:r>
              <a:rPr lang="en-US" dirty="0"/>
              <a:t>;	// </a:t>
            </a:r>
            <a:r>
              <a:rPr lang="en-US" dirty="0" err="1"/>
              <a:t>pparr</a:t>
            </a:r>
            <a:r>
              <a:rPr lang="en-US" dirty="0"/>
              <a:t> – </a:t>
            </a:r>
            <a:r>
              <a:rPr lang="ru-RU" dirty="0"/>
              <a:t>хранит адрес указателя </a:t>
            </a:r>
            <a:r>
              <a:rPr lang="en-US" dirty="0" err="1"/>
              <a:t>parr</a:t>
            </a:r>
            <a:br>
              <a:rPr lang="en-US" dirty="0"/>
            </a:br>
            <a:r>
              <a:rPr lang="en-US" b="1" dirty="0"/>
              <a:t>(*</a:t>
            </a:r>
            <a:r>
              <a:rPr lang="en-US" b="1" dirty="0" err="1"/>
              <a:t>pparr</a:t>
            </a:r>
            <a:r>
              <a:rPr lang="en-US" b="1" dirty="0"/>
              <a:t>)[0] = ‘h’;</a:t>
            </a:r>
            <a:r>
              <a:rPr lang="en-US" dirty="0"/>
              <a:t> // </a:t>
            </a:r>
            <a:r>
              <a:rPr lang="en-US" dirty="0" err="1"/>
              <a:t>arr</a:t>
            </a:r>
            <a:r>
              <a:rPr lang="en-US" dirty="0"/>
              <a:t> = “</a:t>
            </a:r>
            <a:r>
              <a:rPr lang="en-US" b="1" dirty="0">
                <a:solidFill>
                  <a:srgbClr val="FF0000"/>
                </a:solidFill>
              </a:rPr>
              <a:t>h</a:t>
            </a:r>
            <a:r>
              <a:rPr lang="en-US" dirty="0"/>
              <a:t>ello”</a:t>
            </a:r>
            <a:br>
              <a:rPr lang="en-US" dirty="0"/>
            </a:br>
            <a:r>
              <a:rPr lang="en-US" b="1" dirty="0" err="1"/>
              <a:t>pparr</a:t>
            </a:r>
            <a:r>
              <a:rPr lang="en-US" b="1" dirty="0"/>
              <a:t>[0][1] = ‘E’;</a:t>
            </a:r>
            <a:r>
              <a:rPr lang="en-US" dirty="0"/>
              <a:t> // </a:t>
            </a:r>
            <a:r>
              <a:rPr lang="en-US" dirty="0" err="1"/>
              <a:t>arr</a:t>
            </a:r>
            <a:r>
              <a:rPr lang="en-US" dirty="0"/>
              <a:t> = “</a:t>
            </a:r>
            <a:r>
              <a:rPr lang="en-US" dirty="0" err="1"/>
              <a:t>h</a:t>
            </a:r>
            <a:r>
              <a:rPr lang="en-US" b="1" dirty="0" err="1">
                <a:solidFill>
                  <a:srgbClr val="FF0000"/>
                </a:solidFill>
              </a:rPr>
              <a:t>E</a:t>
            </a:r>
            <a:r>
              <a:rPr lang="en-US" dirty="0" err="1"/>
              <a:t>llo</a:t>
            </a:r>
            <a:r>
              <a:rPr lang="en-US" dirty="0"/>
              <a:t>”;</a:t>
            </a:r>
            <a:endParaRPr lang="ru-RU" dirty="0"/>
          </a:p>
        </p:txBody>
      </p:sp>
    </p:spTree>
    <p:custDataLst>
      <p:tags r:id="rId1"/>
    </p:custDataLst>
    <p:extLst>
      <p:ext uri="{BB962C8B-B14F-4D97-AF65-F5344CB8AC3E}">
        <p14:creationId xmlns:p14="http://schemas.microsoft.com/office/powerpoint/2010/main" val="3858858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normAutofit/>
          </a:bodyPr>
          <a:lstStyle/>
          <a:p>
            <a:pPr eaLnBrk="1" hangingPunct="1"/>
            <a:r>
              <a:rPr lang="ru-RU"/>
              <a:t>Инкремент и декремент указателя</a:t>
            </a:r>
          </a:p>
        </p:txBody>
      </p:sp>
      <p:sp>
        <p:nvSpPr>
          <p:cNvPr id="97283" name="Rectangle 3"/>
          <p:cNvSpPr>
            <a:spLocks noGrp="1" noChangeArrowheads="1"/>
          </p:cNvSpPr>
          <p:nvPr>
            <p:ph idx="1"/>
          </p:nvPr>
        </p:nvSpPr>
        <p:spPr/>
        <p:txBody>
          <a:bodyPr/>
          <a:lstStyle/>
          <a:p>
            <a:pPr eaLnBrk="1" hangingPunct="1"/>
            <a:r>
              <a:rPr lang="ru-RU" dirty="0"/>
              <a:t>Когда указатель ссылается на определенный элемент массива, имеют смысл операции инкремента и декремента указателя</a:t>
            </a:r>
          </a:p>
          <a:p>
            <a:pPr lvl="1" eaLnBrk="1" hangingPunct="1"/>
            <a:r>
              <a:rPr lang="en-US" dirty="0"/>
              <a:t>char </a:t>
            </a:r>
            <a:r>
              <a:rPr lang="en-US" dirty="0" err="1"/>
              <a:t>str</a:t>
            </a:r>
            <a:r>
              <a:rPr lang="en-US" dirty="0"/>
              <a:t>[] = “Hello, world!”;</a:t>
            </a:r>
            <a:br>
              <a:rPr lang="en-US" dirty="0"/>
            </a:br>
            <a:r>
              <a:rPr lang="en-US" dirty="0"/>
              <a:t>char *p = </a:t>
            </a:r>
            <a:r>
              <a:rPr lang="en-US" dirty="0" err="1"/>
              <a:t>str</a:t>
            </a:r>
            <a:r>
              <a:rPr lang="en-US" dirty="0"/>
              <a:t>;// p </a:t>
            </a:r>
            <a:r>
              <a:rPr lang="ru-RU" dirty="0"/>
              <a:t>указывает на символ </a:t>
            </a:r>
            <a:r>
              <a:rPr lang="en-US" dirty="0"/>
              <a:t>H</a:t>
            </a:r>
            <a:br>
              <a:rPr lang="en-US" dirty="0"/>
            </a:br>
            <a:r>
              <a:rPr lang="en-US" dirty="0"/>
              <a:t>p++; // p </a:t>
            </a:r>
            <a:r>
              <a:rPr lang="ru-RU" dirty="0"/>
              <a:t>указывает на символ </a:t>
            </a:r>
            <a:r>
              <a:rPr lang="en-US" dirty="0"/>
              <a:t>e</a:t>
            </a:r>
            <a:br>
              <a:rPr lang="en-US" dirty="0"/>
            </a:br>
            <a:r>
              <a:rPr lang="en-US" dirty="0"/>
              <a:t>*p = ‘E’; // </a:t>
            </a:r>
            <a:r>
              <a:rPr lang="ru-RU" dirty="0"/>
              <a:t>заменяем символ </a:t>
            </a:r>
            <a:r>
              <a:rPr lang="en-US" dirty="0"/>
              <a:t>e</a:t>
            </a:r>
            <a:r>
              <a:rPr lang="ru-RU" dirty="0"/>
              <a:t> на </a:t>
            </a:r>
            <a:r>
              <a:rPr lang="en-US" dirty="0"/>
              <a:t>E</a:t>
            </a:r>
            <a:endParaRPr lang="ru-RU" dirty="0"/>
          </a:p>
        </p:txBody>
      </p:sp>
      <p:sp>
        <p:nvSpPr>
          <p:cNvPr id="5" name="TextBox 4">
            <a:extLst>
              <a:ext uri="{FF2B5EF4-FFF2-40B4-BE49-F238E27FC236}">
                <a16:creationId xmlns:a16="http://schemas.microsoft.com/office/drawing/2014/main" id="{F9AB4083-7197-4231-B590-3003284854E9}"/>
              </a:ext>
            </a:extLst>
          </p:cNvPr>
          <p:cNvSpPr txBox="1"/>
          <p:nvPr/>
        </p:nvSpPr>
        <p:spPr>
          <a:xfrm>
            <a:off x="1487488" y="4653136"/>
            <a:ext cx="8640960" cy="2031325"/>
          </a:xfrm>
          <a:prstGeom prst="rect">
            <a:avLst/>
          </a:prstGeom>
          <a:noFill/>
        </p:spPr>
        <p:txBody>
          <a:bodyPr wrap="square">
            <a:spAutoFit/>
          </a:bodyPr>
          <a:lstStyle/>
          <a:p>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PointerIncrement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numbers[] = { </a:t>
            </a:r>
            <a:r>
              <a:rPr lang="en-US" b="0" dirty="0">
                <a:solidFill>
                  <a:srgbClr val="098658"/>
                </a:solidFill>
                <a:effectLst/>
                <a:latin typeface="Consolas" panose="020B0609020204030204" pitchFamily="49" charset="0"/>
              </a:rPr>
              <a:t>23</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16</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17</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15</a:t>
            </a:r>
            <a:r>
              <a:rPr lang="en-US" b="0" dirty="0">
                <a:solidFill>
                  <a:srgbClr val="000000"/>
                </a:solidFill>
                <a:effectLst/>
                <a:latin typeface="Consolas" panose="020B0609020204030204" pitchFamily="49" charset="0"/>
              </a:rPr>
              <a:t> };</a:t>
            </a:r>
            <a:endParaRPr lang="ru-RU" b="0" dirty="0">
              <a:solidFill>
                <a:srgbClr val="000000"/>
              </a:solidFill>
              <a:effectLst/>
              <a:latin typeface="Consolas" panose="020B0609020204030204" pitchFamily="49" charset="0"/>
            </a:endParaRPr>
          </a:p>
          <a:p>
            <a:r>
              <a:rPr lang="ru-RU" b="0" dirty="0">
                <a:solidFill>
                  <a:srgbClr val="000000"/>
                </a:solidFill>
                <a:effectLst/>
                <a:latin typeface="Consolas" panose="020B0609020204030204" pitchFamily="49" charset="0"/>
              </a:rPr>
              <a:t>    </a:t>
            </a:r>
          </a:p>
          <a:p>
            <a:r>
              <a:rPr lang="ru-RU"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for</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p = numbers; p != std::end(numbers); ++p) {</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std::</a:t>
            </a:r>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 p &lt;&lt; </a:t>
            </a:r>
            <a:r>
              <a:rPr lang="en-US" b="0" dirty="0">
                <a:solidFill>
                  <a:srgbClr val="A31515"/>
                </a:solidFill>
                <a:effectLst/>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Tree>
    <p:custDataLst>
      <p:tags r:id="rId1"/>
    </p:custDataLst>
    <p:extLst>
      <p:ext uri="{BB962C8B-B14F-4D97-AF65-F5344CB8AC3E}">
        <p14:creationId xmlns:p14="http://schemas.microsoft.com/office/powerpoint/2010/main" val="3029837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Text Box 6"/>
          <p:cNvSpPr txBox="1">
            <a:spLocks noChangeArrowheads="1"/>
          </p:cNvSpPr>
          <p:nvPr/>
        </p:nvSpPr>
        <p:spPr bwMode="auto">
          <a:xfrm>
            <a:off x="7924801" y="5867401"/>
            <a:ext cx="1997075" cy="650875"/>
          </a:xfrm>
          <a:prstGeom prst="rect">
            <a:avLst/>
          </a:prstGeom>
          <a:solidFill>
            <a:schemeClr val="bg1"/>
          </a:solidFill>
          <a:ln w="9525">
            <a:solidFill>
              <a:schemeClr val="tx1"/>
            </a:solidFill>
            <a:miter lim="800000"/>
            <a:headEnd/>
            <a:tailEnd/>
          </a:ln>
        </p:spPr>
        <p:txBody>
          <a:bodyPr>
            <a:spAutoFit/>
          </a:bodyPr>
          <a:lstStyle/>
          <a:p>
            <a:r>
              <a:rPr lang="en-US" b="1"/>
              <a:t>Output:</a:t>
            </a:r>
          </a:p>
          <a:p>
            <a:r>
              <a:rPr lang="en-US">
                <a:latin typeface="Courier New" pitchFamily="49" charset="0"/>
              </a:rPr>
              <a:t>world!</a:t>
            </a:r>
            <a:endParaRPr lang="ru-RU">
              <a:latin typeface="Courier New" pitchFamily="49" charset="0"/>
            </a:endParaRPr>
          </a:p>
        </p:txBody>
      </p:sp>
      <p:sp>
        <p:nvSpPr>
          <p:cNvPr id="7" name="TextBox 6">
            <a:extLst>
              <a:ext uri="{FF2B5EF4-FFF2-40B4-BE49-F238E27FC236}">
                <a16:creationId xmlns:a16="http://schemas.microsoft.com/office/drawing/2014/main" id="{873D4BA9-E4A8-4C4E-AB18-84344E8E85B7}"/>
              </a:ext>
            </a:extLst>
          </p:cNvPr>
          <p:cNvSpPr txBox="1"/>
          <p:nvPr/>
        </p:nvSpPr>
        <p:spPr>
          <a:xfrm>
            <a:off x="119336" y="0"/>
            <a:ext cx="10801200" cy="7294305"/>
          </a:xfrm>
          <a:prstGeom prst="rect">
            <a:avLst/>
          </a:prstGeom>
          <a:noFill/>
        </p:spPr>
        <p:txBody>
          <a:bodyPr wrap="square">
            <a:spAutoFit/>
          </a:bodyPr>
          <a:lstStyle/>
          <a:p>
            <a:r>
              <a:rPr lang="en-US" b="0" dirty="0">
                <a:solidFill>
                  <a:srgbClr val="0000FF"/>
                </a:solidFill>
                <a:effectLst/>
                <a:latin typeface="Consolas" panose="020B0609020204030204" pitchFamily="49" charset="0"/>
              </a:rPr>
              <a:t>#include </a:t>
            </a:r>
            <a:r>
              <a:rPr lang="en-US" b="0" dirty="0">
                <a:solidFill>
                  <a:srgbClr val="A31515"/>
                </a:solidFill>
                <a:effectLst/>
                <a:latin typeface="Consolas" panose="020B0609020204030204" pitchFamily="49" charset="0"/>
              </a:rPr>
              <a:t>&lt;iostream&gt;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возвращаем адрес найденного символа в строке или </a:t>
            </a:r>
            <a:r>
              <a:rPr lang="en-US" b="0" dirty="0" err="1">
                <a:solidFill>
                  <a:srgbClr val="008000"/>
                </a:solidFill>
                <a:effectLst/>
                <a:latin typeface="Consolas" panose="020B0609020204030204" pitchFamily="49" charset="0"/>
              </a:rPr>
              <a:t>nullptr</a:t>
            </a:r>
            <a:r>
              <a:rPr lang="en-US"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в случае отсутствия</a:t>
            </a:r>
            <a:endParaRPr lang="ru-RU"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char*</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FindChar</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char</a:t>
            </a:r>
            <a:r>
              <a:rPr lang="en-US" b="0" dirty="0">
                <a:solidFill>
                  <a:srgbClr val="000000"/>
                </a:solidFill>
                <a:effectLst/>
                <a:latin typeface="Consolas" panose="020B0609020204030204" pitchFamily="49" charset="0"/>
              </a:rPr>
              <a:t> str[], </a:t>
            </a:r>
            <a:r>
              <a:rPr lang="en-US" b="0" dirty="0">
                <a:solidFill>
                  <a:srgbClr val="0000FF"/>
                </a:solidFill>
                <a:effectLst/>
                <a:latin typeface="Consolas" panose="020B0609020204030204" pitchFamily="49" charset="0"/>
              </a:rPr>
              <a:t>char</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ch</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char</a:t>
            </a:r>
            <a:r>
              <a:rPr lang="en-US" b="0" dirty="0">
                <a:solidFill>
                  <a:srgbClr val="000000"/>
                </a:solidFill>
                <a:effectLst/>
                <a:latin typeface="Consolas" panose="020B0609020204030204" pitchFamily="49" charset="0"/>
              </a:rPr>
              <a:t>* p = str;</a:t>
            </a:r>
          </a:p>
          <a:p>
            <a:br>
              <a:rPr lang="en-US" b="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while</a:t>
            </a:r>
            <a:r>
              <a:rPr lang="en-US" b="0" dirty="0">
                <a:solidFill>
                  <a:srgbClr val="000000"/>
                </a:solidFill>
                <a:effectLst/>
                <a:latin typeface="Consolas" panose="020B0609020204030204" pitchFamily="49" charset="0"/>
              </a:rPr>
              <a:t> (*p != </a:t>
            </a:r>
            <a:r>
              <a:rPr lang="en-US" b="0" dirty="0">
                <a:solidFill>
                  <a:srgbClr val="A31515"/>
                </a:solidFill>
                <a:effectLst/>
                <a:latin typeface="Consolas" panose="020B0609020204030204" pitchFamily="49" charset="0"/>
              </a:rPr>
              <a:t>'\0'</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(*p == </a:t>
            </a:r>
            <a:r>
              <a:rPr lang="en-US" b="0" dirty="0" err="1">
                <a:solidFill>
                  <a:srgbClr val="000000"/>
                </a:solidFill>
                <a:effectLst/>
                <a:latin typeface="Consolas" panose="020B0609020204030204" pitchFamily="49" charset="0"/>
              </a:rPr>
              <a:t>ch</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a:solidFill>
                  <a:srgbClr val="0000FF"/>
                </a:solidFill>
                <a:effectLst/>
                <a:latin typeface="Consolas" panose="020B0609020204030204" pitchFamily="49" charset="0"/>
              </a:rPr>
              <a:t>return</a:t>
            </a:r>
            <a:r>
              <a:rPr lang="en-US" b="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p;</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++p;</a:t>
            </a:r>
          </a:p>
          <a:p>
            <a:r>
              <a:rPr lang="en-US" b="0" dirty="0">
                <a:solidFill>
                  <a:srgbClr val="000000"/>
                </a:solidFill>
                <a:effectLst/>
                <a:latin typeface="Consolas" panose="020B0609020204030204" pitchFamily="49" charset="0"/>
              </a:rPr>
              <a:t>    }</a:t>
            </a:r>
          </a:p>
          <a:p>
            <a:br>
              <a:rPr lang="en-US" b="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nullptr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main()</a:t>
            </a: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char</a:t>
            </a:r>
            <a:r>
              <a:rPr lang="en-US" b="0" dirty="0">
                <a:solidFill>
                  <a:srgbClr val="000000"/>
                </a:solidFill>
                <a:effectLst/>
                <a:latin typeface="Consolas" panose="020B0609020204030204" pitchFamily="49" charset="0"/>
              </a:rPr>
              <a:t> str[] = </a:t>
            </a:r>
            <a:r>
              <a:rPr lang="en-US" b="0" dirty="0">
                <a:solidFill>
                  <a:srgbClr val="A31515"/>
                </a:solidFill>
                <a:effectLst/>
                <a:latin typeface="Consolas" panose="020B0609020204030204" pitchFamily="49" charset="0"/>
              </a:rPr>
              <a:t>"Hello, world!\n"</a:t>
            </a:r>
            <a:r>
              <a:rPr lang="en-US" b="0" dirty="0">
                <a:solidFill>
                  <a:srgbClr val="000000"/>
                </a:solidFill>
                <a:effectLst/>
                <a:latin typeface="Consolas" panose="020B0609020204030204" pitchFamily="49" charset="0"/>
              </a:rPr>
              <a:t>;</a:t>
            </a:r>
          </a:p>
          <a:p>
            <a:br>
              <a:rPr lang="en-US" b="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char</a:t>
            </a:r>
            <a:r>
              <a:rPr lang="en-US" b="0" dirty="0">
                <a:solidFill>
                  <a:srgbClr val="000000"/>
                </a:solidFill>
                <a:effectLst/>
                <a:latin typeface="Consolas" panose="020B0609020204030204" pitchFamily="49" charset="0"/>
              </a:rPr>
              <a:t>* pw = </a:t>
            </a:r>
            <a:r>
              <a:rPr lang="en-US" b="0" dirty="0" err="1">
                <a:solidFill>
                  <a:srgbClr val="000000"/>
                </a:solidFill>
                <a:effectLst/>
                <a:latin typeface="Consolas" panose="020B0609020204030204" pitchFamily="49" charset="0"/>
              </a:rPr>
              <a:t>FindChar</a:t>
            </a:r>
            <a:r>
              <a:rPr lang="en-US" b="0" dirty="0">
                <a:solidFill>
                  <a:srgbClr val="000000"/>
                </a:solidFill>
                <a:effectLst/>
                <a:latin typeface="Consolas" panose="020B0609020204030204" pitchFamily="49" charset="0"/>
              </a:rPr>
              <a:t>(str, </a:t>
            </a:r>
            <a:r>
              <a:rPr lang="en-US" b="0" dirty="0">
                <a:solidFill>
                  <a:srgbClr val="A31515"/>
                </a:solidFill>
                <a:effectLst/>
                <a:latin typeface="Consolas" panose="020B0609020204030204" pitchFamily="49" charset="0"/>
              </a:rPr>
              <a:t>'w'</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(pw)</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std::</a:t>
            </a:r>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 pw &lt;&lt; std::</a:t>
            </a:r>
            <a:r>
              <a:rPr lang="en-US" b="0" dirty="0" err="1">
                <a:solidFill>
                  <a:srgbClr val="000000"/>
                </a:solidFill>
                <a:effectLst/>
                <a:latin typeface="Consolas" panose="020B0609020204030204" pitchFamily="49" charset="0"/>
              </a:rPr>
              <a:t>endl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p:txBody>
      </p:sp>
    </p:spTree>
    <p:custDataLst>
      <p:tags r:id="rId1"/>
    </p:custDataLst>
    <p:extLst>
      <p:ext uri="{BB962C8B-B14F-4D97-AF65-F5344CB8AC3E}">
        <p14:creationId xmlns:p14="http://schemas.microsoft.com/office/powerpoint/2010/main" val="150172855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F8ECBF83-23B9-4FA3-9680-C41CA45E92CF}"/>
              </a:ext>
            </a:extLst>
          </p:cNvPr>
          <p:cNvSpPr>
            <a:spLocks noGrp="1"/>
          </p:cNvSpPr>
          <p:nvPr>
            <p:ph type="title"/>
          </p:nvPr>
        </p:nvSpPr>
        <p:spPr/>
        <p:txBody>
          <a:bodyPr/>
          <a:lstStyle/>
          <a:p>
            <a:r>
              <a:rPr lang="ru-RU" dirty="0"/>
              <a:t>Указатели на функции</a:t>
            </a:r>
          </a:p>
        </p:txBody>
      </p:sp>
      <p:sp>
        <p:nvSpPr>
          <p:cNvPr id="5" name="Текст 4">
            <a:extLst>
              <a:ext uri="{FF2B5EF4-FFF2-40B4-BE49-F238E27FC236}">
                <a16:creationId xmlns:a16="http://schemas.microsoft.com/office/drawing/2014/main" id="{2D3BA1BD-A785-416D-929C-7953D10DEFFC}"/>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32186990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ru-RU"/>
              <a:t>Указатели на функции</a:t>
            </a:r>
          </a:p>
        </p:txBody>
      </p:sp>
      <p:sp>
        <p:nvSpPr>
          <p:cNvPr id="86019" name="Rectangle 3"/>
          <p:cNvSpPr>
            <a:spLocks noGrp="1" noChangeArrowheads="1"/>
          </p:cNvSpPr>
          <p:nvPr>
            <p:ph idx="1"/>
          </p:nvPr>
        </p:nvSpPr>
        <p:spPr/>
        <p:txBody>
          <a:bodyPr>
            <a:normAutofit/>
          </a:bodyPr>
          <a:lstStyle/>
          <a:p>
            <a:pPr eaLnBrk="1" hangingPunct="1"/>
            <a:r>
              <a:rPr lang="ru-RU" dirty="0"/>
              <a:t>В </a:t>
            </a:r>
            <a:r>
              <a:rPr lang="en-US" dirty="0"/>
              <a:t>C </a:t>
            </a:r>
            <a:r>
              <a:rPr lang="ru-RU" dirty="0"/>
              <a:t>и С</a:t>
            </a:r>
            <a:r>
              <a:rPr lang="en-US" dirty="0"/>
              <a:t>++</a:t>
            </a:r>
            <a:r>
              <a:rPr lang="ru-RU" dirty="0"/>
              <a:t> можно объявить указатель на функцию и работать с ним как с обычной переменной, сохраняя возможность вызова функции по указателю на нее</a:t>
            </a:r>
          </a:p>
          <a:p>
            <a:pPr lvl="1" eaLnBrk="1" hangingPunct="1"/>
            <a:r>
              <a:rPr lang="ru-RU" dirty="0"/>
              <a:t>Можно иметь несколько функций, имеющих общий интерфейс</a:t>
            </a:r>
          </a:p>
          <a:p>
            <a:pPr lvl="1" eaLnBrk="1" hangingPunct="1"/>
            <a:r>
              <a:rPr lang="ru-RU" dirty="0"/>
              <a:t>Чтобы получить адрес функции служит операция </a:t>
            </a:r>
            <a:r>
              <a:rPr lang="en-US" dirty="0"/>
              <a:t>&amp;</a:t>
            </a:r>
          </a:p>
          <a:p>
            <a:r>
              <a:rPr lang="en-US" dirty="0"/>
              <a:t>Lambda-</a:t>
            </a:r>
            <a:r>
              <a:rPr lang="ru-RU" dirty="0"/>
              <a:t>функции без состояния</a:t>
            </a:r>
            <a:r>
              <a:rPr lang="en-US" dirty="0"/>
              <a:t> </a:t>
            </a:r>
            <a:r>
              <a:rPr lang="ru-RU" dirty="0"/>
              <a:t>можно преобразовывать в указатель на функцию</a:t>
            </a:r>
            <a:endParaRPr lang="en-US" dirty="0"/>
          </a:p>
          <a:p>
            <a:r>
              <a:rPr lang="ru-RU" dirty="0"/>
              <a:t>Альтернативы</a:t>
            </a:r>
            <a:endParaRPr lang="en-US" dirty="0"/>
          </a:p>
          <a:p>
            <a:pPr lvl="1"/>
            <a:r>
              <a:rPr lang="ru-RU" dirty="0"/>
              <a:t>Функциональные объекты</a:t>
            </a:r>
          </a:p>
          <a:p>
            <a:pPr lvl="1"/>
            <a:r>
              <a:rPr lang="en-US" dirty="0"/>
              <a:t>std::function</a:t>
            </a:r>
            <a:endParaRPr lang="ru-RU" dirty="0"/>
          </a:p>
          <a:p>
            <a:endParaRPr lang="ru-RU" dirty="0"/>
          </a:p>
          <a:p>
            <a:pPr lvl="1" eaLnBrk="1" hangingPunct="1"/>
            <a:endParaRPr lang="ru-RU" dirty="0"/>
          </a:p>
        </p:txBody>
      </p:sp>
    </p:spTree>
    <p:custDataLst>
      <p:tags r:id="rId1"/>
    </p:custDataLst>
    <p:extLst>
      <p:ext uri="{BB962C8B-B14F-4D97-AF65-F5344CB8AC3E}">
        <p14:creationId xmlns:p14="http://schemas.microsoft.com/office/powerpoint/2010/main" val="1645885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6019">
                                            <p:txEl>
                                              <p:pRg st="0" end="0"/>
                                            </p:txEl>
                                          </p:spTgt>
                                        </p:tgtEl>
                                        <p:attrNameLst>
                                          <p:attrName>style.visibility</p:attrName>
                                        </p:attrNameLst>
                                      </p:cBhvr>
                                      <p:to>
                                        <p:strVal val="visible"/>
                                      </p:to>
                                    </p:set>
                                    <p:animEffect transition="in" filter="fade">
                                      <p:cBhvr>
                                        <p:cTn id="7" dur="500"/>
                                        <p:tgtEl>
                                          <p:spTgt spid="860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6019">
                                            <p:txEl>
                                              <p:pRg st="1" end="1"/>
                                            </p:txEl>
                                          </p:spTgt>
                                        </p:tgtEl>
                                        <p:attrNameLst>
                                          <p:attrName>style.visibility</p:attrName>
                                        </p:attrNameLst>
                                      </p:cBhvr>
                                      <p:to>
                                        <p:strVal val="visible"/>
                                      </p:to>
                                    </p:set>
                                    <p:animEffect transition="in" filter="fade">
                                      <p:cBhvr>
                                        <p:cTn id="10" dur="500"/>
                                        <p:tgtEl>
                                          <p:spTgt spid="8601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6019">
                                            <p:txEl>
                                              <p:pRg st="2" end="2"/>
                                            </p:txEl>
                                          </p:spTgt>
                                        </p:tgtEl>
                                        <p:attrNameLst>
                                          <p:attrName>style.visibility</p:attrName>
                                        </p:attrNameLst>
                                      </p:cBhvr>
                                      <p:to>
                                        <p:strVal val="visible"/>
                                      </p:to>
                                    </p:set>
                                    <p:animEffect transition="in" filter="fade">
                                      <p:cBhvr>
                                        <p:cTn id="13" dur="500"/>
                                        <p:tgtEl>
                                          <p:spTgt spid="8601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6019">
                                            <p:txEl>
                                              <p:pRg st="3" end="3"/>
                                            </p:txEl>
                                          </p:spTgt>
                                        </p:tgtEl>
                                        <p:attrNameLst>
                                          <p:attrName>style.visibility</p:attrName>
                                        </p:attrNameLst>
                                      </p:cBhvr>
                                      <p:to>
                                        <p:strVal val="visible"/>
                                      </p:to>
                                    </p:set>
                                    <p:animEffect transition="in" filter="fade">
                                      <p:cBhvr>
                                        <p:cTn id="18" dur="500"/>
                                        <p:tgtEl>
                                          <p:spTgt spid="8601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6019">
                                            <p:txEl>
                                              <p:pRg st="4" end="4"/>
                                            </p:txEl>
                                          </p:spTgt>
                                        </p:tgtEl>
                                        <p:attrNameLst>
                                          <p:attrName>style.visibility</p:attrName>
                                        </p:attrNameLst>
                                      </p:cBhvr>
                                      <p:to>
                                        <p:strVal val="visible"/>
                                      </p:to>
                                    </p:set>
                                    <p:animEffect transition="in" filter="fade">
                                      <p:cBhvr>
                                        <p:cTn id="23" dur="500"/>
                                        <p:tgtEl>
                                          <p:spTgt spid="86019">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86019">
                                            <p:txEl>
                                              <p:pRg st="5" end="5"/>
                                            </p:txEl>
                                          </p:spTgt>
                                        </p:tgtEl>
                                        <p:attrNameLst>
                                          <p:attrName>style.visibility</p:attrName>
                                        </p:attrNameLst>
                                      </p:cBhvr>
                                      <p:to>
                                        <p:strVal val="visible"/>
                                      </p:to>
                                    </p:set>
                                    <p:animEffect transition="in" filter="fade">
                                      <p:cBhvr>
                                        <p:cTn id="26" dur="500"/>
                                        <p:tgtEl>
                                          <p:spTgt spid="86019">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86019">
                                            <p:txEl>
                                              <p:pRg st="6" end="6"/>
                                            </p:txEl>
                                          </p:spTgt>
                                        </p:tgtEl>
                                        <p:attrNameLst>
                                          <p:attrName>style.visibility</p:attrName>
                                        </p:attrNameLst>
                                      </p:cBhvr>
                                      <p:to>
                                        <p:strVal val="visible"/>
                                      </p:to>
                                    </p:set>
                                    <p:animEffect transition="in" filter="fade">
                                      <p:cBhvr>
                                        <p:cTn id="29" dur="500"/>
                                        <p:tgtEl>
                                          <p:spTgt spid="860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2882" y="-24714"/>
            <a:ext cx="12204882" cy="6494085"/>
          </a:xfrm>
          <a:prstGeom prst="rect">
            <a:avLst/>
          </a:prstGeom>
          <a:noFill/>
        </p:spPr>
        <p:txBody>
          <a:bodyPr wrap="square" lIns="45720" rIns="45720">
            <a:spAutoFit/>
          </a:bodyPr>
          <a:lstStyle/>
          <a:p>
            <a:pPr defTabSz="363538"/>
            <a:r>
              <a:rPr lang="en-US" sz="1600" dirty="0">
                <a:solidFill>
                  <a:schemeClr val="bg2">
                    <a:lumMod val="50000"/>
                  </a:schemeClr>
                </a:solidFill>
                <a:latin typeface="Consolas" panose="020B0609020204030204" pitchFamily="49" charset="0"/>
              </a:rPr>
              <a:t>// </a:t>
            </a:r>
            <a:r>
              <a:rPr lang="en-US" sz="1600" dirty="0" err="1">
                <a:solidFill>
                  <a:schemeClr val="bg2">
                    <a:lumMod val="50000"/>
                  </a:schemeClr>
                </a:solidFill>
                <a:latin typeface="Consolas" panose="020B0609020204030204" pitchFamily="49" charset="0"/>
              </a:rPr>
              <a:t>OrderedFunction</a:t>
            </a:r>
            <a:r>
              <a:rPr lang="en-US" sz="1600" dirty="0">
                <a:solidFill>
                  <a:schemeClr val="bg2">
                    <a:lumMod val="50000"/>
                  </a:schemeClr>
                </a:solidFill>
                <a:latin typeface="Consolas" panose="020B0609020204030204" pitchFamily="49" charset="0"/>
              </a:rPr>
              <a:t> – </a:t>
            </a:r>
            <a:r>
              <a:rPr lang="ru-RU" sz="1600" dirty="0">
                <a:solidFill>
                  <a:schemeClr val="bg2">
                    <a:lumMod val="50000"/>
                  </a:schemeClr>
                </a:solidFill>
                <a:latin typeface="Consolas" panose="020B0609020204030204" pitchFamily="49" charset="0"/>
              </a:rPr>
              <a:t>указатель на функцию, принимающую (</a:t>
            </a:r>
            <a:r>
              <a:rPr lang="en-US" sz="1600" dirty="0">
                <a:solidFill>
                  <a:schemeClr val="bg2">
                    <a:lumMod val="50000"/>
                  </a:schemeClr>
                </a:solidFill>
                <a:latin typeface="Consolas" panose="020B0609020204030204" pitchFamily="49" charset="0"/>
              </a:rPr>
              <a:t>int, int</a:t>
            </a:r>
            <a:r>
              <a:rPr lang="ru-RU" sz="1600" dirty="0">
                <a:solidFill>
                  <a:schemeClr val="bg2">
                    <a:lumMod val="50000"/>
                  </a:schemeClr>
                </a:solidFill>
                <a:latin typeface="Consolas" panose="020B0609020204030204" pitchFamily="49" charset="0"/>
              </a:rPr>
              <a:t>) и возвращающую </a:t>
            </a:r>
            <a:r>
              <a:rPr lang="en-US" sz="1600" dirty="0">
                <a:solidFill>
                  <a:schemeClr val="bg2">
                    <a:lumMod val="50000"/>
                  </a:schemeClr>
                </a:solidFill>
                <a:latin typeface="Consolas" panose="020B0609020204030204" pitchFamily="49" charset="0"/>
              </a:rPr>
              <a:t>bool</a:t>
            </a:r>
          </a:p>
          <a:p>
            <a:pPr defTabSz="363538"/>
            <a:r>
              <a:rPr lang="en-US" sz="1600" dirty="0" err="1">
                <a:solidFill>
                  <a:srgbClr val="0000FF"/>
                </a:solidFill>
                <a:latin typeface="Consolas" panose="020B0609020204030204" pitchFamily="49" charset="0"/>
              </a:rPr>
              <a:t>typedef</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bool</a:t>
            </a:r>
            <a:r>
              <a:rPr lang="en-US" sz="1600" dirty="0">
                <a:solidFill>
                  <a:srgbClr val="000000"/>
                </a:solidFill>
                <a:latin typeface="Consolas" panose="020B0609020204030204" pitchFamily="49" charset="0"/>
              </a:rPr>
              <a:t> (*</a:t>
            </a:r>
            <a:r>
              <a:rPr lang="en-US" sz="1600" dirty="0" err="1">
                <a:solidFill>
                  <a:srgbClr val="880000"/>
                </a:solidFill>
                <a:latin typeface="Consolas" panose="020B0609020204030204" pitchFamily="49" charset="0"/>
              </a:rPr>
              <a:t>OrderedFunction</a:t>
            </a:r>
            <a:r>
              <a:rPr lang="en-US" sz="1600" dirty="0">
                <a:solidFill>
                  <a:srgbClr val="000000"/>
                </a:solidFill>
                <a:latin typeface="Consolas" panose="020B0609020204030204" pitchFamily="49" charset="0"/>
              </a:rPr>
              <a:t>)(</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0080"/>
                </a:solidFill>
                <a:latin typeface="Consolas" panose="020B0609020204030204" pitchFamily="49" charset="0"/>
              </a:rPr>
              <a:t>a</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0080"/>
                </a:solidFill>
                <a:latin typeface="Consolas" panose="020B0609020204030204" pitchFamily="49" charset="0"/>
              </a:rPr>
              <a:t>b</a:t>
            </a:r>
            <a:r>
              <a:rPr lang="en-US" sz="1600" dirty="0">
                <a:solidFill>
                  <a:srgbClr val="000000"/>
                </a:solidFill>
                <a:latin typeface="Consolas" panose="020B0609020204030204" pitchFamily="49" charset="0"/>
              </a:rPr>
              <a:t>);</a:t>
            </a:r>
          </a:p>
          <a:p>
            <a:pPr defTabSz="363538"/>
            <a:endParaRPr lang="ru-RU" sz="1600" dirty="0">
              <a:solidFill>
                <a:srgbClr val="000000"/>
              </a:solidFill>
              <a:latin typeface="Consolas" panose="020B0609020204030204" pitchFamily="49" charset="0"/>
            </a:endParaRPr>
          </a:p>
          <a:p>
            <a:pPr defTabSz="363538"/>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880000"/>
                </a:solidFill>
                <a:latin typeface="Consolas" panose="020B0609020204030204" pitchFamily="49" charset="0"/>
              </a:rPr>
              <a:t>BubbleSort</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array</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0080"/>
                </a:solidFill>
                <a:latin typeface="Consolas" panose="020B0609020204030204" pitchFamily="49" charset="0"/>
              </a:rPr>
              <a:t>size</a:t>
            </a:r>
            <a:r>
              <a:rPr lang="en-US" sz="1600" dirty="0">
                <a:solidFill>
                  <a:srgbClr val="000000"/>
                </a:solidFill>
                <a:latin typeface="Consolas" panose="020B0609020204030204" pitchFamily="49" charset="0"/>
              </a:rPr>
              <a:t>, </a:t>
            </a:r>
            <a:r>
              <a:rPr lang="en-US" sz="1600" dirty="0" err="1">
                <a:solidFill>
                  <a:srgbClr val="880000"/>
                </a:solidFill>
                <a:latin typeface="Consolas" panose="020B0609020204030204" pitchFamily="49" charset="0"/>
              </a:rPr>
              <a:t>OrderedFunction</a:t>
            </a:r>
            <a:r>
              <a:rPr lang="en-US" sz="1600" dirty="0">
                <a:solidFill>
                  <a:srgbClr val="000000"/>
                </a:solidFill>
                <a:latin typeface="Consolas" panose="020B0609020204030204" pitchFamily="49" charset="0"/>
              </a:rPr>
              <a:t> </a:t>
            </a:r>
            <a:r>
              <a:rPr lang="en-US" sz="1600" dirty="0" err="1">
                <a:solidFill>
                  <a:srgbClr val="000080"/>
                </a:solidFill>
                <a:latin typeface="Consolas" panose="020B0609020204030204" pitchFamily="49" charset="0"/>
              </a:rPr>
              <a:t>isOrdered</a:t>
            </a:r>
            <a:r>
              <a:rPr lang="en-US" sz="1600" dirty="0">
                <a:solidFill>
                  <a:srgbClr val="000000"/>
                </a:solidFill>
                <a:latin typeface="Consolas" panose="020B0609020204030204" pitchFamily="49" charset="0"/>
              </a:rPr>
              <a:t>)</a:t>
            </a:r>
            <a:r>
              <a:rPr lang="ru-RU" sz="1600" dirty="0">
                <a:solidFill>
                  <a:srgbClr val="000000"/>
                </a:solidFill>
                <a:latin typeface="Consolas" panose="020B0609020204030204" pitchFamily="49" charset="0"/>
              </a:rPr>
              <a:t> {</a:t>
            </a:r>
          </a:p>
          <a:p>
            <a:pPr defTabSz="363538"/>
            <a:r>
              <a:rPr lang="en-US" sz="1600" dirty="0">
                <a:solidFill>
                  <a:srgbClr val="0000FF"/>
                </a:solidFill>
                <a:latin typeface="Consolas" panose="020B0609020204030204" pitchFamily="49" charset="0"/>
              </a:rPr>
              <a:t>  bool</a:t>
            </a:r>
            <a:r>
              <a:rPr lang="en-US" sz="1600" dirty="0">
                <a:solidFill>
                  <a:srgbClr val="000000"/>
                </a:solidFill>
                <a:latin typeface="Consolas" panose="020B0609020204030204" pitchFamily="49" charset="0"/>
              </a:rPr>
              <a:t> </a:t>
            </a:r>
            <a:r>
              <a:rPr lang="en-US" sz="1600" dirty="0">
                <a:solidFill>
                  <a:srgbClr val="000080"/>
                </a:solidFill>
                <a:latin typeface="Consolas" panose="020B0609020204030204" pitchFamily="49" charset="0"/>
              </a:rPr>
              <a:t>sorted</a:t>
            </a:r>
            <a:r>
              <a:rPr lang="en-US" sz="1600" dirty="0">
                <a:solidFill>
                  <a:srgbClr val="000000"/>
                </a:solidFill>
                <a:latin typeface="Consolas" panose="020B0609020204030204" pitchFamily="49" charset="0"/>
              </a:rPr>
              <a:t>;</a:t>
            </a:r>
          </a:p>
          <a:p>
            <a:pPr defTabSz="363538"/>
            <a:r>
              <a:rPr lang="en-US" sz="1600" dirty="0">
                <a:solidFill>
                  <a:srgbClr val="0000FF"/>
                </a:solidFill>
                <a:latin typeface="Consolas" panose="020B0609020204030204" pitchFamily="49" charset="0"/>
              </a:rPr>
              <a:t>  do</a:t>
            </a:r>
            <a:r>
              <a:rPr lang="en-US" sz="1600" dirty="0">
                <a:solidFill>
                  <a:srgbClr val="000000"/>
                </a:solidFill>
                <a:latin typeface="Consolas" panose="020B0609020204030204" pitchFamily="49" charset="0"/>
              </a:rPr>
              <a:t> </a:t>
            </a:r>
          </a:p>
          <a:p>
            <a:pPr defTabSz="363538"/>
            <a:r>
              <a:rPr lang="en-US" sz="1600" dirty="0">
                <a:solidFill>
                  <a:srgbClr val="000000"/>
                </a:solidFill>
                <a:latin typeface="Consolas" panose="020B0609020204030204" pitchFamily="49" charset="0"/>
              </a:rPr>
              <a:t>  </a:t>
            </a:r>
            <a:r>
              <a:rPr lang="ru-RU" sz="1600" dirty="0">
                <a:solidFill>
                  <a:srgbClr val="000000"/>
                </a:solidFill>
                <a:latin typeface="Consolas" panose="020B0609020204030204" pitchFamily="49" charset="0"/>
              </a:rPr>
              <a:t>{</a:t>
            </a:r>
          </a:p>
          <a:p>
            <a:pPr defTabSz="363538"/>
            <a:r>
              <a:rPr lang="en-US" sz="1600" dirty="0">
                <a:solidFill>
                  <a:srgbClr val="000080"/>
                </a:solidFill>
                <a:latin typeface="Consolas" panose="020B0609020204030204" pitchFamily="49" charset="0"/>
              </a:rPr>
              <a:t>    sorted</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true</a:t>
            </a:r>
            <a:r>
              <a:rPr lang="en-US" sz="1600" dirty="0">
                <a:solidFill>
                  <a:srgbClr val="000000"/>
                </a:solidFill>
                <a:latin typeface="Consolas" panose="020B0609020204030204" pitchFamily="49" charset="0"/>
              </a:rPr>
              <a:t>;</a:t>
            </a:r>
          </a:p>
          <a:p>
            <a:pPr defTabSz="363538"/>
            <a:r>
              <a:rPr lang="nn-NO" sz="1600" dirty="0">
                <a:solidFill>
                  <a:srgbClr val="0000FF"/>
                </a:solidFill>
                <a:latin typeface="Consolas" panose="020B0609020204030204" pitchFamily="49" charset="0"/>
              </a:rPr>
              <a:t>    for</a:t>
            </a:r>
            <a:r>
              <a:rPr lang="nn-NO" sz="1600" dirty="0">
                <a:solidFill>
                  <a:srgbClr val="000000"/>
                </a:solidFill>
                <a:latin typeface="Consolas" panose="020B0609020204030204" pitchFamily="49" charset="0"/>
              </a:rPr>
              <a:t> (</a:t>
            </a:r>
            <a:r>
              <a:rPr lang="nn-NO" sz="1600" dirty="0">
                <a:solidFill>
                  <a:srgbClr val="0000FF"/>
                </a:solidFill>
                <a:latin typeface="Consolas" panose="020B0609020204030204" pitchFamily="49" charset="0"/>
              </a:rPr>
              <a:t>int</a:t>
            </a:r>
            <a:r>
              <a:rPr lang="nn-NO" sz="1600" dirty="0">
                <a:solidFill>
                  <a:srgbClr val="000000"/>
                </a:solidFill>
                <a:latin typeface="Consolas" panose="020B0609020204030204" pitchFamily="49" charset="0"/>
              </a:rPr>
              <a:t> </a:t>
            </a:r>
            <a:r>
              <a:rPr lang="nn-NO" sz="1600" dirty="0">
                <a:solidFill>
                  <a:srgbClr val="000080"/>
                </a:solidFill>
                <a:latin typeface="Consolas" panose="020B0609020204030204" pitchFamily="49" charset="0"/>
              </a:rPr>
              <a:t>i</a:t>
            </a:r>
            <a:r>
              <a:rPr lang="nn-NO" sz="1600" dirty="0">
                <a:solidFill>
                  <a:srgbClr val="000000"/>
                </a:solidFill>
                <a:latin typeface="Consolas" panose="020B0609020204030204" pitchFamily="49" charset="0"/>
              </a:rPr>
              <a:t> = 0; </a:t>
            </a:r>
            <a:r>
              <a:rPr lang="nn-NO" sz="1600" dirty="0">
                <a:solidFill>
                  <a:srgbClr val="000080"/>
                </a:solidFill>
                <a:latin typeface="Consolas" panose="020B0609020204030204" pitchFamily="49" charset="0"/>
              </a:rPr>
              <a:t>i</a:t>
            </a:r>
            <a:r>
              <a:rPr lang="nn-NO" sz="1600" dirty="0">
                <a:solidFill>
                  <a:srgbClr val="000000"/>
                </a:solidFill>
                <a:latin typeface="Consolas" panose="020B0609020204030204" pitchFamily="49" charset="0"/>
              </a:rPr>
              <a:t> &lt; </a:t>
            </a:r>
            <a:r>
              <a:rPr lang="nn-NO" sz="1600" dirty="0">
                <a:solidFill>
                  <a:srgbClr val="000080"/>
                </a:solidFill>
                <a:latin typeface="Consolas" panose="020B0609020204030204" pitchFamily="49" charset="0"/>
              </a:rPr>
              <a:t>size</a:t>
            </a:r>
            <a:r>
              <a:rPr lang="nn-NO" sz="1600" dirty="0">
                <a:solidFill>
                  <a:srgbClr val="000000"/>
                </a:solidFill>
                <a:latin typeface="Consolas" panose="020B0609020204030204" pitchFamily="49" charset="0"/>
              </a:rPr>
              <a:t> - 1; ++</a:t>
            </a:r>
            <a:r>
              <a:rPr lang="nn-NO" sz="1600" dirty="0">
                <a:solidFill>
                  <a:srgbClr val="000080"/>
                </a:solidFill>
                <a:latin typeface="Consolas" panose="020B0609020204030204" pitchFamily="49" charset="0"/>
              </a:rPr>
              <a:t>i</a:t>
            </a:r>
            <a:r>
              <a:rPr lang="nn-NO" sz="1600" dirty="0">
                <a:solidFill>
                  <a:srgbClr val="000000"/>
                </a:solidFill>
                <a:latin typeface="Consolas" panose="020B0609020204030204" pitchFamily="49" charset="0"/>
              </a:rPr>
              <a:t>)</a:t>
            </a:r>
          </a:p>
          <a:p>
            <a:pPr defTabSz="363538"/>
            <a:r>
              <a:rPr lang="en-US" sz="1600" dirty="0">
                <a:solidFill>
                  <a:srgbClr val="000000"/>
                </a:solidFill>
                <a:latin typeface="Consolas" panose="020B0609020204030204" pitchFamily="49" charset="0"/>
              </a:rPr>
              <a:t>    </a:t>
            </a:r>
            <a:r>
              <a:rPr lang="ru-RU" sz="1600" dirty="0">
                <a:solidFill>
                  <a:srgbClr val="000000"/>
                </a:solidFill>
                <a:latin typeface="Consolas" panose="020B0609020204030204" pitchFamily="49" charset="0"/>
              </a:rPr>
              <a:t>{</a:t>
            </a:r>
          </a:p>
          <a:p>
            <a:pPr defTabSz="363538"/>
            <a:r>
              <a:rPr lang="en-US" sz="1600" dirty="0">
                <a:solidFill>
                  <a:srgbClr val="0000FF"/>
                </a:solidFill>
                <a:latin typeface="Consolas" panose="020B0609020204030204" pitchFamily="49" charset="0"/>
              </a:rPr>
              <a:t>      if</a:t>
            </a:r>
            <a:r>
              <a:rPr lang="en-US" sz="1600" dirty="0">
                <a:solidFill>
                  <a:srgbClr val="000000"/>
                </a:solidFill>
                <a:latin typeface="Consolas" panose="020B0609020204030204" pitchFamily="49" charset="0"/>
              </a:rPr>
              <a:t> (!</a:t>
            </a:r>
            <a:r>
              <a:rPr lang="en-US" sz="1600" dirty="0" err="1">
                <a:solidFill>
                  <a:srgbClr val="000080"/>
                </a:solidFill>
                <a:latin typeface="Consolas" panose="020B0609020204030204" pitchFamily="49" charset="0"/>
              </a:rPr>
              <a:t>isOrdered</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array</a:t>
            </a:r>
            <a:r>
              <a:rPr lang="en-US" sz="1600" dirty="0">
                <a:solidFill>
                  <a:srgbClr val="000000"/>
                </a:solidFill>
                <a:latin typeface="Consolas" panose="020B0609020204030204" pitchFamily="49" charset="0"/>
              </a:rPr>
              <a:t>[</a:t>
            </a:r>
            <a:r>
              <a:rPr lang="en-US" sz="1600" dirty="0" err="1">
                <a:solidFill>
                  <a:srgbClr val="000080"/>
                </a:solidFill>
                <a:latin typeface="Consolas" panose="020B0609020204030204" pitchFamily="49" charset="0"/>
              </a:rPr>
              <a:t>i</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array</a:t>
            </a:r>
            <a:r>
              <a:rPr lang="en-US" sz="1600" dirty="0">
                <a:solidFill>
                  <a:srgbClr val="000000"/>
                </a:solidFill>
                <a:latin typeface="Consolas" panose="020B0609020204030204" pitchFamily="49" charset="0"/>
              </a:rPr>
              <a:t>[</a:t>
            </a:r>
            <a:r>
              <a:rPr lang="en-US" sz="1600" dirty="0" err="1">
                <a:solidFill>
                  <a:srgbClr val="000080"/>
                </a:solidFill>
                <a:latin typeface="Consolas" panose="020B0609020204030204" pitchFamily="49" charset="0"/>
              </a:rPr>
              <a:t>i</a:t>
            </a:r>
            <a:r>
              <a:rPr lang="en-US" sz="1600" dirty="0">
                <a:solidFill>
                  <a:srgbClr val="000000"/>
                </a:solidFill>
                <a:latin typeface="Consolas" panose="020B0609020204030204" pitchFamily="49" charset="0"/>
              </a:rPr>
              <a:t> + 1]))</a:t>
            </a:r>
          </a:p>
          <a:p>
            <a:pPr defTabSz="363538"/>
            <a:r>
              <a:rPr lang="en-US" sz="1600" dirty="0">
                <a:solidFill>
                  <a:srgbClr val="000000"/>
                </a:solidFill>
                <a:latin typeface="Consolas" panose="020B0609020204030204" pitchFamily="49" charset="0"/>
              </a:rPr>
              <a:t>      </a:t>
            </a:r>
            <a:r>
              <a:rPr lang="ru-RU" sz="1600" dirty="0">
                <a:solidFill>
                  <a:srgbClr val="000000"/>
                </a:solidFill>
                <a:latin typeface="Consolas" panose="020B0609020204030204" pitchFamily="49" charset="0"/>
              </a:rPr>
              <a:t>{</a:t>
            </a:r>
          </a:p>
          <a:p>
            <a:pPr defTabSz="179388"/>
            <a:r>
              <a:rPr lang="en-US" sz="1600" dirty="0">
                <a:solidFill>
                  <a:srgbClr val="0000FF"/>
                </a:solidFill>
                <a:latin typeface="Consolas" panose="020B0609020204030204" pitchFamily="49" charset="0"/>
              </a:rPr>
              <a:t>        </a:t>
            </a:r>
            <a:r>
              <a:rPr lang="en-US" sz="1600" dirty="0">
                <a:solidFill>
                  <a:srgbClr val="2B91AF"/>
                </a:solidFill>
                <a:highlight>
                  <a:srgbClr val="FFFFFF"/>
                </a:highlight>
                <a:latin typeface="Consolas" panose="020B0609020204030204" pitchFamily="49" charset="0"/>
              </a:rPr>
              <a:t>std</a:t>
            </a:r>
            <a:r>
              <a:rPr lang="en-US" sz="1600" dirty="0">
                <a:solidFill>
                  <a:srgbClr val="000000"/>
                </a:solidFill>
                <a:highlight>
                  <a:srgbClr val="FFFFFF"/>
                </a:highlight>
                <a:latin typeface="Consolas" panose="020B0609020204030204" pitchFamily="49" charset="0"/>
              </a:rPr>
              <a:t>::</a:t>
            </a:r>
            <a:r>
              <a:rPr lang="en-US" sz="1600" dirty="0">
                <a:solidFill>
                  <a:srgbClr val="880000"/>
                </a:solidFill>
                <a:highlight>
                  <a:srgbClr val="FFFFFF"/>
                </a:highlight>
                <a:latin typeface="Consolas" panose="020B0609020204030204" pitchFamily="49" charset="0"/>
              </a:rPr>
              <a:t>swap</a:t>
            </a:r>
            <a:r>
              <a:rPr lang="en-US" sz="1600" dirty="0">
                <a:solidFill>
                  <a:srgbClr val="000000"/>
                </a:solidFill>
                <a:highlight>
                  <a:srgbClr val="FFFFFF"/>
                </a:highlight>
                <a:latin typeface="Consolas" panose="020B0609020204030204" pitchFamily="49" charset="0"/>
              </a:rPr>
              <a:t>(</a:t>
            </a:r>
            <a:r>
              <a:rPr lang="en-US" sz="1600" dirty="0">
                <a:solidFill>
                  <a:srgbClr val="808080"/>
                </a:solidFill>
                <a:highlight>
                  <a:srgbClr val="FFFFFF"/>
                </a:highlight>
                <a:latin typeface="Consolas" panose="020B0609020204030204" pitchFamily="49" charset="0"/>
              </a:rPr>
              <a:t>array</a:t>
            </a:r>
            <a:r>
              <a:rPr lang="en-US" sz="1600" dirty="0">
                <a:solidFill>
                  <a:srgbClr val="000000"/>
                </a:solidFill>
                <a:highlight>
                  <a:srgbClr val="FFFFFF"/>
                </a:highlight>
                <a:latin typeface="Consolas" panose="020B0609020204030204" pitchFamily="49" charset="0"/>
              </a:rPr>
              <a:t>[</a:t>
            </a:r>
            <a:r>
              <a:rPr lang="en-US" sz="1600" dirty="0" err="1">
                <a:solidFill>
                  <a:srgbClr val="000080"/>
                </a:solidFill>
                <a:highlight>
                  <a:srgbClr val="FFFFFF"/>
                </a:highlight>
                <a:latin typeface="Consolas" panose="020B0609020204030204" pitchFamily="49" charset="0"/>
              </a:rPr>
              <a:t>i</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array</a:t>
            </a:r>
            <a:r>
              <a:rPr lang="en-US" sz="1600" dirty="0">
                <a:solidFill>
                  <a:srgbClr val="000000"/>
                </a:solidFill>
                <a:highlight>
                  <a:srgbClr val="FFFFFF"/>
                </a:highlight>
                <a:latin typeface="Consolas" panose="020B0609020204030204" pitchFamily="49" charset="0"/>
              </a:rPr>
              <a:t>[</a:t>
            </a:r>
            <a:r>
              <a:rPr lang="en-US" sz="1600" dirty="0" err="1">
                <a:solidFill>
                  <a:srgbClr val="000080"/>
                </a:solidFill>
                <a:highlight>
                  <a:srgbClr val="FFFFFF"/>
                </a:highlight>
                <a:latin typeface="Consolas" panose="020B0609020204030204" pitchFamily="49" charset="0"/>
              </a:rPr>
              <a:t>i</a:t>
            </a:r>
            <a:r>
              <a:rPr lang="en-US" sz="1600" dirty="0">
                <a:solidFill>
                  <a:srgbClr val="000000"/>
                </a:solidFill>
                <a:highlight>
                  <a:srgbClr val="FFFFFF"/>
                </a:highlight>
                <a:latin typeface="Consolas" panose="020B0609020204030204" pitchFamily="49" charset="0"/>
              </a:rPr>
              <a:t> + 1]);</a:t>
            </a:r>
          </a:p>
          <a:p>
            <a:pPr defTabSz="363538"/>
            <a:r>
              <a:rPr lang="en-US" sz="1600" dirty="0">
                <a:solidFill>
                  <a:srgbClr val="000080"/>
                </a:solidFill>
                <a:latin typeface="Consolas" panose="020B0609020204030204" pitchFamily="49" charset="0"/>
              </a:rPr>
              <a:t>        sorted</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false</a:t>
            </a:r>
            <a:r>
              <a:rPr lang="en-US" sz="1600" dirty="0">
                <a:solidFill>
                  <a:srgbClr val="000000"/>
                </a:solidFill>
                <a:latin typeface="Consolas" panose="020B0609020204030204" pitchFamily="49" charset="0"/>
              </a:rPr>
              <a:t>;</a:t>
            </a:r>
          </a:p>
          <a:p>
            <a:pPr defTabSz="363538"/>
            <a:r>
              <a:rPr lang="en-US" sz="1600" dirty="0">
                <a:solidFill>
                  <a:srgbClr val="000000"/>
                </a:solidFill>
                <a:latin typeface="Consolas" panose="020B0609020204030204" pitchFamily="49" charset="0"/>
              </a:rPr>
              <a:t>      </a:t>
            </a:r>
            <a:r>
              <a:rPr lang="ru-RU" sz="1600" dirty="0">
                <a:solidFill>
                  <a:srgbClr val="000000"/>
                </a:solidFill>
                <a:latin typeface="Consolas" panose="020B0609020204030204" pitchFamily="49" charset="0"/>
              </a:rPr>
              <a:t>}</a:t>
            </a:r>
          </a:p>
          <a:p>
            <a:pPr defTabSz="363538"/>
            <a:r>
              <a:rPr lang="en-US" sz="1600" dirty="0">
                <a:solidFill>
                  <a:srgbClr val="000000"/>
                </a:solidFill>
                <a:latin typeface="Consolas" panose="020B0609020204030204" pitchFamily="49" charset="0"/>
              </a:rPr>
              <a:t>    </a:t>
            </a:r>
            <a:r>
              <a:rPr lang="ru-RU" sz="1600" dirty="0">
                <a:solidFill>
                  <a:srgbClr val="000000"/>
                </a:solidFill>
                <a:latin typeface="Consolas" panose="020B0609020204030204" pitchFamily="49" charset="0"/>
              </a:rPr>
              <a:t>}</a:t>
            </a:r>
          </a:p>
          <a:p>
            <a:pPr defTabSz="363538"/>
            <a:r>
              <a:rPr lang="en-US" sz="1600" dirty="0">
                <a:solidFill>
                  <a:srgbClr val="000000"/>
                </a:solidFill>
                <a:latin typeface="Consolas" panose="020B0609020204030204" pitchFamily="49" charset="0"/>
              </a:rPr>
              <a:t>    --</a:t>
            </a:r>
            <a:r>
              <a:rPr lang="en-US" sz="1600" dirty="0">
                <a:solidFill>
                  <a:srgbClr val="000080"/>
                </a:solidFill>
                <a:latin typeface="Consolas" panose="020B0609020204030204" pitchFamily="49" charset="0"/>
              </a:rPr>
              <a:t>size</a:t>
            </a:r>
            <a:r>
              <a:rPr lang="en-US" sz="1600" dirty="0">
                <a:solidFill>
                  <a:srgbClr val="000000"/>
                </a:solidFill>
                <a:latin typeface="Consolas" panose="020B0609020204030204" pitchFamily="49" charset="0"/>
              </a:rPr>
              <a:t>;</a:t>
            </a:r>
          </a:p>
          <a:p>
            <a:pPr defTabSz="363538"/>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while </a:t>
            </a:r>
            <a:r>
              <a:rPr lang="en-US" sz="1600" dirty="0">
                <a:solidFill>
                  <a:srgbClr val="000000"/>
                </a:solidFill>
                <a:latin typeface="Consolas" panose="020B0609020204030204" pitchFamily="49" charset="0"/>
              </a:rPr>
              <a:t>(!</a:t>
            </a:r>
            <a:r>
              <a:rPr lang="en-US" sz="1600" dirty="0">
                <a:solidFill>
                  <a:srgbClr val="000080"/>
                </a:solidFill>
                <a:latin typeface="Consolas" panose="020B0609020204030204" pitchFamily="49" charset="0"/>
              </a:rPr>
              <a:t>sorted</a:t>
            </a:r>
            <a:r>
              <a:rPr lang="en-US" sz="1600" dirty="0">
                <a:solidFill>
                  <a:srgbClr val="000000"/>
                </a:solidFill>
                <a:latin typeface="Consolas" panose="020B0609020204030204" pitchFamily="49" charset="0"/>
              </a:rPr>
              <a:t> &amp;&amp; (</a:t>
            </a:r>
            <a:r>
              <a:rPr lang="en-US" sz="1600" dirty="0">
                <a:solidFill>
                  <a:srgbClr val="000080"/>
                </a:solidFill>
                <a:latin typeface="Consolas" panose="020B0609020204030204" pitchFamily="49" charset="0"/>
              </a:rPr>
              <a:t>size</a:t>
            </a:r>
            <a:r>
              <a:rPr lang="en-US" sz="1600" dirty="0">
                <a:solidFill>
                  <a:srgbClr val="000000"/>
                </a:solidFill>
                <a:latin typeface="Consolas" panose="020B0609020204030204" pitchFamily="49" charset="0"/>
              </a:rPr>
              <a:t> &gt; 1));</a:t>
            </a:r>
          </a:p>
          <a:p>
            <a:pPr defTabSz="363538"/>
            <a:r>
              <a:rPr lang="ru-RU" sz="1600" dirty="0">
                <a:solidFill>
                  <a:srgbClr val="000000"/>
                </a:solidFill>
                <a:latin typeface="Consolas" panose="020B0609020204030204" pitchFamily="49" charset="0"/>
              </a:rPr>
              <a:t>}</a:t>
            </a:r>
          </a:p>
          <a:p>
            <a:pPr defTabSz="363538"/>
            <a:endParaRPr lang="ru-RU" sz="1600" dirty="0">
              <a:solidFill>
                <a:srgbClr val="000000"/>
              </a:solidFill>
              <a:latin typeface="Consolas" panose="020B0609020204030204" pitchFamily="49" charset="0"/>
            </a:endParaRPr>
          </a:p>
          <a:p>
            <a:pPr defTabSz="363538"/>
            <a:r>
              <a:rPr lang="en-US" sz="1600" dirty="0" err="1">
                <a:solidFill>
                  <a:srgbClr val="0000FF"/>
                </a:solidFill>
                <a:latin typeface="Consolas" panose="020B0609020204030204" pitchFamily="49" charset="0"/>
              </a:rPr>
              <a:t>bool</a:t>
            </a:r>
            <a:r>
              <a:rPr lang="en-US" sz="1600" dirty="0">
                <a:solidFill>
                  <a:srgbClr val="000000"/>
                </a:solidFill>
                <a:latin typeface="Consolas" panose="020B0609020204030204" pitchFamily="49" charset="0"/>
              </a:rPr>
              <a:t> </a:t>
            </a:r>
            <a:r>
              <a:rPr lang="en-US" sz="1600" dirty="0" err="1">
                <a:solidFill>
                  <a:srgbClr val="880000"/>
                </a:solidFill>
                <a:latin typeface="Consolas" panose="020B0609020204030204" pitchFamily="49" charset="0"/>
              </a:rPr>
              <a:t>IsOrdered</a:t>
            </a:r>
            <a:r>
              <a:rPr lang="en-US" sz="1600" dirty="0">
                <a:solidFill>
                  <a:srgbClr val="000000"/>
                </a:solidFill>
                <a:latin typeface="Consolas" panose="020B0609020204030204" pitchFamily="49" charset="0"/>
              </a:rPr>
              <a:t>(</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0080"/>
                </a:solidFill>
                <a:latin typeface="Consolas" panose="020B0609020204030204" pitchFamily="49" charset="0"/>
              </a:rPr>
              <a:t>a</a:t>
            </a:r>
            <a:r>
              <a:rPr lang="en-US" sz="1600" dirty="0">
                <a:solidFill>
                  <a:srgbClr val="000000"/>
                </a:solidFill>
                <a:latin typeface="Consolas" panose="020B0609020204030204" pitchFamily="49" charset="0"/>
              </a:rPr>
              <a:t>, </a:t>
            </a:r>
            <a:r>
              <a:rPr lang="en-US" sz="1600" dirty="0" err="1">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0080"/>
                </a:solidFill>
                <a:latin typeface="Consolas" panose="020B0609020204030204" pitchFamily="49" charset="0"/>
              </a:rPr>
              <a:t>b</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000080"/>
                </a:solidFill>
                <a:latin typeface="Consolas" panose="020B0609020204030204" pitchFamily="49" charset="0"/>
              </a:rPr>
              <a:t>a</a:t>
            </a:r>
            <a:r>
              <a:rPr lang="en-US" sz="1600" dirty="0">
                <a:solidFill>
                  <a:srgbClr val="000000"/>
                </a:solidFill>
                <a:latin typeface="Consolas" panose="020B0609020204030204" pitchFamily="49" charset="0"/>
              </a:rPr>
              <a:t> &lt;= </a:t>
            </a:r>
            <a:r>
              <a:rPr lang="en-US" sz="1600" dirty="0">
                <a:solidFill>
                  <a:srgbClr val="000080"/>
                </a:solidFill>
                <a:latin typeface="Consolas" panose="020B0609020204030204" pitchFamily="49" charset="0"/>
              </a:rPr>
              <a:t>b</a:t>
            </a:r>
            <a:r>
              <a:rPr lang="en-US" sz="1600" dirty="0">
                <a:solidFill>
                  <a:srgbClr val="000000"/>
                </a:solidFill>
                <a:latin typeface="Consolas" panose="020B0609020204030204" pitchFamily="49" charset="0"/>
              </a:rPr>
              <a:t>; }</a:t>
            </a:r>
          </a:p>
          <a:p>
            <a:pPr defTabSz="363538"/>
            <a:endParaRPr lang="ru-RU" sz="1600" dirty="0">
              <a:solidFill>
                <a:srgbClr val="000000"/>
              </a:solidFill>
              <a:latin typeface="Consolas" panose="020B0609020204030204" pitchFamily="49" charset="0"/>
            </a:endParaRPr>
          </a:p>
          <a:p>
            <a:pPr defTabSz="363538"/>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880000"/>
                </a:solidFill>
                <a:latin typeface="Consolas" panose="020B0609020204030204" pitchFamily="49" charset="0"/>
              </a:rPr>
              <a:t>main</a:t>
            </a:r>
            <a:r>
              <a:rPr lang="en-US" sz="1600" dirty="0">
                <a:solidFill>
                  <a:srgbClr val="000000"/>
                </a:solidFill>
                <a:latin typeface="Consolas" panose="020B0609020204030204" pitchFamily="49" charset="0"/>
              </a:rPr>
              <a:t>()</a:t>
            </a:r>
            <a:r>
              <a:rPr lang="ru-RU" sz="1600" dirty="0">
                <a:solidFill>
                  <a:srgbClr val="000000"/>
                </a:solidFill>
                <a:latin typeface="Consolas" panose="020B0609020204030204" pitchFamily="49" charset="0"/>
              </a:rPr>
              <a:t> {</a:t>
            </a:r>
          </a:p>
          <a:p>
            <a:pPr defTabSz="363538"/>
            <a:r>
              <a:rPr lang="en-US" sz="1600" dirty="0">
                <a:solidFill>
                  <a:srgbClr val="0000FF"/>
                </a:solidFill>
                <a:latin typeface="Consolas" panose="020B0609020204030204" pitchFamily="49" charset="0"/>
              </a:rPr>
              <a:t>  int</a:t>
            </a:r>
            <a:r>
              <a:rPr lang="en-US" sz="1600" dirty="0">
                <a:solidFill>
                  <a:srgbClr val="000000"/>
                </a:solidFill>
                <a:latin typeface="Consolas" panose="020B0609020204030204" pitchFamily="49" charset="0"/>
              </a:rPr>
              <a:t> </a:t>
            </a:r>
            <a:r>
              <a:rPr lang="en-US" sz="1600" dirty="0" err="1">
                <a:solidFill>
                  <a:srgbClr val="000080"/>
                </a:solidFill>
                <a:latin typeface="Consolas" panose="020B0609020204030204" pitchFamily="49" charset="0"/>
              </a:rPr>
              <a:t>arr</a:t>
            </a:r>
            <a:r>
              <a:rPr lang="en-US" sz="1600" dirty="0">
                <a:solidFill>
                  <a:srgbClr val="000000"/>
                </a:solidFill>
                <a:latin typeface="Consolas" panose="020B0609020204030204" pitchFamily="49" charset="0"/>
              </a:rPr>
              <a:t>[5] = { 3, 5, 1, 7, 9 };</a:t>
            </a:r>
          </a:p>
          <a:p>
            <a:pPr defTabSz="363538"/>
            <a:r>
              <a:rPr lang="en-US" sz="1600" dirty="0">
                <a:solidFill>
                  <a:srgbClr val="880000"/>
                </a:solidFill>
                <a:latin typeface="Consolas" panose="020B0609020204030204" pitchFamily="49" charset="0"/>
              </a:rPr>
              <a:t>  </a:t>
            </a:r>
            <a:r>
              <a:rPr lang="en-US" sz="1600" dirty="0" err="1">
                <a:solidFill>
                  <a:srgbClr val="880000"/>
                </a:solidFill>
                <a:latin typeface="Consolas" panose="020B0609020204030204" pitchFamily="49" charset="0"/>
              </a:rPr>
              <a:t>BubbleSort</a:t>
            </a:r>
            <a:r>
              <a:rPr lang="en-US" sz="1600" dirty="0">
                <a:solidFill>
                  <a:srgbClr val="000000"/>
                </a:solidFill>
                <a:latin typeface="Consolas" panose="020B0609020204030204" pitchFamily="49" charset="0"/>
              </a:rPr>
              <a:t>(</a:t>
            </a:r>
            <a:r>
              <a:rPr lang="en-US" sz="1600" dirty="0" err="1">
                <a:solidFill>
                  <a:srgbClr val="000080"/>
                </a:solidFill>
                <a:latin typeface="Consolas" panose="020B0609020204030204" pitchFamily="49" charset="0"/>
              </a:rPr>
              <a:t>arr</a:t>
            </a:r>
            <a:r>
              <a:rPr lang="en-US" sz="1600" dirty="0">
                <a:solidFill>
                  <a:srgbClr val="000000"/>
                </a:solidFill>
                <a:latin typeface="Consolas" panose="020B0609020204030204" pitchFamily="49" charset="0"/>
              </a:rPr>
              <a:t>, 5, </a:t>
            </a:r>
            <a:r>
              <a:rPr lang="en-US" sz="1600" dirty="0" err="1">
                <a:solidFill>
                  <a:srgbClr val="880000"/>
                </a:solidFill>
                <a:latin typeface="Consolas" panose="020B0609020204030204" pitchFamily="49" charset="0"/>
              </a:rPr>
              <a:t>IsOrdered</a:t>
            </a:r>
            <a:r>
              <a:rPr lang="en-US" sz="1600" dirty="0">
                <a:solidFill>
                  <a:srgbClr val="000000"/>
                </a:solidFill>
                <a:latin typeface="Consolas" panose="020B0609020204030204" pitchFamily="49" charset="0"/>
              </a:rPr>
              <a:t>);</a:t>
            </a:r>
          </a:p>
          <a:p>
            <a:pPr defTabSz="363538"/>
            <a:r>
              <a:rPr lang="ru-RU" sz="1600" dirty="0">
                <a:solidFill>
                  <a:srgbClr val="000000"/>
                </a:solidFill>
                <a:latin typeface="Consolas" panose="020B0609020204030204" pitchFamily="49" charset="0"/>
              </a:rPr>
              <a:t>}</a:t>
            </a:r>
            <a:endParaRPr lang="ru-RU" sz="1600" dirty="0"/>
          </a:p>
        </p:txBody>
      </p:sp>
    </p:spTree>
    <p:custDataLst>
      <p:tags r:id="rId1"/>
    </p:custDataLst>
    <p:extLst>
      <p:ext uri="{BB962C8B-B14F-4D97-AF65-F5344CB8AC3E}">
        <p14:creationId xmlns:p14="http://schemas.microsoft.com/office/powerpoint/2010/main" val="39309390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12192000" cy="6494085"/>
          </a:xfrm>
          <a:prstGeom prst="rect">
            <a:avLst/>
          </a:prstGeom>
          <a:noFill/>
        </p:spPr>
        <p:txBody>
          <a:bodyPr wrap="square" lIns="45720" rIns="45720">
            <a:spAutoFit/>
          </a:bodyPr>
          <a:lstStyle/>
          <a:p>
            <a:pPr defTabSz="363538"/>
            <a:r>
              <a:rPr lang="en-US" sz="1600" dirty="0">
                <a:solidFill>
                  <a:schemeClr val="bg2">
                    <a:lumMod val="50000"/>
                  </a:schemeClr>
                </a:solidFill>
                <a:latin typeface="Consolas" panose="020B0609020204030204" pitchFamily="49" charset="0"/>
              </a:rPr>
              <a:t>// </a:t>
            </a:r>
            <a:r>
              <a:rPr lang="en-US" sz="1600" dirty="0" err="1">
                <a:solidFill>
                  <a:schemeClr val="bg2">
                    <a:lumMod val="50000"/>
                  </a:schemeClr>
                </a:solidFill>
                <a:latin typeface="Consolas" panose="020B0609020204030204" pitchFamily="49" charset="0"/>
              </a:rPr>
              <a:t>OrderedFunction</a:t>
            </a:r>
            <a:r>
              <a:rPr lang="en-US" sz="1600" dirty="0">
                <a:solidFill>
                  <a:schemeClr val="bg2">
                    <a:lumMod val="50000"/>
                  </a:schemeClr>
                </a:solidFill>
                <a:latin typeface="Consolas" panose="020B0609020204030204" pitchFamily="49" charset="0"/>
              </a:rPr>
              <a:t> – </a:t>
            </a:r>
            <a:r>
              <a:rPr lang="ru-RU" sz="1600" dirty="0">
                <a:solidFill>
                  <a:schemeClr val="bg2">
                    <a:lumMod val="50000"/>
                  </a:schemeClr>
                </a:solidFill>
                <a:latin typeface="Consolas" panose="020B0609020204030204" pitchFamily="49" charset="0"/>
              </a:rPr>
              <a:t>указатель на функцию, принимающую (</a:t>
            </a:r>
            <a:r>
              <a:rPr lang="en-US" sz="1600" dirty="0">
                <a:solidFill>
                  <a:schemeClr val="bg2">
                    <a:lumMod val="50000"/>
                  </a:schemeClr>
                </a:solidFill>
                <a:latin typeface="Consolas" panose="020B0609020204030204" pitchFamily="49" charset="0"/>
              </a:rPr>
              <a:t>int, int</a:t>
            </a:r>
            <a:r>
              <a:rPr lang="ru-RU" sz="1600" dirty="0">
                <a:solidFill>
                  <a:schemeClr val="bg2">
                    <a:lumMod val="50000"/>
                  </a:schemeClr>
                </a:solidFill>
                <a:latin typeface="Consolas" panose="020B0609020204030204" pitchFamily="49" charset="0"/>
              </a:rPr>
              <a:t>) и возвращающую </a:t>
            </a:r>
            <a:r>
              <a:rPr lang="en-US" sz="1600" dirty="0">
                <a:solidFill>
                  <a:schemeClr val="bg2">
                    <a:lumMod val="50000"/>
                  </a:schemeClr>
                </a:solidFill>
                <a:latin typeface="Consolas" panose="020B0609020204030204" pitchFamily="49" charset="0"/>
              </a:rPr>
              <a:t>bool</a:t>
            </a:r>
          </a:p>
          <a:p>
            <a:pPr defTabSz="363538"/>
            <a:r>
              <a:rPr lang="en-US" sz="1600" dirty="0">
                <a:solidFill>
                  <a:srgbClr val="0000FF"/>
                </a:solidFill>
                <a:latin typeface="Consolas" panose="020B0609020204030204" pitchFamily="49" charset="0"/>
              </a:rPr>
              <a:t>typedef</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bool</a:t>
            </a:r>
            <a:r>
              <a:rPr lang="en-US" sz="1600" dirty="0">
                <a:solidFill>
                  <a:srgbClr val="000000"/>
                </a:solidFill>
                <a:latin typeface="Consolas" panose="020B0609020204030204" pitchFamily="49" charset="0"/>
              </a:rPr>
              <a:t> (*</a:t>
            </a:r>
            <a:r>
              <a:rPr lang="en-US" sz="1600" dirty="0" err="1">
                <a:solidFill>
                  <a:srgbClr val="880000"/>
                </a:solidFill>
                <a:latin typeface="Consolas" panose="020B0609020204030204" pitchFamily="49" charset="0"/>
              </a:rPr>
              <a:t>OrderedFunction</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0080"/>
                </a:solidFill>
                <a:latin typeface="Consolas" panose="020B0609020204030204" pitchFamily="49" charset="0"/>
              </a:rPr>
              <a:t>a</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0080"/>
                </a:solidFill>
                <a:latin typeface="Consolas" panose="020B0609020204030204" pitchFamily="49" charset="0"/>
              </a:rPr>
              <a:t>b</a:t>
            </a:r>
            <a:r>
              <a:rPr lang="en-US" sz="1600" dirty="0">
                <a:solidFill>
                  <a:srgbClr val="000000"/>
                </a:solidFill>
                <a:latin typeface="Consolas" panose="020B0609020204030204" pitchFamily="49" charset="0"/>
              </a:rPr>
              <a:t>);</a:t>
            </a:r>
          </a:p>
          <a:p>
            <a:pPr defTabSz="363538"/>
            <a:endParaRPr lang="ru-RU" sz="1600" dirty="0">
              <a:solidFill>
                <a:srgbClr val="000000"/>
              </a:solidFill>
              <a:latin typeface="Consolas" panose="020B0609020204030204" pitchFamily="49" charset="0"/>
            </a:endParaRPr>
          </a:p>
          <a:p>
            <a:pPr defTabSz="363538"/>
            <a:r>
              <a:rPr lang="en-US" sz="1600" dirty="0">
                <a:solidFill>
                  <a:srgbClr val="0000FF"/>
                </a:solidFill>
                <a:latin typeface="Consolas" panose="020B0609020204030204" pitchFamily="49" charset="0"/>
              </a:rPr>
              <a:t>void</a:t>
            </a:r>
            <a:r>
              <a:rPr lang="en-US" sz="1600" dirty="0">
                <a:solidFill>
                  <a:srgbClr val="000000"/>
                </a:solidFill>
                <a:latin typeface="Consolas" panose="020B0609020204030204" pitchFamily="49" charset="0"/>
              </a:rPr>
              <a:t> </a:t>
            </a:r>
            <a:r>
              <a:rPr lang="en-US" sz="1600" dirty="0" err="1">
                <a:solidFill>
                  <a:srgbClr val="880000"/>
                </a:solidFill>
                <a:latin typeface="Consolas" panose="020B0609020204030204" pitchFamily="49" charset="0"/>
              </a:rPr>
              <a:t>BubbleSort</a:t>
            </a:r>
            <a:r>
              <a:rPr lang="en-US" sz="1600" dirty="0">
                <a:solidFill>
                  <a:srgbClr val="000000"/>
                </a:solidFill>
                <a:latin typeface="Consolas" panose="020B0609020204030204" pitchFamily="49" charset="0"/>
              </a:rPr>
              <a:t>(</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array</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0080"/>
                </a:solidFill>
                <a:latin typeface="Consolas" panose="020B0609020204030204" pitchFamily="49" charset="0"/>
              </a:rPr>
              <a:t>size</a:t>
            </a:r>
            <a:r>
              <a:rPr lang="en-US" sz="1600" dirty="0">
                <a:solidFill>
                  <a:srgbClr val="000000"/>
                </a:solidFill>
                <a:latin typeface="Consolas" panose="020B0609020204030204" pitchFamily="49" charset="0"/>
              </a:rPr>
              <a:t>, </a:t>
            </a:r>
            <a:r>
              <a:rPr lang="en-US" sz="1600" dirty="0" err="1">
                <a:solidFill>
                  <a:srgbClr val="880000"/>
                </a:solidFill>
                <a:latin typeface="Consolas" panose="020B0609020204030204" pitchFamily="49" charset="0"/>
              </a:rPr>
              <a:t>OrderedFunction</a:t>
            </a:r>
            <a:r>
              <a:rPr lang="en-US" sz="1600" dirty="0">
                <a:solidFill>
                  <a:srgbClr val="000000"/>
                </a:solidFill>
                <a:latin typeface="Consolas" panose="020B0609020204030204" pitchFamily="49" charset="0"/>
              </a:rPr>
              <a:t> </a:t>
            </a:r>
            <a:r>
              <a:rPr lang="en-US" sz="1600" dirty="0" err="1">
                <a:solidFill>
                  <a:srgbClr val="000080"/>
                </a:solidFill>
                <a:latin typeface="Consolas" panose="020B0609020204030204" pitchFamily="49" charset="0"/>
              </a:rPr>
              <a:t>isOrdered</a:t>
            </a:r>
            <a:r>
              <a:rPr lang="en-US" sz="1600" dirty="0">
                <a:solidFill>
                  <a:srgbClr val="000000"/>
                </a:solidFill>
                <a:latin typeface="Consolas" panose="020B0609020204030204" pitchFamily="49" charset="0"/>
              </a:rPr>
              <a:t>)</a:t>
            </a:r>
            <a:r>
              <a:rPr lang="ru-RU" sz="1600" dirty="0">
                <a:solidFill>
                  <a:srgbClr val="000000"/>
                </a:solidFill>
                <a:latin typeface="Consolas" panose="020B0609020204030204" pitchFamily="49" charset="0"/>
              </a:rPr>
              <a:t> {</a:t>
            </a:r>
          </a:p>
          <a:p>
            <a:pPr defTabSz="363538"/>
            <a:r>
              <a:rPr lang="en-US" sz="1600" dirty="0">
                <a:solidFill>
                  <a:srgbClr val="0000FF"/>
                </a:solidFill>
                <a:latin typeface="Consolas" panose="020B0609020204030204" pitchFamily="49" charset="0"/>
              </a:rPr>
              <a:t>  bool</a:t>
            </a:r>
            <a:r>
              <a:rPr lang="en-US" sz="1600" dirty="0">
                <a:solidFill>
                  <a:srgbClr val="000000"/>
                </a:solidFill>
                <a:latin typeface="Consolas" panose="020B0609020204030204" pitchFamily="49" charset="0"/>
              </a:rPr>
              <a:t> </a:t>
            </a:r>
            <a:r>
              <a:rPr lang="en-US" sz="1600" dirty="0">
                <a:solidFill>
                  <a:srgbClr val="000080"/>
                </a:solidFill>
                <a:latin typeface="Consolas" panose="020B0609020204030204" pitchFamily="49" charset="0"/>
              </a:rPr>
              <a:t>sorted</a:t>
            </a:r>
            <a:r>
              <a:rPr lang="en-US" sz="1600" dirty="0">
                <a:solidFill>
                  <a:srgbClr val="000000"/>
                </a:solidFill>
                <a:latin typeface="Consolas" panose="020B0609020204030204" pitchFamily="49" charset="0"/>
              </a:rPr>
              <a:t>;</a:t>
            </a:r>
          </a:p>
          <a:p>
            <a:pPr defTabSz="363538"/>
            <a:r>
              <a:rPr lang="en-US" sz="1600" dirty="0">
                <a:solidFill>
                  <a:srgbClr val="0000FF"/>
                </a:solidFill>
                <a:latin typeface="Consolas" panose="020B0609020204030204" pitchFamily="49" charset="0"/>
              </a:rPr>
              <a:t>  do</a:t>
            </a:r>
            <a:r>
              <a:rPr lang="en-US" sz="1600" dirty="0">
                <a:solidFill>
                  <a:srgbClr val="000000"/>
                </a:solidFill>
                <a:latin typeface="Consolas" panose="020B0609020204030204" pitchFamily="49" charset="0"/>
              </a:rPr>
              <a:t> </a:t>
            </a:r>
          </a:p>
          <a:p>
            <a:pPr defTabSz="363538"/>
            <a:r>
              <a:rPr lang="en-US" sz="1600" dirty="0">
                <a:solidFill>
                  <a:srgbClr val="000000"/>
                </a:solidFill>
                <a:latin typeface="Consolas" panose="020B0609020204030204" pitchFamily="49" charset="0"/>
              </a:rPr>
              <a:t>  </a:t>
            </a:r>
            <a:r>
              <a:rPr lang="ru-RU" sz="1600" dirty="0">
                <a:solidFill>
                  <a:srgbClr val="000000"/>
                </a:solidFill>
                <a:latin typeface="Consolas" panose="020B0609020204030204" pitchFamily="49" charset="0"/>
              </a:rPr>
              <a:t>{</a:t>
            </a:r>
          </a:p>
          <a:p>
            <a:pPr defTabSz="363538"/>
            <a:r>
              <a:rPr lang="en-US" sz="1600" dirty="0">
                <a:solidFill>
                  <a:srgbClr val="000080"/>
                </a:solidFill>
                <a:latin typeface="Consolas" panose="020B0609020204030204" pitchFamily="49" charset="0"/>
              </a:rPr>
              <a:t>    sorted</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true</a:t>
            </a:r>
            <a:r>
              <a:rPr lang="en-US" sz="1600" dirty="0">
                <a:solidFill>
                  <a:srgbClr val="000000"/>
                </a:solidFill>
                <a:latin typeface="Consolas" panose="020B0609020204030204" pitchFamily="49" charset="0"/>
              </a:rPr>
              <a:t>;</a:t>
            </a:r>
          </a:p>
          <a:p>
            <a:pPr defTabSz="363538"/>
            <a:r>
              <a:rPr lang="nn-NO" sz="1600" dirty="0">
                <a:solidFill>
                  <a:srgbClr val="0000FF"/>
                </a:solidFill>
                <a:latin typeface="Consolas" panose="020B0609020204030204" pitchFamily="49" charset="0"/>
              </a:rPr>
              <a:t>    for</a:t>
            </a:r>
            <a:r>
              <a:rPr lang="nn-NO" sz="1600" dirty="0">
                <a:solidFill>
                  <a:srgbClr val="000000"/>
                </a:solidFill>
                <a:latin typeface="Consolas" panose="020B0609020204030204" pitchFamily="49" charset="0"/>
              </a:rPr>
              <a:t> (</a:t>
            </a:r>
            <a:r>
              <a:rPr lang="nn-NO" sz="1600" dirty="0">
                <a:solidFill>
                  <a:srgbClr val="0000FF"/>
                </a:solidFill>
                <a:latin typeface="Consolas" panose="020B0609020204030204" pitchFamily="49" charset="0"/>
              </a:rPr>
              <a:t>int</a:t>
            </a:r>
            <a:r>
              <a:rPr lang="nn-NO" sz="1600" dirty="0">
                <a:solidFill>
                  <a:srgbClr val="000000"/>
                </a:solidFill>
                <a:latin typeface="Consolas" panose="020B0609020204030204" pitchFamily="49" charset="0"/>
              </a:rPr>
              <a:t> </a:t>
            </a:r>
            <a:r>
              <a:rPr lang="nn-NO" sz="1600" dirty="0">
                <a:solidFill>
                  <a:srgbClr val="000080"/>
                </a:solidFill>
                <a:latin typeface="Consolas" panose="020B0609020204030204" pitchFamily="49" charset="0"/>
              </a:rPr>
              <a:t>i</a:t>
            </a:r>
            <a:r>
              <a:rPr lang="nn-NO" sz="1600" dirty="0">
                <a:solidFill>
                  <a:srgbClr val="000000"/>
                </a:solidFill>
                <a:latin typeface="Consolas" panose="020B0609020204030204" pitchFamily="49" charset="0"/>
              </a:rPr>
              <a:t> = 0; </a:t>
            </a:r>
            <a:r>
              <a:rPr lang="nn-NO" sz="1600" dirty="0">
                <a:solidFill>
                  <a:srgbClr val="000080"/>
                </a:solidFill>
                <a:latin typeface="Consolas" panose="020B0609020204030204" pitchFamily="49" charset="0"/>
              </a:rPr>
              <a:t>i</a:t>
            </a:r>
            <a:r>
              <a:rPr lang="nn-NO" sz="1600" dirty="0">
                <a:solidFill>
                  <a:srgbClr val="000000"/>
                </a:solidFill>
                <a:latin typeface="Consolas" panose="020B0609020204030204" pitchFamily="49" charset="0"/>
              </a:rPr>
              <a:t> &lt; </a:t>
            </a:r>
            <a:r>
              <a:rPr lang="nn-NO" sz="1600" dirty="0">
                <a:solidFill>
                  <a:srgbClr val="000080"/>
                </a:solidFill>
                <a:latin typeface="Consolas" panose="020B0609020204030204" pitchFamily="49" charset="0"/>
              </a:rPr>
              <a:t>size</a:t>
            </a:r>
            <a:r>
              <a:rPr lang="nn-NO" sz="1600" dirty="0">
                <a:solidFill>
                  <a:srgbClr val="000000"/>
                </a:solidFill>
                <a:latin typeface="Consolas" panose="020B0609020204030204" pitchFamily="49" charset="0"/>
              </a:rPr>
              <a:t> - 1; ++</a:t>
            </a:r>
            <a:r>
              <a:rPr lang="nn-NO" sz="1600" dirty="0">
                <a:solidFill>
                  <a:srgbClr val="000080"/>
                </a:solidFill>
                <a:latin typeface="Consolas" panose="020B0609020204030204" pitchFamily="49" charset="0"/>
              </a:rPr>
              <a:t>i</a:t>
            </a:r>
            <a:r>
              <a:rPr lang="nn-NO" sz="1600" dirty="0">
                <a:solidFill>
                  <a:srgbClr val="000000"/>
                </a:solidFill>
                <a:latin typeface="Consolas" panose="020B0609020204030204" pitchFamily="49" charset="0"/>
              </a:rPr>
              <a:t>)</a:t>
            </a:r>
          </a:p>
          <a:p>
            <a:pPr defTabSz="363538"/>
            <a:r>
              <a:rPr lang="en-US" sz="1600" dirty="0">
                <a:solidFill>
                  <a:srgbClr val="000000"/>
                </a:solidFill>
                <a:latin typeface="Consolas" panose="020B0609020204030204" pitchFamily="49" charset="0"/>
              </a:rPr>
              <a:t>    </a:t>
            </a:r>
            <a:r>
              <a:rPr lang="ru-RU" sz="1600" dirty="0">
                <a:solidFill>
                  <a:srgbClr val="000000"/>
                </a:solidFill>
                <a:latin typeface="Consolas" panose="020B0609020204030204" pitchFamily="49" charset="0"/>
              </a:rPr>
              <a:t>{</a:t>
            </a:r>
          </a:p>
          <a:p>
            <a:pPr defTabSz="363538"/>
            <a:r>
              <a:rPr lang="en-US" sz="1600" dirty="0">
                <a:solidFill>
                  <a:srgbClr val="0000FF"/>
                </a:solidFill>
                <a:latin typeface="Consolas" panose="020B0609020204030204" pitchFamily="49" charset="0"/>
              </a:rPr>
              <a:t>      if</a:t>
            </a:r>
            <a:r>
              <a:rPr lang="en-US" sz="1600" dirty="0">
                <a:solidFill>
                  <a:srgbClr val="000000"/>
                </a:solidFill>
                <a:latin typeface="Consolas" panose="020B0609020204030204" pitchFamily="49" charset="0"/>
              </a:rPr>
              <a:t> (!</a:t>
            </a:r>
            <a:r>
              <a:rPr lang="en-US" sz="1600" dirty="0" err="1">
                <a:solidFill>
                  <a:srgbClr val="000080"/>
                </a:solidFill>
                <a:latin typeface="Consolas" panose="020B0609020204030204" pitchFamily="49" charset="0"/>
              </a:rPr>
              <a:t>isOrdered</a:t>
            </a:r>
            <a:r>
              <a:rPr lang="en-US" sz="1600" dirty="0">
                <a:solidFill>
                  <a:srgbClr val="000000"/>
                </a:solidFill>
                <a:latin typeface="Consolas" panose="020B0609020204030204" pitchFamily="49" charset="0"/>
              </a:rPr>
              <a:t>(</a:t>
            </a:r>
            <a:r>
              <a:rPr lang="en-US" sz="1600" dirty="0">
                <a:solidFill>
                  <a:srgbClr val="808080"/>
                </a:solidFill>
                <a:latin typeface="Consolas" panose="020B0609020204030204" pitchFamily="49" charset="0"/>
              </a:rPr>
              <a:t>array</a:t>
            </a:r>
            <a:r>
              <a:rPr lang="en-US" sz="1600" dirty="0">
                <a:solidFill>
                  <a:srgbClr val="000000"/>
                </a:solidFill>
                <a:latin typeface="Consolas" panose="020B0609020204030204" pitchFamily="49" charset="0"/>
              </a:rPr>
              <a:t>[</a:t>
            </a:r>
            <a:r>
              <a:rPr lang="en-US" sz="1600" dirty="0" err="1">
                <a:solidFill>
                  <a:srgbClr val="000080"/>
                </a:solidFill>
                <a:latin typeface="Consolas" panose="020B0609020204030204" pitchFamily="49" charset="0"/>
              </a:rPr>
              <a:t>i</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array</a:t>
            </a:r>
            <a:r>
              <a:rPr lang="en-US" sz="1600" dirty="0">
                <a:solidFill>
                  <a:srgbClr val="000000"/>
                </a:solidFill>
                <a:latin typeface="Consolas" panose="020B0609020204030204" pitchFamily="49" charset="0"/>
              </a:rPr>
              <a:t>[</a:t>
            </a:r>
            <a:r>
              <a:rPr lang="en-US" sz="1600" dirty="0" err="1">
                <a:solidFill>
                  <a:srgbClr val="000080"/>
                </a:solidFill>
                <a:latin typeface="Consolas" panose="020B0609020204030204" pitchFamily="49" charset="0"/>
              </a:rPr>
              <a:t>i</a:t>
            </a:r>
            <a:r>
              <a:rPr lang="en-US" sz="1600" dirty="0">
                <a:solidFill>
                  <a:srgbClr val="000000"/>
                </a:solidFill>
                <a:latin typeface="Consolas" panose="020B0609020204030204" pitchFamily="49" charset="0"/>
              </a:rPr>
              <a:t> + 1]))</a:t>
            </a:r>
          </a:p>
          <a:p>
            <a:pPr defTabSz="363538"/>
            <a:r>
              <a:rPr lang="en-US" sz="1600" dirty="0">
                <a:solidFill>
                  <a:srgbClr val="000000"/>
                </a:solidFill>
                <a:latin typeface="Consolas" panose="020B0609020204030204" pitchFamily="49" charset="0"/>
              </a:rPr>
              <a:t>      </a:t>
            </a:r>
            <a:r>
              <a:rPr lang="ru-RU" sz="1600" dirty="0">
                <a:solidFill>
                  <a:srgbClr val="000000"/>
                </a:solidFill>
                <a:latin typeface="Consolas" panose="020B0609020204030204" pitchFamily="49" charset="0"/>
              </a:rPr>
              <a:t>{</a:t>
            </a:r>
          </a:p>
          <a:p>
            <a:pPr defTabSz="179388"/>
            <a:r>
              <a:rPr lang="en-US" sz="1600" dirty="0">
                <a:solidFill>
                  <a:srgbClr val="0000FF"/>
                </a:solidFill>
                <a:latin typeface="Consolas" panose="020B0609020204030204" pitchFamily="49" charset="0"/>
              </a:rPr>
              <a:t>        </a:t>
            </a:r>
            <a:r>
              <a:rPr lang="en-US" sz="1600" dirty="0">
                <a:solidFill>
                  <a:srgbClr val="2B91AF"/>
                </a:solidFill>
                <a:highlight>
                  <a:srgbClr val="FFFFFF"/>
                </a:highlight>
                <a:latin typeface="Consolas" panose="020B0609020204030204" pitchFamily="49" charset="0"/>
              </a:rPr>
              <a:t>std</a:t>
            </a:r>
            <a:r>
              <a:rPr lang="en-US" sz="1600" dirty="0">
                <a:solidFill>
                  <a:srgbClr val="000000"/>
                </a:solidFill>
                <a:highlight>
                  <a:srgbClr val="FFFFFF"/>
                </a:highlight>
                <a:latin typeface="Consolas" panose="020B0609020204030204" pitchFamily="49" charset="0"/>
              </a:rPr>
              <a:t>::</a:t>
            </a:r>
            <a:r>
              <a:rPr lang="en-US" sz="1600" dirty="0">
                <a:solidFill>
                  <a:srgbClr val="880000"/>
                </a:solidFill>
                <a:highlight>
                  <a:srgbClr val="FFFFFF"/>
                </a:highlight>
                <a:latin typeface="Consolas" panose="020B0609020204030204" pitchFamily="49" charset="0"/>
              </a:rPr>
              <a:t>swap</a:t>
            </a:r>
            <a:r>
              <a:rPr lang="en-US" sz="1600" dirty="0">
                <a:solidFill>
                  <a:srgbClr val="000000"/>
                </a:solidFill>
                <a:highlight>
                  <a:srgbClr val="FFFFFF"/>
                </a:highlight>
                <a:latin typeface="Consolas" panose="020B0609020204030204" pitchFamily="49" charset="0"/>
              </a:rPr>
              <a:t>(</a:t>
            </a:r>
            <a:r>
              <a:rPr lang="en-US" sz="1600" dirty="0">
                <a:solidFill>
                  <a:srgbClr val="808080"/>
                </a:solidFill>
                <a:highlight>
                  <a:srgbClr val="FFFFFF"/>
                </a:highlight>
                <a:latin typeface="Consolas" panose="020B0609020204030204" pitchFamily="49" charset="0"/>
              </a:rPr>
              <a:t>array</a:t>
            </a:r>
            <a:r>
              <a:rPr lang="en-US" sz="1600" dirty="0">
                <a:solidFill>
                  <a:srgbClr val="000000"/>
                </a:solidFill>
                <a:highlight>
                  <a:srgbClr val="FFFFFF"/>
                </a:highlight>
                <a:latin typeface="Consolas" panose="020B0609020204030204" pitchFamily="49" charset="0"/>
              </a:rPr>
              <a:t>[</a:t>
            </a:r>
            <a:r>
              <a:rPr lang="en-US" sz="1600" dirty="0" err="1">
                <a:solidFill>
                  <a:srgbClr val="000080"/>
                </a:solidFill>
                <a:highlight>
                  <a:srgbClr val="FFFFFF"/>
                </a:highlight>
                <a:latin typeface="Consolas" panose="020B0609020204030204" pitchFamily="49" charset="0"/>
              </a:rPr>
              <a:t>i</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array</a:t>
            </a:r>
            <a:r>
              <a:rPr lang="en-US" sz="1600" dirty="0">
                <a:solidFill>
                  <a:srgbClr val="000000"/>
                </a:solidFill>
                <a:highlight>
                  <a:srgbClr val="FFFFFF"/>
                </a:highlight>
                <a:latin typeface="Consolas" panose="020B0609020204030204" pitchFamily="49" charset="0"/>
              </a:rPr>
              <a:t>[</a:t>
            </a:r>
            <a:r>
              <a:rPr lang="en-US" sz="1600" dirty="0" err="1">
                <a:solidFill>
                  <a:srgbClr val="000080"/>
                </a:solidFill>
                <a:highlight>
                  <a:srgbClr val="FFFFFF"/>
                </a:highlight>
                <a:latin typeface="Consolas" panose="020B0609020204030204" pitchFamily="49" charset="0"/>
              </a:rPr>
              <a:t>i</a:t>
            </a:r>
            <a:r>
              <a:rPr lang="en-US" sz="1600" dirty="0">
                <a:solidFill>
                  <a:srgbClr val="000000"/>
                </a:solidFill>
                <a:highlight>
                  <a:srgbClr val="FFFFFF"/>
                </a:highlight>
                <a:latin typeface="Consolas" panose="020B0609020204030204" pitchFamily="49" charset="0"/>
              </a:rPr>
              <a:t> + 1]);</a:t>
            </a:r>
          </a:p>
          <a:p>
            <a:pPr defTabSz="363538"/>
            <a:r>
              <a:rPr lang="en-US" sz="1600" dirty="0">
                <a:solidFill>
                  <a:srgbClr val="000080"/>
                </a:solidFill>
                <a:latin typeface="Consolas" panose="020B0609020204030204" pitchFamily="49" charset="0"/>
              </a:rPr>
              <a:t>        sorted</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false</a:t>
            </a:r>
            <a:r>
              <a:rPr lang="en-US" sz="1600" dirty="0">
                <a:solidFill>
                  <a:srgbClr val="000000"/>
                </a:solidFill>
                <a:latin typeface="Consolas" panose="020B0609020204030204" pitchFamily="49" charset="0"/>
              </a:rPr>
              <a:t>;</a:t>
            </a:r>
          </a:p>
          <a:p>
            <a:pPr defTabSz="363538"/>
            <a:r>
              <a:rPr lang="en-US" sz="1600" dirty="0">
                <a:solidFill>
                  <a:srgbClr val="000000"/>
                </a:solidFill>
                <a:latin typeface="Consolas" panose="020B0609020204030204" pitchFamily="49" charset="0"/>
              </a:rPr>
              <a:t>      </a:t>
            </a:r>
            <a:r>
              <a:rPr lang="ru-RU" sz="1600" dirty="0">
                <a:solidFill>
                  <a:srgbClr val="000000"/>
                </a:solidFill>
                <a:latin typeface="Consolas" panose="020B0609020204030204" pitchFamily="49" charset="0"/>
              </a:rPr>
              <a:t>}</a:t>
            </a:r>
          </a:p>
          <a:p>
            <a:pPr defTabSz="363538"/>
            <a:r>
              <a:rPr lang="en-US" sz="1600" dirty="0">
                <a:solidFill>
                  <a:srgbClr val="000000"/>
                </a:solidFill>
                <a:latin typeface="Consolas" panose="020B0609020204030204" pitchFamily="49" charset="0"/>
              </a:rPr>
              <a:t>    </a:t>
            </a:r>
            <a:r>
              <a:rPr lang="ru-RU" sz="1600" dirty="0">
                <a:solidFill>
                  <a:srgbClr val="000000"/>
                </a:solidFill>
                <a:latin typeface="Consolas" panose="020B0609020204030204" pitchFamily="49" charset="0"/>
              </a:rPr>
              <a:t>}</a:t>
            </a:r>
          </a:p>
          <a:p>
            <a:pPr defTabSz="363538"/>
            <a:r>
              <a:rPr lang="en-US" sz="1600" dirty="0">
                <a:solidFill>
                  <a:srgbClr val="000000"/>
                </a:solidFill>
                <a:latin typeface="Consolas" panose="020B0609020204030204" pitchFamily="49" charset="0"/>
              </a:rPr>
              <a:t>    --</a:t>
            </a:r>
            <a:r>
              <a:rPr lang="en-US" sz="1600" dirty="0">
                <a:solidFill>
                  <a:srgbClr val="000080"/>
                </a:solidFill>
                <a:latin typeface="Consolas" panose="020B0609020204030204" pitchFamily="49" charset="0"/>
              </a:rPr>
              <a:t>size</a:t>
            </a:r>
            <a:r>
              <a:rPr lang="en-US" sz="1600" dirty="0">
                <a:solidFill>
                  <a:srgbClr val="000000"/>
                </a:solidFill>
                <a:latin typeface="Consolas" panose="020B0609020204030204" pitchFamily="49" charset="0"/>
              </a:rPr>
              <a:t>;</a:t>
            </a:r>
          </a:p>
          <a:p>
            <a:pPr defTabSz="363538"/>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while </a:t>
            </a:r>
            <a:r>
              <a:rPr lang="en-US" sz="1600" dirty="0">
                <a:solidFill>
                  <a:srgbClr val="000000"/>
                </a:solidFill>
                <a:latin typeface="Consolas" panose="020B0609020204030204" pitchFamily="49" charset="0"/>
              </a:rPr>
              <a:t>(!</a:t>
            </a:r>
            <a:r>
              <a:rPr lang="en-US" sz="1600" dirty="0">
                <a:solidFill>
                  <a:srgbClr val="000080"/>
                </a:solidFill>
                <a:latin typeface="Consolas" panose="020B0609020204030204" pitchFamily="49" charset="0"/>
              </a:rPr>
              <a:t>sorted</a:t>
            </a:r>
            <a:r>
              <a:rPr lang="en-US" sz="1600" dirty="0">
                <a:solidFill>
                  <a:srgbClr val="000000"/>
                </a:solidFill>
                <a:latin typeface="Consolas" panose="020B0609020204030204" pitchFamily="49" charset="0"/>
              </a:rPr>
              <a:t> &amp;&amp; (</a:t>
            </a:r>
            <a:r>
              <a:rPr lang="en-US" sz="1600" dirty="0">
                <a:solidFill>
                  <a:srgbClr val="000080"/>
                </a:solidFill>
                <a:latin typeface="Consolas" panose="020B0609020204030204" pitchFamily="49" charset="0"/>
              </a:rPr>
              <a:t>size</a:t>
            </a:r>
            <a:r>
              <a:rPr lang="en-US" sz="1600" dirty="0">
                <a:solidFill>
                  <a:srgbClr val="000000"/>
                </a:solidFill>
                <a:latin typeface="Consolas" panose="020B0609020204030204" pitchFamily="49" charset="0"/>
              </a:rPr>
              <a:t> &gt; 1));</a:t>
            </a:r>
          </a:p>
          <a:p>
            <a:pPr defTabSz="363538"/>
            <a:r>
              <a:rPr lang="ru-RU" sz="1600" dirty="0">
                <a:solidFill>
                  <a:srgbClr val="000000"/>
                </a:solidFill>
                <a:latin typeface="Consolas" panose="020B0609020204030204" pitchFamily="49" charset="0"/>
              </a:rPr>
              <a:t>}</a:t>
            </a:r>
          </a:p>
          <a:p>
            <a:pPr defTabSz="363538"/>
            <a:endParaRPr lang="ru-RU" sz="1600" dirty="0">
              <a:solidFill>
                <a:srgbClr val="000000"/>
              </a:solidFill>
              <a:latin typeface="Consolas" panose="020B0609020204030204" pitchFamily="49" charset="0"/>
            </a:endParaRPr>
          </a:p>
          <a:p>
            <a:pPr defTabSz="363538"/>
            <a:endParaRPr lang="ru-RU" sz="1600" dirty="0">
              <a:solidFill>
                <a:srgbClr val="0000FF"/>
              </a:solidFill>
              <a:latin typeface="Consolas" panose="020B0609020204030204" pitchFamily="49" charset="0"/>
            </a:endParaRPr>
          </a:p>
          <a:p>
            <a:pPr defTabSz="363538"/>
            <a:endParaRPr lang="ru-RU" sz="1600" dirty="0">
              <a:solidFill>
                <a:srgbClr val="0000FF"/>
              </a:solidFill>
              <a:latin typeface="Consolas" panose="020B0609020204030204" pitchFamily="49" charset="0"/>
            </a:endParaRPr>
          </a:p>
          <a:p>
            <a:pPr defTabSz="363538"/>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880000"/>
                </a:solidFill>
                <a:latin typeface="Consolas" panose="020B0609020204030204" pitchFamily="49" charset="0"/>
              </a:rPr>
              <a:t>main</a:t>
            </a:r>
            <a:r>
              <a:rPr lang="en-US" sz="1600" dirty="0">
                <a:solidFill>
                  <a:srgbClr val="000000"/>
                </a:solidFill>
                <a:latin typeface="Consolas" panose="020B0609020204030204" pitchFamily="49" charset="0"/>
              </a:rPr>
              <a:t>()</a:t>
            </a:r>
            <a:r>
              <a:rPr lang="ru-RU" sz="1600" dirty="0">
                <a:solidFill>
                  <a:srgbClr val="000000"/>
                </a:solidFill>
                <a:latin typeface="Consolas" panose="020B0609020204030204" pitchFamily="49" charset="0"/>
              </a:rPr>
              <a:t> {</a:t>
            </a:r>
          </a:p>
          <a:p>
            <a:pPr defTabSz="363538"/>
            <a:r>
              <a:rPr lang="en-US" sz="1600" dirty="0">
                <a:solidFill>
                  <a:srgbClr val="0000FF"/>
                </a:solidFill>
                <a:latin typeface="Consolas" panose="020B0609020204030204" pitchFamily="49" charset="0"/>
              </a:rPr>
              <a:t>  int</a:t>
            </a:r>
            <a:r>
              <a:rPr lang="en-US" sz="1600" dirty="0">
                <a:solidFill>
                  <a:srgbClr val="000000"/>
                </a:solidFill>
                <a:latin typeface="Consolas" panose="020B0609020204030204" pitchFamily="49" charset="0"/>
              </a:rPr>
              <a:t> </a:t>
            </a:r>
            <a:r>
              <a:rPr lang="en-US" sz="1600" dirty="0" err="1">
                <a:solidFill>
                  <a:srgbClr val="000080"/>
                </a:solidFill>
                <a:latin typeface="Consolas" panose="020B0609020204030204" pitchFamily="49" charset="0"/>
              </a:rPr>
              <a:t>arr</a:t>
            </a:r>
            <a:r>
              <a:rPr lang="en-US" sz="1600" dirty="0">
                <a:solidFill>
                  <a:srgbClr val="000000"/>
                </a:solidFill>
                <a:latin typeface="Consolas" panose="020B0609020204030204" pitchFamily="49" charset="0"/>
              </a:rPr>
              <a:t>[5] = { 3, 5, 1, 7, 9 };</a:t>
            </a:r>
          </a:p>
          <a:p>
            <a:pPr defTabSz="363538"/>
            <a:r>
              <a:rPr lang="en-US" sz="1600" dirty="0">
                <a:solidFill>
                  <a:srgbClr val="880000"/>
                </a:solidFill>
                <a:latin typeface="Consolas" panose="020B0609020204030204" pitchFamily="49" charset="0"/>
              </a:rPr>
              <a:t>  </a:t>
            </a:r>
            <a:r>
              <a:rPr lang="en-US" sz="1600" dirty="0" err="1">
                <a:solidFill>
                  <a:srgbClr val="880000"/>
                </a:solidFill>
                <a:latin typeface="Consolas" panose="020B0609020204030204" pitchFamily="49" charset="0"/>
              </a:rPr>
              <a:t>BubbleSort</a:t>
            </a:r>
            <a:r>
              <a:rPr lang="en-US" sz="1600" dirty="0">
                <a:solidFill>
                  <a:srgbClr val="000000"/>
                </a:solidFill>
                <a:latin typeface="Consolas" panose="020B0609020204030204" pitchFamily="49" charset="0"/>
              </a:rPr>
              <a:t>(</a:t>
            </a:r>
            <a:r>
              <a:rPr lang="en-US" sz="1600" dirty="0" err="1">
                <a:solidFill>
                  <a:srgbClr val="000080"/>
                </a:solidFill>
                <a:latin typeface="Consolas" panose="020B0609020204030204" pitchFamily="49" charset="0"/>
              </a:rPr>
              <a:t>arr</a:t>
            </a:r>
            <a:r>
              <a:rPr lang="en-US" sz="1600" dirty="0">
                <a:solidFill>
                  <a:srgbClr val="000000"/>
                </a:solidFill>
                <a:latin typeface="Consolas" panose="020B0609020204030204" pitchFamily="49" charset="0"/>
              </a:rPr>
              <a:t>, 5,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0080"/>
                </a:solidFill>
                <a:latin typeface="Consolas" panose="020B0609020204030204" pitchFamily="49" charset="0"/>
              </a:rPr>
              <a:t>a</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a:t>
            </a:r>
            <a:r>
              <a:rPr lang="en-US" sz="1600" dirty="0">
                <a:solidFill>
                  <a:srgbClr val="000080"/>
                </a:solidFill>
                <a:latin typeface="Consolas" panose="020B0609020204030204" pitchFamily="49" charset="0"/>
              </a:rPr>
              <a:t>b</a:t>
            </a:r>
            <a:r>
              <a:rPr lang="en-US" sz="1600" dirty="0">
                <a:solidFill>
                  <a:srgbClr val="000000"/>
                </a:solidFill>
                <a:latin typeface="Consolas" panose="020B0609020204030204" pitchFamily="49" charset="0"/>
              </a:rPr>
              <a:t>) { </a:t>
            </a:r>
            <a:r>
              <a:rPr lang="en-US" sz="1600" dirty="0">
                <a:solidFill>
                  <a:srgbClr val="0000FF"/>
                </a:solidFill>
                <a:latin typeface="Consolas" panose="020B0609020204030204" pitchFamily="49" charset="0"/>
              </a:rPr>
              <a:t>return</a:t>
            </a:r>
            <a:r>
              <a:rPr lang="en-US" sz="1600" dirty="0">
                <a:solidFill>
                  <a:srgbClr val="000000"/>
                </a:solidFill>
                <a:latin typeface="Consolas" panose="020B0609020204030204" pitchFamily="49" charset="0"/>
              </a:rPr>
              <a:t> </a:t>
            </a:r>
            <a:r>
              <a:rPr lang="en-US" sz="1600" dirty="0">
                <a:solidFill>
                  <a:srgbClr val="000080"/>
                </a:solidFill>
                <a:latin typeface="Consolas" panose="020B0609020204030204" pitchFamily="49" charset="0"/>
              </a:rPr>
              <a:t>a</a:t>
            </a:r>
            <a:r>
              <a:rPr lang="en-US" sz="1600" dirty="0">
                <a:solidFill>
                  <a:srgbClr val="000000"/>
                </a:solidFill>
                <a:latin typeface="Consolas" panose="020B0609020204030204" pitchFamily="49" charset="0"/>
              </a:rPr>
              <a:t> &lt;= </a:t>
            </a:r>
            <a:r>
              <a:rPr lang="en-US" sz="1600" dirty="0">
                <a:solidFill>
                  <a:srgbClr val="000080"/>
                </a:solidFill>
                <a:latin typeface="Consolas" panose="020B0609020204030204" pitchFamily="49" charset="0"/>
              </a:rPr>
              <a:t>b</a:t>
            </a:r>
            <a:r>
              <a:rPr lang="en-US" sz="1600" dirty="0">
                <a:solidFill>
                  <a:srgbClr val="000000"/>
                </a:solidFill>
                <a:latin typeface="Consolas" panose="020B0609020204030204" pitchFamily="49" charset="0"/>
              </a:rPr>
              <a:t>; });</a:t>
            </a:r>
          </a:p>
          <a:p>
            <a:pPr defTabSz="363538"/>
            <a:r>
              <a:rPr lang="ru-RU" sz="1600" dirty="0">
                <a:solidFill>
                  <a:srgbClr val="000000"/>
                </a:solidFill>
                <a:latin typeface="Consolas" panose="020B0609020204030204" pitchFamily="49" charset="0"/>
              </a:rPr>
              <a:t>}</a:t>
            </a:r>
            <a:endParaRPr lang="ru-RU" sz="1600" dirty="0"/>
          </a:p>
        </p:txBody>
      </p:sp>
    </p:spTree>
    <p:custDataLst>
      <p:tags r:id="rId1"/>
    </p:custDataLst>
    <p:extLst>
      <p:ext uri="{BB962C8B-B14F-4D97-AF65-F5344CB8AC3E}">
        <p14:creationId xmlns:p14="http://schemas.microsoft.com/office/powerpoint/2010/main" val="42626460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Word"/>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4ABE647-F5DA-4D54-9353-55461CDB90D6}"/>
              </a:ext>
            </a:extLst>
          </p:cNvPr>
          <p:cNvSpPr>
            <a:spLocks noGrp="1"/>
          </p:cNvSpPr>
          <p:nvPr>
            <p:ph type="title"/>
          </p:nvPr>
        </p:nvSpPr>
        <p:spPr/>
        <p:txBody>
          <a:bodyPr/>
          <a:lstStyle/>
          <a:p>
            <a:r>
              <a:rPr lang="ru-RU" dirty="0"/>
              <a:t>Модель памяти </a:t>
            </a:r>
            <a:r>
              <a:rPr lang="en-US" dirty="0"/>
              <a:t>C++</a:t>
            </a:r>
            <a:endParaRPr lang="ru-RU" dirty="0"/>
          </a:p>
        </p:txBody>
      </p:sp>
      <p:sp>
        <p:nvSpPr>
          <p:cNvPr id="5" name="Объект 4">
            <a:extLst>
              <a:ext uri="{FF2B5EF4-FFF2-40B4-BE49-F238E27FC236}">
                <a16:creationId xmlns:a16="http://schemas.microsoft.com/office/drawing/2014/main" id="{6B66D0B9-CC83-4560-966C-47C360AC6CCF}"/>
              </a:ext>
            </a:extLst>
          </p:cNvPr>
          <p:cNvSpPr>
            <a:spLocks noGrp="1"/>
          </p:cNvSpPr>
          <p:nvPr>
            <p:ph idx="1"/>
          </p:nvPr>
        </p:nvSpPr>
        <p:spPr/>
        <p:txBody>
          <a:bodyPr/>
          <a:lstStyle/>
          <a:p>
            <a:r>
              <a:rPr lang="ru-RU" dirty="0"/>
              <a:t>С++ - кроссплатформенный язык высокого уровня</a:t>
            </a:r>
          </a:p>
          <a:p>
            <a:pPr lvl="1"/>
            <a:r>
              <a:rPr lang="ru-RU" dirty="0"/>
              <a:t>Платформы могут очень сильно различаться</a:t>
            </a:r>
          </a:p>
          <a:p>
            <a:pPr lvl="1"/>
            <a:r>
              <a:rPr lang="ru-RU" dirty="0"/>
              <a:t>Компилятор и стандартная библиотека позволяют создавать эффективный код</a:t>
            </a:r>
          </a:p>
          <a:p>
            <a:r>
              <a:rPr lang="ru-RU" dirty="0"/>
              <a:t>Когда стандартные решения не подходят, можно приблизиться к «железу», чтобы оптимально распорядиться ресурсами компьютера</a:t>
            </a:r>
          </a:p>
        </p:txBody>
      </p:sp>
    </p:spTree>
    <p:extLst>
      <p:ext uri="{BB962C8B-B14F-4D97-AF65-F5344CB8AC3E}">
        <p14:creationId xmlns:p14="http://schemas.microsoft.com/office/powerpoint/2010/main" val="75050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0"/>
            <a:ext cx="11784632" cy="6494085"/>
          </a:xfrm>
          <a:prstGeom prst="rect">
            <a:avLst/>
          </a:prstGeom>
          <a:solidFill>
            <a:schemeClr val="bg1"/>
          </a:solidFill>
        </p:spPr>
        <p:txBody>
          <a:bodyPr wrap="square" lIns="45720" rIns="45720">
            <a:spAutoFit/>
          </a:bodyPr>
          <a:lstStyle/>
          <a:p>
            <a:pPr defTabSz="179388"/>
            <a:r>
              <a:rPr lang="en-US" sz="1600" dirty="0">
                <a:solidFill>
                  <a:schemeClr val="bg2">
                    <a:lumMod val="50000"/>
                  </a:schemeClr>
                </a:solidFill>
                <a:latin typeface="Consolas" panose="020B0609020204030204" pitchFamily="49" charset="0"/>
              </a:rPr>
              <a:t>// </a:t>
            </a:r>
            <a:r>
              <a:rPr lang="en-US" sz="1600" dirty="0" err="1">
                <a:solidFill>
                  <a:schemeClr val="bg2">
                    <a:lumMod val="50000"/>
                  </a:schemeClr>
                </a:solidFill>
                <a:latin typeface="Consolas" panose="020B0609020204030204" pitchFamily="49" charset="0"/>
              </a:rPr>
              <a:t>OrderedFunction</a:t>
            </a:r>
            <a:r>
              <a:rPr lang="en-US" sz="1600" dirty="0">
                <a:solidFill>
                  <a:schemeClr val="bg2">
                    <a:lumMod val="50000"/>
                  </a:schemeClr>
                </a:solidFill>
                <a:latin typeface="Consolas" panose="020B0609020204030204" pitchFamily="49" charset="0"/>
              </a:rPr>
              <a:t> – </a:t>
            </a:r>
            <a:r>
              <a:rPr lang="ru-RU" sz="1600" dirty="0">
                <a:solidFill>
                  <a:schemeClr val="bg2">
                    <a:lumMod val="50000"/>
                  </a:schemeClr>
                </a:solidFill>
                <a:latin typeface="Consolas" panose="020B0609020204030204" pitchFamily="49" charset="0"/>
              </a:rPr>
              <a:t>полиморфная функция, принимающая два целых числа и возвращающая </a:t>
            </a:r>
            <a:r>
              <a:rPr lang="en-US" sz="1600" dirty="0">
                <a:solidFill>
                  <a:schemeClr val="bg2">
                    <a:lumMod val="50000"/>
                  </a:schemeClr>
                </a:solidFill>
                <a:latin typeface="Consolas" panose="020B0609020204030204" pitchFamily="49" charset="0"/>
              </a:rPr>
              <a:t>bool</a:t>
            </a:r>
          </a:p>
          <a:p>
            <a:pPr defTabSz="179388"/>
            <a:r>
              <a:rPr lang="en-US" sz="1600" dirty="0">
                <a:solidFill>
                  <a:srgbClr val="0000FF"/>
                </a:solidFill>
                <a:highlight>
                  <a:srgbClr val="FFFFFF"/>
                </a:highlight>
                <a:latin typeface="Consolas" panose="020B0609020204030204" pitchFamily="49" charset="0"/>
              </a:rPr>
              <a:t>using</a:t>
            </a:r>
            <a:r>
              <a:rPr lang="en-US" sz="1600" dirty="0">
                <a:solidFill>
                  <a:srgbClr val="000000"/>
                </a:solidFill>
                <a:highlight>
                  <a:srgbClr val="FFFFFF"/>
                </a:highlight>
                <a:latin typeface="Consolas" panose="020B0609020204030204" pitchFamily="49" charset="0"/>
              </a:rPr>
              <a:t> </a:t>
            </a:r>
            <a:r>
              <a:rPr lang="en-US" sz="1600" dirty="0" err="1">
                <a:solidFill>
                  <a:srgbClr val="216F85"/>
                </a:solidFill>
                <a:highlight>
                  <a:srgbClr val="FFFFFF"/>
                </a:highlight>
                <a:latin typeface="Consolas" panose="020B0609020204030204" pitchFamily="49" charset="0"/>
              </a:rPr>
              <a:t>OrderedFunction</a:t>
            </a:r>
            <a:r>
              <a:rPr lang="en-US" sz="1600" dirty="0">
                <a:solidFill>
                  <a:srgbClr val="216F85"/>
                </a:solidFill>
                <a:highlight>
                  <a:srgbClr val="FFFFFF"/>
                </a:highlight>
                <a:latin typeface="Consolas" panose="020B0609020204030204" pitchFamily="49" charset="0"/>
              </a:rPr>
              <a:t> </a:t>
            </a:r>
            <a:r>
              <a:rPr lang="en-US" sz="1600" dirty="0">
                <a:solidFill>
                  <a:srgbClr val="000000"/>
                </a:solidFill>
                <a:highlight>
                  <a:srgbClr val="FFFFFF"/>
                </a:highlight>
                <a:latin typeface="Consolas" panose="020B0609020204030204" pitchFamily="49" charset="0"/>
              </a:rPr>
              <a:t>= </a:t>
            </a:r>
            <a:r>
              <a:rPr lang="en-US" sz="1600" dirty="0">
                <a:solidFill>
                  <a:srgbClr val="2B91AF"/>
                </a:solidFill>
                <a:highlight>
                  <a:srgbClr val="FFFFFF"/>
                </a:highlight>
                <a:latin typeface="Consolas" panose="020B0609020204030204" pitchFamily="49" charset="0"/>
              </a:rPr>
              <a:t>std</a:t>
            </a:r>
            <a:r>
              <a:rPr lang="en-US" sz="1600" dirty="0">
                <a:solidFill>
                  <a:srgbClr val="000000"/>
                </a:solidFill>
                <a:highlight>
                  <a:srgbClr val="FFFFFF"/>
                </a:highlight>
                <a:latin typeface="Consolas" panose="020B0609020204030204" pitchFamily="49" charset="0"/>
              </a:rPr>
              <a:t>::</a:t>
            </a:r>
            <a:r>
              <a:rPr lang="en-US" sz="1600" dirty="0">
                <a:solidFill>
                  <a:srgbClr val="2B91AF"/>
                </a:solidFill>
                <a:highlight>
                  <a:srgbClr val="FFFFFF"/>
                </a:highlight>
                <a:latin typeface="Consolas" panose="020B0609020204030204" pitchFamily="49" charset="0"/>
              </a:rPr>
              <a:t>function</a:t>
            </a:r>
            <a:r>
              <a:rPr lang="en-US" sz="1600" dirty="0">
                <a:solidFill>
                  <a:srgbClr val="000000"/>
                </a:solidFill>
                <a:highlight>
                  <a:srgbClr val="FFFFFF"/>
                </a:highlight>
                <a:latin typeface="Consolas" panose="020B0609020204030204" pitchFamily="49" charset="0"/>
              </a:rPr>
              <a:t>&lt;</a:t>
            </a:r>
            <a:r>
              <a:rPr lang="en-US" sz="1600" dirty="0">
                <a:solidFill>
                  <a:srgbClr val="0000FF"/>
                </a:solidFill>
                <a:highlight>
                  <a:srgbClr val="FFFFFF"/>
                </a:highlight>
                <a:latin typeface="Consolas" panose="020B0609020204030204" pitchFamily="49" charset="0"/>
              </a:rPr>
              <a:t>bool</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a:t>
            </a:r>
            <a:r>
              <a:rPr lang="en-US" sz="1600" dirty="0">
                <a:solidFill>
                  <a:srgbClr val="000080"/>
                </a:solidFill>
                <a:highlight>
                  <a:srgbClr val="FFFFFF"/>
                </a:highlight>
                <a:latin typeface="Consolas" panose="020B0609020204030204" pitchFamily="49" charset="0"/>
              </a:rPr>
              <a:t>a</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a:t>
            </a:r>
            <a:r>
              <a:rPr lang="en-US" sz="1600" dirty="0">
                <a:solidFill>
                  <a:srgbClr val="000080"/>
                </a:solidFill>
                <a:highlight>
                  <a:srgbClr val="FFFFFF"/>
                </a:highlight>
                <a:latin typeface="Consolas" panose="020B0609020204030204" pitchFamily="49" charset="0"/>
              </a:rPr>
              <a:t>b</a:t>
            </a:r>
            <a:r>
              <a:rPr lang="en-US" sz="1600" dirty="0">
                <a:solidFill>
                  <a:srgbClr val="000000"/>
                </a:solidFill>
                <a:highlight>
                  <a:srgbClr val="FFFFFF"/>
                </a:highlight>
                <a:latin typeface="Consolas" panose="020B0609020204030204" pitchFamily="49" charset="0"/>
              </a:rPr>
              <a:t>)&gt;;</a:t>
            </a:r>
          </a:p>
          <a:p>
            <a:pPr defTabSz="179388"/>
            <a:endParaRPr lang="ru-RU" sz="1600" dirty="0">
              <a:solidFill>
                <a:srgbClr val="000000"/>
              </a:solidFill>
              <a:highlight>
                <a:srgbClr val="FFFFFF"/>
              </a:highlight>
              <a:latin typeface="Consolas" panose="020B0609020204030204" pitchFamily="49" charset="0"/>
            </a:endParaRPr>
          </a:p>
          <a:p>
            <a:pPr defTabSz="179388"/>
            <a:r>
              <a:rPr lang="en-US" sz="1600" dirty="0">
                <a:solidFill>
                  <a:srgbClr val="0000FF"/>
                </a:solidFill>
                <a:highlight>
                  <a:srgbClr val="FFFFFF"/>
                </a:highlight>
                <a:latin typeface="Consolas" panose="020B0609020204030204" pitchFamily="49" charset="0"/>
              </a:rPr>
              <a:t>void</a:t>
            </a:r>
            <a:r>
              <a:rPr lang="en-US" sz="1600" dirty="0">
                <a:solidFill>
                  <a:srgbClr val="000000"/>
                </a:solidFill>
                <a:highlight>
                  <a:srgbClr val="FFFFFF"/>
                </a:highlight>
                <a:latin typeface="Consolas" panose="020B0609020204030204" pitchFamily="49" charset="0"/>
              </a:rPr>
              <a:t> </a:t>
            </a:r>
            <a:r>
              <a:rPr lang="en-US" sz="1600" dirty="0" err="1">
                <a:solidFill>
                  <a:srgbClr val="880000"/>
                </a:solidFill>
                <a:highlight>
                  <a:srgbClr val="FFFFFF"/>
                </a:highlight>
                <a:latin typeface="Consolas" panose="020B0609020204030204" pitchFamily="49" charset="0"/>
              </a:rPr>
              <a:t>BubbleSort</a:t>
            </a:r>
            <a:r>
              <a:rPr lang="en-US" sz="1600" dirty="0">
                <a:solidFill>
                  <a:srgbClr val="000000"/>
                </a:solidFill>
                <a:highlight>
                  <a:srgbClr val="FFFFFF"/>
                </a:highlight>
                <a:latin typeface="Consolas" panose="020B0609020204030204" pitchFamily="49" charset="0"/>
              </a:rPr>
              <a:t>(</a:t>
            </a:r>
            <a:r>
              <a:rPr lang="en-US" sz="1600" dirty="0">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array</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a:t>
            </a:r>
            <a:r>
              <a:rPr lang="en-US" sz="1600" dirty="0">
                <a:solidFill>
                  <a:srgbClr val="000080"/>
                </a:solidFill>
                <a:highlight>
                  <a:srgbClr val="FFFFFF"/>
                </a:highlight>
                <a:latin typeface="Consolas" panose="020B0609020204030204" pitchFamily="49" charset="0"/>
              </a:rPr>
              <a:t>size</a:t>
            </a:r>
            <a:r>
              <a:rPr lang="en-US" sz="1600" dirty="0">
                <a:solidFill>
                  <a:srgbClr val="000000"/>
                </a:solidFill>
                <a:highlight>
                  <a:srgbClr val="FFFFFF"/>
                </a:highlight>
                <a:latin typeface="Consolas" panose="020B0609020204030204" pitchFamily="49" charset="0"/>
              </a:rPr>
              <a:t>, </a:t>
            </a:r>
            <a:r>
              <a:rPr lang="en-US" sz="1600" dirty="0" err="1">
                <a:solidFill>
                  <a:srgbClr val="216F85"/>
                </a:solidFill>
                <a:highlight>
                  <a:srgbClr val="FFFFFF"/>
                </a:highlight>
                <a:latin typeface="Consolas" panose="020B0609020204030204" pitchFamily="49" charset="0"/>
              </a:rPr>
              <a:t>OrderedFunction</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const</a:t>
            </a:r>
            <a:r>
              <a:rPr lang="en-US" sz="1600" dirty="0">
                <a:solidFill>
                  <a:srgbClr val="000000"/>
                </a:solidFill>
                <a:highlight>
                  <a:srgbClr val="FFFFFF"/>
                </a:highlight>
                <a:latin typeface="Consolas" panose="020B0609020204030204" pitchFamily="49" charset="0"/>
              </a:rPr>
              <a:t>&amp; </a:t>
            </a:r>
            <a:r>
              <a:rPr lang="en-US" sz="1600" dirty="0" err="1">
                <a:solidFill>
                  <a:srgbClr val="000080"/>
                </a:solidFill>
                <a:highlight>
                  <a:srgbClr val="FFFFFF"/>
                </a:highlight>
                <a:latin typeface="Consolas" panose="020B0609020204030204" pitchFamily="49" charset="0"/>
              </a:rPr>
              <a:t>isOrdered</a:t>
            </a:r>
            <a:r>
              <a:rPr lang="en-US" sz="1600" dirty="0">
                <a:solidFill>
                  <a:srgbClr val="000000"/>
                </a:solidFill>
                <a:highlight>
                  <a:srgbClr val="FFFFFF"/>
                </a:highlight>
                <a:latin typeface="Consolas" panose="020B0609020204030204" pitchFamily="49" charset="0"/>
              </a:rPr>
              <a:t>) </a:t>
            </a:r>
            <a:r>
              <a:rPr lang="ru-RU" sz="1600" dirty="0">
                <a:solidFill>
                  <a:srgbClr val="000000"/>
                </a:solidFill>
                <a:highlight>
                  <a:srgbClr val="FFFFFF"/>
                </a:highlight>
                <a:latin typeface="Consolas" panose="020B0609020204030204" pitchFamily="49" charset="0"/>
              </a:rPr>
              <a:t>{</a:t>
            </a:r>
          </a:p>
          <a:p>
            <a:pPr defTabSz="179388"/>
            <a:r>
              <a:rPr lang="en-US" sz="1600" dirty="0">
                <a:solidFill>
                  <a:srgbClr val="0000FF"/>
                </a:solidFill>
                <a:highlight>
                  <a:srgbClr val="FFFFFF"/>
                </a:highlight>
                <a:latin typeface="Consolas" panose="020B0609020204030204" pitchFamily="49" charset="0"/>
              </a:rPr>
              <a:t>  bool</a:t>
            </a:r>
            <a:r>
              <a:rPr lang="en-US" sz="1600" dirty="0">
                <a:solidFill>
                  <a:srgbClr val="000000"/>
                </a:solidFill>
                <a:highlight>
                  <a:srgbClr val="FFFFFF"/>
                </a:highlight>
                <a:latin typeface="Consolas" panose="020B0609020204030204" pitchFamily="49" charset="0"/>
              </a:rPr>
              <a:t> </a:t>
            </a:r>
            <a:r>
              <a:rPr lang="en-US" sz="1600" dirty="0">
                <a:solidFill>
                  <a:srgbClr val="000080"/>
                </a:solidFill>
                <a:highlight>
                  <a:srgbClr val="FFFFFF"/>
                </a:highlight>
                <a:latin typeface="Consolas" panose="020B0609020204030204" pitchFamily="49" charset="0"/>
              </a:rPr>
              <a:t>sorted</a:t>
            </a:r>
            <a:r>
              <a:rPr lang="en-US" sz="1600" dirty="0">
                <a:solidFill>
                  <a:srgbClr val="000000"/>
                </a:solidFill>
                <a:highlight>
                  <a:srgbClr val="FFFFFF"/>
                </a:highlight>
                <a:latin typeface="Consolas" panose="020B0609020204030204" pitchFamily="49" charset="0"/>
              </a:rPr>
              <a:t>;</a:t>
            </a:r>
          </a:p>
          <a:p>
            <a:pPr defTabSz="179388"/>
            <a:r>
              <a:rPr lang="en-US" sz="1600" dirty="0">
                <a:solidFill>
                  <a:srgbClr val="0000FF"/>
                </a:solidFill>
                <a:highlight>
                  <a:srgbClr val="FFFFFF"/>
                </a:highlight>
                <a:latin typeface="Consolas" panose="020B0609020204030204" pitchFamily="49" charset="0"/>
              </a:rPr>
              <a:t>  do</a:t>
            </a:r>
            <a:endParaRPr lang="en-US" sz="1600" dirty="0">
              <a:solidFill>
                <a:srgbClr val="000000"/>
              </a:solidFill>
              <a:highlight>
                <a:srgbClr val="FFFFFF"/>
              </a:highlight>
              <a:latin typeface="Consolas" panose="020B0609020204030204" pitchFamily="49" charset="0"/>
            </a:endParaRPr>
          </a:p>
          <a:p>
            <a:pPr defTabSz="179388"/>
            <a:r>
              <a:rPr lang="en-US" sz="1600" dirty="0">
                <a:solidFill>
                  <a:srgbClr val="000000"/>
                </a:solidFill>
                <a:highlight>
                  <a:srgbClr val="FFFFFF"/>
                </a:highlight>
                <a:latin typeface="Consolas" panose="020B0609020204030204" pitchFamily="49" charset="0"/>
              </a:rPr>
              <a:t>  </a:t>
            </a:r>
            <a:r>
              <a:rPr lang="ru-RU" sz="1600" dirty="0">
                <a:solidFill>
                  <a:srgbClr val="000000"/>
                </a:solidFill>
                <a:highlight>
                  <a:srgbClr val="FFFFFF"/>
                </a:highlight>
                <a:latin typeface="Consolas" panose="020B0609020204030204" pitchFamily="49" charset="0"/>
              </a:rPr>
              <a:t>{</a:t>
            </a:r>
          </a:p>
          <a:p>
            <a:pPr defTabSz="179388"/>
            <a:r>
              <a:rPr lang="en-US" sz="1600" dirty="0">
                <a:solidFill>
                  <a:srgbClr val="000080"/>
                </a:solidFill>
                <a:highlight>
                  <a:srgbClr val="FFFFFF"/>
                </a:highlight>
                <a:latin typeface="Consolas" panose="020B0609020204030204" pitchFamily="49" charset="0"/>
              </a:rPr>
              <a:t>    sorted</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true</a:t>
            </a:r>
            <a:r>
              <a:rPr lang="en-US" sz="1600" dirty="0">
                <a:solidFill>
                  <a:srgbClr val="000000"/>
                </a:solidFill>
                <a:highlight>
                  <a:srgbClr val="FFFFFF"/>
                </a:highlight>
                <a:latin typeface="Consolas" panose="020B0609020204030204" pitchFamily="49" charset="0"/>
              </a:rPr>
              <a:t>;</a:t>
            </a:r>
          </a:p>
          <a:p>
            <a:pPr defTabSz="179388"/>
            <a:r>
              <a:rPr lang="nn-NO" sz="1600" dirty="0">
                <a:solidFill>
                  <a:srgbClr val="0000FF"/>
                </a:solidFill>
                <a:highlight>
                  <a:srgbClr val="FFFFFF"/>
                </a:highlight>
                <a:latin typeface="Consolas" panose="020B0609020204030204" pitchFamily="49" charset="0"/>
              </a:rPr>
              <a:t>    for</a:t>
            </a:r>
            <a:r>
              <a:rPr lang="nn-NO" sz="1600" dirty="0">
                <a:solidFill>
                  <a:srgbClr val="000000"/>
                </a:solidFill>
                <a:highlight>
                  <a:srgbClr val="FFFFFF"/>
                </a:highlight>
                <a:latin typeface="Consolas" panose="020B0609020204030204" pitchFamily="49" charset="0"/>
              </a:rPr>
              <a:t> (</a:t>
            </a:r>
            <a:r>
              <a:rPr lang="nn-NO" sz="1600" dirty="0">
                <a:solidFill>
                  <a:srgbClr val="0000FF"/>
                </a:solidFill>
                <a:highlight>
                  <a:srgbClr val="FFFFFF"/>
                </a:highlight>
                <a:latin typeface="Consolas" panose="020B0609020204030204" pitchFamily="49" charset="0"/>
              </a:rPr>
              <a:t>int</a:t>
            </a:r>
            <a:r>
              <a:rPr lang="nn-NO" sz="1600" dirty="0">
                <a:solidFill>
                  <a:srgbClr val="000000"/>
                </a:solidFill>
                <a:highlight>
                  <a:srgbClr val="FFFFFF"/>
                </a:highlight>
                <a:latin typeface="Consolas" panose="020B0609020204030204" pitchFamily="49" charset="0"/>
              </a:rPr>
              <a:t> </a:t>
            </a:r>
            <a:r>
              <a:rPr lang="nn-NO" sz="1600" dirty="0">
                <a:solidFill>
                  <a:srgbClr val="000080"/>
                </a:solidFill>
                <a:highlight>
                  <a:srgbClr val="FFFFFF"/>
                </a:highlight>
                <a:latin typeface="Consolas" panose="020B0609020204030204" pitchFamily="49" charset="0"/>
              </a:rPr>
              <a:t>i</a:t>
            </a:r>
            <a:r>
              <a:rPr lang="nn-NO" sz="1600" dirty="0">
                <a:solidFill>
                  <a:srgbClr val="000000"/>
                </a:solidFill>
                <a:highlight>
                  <a:srgbClr val="FFFFFF"/>
                </a:highlight>
                <a:latin typeface="Consolas" panose="020B0609020204030204" pitchFamily="49" charset="0"/>
              </a:rPr>
              <a:t> = 0; </a:t>
            </a:r>
            <a:r>
              <a:rPr lang="nn-NO" sz="1600" dirty="0">
                <a:solidFill>
                  <a:srgbClr val="000080"/>
                </a:solidFill>
                <a:highlight>
                  <a:srgbClr val="FFFFFF"/>
                </a:highlight>
                <a:latin typeface="Consolas" panose="020B0609020204030204" pitchFamily="49" charset="0"/>
              </a:rPr>
              <a:t>i</a:t>
            </a:r>
            <a:r>
              <a:rPr lang="nn-NO" sz="1600" dirty="0">
                <a:solidFill>
                  <a:srgbClr val="000000"/>
                </a:solidFill>
                <a:highlight>
                  <a:srgbClr val="FFFFFF"/>
                </a:highlight>
                <a:latin typeface="Consolas" panose="020B0609020204030204" pitchFamily="49" charset="0"/>
              </a:rPr>
              <a:t> &lt; </a:t>
            </a:r>
            <a:r>
              <a:rPr lang="nn-NO" sz="1600" dirty="0">
                <a:solidFill>
                  <a:srgbClr val="000080"/>
                </a:solidFill>
                <a:highlight>
                  <a:srgbClr val="FFFFFF"/>
                </a:highlight>
                <a:latin typeface="Consolas" panose="020B0609020204030204" pitchFamily="49" charset="0"/>
              </a:rPr>
              <a:t>size</a:t>
            </a:r>
            <a:r>
              <a:rPr lang="nn-NO" sz="1600" dirty="0">
                <a:solidFill>
                  <a:srgbClr val="000000"/>
                </a:solidFill>
                <a:highlight>
                  <a:srgbClr val="FFFFFF"/>
                </a:highlight>
                <a:latin typeface="Consolas" panose="020B0609020204030204" pitchFamily="49" charset="0"/>
              </a:rPr>
              <a:t> - 1; ++</a:t>
            </a:r>
            <a:r>
              <a:rPr lang="nn-NO" sz="1600" dirty="0">
                <a:solidFill>
                  <a:srgbClr val="000080"/>
                </a:solidFill>
                <a:highlight>
                  <a:srgbClr val="FFFFFF"/>
                </a:highlight>
                <a:latin typeface="Consolas" panose="020B0609020204030204" pitchFamily="49" charset="0"/>
              </a:rPr>
              <a:t>i</a:t>
            </a:r>
            <a:r>
              <a:rPr lang="nn-NO" sz="1600" dirty="0">
                <a:solidFill>
                  <a:srgbClr val="000000"/>
                </a:solidFill>
                <a:highlight>
                  <a:srgbClr val="FFFFFF"/>
                </a:highlight>
                <a:latin typeface="Consolas" panose="020B0609020204030204" pitchFamily="49" charset="0"/>
              </a:rPr>
              <a:t>)</a:t>
            </a:r>
          </a:p>
          <a:p>
            <a:pPr defTabSz="179388"/>
            <a:r>
              <a:rPr lang="en-US" sz="1600" dirty="0">
                <a:solidFill>
                  <a:srgbClr val="000000"/>
                </a:solidFill>
                <a:highlight>
                  <a:srgbClr val="FFFFFF"/>
                </a:highlight>
                <a:latin typeface="Consolas" panose="020B0609020204030204" pitchFamily="49" charset="0"/>
              </a:rPr>
              <a:t>    </a:t>
            </a:r>
            <a:r>
              <a:rPr lang="ru-RU" sz="1600" dirty="0">
                <a:solidFill>
                  <a:srgbClr val="000000"/>
                </a:solidFill>
                <a:highlight>
                  <a:srgbClr val="FFFFFF"/>
                </a:highlight>
                <a:latin typeface="Consolas" panose="020B0609020204030204" pitchFamily="49" charset="0"/>
              </a:rPr>
              <a:t>{</a:t>
            </a:r>
          </a:p>
          <a:p>
            <a:pPr defTabSz="179388"/>
            <a:r>
              <a:rPr lang="en-US" sz="1600" dirty="0">
                <a:solidFill>
                  <a:srgbClr val="0000FF"/>
                </a:solidFill>
                <a:highlight>
                  <a:srgbClr val="FFFFFF"/>
                </a:highlight>
                <a:latin typeface="Consolas" panose="020B0609020204030204" pitchFamily="49" charset="0"/>
              </a:rPr>
              <a:t>      if</a:t>
            </a:r>
            <a:r>
              <a:rPr lang="en-US" sz="1600" dirty="0">
                <a:solidFill>
                  <a:srgbClr val="000000"/>
                </a:solidFill>
                <a:highlight>
                  <a:srgbClr val="FFFFFF"/>
                </a:highlight>
                <a:latin typeface="Consolas" panose="020B0609020204030204" pitchFamily="49" charset="0"/>
              </a:rPr>
              <a:t> (!</a:t>
            </a:r>
            <a:r>
              <a:rPr lang="en-US" sz="1600" dirty="0" err="1">
                <a:solidFill>
                  <a:srgbClr val="000080"/>
                </a:solidFill>
                <a:highlight>
                  <a:srgbClr val="FFFFFF"/>
                </a:highlight>
                <a:latin typeface="Consolas" panose="020B0609020204030204" pitchFamily="49" charset="0"/>
              </a:rPr>
              <a:t>isOrdered</a:t>
            </a:r>
            <a:r>
              <a:rPr lang="en-US" sz="1600" dirty="0">
                <a:solidFill>
                  <a:srgbClr val="000000"/>
                </a:solidFill>
                <a:highlight>
                  <a:srgbClr val="FFFFFF"/>
                </a:highlight>
                <a:latin typeface="Consolas" panose="020B0609020204030204" pitchFamily="49" charset="0"/>
              </a:rPr>
              <a:t>(</a:t>
            </a:r>
            <a:r>
              <a:rPr lang="en-US" sz="1600" dirty="0">
                <a:solidFill>
                  <a:srgbClr val="808080"/>
                </a:solidFill>
                <a:highlight>
                  <a:srgbClr val="FFFFFF"/>
                </a:highlight>
                <a:latin typeface="Consolas" panose="020B0609020204030204" pitchFamily="49" charset="0"/>
              </a:rPr>
              <a:t>array</a:t>
            </a:r>
            <a:r>
              <a:rPr lang="en-US" sz="1600" dirty="0">
                <a:solidFill>
                  <a:srgbClr val="000000"/>
                </a:solidFill>
                <a:highlight>
                  <a:srgbClr val="FFFFFF"/>
                </a:highlight>
                <a:latin typeface="Consolas" panose="020B0609020204030204" pitchFamily="49" charset="0"/>
              </a:rPr>
              <a:t>[</a:t>
            </a:r>
            <a:r>
              <a:rPr lang="en-US" sz="1600" dirty="0" err="1">
                <a:solidFill>
                  <a:srgbClr val="000080"/>
                </a:solidFill>
                <a:highlight>
                  <a:srgbClr val="FFFFFF"/>
                </a:highlight>
                <a:latin typeface="Consolas" panose="020B0609020204030204" pitchFamily="49" charset="0"/>
              </a:rPr>
              <a:t>i</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array</a:t>
            </a:r>
            <a:r>
              <a:rPr lang="en-US" sz="1600" dirty="0">
                <a:solidFill>
                  <a:srgbClr val="000000"/>
                </a:solidFill>
                <a:highlight>
                  <a:srgbClr val="FFFFFF"/>
                </a:highlight>
                <a:latin typeface="Consolas" panose="020B0609020204030204" pitchFamily="49" charset="0"/>
              </a:rPr>
              <a:t>[</a:t>
            </a:r>
            <a:r>
              <a:rPr lang="en-US" sz="1600" dirty="0" err="1">
                <a:solidFill>
                  <a:srgbClr val="000080"/>
                </a:solidFill>
                <a:highlight>
                  <a:srgbClr val="FFFFFF"/>
                </a:highlight>
                <a:latin typeface="Consolas" panose="020B0609020204030204" pitchFamily="49" charset="0"/>
              </a:rPr>
              <a:t>i</a:t>
            </a:r>
            <a:r>
              <a:rPr lang="en-US" sz="1600" dirty="0">
                <a:solidFill>
                  <a:srgbClr val="000000"/>
                </a:solidFill>
                <a:highlight>
                  <a:srgbClr val="FFFFFF"/>
                </a:highlight>
                <a:latin typeface="Consolas" panose="020B0609020204030204" pitchFamily="49" charset="0"/>
              </a:rPr>
              <a:t> + 1]))</a:t>
            </a:r>
          </a:p>
          <a:p>
            <a:pPr defTabSz="179388"/>
            <a:r>
              <a:rPr lang="en-US" sz="1600" dirty="0">
                <a:solidFill>
                  <a:srgbClr val="000000"/>
                </a:solidFill>
                <a:highlight>
                  <a:srgbClr val="FFFFFF"/>
                </a:highlight>
                <a:latin typeface="Consolas" panose="020B0609020204030204" pitchFamily="49" charset="0"/>
              </a:rPr>
              <a:t>      </a:t>
            </a:r>
            <a:r>
              <a:rPr lang="ru-RU" sz="1600" dirty="0">
                <a:solidFill>
                  <a:srgbClr val="000000"/>
                </a:solidFill>
                <a:highlight>
                  <a:srgbClr val="FFFFFF"/>
                </a:highlight>
                <a:latin typeface="Consolas" panose="020B0609020204030204" pitchFamily="49" charset="0"/>
              </a:rPr>
              <a:t>{</a:t>
            </a:r>
          </a:p>
          <a:p>
            <a:pPr defTabSz="179388"/>
            <a:r>
              <a:rPr lang="en-US" sz="1600" dirty="0">
                <a:solidFill>
                  <a:srgbClr val="880000"/>
                </a:solidFill>
                <a:highlight>
                  <a:srgbClr val="FFFFFF"/>
                </a:highlight>
                <a:latin typeface="Consolas" panose="020B0609020204030204" pitchFamily="49" charset="0"/>
              </a:rPr>
              <a:t>       </a:t>
            </a:r>
            <a:r>
              <a:rPr lang="en-US" sz="1600" dirty="0">
                <a:solidFill>
                  <a:srgbClr val="2B91AF"/>
                </a:solidFill>
                <a:highlight>
                  <a:srgbClr val="FFFFFF"/>
                </a:highlight>
                <a:latin typeface="Consolas" panose="020B0609020204030204" pitchFamily="49" charset="0"/>
              </a:rPr>
              <a:t> std</a:t>
            </a:r>
            <a:r>
              <a:rPr lang="en-US" sz="1600" dirty="0">
                <a:solidFill>
                  <a:srgbClr val="000000"/>
                </a:solidFill>
                <a:highlight>
                  <a:srgbClr val="FFFFFF"/>
                </a:highlight>
                <a:latin typeface="Consolas" panose="020B0609020204030204" pitchFamily="49" charset="0"/>
              </a:rPr>
              <a:t>::</a:t>
            </a:r>
            <a:r>
              <a:rPr lang="en-US" sz="1600" dirty="0">
                <a:solidFill>
                  <a:srgbClr val="880000"/>
                </a:solidFill>
                <a:highlight>
                  <a:srgbClr val="FFFFFF"/>
                </a:highlight>
                <a:latin typeface="Consolas" panose="020B0609020204030204" pitchFamily="49" charset="0"/>
              </a:rPr>
              <a:t>swap</a:t>
            </a:r>
            <a:r>
              <a:rPr lang="en-US" sz="1600" dirty="0">
                <a:solidFill>
                  <a:srgbClr val="000000"/>
                </a:solidFill>
                <a:highlight>
                  <a:srgbClr val="FFFFFF"/>
                </a:highlight>
                <a:latin typeface="Consolas" panose="020B0609020204030204" pitchFamily="49" charset="0"/>
              </a:rPr>
              <a:t>(</a:t>
            </a:r>
            <a:r>
              <a:rPr lang="en-US" sz="1600" dirty="0">
                <a:solidFill>
                  <a:srgbClr val="808080"/>
                </a:solidFill>
                <a:highlight>
                  <a:srgbClr val="FFFFFF"/>
                </a:highlight>
                <a:latin typeface="Consolas" panose="020B0609020204030204" pitchFamily="49" charset="0"/>
              </a:rPr>
              <a:t>array</a:t>
            </a:r>
            <a:r>
              <a:rPr lang="en-US" sz="1600" dirty="0">
                <a:solidFill>
                  <a:srgbClr val="000000"/>
                </a:solidFill>
                <a:highlight>
                  <a:srgbClr val="FFFFFF"/>
                </a:highlight>
                <a:latin typeface="Consolas" panose="020B0609020204030204" pitchFamily="49" charset="0"/>
              </a:rPr>
              <a:t>[</a:t>
            </a:r>
            <a:r>
              <a:rPr lang="en-US" sz="1600" dirty="0" err="1">
                <a:solidFill>
                  <a:srgbClr val="000080"/>
                </a:solidFill>
                <a:highlight>
                  <a:srgbClr val="FFFFFF"/>
                </a:highlight>
                <a:latin typeface="Consolas" panose="020B0609020204030204" pitchFamily="49" charset="0"/>
              </a:rPr>
              <a:t>i</a:t>
            </a:r>
            <a:r>
              <a:rPr lang="en-US" sz="1600" dirty="0">
                <a:solidFill>
                  <a:srgbClr val="000000"/>
                </a:solidFill>
                <a:highlight>
                  <a:srgbClr val="FFFFFF"/>
                </a:highlight>
                <a:latin typeface="Consolas" panose="020B0609020204030204" pitchFamily="49" charset="0"/>
              </a:rPr>
              <a:t>], </a:t>
            </a:r>
            <a:r>
              <a:rPr lang="en-US" sz="1600" dirty="0">
                <a:solidFill>
                  <a:srgbClr val="808080"/>
                </a:solidFill>
                <a:highlight>
                  <a:srgbClr val="FFFFFF"/>
                </a:highlight>
                <a:latin typeface="Consolas" panose="020B0609020204030204" pitchFamily="49" charset="0"/>
              </a:rPr>
              <a:t>array</a:t>
            </a:r>
            <a:r>
              <a:rPr lang="en-US" sz="1600" dirty="0">
                <a:solidFill>
                  <a:srgbClr val="000000"/>
                </a:solidFill>
                <a:highlight>
                  <a:srgbClr val="FFFFFF"/>
                </a:highlight>
                <a:latin typeface="Consolas" panose="020B0609020204030204" pitchFamily="49" charset="0"/>
              </a:rPr>
              <a:t>[</a:t>
            </a:r>
            <a:r>
              <a:rPr lang="en-US" sz="1600" dirty="0" err="1">
                <a:solidFill>
                  <a:srgbClr val="000080"/>
                </a:solidFill>
                <a:highlight>
                  <a:srgbClr val="FFFFFF"/>
                </a:highlight>
                <a:latin typeface="Consolas" panose="020B0609020204030204" pitchFamily="49" charset="0"/>
              </a:rPr>
              <a:t>i</a:t>
            </a:r>
            <a:r>
              <a:rPr lang="en-US" sz="1600" dirty="0">
                <a:solidFill>
                  <a:srgbClr val="000000"/>
                </a:solidFill>
                <a:highlight>
                  <a:srgbClr val="FFFFFF"/>
                </a:highlight>
                <a:latin typeface="Consolas" panose="020B0609020204030204" pitchFamily="49" charset="0"/>
              </a:rPr>
              <a:t> + 1]);</a:t>
            </a:r>
          </a:p>
          <a:p>
            <a:pPr defTabSz="179388"/>
            <a:r>
              <a:rPr lang="en-US" sz="1600" dirty="0">
                <a:solidFill>
                  <a:srgbClr val="000080"/>
                </a:solidFill>
                <a:highlight>
                  <a:srgbClr val="FFFFFF"/>
                </a:highlight>
                <a:latin typeface="Consolas" panose="020B0609020204030204" pitchFamily="49" charset="0"/>
              </a:rPr>
              <a:t>        sorted</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false</a:t>
            </a:r>
            <a:r>
              <a:rPr lang="en-US" sz="1600" dirty="0">
                <a:solidFill>
                  <a:srgbClr val="000000"/>
                </a:solidFill>
                <a:highlight>
                  <a:srgbClr val="FFFFFF"/>
                </a:highlight>
                <a:latin typeface="Consolas" panose="020B0609020204030204" pitchFamily="49" charset="0"/>
              </a:rPr>
              <a:t>;</a:t>
            </a:r>
          </a:p>
          <a:p>
            <a:pPr defTabSz="179388"/>
            <a:r>
              <a:rPr lang="en-US" sz="1600" dirty="0">
                <a:solidFill>
                  <a:srgbClr val="000000"/>
                </a:solidFill>
                <a:highlight>
                  <a:srgbClr val="FFFFFF"/>
                </a:highlight>
                <a:latin typeface="Consolas" panose="020B0609020204030204" pitchFamily="49" charset="0"/>
              </a:rPr>
              <a:t>      </a:t>
            </a:r>
            <a:r>
              <a:rPr lang="ru-RU" sz="1600" dirty="0">
                <a:solidFill>
                  <a:srgbClr val="000000"/>
                </a:solidFill>
                <a:highlight>
                  <a:srgbClr val="FFFFFF"/>
                </a:highlight>
                <a:latin typeface="Consolas" panose="020B0609020204030204" pitchFamily="49" charset="0"/>
              </a:rPr>
              <a:t>}</a:t>
            </a:r>
          </a:p>
          <a:p>
            <a:pPr defTabSz="179388"/>
            <a:r>
              <a:rPr lang="en-US" sz="1600" dirty="0">
                <a:solidFill>
                  <a:srgbClr val="000000"/>
                </a:solidFill>
                <a:highlight>
                  <a:srgbClr val="FFFFFF"/>
                </a:highlight>
                <a:latin typeface="Consolas" panose="020B0609020204030204" pitchFamily="49" charset="0"/>
              </a:rPr>
              <a:t>    </a:t>
            </a:r>
            <a:r>
              <a:rPr lang="ru-RU" sz="1600" dirty="0">
                <a:solidFill>
                  <a:srgbClr val="000000"/>
                </a:solidFill>
                <a:highlight>
                  <a:srgbClr val="FFFFFF"/>
                </a:highlight>
                <a:latin typeface="Consolas" panose="020B0609020204030204" pitchFamily="49" charset="0"/>
              </a:rPr>
              <a:t>}</a:t>
            </a:r>
          </a:p>
          <a:p>
            <a:pPr defTabSz="179388"/>
            <a:r>
              <a:rPr lang="en-US" sz="1600" dirty="0">
                <a:solidFill>
                  <a:srgbClr val="000000"/>
                </a:solidFill>
                <a:highlight>
                  <a:srgbClr val="FFFFFF"/>
                </a:highlight>
                <a:latin typeface="Consolas" panose="020B0609020204030204" pitchFamily="49" charset="0"/>
              </a:rPr>
              <a:t>    --</a:t>
            </a:r>
            <a:r>
              <a:rPr lang="en-US" sz="1600" dirty="0">
                <a:solidFill>
                  <a:srgbClr val="000080"/>
                </a:solidFill>
                <a:highlight>
                  <a:srgbClr val="FFFFFF"/>
                </a:highlight>
                <a:latin typeface="Consolas" panose="020B0609020204030204" pitchFamily="49" charset="0"/>
              </a:rPr>
              <a:t>size</a:t>
            </a:r>
            <a:r>
              <a:rPr lang="en-US" sz="1600" dirty="0">
                <a:solidFill>
                  <a:srgbClr val="000000"/>
                </a:solidFill>
                <a:highlight>
                  <a:srgbClr val="FFFFFF"/>
                </a:highlight>
                <a:latin typeface="Consolas" panose="020B0609020204030204" pitchFamily="49" charset="0"/>
              </a:rPr>
              <a:t>;</a:t>
            </a:r>
          </a:p>
          <a:p>
            <a:pPr defTabSz="179388"/>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while</a:t>
            </a:r>
            <a:r>
              <a:rPr lang="en-US" sz="1600" dirty="0">
                <a:solidFill>
                  <a:srgbClr val="000000"/>
                </a:solidFill>
                <a:highlight>
                  <a:srgbClr val="FFFFFF"/>
                </a:highlight>
                <a:latin typeface="Consolas" panose="020B0609020204030204" pitchFamily="49" charset="0"/>
              </a:rPr>
              <a:t> (!</a:t>
            </a:r>
            <a:r>
              <a:rPr lang="en-US" sz="1600" dirty="0">
                <a:solidFill>
                  <a:srgbClr val="000080"/>
                </a:solidFill>
                <a:highlight>
                  <a:srgbClr val="FFFFFF"/>
                </a:highlight>
                <a:latin typeface="Consolas" panose="020B0609020204030204" pitchFamily="49" charset="0"/>
              </a:rPr>
              <a:t>sorted</a:t>
            </a:r>
            <a:r>
              <a:rPr lang="en-US" sz="1600" dirty="0">
                <a:solidFill>
                  <a:srgbClr val="000000"/>
                </a:solidFill>
                <a:highlight>
                  <a:srgbClr val="FFFFFF"/>
                </a:highlight>
                <a:latin typeface="Consolas" panose="020B0609020204030204" pitchFamily="49" charset="0"/>
              </a:rPr>
              <a:t> &amp;&amp; (</a:t>
            </a:r>
            <a:r>
              <a:rPr lang="en-US" sz="1600" dirty="0">
                <a:solidFill>
                  <a:srgbClr val="000080"/>
                </a:solidFill>
                <a:highlight>
                  <a:srgbClr val="FFFFFF"/>
                </a:highlight>
                <a:latin typeface="Consolas" panose="020B0609020204030204" pitchFamily="49" charset="0"/>
              </a:rPr>
              <a:t>size</a:t>
            </a:r>
            <a:r>
              <a:rPr lang="en-US" sz="1600" dirty="0">
                <a:solidFill>
                  <a:srgbClr val="000000"/>
                </a:solidFill>
                <a:highlight>
                  <a:srgbClr val="FFFFFF"/>
                </a:highlight>
                <a:latin typeface="Consolas" panose="020B0609020204030204" pitchFamily="49" charset="0"/>
              </a:rPr>
              <a:t> &gt; 1));</a:t>
            </a:r>
          </a:p>
          <a:p>
            <a:pPr defTabSz="179388"/>
            <a:r>
              <a:rPr lang="ru-RU" sz="1600" dirty="0">
                <a:solidFill>
                  <a:srgbClr val="000000"/>
                </a:solidFill>
                <a:highlight>
                  <a:srgbClr val="FFFFFF"/>
                </a:highlight>
                <a:latin typeface="Consolas" panose="020B0609020204030204" pitchFamily="49" charset="0"/>
              </a:rPr>
              <a:t>}</a:t>
            </a:r>
          </a:p>
          <a:p>
            <a:pPr defTabSz="179388"/>
            <a:endParaRPr lang="en-US" sz="1600" dirty="0">
              <a:solidFill>
                <a:srgbClr val="000000"/>
              </a:solidFill>
              <a:highlight>
                <a:srgbClr val="FFFFFF"/>
              </a:highlight>
              <a:latin typeface="Consolas" panose="020B0609020204030204" pitchFamily="49" charset="0"/>
            </a:endParaRPr>
          </a:p>
          <a:p>
            <a:pPr defTabSz="179388"/>
            <a:endParaRPr lang="en-US"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en-US" sz="1600" dirty="0">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a:t>
            </a:r>
            <a:r>
              <a:rPr lang="en-US" sz="1600" dirty="0">
                <a:solidFill>
                  <a:srgbClr val="880000"/>
                </a:solidFill>
                <a:highlight>
                  <a:srgbClr val="FFFFFF"/>
                </a:highlight>
                <a:latin typeface="Consolas" panose="020B0609020204030204" pitchFamily="49" charset="0"/>
              </a:rPr>
              <a:t>main</a:t>
            </a:r>
            <a:r>
              <a:rPr lang="en-US" sz="1600" dirty="0">
                <a:solidFill>
                  <a:srgbClr val="000000"/>
                </a:solidFill>
                <a:highlight>
                  <a:srgbClr val="FFFFFF"/>
                </a:highlight>
                <a:latin typeface="Consolas" panose="020B0609020204030204" pitchFamily="49" charset="0"/>
              </a:rPr>
              <a:t>() </a:t>
            </a:r>
            <a:r>
              <a:rPr lang="ru-RU" sz="1600" dirty="0">
                <a:solidFill>
                  <a:srgbClr val="000000"/>
                </a:solidFill>
                <a:highlight>
                  <a:srgbClr val="FFFFFF"/>
                </a:highlight>
                <a:latin typeface="Consolas" panose="020B0609020204030204" pitchFamily="49" charset="0"/>
              </a:rPr>
              <a:t>{</a:t>
            </a:r>
          </a:p>
          <a:p>
            <a:pPr defTabSz="179388"/>
            <a:r>
              <a:rPr lang="en-US" sz="1600" dirty="0">
                <a:solidFill>
                  <a:srgbClr val="0000FF"/>
                </a:solidFill>
                <a:highlight>
                  <a:srgbClr val="FFFFFF"/>
                </a:highlight>
                <a:latin typeface="Consolas" panose="020B0609020204030204" pitchFamily="49" charset="0"/>
              </a:rPr>
              <a:t>  int</a:t>
            </a:r>
            <a:r>
              <a:rPr lang="en-US" sz="1600" dirty="0">
                <a:solidFill>
                  <a:srgbClr val="000000"/>
                </a:solidFill>
                <a:highlight>
                  <a:srgbClr val="FFFFFF"/>
                </a:highlight>
                <a:latin typeface="Consolas" panose="020B0609020204030204" pitchFamily="49" charset="0"/>
              </a:rPr>
              <a:t> </a:t>
            </a:r>
            <a:r>
              <a:rPr lang="en-US" sz="1600" dirty="0" err="1">
                <a:solidFill>
                  <a:srgbClr val="000080"/>
                </a:solidFill>
                <a:highlight>
                  <a:srgbClr val="FFFFFF"/>
                </a:highlight>
                <a:latin typeface="Consolas" panose="020B0609020204030204" pitchFamily="49" charset="0"/>
              </a:rPr>
              <a:t>arr</a:t>
            </a:r>
            <a:r>
              <a:rPr lang="en-US" sz="1600" dirty="0">
                <a:solidFill>
                  <a:srgbClr val="000000"/>
                </a:solidFill>
                <a:highlight>
                  <a:srgbClr val="FFFFFF"/>
                </a:highlight>
                <a:latin typeface="Consolas" panose="020B0609020204030204" pitchFamily="49" charset="0"/>
              </a:rPr>
              <a:t>[5] = { 3, 5, 1, 7, 9 };</a:t>
            </a:r>
          </a:p>
          <a:p>
            <a:pPr defTabSz="179388"/>
            <a:r>
              <a:rPr lang="en-US" sz="1600" dirty="0">
                <a:solidFill>
                  <a:srgbClr val="880000"/>
                </a:solidFill>
                <a:highlight>
                  <a:srgbClr val="FFFFFF"/>
                </a:highlight>
                <a:latin typeface="Consolas" panose="020B0609020204030204" pitchFamily="49" charset="0"/>
              </a:rPr>
              <a:t>  </a:t>
            </a:r>
            <a:r>
              <a:rPr lang="en-US" sz="1600" dirty="0" err="1">
                <a:solidFill>
                  <a:srgbClr val="880000"/>
                </a:solidFill>
                <a:highlight>
                  <a:srgbClr val="FFFFFF"/>
                </a:highlight>
                <a:latin typeface="Consolas" panose="020B0609020204030204" pitchFamily="49" charset="0"/>
              </a:rPr>
              <a:t>BubbleSort</a:t>
            </a:r>
            <a:r>
              <a:rPr lang="en-US" sz="1600" dirty="0">
                <a:solidFill>
                  <a:srgbClr val="000000"/>
                </a:solidFill>
                <a:highlight>
                  <a:srgbClr val="FFFFFF"/>
                </a:highlight>
                <a:latin typeface="Consolas" panose="020B0609020204030204" pitchFamily="49" charset="0"/>
              </a:rPr>
              <a:t>(</a:t>
            </a:r>
            <a:r>
              <a:rPr lang="en-US" sz="1600" dirty="0" err="1">
                <a:solidFill>
                  <a:srgbClr val="000080"/>
                </a:solidFill>
                <a:highlight>
                  <a:srgbClr val="FFFFFF"/>
                </a:highlight>
                <a:latin typeface="Consolas" panose="020B0609020204030204" pitchFamily="49" charset="0"/>
              </a:rPr>
              <a:t>arr</a:t>
            </a:r>
            <a:r>
              <a:rPr lang="en-US" sz="1600" dirty="0">
                <a:solidFill>
                  <a:srgbClr val="000000"/>
                </a:solidFill>
                <a:highlight>
                  <a:srgbClr val="FFFFFF"/>
                </a:highlight>
                <a:latin typeface="Consolas" panose="020B0609020204030204" pitchFamily="49" charset="0"/>
              </a:rPr>
              <a:t>, 5, [](</a:t>
            </a:r>
            <a:r>
              <a:rPr lang="en-US" sz="1600" dirty="0">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a:t>
            </a:r>
            <a:r>
              <a:rPr lang="en-US" sz="1600" dirty="0">
                <a:solidFill>
                  <a:srgbClr val="000080"/>
                </a:solidFill>
                <a:highlight>
                  <a:srgbClr val="FFFFFF"/>
                </a:highlight>
                <a:latin typeface="Consolas" panose="020B0609020204030204" pitchFamily="49" charset="0"/>
              </a:rPr>
              <a:t>a</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a:t>
            </a:r>
            <a:r>
              <a:rPr lang="en-US" sz="1600" dirty="0">
                <a:solidFill>
                  <a:srgbClr val="000080"/>
                </a:solidFill>
                <a:highlight>
                  <a:srgbClr val="FFFFFF"/>
                </a:highlight>
                <a:latin typeface="Consolas" panose="020B0609020204030204" pitchFamily="49" charset="0"/>
              </a:rPr>
              <a:t>b</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return</a:t>
            </a:r>
            <a:r>
              <a:rPr lang="en-US" sz="1600" dirty="0">
                <a:solidFill>
                  <a:srgbClr val="000000"/>
                </a:solidFill>
                <a:highlight>
                  <a:srgbClr val="FFFFFF"/>
                </a:highlight>
                <a:latin typeface="Consolas" panose="020B0609020204030204" pitchFamily="49" charset="0"/>
              </a:rPr>
              <a:t> </a:t>
            </a:r>
            <a:r>
              <a:rPr lang="en-US" sz="1600" dirty="0">
                <a:solidFill>
                  <a:srgbClr val="000080"/>
                </a:solidFill>
                <a:highlight>
                  <a:srgbClr val="FFFFFF"/>
                </a:highlight>
                <a:latin typeface="Consolas" panose="020B0609020204030204" pitchFamily="49" charset="0"/>
              </a:rPr>
              <a:t>a</a:t>
            </a:r>
            <a:r>
              <a:rPr lang="en-US" sz="1600" dirty="0">
                <a:solidFill>
                  <a:srgbClr val="000000"/>
                </a:solidFill>
                <a:highlight>
                  <a:srgbClr val="FFFFFF"/>
                </a:highlight>
                <a:latin typeface="Consolas" panose="020B0609020204030204" pitchFamily="49" charset="0"/>
              </a:rPr>
              <a:t> &lt;= </a:t>
            </a:r>
            <a:r>
              <a:rPr lang="en-US" sz="1600" dirty="0">
                <a:solidFill>
                  <a:srgbClr val="000080"/>
                </a:solidFill>
                <a:highlight>
                  <a:srgbClr val="FFFFFF"/>
                </a:highlight>
                <a:latin typeface="Consolas" panose="020B0609020204030204" pitchFamily="49" charset="0"/>
              </a:rPr>
              <a:t>b</a:t>
            </a:r>
            <a:r>
              <a:rPr lang="en-US" sz="1600" dirty="0">
                <a:solidFill>
                  <a:srgbClr val="000000"/>
                </a:solidFill>
                <a:highlight>
                  <a:srgbClr val="FFFFFF"/>
                </a:highlight>
                <a:latin typeface="Consolas" panose="020B0609020204030204" pitchFamily="49" charset="0"/>
              </a:rPr>
              <a:t>; });</a:t>
            </a:r>
          </a:p>
          <a:p>
            <a:pPr defTabSz="179388"/>
            <a:r>
              <a:rPr lang="ru-RU" sz="1600" dirty="0">
                <a:solidFill>
                  <a:srgbClr val="000000"/>
                </a:solidFill>
                <a:highlight>
                  <a:srgbClr val="FFFFFF"/>
                </a:highlight>
                <a:latin typeface="Consolas" panose="020B0609020204030204" pitchFamily="49" charset="0"/>
              </a:rPr>
              <a:t>}</a:t>
            </a:r>
            <a:endParaRPr lang="ru-RU" sz="1600" dirty="0"/>
          </a:p>
        </p:txBody>
      </p:sp>
    </p:spTree>
    <p:custDataLst>
      <p:tags r:id="rId1"/>
    </p:custDataLst>
    <p:extLst>
      <p:ext uri="{BB962C8B-B14F-4D97-AF65-F5344CB8AC3E}">
        <p14:creationId xmlns:p14="http://schemas.microsoft.com/office/powerpoint/2010/main" val="30504425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F8A649B1-F25E-48B0-AA00-40BB7793EDCB}"/>
              </a:ext>
            </a:extLst>
          </p:cNvPr>
          <p:cNvSpPr>
            <a:spLocks noGrp="1"/>
          </p:cNvSpPr>
          <p:nvPr>
            <p:ph type="title"/>
          </p:nvPr>
        </p:nvSpPr>
        <p:spPr/>
        <p:txBody>
          <a:bodyPr/>
          <a:lstStyle/>
          <a:p>
            <a:r>
              <a:rPr lang="ru-RU" dirty="0"/>
              <a:t>Способы выделения памяти под объекты</a:t>
            </a:r>
          </a:p>
        </p:txBody>
      </p:sp>
      <p:sp>
        <p:nvSpPr>
          <p:cNvPr id="5" name="Текст 4">
            <a:extLst>
              <a:ext uri="{FF2B5EF4-FFF2-40B4-BE49-F238E27FC236}">
                <a16:creationId xmlns:a16="http://schemas.microsoft.com/office/drawing/2014/main" id="{E429AEB0-6517-4797-AEEB-E228028C8EED}"/>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220153897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ru-RU" dirty="0"/>
              <a:t>Способы выделения памяти в </a:t>
            </a:r>
            <a:r>
              <a:rPr lang="en-US" dirty="0"/>
              <a:t>C++</a:t>
            </a:r>
            <a:endParaRPr lang="ru-RU" dirty="0"/>
          </a:p>
        </p:txBody>
      </p:sp>
      <p:sp>
        <p:nvSpPr>
          <p:cNvPr id="25603" name="Rectangle 3"/>
          <p:cNvSpPr>
            <a:spLocks noGrp="1" noChangeArrowheads="1"/>
          </p:cNvSpPr>
          <p:nvPr>
            <p:ph idx="1"/>
          </p:nvPr>
        </p:nvSpPr>
        <p:spPr/>
        <p:txBody>
          <a:bodyPr/>
          <a:lstStyle/>
          <a:p>
            <a:r>
              <a:rPr lang="ru-RU" sz="2400" b="1" i="1" dirty="0"/>
              <a:t>Статическое</a:t>
            </a:r>
            <a:r>
              <a:rPr lang="ru-RU" sz="2400" dirty="0"/>
              <a:t>: память под объекты выделяется в момент компиляции программы</a:t>
            </a:r>
            <a:endParaRPr lang="en-US" sz="2400" dirty="0"/>
          </a:p>
          <a:p>
            <a:pPr lvl="1"/>
            <a:r>
              <a:rPr lang="ru-RU" sz="2000" dirty="0"/>
              <a:t>Объекты создаются при запуске программы, разрушаются при её завершении</a:t>
            </a:r>
          </a:p>
          <a:p>
            <a:r>
              <a:rPr lang="ru-RU" sz="2400" b="1" i="1" dirty="0"/>
              <a:t>Автоматическое</a:t>
            </a:r>
            <a:r>
              <a:rPr lang="ru-RU" sz="2400" dirty="0"/>
              <a:t>: память под объект выделяется при входе в блок, где объявлена переменная</a:t>
            </a:r>
            <a:r>
              <a:rPr lang="en-US" sz="2400" dirty="0"/>
              <a:t>,</a:t>
            </a:r>
            <a:r>
              <a:rPr lang="ru-RU" sz="2400" dirty="0"/>
              <a:t> и удаляется при выходе из блока</a:t>
            </a:r>
          </a:p>
          <a:p>
            <a:pPr lvl="1"/>
            <a:r>
              <a:rPr lang="ru-RU" sz="2000" dirty="0"/>
              <a:t>Обычно используется стек и регистры</a:t>
            </a:r>
          </a:p>
          <a:p>
            <a:pPr lvl="1"/>
            <a:r>
              <a:rPr lang="ru-RU" sz="2000" dirty="0"/>
              <a:t>Подходит для хранения относительно небольших объектов фиксированного размера</a:t>
            </a:r>
          </a:p>
          <a:p>
            <a:r>
              <a:rPr lang="ru-RU" sz="2400" b="1" i="1" dirty="0"/>
              <a:t>Динамическое</a:t>
            </a:r>
            <a:r>
              <a:rPr lang="ru-RU" sz="2400" dirty="0"/>
              <a:t>: программа выделяет память в области памяти, называемой </a:t>
            </a:r>
            <a:r>
              <a:rPr lang="ru-RU" sz="2400" dirty="0">
                <a:solidFill>
                  <a:srgbClr val="FF0000"/>
                </a:solidFill>
                <a:hlinkClick r:id="rId3" tooltip="Куча (информатика)"/>
              </a:rPr>
              <a:t>кучей</a:t>
            </a:r>
            <a:r>
              <a:rPr lang="ru-RU" sz="2400" dirty="0"/>
              <a:t>. Закончив работу с памятью, программа вызывает функцию освобождения памяти</a:t>
            </a:r>
          </a:p>
          <a:p>
            <a:pPr lvl="1"/>
            <a:r>
              <a:rPr lang="ru-RU" sz="2000" dirty="0"/>
              <a:t>Подходит для хранения данных динамического размера</a:t>
            </a:r>
          </a:p>
          <a:p>
            <a:pPr lvl="1"/>
            <a:r>
              <a:rPr lang="ru-RU" sz="2000" dirty="0"/>
              <a:t>Работа с кучей имеет накладные расходы на выделение и освобождение</a:t>
            </a:r>
          </a:p>
        </p:txBody>
      </p:sp>
    </p:spTree>
    <p:extLst>
      <p:ext uri="{BB962C8B-B14F-4D97-AF65-F5344CB8AC3E}">
        <p14:creationId xmlns:p14="http://schemas.microsoft.com/office/powerpoint/2010/main" val="231327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fade">
                                      <p:cBhvr>
                                        <p:cTn id="12" dur="20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fade">
                                      <p:cBhvr>
                                        <p:cTn id="17" dur="2000"/>
                                        <p:tgtEl>
                                          <p:spTgt spid="25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fade">
                                      <p:cBhvr>
                                        <p:cTn id="22" dur="2000"/>
                                        <p:tgtEl>
                                          <p:spTgt spid="2560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5603">
                                            <p:txEl>
                                              <p:pRg st="4" end="4"/>
                                            </p:txEl>
                                          </p:spTgt>
                                        </p:tgtEl>
                                        <p:attrNameLst>
                                          <p:attrName>style.visibility</p:attrName>
                                        </p:attrNameLst>
                                      </p:cBhvr>
                                      <p:to>
                                        <p:strVal val="visible"/>
                                      </p:to>
                                    </p:set>
                                    <p:animEffect transition="in" filter="fade">
                                      <p:cBhvr>
                                        <p:cTn id="27" dur="2000"/>
                                        <p:tgtEl>
                                          <p:spTgt spid="2560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5603">
                                            <p:txEl>
                                              <p:pRg st="5" end="5"/>
                                            </p:txEl>
                                          </p:spTgt>
                                        </p:tgtEl>
                                        <p:attrNameLst>
                                          <p:attrName>style.visibility</p:attrName>
                                        </p:attrNameLst>
                                      </p:cBhvr>
                                      <p:to>
                                        <p:strVal val="visible"/>
                                      </p:to>
                                    </p:set>
                                    <p:animEffect transition="in" filter="fade">
                                      <p:cBhvr>
                                        <p:cTn id="32" dur="2000"/>
                                        <p:tgtEl>
                                          <p:spTgt spid="2560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5603">
                                            <p:txEl>
                                              <p:pRg st="6" end="6"/>
                                            </p:txEl>
                                          </p:spTgt>
                                        </p:tgtEl>
                                        <p:attrNameLst>
                                          <p:attrName>style.visibility</p:attrName>
                                        </p:attrNameLst>
                                      </p:cBhvr>
                                      <p:to>
                                        <p:strVal val="visible"/>
                                      </p:to>
                                    </p:set>
                                    <p:animEffect transition="in" filter="fade">
                                      <p:cBhvr>
                                        <p:cTn id="37" dur="2000"/>
                                        <p:tgtEl>
                                          <p:spTgt spid="2560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5603">
                                            <p:txEl>
                                              <p:pRg st="7" end="7"/>
                                            </p:txEl>
                                          </p:spTgt>
                                        </p:tgtEl>
                                        <p:attrNameLst>
                                          <p:attrName>style.visibility</p:attrName>
                                        </p:attrNameLst>
                                      </p:cBhvr>
                                      <p:to>
                                        <p:strVal val="visible"/>
                                      </p:to>
                                    </p:set>
                                    <p:animEffect transition="in" filter="fade">
                                      <p:cBhvr>
                                        <p:cTn id="42" dur="2000"/>
                                        <p:tgtEl>
                                          <p:spTgt spid="256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bldLvl="2"/>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Заголовок 17">
            <a:extLst>
              <a:ext uri="{FF2B5EF4-FFF2-40B4-BE49-F238E27FC236}">
                <a16:creationId xmlns:a16="http://schemas.microsoft.com/office/drawing/2014/main" id="{434B2EF1-15DF-133B-422B-E15DCA38E1EC}"/>
              </a:ext>
            </a:extLst>
          </p:cNvPr>
          <p:cNvSpPr>
            <a:spLocks noGrp="1"/>
          </p:cNvSpPr>
          <p:nvPr>
            <p:ph type="title"/>
          </p:nvPr>
        </p:nvSpPr>
        <p:spPr/>
        <p:txBody>
          <a:bodyPr>
            <a:normAutofit/>
          </a:bodyPr>
          <a:lstStyle/>
          <a:p>
            <a:r>
              <a:rPr lang="ru-RU" dirty="0"/>
              <a:t>Один из способов распределения памяти для объектов</a:t>
            </a:r>
          </a:p>
        </p:txBody>
      </p:sp>
      <p:grpSp>
        <p:nvGrpSpPr>
          <p:cNvPr id="19" name="Группа 18">
            <a:extLst>
              <a:ext uri="{FF2B5EF4-FFF2-40B4-BE49-F238E27FC236}">
                <a16:creationId xmlns:a16="http://schemas.microsoft.com/office/drawing/2014/main" id="{90FF8F01-0AD4-214A-8A79-A00650F15289}"/>
              </a:ext>
            </a:extLst>
          </p:cNvPr>
          <p:cNvGrpSpPr/>
          <p:nvPr/>
        </p:nvGrpSpPr>
        <p:grpSpPr>
          <a:xfrm>
            <a:off x="2010352" y="2348880"/>
            <a:ext cx="6403400" cy="3672408"/>
            <a:chOff x="1187624" y="764704"/>
            <a:chExt cx="6403400" cy="3672408"/>
          </a:xfrm>
        </p:grpSpPr>
        <p:sp>
          <p:nvSpPr>
            <p:cNvPr id="20" name="Прямоугольник 19">
              <a:extLst>
                <a:ext uri="{FF2B5EF4-FFF2-40B4-BE49-F238E27FC236}">
                  <a16:creationId xmlns:a16="http://schemas.microsoft.com/office/drawing/2014/main" id="{2E9BC286-9D5B-5F32-FDAB-CFCF711CB330}"/>
                </a:ext>
              </a:extLst>
            </p:cNvPr>
            <p:cNvSpPr/>
            <p:nvPr/>
          </p:nvSpPr>
          <p:spPr>
            <a:xfrm>
              <a:off x="1475656" y="764704"/>
              <a:ext cx="1520912" cy="35283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1" name="Прямоугольник 20">
              <a:extLst>
                <a:ext uri="{FF2B5EF4-FFF2-40B4-BE49-F238E27FC236}">
                  <a16:creationId xmlns:a16="http://schemas.microsoft.com/office/drawing/2014/main" id="{58291E32-39CD-0D10-6C61-01FE1FF530DC}"/>
                </a:ext>
              </a:extLst>
            </p:cNvPr>
            <p:cNvSpPr/>
            <p:nvPr/>
          </p:nvSpPr>
          <p:spPr>
            <a:xfrm>
              <a:off x="1484400" y="980728"/>
              <a:ext cx="1512168" cy="43204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Прямоугольник 21">
              <a:extLst>
                <a:ext uri="{FF2B5EF4-FFF2-40B4-BE49-F238E27FC236}">
                  <a16:creationId xmlns:a16="http://schemas.microsoft.com/office/drawing/2014/main" id="{6EB785A3-2FD7-C54C-236C-87B81DCFB0C5}"/>
                </a:ext>
              </a:extLst>
            </p:cNvPr>
            <p:cNvSpPr/>
            <p:nvPr/>
          </p:nvSpPr>
          <p:spPr>
            <a:xfrm>
              <a:off x="1484400" y="2276872"/>
              <a:ext cx="1512168" cy="100811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3" name="Прямоугольник 22">
              <a:extLst>
                <a:ext uri="{FF2B5EF4-FFF2-40B4-BE49-F238E27FC236}">
                  <a16:creationId xmlns:a16="http://schemas.microsoft.com/office/drawing/2014/main" id="{B5596752-B9FF-EA19-A5F8-FF6B65C96248}"/>
                </a:ext>
              </a:extLst>
            </p:cNvPr>
            <p:cNvSpPr/>
            <p:nvPr/>
          </p:nvSpPr>
          <p:spPr>
            <a:xfrm>
              <a:off x="1475656" y="3541008"/>
              <a:ext cx="1512168"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4" name="Правая фигурная скобка 23">
              <a:extLst>
                <a:ext uri="{FF2B5EF4-FFF2-40B4-BE49-F238E27FC236}">
                  <a16:creationId xmlns:a16="http://schemas.microsoft.com/office/drawing/2014/main" id="{FAE74B6D-A84D-A56D-EC6B-AFAA86E81AFA}"/>
                </a:ext>
              </a:extLst>
            </p:cNvPr>
            <p:cNvSpPr/>
            <p:nvPr/>
          </p:nvSpPr>
          <p:spPr>
            <a:xfrm>
              <a:off x="3140584" y="1010187"/>
              <a:ext cx="216024" cy="402590"/>
            </a:xfrm>
            <a:prstGeom prst="rightBrace">
              <a:avLst>
                <a:gd name="adj1" fmla="val 5630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dirty="0"/>
            </a:p>
          </p:txBody>
        </p:sp>
        <p:sp>
          <p:nvSpPr>
            <p:cNvPr id="25" name="Правая фигурная скобка 24">
              <a:extLst>
                <a:ext uri="{FF2B5EF4-FFF2-40B4-BE49-F238E27FC236}">
                  <a16:creationId xmlns:a16="http://schemas.microsoft.com/office/drawing/2014/main" id="{880661B0-6EAE-0924-3A20-C31450955786}"/>
                </a:ext>
              </a:extLst>
            </p:cNvPr>
            <p:cNvSpPr/>
            <p:nvPr/>
          </p:nvSpPr>
          <p:spPr>
            <a:xfrm>
              <a:off x="3147612" y="3541008"/>
              <a:ext cx="216024" cy="504056"/>
            </a:xfrm>
            <a:prstGeom prst="rightBrace">
              <a:avLst>
                <a:gd name="adj1" fmla="val 5630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dirty="0"/>
            </a:p>
          </p:txBody>
        </p:sp>
        <p:sp>
          <p:nvSpPr>
            <p:cNvPr id="26" name="Правая фигурная скобка 25">
              <a:extLst>
                <a:ext uri="{FF2B5EF4-FFF2-40B4-BE49-F238E27FC236}">
                  <a16:creationId xmlns:a16="http://schemas.microsoft.com/office/drawing/2014/main" id="{DEC24860-9AF6-E367-E30E-79AA5196B18D}"/>
                </a:ext>
              </a:extLst>
            </p:cNvPr>
            <p:cNvSpPr/>
            <p:nvPr/>
          </p:nvSpPr>
          <p:spPr>
            <a:xfrm>
              <a:off x="3147612" y="2276872"/>
              <a:ext cx="216024" cy="1008112"/>
            </a:xfrm>
            <a:prstGeom prst="rightBrace">
              <a:avLst>
                <a:gd name="adj1" fmla="val 5630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dirty="0"/>
            </a:p>
          </p:txBody>
        </p:sp>
        <p:sp>
          <p:nvSpPr>
            <p:cNvPr id="27" name="TextBox 26">
              <a:extLst>
                <a:ext uri="{FF2B5EF4-FFF2-40B4-BE49-F238E27FC236}">
                  <a16:creationId xmlns:a16="http://schemas.microsoft.com/office/drawing/2014/main" id="{DAEE002B-2204-D889-C3E3-37C1705941F5}"/>
                </a:ext>
              </a:extLst>
            </p:cNvPr>
            <p:cNvSpPr txBox="1"/>
            <p:nvPr/>
          </p:nvSpPr>
          <p:spPr>
            <a:xfrm>
              <a:off x="3500624" y="894828"/>
              <a:ext cx="3456384" cy="646331"/>
            </a:xfrm>
            <a:prstGeom prst="rect">
              <a:avLst/>
            </a:prstGeom>
            <a:noFill/>
          </p:spPr>
          <p:txBody>
            <a:bodyPr wrap="square" rtlCol="0">
              <a:spAutoFit/>
            </a:bodyPr>
            <a:lstStyle/>
            <a:p>
              <a:r>
                <a:rPr lang="ru-RU" dirty="0"/>
                <a:t>Объекты с автоматическим временем жизни</a:t>
              </a:r>
            </a:p>
          </p:txBody>
        </p:sp>
        <p:sp>
          <p:nvSpPr>
            <p:cNvPr id="28" name="TextBox 27">
              <a:extLst>
                <a:ext uri="{FF2B5EF4-FFF2-40B4-BE49-F238E27FC236}">
                  <a16:creationId xmlns:a16="http://schemas.microsoft.com/office/drawing/2014/main" id="{684432F4-4AB1-5411-1C1B-0AE22B30D73A}"/>
                </a:ext>
              </a:extLst>
            </p:cNvPr>
            <p:cNvSpPr txBox="1"/>
            <p:nvPr/>
          </p:nvSpPr>
          <p:spPr>
            <a:xfrm>
              <a:off x="3500624" y="2457762"/>
              <a:ext cx="4020648" cy="646331"/>
            </a:xfrm>
            <a:prstGeom prst="rect">
              <a:avLst/>
            </a:prstGeom>
            <a:noFill/>
          </p:spPr>
          <p:txBody>
            <a:bodyPr wrap="square" rtlCol="0">
              <a:spAutoFit/>
            </a:bodyPr>
            <a:lstStyle/>
            <a:p>
              <a:r>
                <a:rPr lang="ru-RU" dirty="0"/>
                <a:t>Объекты с динамическим временем жизни</a:t>
              </a:r>
            </a:p>
          </p:txBody>
        </p:sp>
        <p:sp>
          <p:nvSpPr>
            <p:cNvPr id="29" name="TextBox 28">
              <a:extLst>
                <a:ext uri="{FF2B5EF4-FFF2-40B4-BE49-F238E27FC236}">
                  <a16:creationId xmlns:a16="http://schemas.microsoft.com/office/drawing/2014/main" id="{E9389FFA-4950-7130-71E3-75100B8DC1AC}"/>
                </a:ext>
              </a:extLst>
            </p:cNvPr>
            <p:cNvSpPr txBox="1"/>
            <p:nvPr/>
          </p:nvSpPr>
          <p:spPr>
            <a:xfrm>
              <a:off x="3500624" y="3469870"/>
              <a:ext cx="4090400" cy="646331"/>
            </a:xfrm>
            <a:prstGeom prst="rect">
              <a:avLst/>
            </a:prstGeom>
            <a:noFill/>
          </p:spPr>
          <p:txBody>
            <a:bodyPr wrap="square" rtlCol="0">
              <a:spAutoFit/>
            </a:bodyPr>
            <a:lstStyle/>
            <a:p>
              <a:r>
                <a:rPr lang="ru-RU" dirty="0"/>
                <a:t>Объекты со статическим временем жизни</a:t>
              </a:r>
            </a:p>
          </p:txBody>
        </p:sp>
        <p:cxnSp>
          <p:nvCxnSpPr>
            <p:cNvPr id="30" name="Прямая со стрелкой 29">
              <a:extLst>
                <a:ext uri="{FF2B5EF4-FFF2-40B4-BE49-F238E27FC236}">
                  <a16:creationId xmlns:a16="http://schemas.microsoft.com/office/drawing/2014/main" id="{C87984C8-06BF-BD22-E7B9-0F56A20B52D6}"/>
                </a:ext>
              </a:extLst>
            </p:cNvPr>
            <p:cNvCxnSpPr>
              <a:cxnSpLocks/>
            </p:cNvCxnSpPr>
            <p:nvPr/>
          </p:nvCxnSpPr>
          <p:spPr>
            <a:xfrm flipV="1">
              <a:off x="1187624" y="764704"/>
              <a:ext cx="0" cy="367240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Прямая со стрелкой 30">
              <a:extLst>
                <a:ext uri="{FF2B5EF4-FFF2-40B4-BE49-F238E27FC236}">
                  <a16:creationId xmlns:a16="http://schemas.microsoft.com/office/drawing/2014/main" id="{8A8226E2-CC3B-E175-584B-80FFD1F9DE3E}"/>
                </a:ext>
              </a:extLst>
            </p:cNvPr>
            <p:cNvCxnSpPr>
              <a:cxnSpLocks/>
              <a:stCxn id="21" idx="0"/>
            </p:cNvCxnSpPr>
            <p:nvPr/>
          </p:nvCxnSpPr>
          <p:spPr>
            <a:xfrm>
              <a:off x="2240484" y="980728"/>
              <a:ext cx="0" cy="648072"/>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Прямая со стрелкой 31">
              <a:extLst>
                <a:ext uri="{FF2B5EF4-FFF2-40B4-BE49-F238E27FC236}">
                  <a16:creationId xmlns:a16="http://schemas.microsoft.com/office/drawing/2014/main" id="{198D9A12-B414-C7E6-B3DF-E81F0D975E89}"/>
                </a:ext>
              </a:extLst>
            </p:cNvPr>
            <p:cNvCxnSpPr>
              <a:cxnSpLocks/>
              <a:stCxn id="22" idx="2"/>
            </p:cNvCxnSpPr>
            <p:nvPr/>
          </p:nvCxnSpPr>
          <p:spPr>
            <a:xfrm flipV="1">
              <a:off x="2240484" y="1916832"/>
              <a:ext cx="0" cy="1368152"/>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10297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CE7ADD-74B5-EBCF-0FEB-41086A0255AA}"/>
              </a:ext>
            </a:extLst>
          </p:cNvPr>
          <p:cNvSpPr>
            <a:spLocks noGrp="1"/>
          </p:cNvSpPr>
          <p:nvPr>
            <p:ph type="title"/>
          </p:nvPr>
        </p:nvSpPr>
        <p:spPr/>
        <p:txBody>
          <a:bodyPr>
            <a:normAutofit/>
          </a:bodyPr>
          <a:lstStyle/>
          <a:p>
            <a:r>
              <a:rPr lang="ru-RU" dirty="0"/>
              <a:t>Объекты со статическим временем жизни</a:t>
            </a:r>
          </a:p>
        </p:txBody>
      </p:sp>
      <p:sp>
        <p:nvSpPr>
          <p:cNvPr id="8" name="TextBox 7">
            <a:extLst>
              <a:ext uri="{FF2B5EF4-FFF2-40B4-BE49-F238E27FC236}">
                <a16:creationId xmlns:a16="http://schemas.microsoft.com/office/drawing/2014/main" id="{4F777F5E-F586-7625-7047-325C87CA5FAA}"/>
              </a:ext>
            </a:extLst>
          </p:cNvPr>
          <p:cNvSpPr txBox="1"/>
          <p:nvPr/>
        </p:nvSpPr>
        <p:spPr>
          <a:xfrm>
            <a:off x="838200" y="1700808"/>
            <a:ext cx="9722296" cy="5016758"/>
          </a:xfrm>
          <a:prstGeom prst="rect">
            <a:avLst/>
          </a:prstGeom>
          <a:noFill/>
        </p:spPr>
        <p:txBody>
          <a:bodyPr wrap="square">
            <a:spAutoFit/>
          </a:bodyPr>
          <a:lstStyle/>
          <a:p>
            <a:r>
              <a:rPr lang="en-US" sz="1600" kern="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&lt;iostream&gt;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std;</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value</a:t>
            </a:r>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Fn</a:t>
            </a:r>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kern="0" dirty="0">
                <a:solidFill>
                  <a:srgbClr val="008000"/>
                </a:solidFill>
                <a:latin typeface="Consolas" panose="020B0609020204030204" pitchFamily="49" charset="0"/>
                <a:ea typeface="Calibri" panose="020F0502020204030204" pitchFamily="34" charset="0"/>
                <a:cs typeface="Consolas" panose="020B0609020204030204" pitchFamily="49" charset="0"/>
              </a:rPr>
              <a:t>// Глобальная переменная </a:t>
            </a:r>
            <a:r>
              <a:rPr lang="ru-RU" sz="1600" kern="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a:t>
            </a:r>
            <a:r>
              <a:rPr lang="ru-RU" sz="1600" kern="0" dirty="0">
                <a:solidFill>
                  <a:srgbClr val="008000"/>
                </a:solidFill>
                <a:latin typeface="Consolas" panose="020B0609020204030204" pitchFamily="49" charset="0"/>
                <a:ea typeface="Calibri" panose="020F0502020204030204" pitchFamily="34" charset="0"/>
                <a:cs typeface="Consolas" panose="020B0609020204030204" pitchFamily="49" charset="0"/>
              </a:rPr>
              <a:t> существует в единственном экземпляре.</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kern="0" dirty="0">
                <a:solidFill>
                  <a:srgbClr val="008000"/>
                </a:solidFill>
                <a:latin typeface="Consolas" panose="020B0609020204030204" pitchFamily="49" charset="0"/>
                <a:ea typeface="Calibri" panose="020F0502020204030204" pitchFamily="34" charset="0"/>
                <a:cs typeface="Consolas" panose="020B0609020204030204" pitchFamily="49" charset="0"/>
              </a:rPr>
              <a:t>// Адрес переменной </a:t>
            </a:r>
            <a:r>
              <a:rPr lang="ru-RU" sz="1600" kern="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a:t>
            </a:r>
            <a:r>
              <a:rPr lang="ru-RU" sz="1600" kern="0" dirty="0">
                <a:solidFill>
                  <a:srgbClr val="008000"/>
                </a:solidFill>
                <a:latin typeface="Consolas" panose="020B0609020204030204" pitchFamily="49" charset="0"/>
                <a:ea typeface="Calibri" panose="020F0502020204030204" pitchFamily="34" charset="0"/>
                <a:cs typeface="Consolas" panose="020B0609020204030204" pitchFamily="49" charset="0"/>
              </a:rPr>
              <a:t> будет тот же, какой был получен в функции </a:t>
            </a:r>
            <a:r>
              <a:rPr lang="ru-RU" sz="1600" kern="0" dirty="0" err="1">
                <a:solidFill>
                  <a:srgbClr val="008000"/>
                </a:solidFill>
                <a:latin typeface="Consolas" panose="020B0609020204030204" pitchFamily="49" charset="0"/>
                <a:ea typeface="Calibri" panose="020F0502020204030204" pitchFamily="34" charset="0"/>
                <a:cs typeface="Consolas" panose="020B0609020204030204" pitchFamily="49" charset="0"/>
              </a:rPr>
              <a:t>main</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kern="0" dirty="0" err="1">
                <a:solidFill>
                  <a:srgbClr val="A31515"/>
                </a:solidFill>
                <a:latin typeface="Consolas" panose="020B0609020204030204" pitchFamily="49" charset="0"/>
                <a:ea typeface="Calibri" panose="020F0502020204030204" pitchFamily="34" charset="0"/>
                <a:cs typeface="Consolas" panose="020B0609020204030204" pitchFamily="49" charset="0"/>
              </a:rPr>
              <a:t>Fn</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 &amp;value="s</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&amp;value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value = 1;</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main() {</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"main(): &amp;value="s</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&amp;value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"value="s</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value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en-US" sz="1600" ker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Fn</a:t>
            </a:r>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kern="0" dirty="0">
                <a:solidFill>
                  <a:srgbClr val="008000"/>
                </a:solidFill>
                <a:latin typeface="Consolas" panose="020B0609020204030204" pitchFamily="49" charset="0"/>
                <a:ea typeface="Calibri" panose="020F0502020204030204" pitchFamily="34" charset="0"/>
                <a:cs typeface="Consolas" panose="020B0609020204030204" pitchFamily="49" charset="0"/>
              </a:rPr>
              <a:t>// Функция </a:t>
            </a:r>
            <a:r>
              <a:rPr lang="ru-RU" sz="1600" kern="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600" kern="0" dirty="0">
                <a:solidFill>
                  <a:srgbClr val="008000"/>
                </a:solidFill>
                <a:latin typeface="Consolas" panose="020B0609020204030204" pitchFamily="49" charset="0"/>
                <a:ea typeface="Calibri" panose="020F0502020204030204" pitchFamily="34" charset="0"/>
                <a:cs typeface="Consolas" panose="020B0609020204030204" pitchFamily="49" charset="0"/>
              </a:rPr>
              <a:t> изменила значение переменной </a:t>
            </a:r>
            <a:r>
              <a:rPr lang="ru-RU" sz="1600" kern="0" dirty="0" err="1">
                <a:solidFill>
                  <a:srgbClr val="008000"/>
                </a:solidFill>
                <a:latin typeface="Consolas" panose="020B0609020204030204" pitchFamily="49" charset="0"/>
                <a:ea typeface="Calibri" panose="020F0502020204030204" pitchFamily="34" charset="0"/>
                <a:cs typeface="Consolas" panose="020B0609020204030204" pitchFamily="49" charset="0"/>
              </a:rPr>
              <a:t>value</a:t>
            </a:r>
            <a:r>
              <a:rPr lang="ru-RU" sz="1600" kern="0" dirty="0">
                <a:solidFill>
                  <a:srgbClr val="008000"/>
                </a:solidFill>
                <a:latin typeface="Consolas" panose="020B0609020204030204" pitchFamily="49" charset="0"/>
                <a:ea typeface="Calibri" panose="020F0502020204030204" pitchFamily="34" charset="0"/>
                <a:cs typeface="Consolas" panose="020B0609020204030204" pitchFamily="49" charset="0"/>
              </a:rPr>
              <a:t>. Это изменение будет</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kern="0" dirty="0">
                <a:solidFill>
                  <a:srgbClr val="008000"/>
                </a:solidFill>
                <a:latin typeface="Consolas" panose="020B0609020204030204" pitchFamily="49" charset="0"/>
                <a:ea typeface="Calibri" panose="020F0502020204030204" pitchFamily="34" charset="0"/>
                <a:cs typeface="Consolas" panose="020B0609020204030204" pitchFamily="49" charset="0"/>
              </a:rPr>
              <a:t>// видно и в функции </a:t>
            </a:r>
            <a:r>
              <a:rPr lang="ru-RU" sz="1600" kern="0" dirty="0" err="1">
                <a:solidFill>
                  <a:srgbClr val="008000"/>
                </a:solidFill>
                <a:latin typeface="Consolas" panose="020B0609020204030204" pitchFamily="49" charset="0"/>
                <a:ea typeface="Calibri" panose="020F0502020204030204" pitchFamily="34" charset="0"/>
                <a:cs typeface="Consolas" panose="020B0609020204030204" pitchFamily="49" charset="0"/>
              </a:rPr>
              <a:t>main</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cout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latin typeface="Consolas" panose="020B0609020204030204" pitchFamily="49" charset="0"/>
                <a:ea typeface="Calibri" panose="020F0502020204030204" pitchFamily="34" charset="0"/>
                <a:cs typeface="Consolas" panose="020B0609020204030204" pitchFamily="49" charset="0"/>
              </a:rPr>
              <a:t>"value="s</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value </a:t>
            </a:r>
            <a:r>
              <a:rPr lang="en-US" sz="1600" kern="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latin typeface="Consolas" panose="020B0609020204030204" pitchFamily="49" charset="0"/>
                <a:ea typeface="Calibri" panose="020F0502020204030204" pitchFamily="34" charset="0"/>
                <a:cs typeface="Consolas" panose="020B0609020204030204" pitchFamily="49" charset="0"/>
              </a:rPr>
              <a:t>endl</a:t>
            </a:r>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kern="1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83D4639A-990D-ED45-22DF-473ABBB68F82}"/>
              </a:ext>
            </a:extLst>
          </p:cNvPr>
          <p:cNvSpPr txBox="1"/>
          <p:nvPr/>
        </p:nvSpPr>
        <p:spPr>
          <a:xfrm>
            <a:off x="6401780" y="6358754"/>
            <a:ext cx="5256584" cy="369332"/>
          </a:xfrm>
          <a:prstGeom prst="rect">
            <a:avLst/>
          </a:prstGeom>
          <a:noFill/>
        </p:spPr>
        <p:txBody>
          <a:bodyPr wrap="square">
            <a:spAutoFit/>
          </a:bodyPr>
          <a:lstStyle/>
          <a:p>
            <a:pPr algn="r"/>
            <a:r>
              <a:rPr lang="ru-RU" dirty="0">
                <a:hlinkClick r:id="rId3"/>
              </a:rPr>
              <a:t>https://wandbox.org/permlink/Q8Vb1F7boaXZKDl2</a:t>
            </a:r>
            <a:endParaRPr lang="ru-RU" dirty="0"/>
          </a:p>
        </p:txBody>
      </p:sp>
      <p:sp>
        <p:nvSpPr>
          <p:cNvPr id="13" name="TextBox 12">
            <a:extLst>
              <a:ext uri="{FF2B5EF4-FFF2-40B4-BE49-F238E27FC236}">
                <a16:creationId xmlns:a16="http://schemas.microsoft.com/office/drawing/2014/main" id="{79B4FA88-8A88-93F5-F369-899A49E0FEE0}"/>
              </a:ext>
            </a:extLst>
          </p:cNvPr>
          <p:cNvSpPr txBox="1"/>
          <p:nvPr/>
        </p:nvSpPr>
        <p:spPr>
          <a:xfrm>
            <a:off x="7392144" y="4001812"/>
            <a:ext cx="3275856" cy="1077218"/>
          </a:xfrm>
          <a:prstGeom prst="rect">
            <a:avLst/>
          </a:prstGeom>
          <a:noFill/>
        </p:spPr>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latin typeface="Consolas" panose="020B0609020204030204" pitchFamily="49" charset="0"/>
                <a:ea typeface="Times New Roman" panose="02020603050405020304" pitchFamily="18" charset="0"/>
                <a:cs typeface="Courier New" panose="02070309020205020404" pitchFamily="49" charset="0"/>
              </a:rPr>
              <a:t>main(): &amp;value=0x405214</a:t>
            </a:r>
            <a:endParaRPr lang="ru-RU" sz="1600" kern="100" dirty="0">
              <a:latin typeface="Calibri" panose="020F0502020204030204" pitchFamily="34"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latin typeface="Consolas" panose="020B0609020204030204" pitchFamily="49" charset="0"/>
                <a:ea typeface="Times New Roman" panose="02020603050405020304" pitchFamily="18" charset="0"/>
                <a:cs typeface="Courier New" panose="02070309020205020404" pitchFamily="49" charset="0"/>
              </a:rPr>
              <a:t>value=0</a:t>
            </a:r>
            <a:endParaRPr lang="ru-RU" sz="1600" kern="100" dirty="0">
              <a:latin typeface="Calibri" panose="020F0502020204030204" pitchFamily="34"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err="1">
                <a:latin typeface="Consolas" panose="020B0609020204030204" pitchFamily="49" charset="0"/>
                <a:ea typeface="Times New Roman" panose="02020603050405020304" pitchFamily="18" charset="0"/>
                <a:cs typeface="Courier New" panose="02070309020205020404" pitchFamily="49" charset="0"/>
              </a:rPr>
              <a:t>Fn</a:t>
            </a:r>
            <a:r>
              <a:rPr lang="en-US" sz="1600" kern="0" dirty="0">
                <a:latin typeface="Consolas" panose="020B0609020204030204" pitchFamily="49" charset="0"/>
                <a:ea typeface="Times New Roman" panose="02020603050405020304" pitchFamily="18" charset="0"/>
                <a:cs typeface="Courier New" panose="02070309020205020404" pitchFamily="49" charset="0"/>
              </a:rPr>
              <a:t>(): &amp;value=0x405214</a:t>
            </a:r>
            <a:endParaRPr lang="ru-RU" sz="1600" kern="100" dirty="0">
              <a:latin typeface="Calibri" panose="020F0502020204030204" pitchFamily="34"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600" kern="0" dirty="0" err="1">
                <a:latin typeface="Consolas" panose="020B0609020204030204" pitchFamily="49" charset="0"/>
                <a:ea typeface="Times New Roman" panose="02020603050405020304" pitchFamily="18" charset="0"/>
                <a:cs typeface="Courier New" panose="02070309020205020404" pitchFamily="49" charset="0"/>
              </a:rPr>
              <a:t>value</a:t>
            </a:r>
            <a:r>
              <a:rPr lang="ru-RU" sz="1600" kern="0" dirty="0">
                <a:latin typeface="Consolas" panose="020B0609020204030204" pitchFamily="49" charset="0"/>
                <a:ea typeface="Times New Roman" panose="02020603050405020304" pitchFamily="18" charset="0"/>
                <a:cs typeface="Courier New" panose="02070309020205020404" pitchFamily="49" charset="0"/>
              </a:rPr>
              <a:t>=1</a:t>
            </a:r>
            <a:endParaRPr lang="ru-RU" sz="1600" kern="1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Рисунок 3">
            <a:extLst>
              <a:ext uri="{FF2B5EF4-FFF2-40B4-BE49-F238E27FC236}">
                <a16:creationId xmlns:a16="http://schemas.microsoft.com/office/drawing/2014/main" id="{0F7FD4C7-C8EF-430F-8CF5-114F497D1089}"/>
              </a:ext>
            </a:extLst>
          </p:cNvPr>
          <p:cNvPicPr>
            <a:picLocks noChangeAspect="1"/>
          </p:cNvPicPr>
          <p:nvPr/>
        </p:nvPicPr>
        <p:blipFill>
          <a:blip r:embed="rId4"/>
          <a:stretch>
            <a:fillRect/>
          </a:stretch>
        </p:blipFill>
        <p:spPr>
          <a:xfrm>
            <a:off x="9695166" y="1484784"/>
            <a:ext cx="2207568" cy="2207568"/>
          </a:xfrm>
          <a:prstGeom prst="rect">
            <a:avLst/>
          </a:prstGeom>
        </p:spPr>
      </p:pic>
    </p:spTree>
    <p:extLst>
      <p:ext uri="{BB962C8B-B14F-4D97-AF65-F5344CB8AC3E}">
        <p14:creationId xmlns:p14="http://schemas.microsoft.com/office/powerpoint/2010/main" val="166277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3" end="13"/>
                                            </p:txEl>
                                          </p:spTgt>
                                        </p:tgtEl>
                                        <p:attrNameLst>
                                          <p:attrName>style.visibility</p:attrName>
                                        </p:attrNameLst>
                                      </p:cBhvr>
                                      <p:to>
                                        <p:strVal val="visible"/>
                                      </p:to>
                                    </p:set>
                                    <p:animEffect transition="in" filter="fade">
                                      <p:cBhvr>
                                        <p:cTn id="7" dur="500"/>
                                        <p:tgtEl>
                                          <p:spTgt spid="8">
                                            <p:txEl>
                                              <p:pRg st="13" end="1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4" end="14"/>
                                            </p:txEl>
                                          </p:spTgt>
                                        </p:tgtEl>
                                        <p:attrNameLst>
                                          <p:attrName>style.visibility</p:attrName>
                                        </p:attrNameLst>
                                      </p:cBhvr>
                                      <p:to>
                                        <p:strVal val="visible"/>
                                      </p:to>
                                    </p:set>
                                    <p:animEffect transition="in" filter="fade">
                                      <p:cBhvr>
                                        <p:cTn id="10" dur="500"/>
                                        <p:tgtEl>
                                          <p:spTgt spid="8">
                                            <p:txEl>
                                              <p:pRg st="14" end="1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animEffect transition="in" filter="fade">
                                      <p:cBhvr>
                                        <p:cTn id="15" dur="500"/>
                                        <p:tgtEl>
                                          <p:spTgt spid="13">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xEl>
                                              <p:pRg st="1" end="1"/>
                                            </p:txEl>
                                          </p:spTgt>
                                        </p:tgtEl>
                                        <p:attrNameLst>
                                          <p:attrName>style.visibility</p:attrName>
                                        </p:attrNameLst>
                                      </p:cBhvr>
                                      <p:to>
                                        <p:strVal val="visible"/>
                                      </p:to>
                                    </p:set>
                                    <p:animEffect transition="in" filter="fade">
                                      <p:cBhvr>
                                        <p:cTn id="18" dur="500"/>
                                        <p:tgtEl>
                                          <p:spTgt spid="1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xEl>
                                              <p:pRg st="15" end="15"/>
                                            </p:txEl>
                                          </p:spTgt>
                                        </p:tgtEl>
                                        <p:attrNameLst>
                                          <p:attrName>style.visibility</p:attrName>
                                        </p:attrNameLst>
                                      </p:cBhvr>
                                      <p:to>
                                        <p:strVal val="visible"/>
                                      </p:to>
                                    </p:set>
                                    <p:animEffect transition="in" filter="fade">
                                      <p:cBhvr>
                                        <p:cTn id="23" dur="500"/>
                                        <p:tgtEl>
                                          <p:spTgt spid="8">
                                            <p:txEl>
                                              <p:pRg st="15" end="1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
                                            <p:txEl>
                                              <p:pRg st="2" end="2"/>
                                            </p:txEl>
                                          </p:spTgt>
                                        </p:tgtEl>
                                        <p:attrNameLst>
                                          <p:attrName>style.visibility</p:attrName>
                                        </p:attrNameLst>
                                      </p:cBhvr>
                                      <p:to>
                                        <p:strVal val="visible"/>
                                      </p:to>
                                    </p:set>
                                    <p:animEffect transition="in" filter="fade">
                                      <p:cBhvr>
                                        <p:cTn id="28" dur="500"/>
                                        <p:tgtEl>
                                          <p:spTgt spid="1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8">
                                            <p:txEl>
                                              <p:pRg st="16" end="16"/>
                                            </p:txEl>
                                          </p:spTgt>
                                        </p:tgtEl>
                                        <p:attrNameLst>
                                          <p:attrName>style.visibility</p:attrName>
                                        </p:attrNameLst>
                                      </p:cBhvr>
                                      <p:to>
                                        <p:strVal val="visible"/>
                                      </p:to>
                                    </p:set>
                                    <p:animEffect transition="in" filter="fade">
                                      <p:cBhvr>
                                        <p:cTn id="33" dur="500"/>
                                        <p:tgtEl>
                                          <p:spTgt spid="8">
                                            <p:txEl>
                                              <p:pRg st="16" end="1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8">
                                            <p:txEl>
                                              <p:pRg st="17" end="17"/>
                                            </p:txEl>
                                          </p:spTgt>
                                        </p:tgtEl>
                                        <p:attrNameLst>
                                          <p:attrName>style.visibility</p:attrName>
                                        </p:attrNameLst>
                                      </p:cBhvr>
                                      <p:to>
                                        <p:strVal val="visible"/>
                                      </p:to>
                                    </p:set>
                                    <p:animEffect transition="in" filter="fade">
                                      <p:cBhvr>
                                        <p:cTn id="36" dur="500"/>
                                        <p:tgtEl>
                                          <p:spTgt spid="8">
                                            <p:txEl>
                                              <p:pRg st="17" end="1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8">
                                            <p:txEl>
                                              <p:pRg st="18" end="18"/>
                                            </p:txEl>
                                          </p:spTgt>
                                        </p:tgtEl>
                                        <p:attrNameLst>
                                          <p:attrName>style.visibility</p:attrName>
                                        </p:attrNameLst>
                                      </p:cBhvr>
                                      <p:to>
                                        <p:strVal val="visible"/>
                                      </p:to>
                                    </p:set>
                                    <p:animEffect transition="in" filter="fade">
                                      <p:cBhvr>
                                        <p:cTn id="39" dur="500"/>
                                        <p:tgtEl>
                                          <p:spTgt spid="8">
                                            <p:txEl>
                                              <p:pRg st="18" end="1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3">
                                            <p:txEl>
                                              <p:pRg st="3" end="3"/>
                                            </p:txEl>
                                          </p:spTgt>
                                        </p:tgtEl>
                                        <p:attrNameLst>
                                          <p:attrName>style.visibility</p:attrName>
                                        </p:attrNameLst>
                                      </p:cBhvr>
                                      <p:to>
                                        <p:strVal val="visible"/>
                                      </p:to>
                                    </p:set>
                                    <p:animEffect transition="in" filter="fade">
                                      <p:cBhvr>
                                        <p:cTn id="44"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5ACBB9-99E8-E0FE-0DF0-542679BA7DD2}"/>
              </a:ext>
            </a:extLst>
          </p:cNvPr>
          <p:cNvSpPr>
            <a:spLocks noGrp="1"/>
          </p:cNvSpPr>
          <p:nvPr>
            <p:ph type="title"/>
          </p:nvPr>
        </p:nvSpPr>
        <p:spPr/>
        <p:txBody>
          <a:bodyPr>
            <a:normAutofit/>
          </a:bodyPr>
          <a:lstStyle/>
          <a:p>
            <a:r>
              <a:rPr lang="ru-RU" dirty="0"/>
              <a:t>Автоматическое выделение памяти</a:t>
            </a:r>
          </a:p>
        </p:txBody>
      </p:sp>
      <p:sp>
        <p:nvSpPr>
          <p:cNvPr id="3" name="Объект 2">
            <a:extLst>
              <a:ext uri="{FF2B5EF4-FFF2-40B4-BE49-F238E27FC236}">
                <a16:creationId xmlns:a16="http://schemas.microsoft.com/office/drawing/2014/main" id="{5590829A-4F7D-76F8-EBEC-FBB8E0D016AC}"/>
              </a:ext>
            </a:extLst>
          </p:cNvPr>
          <p:cNvSpPr>
            <a:spLocks noGrp="1"/>
          </p:cNvSpPr>
          <p:nvPr>
            <p:ph idx="1"/>
          </p:nvPr>
        </p:nvSpPr>
        <p:spPr/>
        <p:txBody>
          <a:bodyPr>
            <a:normAutofit/>
          </a:bodyPr>
          <a:lstStyle/>
          <a:p>
            <a:r>
              <a:rPr lang="ru-RU" dirty="0"/>
              <a:t>Память для хранения объекта выделяется при входе в блок, в котором объявлен объект и освобождается при выходе из объекта</a:t>
            </a:r>
          </a:p>
          <a:p>
            <a:pPr lvl="1"/>
            <a:r>
              <a:rPr lang="ru-RU" dirty="0"/>
              <a:t>Используется локальными переменными и аргументами функций</a:t>
            </a:r>
          </a:p>
          <a:p>
            <a:r>
              <a:rPr lang="ru-RU" dirty="0"/>
              <a:t>Локальные переменные обычно хранятся в стеке вызова функций</a:t>
            </a:r>
          </a:p>
          <a:p>
            <a:pPr lvl="1"/>
            <a:r>
              <a:rPr lang="ru-RU" dirty="0"/>
              <a:t>При входе в функцию программа выделяет кадр стека для хранения локальных переменных</a:t>
            </a:r>
          </a:p>
          <a:p>
            <a:pPr lvl="1"/>
            <a:r>
              <a:rPr lang="ru-RU" dirty="0"/>
              <a:t>При выходе из функции кадр стека удаляется</a:t>
            </a:r>
            <a:endParaRPr lang="en-US" dirty="0"/>
          </a:p>
          <a:p>
            <a:pPr lvl="1"/>
            <a:r>
              <a:rPr lang="ru-RU" dirty="0"/>
              <a:t>Есть архитектуры, у которых стек данных располагается отдельно от стека вызова (например, «Эльбрус»)</a:t>
            </a:r>
          </a:p>
        </p:txBody>
      </p:sp>
    </p:spTree>
    <p:extLst>
      <p:ext uri="{BB962C8B-B14F-4D97-AF65-F5344CB8AC3E}">
        <p14:creationId xmlns:p14="http://schemas.microsoft.com/office/powerpoint/2010/main" val="225787917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4E366739-AFB8-81BF-00B0-F41E38B3E62D}"/>
              </a:ext>
            </a:extLst>
          </p:cNvPr>
          <p:cNvSpPr>
            <a:spLocks noGrp="1"/>
          </p:cNvSpPr>
          <p:nvPr>
            <p:ph type="title"/>
          </p:nvPr>
        </p:nvSpPr>
        <p:spPr/>
        <p:txBody>
          <a:bodyPr>
            <a:normAutofit/>
          </a:bodyPr>
          <a:lstStyle/>
          <a:p>
            <a:r>
              <a:rPr lang="ru-RU" dirty="0"/>
              <a:t>Кадр стека </a:t>
            </a:r>
            <a:r>
              <a:rPr lang="en-US" dirty="0"/>
              <a:t>main()-&gt;Func1()-&gt;Func2()</a:t>
            </a:r>
            <a:endParaRPr lang="ru-RU" dirty="0"/>
          </a:p>
        </p:txBody>
      </p:sp>
      <p:sp>
        <p:nvSpPr>
          <p:cNvPr id="6" name="Прямоугольник 5">
            <a:extLst>
              <a:ext uri="{FF2B5EF4-FFF2-40B4-BE49-F238E27FC236}">
                <a16:creationId xmlns:a16="http://schemas.microsoft.com/office/drawing/2014/main" id="{14C69D8E-4C9C-3BC1-9F6F-4094967AC5DB}"/>
              </a:ext>
            </a:extLst>
          </p:cNvPr>
          <p:cNvSpPr/>
          <p:nvPr/>
        </p:nvSpPr>
        <p:spPr>
          <a:xfrm>
            <a:off x="5120014" y="3116089"/>
            <a:ext cx="2314119"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a:solidFill>
                  <a:schemeClr val="tx1"/>
                </a:solidFill>
              </a:rPr>
              <a:t>Кадр стека функции </a:t>
            </a:r>
            <a:r>
              <a:rPr lang="en-US" sz="1600" dirty="0">
                <a:solidFill>
                  <a:schemeClr val="tx1"/>
                </a:solidFill>
              </a:rPr>
              <a:t>Func1</a:t>
            </a:r>
            <a:endParaRPr lang="ru-RU" sz="1600" dirty="0">
              <a:solidFill>
                <a:schemeClr val="tx1"/>
              </a:solidFill>
            </a:endParaRPr>
          </a:p>
        </p:txBody>
      </p:sp>
      <p:sp>
        <p:nvSpPr>
          <p:cNvPr id="7" name="Прямоугольник 6">
            <a:extLst>
              <a:ext uri="{FF2B5EF4-FFF2-40B4-BE49-F238E27FC236}">
                <a16:creationId xmlns:a16="http://schemas.microsoft.com/office/drawing/2014/main" id="{D2EC5E7B-818A-DAB0-C8D8-4541DD19E2A0}"/>
              </a:ext>
            </a:extLst>
          </p:cNvPr>
          <p:cNvSpPr/>
          <p:nvPr/>
        </p:nvSpPr>
        <p:spPr>
          <a:xfrm>
            <a:off x="5120014" y="3873384"/>
            <a:ext cx="2314118" cy="905985"/>
          </a:xfrm>
          <a:prstGeom prst="rect">
            <a:avLst/>
          </a:prstGeom>
          <a:solidFill>
            <a:srgbClr val="00B0F0"/>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a:t>Кадр стека функции </a:t>
            </a:r>
            <a:r>
              <a:rPr lang="en-US" sz="1600" dirty="0"/>
              <a:t>Func2</a:t>
            </a:r>
            <a:endParaRPr lang="ru-RU" sz="1600" dirty="0"/>
          </a:p>
        </p:txBody>
      </p:sp>
      <p:sp>
        <p:nvSpPr>
          <p:cNvPr id="8" name="Прямоугольник 7">
            <a:extLst>
              <a:ext uri="{FF2B5EF4-FFF2-40B4-BE49-F238E27FC236}">
                <a16:creationId xmlns:a16="http://schemas.microsoft.com/office/drawing/2014/main" id="{2E1BFF91-B260-3CCE-A1E9-9732275A427D}"/>
              </a:ext>
            </a:extLst>
          </p:cNvPr>
          <p:cNvSpPr/>
          <p:nvPr/>
        </p:nvSpPr>
        <p:spPr>
          <a:xfrm>
            <a:off x="5120014" y="2068340"/>
            <a:ext cx="2314118" cy="927114"/>
          </a:xfrm>
          <a:prstGeom prst="rect">
            <a:avLst/>
          </a:prstGeom>
          <a:solidFill>
            <a:srgbClr val="FFFF00"/>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a:solidFill>
                  <a:schemeClr val="tx1"/>
                </a:solidFill>
              </a:rPr>
              <a:t>Кадр стека функции</a:t>
            </a:r>
            <a:r>
              <a:rPr lang="en-US" sz="1600" dirty="0">
                <a:solidFill>
                  <a:schemeClr val="tx1"/>
                </a:solidFill>
              </a:rPr>
              <a:t> main</a:t>
            </a:r>
            <a:endParaRPr lang="ru-RU" sz="1600" dirty="0">
              <a:solidFill>
                <a:schemeClr val="tx1"/>
              </a:solidFill>
            </a:endParaRPr>
          </a:p>
        </p:txBody>
      </p:sp>
      <p:sp>
        <p:nvSpPr>
          <p:cNvPr id="9" name="TextBox 8">
            <a:extLst>
              <a:ext uri="{FF2B5EF4-FFF2-40B4-BE49-F238E27FC236}">
                <a16:creationId xmlns:a16="http://schemas.microsoft.com/office/drawing/2014/main" id="{21E468EC-7AF0-35F5-91FF-0E2931B5E7A6}"/>
              </a:ext>
            </a:extLst>
          </p:cNvPr>
          <p:cNvSpPr txBox="1"/>
          <p:nvPr/>
        </p:nvSpPr>
        <p:spPr>
          <a:xfrm>
            <a:off x="7476613" y="2135187"/>
            <a:ext cx="795411" cy="369332"/>
          </a:xfrm>
          <a:prstGeom prst="rect">
            <a:avLst/>
          </a:prstGeom>
          <a:noFill/>
        </p:spPr>
        <p:txBody>
          <a:bodyPr wrap="none" rtlCol="0">
            <a:spAutoFit/>
          </a:bodyPr>
          <a:lstStyle/>
          <a:p>
            <a:r>
              <a:rPr lang="en-US" dirty="0"/>
              <a:t>main()</a:t>
            </a:r>
            <a:endParaRPr lang="ru-RU" dirty="0"/>
          </a:p>
        </p:txBody>
      </p:sp>
      <p:sp>
        <p:nvSpPr>
          <p:cNvPr id="10" name="TextBox 9">
            <a:extLst>
              <a:ext uri="{FF2B5EF4-FFF2-40B4-BE49-F238E27FC236}">
                <a16:creationId xmlns:a16="http://schemas.microsoft.com/office/drawing/2014/main" id="{61198C37-4A27-0799-5D45-621E60B6C562}"/>
              </a:ext>
            </a:extLst>
          </p:cNvPr>
          <p:cNvSpPr txBox="1"/>
          <p:nvPr/>
        </p:nvSpPr>
        <p:spPr>
          <a:xfrm>
            <a:off x="7476613" y="3147150"/>
            <a:ext cx="889987" cy="369332"/>
          </a:xfrm>
          <a:prstGeom prst="rect">
            <a:avLst/>
          </a:prstGeom>
          <a:noFill/>
        </p:spPr>
        <p:txBody>
          <a:bodyPr wrap="none" rtlCol="0">
            <a:spAutoFit/>
          </a:bodyPr>
          <a:lstStyle/>
          <a:p>
            <a:r>
              <a:rPr lang="en-US" dirty="0"/>
              <a:t>Func1()</a:t>
            </a:r>
            <a:endParaRPr lang="ru-RU" dirty="0"/>
          </a:p>
        </p:txBody>
      </p:sp>
      <p:sp>
        <p:nvSpPr>
          <p:cNvPr id="11" name="TextBox 10">
            <a:extLst>
              <a:ext uri="{FF2B5EF4-FFF2-40B4-BE49-F238E27FC236}">
                <a16:creationId xmlns:a16="http://schemas.microsoft.com/office/drawing/2014/main" id="{48A4A1ED-754D-528F-A5A3-6F2E89AC92B8}"/>
              </a:ext>
            </a:extLst>
          </p:cNvPr>
          <p:cNvSpPr txBox="1"/>
          <p:nvPr/>
        </p:nvSpPr>
        <p:spPr>
          <a:xfrm>
            <a:off x="7476613" y="3867527"/>
            <a:ext cx="889987" cy="369332"/>
          </a:xfrm>
          <a:prstGeom prst="rect">
            <a:avLst/>
          </a:prstGeom>
          <a:noFill/>
        </p:spPr>
        <p:txBody>
          <a:bodyPr wrap="none" rtlCol="0">
            <a:spAutoFit/>
          </a:bodyPr>
          <a:lstStyle/>
          <a:p>
            <a:r>
              <a:rPr lang="en-US" dirty="0"/>
              <a:t>Func2()</a:t>
            </a:r>
            <a:endParaRPr lang="ru-RU" dirty="0"/>
          </a:p>
        </p:txBody>
      </p:sp>
      <p:cxnSp>
        <p:nvCxnSpPr>
          <p:cNvPr id="12" name="Прямая со стрелкой 11">
            <a:extLst>
              <a:ext uri="{FF2B5EF4-FFF2-40B4-BE49-F238E27FC236}">
                <a16:creationId xmlns:a16="http://schemas.microsoft.com/office/drawing/2014/main" id="{72EA4C75-D2A1-011F-D62E-8E5C9A629D37}"/>
              </a:ext>
            </a:extLst>
          </p:cNvPr>
          <p:cNvCxnSpPr>
            <a:cxnSpLocks/>
          </p:cNvCxnSpPr>
          <p:nvPr/>
        </p:nvCxnSpPr>
        <p:spPr>
          <a:xfrm flipV="1">
            <a:off x="5048006" y="1626370"/>
            <a:ext cx="0" cy="507923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a:extLst>
              <a:ext uri="{FF2B5EF4-FFF2-40B4-BE49-F238E27FC236}">
                <a16:creationId xmlns:a16="http://schemas.microsoft.com/office/drawing/2014/main" id="{D98174D6-2915-2EF8-EA00-76AB6066914E}"/>
              </a:ext>
            </a:extLst>
          </p:cNvPr>
          <p:cNvCxnSpPr>
            <a:cxnSpLocks/>
          </p:cNvCxnSpPr>
          <p:nvPr/>
        </p:nvCxnSpPr>
        <p:spPr>
          <a:xfrm>
            <a:off x="4687966" y="1914400"/>
            <a:ext cx="49685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a:extLst>
              <a:ext uri="{FF2B5EF4-FFF2-40B4-BE49-F238E27FC236}">
                <a16:creationId xmlns:a16="http://schemas.microsoft.com/office/drawing/2014/main" id="{6F526E52-5E61-6BCA-BB78-D0972E51823F}"/>
              </a:ext>
            </a:extLst>
          </p:cNvPr>
          <p:cNvCxnSpPr>
            <a:cxnSpLocks/>
          </p:cNvCxnSpPr>
          <p:nvPr/>
        </p:nvCxnSpPr>
        <p:spPr>
          <a:xfrm>
            <a:off x="4687966" y="3066528"/>
            <a:ext cx="49685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a:extLst>
              <a:ext uri="{FF2B5EF4-FFF2-40B4-BE49-F238E27FC236}">
                <a16:creationId xmlns:a16="http://schemas.microsoft.com/office/drawing/2014/main" id="{1C15FBEB-FB5B-0A2E-9D6B-5700235A7F0E}"/>
              </a:ext>
            </a:extLst>
          </p:cNvPr>
          <p:cNvCxnSpPr>
            <a:cxnSpLocks/>
          </p:cNvCxnSpPr>
          <p:nvPr/>
        </p:nvCxnSpPr>
        <p:spPr>
          <a:xfrm>
            <a:off x="4687966" y="3830998"/>
            <a:ext cx="49685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a:extLst>
              <a:ext uri="{FF2B5EF4-FFF2-40B4-BE49-F238E27FC236}">
                <a16:creationId xmlns:a16="http://schemas.microsoft.com/office/drawing/2014/main" id="{21D9C707-5FA1-9B32-C2FE-EC1102F2C794}"/>
              </a:ext>
            </a:extLst>
          </p:cNvPr>
          <p:cNvCxnSpPr>
            <a:cxnSpLocks/>
          </p:cNvCxnSpPr>
          <p:nvPr/>
        </p:nvCxnSpPr>
        <p:spPr>
          <a:xfrm>
            <a:off x="4687966" y="4866728"/>
            <a:ext cx="49685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17" name="Полилиния: фигура 16">
            <a:extLst>
              <a:ext uri="{FF2B5EF4-FFF2-40B4-BE49-F238E27FC236}">
                <a16:creationId xmlns:a16="http://schemas.microsoft.com/office/drawing/2014/main" id="{E585FB68-6521-1FE3-76C1-D9804843C8B6}"/>
              </a:ext>
            </a:extLst>
          </p:cNvPr>
          <p:cNvSpPr/>
          <p:nvPr/>
        </p:nvSpPr>
        <p:spPr>
          <a:xfrm>
            <a:off x="8226224" y="2365938"/>
            <a:ext cx="478714" cy="887767"/>
          </a:xfrm>
          <a:custGeom>
            <a:avLst/>
            <a:gdLst>
              <a:gd name="connsiteX0" fmla="*/ 0 w 478714"/>
              <a:gd name="connsiteY0" fmla="*/ 0 h 887767"/>
              <a:gd name="connsiteX1" fmla="*/ 470517 w 478714"/>
              <a:gd name="connsiteY1" fmla="*/ 301841 h 887767"/>
              <a:gd name="connsiteX2" fmla="*/ 301841 w 478714"/>
              <a:gd name="connsiteY2" fmla="*/ 887767 h 887767"/>
            </a:gdLst>
            <a:ahLst/>
            <a:cxnLst>
              <a:cxn ang="0">
                <a:pos x="connsiteX0" y="connsiteY0"/>
              </a:cxn>
              <a:cxn ang="0">
                <a:pos x="connsiteX1" y="connsiteY1"/>
              </a:cxn>
              <a:cxn ang="0">
                <a:pos x="connsiteX2" y="connsiteY2"/>
              </a:cxn>
            </a:cxnLst>
            <a:rect l="l" t="t" r="r" b="b"/>
            <a:pathLst>
              <a:path w="478714" h="887767">
                <a:moveTo>
                  <a:pt x="0" y="0"/>
                </a:moveTo>
                <a:cubicBezTo>
                  <a:pt x="210105" y="76940"/>
                  <a:pt x="420210" y="153880"/>
                  <a:pt x="470517" y="301841"/>
                </a:cubicBezTo>
                <a:cubicBezTo>
                  <a:pt x="520824" y="449802"/>
                  <a:pt x="324035" y="756082"/>
                  <a:pt x="301841" y="887767"/>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олилиния: фигура 17">
            <a:extLst>
              <a:ext uri="{FF2B5EF4-FFF2-40B4-BE49-F238E27FC236}">
                <a16:creationId xmlns:a16="http://schemas.microsoft.com/office/drawing/2014/main" id="{2175F5D4-F500-4B94-E86E-7D18960A2241}"/>
              </a:ext>
            </a:extLst>
          </p:cNvPr>
          <p:cNvSpPr/>
          <p:nvPr/>
        </p:nvSpPr>
        <p:spPr>
          <a:xfrm>
            <a:off x="8360374" y="3354561"/>
            <a:ext cx="311006" cy="665825"/>
          </a:xfrm>
          <a:custGeom>
            <a:avLst/>
            <a:gdLst>
              <a:gd name="connsiteX0" fmla="*/ 44389 w 311006"/>
              <a:gd name="connsiteY0" fmla="*/ 0 h 665825"/>
              <a:gd name="connsiteX1" fmla="*/ 310719 w 311006"/>
              <a:gd name="connsiteY1" fmla="*/ 266330 h 665825"/>
              <a:gd name="connsiteX2" fmla="*/ 0 w 311006"/>
              <a:gd name="connsiteY2" fmla="*/ 665825 h 665825"/>
              <a:gd name="connsiteX3" fmla="*/ 0 w 311006"/>
              <a:gd name="connsiteY3" fmla="*/ 665825 h 665825"/>
            </a:gdLst>
            <a:ahLst/>
            <a:cxnLst>
              <a:cxn ang="0">
                <a:pos x="connsiteX0" y="connsiteY0"/>
              </a:cxn>
              <a:cxn ang="0">
                <a:pos x="connsiteX1" y="connsiteY1"/>
              </a:cxn>
              <a:cxn ang="0">
                <a:pos x="connsiteX2" y="connsiteY2"/>
              </a:cxn>
              <a:cxn ang="0">
                <a:pos x="connsiteX3" y="connsiteY3"/>
              </a:cxn>
            </a:cxnLst>
            <a:rect l="l" t="t" r="r" b="b"/>
            <a:pathLst>
              <a:path w="311006" h="665825">
                <a:moveTo>
                  <a:pt x="44389" y="0"/>
                </a:moveTo>
                <a:cubicBezTo>
                  <a:pt x="181253" y="77679"/>
                  <a:pt x="318117" y="155359"/>
                  <a:pt x="310719" y="266330"/>
                </a:cubicBezTo>
                <a:cubicBezTo>
                  <a:pt x="303321" y="377301"/>
                  <a:pt x="0" y="665825"/>
                  <a:pt x="0" y="665825"/>
                </a:cubicBezTo>
                <a:lnTo>
                  <a:pt x="0" y="665825"/>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Прямоугольник 19">
            <a:extLst>
              <a:ext uri="{FF2B5EF4-FFF2-40B4-BE49-F238E27FC236}">
                <a16:creationId xmlns:a16="http://schemas.microsoft.com/office/drawing/2014/main" id="{4B86A8E7-E890-3966-F32F-A37BF749B7C7}"/>
              </a:ext>
            </a:extLst>
          </p:cNvPr>
          <p:cNvSpPr/>
          <p:nvPr/>
        </p:nvSpPr>
        <p:spPr>
          <a:xfrm>
            <a:off x="5120014" y="4954078"/>
            <a:ext cx="2314113" cy="156882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Мусор от предыдущих вызовов функции</a:t>
            </a:r>
          </a:p>
        </p:txBody>
      </p:sp>
      <p:grpSp>
        <p:nvGrpSpPr>
          <p:cNvPr id="23" name="Группа 22">
            <a:extLst>
              <a:ext uri="{FF2B5EF4-FFF2-40B4-BE49-F238E27FC236}">
                <a16:creationId xmlns:a16="http://schemas.microsoft.com/office/drawing/2014/main" id="{50B6A07E-5C14-CDA2-B58A-3A231CBF3962}"/>
              </a:ext>
            </a:extLst>
          </p:cNvPr>
          <p:cNvGrpSpPr/>
          <p:nvPr/>
        </p:nvGrpSpPr>
        <p:grpSpPr>
          <a:xfrm>
            <a:off x="2279576" y="4461807"/>
            <a:ext cx="2588410" cy="646331"/>
            <a:chOff x="755576" y="4461806"/>
            <a:chExt cx="2588410" cy="646331"/>
          </a:xfrm>
        </p:grpSpPr>
        <p:sp>
          <p:nvSpPr>
            <p:cNvPr id="19" name="Стрелка: влево 18">
              <a:extLst>
                <a:ext uri="{FF2B5EF4-FFF2-40B4-BE49-F238E27FC236}">
                  <a16:creationId xmlns:a16="http://schemas.microsoft.com/office/drawing/2014/main" id="{3BAB8C14-5ED3-4723-2897-18D7C0679FB5}"/>
                </a:ext>
              </a:extLst>
            </p:cNvPr>
            <p:cNvSpPr/>
            <p:nvPr/>
          </p:nvSpPr>
          <p:spPr>
            <a:xfrm flipH="1">
              <a:off x="2810258" y="4682062"/>
              <a:ext cx="533728" cy="3693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TextBox 20">
              <a:extLst>
                <a:ext uri="{FF2B5EF4-FFF2-40B4-BE49-F238E27FC236}">
                  <a16:creationId xmlns:a16="http://schemas.microsoft.com/office/drawing/2014/main" id="{8E588522-D6E5-C1A9-FD17-4DB638DBCA86}"/>
                </a:ext>
              </a:extLst>
            </p:cNvPr>
            <p:cNvSpPr txBox="1"/>
            <p:nvPr/>
          </p:nvSpPr>
          <p:spPr>
            <a:xfrm>
              <a:off x="755576" y="4461806"/>
              <a:ext cx="2054682" cy="646331"/>
            </a:xfrm>
            <a:prstGeom prst="rect">
              <a:avLst/>
            </a:prstGeom>
            <a:noFill/>
          </p:spPr>
          <p:txBody>
            <a:bodyPr wrap="square" rtlCol="0">
              <a:spAutoFit/>
            </a:bodyPr>
            <a:lstStyle/>
            <a:p>
              <a:r>
                <a:rPr lang="ru-RU" dirty="0"/>
                <a:t>Позиция текущего кадра стека</a:t>
              </a:r>
            </a:p>
          </p:txBody>
        </p:sp>
      </p:grpSp>
      <p:sp>
        <p:nvSpPr>
          <p:cNvPr id="22" name="TextBox 21">
            <a:extLst>
              <a:ext uri="{FF2B5EF4-FFF2-40B4-BE49-F238E27FC236}">
                <a16:creationId xmlns:a16="http://schemas.microsoft.com/office/drawing/2014/main" id="{FB238C65-A63C-40C1-B33A-26EC6513008F}"/>
              </a:ext>
            </a:extLst>
          </p:cNvPr>
          <p:cNvSpPr txBox="1"/>
          <p:nvPr/>
        </p:nvSpPr>
        <p:spPr>
          <a:xfrm>
            <a:off x="196746" y="1564293"/>
            <a:ext cx="3636957" cy="2862322"/>
          </a:xfrm>
          <a:prstGeom prst="rect">
            <a:avLst/>
          </a:prstGeom>
          <a:noFill/>
        </p:spPr>
        <p:txBody>
          <a:bodyPr wrap="square">
            <a:spAutoFit/>
          </a:bodyPr>
          <a:lstStyle/>
          <a:p>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Func2(</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b) {</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Func1(</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a, </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b) {</a:t>
            </a:r>
          </a:p>
          <a:p>
            <a:r>
              <a:rPr lang="en-US" b="0" dirty="0">
                <a:solidFill>
                  <a:srgbClr val="000000"/>
                </a:solidFill>
                <a:effectLst/>
                <a:latin typeface="Consolas" panose="020B0609020204030204" pitchFamily="49" charset="0"/>
              </a:rPr>
              <a:t>    Func2(a + b);</a:t>
            </a:r>
          </a:p>
          <a:p>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main() {</a:t>
            </a:r>
          </a:p>
          <a:p>
            <a:r>
              <a:rPr lang="en-US" b="0" dirty="0">
                <a:solidFill>
                  <a:srgbClr val="000000"/>
                </a:solidFill>
                <a:effectLst/>
                <a:latin typeface="Consolas" panose="020B0609020204030204" pitchFamily="49" charset="0"/>
              </a:rPr>
              <a:t>    Func1();</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2936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p:bldP spid="11" grpId="0"/>
      <p:bldP spid="17" grpId="0" animBg="1"/>
      <p:bldP spid="18" grpId="0" animBg="1"/>
      <p:bldP spid="20"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9A61B4-8820-B86A-7043-54B78F2AB9A7}"/>
              </a:ext>
            </a:extLst>
          </p:cNvPr>
          <p:cNvSpPr>
            <a:spLocks noGrp="1"/>
          </p:cNvSpPr>
          <p:nvPr>
            <p:ph type="title"/>
          </p:nvPr>
        </p:nvSpPr>
        <p:spPr/>
        <p:txBody>
          <a:bodyPr>
            <a:normAutofit/>
          </a:bodyPr>
          <a:lstStyle/>
          <a:p>
            <a:r>
              <a:rPr lang="ru-RU" dirty="0"/>
              <a:t>Рекурсивное вычисление факториала</a:t>
            </a:r>
          </a:p>
        </p:txBody>
      </p:sp>
      <p:sp>
        <p:nvSpPr>
          <p:cNvPr id="4" name="TextBox 3">
            <a:extLst>
              <a:ext uri="{FF2B5EF4-FFF2-40B4-BE49-F238E27FC236}">
                <a16:creationId xmlns:a16="http://schemas.microsoft.com/office/drawing/2014/main" id="{34FEAE6C-3A7C-D85A-CC9E-3D6F0E9A7F29}"/>
              </a:ext>
            </a:extLst>
          </p:cNvPr>
          <p:cNvSpPr txBox="1"/>
          <p:nvPr/>
        </p:nvSpPr>
        <p:spPr>
          <a:xfrm>
            <a:off x="838200" y="1595021"/>
            <a:ext cx="9722296" cy="5078313"/>
          </a:xfrm>
          <a:prstGeom prst="rect">
            <a:avLst/>
          </a:prstGeom>
          <a:noFill/>
        </p:spPr>
        <p:txBody>
          <a:bodyPr wrap="square">
            <a:spAutoFit/>
          </a:bodyPr>
          <a:lstStyle/>
          <a:p>
            <a:r>
              <a:rPr lang="en-US" dirty="0">
                <a:solidFill>
                  <a:srgbClr val="808080"/>
                </a:solidFill>
                <a:latin typeface="Consolas" panose="020B0609020204030204" pitchFamily="49" charset="0"/>
              </a:rPr>
              <a:t>#include</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&lt;iostream&gt;</a:t>
            </a:r>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namespace</a:t>
            </a:r>
            <a:r>
              <a:rPr lang="en-US" dirty="0">
                <a:solidFill>
                  <a:srgbClr val="000000"/>
                </a:solidFill>
                <a:latin typeface="Consolas" panose="020B0609020204030204" pitchFamily="49" charset="0"/>
              </a:rPr>
              <a:t> std;</a:t>
            </a:r>
          </a:p>
          <a:p>
            <a:endParaRPr lang="ru-RU" dirty="0">
              <a:solidFill>
                <a:srgbClr val="000000"/>
              </a:solidFill>
              <a:latin typeface="Consolas" panose="020B0609020204030204" pitchFamily="49" charset="0"/>
            </a:endParaRPr>
          </a:p>
          <a:p>
            <a:r>
              <a:rPr lang="ru-RU" dirty="0">
                <a:solidFill>
                  <a:srgbClr val="008000"/>
                </a:solidFill>
                <a:latin typeface="Consolas" panose="020B0609020204030204" pitchFamily="49" charset="0"/>
              </a:rPr>
              <a:t>// Функция для рекурсивного вычисления факториала:</a:t>
            </a:r>
            <a:endParaRPr lang="ru-RU" dirty="0">
              <a:solidFill>
                <a:srgbClr val="000000"/>
              </a:solidFill>
              <a:latin typeface="Consolas" panose="020B0609020204030204" pitchFamily="49" charset="0"/>
            </a:endParaRPr>
          </a:p>
          <a:p>
            <a:r>
              <a:rPr lang="ru-RU" dirty="0">
                <a:solidFill>
                  <a:srgbClr val="008000"/>
                </a:solidFill>
                <a:latin typeface="Consolas" panose="020B0609020204030204" pitchFamily="49" charset="0"/>
              </a:rPr>
              <a:t>// 0! = 1</a:t>
            </a:r>
            <a:endParaRPr lang="ru-RU"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n! = n*(n-1)!</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Factorial(</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 {</a:t>
            </a:r>
          </a:p>
          <a:p>
            <a:r>
              <a:rPr lang="pt-BR" dirty="0">
                <a:solidFill>
                  <a:srgbClr val="000000"/>
                </a:solidFill>
                <a:latin typeface="Consolas" panose="020B0609020204030204" pitchFamily="49" charset="0"/>
              </a:rPr>
              <a:t>  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  Factorial("s</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 &amp;n="s</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&amp;</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endl;</a:t>
            </a:r>
          </a:p>
          <a:p>
            <a:r>
              <a:rPr lang="pt-BR" dirty="0">
                <a:solidFill>
                  <a:srgbClr val="000000"/>
                </a:solidFill>
                <a:latin typeface="Consolas" panose="020B0609020204030204" pitchFamily="49" charset="0"/>
              </a:rPr>
              <a:t>  </a:t>
            </a:r>
            <a:r>
              <a:rPr lang="pt-BR" dirty="0">
                <a:solidFill>
                  <a:srgbClr val="0000FF"/>
                </a:solidFill>
                <a:latin typeface="Consolas" panose="020B0609020204030204" pitchFamily="49" charset="0"/>
              </a:rPr>
              <a:t>return</a:t>
            </a:r>
            <a:r>
              <a:rPr lang="pt-BR" dirty="0">
                <a:solidFill>
                  <a:srgbClr val="000000"/>
                </a:solidFill>
                <a:latin typeface="Consolas" panose="020B0609020204030204" pitchFamily="49" charset="0"/>
              </a:rPr>
              <a:t> </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&gt; 0 ? </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 Factorial(</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- 1) : 1;</a:t>
            </a:r>
          </a:p>
          <a:p>
            <a:r>
              <a:rPr lang="ru-RU" dirty="0">
                <a:solidFill>
                  <a:srgbClr val="000000"/>
                </a:solidFill>
                <a:latin typeface="Consolas" panose="020B0609020204030204" pitchFamily="49" charset="0"/>
              </a:rPr>
              <a:t>}</a:t>
            </a:r>
          </a:p>
          <a:p>
            <a:endParaRPr lang="ru-RU"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 {</a:t>
            </a:r>
          </a:p>
          <a:p>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for</a:t>
            </a:r>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int</a:t>
            </a:r>
            <a:r>
              <a:rPr lang="nn-NO" dirty="0">
                <a:solidFill>
                  <a:srgbClr val="000000"/>
                </a:solidFill>
                <a:latin typeface="Consolas" panose="020B0609020204030204" pitchFamily="49" charset="0"/>
              </a:rPr>
              <a:t> i = 0; i &lt; 4; ++i) {</a:t>
            </a:r>
          </a:p>
          <a:p>
            <a:r>
              <a:rPr lang="en-US">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Calculating factorial of "s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f = Factorial(</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p>
          <a:p>
            <a:r>
              <a:rPr lang="en-US">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"Result is: "s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f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r>
              <a:rPr lang="ru-RU" dirty="0">
                <a:solidFill>
                  <a:srgbClr val="000000"/>
                </a:solidFill>
                <a:latin typeface="Consolas" panose="020B0609020204030204" pitchFamily="49" charset="0"/>
              </a:rPr>
              <a:t>  }</a:t>
            </a:r>
          </a:p>
          <a:p>
            <a:r>
              <a:rPr lang="ru-RU" dirty="0">
                <a:solidFill>
                  <a:srgbClr val="000000"/>
                </a:solidFill>
                <a:latin typeface="Consolas" panose="020B0609020204030204" pitchFamily="49" charset="0"/>
              </a:rPr>
              <a:t>}</a:t>
            </a:r>
            <a:endParaRPr lang="ru-RU" dirty="0"/>
          </a:p>
        </p:txBody>
      </p:sp>
      <p:sp>
        <p:nvSpPr>
          <p:cNvPr id="6" name="TextBox 5">
            <a:extLst>
              <a:ext uri="{FF2B5EF4-FFF2-40B4-BE49-F238E27FC236}">
                <a16:creationId xmlns:a16="http://schemas.microsoft.com/office/drawing/2014/main" id="{0447A21D-E543-314F-9C5B-29F1AAC3E28C}"/>
              </a:ext>
            </a:extLst>
          </p:cNvPr>
          <p:cNvSpPr txBox="1"/>
          <p:nvPr/>
        </p:nvSpPr>
        <p:spPr>
          <a:xfrm>
            <a:off x="6096000" y="6488668"/>
            <a:ext cx="5844648" cy="369332"/>
          </a:xfrm>
          <a:prstGeom prst="rect">
            <a:avLst/>
          </a:prstGeom>
          <a:noFill/>
        </p:spPr>
        <p:txBody>
          <a:bodyPr wrap="square">
            <a:spAutoFit/>
          </a:bodyPr>
          <a:lstStyle/>
          <a:p>
            <a:pPr algn="r"/>
            <a:r>
              <a:rPr lang="ru-RU" dirty="0">
                <a:hlinkClick r:id="rId2"/>
              </a:rPr>
              <a:t>https://wandbox.org/permlink/tC4HG6ZqcZT2lm3P</a:t>
            </a:r>
            <a:endParaRPr lang="ru-RU" dirty="0"/>
          </a:p>
        </p:txBody>
      </p:sp>
      <p:pic>
        <p:nvPicPr>
          <p:cNvPr id="5" name="Рисунок 4">
            <a:extLst>
              <a:ext uri="{FF2B5EF4-FFF2-40B4-BE49-F238E27FC236}">
                <a16:creationId xmlns:a16="http://schemas.microsoft.com/office/drawing/2014/main" id="{BB8E65A3-79B8-4531-9CA3-84038510FED0}"/>
              </a:ext>
            </a:extLst>
          </p:cNvPr>
          <p:cNvPicPr>
            <a:picLocks noChangeAspect="1"/>
          </p:cNvPicPr>
          <p:nvPr/>
        </p:nvPicPr>
        <p:blipFill>
          <a:blip r:embed="rId3"/>
          <a:stretch>
            <a:fillRect/>
          </a:stretch>
        </p:blipFill>
        <p:spPr>
          <a:xfrm>
            <a:off x="9426452" y="1268760"/>
            <a:ext cx="2534004" cy="2553056"/>
          </a:xfrm>
          <a:prstGeom prst="rect">
            <a:avLst/>
          </a:prstGeom>
        </p:spPr>
      </p:pic>
    </p:spTree>
    <p:extLst>
      <p:ext uri="{BB962C8B-B14F-4D97-AF65-F5344CB8AC3E}">
        <p14:creationId xmlns:p14="http://schemas.microsoft.com/office/powerpoint/2010/main" val="230459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fade">
                                      <p:cBhvr>
                                        <p:cTn id="10" dur="500"/>
                                        <p:tgtEl>
                                          <p:spTgt spid="4">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Effect transition="in" filter="fade">
                                      <p:cBhvr>
                                        <p:cTn id="13" dur="500"/>
                                        <p:tgtEl>
                                          <p:spTgt spid="4">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6" end="6"/>
                                            </p:txEl>
                                          </p:spTgt>
                                        </p:tgtEl>
                                        <p:attrNameLst>
                                          <p:attrName>style.visibility</p:attrName>
                                        </p:attrNameLst>
                                      </p:cBhvr>
                                      <p:to>
                                        <p:strVal val="visible"/>
                                      </p:to>
                                    </p:set>
                                    <p:animEffect transition="in" filter="fade">
                                      <p:cBhvr>
                                        <p:cTn id="16" dur="500"/>
                                        <p:tgtEl>
                                          <p:spTgt spid="4">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animEffect transition="in" filter="fade">
                                      <p:cBhvr>
                                        <p:cTn id="19" dur="500"/>
                                        <p:tgtEl>
                                          <p:spTgt spid="4">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8" end="8"/>
                                            </p:txEl>
                                          </p:spTgt>
                                        </p:tgtEl>
                                        <p:attrNameLst>
                                          <p:attrName>style.visibility</p:attrName>
                                        </p:attrNameLst>
                                      </p:cBhvr>
                                      <p:to>
                                        <p:strVal val="visible"/>
                                      </p:to>
                                    </p:set>
                                    <p:animEffect transition="in" filter="fade">
                                      <p:cBhvr>
                                        <p:cTn id="22" dur="500"/>
                                        <p:tgtEl>
                                          <p:spTgt spid="4">
                                            <p:txEl>
                                              <p:pRg st="8" end="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animEffect transition="in" filter="fade">
                                      <p:cBhvr>
                                        <p:cTn id="25" dur="500"/>
                                        <p:tgtEl>
                                          <p:spTgt spid="4">
                                            <p:txEl>
                                              <p:pRg st="9" end="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11" end="11"/>
                                            </p:txEl>
                                          </p:spTgt>
                                        </p:tgtEl>
                                        <p:attrNameLst>
                                          <p:attrName>style.visibility</p:attrName>
                                        </p:attrNameLst>
                                      </p:cBhvr>
                                      <p:to>
                                        <p:strVal val="visible"/>
                                      </p:to>
                                    </p:set>
                                    <p:animEffect transition="in" filter="fade">
                                      <p:cBhvr>
                                        <p:cTn id="30" dur="500"/>
                                        <p:tgtEl>
                                          <p:spTgt spid="4">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2" end="12"/>
                                            </p:txEl>
                                          </p:spTgt>
                                        </p:tgtEl>
                                        <p:attrNameLst>
                                          <p:attrName>style.visibility</p:attrName>
                                        </p:attrNameLst>
                                      </p:cBhvr>
                                      <p:to>
                                        <p:strVal val="visible"/>
                                      </p:to>
                                    </p:set>
                                    <p:animEffect transition="in" filter="fade">
                                      <p:cBhvr>
                                        <p:cTn id="33" dur="500"/>
                                        <p:tgtEl>
                                          <p:spTgt spid="4">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4">
                                            <p:txEl>
                                              <p:pRg st="13" end="13"/>
                                            </p:txEl>
                                          </p:spTgt>
                                        </p:tgtEl>
                                        <p:attrNameLst>
                                          <p:attrName>style.visibility</p:attrName>
                                        </p:attrNameLst>
                                      </p:cBhvr>
                                      <p:to>
                                        <p:strVal val="visible"/>
                                      </p:to>
                                    </p:set>
                                    <p:animEffect transition="in" filter="fade">
                                      <p:cBhvr>
                                        <p:cTn id="36" dur="500"/>
                                        <p:tgtEl>
                                          <p:spTgt spid="4">
                                            <p:txEl>
                                              <p:pRg st="13" end="13"/>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14" end="14"/>
                                            </p:txEl>
                                          </p:spTgt>
                                        </p:tgtEl>
                                        <p:attrNameLst>
                                          <p:attrName>style.visibility</p:attrName>
                                        </p:attrNameLst>
                                      </p:cBhvr>
                                      <p:to>
                                        <p:strVal val="visible"/>
                                      </p:to>
                                    </p:set>
                                    <p:animEffect transition="in" filter="fade">
                                      <p:cBhvr>
                                        <p:cTn id="39" dur="500"/>
                                        <p:tgtEl>
                                          <p:spTgt spid="4">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4">
                                            <p:txEl>
                                              <p:pRg st="15" end="15"/>
                                            </p:txEl>
                                          </p:spTgt>
                                        </p:tgtEl>
                                        <p:attrNameLst>
                                          <p:attrName>style.visibility</p:attrName>
                                        </p:attrNameLst>
                                      </p:cBhvr>
                                      <p:to>
                                        <p:strVal val="visible"/>
                                      </p:to>
                                    </p:set>
                                    <p:animEffect transition="in" filter="fade">
                                      <p:cBhvr>
                                        <p:cTn id="42" dur="500"/>
                                        <p:tgtEl>
                                          <p:spTgt spid="4">
                                            <p:txEl>
                                              <p:pRg st="15" end="15"/>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4">
                                            <p:txEl>
                                              <p:pRg st="16" end="16"/>
                                            </p:txEl>
                                          </p:spTgt>
                                        </p:tgtEl>
                                        <p:attrNameLst>
                                          <p:attrName>style.visibility</p:attrName>
                                        </p:attrNameLst>
                                      </p:cBhvr>
                                      <p:to>
                                        <p:strVal val="visible"/>
                                      </p:to>
                                    </p:set>
                                    <p:animEffect transition="in" filter="fade">
                                      <p:cBhvr>
                                        <p:cTn id="45" dur="500"/>
                                        <p:tgtEl>
                                          <p:spTgt spid="4">
                                            <p:txEl>
                                              <p:pRg st="16" end="16"/>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7" end="17"/>
                                            </p:txEl>
                                          </p:spTgt>
                                        </p:tgtEl>
                                        <p:attrNameLst>
                                          <p:attrName>style.visibility</p:attrName>
                                        </p:attrNameLst>
                                      </p:cBhvr>
                                      <p:to>
                                        <p:strVal val="visible"/>
                                      </p:to>
                                    </p:set>
                                    <p:animEffect transition="in" filter="fade">
                                      <p:cBhvr>
                                        <p:cTn id="48" dur="500"/>
                                        <p:tgtEl>
                                          <p:spTgt spid="4">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E85EFD-5770-042D-CFFC-3240BC9AF3C1}"/>
              </a:ext>
            </a:extLst>
          </p:cNvPr>
          <p:cNvSpPr txBox="1"/>
          <p:nvPr/>
        </p:nvSpPr>
        <p:spPr>
          <a:xfrm>
            <a:off x="2063552" y="260650"/>
            <a:ext cx="6318448" cy="6555641"/>
          </a:xfrm>
          <a:prstGeom prst="rect">
            <a:avLst/>
          </a:prstGeom>
          <a:noFill/>
        </p:spPr>
        <p:txBody>
          <a:bodyPr wrap="square">
            <a:spAutoFit/>
          </a:bodyPr>
          <a:lstStyle/>
          <a:p>
            <a:r>
              <a:rPr lang="ru-RU" sz="2000" dirty="0">
                <a:latin typeface="Consolas" panose="020B0609020204030204" pitchFamily="49" charset="0"/>
              </a:rPr>
              <a:t>=== </a:t>
            </a:r>
            <a:r>
              <a:rPr lang="ru-RU" sz="2000" dirty="0" err="1">
                <a:latin typeface="Consolas" panose="020B0609020204030204" pitchFamily="49" charset="0"/>
              </a:rPr>
              <a:t>Calculating</a:t>
            </a:r>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 </a:t>
            </a:r>
            <a:r>
              <a:rPr lang="ru-RU" sz="2000" dirty="0" err="1">
                <a:latin typeface="Consolas" panose="020B0609020204030204" pitchFamily="49" charset="0"/>
              </a:rPr>
              <a:t>of</a:t>
            </a:r>
            <a:r>
              <a:rPr lang="ru-RU" sz="2000" dirty="0">
                <a:latin typeface="Consolas" panose="020B0609020204030204" pitchFamily="49" charset="0"/>
              </a:rPr>
              <a:t> 0 ===</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(0): &amp;n=</a:t>
            </a:r>
            <a:r>
              <a:rPr lang="ru-RU" sz="2000" dirty="0">
                <a:solidFill>
                  <a:srgbClr val="FF0000"/>
                </a:solidFill>
                <a:latin typeface="Consolas" panose="020B0609020204030204" pitchFamily="49" charset="0"/>
              </a:rPr>
              <a:t>0x7fff9c2d29fc</a:t>
            </a:r>
          </a:p>
          <a:p>
            <a:r>
              <a:rPr lang="ru-RU" sz="2000" dirty="0" err="1">
                <a:latin typeface="Consolas" panose="020B0609020204030204" pitchFamily="49" charset="0"/>
              </a:rPr>
              <a:t>Result</a:t>
            </a:r>
            <a:r>
              <a:rPr lang="ru-RU" sz="2000" dirty="0">
                <a:latin typeface="Consolas" panose="020B0609020204030204" pitchFamily="49" charset="0"/>
              </a:rPr>
              <a:t> </a:t>
            </a:r>
            <a:r>
              <a:rPr lang="ru-RU" sz="2000" dirty="0" err="1">
                <a:latin typeface="Consolas" panose="020B0609020204030204" pitchFamily="49" charset="0"/>
              </a:rPr>
              <a:t>is</a:t>
            </a:r>
            <a:r>
              <a:rPr lang="ru-RU" sz="2000" dirty="0">
                <a:latin typeface="Consolas" panose="020B0609020204030204" pitchFamily="49" charset="0"/>
              </a:rPr>
              <a:t>: 1</a:t>
            </a:r>
          </a:p>
          <a:p>
            <a:endParaRPr lang="ru-RU" sz="2000" dirty="0">
              <a:latin typeface="Consolas" panose="020B0609020204030204" pitchFamily="49" charset="0"/>
            </a:endParaRPr>
          </a:p>
          <a:p>
            <a:r>
              <a:rPr lang="ru-RU" sz="2000" dirty="0">
                <a:latin typeface="Consolas" panose="020B0609020204030204" pitchFamily="49" charset="0"/>
              </a:rPr>
              <a:t>=== </a:t>
            </a:r>
            <a:r>
              <a:rPr lang="ru-RU" sz="2000" dirty="0" err="1">
                <a:latin typeface="Consolas" panose="020B0609020204030204" pitchFamily="49" charset="0"/>
              </a:rPr>
              <a:t>Calculating</a:t>
            </a:r>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 </a:t>
            </a:r>
            <a:r>
              <a:rPr lang="ru-RU" sz="2000" dirty="0" err="1">
                <a:latin typeface="Consolas" panose="020B0609020204030204" pitchFamily="49" charset="0"/>
              </a:rPr>
              <a:t>of</a:t>
            </a:r>
            <a:r>
              <a:rPr lang="ru-RU" sz="2000" dirty="0">
                <a:latin typeface="Consolas" panose="020B0609020204030204" pitchFamily="49" charset="0"/>
              </a:rPr>
              <a:t> 1 ===</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(1): &amp;n=</a:t>
            </a:r>
            <a:r>
              <a:rPr lang="ru-RU" sz="2000" dirty="0">
                <a:solidFill>
                  <a:srgbClr val="FF0000"/>
                </a:solidFill>
                <a:latin typeface="Consolas" panose="020B0609020204030204" pitchFamily="49" charset="0"/>
              </a:rPr>
              <a:t>0x7fff9c2d29fc</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(0): &amp;n=</a:t>
            </a:r>
            <a:r>
              <a:rPr lang="ru-RU" sz="2000" dirty="0">
                <a:solidFill>
                  <a:srgbClr val="00B0F0"/>
                </a:solidFill>
                <a:latin typeface="Consolas" panose="020B0609020204030204" pitchFamily="49" charset="0"/>
              </a:rPr>
              <a:t>0x7fff9c2d298c</a:t>
            </a:r>
          </a:p>
          <a:p>
            <a:r>
              <a:rPr lang="ru-RU" sz="2000" dirty="0" err="1">
                <a:latin typeface="Consolas" panose="020B0609020204030204" pitchFamily="49" charset="0"/>
              </a:rPr>
              <a:t>Result</a:t>
            </a:r>
            <a:r>
              <a:rPr lang="ru-RU" sz="2000" dirty="0">
                <a:latin typeface="Consolas" panose="020B0609020204030204" pitchFamily="49" charset="0"/>
              </a:rPr>
              <a:t> </a:t>
            </a:r>
            <a:r>
              <a:rPr lang="ru-RU" sz="2000" dirty="0" err="1">
                <a:latin typeface="Consolas" panose="020B0609020204030204" pitchFamily="49" charset="0"/>
              </a:rPr>
              <a:t>is</a:t>
            </a:r>
            <a:r>
              <a:rPr lang="ru-RU" sz="2000" dirty="0">
                <a:latin typeface="Consolas" panose="020B0609020204030204" pitchFamily="49" charset="0"/>
              </a:rPr>
              <a:t>: 1</a:t>
            </a:r>
          </a:p>
          <a:p>
            <a:endParaRPr lang="ru-RU" sz="2000" dirty="0">
              <a:latin typeface="Consolas" panose="020B0609020204030204" pitchFamily="49" charset="0"/>
            </a:endParaRPr>
          </a:p>
          <a:p>
            <a:r>
              <a:rPr lang="ru-RU" sz="2000" dirty="0">
                <a:latin typeface="Consolas" panose="020B0609020204030204" pitchFamily="49" charset="0"/>
              </a:rPr>
              <a:t>=== </a:t>
            </a:r>
            <a:r>
              <a:rPr lang="ru-RU" sz="2000" dirty="0" err="1">
                <a:latin typeface="Consolas" panose="020B0609020204030204" pitchFamily="49" charset="0"/>
              </a:rPr>
              <a:t>Calculating</a:t>
            </a:r>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 </a:t>
            </a:r>
            <a:r>
              <a:rPr lang="ru-RU" sz="2000" dirty="0" err="1">
                <a:latin typeface="Consolas" panose="020B0609020204030204" pitchFamily="49" charset="0"/>
              </a:rPr>
              <a:t>of</a:t>
            </a:r>
            <a:r>
              <a:rPr lang="ru-RU" sz="2000" dirty="0">
                <a:latin typeface="Consolas" panose="020B0609020204030204" pitchFamily="49" charset="0"/>
              </a:rPr>
              <a:t> 2 ===</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(2): &amp;n=</a:t>
            </a:r>
            <a:r>
              <a:rPr lang="ru-RU" sz="2000" dirty="0">
                <a:solidFill>
                  <a:srgbClr val="FF0000"/>
                </a:solidFill>
                <a:latin typeface="Consolas" panose="020B0609020204030204" pitchFamily="49" charset="0"/>
              </a:rPr>
              <a:t>0x7fff9c2d29fc</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(1): &amp;n=</a:t>
            </a:r>
            <a:r>
              <a:rPr lang="ru-RU" sz="2000" dirty="0">
                <a:solidFill>
                  <a:srgbClr val="00B0F0"/>
                </a:solidFill>
                <a:latin typeface="Consolas" panose="020B0609020204030204" pitchFamily="49" charset="0"/>
              </a:rPr>
              <a:t>0x7fff9c2d298c</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(0): &amp;n=</a:t>
            </a:r>
            <a:r>
              <a:rPr lang="ru-RU" sz="2000" dirty="0">
                <a:solidFill>
                  <a:srgbClr val="00B050"/>
                </a:solidFill>
                <a:latin typeface="Consolas" panose="020B0609020204030204" pitchFamily="49" charset="0"/>
              </a:rPr>
              <a:t>0x7fff9c2d291c</a:t>
            </a:r>
          </a:p>
          <a:p>
            <a:r>
              <a:rPr lang="ru-RU" sz="2000" dirty="0" err="1">
                <a:latin typeface="Consolas" panose="020B0609020204030204" pitchFamily="49" charset="0"/>
              </a:rPr>
              <a:t>Result</a:t>
            </a:r>
            <a:r>
              <a:rPr lang="ru-RU" sz="2000" dirty="0">
                <a:latin typeface="Consolas" panose="020B0609020204030204" pitchFamily="49" charset="0"/>
              </a:rPr>
              <a:t> </a:t>
            </a:r>
            <a:r>
              <a:rPr lang="ru-RU" sz="2000" dirty="0" err="1">
                <a:latin typeface="Consolas" panose="020B0609020204030204" pitchFamily="49" charset="0"/>
              </a:rPr>
              <a:t>is</a:t>
            </a:r>
            <a:r>
              <a:rPr lang="ru-RU" sz="2000" dirty="0">
                <a:latin typeface="Consolas" panose="020B0609020204030204" pitchFamily="49" charset="0"/>
              </a:rPr>
              <a:t>: 2</a:t>
            </a:r>
          </a:p>
          <a:p>
            <a:endParaRPr lang="ru-RU" sz="2000" dirty="0">
              <a:latin typeface="Consolas" panose="020B0609020204030204" pitchFamily="49" charset="0"/>
            </a:endParaRPr>
          </a:p>
          <a:p>
            <a:r>
              <a:rPr lang="ru-RU" sz="2000" dirty="0">
                <a:latin typeface="Consolas" panose="020B0609020204030204" pitchFamily="49" charset="0"/>
              </a:rPr>
              <a:t>=== </a:t>
            </a:r>
            <a:r>
              <a:rPr lang="ru-RU" sz="2000" dirty="0" err="1">
                <a:latin typeface="Consolas" panose="020B0609020204030204" pitchFamily="49" charset="0"/>
              </a:rPr>
              <a:t>Calculating</a:t>
            </a:r>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 </a:t>
            </a:r>
            <a:r>
              <a:rPr lang="ru-RU" sz="2000" dirty="0" err="1">
                <a:latin typeface="Consolas" panose="020B0609020204030204" pitchFamily="49" charset="0"/>
              </a:rPr>
              <a:t>of</a:t>
            </a:r>
            <a:r>
              <a:rPr lang="ru-RU" sz="2000" dirty="0">
                <a:latin typeface="Consolas" panose="020B0609020204030204" pitchFamily="49" charset="0"/>
              </a:rPr>
              <a:t> 3 ===</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(3): &amp;n=</a:t>
            </a:r>
            <a:r>
              <a:rPr lang="ru-RU" sz="2000" dirty="0">
                <a:solidFill>
                  <a:srgbClr val="FF0000"/>
                </a:solidFill>
                <a:latin typeface="Consolas" panose="020B0609020204030204" pitchFamily="49" charset="0"/>
              </a:rPr>
              <a:t>0x7fff9c2d29fc</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(2): &amp;n=</a:t>
            </a:r>
            <a:r>
              <a:rPr lang="ru-RU" sz="2000" dirty="0">
                <a:solidFill>
                  <a:srgbClr val="00B0F0"/>
                </a:solidFill>
                <a:latin typeface="Consolas" panose="020B0609020204030204" pitchFamily="49" charset="0"/>
              </a:rPr>
              <a:t>0x7fff9c2d298c</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(1): &amp;n=</a:t>
            </a:r>
            <a:r>
              <a:rPr lang="ru-RU" sz="2000" dirty="0">
                <a:solidFill>
                  <a:srgbClr val="00B050"/>
                </a:solidFill>
                <a:latin typeface="Consolas" panose="020B0609020204030204" pitchFamily="49" charset="0"/>
              </a:rPr>
              <a:t>0x7fff9c2d291c</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(0): &amp;n=</a:t>
            </a:r>
            <a:r>
              <a:rPr lang="ru-RU" sz="2000" dirty="0">
                <a:solidFill>
                  <a:schemeClr val="accent1">
                    <a:lumMod val="75000"/>
                  </a:schemeClr>
                </a:solidFill>
                <a:latin typeface="Consolas" panose="020B0609020204030204" pitchFamily="49" charset="0"/>
              </a:rPr>
              <a:t>0x7fff9c2d28ac</a:t>
            </a:r>
          </a:p>
          <a:p>
            <a:r>
              <a:rPr lang="ru-RU" sz="2000" dirty="0" err="1">
                <a:latin typeface="Consolas" panose="020B0609020204030204" pitchFamily="49" charset="0"/>
              </a:rPr>
              <a:t>Result</a:t>
            </a:r>
            <a:r>
              <a:rPr lang="ru-RU" sz="2000" dirty="0">
                <a:latin typeface="Consolas" panose="020B0609020204030204" pitchFamily="49" charset="0"/>
              </a:rPr>
              <a:t> </a:t>
            </a:r>
            <a:r>
              <a:rPr lang="ru-RU" sz="2000" dirty="0" err="1">
                <a:latin typeface="Consolas" panose="020B0609020204030204" pitchFamily="49" charset="0"/>
              </a:rPr>
              <a:t>is</a:t>
            </a:r>
            <a:r>
              <a:rPr lang="ru-RU" sz="2000" dirty="0">
                <a:latin typeface="Consolas" panose="020B0609020204030204" pitchFamily="49" charset="0"/>
              </a:rPr>
              <a:t>: 6</a:t>
            </a:r>
          </a:p>
        </p:txBody>
      </p:sp>
    </p:spTree>
    <p:extLst>
      <p:ext uri="{BB962C8B-B14F-4D97-AF65-F5344CB8AC3E}">
        <p14:creationId xmlns:p14="http://schemas.microsoft.com/office/powerpoint/2010/main" val="4057494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fade">
                                      <p:cBhvr>
                                        <p:cTn id="15" dur="500"/>
                                        <p:tgtEl>
                                          <p:spTgt spid="4">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fade">
                                      <p:cBhvr>
                                        <p:cTn id="20" dur="500"/>
                                        <p:tgtEl>
                                          <p:spTgt spid="4">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fade">
                                      <p:cBhvr>
                                        <p:cTn id="30" dur="500"/>
                                        <p:tgtEl>
                                          <p:spTgt spid="4">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animEffect transition="in" filter="fade">
                                      <p:cBhvr>
                                        <p:cTn id="35" dur="500"/>
                                        <p:tgtEl>
                                          <p:spTgt spid="4">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10" end="10"/>
                                            </p:txEl>
                                          </p:spTgt>
                                        </p:tgtEl>
                                        <p:attrNameLst>
                                          <p:attrName>style.visibility</p:attrName>
                                        </p:attrNameLst>
                                      </p:cBhvr>
                                      <p:to>
                                        <p:strVal val="visible"/>
                                      </p:to>
                                    </p:set>
                                    <p:animEffect transition="in" filter="fade">
                                      <p:cBhvr>
                                        <p:cTn id="40" dur="500"/>
                                        <p:tgtEl>
                                          <p:spTgt spid="4">
                                            <p:txEl>
                                              <p:pRg st="10" end="1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1" end="11"/>
                                            </p:txEl>
                                          </p:spTgt>
                                        </p:tgtEl>
                                        <p:attrNameLst>
                                          <p:attrName>style.visibility</p:attrName>
                                        </p:attrNameLst>
                                      </p:cBhvr>
                                      <p:to>
                                        <p:strVal val="visible"/>
                                      </p:to>
                                    </p:set>
                                    <p:animEffect transition="in" filter="fade">
                                      <p:cBhvr>
                                        <p:cTn id="45" dur="500"/>
                                        <p:tgtEl>
                                          <p:spTgt spid="4">
                                            <p:txEl>
                                              <p:pRg st="11" end="1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
                                            <p:txEl>
                                              <p:pRg st="12" end="12"/>
                                            </p:txEl>
                                          </p:spTgt>
                                        </p:tgtEl>
                                        <p:attrNameLst>
                                          <p:attrName>style.visibility</p:attrName>
                                        </p:attrNameLst>
                                      </p:cBhvr>
                                      <p:to>
                                        <p:strVal val="visible"/>
                                      </p:to>
                                    </p:set>
                                    <p:animEffect transition="in" filter="fade">
                                      <p:cBhvr>
                                        <p:cTn id="50" dur="500"/>
                                        <p:tgtEl>
                                          <p:spTgt spid="4">
                                            <p:txEl>
                                              <p:pRg st="12" end="1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animEffect transition="in" filter="fade">
                                      <p:cBhvr>
                                        <p:cTn id="55" dur="500"/>
                                        <p:tgtEl>
                                          <p:spTgt spid="4">
                                            <p:txEl>
                                              <p:pRg st="13" end="13"/>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
                                            <p:txEl>
                                              <p:pRg st="15" end="15"/>
                                            </p:txEl>
                                          </p:spTgt>
                                        </p:tgtEl>
                                        <p:attrNameLst>
                                          <p:attrName>style.visibility</p:attrName>
                                        </p:attrNameLst>
                                      </p:cBhvr>
                                      <p:to>
                                        <p:strVal val="visible"/>
                                      </p:to>
                                    </p:set>
                                    <p:animEffect transition="in" filter="fade">
                                      <p:cBhvr>
                                        <p:cTn id="60" dur="500"/>
                                        <p:tgtEl>
                                          <p:spTgt spid="4">
                                            <p:txEl>
                                              <p:pRg st="15" end="15"/>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4">
                                            <p:txEl>
                                              <p:pRg st="16" end="16"/>
                                            </p:txEl>
                                          </p:spTgt>
                                        </p:tgtEl>
                                        <p:attrNameLst>
                                          <p:attrName>style.visibility</p:attrName>
                                        </p:attrNameLst>
                                      </p:cBhvr>
                                      <p:to>
                                        <p:strVal val="visible"/>
                                      </p:to>
                                    </p:set>
                                    <p:animEffect transition="in" filter="fade">
                                      <p:cBhvr>
                                        <p:cTn id="65" dur="500"/>
                                        <p:tgtEl>
                                          <p:spTgt spid="4">
                                            <p:txEl>
                                              <p:pRg st="16" end="1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4">
                                            <p:txEl>
                                              <p:pRg st="17" end="17"/>
                                            </p:txEl>
                                          </p:spTgt>
                                        </p:tgtEl>
                                        <p:attrNameLst>
                                          <p:attrName>style.visibility</p:attrName>
                                        </p:attrNameLst>
                                      </p:cBhvr>
                                      <p:to>
                                        <p:strVal val="visible"/>
                                      </p:to>
                                    </p:set>
                                    <p:animEffect transition="in" filter="fade">
                                      <p:cBhvr>
                                        <p:cTn id="70" dur="500"/>
                                        <p:tgtEl>
                                          <p:spTgt spid="4">
                                            <p:txEl>
                                              <p:pRg st="17" end="17"/>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
                                            <p:txEl>
                                              <p:pRg st="18" end="18"/>
                                            </p:txEl>
                                          </p:spTgt>
                                        </p:tgtEl>
                                        <p:attrNameLst>
                                          <p:attrName>style.visibility</p:attrName>
                                        </p:attrNameLst>
                                      </p:cBhvr>
                                      <p:to>
                                        <p:strVal val="visible"/>
                                      </p:to>
                                    </p:set>
                                    <p:animEffect transition="in" filter="fade">
                                      <p:cBhvr>
                                        <p:cTn id="75" dur="500"/>
                                        <p:tgtEl>
                                          <p:spTgt spid="4">
                                            <p:txEl>
                                              <p:pRg st="18" end="18"/>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4">
                                            <p:txEl>
                                              <p:pRg st="19" end="19"/>
                                            </p:txEl>
                                          </p:spTgt>
                                        </p:tgtEl>
                                        <p:attrNameLst>
                                          <p:attrName>style.visibility</p:attrName>
                                        </p:attrNameLst>
                                      </p:cBhvr>
                                      <p:to>
                                        <p:strVal val="visible"/>
                                      </p:to>
                                    </p:set>
                                    <p:animEffect transition="in" filter="fade">
                                      <p:cBhvr>
                                        <p:cTn id="80" dur="500"/>
                                        <p:tgtEl>
                                          <p:spTgt spid="4">
                                            <p:txEl>
                                              <p:pRg st="19" end="19"/>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4">
                                            <p:txEl>
                                              <p:pRg st="20" end="20"/>
                                            </p:txEl>
                                          </p:spTgt>
                                        </p:tgtEl>
                                        <p:attrNameLst>
                                          <p:attrName>style.visibility</p:attrName>
                                        </p:attrNameLst>
                                      </p:cBhvr>
                                      <p:to>
                                        <p:strVal val="visible"/>
                                      </p:to>
                                    </p:set>
                                    <p:animEffect transition="in" filter="fade">
                                      <p:cBhvr>
                                        <p:cTn id="85" dur="500"/>
                                        <p:tgtEl>
                                          <p:spTgt spid="4">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Группа 1">
            <a:extLst>
              <a:ext uri="{FF2B5EF4-FFF2-40B4-BE49-F238E27FC236}">
                <a16:creationId xmlns:a16="http://schemas.microsoft.com/office/drawing/2014/main" id="{D9C428FA-3F39-D57D-918F-A10EE3EEA51B}"/>
              </a:ext>
            </a:extLst>
          </p:cNvPr>
          <p:cNvGrpSpPr/>
          <p:nvPr/>
        </p:nvGrpSpPr>
        <p:grpSpPr>
          <a:xfrm>
            <a:off x="1721514" y="1789454"/>
            <a:ext cx="8748972" cy="4928804"/>
            <a:chOff x="143508" y="444412"/>
            <a:chExt cx="8748972" cy="4928804"/>
          </a:xfrm>
        </p:grpSpPr>
        <p:grpSp>
          <p:nvGrpSpPr>
            <p:cNvPr id="3" name="Группа 2">
              <a:extLst>
                <a:ext uri="{FF2B5EF4-FFF2-40B4-BE49-F238E27FC236}">
                  <a16:creationId xmlns:a16="http://schemas.microsoft.com/office/drawing/2014/main" id="{D94BF308-7B6E-A2F2-9773-7FF6D8BCB773}"/>
                </a:ext>
              </a:extLst>
            </p:cNvPr>
            <p:cNvGrpSpPr/>
            <p:nvPr/>
          </p:nvGrpSpPr>
          <p:grpSpPr>
            <a:xfrm>
              <a:off x="5076056" y="1988840"/>
              <a:ext cx="2016224" cy="648072"/>
              <a:chOff x="2051720" y="908720"/>
              <a:chExt cx="2016224" cy="648072"/>
            </a:xfrm>
          </p:grpSpPr>
          <p:sp>
            <p:nvSpPr>
              <p:cNvPr id="54" name="Прямоугольник 53">
                <a:extLst>
                  <a:ext uri="{FF2B5EF4-FFF2-40B4-BE49-F238E27FC236}">
                    <a16:creationId xmlns:a16="http://schemas.microsoft.com/office/drawing/2014/main" id="{A9387DAE-67C2-9B80-B3DF-A51CD6798E2E}"/>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5" name="Прямоугольник 54">
                <a:extLst>
                  <a:ext uri="{FF2B5EF4-FFF2-40B4-BE49-F238E27FC236}">
                    <a16:creationId xmlns:a16="http://schemas.microsoft.com/office/drawing/2014/main" id="{52A0D2A2-6A6A-AE4C-9AEE-BAA520C8742C}"/>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n=3</a:t>
                </a:r>
                <a:endParaRPr lang="ru-RU" dirty="0"/>
              </a:p>
            </p:txBody>
          </p:sp>
        </p:grpSp>
        <p:grpSp>
          <p:nvGrpSpPr>
            <p:cNvPr id="4" name="Группа 3">
              <a:extLst>
                <a:ext uri="{FF2B5EF4-FFF2-40B4-BE49-F238E27FC236}">
                  <a16:creationId xmlns:a16="http://schemas.microsoft.com/office/drawing/2014/main" id="{5A54C54B-D63B-4013-2F9F-B6D493B6AEF6}"/>
                </a:ext>
              </a:extLst>
            </p:cNvPr>
            <p:cNvGrpSpPr/>
            <p:nvPr/>
          </p:nvGrpSpPr>
          <p:grpSpPr>
            <a:xfrm>
              <a:off x="5076056" y="2746135"/>
              <a:ext cx="2016224" cy="648072"/>
              <a:chOff x="2051720" y="908720"/>
              <a:chExt cx="2016224" cy="648072"/>
            </a:xfrm>
          </p:grpSpPr>
          <p:sp>
            <p:nvSpPr>
              <p:cNvPr id="52" name="Прямоугольник 51">
                <a:extLst>
                  <a:ext uri="{FF2B5EF4-FFF2-40B4-BE49-F238E27FC236}">
                    <a16:creationId xmlns:a16="http://schemas.microsoft.com/office/drawing/2014/main" id="{643D2398-1E83-23A6-C55B-C8346AFB7249}"/>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Прямоугольник 52">
                <a:extLst>
                  <a:ext uri="{FF2B5EF4-FFF2-40B4-BE49-F238E27FC236}">
                    <a16:creationId xmlns:a16="http://schemas.microsoft.com/office/drawing/2014/main" id="{52BE8A1E-121F-FC6E-82A6-05545943F8B1}"/>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n=2</a:t>
                </a:r>
                <a:endParaRPr lang="ru-RU" dirty="0"/>
              </a:p>
            </p:txBody>
          </p:sp>
        </p:grpSp>
        <p:grpSp>
          <p:nvGrpSpPr>
            <p:cNvPr id="5" name="Группа 4">
              <a:extLst>
                <a:ext uri="{FF2B5EF4-FFF2-40B4-BE49-F238E27FC236}">
                  <a16:creationId xmlns:a16="http://schemas.microsoft.com/office/drawing/2014/main" id="{B6ABA6FE-F1DA-5C46-BF54-E7EB191EDEFF}"/>
                </a:ext>
              </a:extLst>
            </p:cNvPr>
            <p:cNvGrpSpPr/>
            <p:nvPr/>
          </p:nvGrpSpPr>
          <p:grpSpPr>
            <a:xfrm>
              <a:off x="5076056" y="3503430"/>
              <a:ext cx="2016224" cy="648072"/>
              <a:chOff x="2051720" y="908720"/>
              <a:chExt cx="2016224" cy="648072"/>
            </a:xfrm>
          </p:grpSpPr>
          <p:sp>
            <p:nvSpPr>
              <p:cNvPr id="50" name="Прямоугольник 49">
                <a:extLst>
                  <a:ext uri="{FF2B5EF4-FFF2-40B4-BE49-F238E27FC236}">
                    <a16:creationId xmlns:a16="http://schemas.microsoft.com/office/drawing/2014/main" id="{F4BBD532-DE3B-98F0-72A7-C737D8DA9FAD}"/>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1" name="Прямоугольник 50">
                <a:extLst>
                  <a:ext uri="{FF2B5EF4-FFF2-40B4-BE49-F238E27FC236}">
                    <a16:creationId xmlns:a16="http://schemas.microsoft.com/office/drawing/2014/main" id="{C93C98C9-4BEB-673B-88F1-3B1955E502CC}"/>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n=1</a:t>
                </a:r>
                <a:endParaRPr lang="ru-RU" dirty="0"/>
              </a:p>
            </p:txBody>
          </p:sp>
        </p:grpSp>
        <p:grpSp>
          <p:nvGrpSpPr>
            <p:cNvPr id="6" name="Группа 5">
              <a:extLst>
                <a:ext uri="{FF2B5EF4-FFF2-40B4-BE49-F238E27FC236}">
                  <a16:creationId xmlns:a16="http://schemas.microsoft.com/office/drawing/2014/main" id="{C7640847-4B46-39AD-16DA-FE930BA28F62}"/>
                </a:ext>
              </a:extLst>
            </p:cNvPr>
            <p:cNvGrpSpPr/>
            <p:nvPr/>
          </p:nvGrpSpPr>
          <p:grpSpPr>
            <a:xfrm>
              <a:off x="5076056" y="4260725"/>
              <a:ext cx="2016224" cy="648072"/>
              <a:chOff x="2051720" y="908720"/>
              <a:chExt cx="2016224" cy="648072"/>
            </a:xfrm>
          </p:grpSpPr>
          <p:sp>
            <p:nvSpPr>
              <p:cNvPr id="48" name="Прямоугольник 47">
                <a:extLst>
                  <a:ext uri="{FF2B5EF4-FFF2-40B4-BE49-F238E27FC236}">
                    <a16:creationId xmlns:a16="http://schemas.microsoft.com/office/drawing/2014/main" id="{432994DD-E30C-3277-49D5-7D98E9880420}"/>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Прямоугольник 48">
                <a:extLst>
                  <a:ext uri="{FF2B5EF4-FFF2-40B4-BE49-F238E27FC236}">
                    <a16:creationId xmlns:a16="http://schemas.microsoft.com/office/drawing/2014/main" id="{88F8B081-F2EE-7895-79F0-E92DB4C557A5}"/>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n=0</a:t>
                </a:r>
                <a:endParaRPr lang="ru-RU" dirty="0"/>
              </a:p>
            </p:txBody>
          </p:sp>
        </p:grpSp>
        <p:grpSp>
          <p:nvGrpSpPr>
            <p:cNvPr id="7" name="Группа 6">
              <a:extLst>
                <a:ext uri="{FF2B5EF4-FFF2-40B4-BE49-F238E27FC236}">
                  <a16:creationId xmlns:a16="http://schemas.microsoft.com/office/drawing/2014/main" id="{4441C338-25F8-8DCF-AAAD-56B186FB5441}"/>
                </a:ext>
              </a:extLst>
            </p:cNvPr>
            <p:cNvGrpSpPr/>
            <p:nvPr/>
          </p:nvGrpSpPr>
          <p:grpSpPr>
            <a:xfrm>
              <a:off x="5076056" y="941091"/>
              <a:ext cx="2016224" cy="927114"/>
              <a:chOff x="2051720" y="629678"/>
              <a:chExt cx="2016224" cy="927114"/>
            </a:xfrm>
          </p:grpSpPr>
          <p:sp>
            <p:nvSpPr>
              <p:cNvPr id="45" name="Прямоугольник 44">
                <a:extLst>
                  <a:ext uri="{FF2B5EF4-FFF2-40B4-BE49-F238E27FC236}">
                    <a16:creationId xmlns:a16="http://schemas.microsoft.com/office/drawing/2014/main" id="{31E57DC9-EFCB-7403-4383-F6DB71398FC5}"/>
                  </a:ext>
                </a:extLst>
              </p:cNvPr>
              <p:cNvSpPr/>
              <p:nvPr/>
            </p:nvSpPr>
            <p:spPr>
              <a:xfrm>
                <a:off x="2051720" y="629678"/>
                <a:ext cx="2016224" cy="927114"/>
              </a:xfrm>
              <a:prstGeom prst="rect">
                <a:avLst/>
              </a:prstGeom>
              <a:solidFill>
                <a:srgbClr val="FFFF00"/>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6" name="Прямоугольник 45">
                <a:extLst>
                  <a:ext uri="{FF2B5EF4-FFF2-40B4-BE49-F238E27FC236}">
                    <a16:creationId xmlns:a16="http://schemas.microsoft.com/office/drawing/2014/main" id="{43544CE9-6748-C45F-F81C-1CCC8BCF666F}"/>
                  </a:ext>
                </a:extLst>
              </p:cNvPr>
              <p:cNvSpPr/>
              <p:nvPr/>
            </p:nvSpPr>
            <p:spPr>
              <a:xfrm>
                <a:off x="2339752" y="777825"/>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i=3</a:t>
                </a:r>
                <a:endParaRPr lang="ru-RU" dirty="0"/>
              </a:p>
            </p:txBody>
          </p:sp>
          <p:sp>
            <p:nvSpPr>
              <p:cNvPr id="47" name="Прямоугольник 46">
                <a:extLst>
                  <a:ext uri="{FF2B5EF4-FFF2-40B4-BE49-F238E27FC236}">
                    <a16:creationId xmlns:a16="http://schemas.microsoft.com/office/drawing/2014/main" id="{BED44428-6BC6-2BF5-5C71-838FBE2F1F18}"/>
                  </a:ext>
                </a:extLst>
              </p:cNvPr>
              <p:cNvSpPr/>
              <p:nvPr/>
            </p:nvSpPr>
            <p:spPr>
              <a:xfrm>
                <a:off x="2339752" y="1149558"/>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endParaRPr lang="ru-RU" dirty="0"/>
              </a:p>
            </p:txBody>
          </p:sp>
        </p:grpSp>
        <p:sp>
          <p:nvSpPr>
            <p:cNvPr id="8" name="TextBox 7">
              <a:extLst>
                <a:ext uri="{FF2B5EF4-FFF2-40B4-BE49-F238E27FC236}">
                  <a16:creationId xmlns:a16="http://schemas.microsoft.com/office/drawing/2014/main" id="{500C766B-1637-2FF7-536D-4ED25EE6B72A}"/>
                </a:ext>
              </a:extLst>
            </p:cNvPr>
            <p:cNvSpPr txBox="1"/>
            <p:nvPr/>
          </p:nvSpPr>
          <p:spPr>
            <a:xfrm>
              <a:off x="7308304" y="1007938"/>
              <a:ext cx="795411" cy="369332"/>
            </a:xfrm>
            <a:prstGeom prst="rect">
              <a:avLst/>
            </a:prstGeom>
            <a:noFill/>
          </p:spPr>
          <p:txBody>
            <a:bodyPr wrap="none" rtlCol="0">
              <a:spAutoFit/>
            </a:bodyPr>
            <a:lstStyle/>
            <a:p>
              <a:r>
                <a:rPr lang="en-US" dirty="0"/>
                <a:t>main()</a:t>
              </a:r>
              <a:endParaRPr lang="ru-RU" dirty="0"/>
            </a:p>
          </p:txBody>
        </p:sp>
        <p:sp>
          <p:nvSpPr>
            <p:cNvPr id="9" name="TextBox 8">
              <a:extLst>
                <a:ext uri="{FF2B5EF4-FFF2-40B4-BE49-F238E27FC236}">
                  <a16:creationId xmlns:a16="http://schemas.microsoft.com/office/drawing/2014/main" id="{E773E0C7-D585-C4FC-6A5A-92C924695BA0}"/>
                </a:ext>
              </a:extLst>
            </p:cNvPr>
            <p:cNvSpPr txBox="1"/>
            <p:nvPr/>
          </p:nvSpPr>
          <p:spPr>
            <a:xfrm>
              <a:off x="7308304" y="2019901"/>
              <a:ext cx="1243802" cy="369332"/>
            </a:xfrm>
            <a:prstGeom prst="rect">
              <a:avLst/>
            </a:prstGeom>
            <a:noFill/>
          </p:spPr>
          <p:txBody>
            <a:bodyPr wrap="none" rtlCol="0">
              <a:spAutoFit/>
            </a:bodyPr>
            <a:lstStyle/>
            <a:p>
              <a:r>
                <a:rPr lang="en-US" dirty="0"/>
                <a:t>Factorial(3)</a:t>
              </a:r>
              <a:endParaRPr lang="ru-RU" dirty="0"/>
            </a:p>
          </p:txBody>
        </p:sp>
        <p:sp>
          <p:nvSpPr>
            <p:cNvPr id="10" name="TextBox 9">
              <a:extLst>
                <a:ext uri="{FF2B5EF4-FFF2-40B4-BE49-F238E27FC236}">
                  <a16:creationId xmlns:a16="http://schemas.microsoft.com/office/drawing/2014/main" id="{FA0813A7-CADB-2843-54FE-AEC2A284529C}"/>
                </a:ext>
              </a:extLst>
            </p:cNvPr>
            <p:cNvSpPr txBox="1"/>
            <p:nvPr/>
          </p:nvSpPr>
          <p:spPr>
            <a:xfrm>
              <a:off x="7308304" y="2740278"/>
              <a:ext cx="1243802" cy="369332"/>
            </a:xfrm>
            <a:prstGeom prst="rect">
              <a:avLst/>
            </a:prstGeom>
            <a:noFill/>
          </p:spPr>
          <p:txBody>
            <a:bodyPr wrap="none" rtlCol="0">
              <a:spAutoFit/>
            </a:bodyPr>
            <a:lstStyle/>
            <a:p>
              <a:r>
                <a:rPr lang="en-US" dirty="0"/>
                <a:t>Factorial(2)</a:t>
              </a:r>
              <a:endParaRPr lang="ru-RU" dirty="0"/>
            </a:p>
          </p:txBody>
        </p:sp>
        <p:sp>
          <p:nvSpPr>
            <p:cNvPr id="11" name="TextBox 10">
              <a:extLst>
                <a:ext uri="{FF2B5EF4-FFF2-40B4-BE49-F238E27FC236}">
                  <a16:creationId xmlns:a16="http://schemas.microsoft.com/office/drawing/2014/main" id="{53480D7C-EB65-D551-878E-541DDF61A3BE}"/>
                </a:ext>
              </a:extLst>
            </p:cNvPr>
            <p:cNvSpPr txBox="1"/>
            <p:nvPr/>
          </p:nvSpPr>
          <p:spPr>
            <a:xfrm>
              <a:off x="7308304" y="3503430"/>
              <a:ext cx="1243802" cy="369332"/>
            </a:xfrm>
            <a:prstGeom prst="rect">
              <a:avLst/>
            </a:prstGeom>
            <a:noFill/>
          </p:spPr>
          <p:txBody>
            <a:bodyPr wrap="none" rtlCol="0">
              <a:spAutoFit/>
            </a:bodyPr>
            <a:lstStyle/>
            <a:p>
              <a:r>
                <a:rPr lang="en-US" dirty="0"/>
                <a:t>Factorial(1)</a:t>
              </a:r>
              <a:endParaRPr lang="ru-RU" dirty="0"/>
            </a:p>
          </p:txBody>
        </p:sp>
        <p:sp>
          <p:nvSpPr>
            <p:cNvPr id="12" name="TextBox 11">
              <a:extLst>
                <a:ext uri="{FF2B5EF4-FFF2-40B4-BE49-F238E27FC236}">
                  <a16:creationId xmlns:a16="http://schemas.microsoft.com/office/drawing/2014/main" id="{CE41030E-EAE7-99D6-91E6-9AC6D280CA05}"/>
                </a:ext>
              </a:extLst>
            </p:cNvPr>
            <p:cNvSpPr txBox="1"/>
            <p:nvPr/>
          </p:nvSpPr>
          <p:spPr>
            <a:xfrm>
              <a:off x="7308304" y="4266582"/>
              <a:ext cx="1243802" cy="369332"/>
            </a:xfrm>
            <a:prstGeom prst="rect">
              <a:avLst/>
            </a:prstGeom>
            <a:noFill/>
          </p:spPr>
          <p:txBody>
            <a:bodyPr wrap="none" rtlCol="0">
              <a:spAutoFit/>
            </a:bodyPr>
            <a:lstStyle/>
            <a:p>
              <a:r>
                <a:rPr lang="en-US" dirty="0"/>
                <a:t>Factorial(0)</a:t>
              </a:r>
              <a:endParaRPr lang="ru-RU" dirty="0"/>
            </a:p>
          </p:txBody>
        </p:sp>
        <p:grpSp>
          <p:nvGrpSpPr>
            <p:cNvPr id="13" name="Группа 12">
              <a:extLst>
                <a:ext uri="{FF2B5EF4-FFF2-40B4-BE49-F238E27FC236}">
                  <a16:creationId xmlns:a16="http://schemas.microsoft.com/office/drawing/2014/main" id="{B48C1571-8AE5-C1C9-6747-3B71BEC75C1E}"/>
                </a:ext>
              </a:extLst>
            </p:cNvPr>
            <p:cNvGrpSpPr/>
            <p:nvPr/>
          </p:nvGrpSpPr>
          <p:grpSpPr>
            <a:xfrm>
              <a:off x="755576" y="1966393"/>
              <a:ext cx="2016224" cy="648072"/>
              <a:chOff x="2051720" y="908720"/>
              <a:chExt cx="2016224" cy="648072"/>
            </a:xfrm>
          </p:grpSpPr>
          <p:sp>
            <p:nvSpPr>
              <p:cNvPr id="43" name="Прямоугольник 42">
                <a:extLst>
                  <a:ext uri="{FF2B5EF4-FFF2-40B4-BE49-F238E27FC236}">
                    <a16:creationId xmlns:a16="http://schemas.microsoft.com/office/drawing/2014/main" id="{43910FBB-75CB-346B-71C7-67CC960B059E}"/>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4" name="Прямоугольник 43">
                <a:extLst>
                  <a:ext uri="{FF2B5EF4-FFF2-40B4-BE49-F238E27FC236}">
                    <a16:creationId xmlns:a16="http://schemas.microsoft.com/office/drawing/2014/main" id="{9AB6770B-F4D7-7702-FC82-24631BB692CA}"/>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n=2</a:t>
                </a:r>
                <a:endParaRPr lang="ru-RU" dirty="0"/>
              </a:p>
            </p:txBody>
          </p:sp>
        </p:grpSp>
        <p:grpSp>
          <p:nvGrpSpPr>
            <p:cNvPr id="14" name="Группа 13">
              <a:extLst>
                <a:ext uri="{FF2B5EF4-FFF2-40B4-BE49-F238E27FC236}">
                  <a16:creationId xmlns:a16="http://schemas.microsoft.com/office/drawing/2014/main" id="{0CE38470-78E4-78F6-CF2A-C6E6F8A30770}"/>
                </a:ext>
              </a:extLst>
            </p:cNvPr>
            <p:cNvGrpSpPr/>
            <p:nvPr/>
          </p:nvGrpSpPr>
          <p:grpSpPr>
            <a:xfrm>
              <a:off x="755576" y="2723688"/>
              <a:ext cx="2016224" cy="648072"/>
              <a:chOff x="2051720" y="908720"/>
              <a:chExt cx="2016224" cy="648072"/>
            </a:xfrm>
          </p:grpSpPr>
          <p:sp>
            <p:nvSpPr>
              <p:cNvPr id="41" name="Прямоугольник 40">
                <a:extLst>
                  <a:ext uri="{FF2B5EF4-FFF2-40B4-BE49-F238E27FC236}">
                    <a16:creationId xmlns:a16="http://schemas.microsoft.com/office/drawing/2014/main" id="{FD511C84-D3CB-A6AF-9124-B48316AEA593}"/>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2" name="Прямоугольник 41">
                <a:extLst>
                  <a:ext uri="{FF2B5EF4-FFF2-40B4-BE49-F238E27FC236}">
                    <a16:creationId xmlns:a16="http://schemas.microsoft.com/office/drawing/2014/main" id="{C8041B66-7697-2311-4296-C05D39748FBA}"/>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n=1</a:t>
                </a:r>
                <a:endParaRPr lang="ru-RU" dirty="0"/>
              </a:p>
            </p:txBody>
          </p:sp>
        </p:grpSp>
        <p:grpSp>
          <p:nvGrpSpPr>
            <p:cNvPr id="15" name="Группа 14">
              <a:extLst>
                <a:ext uri="{FF2B5EF4-FFF2-40B4-BE49-F238E27FC236}">
                  <a16:creationId xmlns:a16="http://schemas.microsoft.com/office/drawing/2014/main" id="{1A8B8972-A4CA-C6EF-A8B7-A88ECCAC87E1}"/>
                </a:ext>
              </a:extLst>
            </p:cNvPr>
            <p:cNvGrpSpPr/>
            <p:nvPr/>
          </p:nvGrpSpPr>
          <p:grpSpPr>
            <a:xfrm>
              <a:off x="755576" y="3480983"/>
              <a:ext cx="2016224" cy="648072"/>
              <a:chOff x="2051720" y="908720"/>
              <a:chExt cx="2016224" cy="648072"/>
            </a:xfrm>
          </p:grpSpPr>
          <p:sp>
            <p:nvSpPr>
              <p:cNvPr id="39" name="Прямоугольник 38">
                <a:extLst>
                  <a:ext uri="{FF2B5EF4-FFF2-40B4-BE49-F238E27FC236}">
                    <a16:creationId xmlns:a16="http://schemas.microsoft.com/office/drawing/2014/main" id="{80B7C5AB-4B36-C167-82D0-9F1FE7968B4B}"/>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0" name="Прямоугольник 39">
                <a:extLst>
                  <a:ext uri="{FF2B5EF4-FFF2-40B4-BE49-F238E27FC236}">
                    <a16:creationId xmlns:a16="http://schemas.microsoft.com/office/drawing/2014/main" id="{493DB7DC-992E-5DAA-5F35-C9109CE724B8}"/>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n=0</a:t>
                </a:r>
                <a:endParaRPr lang="ru-RU" dirty="0"/>
              </a:p>
            </p:txBody>
          </p:sp>
        </p:grpSp>
        <p:grpSp>
          <p:nvGrpSpPr>
            <p:cNvPr id="16" name="Группа 15">
              <a:extLst>
                <a:ext uri="{FF2B5EF4-FFF2-40B4-BE49-F238E27FC236}">
                  <a16:creationId xmlns:a16="http://schemas.microsoft.com/office/drawing/2014/main" id="{C0ED866B-9DBA-002C-FCD9-7E7393C2B2C4}"/>
                </a:ext>
              </a:extLst>
            </p:cNvPr>
            <p:cNvGrpSpPr/>
            <p:nvPr/>
          </p:nvGrpSpPr>
          <p:grpSpPr>
            <a:xfrm>
              <a:off x="755576" y="918644"/>
              <a:ext cx="2016224" cy="927114"/>
              <a:chOff x="2051720" y="629678"/>
              <a:chExt cx="2016224" cy="927114"/>
            </a:xfrm>
          </p:grpSpPr>
          <p:sp>
            <p:nvSpPr>
              <p:cNvPr id="36" name="Прямоугольник 35">
                <a:extLst>
                  <a:ext uri="{FF2B5EF4-FFF2-40B4-BE49-F238E27FC236}">
                    <a16:creationId xmlns:a16="http://schemas.microsoft.com/office/drawing/2014/main" id="{4F088665-28DA-C024-E116-BFA2E0EEB054}"/>
                  </a:ext>
                </a:extLst>
              </p:cNvPr>
              <p:cNvSpPr/>
              <p:nvPr/>
            </p:nvSpPr>
            <p:spPr>
              <a:xfrm>
                <a:off x="2051720" y="629678"/>
                <a:ext cx="2016224" cy="927114"/>
              </a:xfrm>
              <a:prstGeom prst="rect">
                <a:avLst/>
              </a:prstGeom>
              <a:solidFill>
                <a:srgbClr val="FFFF00"/>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7" name="Прямоугольник 36">
                <a:extLst>
                  <a:ext uri="{FF2B5EF4-FFF2-40B4-BE49-F238E27FC236}">
                    <a16:creationId xmlns:a16="http://schemas.microsoft.com/office/drawing/2014/main" id="{94442208-8E88-9AC2-DB72-1069F98D90A1}"/>
                  </a:ext>
                </a:extLst>
              </p:cNvPr>
              <p:cNvSpPr/>
              <p:nvPr/>
            </p:nvSpPr>
            <p:spPr>
              <a:xfrm>
                <a:off x="2339752" y="777825"/>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a:t>
                </a:r>
                <a:r>
                  <a:rPr lang="en-US" dirty="0"/>
                  <a:t>=2</a:t>
                </a:r>
                <a:endParaRPr lang="ru-RU" dirty="0"/>
              </a:p>
            </p:txBody>
          </p:sp>
          <p:sp>
            <p:nvSpPr>
              <p:cNvPr id="38" name="Прямоугольник 37">
                <a:extLst>
                  <a:ext uri="{FF2B5EF4-FFF2-40B4-BE49-F238E27FC236}">
                    <a16:creationId xmlns:a16="http://schemas.microsoft.com/office/drawing/2014/main" id="{FBA07562-7870-BB53-5D43-8E8B3FFC54A2}"/>
                  </a:ext>
                </a:extLst>
              </p:cNvPr>
              <p:cNvSpPr/>
              <p:nvPr/>
            </p:nvSpPr>
            <p:spPr>
              <a:xfrm>
                <a:off x="2339752" y="1149558"/>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endParaRPr lang="ru-RU" dirty="0"/>
              </a:p>
            </p:txBody>
          </p:sp>
        </p:grpSp>
        <p:sp>
          <p:nvSpPr>
            <p:cNvPr id="17" name="TextBox 16">
              <a:extLst>
                <a:ext uri="{FF2B5EF4-FFF2-40B4-BE49-F238E27FC236}">
                  <a16:creationId xmlns:a16="http://schemas.microsoft.com/office/drawing/2014/main" id="{4FA608B5-B13C-F5C9-EE4B-D1AF704B2DE5}"/>
                </a:ext>
              </a:extLst>
            </p:cNvPr>
            <p:cNvSpPr txBox="1"/>
            <p:nvPr/>
          </p:nvSpPr>
          <p:spPr>
            <a:xfrm>
              <a:off x="2987824" y="985491"/>
              <a:ext cx="795411" cy="369332"/>
            </a:xfrm>
            <a:prstGeom prst="rect">
              <a:avLst/>
            </a:prstGeom>
            <a:noFill/>
          </p:spPr>
          <p:txBody>
            <a:bodyPr wrap="none" rtlCol="0">
              <a:spAutoFit/>
            </a:bodyPr>
            <a:lstStyle/>
            <a:p>
              <a:r>
                <a:rPr lang="en-US" dirty="0"/>
                <a:t>main()</a:t>
              </a:r>
              <a:endParaRPr lang="ru-RU" dirty="0"/>
            </a:p>
          </p:txBody>
        </p:sp>
        <p:sp>
          <p:nvSpPr>
            <p:cNvPr id="18" name="TextBox 17">
              <a:extLst>
                <a:ext uri="{FF2B5EF4-FFF2-40B4-BE49-F238E27FC236}">
                  <a16:creationId xmlns:a16="http://schemas.microsoft.com/office/drawing/2014/main" id="{95F8C8B8-7801-725F-6FFC-7C46DE9EDAB9}"/>
                </a:ext>
              </a:extLst>
            </p:cNvPr>
            <p:cNvSpPr txBox="1"/>
            <p:nvPr/>
          </p:nvSpPr>
          <p:spPr>
            <a:xfrm>
              <a:off x="2987824" y="1997454"/>
              <a:ext cx="1243802" cy="369332"/>
            </a:xfrm>
            <a:prstGeom prst="rect">
              <a:avLst/>
            </a:prstGeom>
            <a:noFill/>
          </p:spPr>
          <p:txBody>
            <a:bodyPr wrap="none" rtlCol="0">
              <a:spAutoFit/>
            </a:bodyPr>
            <a:lstStyle/>
            <a:p>
              <a:r>
                <a:rPr lang="en-US" dirty="0"/>
                <a:t>Factorial(2)</a:t>
              </a:r>
              <a:endParaRPr lang="ru-RU" dirty="0"/>
            </a:p>
          </p:txBody>
        </p:sp>
        <p:sp>
          <p:nvSpPr>
            <p:cNvPr id="19" name="TextBox 18">
              <a:extLst>
                <a:ext uri="{FF2B5EF4-FFF2-40B4-BE49-F238E27FC236}">
                  <a16:creationId xmlns:a16="http://schemas.microsoft.com/office/drawing/2014/main" id="{E80CED10-AF63-5BD1-AFA0-D13B3F9A39BF}"/>
                </a:ext>
              </a:extLst>
            </p:cNvPr>
            <p:cNvSpPr txBox="1"/>
            <p:nvPr/>
          </p:nvSpPr>
          <p:spPr>
            <a:xfrm>
              <a:off x="2987824" y="2717831"/>
              <a:ext cx="1243802" cy="369332"/>
            </a:xfrm>
            <a:prstGeom prst="rect">
              <a:avLst/>
            </a:prstGeom>
            <a:noFill/>
          </p:spPr>
          <p:txBody>
            <a:bodyPr wrap="none" rtlCol="0">
              <a:spAutoFit/>
            </a:bodyPr>
            <a:lstStyle/>
            <a:p>
              <a:r>
                <a:rPr lang="en-US" dirty="0"/>
                <a:t>Factorial(1)</a:t>
              </a:r>
              <a:endParaRPr lang="ru-RU" dirty="0"/>
            </a:p>
          </p:txBody>
        </p:sp>
        <p:sp>
          <p:nvSpPr>
            <p:cNvPr id="20" name="TextBox 19">
              <a:extLst>
                <a:ext uri="{FF2B5EF4-FFF2-40B4-BE49-F238E27FC236}">
                  <a16:creationId xmlns:a16="http://schemas.microsoft.com/office/drawing/2014/main" id="{8F592402-A6FA-3290-2A6E-2A8F49532731}"/>
                </a:ext>
              </a:extLst>
            </p:cNvPr>
            <p:cNvSpPr txBox="1"/>
            <p:nvPr/>
          </p:nvSpPr>
          <p:spPr>
            <a:xfrm>
              <a:off x="2987824" y="3480983"/>
              <a:ext cx="1243802" cy="369332"/>
            </a:xfrm>
            <a:prstGeom prst="rect">
              <a:avLst/>
            </a:prstGeom>
            <a:noFill/>
          </p:spPr>
          <p:txBody>
            <a:bodyPr wrap="none" rtlCol="0">
              <a:spAutoFit/>
            </a:bodyPr>
            <a:lstStyle/>
            <a:p>
              <a:r>
                <a:rPr lang="en-US" dirty="0"/>
                <a:t>Factorial(0)</a:t>
              </a:r>
              <a:endParaRPr lang="ru-RU" dirty="0"/>
            </a:p>
          </p:txBody>
        </p:sp>
        <p:cxnSp>
          <p:nvCxnSpPr>
            <p:cNvPr id="21" name="Прямая со стрелкой 20">
              <a:extLst>
                <a:ext uri="{FF2B5EF4-FFF2-40B4-BE49-F238E27FC236}">
                  <a16:creationId xmlns:a16="http://schemas.microsoft.com/office/drawing/2014/main" id="{D9913BD4-4915-D59C-9A8B-003CCF3E7CA9}"/>
                </a:ext>
              </a:extLst>
            </p:cNvPr>
            <p:cNvCxnSpPr>
              <a:cxnSpLocks/>
            </p:cNvCxnSpPr>
            <p:nvPr/>
          </p:nvCxnSpPr>
          <p:spPr>
            <a:xfrm flipV="1">
              <a:off x="683568" y="476674"/>
              <a:ext cx="0" cy="48965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Прямая со стрелкой 21">
              <a:extLst>
                <a:ext uri="{FF2B5EF4-FFF2-40B4-BE49-F238E27FC236}">
                  <a16:creationId xmlns:a16="http://schemas.microsoft.com/office/drawing/2014/main" id="{8C925B92-99D9-3633-AF11-ED1738036996}"/>
                </a:ext>
              </a:extLst>
            </p:cNvPr>
            <p:cNvCxnSpPr>
              <a:cxnSpLocks/>
            </p:cNvCxnSpPr>
            <p:nvPr/>
          </p:nvCxnSpPr>
          <p:spPr>
            <a:xfrm flipV="1">
              <a:off x="5004048" y="444412"/>
              <a:ext cx="0" cy="49288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a:extLst>
                <a:ext uri="{FF2B5EF4-FFF2-40B4-BE49-F238E27FC236}">
                  <a16:creationId xmlns:a16="http://schemas.microsoft.com/office/drawing/2014/main" id="{C7FA0C38-22A4-E052-964B-D510E1A9D59A}"/>
                </a:ext>
              </a:extLst>
            </p:cNvPr>
            <p:cNvCxnSpPr>
              <a:cxnSpLocks/>
            </p:cNvCxnSpPr>
            <p:nvPr/>
          </p:nvCxnSpPr>
          <p:spPr>
            <a:xfrm>
              <a:off x="323528" y="764704"/>
              <a:ext cx="85689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a:extLst>
                <a:ext uri="{FF2B5EF4-FFF2-40B4-BE49-F238E27FC236}">
                  <a16:creationId xmlns:a16="http://schemas.microsoft.com/office/drawing/2014/main" id="{A4366229-2198-CF3E-D416-563C0700470F}"/>
                </a:ext>
              </a:extLst>
            </p:cNvPr>
            <p:cNvCxnSpPr>
              <a:cxnSpLocks/>
            </p:cNvCxnSpPr>
            <p:nvPr/>
          </p:nvCxnSpPr>
          <p:spPr>
            <a:xfrm>
              <a:off x="323528" y="1916832"/>
              <a:ext cx="85689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a:extLst>
                <a:ext uri="{FF2B5EF4-FFF2-40B4-BE49-F238E27FC236}">
                  <a16:creationId xmlns:a16="http://schemas.microsoft.com/office/drawing/2014/main" id="{84397C88-3E18-FEAF-541F-61E97B95506F}"/>
                </a:ext>
              </a:extLst>
            </p:cNvPr>
            <p:cNvCxnSpPr>
              <a:cxnSpLocks/>
            </p:cNvCxnSpPr>
            <p:nvPr/>
          </p:nvCxnSpPr>
          <p:spPr>
            <a:xfrm>
              <a:off x="323528" y="2681302"/>
              <a:ext cx="85689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6" name="Прямая соединительная линия 25">
              <a:extLst>
                <a:ext uri="{FF2B5EF4-FFF2-40B4-BE49-F238E27FC236}">
                  <a16:creationId xmlns:a16="http://schemas.microsoft.com/office/drawing/2014/main" id="{1FA30F6E-ED6A-8915-7763-89B364EAD47C}"/>
                </a:ext>
              </a:extLst>
            </p:cNvPr>
            <p:cNvCxnSpPr>
              <a:cxnSpLocks/>
            </p:cNvCxnSpPr>
            <p:nvPr/>
          </p:nvCxnSpPr>
          <p:spPr>
            <a:xfrm>
              <a:off x="323528" y="3445772"/>
              <a:ext cx="85689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a:extLst>
                <a:ext uri="{FF2B5EF4-FFF2-40B4-BE49-F238E27FC236}">
                  <a16:creationId xmlns:a16="http://schemas.microsoft.com/office/drawing/2014/main" id="{00016097-0474-94A2-295C-23CC4125F777}"/>
                </a:ext>
              </a:extLst>
            </p:cNvPr>
            <p:cNvCxnSpPr>
              <a:cxnSpLocks/>
            </p:cNvCxnSpPr>
            <p:nvPr/>
          </p:nvCxnSpPr>
          <p:spPr>
            <a:xfrm>
              <a:off x="323528" y="4210242"/>
              <a:ext cx="85689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a:extLst>
                <a:ext uri="{FF2B5EF4-FFF2-40B4-BE49-F238E27FC236}">
                  <a16:creationId xmlns:a16="http://schemas.microsoft.com/office/drawing/2014/main" id="{6407854F-03B7-19A2-17AE-E565D8C85112}"/>
                </a:ext>
              </a:extLst>
            </p:cNvPr>
            <p:cNvCxnSpPr>
              <a:cxnSpLocks/>
            </p:cNvCxnSpPr>
            <p:nvPr/>
          </p:nvCxnSpPr>
          <p:spPr>
            <a:xfrm>
              <a:off x="143508" y="4974712"/>
              <a:ext cx="85689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29" name="Полилиния: фигура 28">
              <a:extLst>
                <a:ext uri="{FF2B5EF4-FFF2-40B4-BE49-F238E27FC236}">
                  <a16:creationId xmlns:a16="http://schemas.microsoft.com/office/drawing/2014/main" id="{DD697DD3-8256-8B23-21B0-BA7FB3F5A31B}"/>
                </a:ext>
              </a:extLst>
            </p:cNvPr>
            <p:cNvSpPr/>
            <p:nvPr/>
          </p:nvSpPr>
          <p:spPr>
            <a:xfrm>
              <a:off x="3861786" y="1216241"/>
              <a:ext cx="478714" cy="887767"/>
            </a:xfrm>
            <a:custGeom>
              <a:avLst/>
              <a:gdLst>
                <a:gd name="connsiteX0" fmla="*/ 0 w 478714"/>
                <a:gd name="connsiteY0" fmla="*/ 0 h 887767"/>
                <a:gd name="connsiteX1" fmla="*/ 470517 w 478714"/>
                <a:gd name="connsiteY1" fmla="*/ 301841 h 887767"/>
                <a:gd name="connsiteX2" fmla="*/ 301841 w 478714"/>
                <a:gd name="connsiteY2" fmla="*/ 887767 h 887767"/>
              </a:gdLst>
              <a:ahLst/>
              <a:cxnLst>
                <a:cxn ang="0">
                  <a:pos x="connsiteX0" y="connsiteY0"/>
                </a:cxn>
                <a:cxn ang="0">
                  <a:pos x="connsiteX1" y="connsiteY1"/>
                </a:cxn>
                <a:cxn ang="0">
                  <a:pos x="connsiteX2" y="connsiteY2"/>
                </a:cxn>
              </a:cxnLst>
              <a:rect l="l" t="t" r="r" b="b"/>
              <a:pathLst>
                <a:path w="478714" h="887767">
                  <a:moveTo>
                    <a:pt x="0" y="0"/>
                  </a:moveTo>
                  <a:cubicBezTo>
                    <a:pt x="210105" y="76940"/>
                    <a:pt x="420210" y="153880"/>
                    <a:pt x="470517" y="301841"/>
                  </a:cubicBezTo>
                  <a:cubicBezTo>
                    <a:pt x="520824" y="449802"/>
                    <a:pt x="324035" y="756082"/>
                    <a:pt x="301841" y="887767"/>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Полилиния: фигура 29">
              <a:extLst>
                <a:ext uri="{FF2B5EF4-FFF2-40B4-BE49-F238E27FC236}">
                  <a16:creationId xmlns:a16="http://schemas.microsoft.com/office/drawing/2014/main" id="{010CD29F-F6DA-DEAA-0CA1-29D560D4DC25}"/>
                </a:ext>
              </a:extLst>
            </p:cNvPr>
            <p:cNvSpPr/>
            <p:nvPr/>
          </p:nvSpPr>
          <p:spPr>
            <a:xfrm>
              <a:off x="4190260" y="2991775"/>
              <a:ext cx="311006" cy="665825"/>
            </a:xfrm>
            <a:custGeom>
              <a:avLst/>
              <a:gdLst>
                <a:gd name="connsiteX0" fmla="*/ 44389 w 311006"/>
                <a:gd name="connsiteY0" fmla="*/ 0 h 665825"/>
                <a:gd name="connsiteX1" fmla="*/ 310719 w 311006"/>
                <a:gd name="connsiteY1" fmla="*/ 266330 h 665825"/>
                <a:gd name="connsiteX2" fmla="*/ 0 w 311006"/>
                <a:gd name="connsiteY2" fmla="*/ 665825 h 665825"/>
                <a:gd name="connsiteX3" fmla="*/ 0 w 311006"/>
                <a:gd name="connsiteY3" fmla="*/ 665825 h 665825"/>
              </a:gdLst>
              <a:ahLst/>
              <a:cxnLst>
                <a:cxn ang="0">
                  <a:pos x="connsiteX0" y="connsiteY0"/>
                </a:cxn>
                <a:cxn ang="0">
                  <a:pos x="connsiteX1" y="connsiteY1"/>
                </a:cxn>
                <a:cxn ang="0">
                  <a:pos x="connsiteX2" y="connsiteY2"/>
                </a:cxn>
                <a:cxn ang="0">
                  <a:pos x="connsiteX3" y="connsiteY3"/>
                </a:cxn>
              </a:cxnLst>
              <a:rect l="l" t="t" r="r" b="b"/>
              <a:pathLst>
                <a:path w="311006" h="665825">
                  <a:moveTo>
                    <a:pt x="44389" y="0"/>
                  </a:moveTo>
                  <a:cubicBezTo>
                    <a:pt x="181253" y="77679"/>
                    <a:pt x="318117" y="155359"/>
                    <a:pt x="310719" y="266330"/>
                  </a:cubicBezTo>
                  <a:cubicBezTo>
                    <a:pt x="303321" y="377301"/>
                    <a:pt x="0" y="665825"/>
                    <a:pt x="0" y="665825"/>
                  </a:cubicBezTo>
                  <a:lnTo>
                    <a:pt x="0" y="665825"/>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Полилиния: фигура 30">
              <a:extLst>
                <a:ext uri="{FF2B5EF4-FFF2-40B4-BE49-F238E27FC236}">
                  <a16:creationId xmlns:a16="http://schemas.microsoft.com/office/drawing/2014/main" id="{B9C39B11-E028-2700-18C1-22AFF73D401F}"/>
                </a:ext>
              </a:extLst>
            </p:cNvPr>
            <p:cNvSpPr/>
            <p:nvPr/>
          </p:nvSpPr>
          <p:spPr>
            <a:xfrm>
              <a:off x="4188986" y="2204864"/>
              <a:ext cx="311006" cy="665825"/>
            </a:xfrm>
            <a:custGeom>
              <a:avLst/>
              <a:gdLst>
                <a:gd name="connsiteX0" fmla="*/ 44389 w 311006"/>
                <a:gd name="connsiteY0" fmla="*/ 0 h 665825"/>
                <a:gd name="connsiteX1" fmla="*/ 310719 w 311006"/>
                <a:gd name="connsiteY1" fmla="*/ 266330 h 665825"/>
                <a:gd name="connsiteX2" fmla="*/ 0 w 311006"/>
                <a:gd name="connsiteY2" fmla="*/ 665825 h 665825"/>
                <a:gd name="connsiteX3" fmla="*/ 0 w 311006"/>
                <a:gd name="connsiteY3" fmla="*/ 665825 h 665825"/>
              </a:gdLst>
              <a:ahLst/>
              <a:cxnLst>
                <a:cxn ang="0">
                  <a:pos x="connsiteX0" y="connsiteY0"/>
                </a:cxn>
                <a:cxn ang="0">
                  <a:pos x="connsiteX1" y="connsiteY1"/>
                </a:cxn>
                <a:cxn ang="0">
                  <a:pos x="connsiteX2" y="connsiteY2"/>
                </a:cxn>
                <a:cxn ang="0">
                  <a:pos x="connsiteX3" y="connsiteY3"/>
                </a:cxn>
              </a:cxnLst>
              <a:rect l="l" t="t" r="r" b="b"/>
              <a:pathLst>
                <a:path w="311006" h="665825">
                  <a:moveTo>
                    <a:pt x="44389" y="0"/>
                  </a:moveTo>
                  <a:cubicBezTo>
                    <a:pt x="181253" y="77679"/>
                    <a:pt x="318117" y="155359"/>
                    <a:pt x="310719" y="266330"/>
                  </a:cubicBezTo>
                  <a:cubicBezTo>
                    <a:pt x="303321" y="377301"/>
                    <a:pt x="0" y="665825"/>
                    <a:pt x="0" y="665825"/>
                  </a:cubicBezTo>
                  <a:lnTo>
                    <a:pt x="0" y="665825"/>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Полилиния: фигура 31">
              <a:extLst>
                <a:ext uri="{FF2B5EF4-FFF2-40B4-BE49-F238E27FC236}">
                  <a16:creationId xmlns:a16="http://schemas.microsoft.com/office/drawing/2014/main" id="{2C5FC281-1D9A-76DA-2E80-78985E79985A}"/>
                </a:ext>
              </a:extLst>
            </p:cNvPr>
            <p:cNvSpPr/>
            <p:nvPr/>
          </p:nvSpPr>
          <p:spPr>
            <a:xfrm>
              <a:off x="8185043" y="1210807"/>
              <a:ext cx="478714" cy="887767"/>
            </a:xfrm>
            <a:custGeom>
              <a:avLst/>
              <a:gdLst>
                <a:gd name="connsiteX0" fmla="*/ 0 w 478714"/>
                <a:gd name="connsiteY0" fmla="*/ 0 h 887767"/>
                <a:gd name="connsiteX1" fmla="*/ 470517 w 478714"/>
                <a:gd name="connsiteY1" fmla="*/ 301841 h 887767"/>
                <a:gd name="connsiteX2" fmla="*/ 301841 w 478714"/>
                <a:gd name="connsiteY2" fmla="*/ 887767 h 887767"/>
              </a:gdLst>
              <a:ahLst/>
              <a:cxnLst>
                <a:cxn ang="0">
                  <a:pos x="connsiteX0" y="connsiteY0"/>
                </a:cxn>
                <a:cxn ang="0">
                  <a:pos x="connsiteX1" y="connsiteY1"/>
                </a:cxn>
                <a:cxn ang="0">
                  <a:pos x="connsiteX2" y="connsiteY2"/>
                </a:cxn>
              </a:cxnLst>
              <a:rect l="l" t="t" r="r" b="b"/>
              <a:pathLst>
                <a:path w="478714" h="887767">
                  <a:moveTo>
                    <a:pt x="0" y="0"/>
                  </a:moveTo>
                  <a:cubicBezTo>
                    <a:pt x="210105" y="76940"/>
                    <a:pt x="420210" y="153880"/>
                    <a:pt x="470517" y="301841"/>
                  </a:cubicBezTo>
                  <a:cubicBezTo>
                    <a:pt x="520824" y="449802"/>
                    <a:pt x="324035" y="756082"/>
                    <a:pt x="301841" y="887767"/>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Полилиния: фигура 32">
              <a:extLst>
                <a:ext uri="{FF2B5EF4-FFF2-40B4-BE49-F238E27FC236}">
                  <a16:creationId xmlns:a16="http://schemas.microsoft.com/office/drawing/2014/main" id="{6F7B9DA7-BDA9-CC1C-48C3-071C244D9B2B}"/>
                </a:ext>
              </a:extLst>
            </p:cNvPr>
            <p:cNvSpPr/>
            <p:nvPr/>
          </p:nvSpPr>
          <p:spPr>
            <a:xfrm>
              <a:off x="8473462" y="2207085"/>
              <a:ext cx="311006" cy="665825"/>
            </a:xfrm>
            <a:custGeom>
              <a:avLst/>
              <a:gdLst>
                <a:gd name="connsiteX0" fmla="*/ 44389 w 311006"/>
                <a:gd name="connsiteY0" fmla="*/ 0 h 665825"/>
                <a:gd name="connsiteX1" fmla="*/ 310719 w 311006"/>
                <a:gd name="connsiteY1" fmla="*/ 266330 h 665825"/>
                <a:gd name="connsiteX2" fmla="*/ 0 w 311006"/>
                <a:gd name="connsiteY2" fmla="*/ 665825 h 665825"/>
                <a:gd name="connsiteX3" fmla="*/ 0 w 311006"/>
                <a:gd name="connsiteY3" fmla="*/ 665825 h 665825"/>
              </a:gdLst>
              <a:ahLst/>
              <a:cxnLst>
                <a:cxn ang="0">
                  <a:pos x="connsiteX0" y="connsiteY0"/>
                </a:cxn>
                <a:cxn ang="0">
                  <a:pos x="connsiteX1" y="connsiteY1"/>
                </a:cxn>
                <a:cxn ang="0">
                  <a:pos x="connsiteX2" y="connsiteY2"/>
                </a:cxn>
                <a:cxn ang="0">
                  <a:pos x="connsiteX3" y="connsiteY3"/>
                </a:cxn>
              </a:cxnLst>
              <a:rect l="l" t="t" r="r" b="b"/>
              <a:pathLst>
                <a:path w="311006" h="665825">
                  <a:moveTo>
                    <a:pt x="44389" y="0"/>
                  </a:moveTo>
                  <a:cubicBezTo>
                    <a:pt x="181253" y="77679"/>
                    <a:pt x="318117" y="155359"/>
                    <a:pt x="310719" y="266330"/>
                  </a:cubicBezTo>
                  <a:cubicBezTo>
                    <a:pt x="303321" y="377301"/>
                    <a:pt x="0" y="665825"/>
                    <a:pt x="0" y="665825"/>
                  </a:cubicBezTo>
                  <a:lnTo>
                    <a:pt x="0" y="665825"/>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Полилиния: фигура 33">
              <a:extLst>
                <a:ext uri="{FF2B5EF4-FFF2-40B4-BE49-F238E27FC236}">
                  <a16:creationId xmlns:a16="http://schemas.microsoft.com/office/drawing/2014/main" id="{44015688-FFED-B52A-90FA-359594567128}"/>
                </a:ext>
              </a:extLst>
            </p:cNvPr>
            <p:cNvSpPr/>
            <p:nvPr/>
          </p:nvSpPr>
          <p:spPr>
            <a:xfrm>
              <a:off x="8460432" y="2960665"/>
              <a:ext cx="311006" cy="665825"/>
            </a:xfrm>
            <a:custGeom>
              <a:avLst/>
              <a:gdLst>
                <a:gd name="connsiteX0" fmla="*/ 44389 w 311006"/>
                <a:gd name="connsiteY0" fmla="*/ 0 h 665825"/>
                <a:gd name="connsiteX1" fmla="*/ 310719 w 311006"/>
                <a:gd name="connsiteY1" fmla="*/ 266330 h 665825"/>
                <a:gd name="connsiteX2" fmla="*/ 0 w 311006"/>
                <a:gd name="connsiteY2" fmla="*/ 665825 h 665825"/>
                <a:gd name="connsiteX3" fmla="*/ 0 w 311006"/>
                <a:gd name="connsiteY3" fmla="*/ 665825 h 665825"/>
              </a:gdLst>
              <a:ahLst/>
              <a:cxnLst>
                <a:cxn ang="0">
                  <a:pos x="connsiteX0" y="connsiteY0"/>
                </a:cxn>
                <a:cxn ang="0">
                  <a:pos x="connsiteX1" y="connsiteY1"/>
                </a:cxn>
                <a:cxn ang="0">
                  <a:pos x="connsiteX2" y="connsiteY2"/>
                </a:cxn>
                <a:cxn ang="0">
                  <a:pos x="connsiteX3" y="connsiteY3"/>
                </a:cxn>
              </a:cxnLst>
              <a:rect l="l" t="t" r="r" b="b"/>
              <a:pathLst>
                <a:path w="311006" h="665825">
                  <a:moveTo>
                    <a:pt x="44389" y="0"/>
                  </a:moveTo>
                  <a:cubicBezTo>
                    <a:pt x="181253" y="77679"/>
                    <a:pt x="318117" y="155359"/>
                    <a:pt x="310719" y="266330"/>
                  </a:cubicBezTo>
                  <a:cubicBezTo>
                    <a:pt x="303321" y="377301"/>
                    <a:pt x="0" y="665825"/>
                    <a:pt x="0" y="665825"/>
                  </a:cubicBezTo>
                  <a:lnTo>
                    <a:pt x="0" y="665825"/>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5" name="Полилиния: фигура 34">
              <a:extLst>
                <a:ext uri="{FF2B5EF4-FFF2-40B4-BE49-F238E27FC236}">
                  <a16:creationId xmlns:a16="http://schemas.microsoft.com/office/drawing/2014/main" id="{5869A87C-39A4-72E3-94DB-D233A2CDF57A}"/>
                </a:ext>
              </a:extLst>
            </p:cNvPr>
            <p:cNvSpPr/>
            <p:nvPr/>
          </p:nvSpPr>
          <p:spPr>
            <a:xfrm>
              <a:off x="8460432" y="3721868"/>
              <a:ext cx="311006" cy="665825"/>
            </a:xfrm>
            <a:custGeom>
              <a:avLst/>
              <a:gdLst>
                <a:gd name="connsiteX0" fmla="*/ 44389 w 311006"/>
                <a:gd name="connsiteY0" fmla="*/ 0 h 665825"/>
                <a:gd name="connsiteX1" fmla="*/ 310719 w 311006"/>
                <a:gd name="connsiteY1" fmla="*/ 266330 h 665825"/>
                <a:gd name="connsiteX2" fmla="*/ 0 w 311006"/>
                <a:gd name="connsiteY2" fmla="*/ 665825 h 665825"/>
                <a:gd name="connsiteX3" fmla="*/ 0 w 311006"/>
                <a:gd name="connsiteY3" fmla="*/ 665825 h 665825"/>
              </a:gdLst>
              <a:ahLst/>
              <a:cxnLst>
                <a:cxn ang="0">
                  <a:pos x="connsiteX0" y="connsiteY0"/>
                </a:cxn>
                <a:cxn ang="0">
                  <a:pos x="connsiteX1" y="connsiteY1"/>
                </a:cxn>
                <a:cxn ang="0">
                  <a:pos x="connsiteX2" y="connsiteY2"/>
                </a:cxn>
                <a:cxn ang="0">
                  <a:pos x="connsiteX3" y="connsiteY3"/>
                </a:cxn>
              </a:cxnLst>
              <a:rect l="l" t="t" r="r" b="b"/>
              <a:pathLst>
                <a:path w="311006" h="665825">
                  <a:moveTo>
                    <a:pt x="44389" y="0"/>
                  </a:moveTo>
                  <a:cubicBezTo>
                    <a:pt x="181253" y="77679"/>
                    <a:pt x="318117" y="155359"/>
                    <a:pt x="310719" y="266330"/>
                  </a:cubicBezTo>
                  <a:cubicBezTo>
                    <a:pt x="303321" y="377301"/>
                    <a:pt x="0" y="665825"/>
                    <a:pt x="0" y="665825"/>
                  </a:cubicBezTo>
                  <a:lnTo>
                    <a:pt x="0" y="665825"/>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58" name="Заголовок 57">
            <a:extLst>
              <a:ext uri="{FF2B5EF4-FFF2-40B4-BE49-F238E27FC236}">
                <a16:creationId xmlns:a16="http://schemas.microsoft.com/office/drawing/2014/main" id="{6DDF0A04-7BB3-9AC0-2F31-12FE89303C56}"/>
              </a:ext>
            </a:extLst>
          </p:cNvPr>
          <p:cNvSpPr>
            <a:spLocks noGrp="1"/>
          </p:cNvSpPr>
          <p:nvPr>
            <p:ph type="title"/>
          </p:nvPr>
        </p:nvSpPr>
        <p:spPr/>
        <p:txBody>
          <a:bodyPr>
            <a:normAutofit/>
          </a:bodyPr>
          <a:lstStyle/>
          <a:p>
            <a:r>
              <a:rPr lang="ru-RU" dirty="0"/>
              <a:t>Кадры стека при вычислении </a:t>
            </a:r>
            <a:r>
              <a:rPr lang="en-US" dirty="0"/>
              <a:t>Factorial(2)</a:t>
            </a:r>
            <a:r>
              <a:rPr lang="ru-RU" dirty="0"/>
              <a:t> и</a:t>
            </a:r>
            <a:r>
              <a:rPr lang="en-US" dirty="0"/>
              <a:t> Factorial(3)</a:t>
            </a:r>
            <a:endParaRPr lang="ru-RU" dirty="0"/>
          </a:p>
        </p:txBody>
      </p:sp>
    </p:spTree>
    <p:extLst>
      <p:ext uri="{BB962C8B-B14F-4D97-AF65-F5344CB8AC3E}">
        <p14:creationId xmlns:p14="http://schemas.microsoft.com/office/powerpoint/2010/main" val="23160160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092404E-C883-408C-BF86-068A210FE9BA}"/>
              </a:ext>
            </a:extLst>
          </p:cNvPr>
          <p:cNvSpPr>
            <a:spLocks noGrp="1"/>
          </p:cNvSpPr>
          <p:nvPr>
            <p:ph type="title"/>
          </p:nvPr>
        </p:nvSpPr>
        <p:spPr/>
        <p:txBody>
          <a:bodyPr/>
          <a:lstStyle/>
          <a:p>
            <a:r>
              <a:rPr lang="ru-RU" dirty="0"/>
              <a:t>Модель памяти</a:t>
            </a:r>
          </a:p>
        </p:txBody>
      </p:sp>
      <p:pic>
        <p:nvPicPr>
          <p:cNvPr id="6" name="Рисунок 5">
            <a:extLst>
              <a:ext uri="{FF2B5EF4-FFF2-40B4-BE49-F238E27FC236}">
                <a16:creationId xmlns:a16="http://schemas.microsoft.com/office/drawing/2014/main" id="{5E9182FA-574A-4BB2-8BEF-CD9F9F715A2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50482" y="2564905"/>
            <a:ext cx="7858425" cy="3499407"/>
          </a:xfrm>
          <a:prstGeom prst="rect">
            <a:avLst/>
          </a:prstGeom>
        </p:spPr>
      </p:pic>
    </p:spTree>
    <p:extLst>
      <p:ext uri="{BB962C8B-B14F-4D97-AF65-F5344CB8AC3E}">
        <p14:creationId xmlns:p14="http://schemas.microsoft.com/office/powerpoint/2010/main" val="40062949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D268CC-43BA-F1C6-1E98-A364DAFB7128}"/>
              </a:ext>
            </a:extLst>
          </p:cNvPr>
          <p:cNvSpPr>
            <a:spLocks noGrp="1"/>
          </p:cNvSpPr>
          <p:nvPr>
            <p:ph type="title"/>
          </p:nvPr>
        </p:nvSpPr>
        <p:spPr/>
        <p:txBody>
          <a:bodyPr/>
          <a:lstStyle/>
          <a:p>
            <a:r>
              <a:rPr lang="ru-RU" dirty="0"/>
              <a:t>Функции, использующие глобальные переменные</a:t>
            </a:r>
          </a:p>
        </p:txBody>
      </p:sp>
      <p:sp>
        <p:nvSpPr>
          <p:cNvPr id="6" name="TextBox 5">
            <a:extLst>
              <a:ext uri="{FF2B5EF4-FFF2-40B4-BE49-F238E27FC236}">
                <a16:creationId xmlns:a16="http://schemas.microsoft.com/office/drawing/2014/main" id="{A3AD1E69-BA64-93B7-7C8F-97505EF5D6B6}"/>
              </a:ext>
            </a:extLst>
          </p:cNvPr>
          <p:cNvSpPr txBox="1"/>
          <p:nvPr/>
        </p:nvSpPr>
        <p:spPr>
          <a:xfrm>
            <a:off x="838200" y="6221314"/>
            <a:ext cx="5256584" cy="369332"/>
          </a:xfrm>
          <a:prstGeom prst="rect">
            <a:avLst/>
          </a:prstGeom>
          <a:noFill/>
        </p:spPr>
        <p:txBody>
          <a:bodyPr wrap="square">
            <a:spAutoFit/>
          </a:bodyPr>
          <a:lstStyle/>
          <a:p>
            <a:r>
              <a:rPr lang="ru-RU" dirty="0"/>
              <a:t>Какое суммарное расстояние выведет программа</a:t>
            </a:r>
            <a:r>
              <a:rPr lang="en-US" dirty="0"/>
              <a:t>?</a:t>
            </a:r>
            <a:endParaRPr lang="ru-RU" dirty="0"/>
          </a:p>
        </p:txBody>
      </p:sp>
      <p:sp>
        <p:nvSpPr>
          <p:cNvPr id="9" name="TextBox 8">
            <a:extLst>
              <a:ext uri="{FF2B5EF4-FFF2-40B4-BE49-F238E27FC236}">
                <a16:creationId xmlns:a16="http://schemas.microsoft.com/office/drawing/2014/main" id="{63874059-351B-7FB5-8C0D-FCB6FBC64F02}"/>
              </a:ext>
            </a:extLst>
          </p:cNvPr>
          <p:cNvSpPr txBox="1"/>
          <p:nvPr/>
        </p:nvSpPr>
        <p:spPr>
          <a:xfrm>
            <a:off x="7248128" y="1005407"/>
            <a:ext cx="5472608" cy="369332"/>
          </a:xfrm>
          <a:prstGeom prst="rect">
            <a:avLst/>
          </a:prstGeom>
          <a:noFill/>
        </p:spPr>
        <p:txBody>
          <a:bodyPr wrap="square">
            <a:spAutoFit/>
          </a:bodyPr>
          <a:lstStyle/>
          <a:p>
            <a:r>
              <a:rPr lang="ru-RU" dirty="0">
                <a:hlinkClick r:id="rId3"/>
              </a:rPr>
              <a:t>https://wandbox.org/permlink/Jj4a3ezbjh1JgpPv</a:t>
            </a:r>
            <a:endParaRPr lang="ru-RU" dirty="0"/>
          </a:p>
        </p:txBody>
      </p:sp>
      <p:pic>
        <p:nvPicPr>
          <p:cNvPr id="5" name="Рисунок 4">
            <a:extLst>
              <a:ext uri="{FF2B5EF4-FFF2-40B4-BE49-F238E27FC236}">
                <a16:creationId xmlns:a16="http://schemas.microsoft.com/office/drawing/2014/main" id="{847865E0-BB0B-48A2-9FEB-7B1DDAA1EA31}"/>
              </a:ext>
            </a:extLst>
          </p:cNvPr>
          <p:cNvPicPr>
            <a:picLocks noChangeAspect="1"/>
          </p:cNvPicPr>
          <p:nvPr/>
        </p:nvPicPr>
        <p:blipFill>
          <a:blip r:embed="rId4"/>
          <a:stretch>
            <a:fillRect/>
          </a:stretch>
        </p:blipFill>
        <p:spPr>
          <a:xfrm>
            <a:off x="9428240" y="1658696"/>
            <a:ext cx="2126334" cy="2166454"/>
          </a:xfrm>
          <a:prstGeom prst="rect">
            <a:avLst/>
          </a:prstGeom>
        </p:spPr>
      </p:pic>
      <p:sp>
        <p:nvSpPr>
          <p:cNvPr id="12" name="TextBox 11">
            <a:extLst>
              <a:ext uri="{FF2B5EF4-FFF2-40B4-BE49-F238E27FC236}">
                <a16:creationId xmlns:a16="http://schemas.microsoft.com/office/drawing/2014/main" id="{0E83D617-53E7-4538-BFC9-5B2A7A1D55B4}"/>
              </a:ext>
            </a:extLst>
          </p:cNvPr>
          <p:cNvSpPr txBox="1"/>
          <p:nvPr/>
        </p:nvSpPr>
        <p:spPr>
          <a:xfrm>
            <a:off x="838200" y="1690688"/>
            <a:ext cx="8152782" cy="4524315"/>
          </a:xfrm>
          <a:prstGeom prst="rect">
            <a:avLst/>
          </a:prstGeom>
          <a:noFill/>
        </p:spPr>
        <p:txBody>
          <a:bodyPr wrap="square">
            <a:spAutoFit/>
          </a:bodyPr>
          <a:lstStyle/>
          <a:p>
            <a:r>
              <a:rPr lang="en-US" b="0" dirty="0">
                <a:solidFill>
                  <a:srgbClr val="0000FF"/>
                </a:solidFill>
                <a:effectLst/>
                <a:latin typeface="Consolas" panose="020B0609020204030204" pitchFamily="49" charset="0"/>
              </a:rPr>
              <a:t>#include </a:t>
            </a:r>
            <a:r>
              <a:rPr lang="en-US" b="0" dirty="0">
                <a:solidFill>
                  <a:srgbClr val="A31515"/>
                </a:solidFill>
                <a:effectLst/>
                <a:latin typeface="Consolas" panose="020B0609020204030204" pitchFamily="49" charset="0"/>
              </a:rPr>
              <a:t>&lt;iostream&gt;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speed = </a:t>
            </a:r>
            <a:r>
              <a:rPr lang="en-US" b="0" dirty="0">
                <a:solidFill>
                  <a:srgbClr val="098658"/>
                </a:solidFill>
                <a:effectLst/>
                <a:latin typeface="Consolas" panose="020B0609020204030204" pitchFamily="49" charset="0"/>
              </a:rPr>
              <a:t>12</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Run(</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time)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distance = speed * time;</a:t>
            </a:r>
          </a:p>
          <a:p>
            <a:r>
              <a:rPr lang="en-US" b="0" dirty="0">
                <a:solidFill>
                  <a:srgbClr val="000000"/>
                </a:solidFill>
                <a:effectLst/>
                <a:latin typeface="Consolas" panose="020B0609020204030204" pitchFamily="49" charset="0"/>
              </a:rPr>
              <a:t>    std::</a:t>
            </a:r>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 </a:t>
            </a:r>
            <a:r>
              <a:rPr lang="en-US" b="0" dirty="0">
                <a:solidFill>
                  <a:srgbClr val="A31515"/>
                </a:solidFill>
                <a:effectLst/>
                <a:latin typeface="Consolas" panose="020B0609020204030204" pitchFamily="49" charset="0"/>
              </a:rPr>
              <a:t>"Run "</a:t>
            </a:r>
            <a:r>
              <a:rPr lang="en-US" b="0" dirty="0">
                <a:solidFill>
                  <a:srgbClr val="000000"/>
                </a:solidFill>
                <a:effectLst/>
                <a:latin typeface="Consolas" panose="020B0609020204030204" pitchFamily="49" charset="0"/>
              </a:rPr>
              <a:t> &lt;&lt; time &lt;&lt; </a:t>
            </a:r>
            <a:r>
              <a:rPr lang="en-US" b="0" dirty="0">
                <a:solidFill>
                  <a:srgbClr val="A31515"/>
                </a:solidFill>
                <a:effectLst/>
                <a:latin typeface="Consolas" panose="020B0609020204030204" pitchFamily="49" charset="0"/>
              </a:rPr>
              <a:t>"h at speed "</a:t>
            </a:r>
            <a:r>
              <a:rPr lang="en-US" b="0" dirty="0">
                <a:solidFill>
                  <a:srgbClr val="000000"/>
                </a:solidFill>
                <a:effectLst/>
                <a:latin typeface="Consolas" panose="020B0609020204030204" pitchFamily="49" charset="0"/>
              </a:rPr>
              <a:t> &lt;&lt; speed</a:t>
            </a:r>
          </a:p>
          <a:p>
            <a:r>
              <a:rPr lang="en-US">
                <a:solidFill>
                  <a:srgbClr val="000000"/>
                </a:solidFill>
                <a:latin typeface="Consolas" panose="020B0609020204030204" pitchFamily="49" charset="0"/>
              </a:rPr>
              <a:t>             </a:t>
            </a:r>
            <a:r>
              <a:rPr lang="en-US" b="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&lt;&lt; </a:t>
            </a:r>
            <a:r>
              <a:rPr lang="en-US" b="0" dirty="0">
                <a:solidFill>
                  <a:srgbClr val="A31515"/>
                </a:solidFill>
                <a:effectLst/>
                <a:latin typeface="Consolas" panose="020B0609020204030204" pitchFamily="49" charset="0"/>
              </a:rPr>
              <a:t>". Distance is "</a:t>
            </a:r>
            <a:r>
              <a:rPr lang="en-US" b="0" dirty="0">
                <a:solidFill>
                  <a:srgbClr val="000000"/>
                </a:solidFill>
                <a:effectLst/>
                <a:latin typeface="Consolas" panose="020B0609020204030204" pitchFamily="49" charset="0"/>
              </a:rPr>
              <a:t> &lt;&lt; distance &lt;&lt; std::</a:t>
            </a:r>
            <a:r>
              <a:rPr lang="en-US" b="0" dirty="0" err="1">
                <a:solidFill>
                  <a:srgbClr val="000000"/>
                </a:solidFill>
                <a:effectLst/>
                <a:latin typeface="Consolas" panose="020B0609020204030204" pitchFamily="49" charset="0"/>
              </a:rPr>
              <a:t>endl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speed /= </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distance;</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main()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distance = Run(</a:t>
            </a:r>
            <a:r>
              <a:rPr lang="en-US" b="0" dirty="0">
                <a:solidFill>
                  <a:srgbClr val="098658"/>
                </a:solidFill>
                <a:effectLst/>
                <a:latin typeface="Consolas" panose="020B0609020204030204" pitchFamily="49" charset="0"/>
              </a:rPr>
              <a:t>10</a:t>
            </a:r>
            <a:r>
              <a:rPr lang="en-US" b="0" dirty="0">
                <a:solidFill>
                  <a:srgbClr val="000000"/>
                </a:solidFill>
                <a:effectLst/>
                <a:latin typeface="Consolas" panose="020B0609020204030204" pitchFamily="49" charset="0"/>
              </a:rPr>
              <a:t>) + Run(</a:t>
            </a:r>
            <a:r>
              <a:rPr lang="en-US" b="0" dirty="0">
                <a:solidFill>
                  <a:srgbClr val="098658"/>
                </a:solidFill>
                <a:effectLst/>
                <a:latin typeface="Consolas" panose="020B0609020204030204" pitchFamily="49" charset="0"/>
              </a:rPr>
              <a:t>20</a:t>
            </a:r>
            <a:r>
              <a:rPr lang="en-US" b="0" dirty="0">
                <a:solidFill>
                  <a:srgbClr val="000000"/>
                </a:solidFill>
                <a:effectLst/>
                <a:latin typeface="Consolas" panose="020B0609020204030204" pitchFamily="49" charset="0"/>
              </a:rPr>
              <a:t>) + Run(</a:t>
            </a:r>
            <a:r>
              <a:rPr lang="en-US" b="0" dirty="0">
                <a:solidFill>
                  <a:srgbClr val="098658"/>
                </a:solidFill>
                <a:effectLst/>
                <a:latin typeface="Consolas" panose="020B0609020204030204" pitchFamily="49" charset="0"/>
              </a:rPr>
              <a:t>30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std::</a:t>
            </a:r>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 distance &lt;&lt; std::</a:t>
            </a:r>
            <a:r>
              <a:rPr lang="en-US" b="0" dirty="0" err="1">
                <a:solidFill>
                  <a:srgbClr val="000000"/>
                </a:solidFill>
                <a:effectLst/>
                <a:latin typeface="Consolas" panose="020B0609020204030204" pitchFamily="49" charset="0"/>
              </a:rPr>
              <a:t>endl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D47FB1AB-996E-43F5-992C-F6D1633B96B2}"/>
              </a:ext>
            </a:extLst>
          </p:cNvPr>
          <p:cNvSpPr txBox="1"/>
          <p:nvPr/>
        </p:nvSpPr>
        <p:spPr>
          <a:xfrm>
            <a:off x="7824192" y="4037192"/>
            <a:ext cx="3902767"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ru-RU" dirty="0" err="1"/>
              <a:t>Run</a:t>
            </a:r>
            <a:r>
              <a:rPr lang="ru-RU" dirty="0"/>
              <a:t> 10h </a:t>
            </a:r>
            <a:r>
              <a:rPr lang="ru-RU" dirty="0" err="1"/>
              <a:t>at</a:t>
            </a:r>
            <a:r>
              <a:rPr lang="ru-RU" dirty="0"/>
              <a:t> </a:t>
            </a:r>
            <a:r>
              <a:rPr lang="ru-RU" dirty="0" err="1"/>
              <a:t>speed</a:t>
            </a:r>
            <a:r>
              <a:rPr lang="ru-RU" dirty="0"/>
              <a:t> 12. </a:t>
            </a:r>
            <a:r>
              <a:rPr lang="ru-RU" dirty="0" err="1"/>
              <a:t>Distance</a:t>
            </a:r>
            <a:r>
              <a:rPr lang="ru-RU" dirty="0"/>
              <a:t> </a:t>
            </a:r>
            <a:r>
              <a:rPr lang="ru-RU" dirty="0" err="1"/>
              <a:t>is</a:t>
            </a:r>
            <a:r>
              <a:rPr lang="ru-RU" dirty="0"/>
              <a:t> 120</a:t>
            </a:r>
          </a:p>
          <a:p>
            <a:r>
              <a:rPr lang="ru-RU" dirty="0" err="1"/>
              <a:t>Run</a:t>
            </a:r>
            <a:r>
              <a:rPr lang="ru-RU" dirty="0"/>
              <a:t> 20h </a:t>
            </a:r>
            <a:r>
              <a:rPr lang="ru-RU" dirty="0" err="1"/>
              <a:t>at</a:t>
            </a:r>
            <a:r>
              <a:rPr lang="ru-RU" dirty="0"/>
              <a:t> </a:t>
            </a:r>
            <a:r>
              <a:rPr lang="ru-RU" dirty="0" err="1"/>
              <a:t>speed</a:t>
            </a:r>
            <a:r>
              <a:rPr lang="ru-RU" dirty="0"/>
              <a:t> 6. </a:t>
            </a:r>
            <a:r>
              <a:rPr lang="ru-RU" dirty="0" err="1"/>
              <a:t>Distance</a:t>
            </a:r>
            <a:r>
              <a:rPr lang="ru-RU" dirty="0"/>
              <a:t> </a:t>
            </a:r>
            <a:r>
              <a:rPr lang="ru-RU" dirty="0" err="1"/>
              <a:t>is</a:t>
            </a:r>
            <a:r>
              <a:rPr lang="ru-RU" dirty="0"/>
              <a:t> 120</a:t>
            </a:r>
          </a:p>
          <a:p>
            <a:r>
              <a:rPr lang="ru-RU" dirty="0" err="1"/>
              <a:t>Run</a:t>
            </a:r>
            <a:r>
              <a:rPr lang="ru-RU" dirty="0"/>
              <a:t> 30h </a:t>
            </a:r>
            <a:r>
              <a:rPr lang="ru-RU" dirty="0" err="1"/>
              <a:t>at</a:t>
            </a:r>
            <a:r>
              <a:rPr lang="ru-RU" dirty="0"/>
              <a:t> </a:t>
            </a:r>
            <a:r>
              <a:rPr lang="ru-RU" dirty="0" err="1"/>
              <a:t>speed</a:t>
            </a:r>
            <a:r>
              <a:rPr lang="ru-RU" dirty="0"/>
              <a:t> 3. </a:t>
            </a:r>
            <a:r>
              <a:rPr lang="ru-RU" dirty="0" err="1"/>
              <a:t>Distance</a:t>
            </a:r>
            <a:r>
              <a:rPr lang="ru-RU" dirty="0"/>
              <a:t> </a:t>
            </a:r>
            <a:r>
              <a:rPr lang="ru-RU" dirty="0" err="1"/>
              <a:t>is</a:t>
            </a:r>
            <a:r>
              <a:rPr lang="ru-RU" dirty="0"/>
              <a:t> 90</a:t>
            </a:r>
          </a:p>
          <a:p>
            <a:r>
              <a:rPr lang="ru-RU" dirty="0"/>
              <a:t>330</a:t>
            </a:r>
          </a:p>
        </p:txBody>
      </p:sp>
      <p:sp>
        <p:nvSpPr>
          <p:cNvPr id="16" name="TextBox 15">
            <a:extLst>
              <a:ext uri="{FF2B5EF4-FFF2-40B4-BE49-F238E27FC236}">
                <a16:creationId xmlns:a16="http://schemas.microsoft.com/office/drawing/2014/main" id="{9D712B39-CC79-47DA-A7E7-1BA2A790FD54}"/>
              </a:ext>
            </a:extLst>
          </p:cNvPr>
          <p:cNvSpPr txBox="1"/>
          <p:nvPr/>
        </p:nvSpPr>
        <p:spPr>
          <a:xfrm>
            <a:off x="7824192" y="5378114"/>
            <a:ext cx="3902767" cy="1200329"/>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ru-RU" dirty="0" err="1"/>
              <a:t>Run</a:t>
            </a:r>
            <a:r>
              <a:rPr lang="ru-RU" dirty="0"/>
              <a:t> 30h </a:t>
            </a:r>
            <a:r>
              <a:rPr lang="ru-RU" dirty="0" err="1"/>
              <a:t>at</a:t>
            </a:r>
            <a:r>
              <a:rPr lang="ru-RU" dirty="0"/>
              <a:t> </a:t>
            </a:r>
            <a:r>
              <a:rPr lang="ru-RU" dirty="0" err="1"/>
              <a:t>speed</a:t>
            </a:r>
            <a:r>
              <a:rPr lang="ru-RU" dirty="0"/>
              <a:t> 12. </a:t>
            </a:r>
            <a:r>
              <a:rPr lang="ru-RU" dirty="0" err="1"/>
              <a:t>Distance</a:t>
            </a:r>
            <a:r>
              <a:rPr lang="ru-RU" dirty="0"/>
              <a:t> </a:t>
            </a:r>
            <a:r>
              <a:rPr lang="ru-RU" dirty="0" err="1"/>
              <a:t>is</a:t>
            </a:r>
            <a:r>
              <a:rPr lang="ru-RU" dirty="0"/>
              <a:t> 360</a:t>
            </a:r>
          </a:p>
          <a:p>
            <a:r>
              <a:rPr lang="ru-RU" dirty="0" err="1"/>
              <a:t>Run</a:t>
            </a:r>
            <a:r>
              <a:rPr lang="ru-RU" dirty="0"/>
              <a:t> 20h </a:t>
            </a:r>
            <a:r>
              <a:rPr lang="ru-RU" dirty="0" err="1"/>
              <a:t>at</a:t>
            </a:r>
            <a:r>
              <a:rPr lang="ru-RU" dirty="0"/>
              <a:t> </a:t>
            </a:r>
            <a:r>
              <a:rPr lang="ru-RU" dirty="0" err="1"/>
              <a:t>speed</a:t>
            </a:r>
            <a:r>
              <a:rPr lang="ru-RU" dirty="0"/>
              <a:t> 6. </a:t>
            </a:r>
            <a:r>
              <a:rPr lang="ru-RU" dirty="0" err="1"/>
              <a:t>Distance</a:t>
            </a:r>
            <a:r>
              <a:rPr lang="ru-RU" dirty="0"/>
              <a:t> </a:t>
            </a:r>
            <a:r>
              <a:rPr lang="ru-RU" dirty="0" err="1"/>
              <a:t>is</a:t>
            </a:r>
            <a:r>
              <a:rPr lang="ru-RU" dirty="0"/>
              <a:t> 120</a:t>
            </a:r>
          </a:p>
          <a:p>
            <a:r>
              <a:rPr lang="ru-RU" dirty="0" err="1"/>
              <a:t>Run</a:t>
            </a:r>
            <a:r>
              <a:rPr lang="ru-RU" dirty="0"/>
              <a:t> 10h </a:t>
            </a:r>
            <a:r>
              <a:rPr lang="ru-RU" dirty="0" err="1"/>
              <a:t>at</a:t>
            </a:r>
            <a:r>
              <a:rPr lang="ru-RU" dirty="0"/>
              <a:t> </a:t>
            </a:r>
            <a:r>
              <a:rPr lang="ru-RU" dirty="0" err="1"/>
              <a:t>speed</a:t>
            </a:r>
            <a:r>
              <a:rPr lang="ru-RU" dirty="0"/>
              <a:t> 3. </a:t>
            </a:r>
            <a:r>
              <a:rPr lang="ru-RU" dirty="0" err="1"/>
              <a:t>Distance</a:t>
            </a:r>
            <a:r>
              <a:rPr lang="ru-RU" dirty="0"/>
              <a:t> </a:t>
            </a:r>
            <a:r>
              <a:rPr lang="ru-RU" dirty="0" err="1"/>
              <a:t>is</a:t>
            </a:r>
            <a:r>
              <a:rPr lang="ru-RU" dirty="0"/>
              <a:t> 30</a:t>
            </a:r>
          </a:p>
          <a:p>
            <a:r>
              <a:rPr lang="ru-RU" dirty="0"/>
              <a:t>510</a:t>
            </a:r>
          </a:p>
        </p:txBody>
      </p:sp>
    </p:spTree>
    <p:extLst>
      <p:ext uri="{BB962C8B-B14F-4D97-AF65-F5344CB8AC3E}">
        <p14:creationId xmlns:p14="http://schemas.microsoft.com/office/powerpoint/2010/main" val="81856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fade">
                                      <p:cBhvr>
                                        <p:cTn id="1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6B70F33-378B-4EF0-8ECE-A7D886C4A39A}"/>
              </a:ext>
            </a:extLst>
          </p:cNvPr>
          <p:cNvSpPr>
            <a:spLocks noGrp="1"/>
          </p:cNvSpPr>
          <p:nvPr>
            <p:ph type="title"/>
          </p:nvPr>
        </p:nvSpPr>
        <p:spPr/>
        <p:txBody>
          <a:bodyPr/>
          <a:lstStyle/>
          <a:p>
            <a:r>
              <a:rPr lang="ru-RU" dirty="0"/>
              <a:t>Работа с динамической памятью</a:t>
            </a:r>
          </a:p>
        </p:txBody>
      </p:sp>
      <p:sp>
        <p:nvSpPr>
          <p:cNvPr id="5" name="Текст 4">
            <a:extLst>
              <a:ext uri="{FF2B5EF4-FFF2-40B4-BE49-F238E27FC236}">
                <a16:creationId xmlns:a16="http://schemas.microsoft.com/office/drawing/2014/main" id="{C2981653-8D0B-4273-B3AC-95A504F6C124}"/>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264688563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normAutofit/>
          </a:bodyPr>
          <a:lstStyle/>
          <a:p>
            <a:r>
              <a:rPr lang="ru-RU"/>
              <a:t>Указатели и динамическая память</a:t>
            </a:r>
          </a:p>
        </p:txBody>
      </p:sp>
      <p:sp>
        <p:nvSpPr>
          <p:cNvPr id="99331" name="Rectangle 3"/>
          <p:cNvSpPr>
            <a:spLocks noGrp="1" noChangeArrowheads="1"/>
          </p:cNvSpPr>
          <p:nvPr>
            <p:ph idx="1"/>
          </p:nvPr>
        </p:nvSpPr>
        <p:spPr/>
        <p:txBody>
          <a:bodyPr>
            <a:normAutofit/>
          </a:bodyPr>
          <a:lstStyle/>
          <a:p>
            <a:r>
              <a:rPr lang="ru-RU" dirty="0"/>
              <a:t>Часто до запуска программы неизвестно с каким объемом данных ей нужно работать</a:t>
            </a:r>
          </a:p>
          <a:p>
            <a:r>
              <a:rPr lang="ru-RU" dirty="0"/>
              <a:t>Стандартные контейнеры решают эту задачу, выделяя элементы в динамической памяти</a:t>
            </a:r>
          </a:p>
          <a:p>
            <a:r>
              <a:rPr lang="ru-RU" dirty="0"/>
              <a:t>Для хранения адреса динамической памяти используются указатели</a:t>
            </a:r>
          </a:p>
          <a:p>
            <a:pPr lvl="1"/>
            <a:r>
              <a:rPr lang="ru-RU" dirty="0"/>
              <a:t>Функции и операции выделения памяти возвращают указатель</a:t>
            </a:r>
          </a:p>
          <a:p>
            <a:pPr lvl="1"/>
            <a:r>
              <a:rPr lang="ru-RU" dirty="0"/>
              <a:t>Функции и операции освобождения памяти – принимают указатель в качестве аргумента</a:t>
            </a:r>
          </a:p>
          <a:p>
            <a:endParaRPr lang="ru-RU" dirty="0"/>
          </a:p>
        </p:txBody>
      </p:sp>
    </p:spTree>
    <p:custDataLst>
      <p:tags r:id="rId1"/>
    </p:custDataLst>
    <p:extLst>
      <p:ext uri="{BB962C8B-B14F-4D97-AF65-F5344CB8AC3E}">
        <p14:creationId xmlns:p14="http://schemas.microsoft.com/office/powerpoint/2010/main" val="224874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Effect transition="in" filter="fade">
                                      <p:cBhvr>
                                        <p:cTn id="7" dur="500"/>
                                        <p:tgtEl>
                                          <p:spTgt spid="993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9331">
                                            <p:txEl>
                                              <p:pRg st="1" end="1"/>
                                            </p:txEl>
                                          </p:spTgt>
                                        </p:tgtEl>
                                        <p:attrNameLst>
                                          <p:attrName>style.visibility</p:attrName>
                                        </p:attrNameLst>
                                      </p:cBhvr>
                                      <p:to>
                                        <p:strVal val="visible"/>
                                      </p:to>
                                    </p:set>
                                    <p:animEffect transition="in" filter="fade">
                                      <p:cBhvr>
                                        <p:cTn id="12" dur="500"/>
                                        <p:tgtEl>
                                          <p:spTgt spid="993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9331">
                                            <p:txEl>
                                              <p:pRg st="2" end="2"/>
                                            </p:txEl>
                                          </p:spTgt>
                                        </p:tgtEl>
                                        <p:attrNameLst>
                                          <p:attrName>style.visibility</p:attrName>
                                        </p:attrNameLst>
                                      </p:cBhvr>
                                      <p:to>
                                        <p:strVal val="visible"/>
                                      </p:to>
                                    </p:set>
                                    <p:animEffect transition="in" filter="fade">
                                      <p:cBhvr>
                                        <p:cTn id="17" dur="500"/>
                                        <p:tgtEl>
                                          <p:spTgt spid="99331">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99331">
                                            <p:txEl>
                                              <p:pRg st="3" end="3"/>
                                            </p:txEl>
                                          </p:spTgt>
                                        </p:tgtEl>
                                        <p:attrNameLst>
                                          <p:attrName>style.visibility</p:attrName>
                                        </p:attrNameLst>
                                      </p:cBhvr>
                                      <p:to>
                                        <p:strVal val="visible"/>
                                      </p:to>
                                    </p:set>
                                    <p:animEffect transition="in" filter="fade">
                                      <p:cBhvr>
                                        <p:cTn id="20" dur="500"/>
                                        <p:tgtEl>
                                          <p:spTgt spid="99331">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99331">
                                            <p:txEl>
                                              <p:pRg st="4" end="4"/>
                                            </p:txEl>
                                          </p:spTgt>
                                        </p:tgtEl>
                                        <p:attrNameLst>
                                          <p:attrName>style.visibility</p:attrName>
                                        </p:attrNameLst>
                                      </p:cBhvr>
                                      <p:to>
                                        <p:strVal val="visible"/>
                                      </p:to>
                                    </p:set>
                                    <p:animEffect transition="in" filter="fade">
                                      <p:cBhvr>
                                        <p:cTn id="23" dur="500"/>
                                        <p:tgtEl>
                                          <p:spTgt spid="9933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ru-RU"/>
              <a:t>Операторы </a:t>
            </a:r>
            <a:r>
              <a:rPr lang="en-US"/>
              <a:t>new </a:t>
            </a:r>
            <a:r>
              <a:rPr lang="ru-RU"/>
              <a:t>и </a:t>
            </a:r>
            <a:r>
              <a:rPr lang="en-US"/>
              <a:t>delete</a:t>
            </a:r>
            <a:endParaRPr lang="ru-RU"/>
          </a:p>
        </p:txBody>
      </p:sp>
      <p:sp>
        <p:nvSpPr>
          <p:cNvPr id="40963" name="Rectangle 3"/>
          <p:cNvSpPr>
            <a:spLocks noGrp="1" noChangeArrowheads="1"/>
          </p:cNvSpPr>
          <p:nvPr>
            <p:ph idx="1"/>
          </p:nvPr>
        </p:nvSpPr>
        <p:spPr/>
        <p:txBody>
          <a:bodyPr>
            <a:normAutofit/>
          </a:bodyPr>
          <a:lstStyle/>
          <a:p>
            <a:pPr>
              <a:lnSpc>
                <a:spcPct val="80000"/>
              </a:lnSpc>
            </a:pPr>
            <a:r>
              <a:rPr lang="ru-RU" dirty="0"/>
              <a:t>Оператор </a:t>
            </a:r>
            <a:r>
              <a:rPr lang="en-US" b="1" dirty="0"/>
              <a:t>new</a:t>
            </a:r>
            <a:r>
              <a:rPr lang="en-US" dirty="0"/>
              <a:t> </a:t>
            </a:r>
            <a:r>
              <a:rPr lang="ru-RU" dirty="0"/>
              <a:t>выделяет память под хранение объекта или массива в динамической памяти и конструирует в ней объект</a:t>
            </a:r>
            <a:endParaRPr lang="en-US" dirty="0"/>
          </a:p>
          <a:p>
            <a:pPr lvl="1">
              <a:lnSpc>
                <a:spcPct val="80000"/>
              </a:lnSpc>
            </a:pPr>
            <a:r>
              <a:rPr lang="ru-RU" sz="2400" dirty="0"/>
              <a:t>Тип </a:t>
            </a:r>
            <a:r>
              <a:rPr lang="en-US" sz="2400" dirty="0"/>
              <a:t>*p = new </a:t>
            </a:r>
            <a:r>
              <a:rPr lang="ru-RU" sz="2400" dirty="0"/>
              <a:t>Тип()</a:t>
            </a:r>
          </a:p>
          <a:p>
            <a:pPr lvl="1">
              <a:lnSpc>
                <a:spcPct val="80000"/>
              </a:lnSpc>
            </a:pPr>
            <a:r>
              <a:rPr lang="ru-RU" sz="2400" dirty="0"/>
              <a:t>Тип </a:t>
            </a:r>
            <a:r>
              <a:rPr lang="en-US" sz="2400" dirty="0"/>
              <a:t>*p = new </a:t>
            </a:r>
            <a:r>
              <a:rPr lang="ru-RU" sz="2400" dirty="0"/>
              <a:t>Тип(инициализатор,...)</a:t>
            </a:r>
          </a:p>
          <a:p>
            <a:pPr lvl="1">
              <a:lnSpc>
                <a:spcPct val="80000"/>
              </a:lnSpc>
            </a:pPr>
            <a:r>
              <a:rPr lang="ru-RU" sz="2400" dirty="0"/>
              <a:t>Тип </a:t>
            </a:r>
            <a:r>
              <a:rPr lang="en-US" sz="2400" dirty="0"/>
              <a:t>*p = new </a:t>
            </a:r>
            <a:r>
              <a:rPr lang="ru-RU" sz="2400" dirty="0"/>
              <a:t>Тип</a:t>
            </a:r>
            <a:r>
              <a:rPr lang="en-US" sz="2400" dirty="0"/>
              <a:t>[</a:t>
            </a:r>
            <a:r>
              <a:rPr lang="ru-RU" sz="2400" dirty="0"/>
              <a:t>кол-во элементов</a:t>
            </a:r>
            <a:r>
              <a:rPr lang="en-US" sz="2400" dirty="0"/>
              <a:t>]</a:t>
            </a:r>
            <a:endParaRPr lang="ru-RU" sz="2400" dirty="0"/>
          </a:p>
          <a:p>
            <a:pPr>
              <a:lnSpc>
                <a:spcPct val="80000"/>
              </a:lnSpc>
            </a:pPr>
            <a:r>
              <a:rPr lang="ru-RU" dirty="0"/>
              <a:t>Оператор </a:t>
            </a:r>
            <a:r>
              <a:rPr lang="en-US" dirty="0"/>
              <a:t>delete </a:t>
            </a:r>
            <a:r>
              <a:rPr lang="ru-RU" dirty="0"/>
              <a:t>освобождает память, выделенную ранее оператором </a:t>
            </a:r>
            <a:r>
              <a:rPr lang="en-US" dirty="0"/>
              <a:t>new</a:t>
            </a:r>
            <a:endParaRPr lang="ru-RU" dirty="0"/>
          </a:p>
          <a:p>
            <a:pPr lvl="1">
              <a:lnSpc>
                <a:spcPct val="80000"/>
              </a:lnSpc>
            </a:pPr>
            <a:r>
              <a:rPr lang="en-US" sz="2400" dirty="0"/>
              <a:t>delete </a:t>
            </a:r>
            <a:r>
              <a:rPr lang="en-US" sz="2400" dirty="0" err="1"/>
              <a:t>pObject</a:t>
            </a:r>
            <a:r>
              <a:rPr lang="en-US" sz="2400" dirty="0"/>
              <a:t>;</a:t>
            </a:r>
          </a:p>
          <a:p>
            <a:pPr lvl="1">
              <a:lnSpc>
                <a:spcPct val="80000"/>
              </a:lnSpc>
            </a:pPr>
            <a:r>
              <a:rPr lang="en-US" sz="2400" dirty="0"/>
              <a:t>delete [] </a:t>
            </a:r>
            <a:r>
              <a:rPr lang="en-US" sz="2400" dirty="0" err="1"/>
              <a:t>pArray</a:t>
            </a:r>
            <a:r>
              <a:rPr lang="en-US" sz="2400" dirty="0"/>
              <a:t>;</a:t>
            </a:r>
            <a:endParaRPr lang="ru-RU" sz="2400" dirty="0"/>
          </a:p>
          <a:p>
            <a:pPr>
              <a:lnSpc>
                <a:spcPct val="80000"/>
              </a:lnSpc>
            </a:pPr>
            <a:r>
              <a:rPr lang="ru-RU" dirty="0"/>
              <a:t>Использование непарных версий </a:t>
            </a:r>
            <a:r>
              <a:rPr lang="en-US" dirty="0"/>
              <a:t>new </a:t>
            </a:r>
            <a:r>
              <a:rPr lang="ru-RU" dirty="0"/>
              <a:t>и</a:t>
            </a:r>
            <a:r>
              <a:rPr lang="en-US" dirty="0"/>
              <a:t> delete </a:t>
            </a:r>
            <a:r>
              <a:rPr lang="ru-RU" dirty="0"/>
              <a:t>приведёт к неопределённому поведению</a:t>
            </a:r>
          </a:p>
        </p:txBody>
      </p:sp>
    </p:spTree>
    <p:custDataLst>
      <p:tags r:id="rId1"/>
    </p:custDataLst>
    <p:extLst>
      <p:ext uri="{BB962C8B-B14F-4D97-AF65-F5344CB8AC3E}">
        <p14:creationId xmlns:p14="http://schemas.microsoft.com/office/powerpoint/2010/main" val="27427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fade">
                                      <p:cBhvr>
                                        <p:cTn id="7" dur="500"/>
                                        <p:tgtEl>
                                          <p:spTgt spid="4096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0963">
                                            <p:txEl>
                                              <p:pRg st="1" end="1"/>
                                            </p:txEl>
                                          </p:spTgt>
                                        </p:tgtEl>
                                        <p:attrNameLst>
                                          <p:attrName>style.visibility</p:attrName>
                                        </p:attrNameLst>
                                      </p:cBhvr>
                                      <p:to>
                                        <p:strVal val="visible"/>
                                      </p:to>
                                    </p:set>
                                    <p:animEffect transition="in" filter="fade">
                                      <p:cBhvr>
                                        <p:cTn id="10" dur="500"/>
                                        <p:tgtEl>
                                          <p:spTgt spid="4096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0963">
                                            <p:txEl>
                                              <p:pRg st="2" end="2"/>
                                            </p:txEl>
                                          </p:spTgt>
                                        </p:tgtEl>
                                        <p:attrNameLst>
                                          <p:attrName>style.visibility</p:attrName>
                                        </p:attrNameLst>
                                      </p:cBhvr>
                                      <p:to>
                                        <p:strVal val="visible"/>
                                      </p:to>
                                    </p:set>
                                    <p:animEffect transition="in" filter="fade">
                                      <p:cBhvr>
                                        <p:cTn id="13" dur="500"/>
                                        <p:tgtEl>
                                          <p:spTgt spid="4096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0963">
                                            <p:txEl>
                                              <p:pRg st="3" end="3"/>
                                            </p:txEl>
                                          </p:spTgt>
                                        </p:tgtEl>
                                        <p:attrNameLst>
                                          <p:attrName>style.visibility</p:attrName>
                                        </p:attrNameLst>
                                      </p:cBhvr>
                                      <p:to>
                                        <p:strVal val="visible"/>
                                      </p:to>
                                    </p:set>
                                    <p:animEffect transition="in" filter="fade">
                                      <p:cBhvr>
                                        <p:cTn id="16" dur="500"/>
                                        <p:tgtEl>
                                          <p:spTgt spid="4096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40963">
                                            <p:txEl>
                                              <p:pRg st="4" end="4"/>
                                            </p:txEl>
                                          </p:spTgt>
                                        </p:tgtEl>
                                        <p:attrNameLst>
                                          <p:attrName>style.visibility</p:attrName>
                                        </p:attrNameLst>
                                      </p:cBhvr>
                                      <p:to>
                                        <p:strVal val="visible"/>
                                      </p:to>
                                    </p:set>
                                    <p:animEffect transition="in" filter="fade">
                                      <p:cBhvr>
                                        <p:cTn id="21" dur="500"/>
                                        <p:tgtEl>
                                          <p:spTgt spid="4096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0963">
                                            <p:txEl>
                                              <p:pRg st="5" end="5"/>
                                            </p:txEl>
                                          </p:spTgt>
                                        </p:tgtEl>
                                        <p:attrNameLst>
                                          <p:attrName>style.visibility</p:attrName>
                                        </p:attrNameLst>
                                      </p:cBhvr>
                                      <p:to>
                                        <p:strVal val="visible"/>
                                      </p:to>
                                    </p:set>
                                    <p:animEffect transition="in" filter="fade">
                                      <p:cBhvr>
                                        <p:cTn id="24" dur="500"/>
                                        <p:tgtEl>
                                          <p:spTgt spid="4096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0963">
                                            <p:txEl>
                                              <p:pRg st="6" end="6"/>
                                            </p:txEl>
                                          </p:spTgt>
                                        </p:tgtEl>
                                        <p:attrNameLst>
                                          <p:attrName>style.visibility</p:attrName>
                                        </p:attrNameLst>
                                      </p:cBhvr>
                                      <p:to>
                                        <p:strVal val="visible"/>
                                      </p:to>
                                    </p:set>
                                    <p:animEffect transition="in" filter="fade">
                                      <p:cBhvr>
                                        <p:cTn id="27" dur="500"/>
                                        <p:tgtEl>
                                          <p:spTgt spid="4096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963">
                                            <p:txEl>
                                              <p:pRg st="7" end="7"/>
                                            </p:txEl>
                                          </p:spTgt>
                                        </p:tgtEl>
                                        <p:attrNameLst>
                                          <p:attrName>style.visibility</p:attrName>
                                        </p:attrNameLst>
                                      </p:cBhvr>
                                      <p:to>
                                        <p:strVal val="visible"/>
                                      </p:to>
                                    </p:set>
                                    <p:animEffect transition="in" filter="fade">
                                      <p:cBhvr>
                                        <p:cTn id="32" dur="500"/>
                                        <p:tgtEl>
                                          <p:spTgt spid="409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0AD765A6-E957-45FE-9BC9-B2357F725D48}"/>
              </a:ext>
            </a:extLst>
          </p:cNvPr>
          <p:cNvSpPr>
            <a:spLocks noGrp="1"/>
          </p:cNvSpPr>
          <p:nvPr>
            <p:ph type="title"/>
          </p:nvPr>
        </p:nvSpPr>
        <p:spPr/>
        <p:txBody>
          <a:bodyPr/>
          <a:lstStyle/>
          <a:p>
            <a:r>
              <a:rPr lang="ru-RU" dirty="0"/>
              <a:t>Создание и удаление объекта</a:t>
            </a:r>
          </a:p>
        </p:txBody>
      </p:sp>
      <p:sp>
        <p:nvSpPr>
          <p:cNvPr id="6" name="TextBox 5">
            <a:extLst>
              <a:ext uri="{FF2B5EF4-FFF2-40B4-BE49-F238E27FC236}">
                <a16:creationId xmlns:a16="http://schemas.microsoft.com/office/drawing/2014/main" id="{E387803D-9E22-4B38-8246-E11A959D9D0D}"/>
              </a:ext>
            </a:extLst>
          </p:cNvPr>
          <p:cNvSpPr txBox="1"/>
          <p:nvPr/>
        </p:nvSpPr>
        <p:spPr>
          <a:xfrm>
            <a:off x="838200" y="2204864"/>
            <a:ext cx="11353800" cy="4524315"/>
          </a:xfrm>
          <a:prstGeom prst="rect">
            <a:avLst/>
          </a:prstGeom>
          <a:noFill/>
        </p:spPr>
        <p:txBody>
          <a:bodyPr wrap="square">
            <a:spAutoFit/>
          </a:bodyPr>
          <a:lstStyle/>
          <a:p>
            <a:r>
              <a:rPr lang="en-US" b="0" dirty="0">
                <a:solidFill>
                  <a:srgbClr val="0000FF"/>
                </a:solidFill>
                <a:effectLst/>
                <a:latin typeface="Consolas" panose="020B0609020204030204" pitchFamily="49" charset="0"/>
              </a:rPr>
              <a:t>#include </a:t>
            </a:r>
            <a:r>
              <a:rPr lang="en-US" b="0" dirty="0">
                <a:solidFill>
                  <a:srgbClr val="A31515"/>
                </a:solidFill>
                <a:effectLst/>
                <a:latin typeface="Consolas" panose="020B0609020204030204" pitchFamily="49" charset="0"/>
              </a:rPr>
              <a:t>&lt;</a:t>
            </a:r>
            <a:r>
              <a:rPr lang="en-US" b="0" dirty="0" err="1">
                <a:solidFill>
                  <a:srgbClr val="A31515"/>
                </a:solidFill>
                <a:effectLst/>
                <a:latin typeface="Consolas" panose="020B0609020204030204" pitchFamily="49" charset="0"/>
              </a:rPr>
              <a:t>cassert</a:t>
            </a:r>
            <a:r>
              <a:rPr lang="en-US" b="0" dirty="0">
                <a:solidFill>
                  <a:srgbClr val="A31515"/>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struct</a:t>
            </a:r>
            <a:r>
              <a:rPr lang="en-US" b="0" dirty="0">
                <a:solidFill>
                  <a:srgbClr val="000000"/>
                </a:solidFill>
                <a:effectLst/>
                <a:latin typeface="Consolas" panose="020B0609020204030204" pitchFamily="49" charset="0"/>
              </a:rPr>
              <a:t> Point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x, y;</a:t>
            </a:r>
          </a:p>
          <a:p>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main() {</a:t>
            </a:r>
          </a:p>
          <a:p>
            <a:r>
              <a:rPr lang="en-US"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В куче создаётся объект типа </a:t>
            </a:r>
            <a:r>
              <a:rPr lang="en-US" b="0" dirty="0">
                <a:solidFill>
                  <a:srgbClr val="008000"/>
                </a:solidFill>
                <a:effectLst/>
                <a:latin typeface="Consolas" panose="020B0609020204030204" pitchFamily="49" charset="0"/>
              </a:rPr>
              <a:t>Point. </a:t>
            </a:r>
            <a:r>
              <a:rPr lang="ru-RU" b="0" dirty="0">
                <a:solidFill>
                  <a:srgbClr val="008000"/>
                </a:solidFill>
                <a:effectLst/>
                <a:latin typeface="Consolas" panose="020B0609020204030204" pitchFamily="49" charset="0"/>
              </a:rPr>
              <a:t>Адрес этого объекта сохраняется в </a:t>
            </a:r>
            <a:r>
              <a:rPr lang="en-US" b="0" dirty="0">
                <a:solidFill>
                  <a:srgbClr val="008000"/>
                </a:solidFill>
                <a:effectLst/>
                <a:latin typeface="Consolas" panose="020B0609020204030204" pitchFamily="49" charset="0"/>
              </a:rPr>
              <a:t>p.</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Point* p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Point{</a:t>
            </a:r>
            <a:r>
              <a:rPr lang="en-US" b="0" dirty="0">
                <a:solidFill>
                  <a:srgbClr val="098658"/>
                </a:solidFill>
                <a:effectLst/>
                <a:latin typeface="Consolas" panose="020B0609020204030204" pitchFamily="49" charset="0"/>
              </a:rPr>
              <a:t>10</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20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Используем созданный объект по указателю на него</a:t>
            </a:r>
            <a:endParaRPr lang="ru-RU" b="0" dirty="0">
              <a:solidFill>
                <a:srgbClr val="000000"/>
              </a:solidFill>
              <a:effectLst/>
              <a:latin typeface="Consolas" panose="020B0609020204030204" pitchFamily="49" charset="0"/>
            </a:endParaRPr>
          </a:p>
          <a:p>
            <a:r>
              <a:rPr lang="ru-RU"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assert</a:t>
            </a:r>
            <a:r>
              <a:rPr lang="en-US" b="0" dirty="0">
                <a:solidFill>
                  <a:srgbClr val="000000"/>
                </a:solidFill>
                <a:effectLst/>
                <a:latin typeface="Consolas" panose="020B0609020204030204" pitchFamily="49" charset="0"/>
              </a:rPr>
              <a:t>(p-&gt;x == </a:t>
            </a:r>
            <a:r>
              <a:rPr lang="en-US" b="0" dirty="0">
                <a:solidFill>
                  <a:srgbClr val="098658"/>
                </a:solidFill>
                <a:effectLst/>
                <a:latin typeface="Consolas" panose="020B0609020204030204" pitchFamily="49" charset="0"/>
              </a:rPr>
              <a:t>10</a:t>
            </a:r>
            <a:r>
              <a:rPr lang="en-US" b="0" dirty="0">
                <a:solidFill>
                  <a:srgbClr val="000000"/>
                </a:solidFill>
                <a:effectLst/>
                <a:latin typeface="Consolas" panose="020B0609020204030204" pitchFamily="49" charset="0"/>
              </a:rPr>
              <a:t> &amp;&amp; p-&gt;y == </a:t>
            </a:r>
            <a:r>
              <a:rPr lang="en-US" b="0" dirty="0">
                <a:solidFill>
                  <a:srgbClr val="098658"/>
                </a:solidFill>
                <a:effectLst/>
                <a:latin typeface="Consolas" panose="020B0609020204030204" pitchFamily="49" charset="0"/>
              </a:rPr>
              <a:t>20</a:t>
            </a:r>
            <a:r>
              <a:rPr lang="en-US" b="0" dirty="0">
                <a:solidFill>
                  <a:srgbClr val="000000"/>
                </a:solidFill>
                <a:effectLst/>
                <a:latin typeface="Consolas" panose="020B0609020204030204" pitchFamily="49" charset="0"/>
              </a:rPr>
              <a:t>);</a:t>
            </a:r>
          </a:p>
          <a:p>
            <a:br>
              <a:rPr lang="en-US" b="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Удаляем объект и возвращаем занимаемый им блок памяти обратно в кучу</a:t>
            </a:r>
            <a:endParaRPr lang="ru-RU" b="0" dirty="0">
              <a:solidFill>
                <a:srgbClr val="000000"/>
              </a:solidFill>
              <a:effectLst/>
              <a:latin typeface="Consolas" panose="020B0609020204030204" pitchFamily="49" charset="0"/>
            </a:endParaRPr>
          </a:p>
          <a:p>
            <a:r>
              <a:rPr lang="ru-RU" b="0" dirty="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delete p;</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2995084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Effect transition="in" filter="fade">
                                      <p:cBhvr>
                                        <p:cTn id="7" dur="500"/>
                                        <p:tgtEl>
                                          <p:spTgt spid="6">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6" end="6"/>
                                            </p:txEl>
                                          </p:spTgt>
                                        </p:tgtEl>
                                        <p:attrNameLst>
                                          <p:attrName>style.visibility</p:attrName>
                                        </p:attrNameLst>
                                      </p:cBhvr>
                                      <p:to>
                                        <p:strVal val="visible"/>
                                      </p:to>
                                    </p:set>
                                    <p:animEffect transition="in" filter="fade">
                                      <p:cBhvr>
                                        <p:cTn id="10" dur="500"/>
                                        <p:tgtEl>
                                          <p:spTgt spid="6">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xEl>
                                              <p:pRg st="8" end="8"/>
                                            </p:txEl>
                                          </p:spTgt>
                                        </p:tgtEl>
                                        <p:attrNameLst>
                                          <p:attrName>style.visibility</p:attrName>
                                        </p:attrNameLst>
                                      </p:cBhvr>
                                      <p:to>
                                        <p:strVal val="visible"/>
                                      </p:to>
                                    </p:set>
                                    <p:animEffect transition="in" filter="fade">
                                      <p:cBhvr>
                                        <p:cTn id="15" dur="500"/>
                                        <p:tgtEl>
                                          <p:spTgt spid="6">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6">
                                            <p:txEl>
                                              <p:pRg st="9" end="9"/>
                                            </p:txEl>
                                          </p:spTgt>
                                        </p:tgtEl>
                                        <p:attrNameLst>
                                          <p:attrName>style.visibility</p:attrName>
                                        </p:attrNameLst>
                                      </p:cBhvr>
                                      <p:to>
                                        <p:strVal val="visible"/>
                                      </p:to>
                                    </p:set>
                                    <p:animEffect transition="in" filter="fade">
                                      <p:cBhvr>
                                        <p:cTn id="18" dur="500"/>
                                        <p:tgtEl>
                                          <p:spTgt spid="6">
                                            <p:txEl>
                                              <p:pRg st="9" end="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6">
                                            <p:txEl>
                                              <p:pRg st="10" end="10"/>
                                            </p:txEl>
                                          </p:spTgt>
                                        </p:tgtEl>
                                        <p:attrNameLst>
                                          <p:attrName>style.visibility</p:attrName>
                                        </p:attrNameLst>
                                      </p:cBhvr>
                                      <p:to>
                                        <p:strVal val="visible"/>
                                      </p:to>
                                    </p:set>
                                    <p:animEffect transition="in" filter="fade">
                                      <p:cBhvr>
                                        <p:cTn id="23" dur="500"/>
                                        <p:tgtEl>
                                          <p:spTgt spid="6">
                                            <p:txEl>
                                              <p:pRg st="10" end="1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6">
                                            <p:txEl>
                                              <p:pRg st="11" end="11"/>
                                            </p:txEl>
                                          </p:spTgt>
                                        </p:tgtEl>
                                        <p:attrNameLst>
                                          <p:attrName>style.visibility</p:attrName>
                                        </p:attrNameLst>
                                      </p:cBhvr>
                                      <p:to>
                                        <p:strVal val="visible"/>
                                      </p:to>
                                    </p:set>
                                    <p:animEffect transition="in" filter="fade">
                                      <p:cBhvr>
                                        <p:cTn id="26"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4B4DE9A-E379-414E-9923-35079B1F94F0}"/>
              </a:ext>
            </a:extLst>
          </p:cNvPr>
          <p:cNvSpPr txBox="1"/>
          <p:nvPr/>
        </p:nvSpPr>
        <p:spPr>
          <a:xfrm>
            <a:off x="0" y="0"/>
            <a:ext cx="12192000" cy="6463308"/>
          </a:xfrm>
          <a:prstGeom prst="rect">
            <a:avLst/>
          </a:prstGeom>
          <a:noFill/>
        </p:spPr>
        <p:txBody>
          <a:bodyPr wrap="square">
            <a:spAutoFit/>
          </a:bodyPr>
          <a:lstStyle/>
          <a:p>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main()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value_ptr</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value_ptr</a:t>
            </a:r>
            <a:r>
              <a:rPr lang="en-US" b="0" dirty="0">
                <a:solidFill>
                  <a:srgbClr val="000000"/>
                </a:solidFill>
                <a:effectLst/>
                <a:latin typeface="Consolas" panose="020B0609020204030204" pitchFamily="49" charset="0"/>
              </a:rPr>
              <a:t> = rand();</a:t>
            </a:r>
          </a:p>
          <a:p>
            <a:br>
              <a:rPr lang="en-US" b="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value_ptr</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 Удалить сейчас</a:t>
            </a:r>
            <a:r>
              <a:rPr lang="en-US" dirty="0">
                <a:solidFill>
                  <a:srgbClr val="008000"/>
                </a:solidFill>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delete </a:t>
            </a:r>
            <a:r>
              <a:rPr lang="en-US" b="0" dirty="0" err="1">
                <a:solidFill>
                  <a:srgbClr val="000000"/>
                </a:solidFill>
                <a:effectLst/>
                <a:latin typeface="Consolas" panose="020B0609020204030204" pitchFamily="49" charset="0"/>
              </a:rPr>
              <a:t>value_ptr</a:t>
            </a:r>
            <a:r>
              <a:rPr lang="en-US" b="0" dirty="0">
                <a:solidFill>
                  <a:srgbClr val="000000"/>
                </a:solidFill>
                <a:effectLst/>
                <a:latin typeface="Consolas" panose="020B0609020204030204" pitchFamily="49" charset="0"/>
              </a:rPr>
              <a:t>;</a:t>
            </a:r>
            <a:br>
              <a:rPr lang="en-US" b="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a:t>
            </a:r>
            <a:r>
              <a:rPr lang="en-US" b="0">
                <a:solidFill>
                  <a:srgbClr val="008000"/>
                </a:solidFill>
                <a:effectLst/>
                <a:latin typeface="Consolas" panose="020B0609020204030204" pitchFamily="49" charset="0"/>
              </a:rPr>
              <a:t>     </a:t>
            </a:r>
            <a:r>
              <a:rPr lang="en-US"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А вот обнулить указатель после удаления объекта имеет смысл, если</a:t>
            </a:r>
            <a:endParaRPr lang="ru-RU" b="0" dirty="0">
              <a:solidFill>
                <a:srgbClr val="000000"/>
              </a:solidFill>
              <a:effectLst/>
              <a:latin typeface="Consolas" panose="020B0609020204030204" pitchFamily="49" charset="0"/>
            </a:endParaRPr>
          </a:p>
          <a:p>
            <a:r>
              <a:rPr lang="ru-RU" b="0" dirty="0">
                <a:solidFill>
                  <a:srgbClr val="008000"/>
                </a:solidFill>
                <a:effectLst/>
                <a:latin typeface="Consolas" panose="020B0609020204030204" pitchFamily="49" charset="0"/>
              </a:rPr>
              <a:t>   </a:t>
            </a:r>
            <a:r>
              <a:rPr lang="ru-RU" b="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 этот указатель потенциально может ещё использоваться</a:t>
            </a:r>
            <a:endParaRPr lang="ru-RU" b="0" dirty="0">
              <a:solidFill>
                <a:srgbClr val="000000"/>
              </a:solidFill>
              <a:effectLst/>
              <a:latin typeface="Consolas" panose="020B0609020204030204" pitchFamily="49" charset="0"/>
            </a:endParaRPr>
          </a:p>
          <a:p>
            <a:r>
              <a:rPr lang="ru-RU" b="0" dirty="0">
                <a:solidFill>
                  <a:srgbClr val="000000"/>
                </a:solidFill>
                <a:effectLst/>
                <a:latin typeface="Consolas" panose="020B0609020204030204" pitchFamily="49" charset="0"/>
              </a:rPr>
              <a:t>   </a:t>
            </a:r>
            <a:r>
              <a:rPr lang="ru-RU" b="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value_ptr</a:t>
            </a:r>
            <a:r>
              <a:rPr lang="en-US" b="0" dirty="0">
                <a:solidFill>
                  <a:srgbClr val="000000"/>
                </a:solidFill>
                <a:effectLst/>
                <a:latin typeface="Consolas" panose="020B0609020204030204" pitchFamily="49" charset="0"/>
              </a:rPr>
              <a:t> = </a:t>
            </a:r>
            <a:r>
              <a:rPr lang="en-US" b="0" dirty="0" err="1">
                <a:solidFill>
                  <a:srgbClr val="0000FF"/>
                </a:solidFill>
                <a:effectLst/>
                <a:latin typeface="Consolas" panose="020B0609020204030204" pitchFamily="49" charset="0"/>
              </a:rPr>
              <a:t>nullptr</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Указатель мог ранее обнулиться, поэтому здесь его следует проверить</a:t>
            </a:r>
            <a:endParaRPr lang="ru-RU" b="0" dirty="0">
              <a:solidFill>
                <a:srgbClr val="000000"/>
              </a:solidFill>
              <a:effectLst/>
              <a:latin typeface="Consolas" panose="020B0609020204030204" pitchFamily="49" charset="0"/>
            </a:endParaRPr>
          </a:p>
          <a:p>
            <a:r>
              <a:rPr lang="ru-RU"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value_ptr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std::</a:t>
            </a:r>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 *</a:t>
            </a:r>
            <a:r>
              <a:rPr lang="en-US" b="0" dirty="0" err="1">
                <a:solidFill>
                  <a:srgbClr val="000000"/>
                </a:solidFill>
                <a:effectLst/>
                <a:latin typeface="Consolas" panose="020B0609020204030204" pitchFamily="49" charset="0"/>
              </a:rPr>
              <a:t>value_ptr</a:t>
            </a:r>
            <a:r>
              <a:rPr lang="en-US" b="0" dirty="0">
                <a:solidFill>
                  <a:srgbClr val="000000"/>
                </a:solidFill>
                <a:effectLst/>
                <a:latin typeface="Consolas" panose="020B0609020204030204" pitchFamily="49" charset="0"/>
              </a:rPr>
              <a:t> &lt;&lt; std::</a:t>
            </a:r>
            <a:r>
              <a:rPr lang="en-US" b="0" dirty="0" err="1">
                <a:solidFill>
                  <a:srgbClr val="000000"/>
                </a:solidFill>
                <a:effectLst/>
                <a:latin typeface="Consolas" panose="020B0609020204030204" pitchFamily="49" charset="0"/>
              </a:rPr>
              <a:t>endl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Удаляем объект, на который ссылается </a:t>
            </a:r>
            <a:r>
              <a:rPr lang="en-US" b="0" dirty="0" err="1">
                <a:solidFill>
                  <a:srgbClr val="008000"/>
                </a:solidFill>
                <a:effectLst/>
                <a:latin typeface="Consolas" panose="020B0609020204030204" pitchFamily="49" charset="0"/>
              </a:rPr>
              <a:t>value_ptr</a:t>
            </a:r>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a:t>
            </a:r>
            <a:r>
              <a:rPr lang="ru-RU" dirty="0">
                <a:solidFill>
                  <a:srgbClr val="008000"/>
                </a:solidFill>
                <a:latin typeface="Consolas" panose="020B0609020204030204" pitchFamily="49" charset="0"/>
              </a:rPr>
              <a:t> Удаление указателя </a:t>
            </a:r>
            <a:r>
              <a:rPr lang="en-US" dirty="0" err="1">
                <a:solidFill>
                  <a:srgbClr val="008000"/>
                </a:solidFill>
                <a:latin typeface="Consolas" panose="020B0609020204030204" pitchFamily="49" charset="0"/>
              </a:rPr>
              <a:t>nullptr</a:t>
            </a:r>
            <a:r>
              <a:rPr lang="en-US"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ничего не делает, поэтому проверка на </a:t>
            </a:r>
            <a:r>
              <a:rPr lang="en-US" dirty="0" err="1">
                <a:solidFill>
                  <a:srgbClr val="008000"/>
                </a:solidFill>
                <a:latin typeface="Consolas" panose="020B0609020204030204" pitchFamily="49" charset="0"/>
              </a:rPr>
              <a:t>nullptr</a:t>
            </a:r>
            <a:r>
              <a:rPr lang="en-US"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не нужна</a:t>
            </a:r>
            <a:endParaRPr lang="ru-RU" b="0" dirty="0">
              <a:solidFill>
                <a:srgbClr val="000000"/>
              </a:solidFill>
              <a:effectLst/>
              <a:latin typeface="Consolas" panose="020B0609020204030204" pitchFamily="49" charset="0"/>
            </a:endParaRPr>
          </a:p>
          <a:p>
            <a:r>
              <a:rPr lang="ru-RU" b="0" dirty="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delete </a:t>
            </a:r>
            <a:r>
              <a:rPr lang="en-US" b="0" dirty="0" err="1">
                <a:solidFill>
                  <a:srgbClr val="000000"/>
                </a:solidFill>
                <a:effectLst/>
                <a:latin typeface="Consolas" panose="020B0609020204030204" pitchFamily="49" charset="0"/>
              </a:rPr>
              <a:t>value_ptr</a:t>
            </a:r>
            <a:r>
              <a:rPr lang="en-US" b="0" dirty="0">
                <a:solidFill>
                  <a:srgbClr val="000000"/>
                </a:solidFill>
                <a:effectLst/>
                <a:latin typeface="Consolas" panose="020B0609020204030204" pitchFamily="49" charset="0"/>
              </a:rPr>
              <a:t>;</a:t>
            </a:r>
          </a:p>
          <a:p>
            <a:r>
              <a:rPr lang="en-US" b="0" dirty="0">
                <a:solidFill>
                  <a:srgbClr val="008000"/>
                </a:solidFill>
                <a:effectLst/>
                <a:latin typeface="Consolas" panose="020B0609020204030204" pitchFamily="49" charset="0"/>
              </a:rPr>
              <a:t>    // </a:t>
            </a:r>
            <a:r>
              <a:rPr lang="en-US" b="0" dirty="0" err="1">
                <a:solidFill>
                  <a:srgbClr val="008000"/>
                </a:solidFill>
                <a:effectLst/>
                <a:latin typeface="Consolas" panose="020B0609020204030204" pitchFamily="49" charset="0"/>
              </a:rPr>
              <a:t>value_ptr</a:t>
            </a:r>
            <a:r>
              <a:rPr lang="en-US" b="0" dirty="0">
                <a:solidFill>
                  <a:srgbClr val="008000"/>
                </a:solidFill>
                <a:effectLst/>
                <a:latin typeface="Consolas" panose="020B0609020204030204" pitchFamily="49" charset="0"/>
              </a:rPr>
              <a:t> = </a:t>
            </a:r>
            <a:r>
              <a:rPr lang="en-US" b="0" dirty="0" err="1">
                <a:solidFill>
                  <a:srgbClr val="008000"/>
                </a:solidFill>
                <a:effectLst/>
                <a:latin typeface="Consolas" panose="020B0609020204030204" pitchFamily="49" charset="0"/>
              </a:rPr>
              <a:t>nullptr</a:t>
            </a:r>
            <a:r>
              <a:rPr lang="en-US" b="0" dirty="0">
                <a:solidFill>
                  <a:srgbClr val="008000"/>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Обнуление указателя на удалённый объект перед выходом избыточно, если</a:t>
            </a:r>
            <a:endParaRPr lang="ru-RU" b="0" dirty="0">
              <a:solidFill>
                <a:srgbClr val="000000"/>
              </a:solidFill>
              <a:effectLst/>
              <a:latin typeface="Consolas" panose="020B0609020204030204" pitchFamily="49" charset="0"/>
            </a:endParaRPr>
          </a:p>
          <a:p>
            <a:r>
              <a:rPr lang="ru-RU" b="0" dirty="0">
                <a:solidFill>
                  <a:srgbClr val="008000"/>
                </a:solidFill>
                <a:effectLst/>
                <a:latin typeface="Consolas" panose="020B0609020204030204" pitchFamily="49" charset="0"/>
              </a:rPr>
              <a:t>    // этот указатель далее по коду не используется</a:t>
            </a:r>
          </a:p>
          <a:p>
            <a:r>
              <a:rPr lang="ru-RU"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0950022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fade">
                                      <p:cBhvr>
                                        <p:cTn id="32" dur="500"/>
                                        <p:tgtEl>
                                          <p:spTgt spid="4">
                                            <p:txEl>
                                              <p:pRg st="8" end="8"/>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animEffect transition="in" filter="fade">
                                      <p:cBhvr>
                                        <p:cTn id="35" dur="500"/>
                                        <p:tgtEl>
                                          <p:spTgt spid="4">
                                            <p:txEl>
                                              <p:pRg st="9" end="9"/>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10" end="10"/>
                                            </p:txEl>
                                          </p:spTgt>
                                        </p:tgtEl>
                                        <p:attrNameLst>
                                          <p:attrName>style.visibility</p:attrName>
                                        </p:attrNameLst>
                                      </p:cBhvr>
                                      <p:to>
                                        <p:strVal val="visible"/>
                                      </p:to>
                                    </p:set>
                                    <p:animEffect transition="in" filter="fade">
                                      <p:cBhvr>
                                        <p:cTn id="38" dur="500"/>
                                        <p:tgtEl>
                                          <p:spTgt spid="4">
                                            <p:txEl>
                                              <p:pRg st="10" end="1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1" end="11"/>
                                            </p:txEl>
                                          </p:spTgt>
                                        </p:tgtEl>
                                        <p:attrNameLst>
                                          <p:attrName>style.visibility</p:attrName>
                                        </p:attrNameLst>
                                      </p:cBhvr>
                                      <p:to>
                                        <p:strVal val="visible"/>
                                      </p:to>
                                    </p:set>
                                    <p:animEffect transition="in" filter="fade">
                                      <p:cBhvr>
                                        <p:cTn id="41" dur="500"/>
                                        <p:tgtEl>
                                          <p:spTgt spid="4">
                                            <p:txEl>
                                              <p:pRg st="11" end="1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4">
                                            <p:txEl>
                                              <p:pRg st="12" end="12"/>
                                            </p:txEl>
                                          </p:spTgt>
                                        </p:tgtEl>
                                        <p:attrNameLst>
                                          <p:attrName>style.visibility</p:attrName>
                                        </p:attrNameLst>
                                      </p:cBhvr>
                                      <p:to>
                                        <p:strVal val="visible"/>
                                      </p:to>
                                    </p:set>
                                    <p:animEffect transition="in" filter="fade">
                                      <p:cBhvr>
                                        <p:cTn id="46" dur="500"/>
                                        <p:tgtEl>
                                          <p:spTgt spid="4">
                                            <p:txEl>
                                              <p:pRg st="12" end="12"/>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4">
                                            <p:txEl>
                                              <p:pRg st="13" end="13"/>
                                            </p:txEl>
                                          </p:spTgt>
                                        </p:tgtEl>
                                        <p:attrNameLst>
                                          <p:attrName>style.visibility</p:attrName>
                                        </p:attrNameLst>
                                      </p:cBhvr>
                                      <p:to>
                                        <p:strVal val="visible"/>
                                      </p:to>
                                    </p:set>
                                    <p:animEffect transition="in" filter="fade">
                                      <p:cBhvr>
                                        <p:cTn id="49" dur="500"/>
                                        <p:tgtEl>
                                          <p:spTgt spid="4">
                                            <p:txEl>
                                              <p:pRg st="13" end="13"/>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4">
                                            <p:txEl>
                                              <p:pRg st="14" end="14"/>
                                            </p:txEl>
                                          </p:spTgt>
                                        </p:tgtEl>
                                        <p:attrNameLst>
                                          <p:attrName>style.visibility</p:attrName>
                                        </p:attrNameLst>
                                      </p:cBhvr>
                                      <p:to>
                                        <p:strVal val="visible"/>
                                      </p:to>
                                    </p:set>
                                    <p:animEffect transition="in" filter="fade">
                                      <p:cBhvr>
                                        <p:cTn id="52" dur="500"/>
                                        <p:tgtEl>
                                          <p:spTgt spid="4">
                                            <p:txEl>
                                              <p:pRg st="14" end="14"/>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4">
                                            <p:txEl>
                                              <p:pRg st="15" end="15"/>
                                            </p:txEl>
                                          </p:spTgt>
                                        </p:tgtEl>
                                        <p:attrNameLst>
                                          <p:attrName>style.visibility</p:attrName>
                                        </p:attrNameLst>
                                      </p:cBhvr>
                                      <p:to>
                                        <p:strVal val="visible"/>
                                      </p:to>
                                    </p:set>
                                    <p:animEffect transition="in" filter="fade">
                                      <p:cBhvr>
                                        <p:cTn id="55" dur="500"/>
                                        <p:tgtEl>
                                          <p:spTgt spid="4">
                                            <p:txEl>
                                              <p:pRg st="15" end="15"/>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
                                            <p:txEl>
                                              <p:pRg st="16" end="16"/>
                                            </p:txEl>
                                          </p:spTgt>
                                        </p:tgtEl>
                                        <p:attrNameLst>
                                          <p:attrName>style.visibility</p:attrName>
                                        </p:attrNameLst>
                                      </p:cBhvr>
                                      <p:to>
                                        <p:strVal val="visible"/>
                                      </p:to>
                                    </p:set>
                                    <p:animEffect transition="in" filter="fade">
                                      <p:cBhvr>
                                        <p:cTn id="58" dur="500"/>
                                        <p:tgtEl>
                                          <p:spTgt spid="4">
                                            <p:txEl>
                                              <p:pRg st="16" end="16"/>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
                                            <p:txEl>
                                              <p:pRg st="17" end="17"/>
                                            </p:txEl>
                                          </p:spTgt>
                                        </p:tgtEl>
                                        <p:attrNameLst>
                                          <p:attrName>style.visibility</p:attrName>
                                        </p:attrNameLst>
                                      </p:cBhvr>
                                      <p:to>
                                        <p:strVal val="visible"/>
                                      </p:to>
                                    </p:set>
                                    <p:animEffect transition="in" filter="fade">
                                      <p:cBhvr>
                                        <p:cTn id="61" dur="500"/>
                                        <p:tgtEl>
                                          <p:spTgt spid="4">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6DE5277-1BEE-4D35-B308-156D90BC1D0D}"/>
              </a:ext>
            </a:extLst>
          </p:cNvPr>
          <p:cNvSpPr txBox="1"/>
          <p:nvPr/>
        </p:nvSpPr>
        <p:spPr>
          <a:xfrm>
            <a:off x="0" y="-1"/>
            <a:ext cx="12192000" cy="5909310"/>
          </a:xfrm>
          <a:prstGeom prst="rect">
            <a:avLst/>
          </a:prstGeom>
          <a:noFill/>
        </p:spPr>
        <p:txBody>
          <a:bodyPr wrap="square">
            <a:spAutoFit/>
          </a:bodyPr>
          <a:lstStyle/>
          <a:p>
            <a:r>
              <a:rPr lang="en-US" b="0" dirty="0">
                <a:solidFill>
                  <a:srgbClr val="0000FF"/>
                </a:solidFill>
                <a:effectLst/>
                <a:latin typeface="Consolas" panose="020B0609020204030204" pitchFamily="49" charset="0"/>
              </a:rPr>
              <a:t>#include </a:t>
            </a:r>
            <a:r>
              <a:rPr lang="en-US" b="0" dirty="0">
                <a:solidFill>
                  <a:srgbClr val="A31515"/>
                </a:solidFill>
                <a:effectLst/>
                <a:latin typeface="Consolas" panose="020B0609020204030204" pitchFamily="49" charset="0"/>
              </a:rPr>
              <a:t>&lt;iostream&gt;</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#include </a:t>
            </a:r>
            <a:r>
              <a:rPr lang="en-US" b="0" dirty="0">
                <a:solidFill>
                  <a:srgbClr val="A31515"/>
                </a:solidFill>
                <a:effectLst/>
                <a:latin typeface="Consolas" panose="020B0609020204030204" pitchFamily="49" charset="0"/>
              </a:rPr>
              <a:t>&lt;new&gt;</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#include </a:t>
            </a:r>
            <a:r>
              <a:rPr lang="en-US" b="0" dirty="0">
                <a:solidFill>
                  <a:srgbClr val="A31515"/>
                </a:solidFill>
                <a:effectLst/>
                <a:latin typeface="Consolas" panose="020B0609020204030204" pitchFamily="49" charset="0"/>
              </a:rPr>
              <a:t>&lt;string&gt;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using</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namespace</a:t>
            </a:r>
            <a:r>
              <a:rPr lang="en-US" b="0" dirty="0">
                <a:solidFill>
                  <a:srgbClr val="000000"/>
                </a:solidFill>
                <a:effectLst/>
                <a:latin typeface="Consolas" panose="020B0609020204030204" pitchFamily="49" charset="0"/>
              </a:rPr>
              <a:t> std;</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main()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size_t</a:t>
            </a:r>
            <a:r>
              <a:rPr lang="en-US" b="0" dirty="0">
                <a:solidFill>
                  <a:srgbClr val="000000"/>
                </a:solidFill>
                <a:effectLst/>
                <a:latin typeface="Consolas" panose="020B0609020204030204" pitchFamily="49" charset="0"/>
              </a:rPr>
              <a:t> n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try</a:t>
            </a:r>
            <a:r>
              <a:rPr lang="en-US" b="0" dirty="0">
                <a:solidFill>
                  <a:srgbClr val="000000"/>
                </a:solidFill>
                <a:effectLst/>
                <a:latin typeface="Consolas" panose="020B0609020204030204" pitchFamily="49" charset="0"/>
              </a:rPr>
              <a:t> {</a:t>
            </a:r>
          </a:p>
          <a:p>
            <a:r>
              <a:rPr lang="ru-RU" b="0" dirty="0">
                <a:solidFill>
                  <a:srgbClr val="000000"/>
                </a:solidFill>
                <a:effectLst/>
                <a:latin typeface="Consolas" panose="020B0609020204030204" pitchFamily="49" charset="0"/>
              </a:rPr>
              <a:t>   </a:t>
            </a:r>
            <a:r>
              <a:rPr lang="ru-RU" b="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for</a:t>
            </a:r>
            <a:r>
              <a:rPr lang="en-US" b="0" dirty="0">
                <a:solidFill>
                  <a:srgbClr val="000000"/>
                </a:solidFill>
                <a:effectLst/>
                <a:latin typeface="Consolas" panose="020B0609020204030204" pitchFamily="49" charset="0"/>
              </a:rPr>
              <a:t> (;;) {</a:t>
            </a:r>
          </a:p>
          <a:p>
            <a:r>
              <a:rPr lang="en-US" b="0" dirty="0">
                <a:solidFill>
                  <a:srgbClr val="008000"/>
                </a:solidFill>
                <a:effectLst/>
                <a:latin typeface="Consolas" panose="020B0609020204030204" pitchFamily="49" charset="0"/>
              </a:rPr>
              <a:t>   </a:t>
            </a:r>
            <a:r>
              <a:rPr lang="en-US" b="0">
                <a:solidFill>
                  <a:srgbClr val="008000"/>
                </a:solidFill>
                <a:effectLst/>
                <a:latin typeface="Consolas" panose="020B0609020204030204" pitchFamily="49" charset="0"/>
              </a:rPr>
              <a:t>         </a:t>
            </a:r>
            <a:r>
              <a:rPr lang="ru-RU" b="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Указатель на выделенную в куче строку никуда не сохраняется, что</a:t>
            </a:r>
            <a:endParaRPr lang="ru-RU" b="0" dirty="0">
              <a:solidFill>
                <a:srgbClr val="000000"/>
              </a:solidFill>
              <a:effectLst/>
              <a:latin typeface="Consolas" panose="020B0609020204030204" pitchFamily="49" charset="0"/>
            </a:endParaRPr>
          </a:p>
          <a:p>
            <a:r>
              <a:rPr lang="ru-RU" b="0" dirty="0">
                <a:solidFill>
                  <a:srgbClr val="008000"/>
                </a:solidFill>
                <a:effectLst/>
                <a:latin typeface="Consolas" panose="020B0609020204030204" pitchFamily="49" charset="0"/>
              </a:rPr>
              <a:t>   </a:t>
            </a:r>
            <a:r>
              <a:rPr lang="ru-RU" b="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приводит к утечке памяти.</a:t>
            </a:r>
            <a:endParaRPr lang="ru-RU" b="0" dirty="0">
              <a:solidFill>
                <a:srgbClr val="000000"/>
              </a:solidFill>
              <a:effectLst/>
              <a:latin typeface="Consolas" panose="020B0609020204030204" pitchFamily="49" charset="0"/>
            </a:endParaRPr>
          </a:p>
          <a:p>
            <a:r>
              <a:rPr lang="ru-RU" b="0" dirty="0">
                <a:solidFill>
                  <a:srgbClr val="000000"/>
                </a:solidFill>
                <a:effectLst/>
                <a:latin typeface="Consolas" panose="020B0609020204030204" pitchFamily="49" charset="0"/>
              </a:rPr>
              <a:t>   </a:t>
            </a:r>
            <a:r>
              <a:rPr lang="ru-RU" b="0">
                <a:solidFill>
                  <a:srgbClr val="000000"/>
                </a:solidFill>
                <a:effectLst/>
                <a:latin typeface="Consolas" panose="020B0609020204030204" pitchFamily="49" charset="0"/>
              </a:rPr>
              <a:t>         </a:t>
            </a:r>
            <a:r>
              <a:rPr lang="en-US" b="0">
                <a:solidFill>
                  <a:srgbClr val="0000FF"/>
                </a:solidFill>
                <a:effectLst/>
                <a:latin typeface="Consolas" panose="020B0609020204030204" pitchFamily="49" charset="0"/>
              </a:rPr>
              <a:t>new</a:t>
            </a:r>
            <a:r>
              <a:rPr lang="en-US" b="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string(</a:t>
            </a:r>
            <a:r>
              <a:rPr lang="en-US" b="0" dirty="0">
                <a:solidFill>
                  <a:srgbClr val="098658"/>
                </a:solidFill>
                <a:effectLst/>
                <a:latin typeface="Consolas" panose="020B0609020204030204" pitchFamily="49" charset="0"/>
              </a:rPr>
              <a:t>100'000'000</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n;</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catch</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bad_alloc</a:t>
            </a:r>
            <a:r>
              <a:rPr lang="en-US" b="0" dirty="0">
                <a:solidFill>
                  <a:srgbClr val="000000"/>
                </a:solidFill>
                <a:effectLst/>
                <a:latin typeface="Consolas" panose="020B0609020204030204" pitchFamily="49" charset="0"/>
              </a:rPr>
              <a:t>&amp;) {</a:t>
            </a:r>
          </a:p>
          <a:p>
            <a:r>
              <a:rPr lang="en-US" b="0" dirty="0">
                <a:solidFill>
                  <a:srgbClr val="008000"/>
                </a:solidFill>
                <a:effectLst/>
                <a:latin typeface="Consolas" panose="020B0609020204030204" pitchFamily="49" charset="0"/>
              </a:rPr>
              <a:t>   </a:t>
            </a:r>
            <a:r>
              <a:rPr lang="en-US" b="0">
                <a:solidFill>
                  <a:srgbClr val="008000"/>
                </a:solidFill>
                <a:effectLst/>
                <a:latin typeface="Consolas" panose="020B0609020204030204" pitchFamily="49" charset="0"/>
              </a:rPr>
              <a:t>     </a:t>
            </a:r>
            <a:r>
              <a:rPr lang="en-US"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Рано или поздно доступная программе память закончится,</a:t>
            </a:r>
            <a:endParaRPr lang="ru-RU" b="0" dirty="0">
              <a:solidFill>
                <a:srgbClr val="000000"/>
              </a:solidFill>
              <a:effectLst/>
              <a:latin typeface="Consolas" panose="020B0609020204030204" pitchFamily="49" charset="0"/>
            </a:endParaRPr>
          </a:p>
          <a:p>
            <a:r>
              <a:rPr lang="ru-RU" b="0" dirty="0">
                <a:solidFill>
                  <a:srgbClr val="008000"/>
                </a:solidFill>
                <a:effectLst/>
                <a:latin typeface="Consolas" panose="020B0609020204030204" pitchFamily="49" charset="0"/>
              </a:rPr>
              <a:t>   </a:t>
            </a:r>
            <a:r>
              <a:rPr lang="ru-RU" b="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 и оператор </a:t>
            </a:r>
            <a:r>
              <a:rPr lang="en-US" b="0" dirty="0">
                <a:solidFill>
                  <a:srgbClr val="008000"/>
                </a:solidFill>
                <a:effectLst/>
                <a:latin typeface="Consolas" panose="020B0609020204030204" pitchFamily="49" charset="0"/>
              </a:rPr>
              <a:t>new </a:t>
            </a:r>
            <a:r>
              <a:rPr lang="ru-RU" b="0" dirty="0">
                <a:solidFill>
                  <a:srgbClr val="008000"/>
                </a:solidFill>
                <a:effectLst/>
                <a:latin typeface="Consolas" panose="020B0609020204030204" pitchFamily="49" charset="0"/>
              </a:rPr>
              <a:t>выбросит исключение </a:t>
            </a:r>
            <a:r>
              <a:rPr lang="en-US" b="0" dirty="0" err="1">
                <a:solidFill>
                  <a:srgbClr val="008000"/>
                </a:solidFill>
                <a:effectLst/>
                <a:latin typeface="Consolas" panose="020B0609020204030204" pitchFamily="49" charset="0"/>
              </a:rPr>
              <a:t>bad_alloc</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bad_alloc</a:t>
            </a:r>
            <a:r>
              <a:rPr lang="en-US" b="0" dirty="0">
                <a:solidFill>
                  <a:srgbClr val="A31515"/>
                </a:solidFill>
                <a:effectLst/>
                <a:latin typeface="Consolas" panose="020B0609020204030204" pitchFamily="49" charset="0"/>
              </a:rPr>
              <a:t> after "s</a:t>
            </a:r>
            <a:r>
              <a:rPr lang="en-US" b="0" dirty="0">
                <a:solidFill>
                  <a:srgbClr val="000000"/>
                </a:solidFill>
                <a:effectLst/>
                <a:latin typeface="Consolas" panose="020B0609020204030204" pitchFamily="49" charset="0"/>
              </a:rPr>
              <a:t> &lt;&lt; n &lt;&lt; </a:t>
            </a:r>
            <a:r>
              <a:rPr lang="en-US" b="0" dirty="0">
                <a:solidFill>
                  <a:srgbClr val="A31515"/>
                </a:solidFill>
                <a:effectLst/>
                <a:latin typeface="Consolas" panose="020B0609020204030204" pitchFamily="49" charset="0"/>
              </a:rPr>
              <a:t>" </a:t>
            </a:r>
            <a:r>
              <a:rPr lang="en-US" b="0" dirty="0" err="1">
                <a:solidFill>
                  <a:srgbClr val="A31515"/>
                </a:solidFill>
                <a:effectLst/>
                <a:latin typeface="Consolas" panose="020B0609020204030204" pitchFamily="49" charset="0"/>
              </a:rPr>
              <a:t>allocations"s</a:t>
            </a:r>
            <a:r>
              <a:rPr lang="en-US" b="0" dirty="0">
                <a:solidFill>
                  <a:srgbClr val="000000"/>
                </a:solidFill>
                <a:effectLst/>
                <a:latin typeface="Consolas" panose="020B0609020204030204" pitchFamily="49" charset="0"/>
              </a:rPr>
              <a:t> &lt;&lt; </a:t>
            </a:r>
            <a:r>
              <a:rPr lang="en-US" b="0" dirty="0" err="1">
                <a:solidFill>
                  <a:srgbClr val="000000"/>
                </a:solidFill>
                <a:effectLst/>
                <a:latin typeface="Consolas" panose="020B0609020204030204" pitchFamily="49" charset="0"/>
              </a:rPr>
              <a:t>endl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pic>
        <p:nvPicPr>
          <p:cNvPr id="8" name="Рисунок 7">
            <a:extLst>
              <a:ext uri="{FF2B5EF4-FFF2-40B4-BE49-F238E27FC236}">
                <a16:creationId xmlns:a16="http://schemas.microsoft.com/office/drawing/2014/main" id="{B392092A-1DFD-41D6-9B2F-D343413BD290}"/>
              </a:ext>
            </a:extLst>
          </p:cNvPr>
          <p:cNvPicPr>
            <a:picLocks noChangeAspect="1"/>
          </p:cNvPicPr>
          <p:nvPr/>
        </p:nvPicPr>
        <p:blipFill rotWithShape="1">
          <a:blip r:embed="rId3">
            <a:extLst>
              <a:ext uri="{28A0092B-C50C-407E-A947-70E740481C1C}">
                <a14:useLocalDpi xmlns:a14="http://schemas.microsoft.com/office/drawing/2010/main" val="0"/>
              </a:ext>
            </a:extLst>
          </a:blip>
          <a:srcRect l="15744" t="8150" r="13382"/>
          <a:stretch/>
        </p:blipFill>
        <p:spPr>
          <a:xfrm>
            <a:off x="1847528" y="872491"/>
            <a:ext cx="8640960" cy="5443642"/>
          </a:xfrm>
          <a:prstGeom prst="rect">
            <a:avLst/>
          </a:prstGeom>
        </p:spPr>
      </p:pic>
    </p:spTree>
    <p:extLst>
      <p:ext uri="{BB962C8B-B14F-4D97-AF65-F5344CB8AC3E}">
        <p14:creationId xmlns:p14="http://schemas.microsoft.com/office/powerpoint/2010/main" val="42806696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xit" presetSubtype="32" fill="hold" nodeType="clickEffect">
                                  <p:stCondLst>
                                    <p:cond delay="0"/>
                                  </p:stCondLst>
                                  <p:childTnLst>
                                    <p:anim calcmode="lin" valueType="num">
                                      <p:cBhvr>
                                        <p:cTn id="13" dur="500"/>
                                        <p:tgtEl>
                                          <p:spTgt spid="8"/>
                                        </p:tgtEl>
                                        <p:attrNameLst>
                                          <p:attrName>ppt_w</p:attrName>
                                        </p:attrNameLst>
                                      </p:cBhvr>
                                      <p:tavLst>
                                        <p:tav tm="0">
                                          <p:val>
                                            <p:strVal val="ppt_w"/>
                                          </p:val>
                                        </p:tav>
                                        <p:tav tm="100000">
                                          <p:val>
                                            <p:fltVal val="0"/>
                                          </p:val>
                                        </p:tav>
                                      </p:tavLst>
                                    </p:anim>
                                    <p:anim calcmode="lin" valueType="num">
                                      <p:cBhvr>
                                        <p:cTn id="14" dur="500"/>
                                        <p:tgtEl>
                                          <p:spTgt spid="8"/>
                                        </p:tgtEl>
                                        <p:attrNameLst>
                                          <p:attrName>ppt_h</p:attrName>
                                        </p:attrNameLst>
                                      </p:cBhvr>
                                      <p:tavLst>
                                        <p:tav tm="0">
                                          <p:val>
                                            <p:strVal val="ppt_h"/>
                                          </p:val>
                                        </p:tav>
                                        <p:tav tm="100000">
                                          <p:val>
                                            <p:fltVal val="0"/>
                                          </p:val>
                                        </p:tav>
                                      </p:tavLst>
                                    </p:anim>
                                    <p:animEffect transition="out" filter="fade">
                                      <p:cBhvr>
                                        <p:cTn id="15" dur="500"/>
                                        <p:tgtEl>
                                          <p:spTgt spid="8"/>
                                        </p:tgtEl>
                                      </p:cBhvr>
                                    </p:animEffect>
                                    <p:set>
                                      <p:cBhvr>
                                        <p:cTn id="16" dur="1" fill="hold">
                                          <p:stCondLst>
                                            <p:cond delay="499"/>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3F5DA5-0C66-4F21-BE7C-ED1D8DEC54D7}"/>
              </a:ext>
            </a:extLst>
          </p:cNvPr>
          <p:cNvSpPr txBox="1"/>
          <p:nvPr/>
        </p:nvSpPr>
        <p:spPr>
          <a:xfrm>
            <a:off x="0" y="0"/>
            <a:ext cx="12192000" cy="5909310"/>
          </a:xfrm>
          <a:prstGeom prst="rect">
            <a:avLst/>
          </a:prstGeom>
          <a:noFill/>
        </p:spPr>
        <p:txBody>
          <a:bodyPr wrap="square">
            <a:spAutoFit/>
          </a:bodyPr>
          <a:lstStyle/>
          <a:p>
            <a:r>
              <a:rPr lang="en-US" b="0" dirty="0">
                <a:solidFill>
                  <a:srgbClr val="0000FF"/>
                </a:solidFill>
                <a:effectLst/>
                <a:latin typeface="Consolas" panose="020B0609020204030204" pitchFamily="49" charset="0"/>
              </a:rPr>
              <a:t>#include </a:t>
            </a:r>
            <a:r>
              <a:rPr lang="en-US" b="0" dirty="0">
                <a:solidFill>
                  <a:srgbClr val="A31515"/>
                </a:solidFill>
                <a:effectLst/>
                <a:latin typeface="Consolas" panose="020B0609020204030204" pitchFamily="49" charset="0"/>
              </a:rPr>
              <a:t>&lt;iostream&gt;</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#include </a:t>
            </a:r>
            <a:r>
              <a:rPr lang="en-US" b="0" dirty="0">
                <a:solidFill>
                  <a:srgbClr val="A31515"/>
                </a:solidFill>
                <a:effectLst/>
                <a:latin typeface="Consolas" panose="020B0609020204030204" pitchFamily="49" charset="0"/>
              </a:rPr>
              <a:t>&lt;new&gt;</a:t>
            </a:r>
            <a:endParaRPr lang="en-US" b="0" dirty="0">
              <a:solidFill>
                <a:srgbClr val="000000"/>
              </a:solidFill>
              <a:effectLst/>
              <a:latin typeface="Consolas" panose="020B0609020204030204" pitchFamily="49" charset="0"/>
            </a:endParaRPr>
          </a:p>
          <a:p>
            <a:r>
              <a:rPr lang="en-US" b="0" dirty="0">
                <a:solidFill>
                  <a:srgbClr val="0000FF"/>
                </a:solidFill>
                <a:effectLst/>
                <a:latin typeface="Consolas" panose="020B0609020204030204" pitchFamily="49" charset="0"/>
              </a:rPr>
              <a:t>#include </a:t>
            </a:r>
            <a:r>
              <a:rPr lang="en-US" b="0" dirty="0">
                <a:solidFill>
                  <a:srgbClr val="A31515"/>
                </a:solidFill>
                <a:effectLst/>
                <a:latin typeface="Consolas" panose="020B0609020204030204" pitchFamily="49" charset="0"/>
              </a:rPr>
              <a:t>&lt;string&gt;</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using</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namespace</a:t>
            </a:r>
            <a:r>
              <a:rPr lang="en-US" b="0" dirty="0">
                <a:solidFill>
                  <a:srgbClr val="000000"/>
                </a:solidFill>
                <a:effectLst/>
                <a:latin typeface="Consolas" panose="020B0609020204030204" pitchFamily="49" charset="0"/>
              </a:rPr>
              <a:t> std;</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main()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size_t</a:t>
            </a:r>
            <a:r>
              <a:rPr lang="en-US" b="0" dirty="0">
                <a:solidFill>
                  <a:srgbClr val="000000"/>
                </a:solidFill>
                <a:effectLst/>
                <a:latin typeface="Consolas" panose="020B0609020204030204" pitchFamily="49" charset="0"/>
              </a:rPr>
              <a:t> n = </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try</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for</a:t>
            </a:r>
            <a:r>
              <a:rPr lang="en-US" b="0" dirty="0">
                <a:solidFill>
                  <a:srgbClr val="000000"/>
                </a:solidFill>
                <a:effectLst/>
                <a:latin typeface="Consolas" panose="020B0609020204030204" pitchFamily="49" charset="0"/>
              </a:rPr>
              <a:t> (; n != </a:t>
            </a:r>
            <a:r>
              <a:rPr lang="en-US" b="0" dirty="0">
                <a:solidFill>
                  <a:srgbClr val="098658"/>
                </a:solidFill>
                <a:effectLst/>
                <a:latin typeface="Consolas" panose="020B0609020204030204" pitchFamily="49" charset="0"/>
              </a:rPr>
              <a:t>300</a:t>
            </a:r>
            <a:r>
              <a:rPr lang="en-US" b="0" dirty="0">
                <a:solidFill>
                  <a:srgbClr val="000000"/>
                </a:solidFill>
                <a:effectLst/>
                <a:latin typeface="Consolas" panose="020B0609020204030204" pitchFamily="49" charset="0"/>
              </a:rPr>
              <a:t>; ++n) {</a:t>
            </a:r>
          </a:p>
          <a:p>
            <a:r>
              <a:rPr lang="en-US" b="0" dirty="0">
                <a:solidFill>
                  <a:srgbClr val="000000"/>
                </a:solidFill>
                <a:effectLst/>
                <a:latin typeface="Consolas" panose="020B0609020204030204" pitchFamily="49" charset="0"/>
              </a:rPr>
              <a:t>            string* p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string(</a:t>
            </a:r>
            <a:r>
              <a:rPr lang="en-US" b="0" dirty="0">
                <a:solidFill>
                  <a:srgbClr val="098658"/>
                </a:solidFill>
                <a:effectLst/>
                <a:latin typeface="Consolas" panose="020B0609020204030204" pitchFamily="49" charset="0"/>
              </a:rPr>
              <a:t>100'000'000</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 '</a:t>
            </a:r>
            <a:r>
              <a:rPr lang="en-US" b="0" dirty="0">
                <a:solidFill>
                  <a:srgbClr val="000000"/>
                </a:solidFill>
                <a:effectLst/>
                <a:latin typeface="Consolas" panose="020B0609020204030204" pitchFamily="49" charset="0"/>
              </a:rPr>
              <a:t>);</a:t>
            </a:r>
          </a:p>
          <a:p>
            <a:r>
              <a:rPr lang="en-US"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Утечка памяти исправлена - объект в куче своевременно удаляется</a:t>
            </a:r>
            <a:endParaRPr lang="ru-RU" b="0" dirty="0">
              <a:solidFill>
                <a:srgbClr val="000000"/>
              </a:solidFill>
              <a:effectLst/>
              <a:latin typeface="Consolas" panose="020B0609020204030204" pitchFamily="49" charset="0"/>
            </a:endParaRPr>
          </a:p>
          <a:p>
            <a:r>
              <a:rPr lang="ru-RU"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delete</a:t>
            </a:r>
            <a:r>
              <a:rPr lang="en-US" b="0" dirty="0">
                <a:solidFill>
                  <a:srgbClr val="000000"/>
                </a:solidFill>
                <a:effectLst/>
                <a:latin typeface="Consolas" panose="020B0609020204030204" pitchFamily="49" charset="0"/>
              </a:rPr>
              <a:t> p;</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 </a:t>
            </a:r>
            <a:r>
              <a:rPr lang="en-US" b="0" dirty="0">
                <a:solidFill>
                  <a:srgbClr val="A31515"/>
                </a:solidFill>
                <a:effectLst/>
                <a:latin typeface="Consolas" panose="020B0609020204030204" pitchFamily="49" charset="0"/>
              </a:rPr>
              <a:t>"Program completed </a:t>
            </a:r>
            <a:r>
              <a:rPr lang="en-US" b="0" dirty="0" err="1">
                <a:solidFill>
                  <a:srgbClr val="A31515"/>
                </a:solidFill>
                <a:effectLst/>
                <a:latin typeface="Consolas" panose="020B0609020204030204" pitchFamily="49" charset="0"/>
              </a:rPr>
              <a:t>successfully"s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catch</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bad_alloc</a:t>
            </a:r>
            <a:r>
              <a:rPr lang="en-US" b="0" dirty="0">
                <a:solidFill>
                  <a:srgbClr val="000000"/>
                </a:solidFill>
                <a:effectLst/>
                <a:latin typeface="Consolas" panose="020B0609020204030204" pitchFamily="49" charset="0"/>
              </a:rPr>
              <a:t>&amp;) {</a:t>
            </a:r>
          </a:p>
          <a:p>
            <a:r>
              <a:rPr lang="en-US" b="0" dirty="0">
                <a:solidFill>
                  <a:srgbClr val="008000"/>
                </a:solidFill>
                <a:effectLst/>
                <a:latin typeface="Consolas" panose="020B0609020204030204" pitchFamily="49" charset="0"/>
              </a:rPr>
              <a:t>        // </a:t>
            </a:r>
            <a:r>
              <a:rPr lang="ru-RU" b="0" dirty="0">
                <a:solidFill>
                  <a:srgbClr val="008000"/>
                </a:solidFill>
                <a:effectLst/>
                <a:latin typeface="Consolas" panose="020B0609020204030204" pitchFamily="49" charset="0"/>
              </a:rPr>
              <a:t>Сюда программа, скорее всего, не попадёт,</a:t>
            </a:r>
            <a:endParaRPr lang="ru-RU" b="0" dirty="0">
              <a:solidFill>
                <a:srgbClr val="000000"/>
              </a:solidFill>
              <a:effectLst/>
              <a:latin typeface="Consolas" panose="020B0609020204030204" pitchFamily="49" charset="0"/>
            </a:endParaRPr>
          </a:p>
          <a:p>
            <a:r>
              <a:rPr lang="ru-RU" b="0" dirty="0">
                <a:solidFill>
                  <a:srgbClr val="008000"/>
                </a:solidFill>
                <a:effectLst/>
                <a:latin typeface="Consolas" panose="020B0609020204030204" pitchFamily="49" charset="0"/>
              </a:rPr>
              <a:t>        // если объём свободной памяти в куче будет больше 100 мегабайт</a:t>
            </a:r>
            <a:endParaRPr lang="ru-RU" b="0" dirty="0">
              <a:solidFill>
                <a:srgbClr val="000000"/>
              </a:solidFill>
              <a:effectLst/>
              <a:latin typeface="Consolas" panose="020B0609020204030204" pitchFamily="49" charset="0"/>
            </a:endParaRPr>
          </a:p>
          <a:p>
            <a:r>
              <a:rPr lang="ru-RU"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 </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bad_alloc</a:t>
            </a:r>
            <a:r>
              <a:rPr lang="en-US" b="0" dirty="0">
                <a:solidFill>
                  <a:srgbClr val="A31515"/>
                </a:solidFill>
                <a:effectLst/>
                <a:latin typeface="Consolas" panose="020B0609020204030204" pitchFamily="49" charset="0"/>
              </a:rPr>
              <a:t> after "s</a:t>
            </a:r>
            <a:r>
              <a:rPr lang="en-US" b="0" dirty="0">
                <a:solidFill>
                  <a:srgbClr val="000000"/>
                </a:solidFill>
                <a:effectLst/>
                <a:latin typeface="Consolas" panose="020B0609020204030204" pitchFamily="49" charset="0"/>
              </a:rPr>
              <a:t> &lt;&lt; n &lt;&lt; </a:t>
            </a:r>
            <a:r>
              <a:rPr lang="en-US" b="0" dirty="0">
                <a:solidFill>
                  <a:srgbClr val="A31515"/>
                </a:solidFill>
                <a:effectLst/>
                <a:latin typeface="Consolas" panose="020B0609020204030204" pitchFamily="49" charset="0"/>
              </a:rPr>
              <a:t>" </a:t>
            </a:r>
            <a:r>
              <a:rPr lang="en-US" b="0" dirty="0" err="1">
                <a:solidFill>
                  <a:srgbClr val="A31515"/>
                </a:solidFill>
                <a:effectLst/>
                <a:latin typeface="Consolas" panose="020B0609020204030204" pitchFamily="49" charset="0"/>
              </a:rPr>
              <a:t>allocations"s</a:t>
            </a:r>
            <a:r>
              <a:rPr lang="en-US" b="0" dirty="0">
                <a:solidFill>
                  <a:srgbClr val="000000"/>
                </a:solidFill>
                <a:effectLst/>
                <a:latin typeface="Consolas" panose="020B0609020204030204" pitchFamily="49" charset="0"/>
              </a:rPr>
              <a:t> &lt;&lt; </a:t>
            </a:r>
            <a:r>
              <a:rPr lang="en-US" b="0" dirty="0" err="1">
                <a:solidFill>
                  <a:srgbClr val="000000"/>
                </a:solidFill>
                <a:effectLst/>
                <a:latin typeface="Consolas" panose="020B0609020204030204" pitchFamily="49" charset="0"/>
              </a:rPr>
              <a:t>endl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70905136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17EECBE-56F0-43F0-9EFA-DC1296814996}"/>
              </a:ext>
            </a:extLst>
          </p:cNvPr>
          <p:cNvSpPr>
            <a:spLocks noGrp="1"/>
          </p:cNvSpPr>
          <p:nvPr>
            <p:ph type="title"/>
          </p:nvPr>
        </p:nvSpPr>
        <p:spPr/>
        <p:txBody>
          <a:bodyPr/>
          <a:lstStyle/>
          <a:p>
            <a:r>
              <a:rPr lang="ru-RU" dirty="0"/>
              <a:t>Работа с «сырой» памятью</a:t>
            </a:r>
          </a:p>
        </p:txBody>
      </p:sp>
      <p:sp>
        <p:nvSpPr>
          <p:cNvPr id="4" name="Текст 3">
            <a:extLst>
              <a:ext uri="{FF2B5EF4-FFF2-40B4-BE49-F238E27FC236}">
                <a16:creationId xmlns:a16="http://schemas.microsoft.com/office/drawing/2014/main" id="{B42EA65D-3CCE-4730-8F37-6D486167C119}"/>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60082274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6A0C442E-374A-40A7-B3CB-B69873B40A49}"/>
              </a:ext>
            </a:extLst>
          </p:cNvPr>
          <p:cNvSpPr>
            <a:spLocks noGrp="1"/>
          </p:cNvSpPr>
          <p:nvPr>
            <p:ph type="title"/>
          </p:nvPr>
        </p:nvSpPr>
        <p:spPr/>
        <p:txBody>
          <a:bodyPr/>
          <a:lstStyle/>
          <a:p>
            <a:r>
              <a:rPr lang="ru-RU" dirty="0" err="1"/>
              <a:t>Транзакционность</a:t>
            </a:r>
            <a:r>
              <a:rPr lang="ru-RU" dirty="0"/>
              <a:t> операций </a:t>
            </a:r>
            <a:r>
              <a:rPr lang="en-US" dirty="0"/>
              <a:t>new </a:t>
            </a:r>
            <a:r>
              <a:rPr lang="ru-RU" dirty="0"/>
              <a:t>и </a:t>
            </a:r>
            <a:r>
              <a:rPr lang="en-US" dirty="0"/>
              <a:t>delete</a:t>
            </a:r>
            <a:endParaRPr lang="ru-RU" dirty="0"/>
          </a:p>
        </p:txBody>
      </p:sp>
      <p:sp>
        <p:nvSpPr>
          <p:cNvPr id="5" name="Объект 4">
            <a:extLst>
              <a:ext uri="{FF2B5EF4-FFF2-40B4-BE49-F238E27FC236}">
                <a16:creationId xmlns:a16="http://schemas.microsoft.com/office/drawing/2014/main" id="{BEBA6EB4-3E2B-4695-88DA-039376A72161}"/>
              </a:ext>
            </a:extLst>
          </p:cNvPr>
          <p:cNvSpPr>
            <a:spLocks noGrp="1"/>
          </p:cNvSpPr>
          <p:nvPr>
            <p:ph idx="1"/>
          </p:nvPr>
        </p:nvSpPr>
        <p:spPr/>
        <p:txBody>
          <a:bodyPr>
            <a:normAutofit fontScale="92500" lnSpcReduction="10000"/>
          </a:bodyPr>
          <a:lstStyle/>
          <a:p>
            <a:r>
              <a:rPr lang="ru-RU" dirty="0"/>
              <a:t>Операция </a:t>
            </a:r>
            <a:r>
              <a:rPr lang="en-US" dirty="0"/>
              <a:t>new</a:t>
            </a:r>
            <a:r>
              <a:rPr lang="ru-RU" dirty="0"/>
              <a:t> выполняет транзакционно две операции</a:t>
            </a:r>
          </a:p>
          <a:p>
            <a:pPr lvl="1"/>
            <a:r>
              <a:rPr lang="ru-RU" dirty="0"/>
              <a:t>Выделяет память под хранение объекта</a:t>
            </a:r>
          </a:p>
          <a:p>
            <a:pPr lvl="1"/>
            <a:r>
              <a:rPr lang="ru-RU" dirty="0"/>
              <a:t>Конструирует в этой области памяти объект заданного типа</a:t>
            </a:r>
          </a:p>
          <a:p>
            <a:pPr lvl="1"/>
            <a:r>
              <a:rPr lang="ru-RU" dirty="0"/>
              <a:t>Если конструктор выбросит исключение, освобождает выделенную память</a:t>
            </a:r>
          </a:p>
          <a:p>
            <a:r>
              <a:rPr lang="ru-RU" dirty="0"/>
              <a:t>Операция </a:t>
            </a:r>
            <a:r>
              <a:rPr lang="en-US" dirty="0"/>
              <a:t>new[] </a:t>
            </a:r>
            <a:r>
              <a:rPr lang="ru-RU" dirty="0"/>
              <a:t>выполняет транзакционно </a:t>
            </a:r>
          </a:p>
          <a:p>
            <a:pPr lvl="1"/>
            <a:r>
              <a:rPr lang="ru-RU" dirty="0"/>
              <a:t>Выделяет память под хранение</a:t>
            </a:r>
            <a:r>
              <a:rPr lang="en-US" dirty="0"/>
              <a:t> </a:t>
            </a:r>
            <a:r>
              <a:rPr lang="ru-RU" dirty="0"/>
              <a:t>непрерывного массива из </a:t>
            </a:r>
            <a:r>
              <a:rPr lang="en-US" dirty="0"/>
              <a:t>N </a:t>
            </a:r>
            <a:r>
              <a:rPr lang="ru-RU" dirty="0"/>
              <a:t>элементов</a:t>
            </a:r>
          </a:p>
          <a:p>
            <a:pPr lvl="1"/>
            <a:r>
              <a:rPr lang="ru-RU" dirty="0"/>
              <a:t>Конструирует элементы массива конструктором по умолчанию</a:t>
            </a:r>
          </a:p>
          <a:p>
            <a:pPr lvl="1"/>
            <a:r>
              <a:rPr lang="ru-RU" dirty="0"/>
              <a:t>Если конструктор выбросит исключение, вызывает деструкторы у сконструированных элементов и освобождает выделенную память</a:t>
            </a:r>
          </a:p>
          <a:p>
            <a:r>
              <a:rPr lang="ru-RU" dirty="0"/>
              <a:t>Операция </a:t>
            </a:r>
            <a:r>
              <a:rPr lang="en-US" dirty="0"/>
              <a:t>delete </a:t>
            </a:r>
            <a:r>
              <a:rPr lang="ru-RU" dirty="0"/>
              <a:t>вызывает деструктор объекта и освобождает память</a:t>
            </a:r>
          </a:p>
          <a:p>
            <a:r>
              <a:rPr lang="ru-RU" dirty="0"/>
              <a:t>Операция </a:t>
            </a:r>
            <a:r>
              <a:rPr lang="en-US" dirty="0"/>
              <a:t>delete[] </a:t>
            </a:r>
            <a:r>
              <a:rPr lang="ru-RU" dirty="0"/>
              <a:t>вызывает деструкторы элементов массива и освобождает память</a:t>
            </a:r>
          </a:p>
        </p:txBody>
      </p:sp>
    </p:spTree>
    <p:extLst>
      <p:ext uri="{BB962C8B-B14F-4D97-AF65-F5344CB8AC3E}">
        <p14:creationId xmlns:p14="http://schemas.microsoft.com/office/powerpoint/2010/main" val="1237343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xEl>
                                              <p:pRg st="3" end="3"/>
                                            </p:txEl>
                                          </p:spTgt>
                                        </p:tgtEl>
                                        <p:attrNameLst>
                                          <p:attrName>style.visibility</p:attrName>
                                        </p:attrNameLst>
                                      </p:cBhvr>
                                      <p:to>
                                        <p:strVal val="visible"/>
                                      </p:to>
                                    </p:set>
                                    <p:animEffect transition="in" filter="fade">
                                      <p:cBhvr>
                                        <p:cTn id="16" dur="500"/>
                                        <p:tgtEl>
                                          <p:spTgt spid="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animEffect transition="in" filter="fade">
                                      <p:cBhvr>
                                        <p:cTn id="27" dur="500"/>
                                        <p:tgtEl>
                                          <p:spTgt spid="5">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xEl>
                                              <p:pRg st="7" end="7"/>
                                            </p:txEl>
                                          </p:spTgt>
                                        </p:tgtEl>
                                        <p:attrNameLst>
                                          <p:attrName>style.visibility</p:attrName>
                                        </p:attrNameLst>
                                      </p:cBhvr>
                                      <p:to>
                                        <p:strVal val="visible"/>
                                      </p:to>
                                    </p:set>
                                    <p:animEffect transition="in" filter="fade">
                                      <p:cBhvr>
                                        <p:cTn id="30" dur="500"/>
                                        <p:tgtEl>
                                          <p:spTgt spid="5">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5">
                                            <p:txEl>
                                              <p:pRg st="8" end="8"/>
                                            </p:txEl>
                                          </p:spTgt>
                                        </p:tgtEl>
                                        <p:attrNameLst>
                                          <p:attrName>style.visibility</p:attrName>
                                        </p:attrNameLst>
                                      </p:cBhvr>
                                      <p:to>
                                        <p:strVal val="visible"/>
                                      </p:to>
                                    </p:set>
                                    <p:animEffect transition="in" filter="fade">
                                      <p:cBhvr>
                                        <p:cTn id="35" dur="500"/>
                                        <p:tgtEl>
                                          <p:spTgt spid="5">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5">
                                            <p:txEl>
                                              <p:pRg st="9" end="9"/>
                                            </p:txEl>
                                          </p:spTgt>
                                        </p:tgtEl>
                                        <p:attrNameLst>
                                          <p:attrName>style.visibility</p:attrName>
                                        </p:attrNameLst>
                                      </p:cBhvr>
                                      <p:to>
                                        <p:strVal val="visible"/>
                                      </p:to>
                                    </p:set>
                                    <p:animEffect transition="in" filter="fade">
                                      <p:cBhvr>
                                        <p:cTn id="40"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C53BAE-9C22-4F9E-91DB-0CCFCFAF64FB}"/>
              </a:ext>
            </a:extLst>
          </p:cNvPr>
          <p:cNvSpPr>
            <a:spLocks noGrp="1"/>
          </p:cNvSpPr>
          <p:nvPr>
            <p:ph type="title"/>
          </p:nvPr>
        </p:nvSpPr>
        <p:spPr/>
        <p:txBody>
          <a:bodyPr/>
          <a:lstStyle/>
          <a:p>
            <a:r>
              <a:rPr lang="ru-RU" dirty="0"/>
              <a:t>Объекты в памяти</a:t>
            </a:r>
          </a:p>
        </p:txBody>
      </p:sp>
      <p:sp>
        <p:nvSpPr>
          <p:cNvPr id="3" name="Объект 2">
            <a:extLst>
              <a:ext uri="{FF2B5EF4-FFF2-40B4-BE49-F238E27FC236}">
                <a16:creationId xmlns:a16="http://schemas.microsoft.com/office/drawing/2014/main" id="{0636AB03-1D9B-44E1-9ED6-9711A016EEE4}"/>
              </a:ext>
            </a:extLst>
          </p:cNvPr>
          <p:cNvSpPr>
            <a:spLocks noGrp="1"/>
          </p:cNvSpPr>
          <p:nvPr>
            <p:ph idx="1"/>
          </p:nvPr>
        </p:nvSpPr>
        <p:spPr/>
        <p:txBody>
          <a:bodyPr/>
          <a:lstStyle/>
          <a:p>
            <a:r>
              <a:rPr lang="ru-RU" dirty="0"/>
              <a:t>Объект – регион в памяти, обладающий свойствами</a:t>
            </a:r>
          </a:p>
          <a:p>
            <a:pPr lvl="1"/>
            <a:r>
              <a:rPr lang="ru-RU" dirty="0"/>
              <a:t>Размер</a:t>
            </a:r>
          </a:p>
          <a:p>
            <a:pPr lvl="1"/>
            <a:r>
              <a:rPr lang="ru-RU" dirty="0"/>
              <a:t>Выравнивание</a:t>
            </a:r>
          </a:p>
          <a:p>
            <a:pPr lvl="1"/>
            <a:r>
              <a:rPr lang="ru-RU" dirty="0"/>
              <a:t>Тип</a:t>
            </a:r>
          </a:p>
          <a:p>
            <a:pPr lvl="1"/>
            <a:r>
              <a:rPr lang="ru-RU" dirty="0"/>
              <a:t>Продолжительность времени жизни</a:t>
            </a:r>
          </a:p>
          <a:p>
            <a:pPr lvl="1"/>
            <a:r>
              <a:rPr lang="ru-RU" dirty="0"/>
              <a:t>Опциональное имя</a:t>
            </a:r>
          </a:p>
        </p:txBody>
      </p:sp>
    </p:spTree>
    <p:extLst>
      <p:ext uri="{BB962C8B-B14F-4D97-AF65-F5344CB8AC3E}">
        <p14:creationId xmlns:p14="http://schemas.microsoft.com/office/powerpoint/2010/main" val="49110316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E54E7854-E2C4-42DC-B625-83E404C4853E}"/>
              </a:ext>
            </a:extLst>
          </p:cNvPr>
          <p:cNvSpPr>
            <a:spLocks noGrp="1"/>
          </p:cNvSpPr>
          <p:nvPr>
            <p:ph type="title"/>
          </p:nvPr>
        </p:nvSpPr>
        <p:spPr/>
        <p:txBody>
          <a:bodyPr/>
          <a:lstStyle/>
          <a:p>
            <a:r>
              <a:rPr lang="ru-RU" dirty="0"/>
              <a:t>Пример</a:t>
            </a:r>
          </a:p>
        </p:txBody>
      </p:sp>
      <p:sp>
        <p:nvSpPr>
          <p:cNvPr id="6" name="TextBox 5">
            <a:extLst>
              <a:ext uri="{FF2B5EF4-FFF2-40B4-BE49-F238E27FC236}">
                <a16:creationId xmlns:a16="http://schemas.microsoft.com/office/drawing/2014/main" id="{5508EBED-DCC4-499D-892D-B0419989248F}"/>
              </a:ext>
            </a:extLst>
          </p:cNvPr>
          <p:cNvSpPr txBox="1"/>
          <p:nvPr/>
        </p:nvSpPr>
        <p:spPr>
          <a:xfrm>
            <a:off x="838200" y="2492896"/>
            <a:ext cx="8305800" cy="2585323"/>
          </a:xfrm>
          <a:prstGeom prst="rect">
            <a:avLst/>
          </a:prstGeom>
          <a:noFill/>
        </p:spPr>
        <p:txBody>
          <a:bodyPr wrap="square">
            <a:spAutoFit/>
          </a:bodyPr>
          <a:lstStyle/>
          <a:p>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main()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try</a:t>
            </a:r>
            <a:r>
              <a:rPr lang="en-US" b="0" dirty="0">
                <a:solidFill>
                  <a:srgbClr val="000000"/>
                </a:solidFill>
                <a:effectLst/>
                <a:latin typeface="Consolas" panose="020B0609020204030204" pitchFamily="49" charset="0"/>
              </a:rPr>
              <a:t> {</a:t>
            </a:r>
          </a:p>
          <a:p>
            <a:r>
              <a:rPr lang="en-US" b="0" dirty="0">
                <a:solidFill>
                  <a:srgbClr val="008000"/>
                </a:solidFill>
                <a:effectLst/>
                <a:latin typeface="Consolas" panose="020B0609020204030204" pitchFamily="49" charset="0"/>
              </a:rPr>
              <a:t>   </a:t>
            </a:r>
            <a:r>
              <a:rPr lang="en-US" b="0">
                <a:solidFill>
                  <a:srgbClr val="008000"/>
                </a:solidFill>
                <a:effectLst/>
                <a:latin typeface="Consolas" panose="020B0609020204030204" pitchFamily="49" charset="0"/>
              </a:rPr>
              <a:t>     </a:t>
            </a:r>
            <a:r>
              <a:rPr lang="en-US"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Создаем в куче массив из 10 пустых строк</a:t>
            </a:r>
            <a:endParaRPr lang="ru-RU" b="0" dirty="0">
              <a:solidFill>
                <a:srgbClr val="000000"/>
              </a:solidFill>
              <a:effectLst/>
              <a:latin typeface="Consolas" panose="020B0609020204030204" pitchFamily="49" charset="0"/>
            </a:endParaRPr>
          </a:p>
          <a:p>
            <a:r>
              <a:rPr lang="ru-RU" b="0" dirty="0">
                <a:solidFill>
                  <a:srgbClr val="000000"/>
                </a:solidFill>
                <a:effectLst/>
                <a:latin typeface="Consolas" panose="020B0609020204030204" pitchFamily="49" charset="0"/>
              </a:rPr>
              <a:t>   </a:t>
            </a:r>
            <a:r>
              <a:rPr lang="ru-RU" b="0">
                <a:solidFill>
                  <a:srgbClr val="000000"/>
                </a:solidFill>
                <a:effectLst/>
                <a:latin typeface="Consolas" panose="020B0609020204030204" pitchFamily="49" charset="0"/>
              </a:rPr>
              <a:t>     </a:t>
            </a:r>
            <a:r>
              <a:rPr lang="en-US" b="0" dirty="0">
                <a:solidFill>
                  <a:srgbClr val="000000"/>
                </a:solidFill>
                <a:effectLst/>
                <a:latin typeface="Consolas" panose="020B0609020204030204" pitchFamily="49" charset="0"/>
              </a:rPr>
              <a:t>std::string* strings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dirty="0">
                <a:solidFill>
                  <a:srgbClr val="000000"/>
                </a:solidFill>
                <a:latin typeface="Consolas" panose="020B0609020204030204" pitchFamily="49" charset="0"/>
              </a:rPr>
              <a:t>std::</a:t>
            </a:r>
            <a:r>
              <a:rPr lang="en-US" b="0" dirty="0">
                <a:solidFill>
                  <a:srgbClr val="000000"/>
                </a:solidFill>
                <a:effectLst/>
                <a:latin typeface="Consolas" panose="020B0609020204030204" pitchFamily="49" charset="0"/>
              </a:rPr>
              <a:t>string[</a:t>
            </a:r>
            <a:r>
              <a:rPr lang="en-US" b="0" dirty="0">
                <a:solidFill>
                  <a:srgbClr val="098658"/>
                </a:solidFill>
                <a:effectLst/>
                <a:latin typeface="Consolas" panose="020B0609020204030204" pitchFamily="49" charset="0"/>
              </a:rPr>
              <a:t>10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delete[]</a:t>
            </a:r>
            <a:r>
              <a:rPr lang="en-US" b="0" dirty="0">
                <a:solidFill>
                  <a:srgbClr val="000000"/>
                </a:solidFill>
                <a:effectLst/>
                <a:latin typeface="Consolas" panose="020B0609020204030204" pitchFamily="49" charset="0"/>
              </a:rPr>
              <a:t> strings;</a:t>
            </a:r>
          </a:p>
          <a:p>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catch</a:t>
            </a:r>
            <a:r>
              <a:rPr lang="en-US" b="0" dirty="0">
                <a:solidFill>
                  <a:srgbClr val="000000"/>
                </a:solidFill>
                <a:effectLst/>
                <a:latin typeface="Consolas" panose="020B0609020204030204" pitchFamily="49" charset="0"/>
              </a:rPr>
              <a:t> (...) {</a:t>
            </a:r>
          </a:p>
          <a:p>
            <a:r>
              <a:rPr lang="en-US" b="0" dirty="0">
                <a:solidFill>
                  <a:srgbClr val="008000"/>
                </a:solidFill>
                <a:effectLst/>
                <a:latin typeface="Consolas" panose="020B0609020204030204" pitchFamily="49" charset="0"/>
              </a:rPr>
              <a:t>   </a:t>
            </a:r>
            <a:r>
              <a:rPr lang="en-US" b="0">
                <a:solidFill>
                  <a:srgbClr val="008000"/>
                </a:solidFill>
                <a:effectLst/>
                <a:latin typeface="Consolas" panose="020B0609020204030204" pitchFamily="49" charset="0"/>
              </a:rPr>
              <a:t>     </a:t>
            </a:r>
            <a:r>
              <a:rPr lang="en-US" b="0" dirty="0">
                <a:solidFill>
                  <a:srgbClr val="008000"/>
                </a:solidFill>
                <a:effectLst/>
                <a:latin typeface="Consolas" panose="020B0609020204030204" pitchFamily="49" charset="0"/>
              </a:rPr>
              <a:t>// </a:t>
            </a:r>
            <a:r>
              <a:rPr lang="ru-RU" b="0" dirty="0">
                <a:solidFill>
                  <a:srgbClr val="008000"/>
                </a:solidFill>
                <a:effectLst/>
                <a:latin typeface="Consolas" panose="020B0609020204030204" pitchFamily="49" charset="0"/>
              </a:rPr>
              <a:t>сюда попадём в случае нехватки памяти</a:t>
            </a:r>
            <a:endParaRPr lang="ru-RU" b="0" dirty="0">
              <a:solidFill>
                <a:srgbClr val="000000"/>
              </a:solidFill>
              <a:effectLst/>
              <a:latin typeface="Consolas" panose="020B0609020204030204" pitchFamily="49" charset="0"/>
            </a:endParaRPr>
          </a:p>
          <a:p>
            <a:r>
              <a:rPr lang="ru-RU" b="0" dirty="0">
                <a:solidFill>
                  <a:srgbClr val="000000"/>
                </a:solidFill>
                <a:effectLst/>
                <a:latin typeface="Consolas" panose="020B0609020204030204" pitchFamily="49" charset="0"/>
              </a:rPr>
              <a:t>    }</a:t>
            </a:r>
          </a:p>
          <a:p>
            <a:r>
              <a:rPr lang="ru-RU"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3395763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EC328F6F-2E3A-45FA-AFB1-6D627498FD42}"/>
              </a:ext>
            </a:extLst>
          </p:cNvPr>
          <p:cNvSpPr>
            <a:spLocks noGrp="1"/>
          </p:cNvSpPr>
          <p:nvPr>
            <p:ph type="title"/>
          </p:nvPr>
        </p:nvSpPr>
        <p:spPr/>
        <p:txBody>
          <a:bodyPr/>
          <a:lstStyle/>
          <a:p>
            <a:r>
              <a:rPr lang="ru-RU" dirty="0"/>
              <a:t>Проблемы</a:t>
            </a:r>
          </a:p>
        </p:txBody>
      </p:sp>
      <p:sp>
        <p:nvSpPr>
          <p:cNvPr id="4" name="Объект 3">
            <a:extLst>
              <a:ext uri="{FF2B5EF4-FFF2-40B4-BE49-F238E27FC236}">
                <a16:creationId xmlns:a16="http://schemas.microsoft.com/office/drawing/2014/main" id="{D7B32E68-8042-4369-A32F-5C340536C0ED}"/>
              </a:ext>
            </a:extLst>
          </p:cNvPr>
          <p:cNvSpPr>
            <a:spLocks noGrp="1"/>
          </p:cNvSpPr>
          <p:nvPr>
            <p:ph idx="1"/>
          </p:nvPr>
        </p:nvSpPr>
        <p:spPr/>
        <p:txBody>
          <a:bodyPr/>
          <a:lstStyle/>
          <a:p>
            <a:r>
              <a:rPr lang="ru-RU" dirty="0"/>
              <a:t>Как создать динамический массив объектов без конструктора по умолчанию</a:t>
            </a:r>
            <a:r>
              <a:rPr lang="en-US" dirty="0"/>
              <a:t>?</a:t>
            </a:r>
          </a:p>
          <a:p>
            <a:r>
              <a:rPr lang="ru-RU" dirty="0"/>
              <a:t>Как выделить память</a:t>
            </a:r>
            <a:r>
              <a:rPr lang="en-US" dirty="0"/>
              <a:t> </a:t>
            </a:r>
            <a:r>
              <a:rPr lang="ru-RU" dirty="0"/>
              <a:t>под массив элементов заранее, но не создавать все объекты сразу</a:t>
            </a:r>
            <a:r>
              <a:rPr lang="en-US" dirty="0"/>
              <a:t>?</a:t>
            </a:r>
            <a:endParaRPr lang="ru-RU" dirty="0"/>
          </a:p>
          <a:p>
            <a:r>
              <a:rPr lang="ru-RU" dirty="0"/>
              <a:t>С этими задачами справляется </a:t>
            </a:r>
            <a:r>
              <a:rPr lang="en-US" dirty="0"/>
              <a:t>std::vector</a:t>
            </a:r>
          </a:p>
          <a:p>
            <a:pPr lvl="1"/>
            <a:r>
              <a:rPr lang="ru-RU" dirty="0"/>
              <a:t>Выделяет «сырую память» (без создания объектов)</a:t>
            </a:r>
          </a:p>
          <a:p>
            <a:pPr lvl="1"/>
            <a:r>
              <a:rPr lang="ru-RU" dirty="0"/>
              <a:t>Создаёт в ней и разрушает объекты явно</a:t>
            </a:r>
          </a:p>
        </p:txBody>
      </p:sp>
    </p:spTree>
    <p:extLst>
      <p:ext uri="{BB962C8B-B14F-4D97-AF65-F5344CB8AC3E}">
        <p14:creationId xmlns:p14="http://schemas.microsoft.com/office/powerpoint/2010/main" val="1396553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animEffect transition="in" filter="fade">
                                      <p:cBhvr>
                                        <p:cTn id="20" dur="500"/>
                                        <p:tgtEl>
                                          <p:spTgt spid="4">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animEffect transition="in" filter="fade">
                                      <p:cBhvr>
                                        <p:cTn id="23"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AE2681B-7DB7-48FC-9325-C6A9EBEE8A16}"/>
              </a:ext>
            </a:extLst>
          </p:cNvPr>
          <p:cNvSpPr>
            <a:spLocks noGrp="1"/>
          </p:cNvSpPr>
          <p:nvPr>
            <p:ph type="title"/>
          </p:nvPr>
        </p:nvSpPr>
        <p:spPr/>
        <p:txBody>
          <a:bodyPr/>
          <a:lstStyle/>
          <a:p>
            <a:r>
              <a:rPr lang="ru-RU" dirty="0"/>
              <a:t>Размещающий оператор </a:t>
            </a:r>
            <a:r>
              <a:rPr lang="en-US" dirty="0"/>
              <a:t>new (placement new)</a:t>
            </a:r>
            <a:endParaRPr lang="ru-RU" dirty="0"/>
          </a:p>
        </p:txBody>
      </p:sp>
      <p:sp>
        <p:nvSpPr>
          <p:cNvPr id="3" name="Объект 2">
            <a:extLst>
              <a:ext uri="{FF2B5EF4-FFF2-40B4-BE49-F238E27FC236}">
                <a16:creationId xmlns:a16="http://schemas.microsoft.com/office/drawing/2014/main" id="{FEEC5AFC-66F1-452E-AF05-157B4D23940D}"/>
              </a:ext>
            </a:extLst>
          </p:cNvPr>
          <p:cNvSpPr>
            <a:spLocks noGrp="1"/>
          </p:cNvSpPr>
          <p:nvPr>
            <p:ph idx="1"/>
          </p:nvPr>
        </p:nvSpPr>
        <p:spPr/>
        <p:txBody>
          <a:bodyPr>
            <a:normAutofit lnSpcReduction="10000"/>
          </a:bodyPr>
          <a:lstStyle/>
          <a:p>
            <a:r>
              <a:rPr lang="ru-RU" dirty="0"/>
              <a:t>Версия оператора </a:t>
            </a:r>
            <a:r>
              <a:rPr lang="en-US" b="1" dirty="0"/>
              <a:t>new</a:t>
            </a:r>
            <a:r>
              <a:rPr lang="ru-RU" dirty="0"/>
              <a:t>, которая конструирует объект в ранее выделенной сырой памяти с указанными параметрами</a:t>
            </a:r>
          </a:p>
          <a:p>
            <a:r>
              <a:rPr lang="ru-RU" dirty="0"/>
              <a:t>Синтаксис</a:t>
            </a:r>
          </a:p>
          <a:p>
            <a:pPr lvl="1"/>
            <a:r>
              <a:rPr lang="ru-RU" b="0" dirty="0" err="1">
                <a:solidFill>
                  <a:srgbClr val="0000FF"/>
                </a:solidFill>
                <a:effectLst/>
                <a:latin typeface="Consolas" panose="020B0609020204030204" pitchFamily="49" charset="0"/>
              </a:rPr>
              <a:t>new</a:t>
            </a:r>
            <a:r>
              <a:rPr lang="ru-RU" b="0" dirty="0">
                <a:solidFill>
                  <a:srgbClr val="000000"/>
                </a:solidFill>
                <a:effectLst/>
                <a:latin typeface="Consolas" panose="020B0609020204030204" pitchFamily="49" charset="0"/>
              </a:rPr>
              <a:t> (</a:t>
            </a:r>
            <a:r>
              <a:rPr lang="ru-RU" b="0" i="1" dirty="0">
                <a:solidFill>
                  <a:srgbClr val="000000"/>
                </a:solidFill>
                <a:effectLst/>
                <a:latin typeface="Consolas" panose="020B0609020204030204" pitchFamily="49" charset="0"/>
              </a:rPr>
              <a:t>адрес</a:t>
            </a:r>
            <a:r>
              <a:rPr lang="ru-RU" b="0" dirty="0">
                <a:solidFill>
                  <a:srgbClr val="000000"/>
                </a:solidFill>
                <a:effectLst/>
                <a:latin typeface="Consolas" panose="020B0609020204030204" pitchFamily="49" charset="0"/>
              </a:rPr>
              <a:t>) </a:t>
            </a:r>
            <a:r>
              <a:rPr lang="ru-RU" b="0" i="1" dirty="0">
                <a:solidFill>
                  <a:srgbClr val="000000"/>
                </a:solidFill>
                <a:effectLst/>
                <a:latin typeface="Consolas" panose="020B0609020204030204" pitchFamily="49" charset="0"/>
              </a:rPr>
              <a:t>Тип</a:t>
            </a:r>
            <a:r>
              <a:rPr lang="ru-RU" b="0" dirty="0">
                <a:solidFill>
                  <a:srgbClr val="000000"/>
                </a:solidFill>
                <a:effectLst/>
                <a:latin typeface="Consolas" panose="020B0609020204030204" pitchFamily="49" charset="0"/>
              </a:rPr>
              <a:t>(</a:t>
            </a:r>
            <a:r>
              <a:rPr lang="ru-RU" b="0" i="1" dirty="0">
                <a:solidFill>
                  <a:srgbClr val="000000"/>
                </a:solidFill>
                <a:effectLst/>
                <a:latin typeface="Consolas" panose="020B0609020204030204" pitchFamily="49" charset="0"/>
              </a:rPr>
              <a:t>параметры конструктора</a:t>
            </a:r>
            <a:r>
              <a:rPr lang="ru-RU" b="0" dirty="0">
                <a:solidFill>
                  <a:srgbClr val="000000"/>
                </a:solidFill>
                <a:effectLst/>
                <a:latin typeface="Consolas" panose="020B0609020204030204" pitchFamily="49" charset="0"/>
              </a:rPr>
              <a:t>)</a:t>
            </a:r>
          </a:p>
          <a:p>
            <a:pPr lvl="1"/>
            <a:r>
              <a:rPr lang="ru-RU" dirty="0"/>
              <a:t>Для использования надо подключить заголовочный файл </a:t>
            </a:r>
            <a:r>
              <a:rPr lang="en-US" dirty="0"/>
              <a:t>&lt;new&gt;</a:t>
            </a:r>
            <a:endParaRPr lang="ru-RU" dirty="0"/>
          </a:p>
          <a:p>
            <a:r>
              <a:rPr lang="ru-RU" dirty="0"/>
              <a:t>Оператор возвращает указатель типа </a:t>
            </a:r>
            <a:r>
              <a:rPr lang="ru-RU" b="0" i="1" dirty="0">
                <a:solidFill>
                  <a:srgbClr val="000000"/>
                </a:solidFill>
                <a:effectLst/>
                <a:latin typeface="Consolas" panose="020B0609020204030204" pitchFamily="49" charset="0"/>
              </a:rPr>
              <a:t>Тип* </a:t>
            </a:r>
            <a:r>
              <a:rPr lang="ru-RU" dirty="0"/>
              <a:t>на сконструированный объект</a:t>
            </a:r>
          </a:p>
          <a:p>
            <a:r>
              <a:rPr lang="ru-RU" dirty="0"/>
              <a:t>Адрес должен иметь выравнивание, необходимое для типа </a:t>
            </a:r>
            <a:r>
              <a:rPr lang="ru-RU" b="0" i="1" dirty="0">
                <a:solidFill>
                  <a:srgbClr val="000000"/>
                </a:solidFill>
                <a:effectLst/>
                <a:latin typeface="Consolas" panose="020B0609020204030204" pitchFamily="49" charset="0"/>
              </a:rPr>
              <a:t>Тип</a:t>
            </a:r>
            <a:endParaRPr lang="ru-RU" dirty="0"/>
          </a:p>
          <a:p>
            <a:r>
              <a:rPr lang="ru-RU" dirty="0"/>
              <a:t>Когда объект станет не нужен, его надо разрушить, вызвав явно деструктор</a:t>
            </a:r>
          </a:p>
          <a:p>
            <a:endParaRPr lang="ru-RU" dirty="0"/>
          </a:p>
        </p:txBody>
      </p:sp>
    </p:spTree>
    <p:extLst>
      <p:ext uri="{BB962C8B-B14F-4D97-AF65-F5344CB8AC3E}">
        <p14:creationId xmlns:p14="http://schemas.microsoft.com/office/powerpoint/2010/main" val="18454104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EFC107C-50DD-47F3-B3F8-980E6114345F}"/>
              </a:ext>
            </a:extLst>
          </p:cNvPr>
          <p:cNvSpPr txBox="1"/>
          <p:nvPr/>
        </p:nvSpPr>
        <p:spPr>
          <a:xfrm>
            <a:off x="176288" y="335845"/>
            <a:ext cx="12026552" cy="6186309"/>
          </a:xfrm>
          <a:prstGeom prst="rect">
            <a:avLst/>
          </a:prstGeom>
          <a:noFill/>
        </p:spPr>
        <p:txBody>
          <a:bodyPr wrap="square">
            <a:spAutoFit/>
          </a:bodyPr>
          <a:lstStyle/>
          <a:p>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Cat {</a:t>
            </a:r>
          </a:p>
          <a:p>
            <a:r>
              <a:rPr lang="en-US" b="0" dirty="0">
                <a:solidFill>
                  <a:srgbClr val="0000FF"/>
                </a:solidFill>
                <a:effectLst/>
                <a:latin typeface="Consolas" panose="020B0609020204030204" pitchFamily="49" charset="0"/>
              </a:rPr>
              <a:t>public:</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Cat(std::string name, </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age)</a:t>
            </a:r>
          </a:p>
          <a:p>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m_name</a:t>
            </a:r>
            <a:r>
              <a:rPr lang="en-US" b="0" dirty="0">
                <a:solidFill>
                  <a:srgbClr val="000000"/>
                </a:solidFill>
                <a:effectLst/>
                <a:latin typeface="Consolas" panose="020B0609020204030204" pitchFamily="49" charset="0"/>
              </a:rPr>
              <a:t>(move(name))</a:t>
            </a:r>
          </a:p>
          <a:p>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m_age</a:t>
            </a:r>
            <a:r>
              <a:rPr lang="en-US" b="0" dirty="0">
                <a:solidFill>
                  <a:srgbClr val="000000"/>
                </a:solidFill>
                <a:effectLst/>
                <a:latin typeface="Consolas" panose="020B0609020204030204" pitchFamily="49" charset="0"/>
              </a:rPr>
              <a:t>(age)</a:t>
            </a:r>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std::</a:t>
            </a:r>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 </a:t>
            </a:r>
            <a:r>
              <a:rPr lang="en-US" b="0" dirty="0">
                <a:solidFill>
                  <a:srgbClr val="A31515"/>
                </a:solidFill>
                <a:effectLst/>
                <a:latin typeface="Consolas" panose="020B0609020204030204" pitchFamily="49" charset="0"/>
              </a:rPr>
              <a:t>"Hello from "</a:t>
            </a:r>
            <a:r>
              <a:rPr lang="en-US" b="0" dirty="0">
                <a:solidFill>
                  <a:srgbClr val="000000"/>
                </a:solidFill>
                <a:effectLst/>
                <a:latin typeface="Consolas" panose="020B0609020204030204" pitchFamily="49" charset="0"/>
              </a:rPr>
              <a:t> &lt;&lt; </a:t>
            </a:r>
            <a:r>
              <a:rPr lang="en-US" b="0" dirty="0" err="1">
                <a:solidFill>
                  <a:srgbClr val="000000"/>
                </a:solidFill>
                <a:effectLst/>
                <a:latin typeface="Consolas" panose="020B0609020204030204" pitchFamily="49" charset="0"/>
              </a:rPr>
              <a:t>m_name</a:t>
            </a:r>
            <a:r>
              <a:rPr lang="en-US" b="0" dirty="0">
                <a:solidFill>
                  <a:srgbClr val="000000"/>
                </a:solidFill>
                <a:effectLst/>
                <a:latin typeface="Consolas" panose="020B0609020204030204" pitchFamily="49" charset="0"/>
              </a:rPr>
              <a:t> &lt;&lt; std::</a:t>
            </a:r>
            <a:r>
              <a:rPr lang="en-US" b="0" dirty="0" err="1">
                <a:solidFill>
                  <a:srgbClr val="000000"/>
                </a:solidFill>
                <a:effectLst/>
                <a:latin typeface="Consolas" panose="020B0609020204030204" pitchFamily="49" charset="0"/>
              </a:rPr>
              <a:t>endl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~Cat() {</a:t>
            </a:r>
          </a:p>
          <a:p>
            <a:r>
              <a:rPr lang="en-US" b="0" dirty="0">
                <a:solidFill>
                  <a:srgbClr val="000000"/>
                </a:solidFill>
                <a:effectLst/>
                <a:latin typeface="Consolas" panose="020B0609020204030204" pitchFamily="49" charset="0"/>
              </a:rPr>
              <a:t>        std::</a:t>
            </a:r>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 </a:t>
            </a:r>
            <a:r>
              <a:rPr lang="en-US" b="0" dirty="0">
                <a:solidFill>
                  <a:srgbClr val="A31515"/>
                </a:solidFill>
                <a:effectLst/>
                <a:latin typeface="Consolas" panose="020B0609020204030204" pitchFamily="49" charset="0"/>
              </a:rPr>
              <a:t>"Goodbye from "</a:t>
            </a:r>
            <a:r>
              <a:rPr lang="en-US" b="0" dirty="0">
                <a:solidFill>
                  <a:srgbClr val="000000"/>
                </a:solidFill>
                <a:effectLst/>
                <a:latin typeface="Consolas" panose="020B0609020204030204" pitchFamily="49" charset="0"/>
              </a:rPr>
              <a:t> &lt;&lt; </a:t>
            </a:r>
            <a:r>
              <a:rPr lang="en-US" b="0" dirty="0" err="1">
                <a:solidFill>
                  <a:srgbClr val="000000"/>
                </a:solidFill>
                <a:effectLst/>
                <a:latin typeface="Consolas" panose="020B0609020204030204" pitchFamily="49" charset="0"/>
              </a:rPr>
              <a:t>m_name</a:t>
            </a:r>
            <a:r>
              <a:rPr lang="en-US" b="0" dirty="0">
                <a:solidFill>
                  <a:srgbClr val="000000"/>
                </a:solidFill>
                <a:effectLst/>
                <a:latin typeface="Consolas" panose="020B0609020204030204" pitchFamily="49" charset="0"/>
              </a:rPr>
              <a:t> &lt;&lt; std::</a:t>
            </a:r>
            <a:r>
              <a:rPr lang="en-US" b="0" dirty="0" err="1">
                <a:solidFill>
                  <a:srgbClr val="000000"/>
                </a:solidFill>
                <a:effectLst/>
                <a:latin typeface="Consolas" panose="020B0609020204030204" pitchFamily="49" charset="0"/>
              </a:rPr>
              <a:t>endl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SayHello</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std::</a:t>
            </a:r>
            <a:r>
              <a:rPr lang="en-US" b="0" dirty="0" err="1">
                <a:solidFill>
                  <a:srgbClr val="000000"/>
                </a:solidFill>
                <a:effectLst/>
                <a:latin typeface="Consolas" panose="020B0609020204030204" pitchFamily="49" charset="0"/>
              </a:rPr>
              <a:t>cout</a:t>
            </a:r>
            <a:r>
              <a:rPr lang="en-US" b="0" dirty="0">
                <a:solidFill>
                  <a:srgbClr val="000000"/>
                </a:solidFill>
                <a:effectLst/>
                <a:latin typeface="Consolas" panose="020B0609020204030204" pitchFamily="49" charset="0"/>
              </a:rPr>
              <a:t> &lt;&lt; </a:t>
            </a:r>
            <a:r>
              <a:rPr lang="en-US" b="0" dirty="0">
                <a:solidFill>
                  <a:srgbClr val="A31515"/>
                </a:solidFill>
                <a:effectLst/>
                <a:latin typeface="Consolas" panose="020B0609020204030204" pitchFamily="49" charset="0"/>
              </a:rPr>
              <a:t>"Meow, my name is "</a:t>
            </a:r>
            <a:r>
              <a:rPr lang="en-US" b="0" dirty="0">
                <a:solidFill>
                  <a:srgbClr val="000000"/>
                </a:solidFill>
                <a:effectLst/>
                <a:latin typeface="Consolas" panose="020B0609020204030204" pitchFamily="49" charset="0"/>
              </a:rPr>
              <a:t> &lt;&lt; </a:t>
            </a:r>
            <a:r>
              <a:rPr lang="en-US" b="0" dirty="0" err="1">
                <a:solidFill>
                  <a:srgbClr val="000000"/>
                </a:solidFill>
                <a:effectLst/>
                <a:latin typeface="Consolas" panose="020B0609020204030204" pitchFamily="49" charset="0"/>
              </a:rPr>
              <a:t>m_name</a:t>
            </a:r>
            <a:r>
              <a:rPr lang="en-US" b="0" dirty="0">
                <a:solidFill>
                  <a:srgbClr val="000000"/>
                </a:solidFill>
                <a:effectLst/>
                <a:latin typeface="Consolas" panose="020B0609020204030204" pitchFamily="49" charset="0"/>
              </a:rPr>
              <a:t> &lt;&lt; </a:t>
            </a:r>
            <a:r>
              <a:rPr lang="en-US" b="0" dirty="0">
                <a:solidFill>
                  <a:srgbClr val="A31515"/>
                </a:solidFill>
                <a:effectLst/>
                <a:latin typeface="Consolas" panose="020B0609020204030204" pitchFamily="49" charset="0"/>
              </a:rPr>
              <a:t>". I'm "</a:t>
            </a:r>
            <a:r>
              <a:rPr lang="en-US" b="0" dirty="0">
                <a:solidFill>
                  <a:srgbClr val="000000"/>
                </a:solidFill>
                <a:effectLst/>
                <a:latin typeface="Consolas" panose="020B0609020204030204" pitchFamily="49" charset="0"/>
              </a:rPr>
              <a:t> &lt;&lt; </a:t>
            </a:r>
            <a:r>
              <a:rPr lang="en-US" b="0" dirty="0" err="1">
                <a:solidFill>
                  <a:srgbClr val="000000"/>
                </a:solidFill>
                <a:effectLst/>
                <a:latin typeface="Consolas" panose="020B0609020204030204" pitchFamily="49" charset="0"/>
              </a:rPr>
              <a:t>m_age</a:t>
            </a:r>
            <a:r>
              <a:rPr lang="en-US" b="0" dirty="0">
                <a:solidFill>
                  <a:srgbClr val="000000"/>
                </a:solidFill>
                <a:effectLst/>
                <a:latin typeface="Consolas" panose="020B0609020204030204" pitchFamily="49" charset="0"/>
              </a:rPr>
              <a:t> &lt;&lt; </a:t>
            </a:r>
            <a:r>
              <a:rPr lang="en-US" b="0" dirty="0">
                <a:solidFill>
                  <a:srgbClr val="A31515"/>
                </a:solidFill>
                <a:effectLst/>
                <a:latin typeface="Consolas" panose="020B0609020204030204" pitchFamily="49" charset="0"/>
              </a:rPr>
              <a:t>" year old."</a:t>
            </a:r>
          </a:p>
          <a:p>
            <a:r>
              <a:rPr lang="en-US" dirty="0">
                <a:solidFill>
                  <a:srgbClr val="A31515"/>
                </a:solidFill>
                <a:latin typeface="Consolas" panose="020B0609020204030204" pitchFamily="49" charset="0"/>
              </a:rPr>
              <a:t>                 </a:t>
            </a:r>
            <a:r>
              <a:rPr lang="en-US" b="0" dirty="0">
                <a:solidFill>
                  <a:srgbClr val="000000"/>
                </a:solidFill>
                <a:effectLst/>
                <a:latin typeface="Consolas" panose="020B0609020204030204" pitchFamily="49" charset="0"/>
              </a:rPr>
              <a:t> &lt;&lt; std::</a:t>
            </a:r>
            <a:r>
              <a:rPr lang="en-US" b="0" dirty="0" err="1">
                <a:solidFill>
                  <a:srgbClr val="000000"/>
                </a:solidFill>
                <a:effectLst/>
                <a:latin typeface="Consolas" panose="020B0609020204030204" pitchFamily="49" charset="0"/>
              </a:rPr>
              <a:t>endl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private:</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std::string </a:t>
            </a:r>
            <a:r>
              <a:rPr lang="en-US" b="0" dirty="0" err="1">
                <a:solidFill>
                  <a:srgbClr val="000000"/>
                </a:solidFill>
                <a:effectLst/>
                <a:latin typeface="Consolas" panose="020B0609020204030204" pitchFamily="49" charset="0"/>
              </a:rPr>
              <a:t>m_name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m_age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89737757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D7B90490-F141-4AF8-9BB8-574B9FB40BEC}"/>
              </a:ext>
            </a:extLst>
          </p:cNvPr>
          <p:cNvSpPr>
            <a:spLocks noGrp="1"/>
          </p:cNvSpPr>
          <p:nvPr>
            <p:ph type="title"/>
          </p:nvPr>
        </p:nvSpPr>
        <p:spPr/>
        <p:txBody>
          <a:bodyPr/>
          <a:lstStyle/>
          <a:p>
            <a:r>
              <a:rPr lang="ru-RU" dirty="0"/>
              <a:t>Пример</a:t>
            </a:r>
          </a:p>
        </p:txBody>
      </p:sp>
      <p:sp>
        <p:nvSpPr>
          <p:cNvPr id="7" name="TextBox 6">
            <a:extLst>
              <a:ext uri="{FF2B5EF4-FFF2-40B4-BE49-F238E27FC236}">
                <a16:creationId xmlns:a16="http://schemas.microsoft.com/office/drawing/2014/main" id="{F2571BFF-BAF1-4801-BB08-6F7F2D5F87C5}"/>
              </a:ext>
            </a:extLst>
          </p:cNvPr>
          <p:cNvSpPr txBox="1"/>
          <p:nvPr/>
        </p:nvSpPr>
        <p:spPr>
          <a:xfrm>
            <a:off x="838200" y="2420888"/>
            <a:ext cx="8289302" cy="1754326"/>
          </a:xfrm>
          <a:prstGeom prst="rect">
            <a:avLst/>
          </a:prstGeom>
          <a:noFill/>
        </p:spPr>
        <p:txBody>
          <a:bodyPr wrap="square">
            <a:spAutoFit/>
          </a:bodyPr>
          <a:lstStyle/>
          <a:p>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main()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alignas</a:t>
            </a:r>
            <a:r>
              <a:rPr lang="en-US" b="0" dirty="0">
                <a:solidFill>
                  <a:srgbClr val="000000"/>
                </a:solidFill>
                <a:effectLst/>
                <a:latin typeface="Consolas" panose="020B0609020204030204" pitchFamily="49" charset="0"/>
              </a:rPr>
              <a:t>(Cat) </a:t>
            </a:r>
            <a:r>
              <a:rPr lang="en-US" b="0" dirty="0">
                <a:solidFill>
                  <a:srgbClr val="0000FF"/>
                </a:solidFill>
                <a:effectLst/>
                <a:latin typeface="Consolas" panose="020B0609020204030204" pitchFamily="49" charset="0"/>
              </a:rPr>
              <a:t>char</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buf</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sizeof</a:t>
            </a:r>
            <a:r>
              <a:rPr lang="en-US" b="0" dirty="0">
                <a:solidFill>
                  <a:srgbClr val="000000"/>
                </a:solidFill>
                <a:effectLst/>
                <a:latin typeface="Consolas" panose="020B0609020204030204" pitchFamily="49" charset="0"/>
              </a:rPr>
              <a:t>(Cat)];</a:t>
            </a:r>
          </a:p>
          <a:p>
            <a:r>
              <a:rPr lang="en-US" b="0" dirty="0">
                <a:solidFill>
                  <a:srgbClr val="000000"/>
                </a:solidFill>
                <a:effectLst/>
                <a:latin typeface="Consolas" panose="020B0609020204030204" pitchFamily="49" charset="0"/>
              </a:rPr>
              <a:t>    Cat* cat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(&amp;</a:t>
            </a:r>
            <a:r>
              <a:rPr lang="en-US" b="0" dirty="0" err="1">
                <a:solidFill>
                  <a:srgbClr val="000000"/>
                </a:solidFill>
                <a:effectLst/>
                <a:latin typeface="Consolas" panose="020B0609020204030204" pitchFamily="49" charset="0"/>
              </a:rPr>
              <a:t>buf</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Cat(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Thomas"</a:t>
            </a:r>
            <a:r>
              <a:rPr lang="en-US" b="0" dirty="0" err="1">
                <a:solidFill>
                  <a:srgbClr val="0000FF"/>
                </a:solidFill>
                <a:effectLst/>
                <a:latin typeface="Consolas" panose="020B0609020204030204" pitchFamily="49" charset="0"/>
              </a:rPr>
              <a:t>s</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cat-&gt;</a:t>
            </a:r>
            <a:r>
              <a:rPr lang="en-US" b="0" dirty="0" err="1">
                <a:solidFill>
                  <a:srgbClr val="000000"/>
                </a:solidFill>
                <a:effectLst/>
                <a:latin typeface="Consolas" panose="020B0609020204030204" pitchFamily="49" charset="0"/>
              </a:rPr>
              <a:t>SayHello</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cat-&gt;~Cat();</a:t>
            </a:r>
          </a:p>
          <a:p>
            <a:r>
              <a:rPr lang="en-US" b="0" dirty="0">
                <a:solidFill>
                  <a:srgbClr val="000000"/>
                </a:solidFill>
                <a:effectLst/>
                <a:latin typeface="Consolas" panose="020B0609020204030204" pitchFamily="49" charset="0"/>
              </a:rPr>
              <a:t>}</a:t>
            </a:r>
          </a:p>
        </p:txBody>
      </p:sp>
      <p:sp>
        <p:nvSpPr>
          <p:cNvPr id="9" name="TextBox 8">
            <a:extLst>
              <a:ext uri="{FF2B5EF4-FFF2-40B4-BE49-F238E27FC236}">
                <a16:creationId xmlns:a16="http://schemas.microsoft.com/office/drawing/2014/main" id="{306CD265-BEF0-4ACF-8609-0102165FF663}"/>
              </a:ext>
            </a:extLst>
          </p:cNvPr>
          <p:cNvSpPr txBox="1"/>
          <p:nvPr/>
        </p:nvSpPr>
        <p:spPr>
          <a:xfrm>
            <a:off x="1055440" y="5157192"/>
            <a:ext cx="6096000"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ru-RU" dirty="0" err="1">
                <a:latin typeface="Consolas" panose="020B0609020204030204" pitchFamily="49" charset="0"/>
              </a:rPr>
              <a:t>Hello</a:t>
            </a:r>
            <a:r>
              <a:rPr lang="ru-RU" dirty="0">
                <a:latin typeface="Consolas" panose="020B0609020204030204" pitchFamily="49" charset="0"/>
              </a:rPr>
              <a:t> </a:t>
            </a:r>
            <a:r>
              <a:rPr lang="ru-RU" dirty="0" err="1">
                <a:latin typeface="Consolas" panose="020B0609020204030204" pitchFamily="49" charset="0"/>
              </a:rPr>
              <a:t>from</a:t>
            </a:r>
            <a:r>
              <a:rPr lang="ru-RU" dirty="0">
                <a:latin typeface="Consolas" panose="020B0609020204030204" pitchFamily="49" charset="0"/>
              </a:rPr>
              <a:t> </a:t>
            </a:r>
            <a:r>
              <a:rPr lang="en-US" dirty="0">
                <a:latin typeface="Consolas" panose="020B0609020204030204" pitchFamily="49" charset="0"/>
              </a:rPr>
              <a:t>Thomas</a:t>
            </a:r>
            <a:endParaRPr lang="ru-RU" dirty="0">
              <a:latin typeface="Consolas" panose="020B0609020204030204" pitchFamily="49" charset="0"/>
            </a:endParaRPr>
          </a:p>
          <a:p>
            <a:r>
              <a:rPr lang="ru-RU" dirty="0" err="1">
                <a:latin typeface="Consolas" panose="020B0609020204030204" pitchFamily="49" charset="0"/>
              </a:rPr>
              <a:t>Meow</a:t>
            </a:r>
            <a:r>
              <a:rPr lang="ru-RU" dirty="0">
                <a:latin typeface="Consolas" panose="020B0609020204030204" pitchFamily="49" charset="0"/>
              </a:rPr>
              <a:t>, </a:t>
            </a:r>
            <a:r>
              <a:rPr lang="ru-RU" dirty="0" err="1">
                <a:latin typeface="Consolas" panose="020B0609020204030204" pitchFamily="49" charset="0"/>
              </a:rPr>
              <a:t>my</a:t>
            </a:r>
            <a:r>
              <a:rPr lang="ru-RU" dirty="0">
                <a:latin typeface="Consolas" panose="020B0609020204030204" pitchFamily="49" charset="0"/>
              </a:rPr>
              <a:t> </a:t>
            </a:r>
            <a:r>
              <a:rPr lang="ru-RU" dirty="0" err="1">
                <a:latin typeface="Consolas" panose="020B0609020204030204" pitchFamily="49" charset="0"/>
              </a:rPr>
              <a:t>name</a:t>
            </a:r>
            <a:r>
              <a:rPr lang="ru-RU" dirty="0">
                <a:latin typeface="Consolas" panose="020B0609020204030204" pitchFamily="49" charset="0"/>
              </a:rPr>
              <a:t> </a:t>
            </a:r>
            <a:r>
              <a:rPr lang="ru-RU" dirty="0" err="1">
                <a:latin typeface="Consolas" panose="020B0609020204030204" pitchFamily="49" charset="0"/>
              </a:rPr>
              <a:t>is</a:t>
            </a:r>
            <a:r>
              <a:rPr lang="en-US" dirty="0">
                <a:latin typeface="Consolas" panose="020B0609020204030204" pitchFamily="49" charset="0"/>
              </a:rPr>
              <a:t> Thomas</a:t>
            </a:r>
            <a:r>
              <a:rPr lang="ru-RU" dirty="0">
                <a:latin typeface="Consolas" panose="020B0609020204030204" pitchFamily="49" charset="0"/>
              </a:rPr>
              <a:t>. </a:t>
            </a:r>
            <a:r>
              <a:rPr lang="ru-RU" dirty="0" err="1">
                <a:latin typeface="Consolas" panose="020B0609020204030204" pitchFamily="49" charset="0"/>
              </a:rPr>
              <a:t>I'm</a:t>
            </a:r>
            <a:r>
              <a:rPr lang="ru-RU" dirty="0">
                <a:latin typeface="Consolas" panose="020B0609020204030204" pitchFamily="49" charset="0"/>
              </a:rPr>
              <a:t> 1 </a:t>
            </a:r>
            <a:r>
              <a:rPr lang="ru-RU" dirty="0" err="1">
                <a:latin typeface="Consolas" panose="020B0609020204030204" pitchFamily="49" charset="0"/>
              </a:rPr>
              <a:t>year</a:t>
            </a:r>
            <a:r>
              <a:rPr lang="ru-RU" dirty="0">
                <a:latin typeface="Consolas" panose="020B0609020204030204" pitchFamily="49" charset="0"/>
              </a:rPr>
              <a:t> </a:t>
            </a:r>
            <a:r>
              <a:rPr lang="ru-RU" dirty="0" err="1">
                <a:latin typeface="Consolas" panose="020B0609020204030204" pitchFamily="49" charset="0"/>
              </a:rPr>
              <a:t>old</a:t>
            </a:r>
            <a:r>
              <a:rPr lang="ru-RU" dirty="0">
                <a:latin typeface="Consolas" panose="020B0609020204030204" pitchFamily="49" charset="0"/>
              </a:rPr>
              <a:t>.</a:t>
            </a:r>
          </a:p>
          <a:p>
            <a:r>
              <a:rPr lang="ru-RU" dirty="0" err="1">
                <a:latin typeface="Consolas" panose="020B0609020204030204" pitchFamily="49" charset="0"/>
              </a:rPr>
              <a:t>Goodbye</a:t>
            </a:r>
            <a:r>
              <a:rPr lang="ru-RU" dirty="0">
                <a:latin typeface="Consolas" panose="020B0609020204030204" pitchFamily="49" charset="0"/>
              </a:rPr>
              <a:t> </a:t>
            </a:r>
            <a:r>
              <a:rPr lang="ru-RU" dirty="0" err="1">
                <a:latin typeface="Consolas" panose="020B0609020204030204" pitchFamily="49" charset="0"/>
              </a:rPr>
              <a:t>from</a:t>
            </a:r>
            <a:r>
              <a:rPr lang="ru-RU" dirty="0">
                <a:latin typeface="Consolas" panose="020B0609020204030204" pitchFamily="49" charset="0"/>
              </a:rPr>
              <a:t> </a:t>
            </a:r>
            <a:r>
              <a:rPr lang="en-US" dirty="0">
                <a:latin typeface="Consolas" panose="020B0609020204030204" pitchFamily="49" charset="0"/>
              </a:rPr>
              <a:t>Thomas</a:t>
            </a:r>
            <a:endParaRPr lang="ru-RU" dirty="0">
              <a:latin typeface="Consolas" panose="020B0609020204030204" pitchFamily="49" charset="0"/>
            </a:endParaRPr>
          </a:p>
        </p:txBody>
      </p:sp>
      <p:grpSp>
        <p:nvGrpSpPr>
          <p:cNvPr id="8" name="Group 7">
            <a:extLst>
              <a:ext uri="{FF2B5EF4-FFF2-40B4-BE49-F238E27FC236}">
                <a16:creationId xmlns:a16="http://schemas.microsoft.com/office/drawing/2014/main" id="{3BC2A59A-F69D-F025-51B1-0EAFE3C2E8C0}"/>
              </a:ext>
            </a:extLst>
          </p:cNvPr>
          <p:cNvGrpSpPr/>
          <p:nvPr/>
        </p:nvGrpSpPr>
        <p:grpSpPr>
          <a:xfrm>
            <a:off x="8040216" y="2005159"/>
            <a:ext cx="2808312" cy="3253767"/>
            <a:chOff x="8040216" y="2005159"/>
            <a:chExt cx="2808312" cy="3253767"/>
          </a:xfrm>
        </p:grpSpPr>
        <p:sp>
          <p:nvSpPr>
            <p:cNvPr id="3" name="Rectangle 2">
              <a:extLst>
                <a:ext uri="{FF2B5EF4-FFF2-40B4-BE49-F238E27FC236}">
                  <a16:creationId xmlns:a16="http://schemas.microsoft.com/office/drawing/2014/main" id="{59C49066-2C45-713C-BC99-1A09BE8CC22E}"/>
                </a:ext>
              </a:extLst>
            </p:cNvPr>
            <p:cNvSpPr/>
            <p:nvPr/>
          </p:nvSpPr>
          <p:spPr>
            <a:xfrm>
              <a:off x="8040216" y="2450614"/>
              <a:ext cx="2808312" cy="280831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t>
              </a:r>
            </a:p>
          </p:txBody>
        </p:sp>
        <p:sp>
          <p:nvSpPr>
            <p:cNvPr id="5" name="TextBox 4">
              <a:extLst>
                <a:ext uri="{FF2B5EF4-FFF2-40B4-BE49-F238E27FC236}">
                  <a16:creationId xmlns:a16="http://schemas.microsoft.com/office/drawing/2014/main" id="{A8A4BD43-7359-D8EB-6885-96357189E74B}"/>
                </a:ext>
              </a:extLst>
            </p:cNvPr>
            <p:cNvSpPr txBox="1"/>
            <p:nvPr/>
          </p:nvSpPr>
          <p:spPr>
            <a:xfrm>
              <a:off x="8040216" y="2005159"/>
              <a:ext cx="1087286" cy="461665"/>
            </a:xfrm>
            <a:prstGeom prst="rect">
              <a:avLst/>
            </a:prstGeom>
            <a:noFill/>
          </p:spPr>
          <p:txBody>
            <a:bodyPr wrap="square" rtlCol="0">
              <a:spAutoFit/>
            </a:bodyPr>
            <a:lstStyle/>
            <a:p>
              <a:r>
                <a:rPr lang="en-US" sz="2400" dirty="0" err="1"/>
                <a:t>buf</a:t>
              </a:r>
              <a:endParaRPr lang="en-US" sz="2400" dirty="0"/>
            </a:p>
          </p:txBody>
        </p:sp>
      </p:grpSp>
      <p:pic>
        <p:nvPicPr>
          <p:cNvPr id="6" name="Picture 5">
            <a:extLst>
              <a:ext uri="{FF2B5EF4-FFF2-40B4-BE49-F238E27FC236}">
                <a16:creationId xmlns:a16="http://schemas.microsoft.com/office/drawing/2014/main" id="{865D8F7B-DE85-A849-CCCC-4A81509285D5}"/>
              </a:ext>
            </a:extLst>
          </p:cNvPr>
          <p:cNvPicPr>
            <a:picLocks noChangeAspect="1"/>
          </p:cNvPicPr>
          <p:nvPr/>
        </p:nvPicPr>
        <p:blipFill>
          <a:blip r:embed="rId3"/>
          <a:stretch>
            <a:fillRect/>
          </a:stretch>
        </p:blipFill>
        <p:spPr>
          <a:xfrm>
            <a:off x="8148836" y="2562468"/>
            <a:ext cx="2627684" cy="2627684"/>
          </a:xfrm>
          <a:prstGeom prst="rect">
            <a:avLst/>
          </a:prstGeom>
        </p:spPr>
      </p:pic>
    </p:spTree>
    <p:extLst>
      <p:ext uri="{BB962C8B-B14F-4D97-AF65-F5344CB8AC3E}">
        <p14:creationId xmlns:p14="http://schemas.microsoft.com/office/powerpoint/2010/main" val="3190242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7">
                                            <p:txEl>
                                              <p:pRg st="1" end="1"/>
                                            </p:txEl>
                                          </p:spTgt>
                                        </p:tgtEl>
                                      </p:cBhvr>
                                    </p:animEffect>
                                    <p:animScale>
                                      <p:cBhvr>
                                        <p:cTn id="7" dur="250" autoRev="1" fill="hold"/>
                                        <p:tgtEl>
                                          <p:spTgt spid="7">
                                            <p:txEl>
                                              <p:pRg st="1" end="1"/>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mph" presetSubtype="0" fill="hold" nodeType="clickEffect">
                                  <p:stCondLst>
                                    <p:cond delay="0"/>
                                  </p:stCondLst>
                                  <p:childTnLst>
                                    <p:animEffect transition="out" filter="fade">
                                      <p:cBhvr>
                                        <p:cTn id="16" dur="500" tmFilter="0, 0; .2, .5; .8, .5; 1, 0"/>
                                        <p:tgtEl>
                                          <p:spTgt spid="7">
                                            <p:txEl>
                                              <p:pRg st="2" end="2"/>
                                            </p:txEl>
                                          </p:spTgt>
                                        </p:tgtEl>
                                      </p:cBhvr>
                                    </p:animEffect>
                                    <p:animScale>
                                      <p:cBhvr>
                                        <p:cTn id="17" dur="250" autoRev="1" fill="hold"/>
                                        <p:tgtEl>
                                          <p:spTgt spid="7">
                                            <p:txEl>
                                              <p:pRg st="2" end="2"/>
                                            </p:txEl>
                                          </p:spTgt>
                                        </p:tgtEl>
                                      </p:cBhvr>
                                      <p:by x="105000" y="105000"/>
                                    </p:animScale>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9">
                                            <p:txEl>
                                              <p:pRg st="0" end="0"/>
                                            </p:txEl>
                                          </p:spTgt>
                                        </p:tgtEl>
                                        <p:attrNameLst>
                                          <p:attrName>style.visibility</p:attrName>
                                        </p:attrNameLst>
                                      </p:cBhvr>
                                      <p:to>
                                        <p:strVal val="visible"/>
                                      </p:to>
                                    </p:set>
                                    <p:animEffect transition="in" filter="fade">
                                      <p:cBhvr>
                                        <p:cTn id="26" dur="500"/>
                                        <p:tgtEl>
                                          <p:spTgt spid="9">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6" presetClass="emph" presetSubtype="0" fill="hold" nodeType="clickEffect">
                                  <p:stCondLst>
                                    <p:cond delay="0"/>
                                  </p:stCondLst>
                                  <p:childTnLst>
                                    <p:animEffect transition="out" filter="fade">
                                      <p:cBhvr>
                                        <p:cTn id="30" dur="500" tmFilter="0, 0; .2, .5; .8, .5; 1, 0"/>
                                        <p:tgtEl>
                                          <p:spTgt spid="7">
                                            <p:txEl>
                                              <p:pRg st="3" end="3"/>
                                            </p:txEl>
                                          </p:spTgt>
                                        </p:tgtEl>
                                      </p:cBhvr>
                                    </p:animEffect>
                                    <p:animScale>
                                      <p:cBhvr>
                                        <p:cTn id="31" dur="250" autoRev="1" fill="hold"/>
                                        <p:tgtEl>
                                          <p:spTgt spid="7">
                                            <p:txEl>
                                              <p:pRg st="3" end="3"/>
                                            </p:txEl>
                                          </p:spTgt>
                                        </p:tgtEl>
                                      </p:cBhvr>
                                      <p:by x="105000" y="105000"/>
                                    </p:animScale>
                                  </p:childTnLst>
                                </p:cTn>
                              </p:par>
                            </p:childTnLst>
                          </p:cTn>
                        </p:par>
                      </p:childTnLst>
                    </p:cTn>
                  </p:par>
                  <p:par>
                    <p:cTn id="32" fill="hold">
                      <p:stCondLst>
                        <p:cond delay="indefinite"/>
                      </p:stCondLst>
                      <p:childTnLst>
                        <p:par>
                          <p:cTn id="33" fill="hold">
                            <p:stCondLst>
                              <p:cond delay="0"/>
                            </p:stCondLst>
                            <p:childTnLst>
                              <p:par>
                                <p:cTn id="34" presetID="26" presetClass="emph" presetSubtype="0" fill="hold" nodeType="clickEffect">
                                  <p:stCondLst>
                                    <p:cond delay="0"/>
                                  </p:stCondLst>
                                  <p:childTnLst>
                                    <p:animEffect transition="out" filter="fade">
                                      <p:cBhvr>
                                        <p:cTn id="35" dur="500" tmFilter="0, 0; .2, .5; .8, .5; 1, 0"/>
                                        <p:tgtEl>
                                          <p:spTgt spid="6"/>
                                        </p:tgtEl>
                                      </p:cBhvr>
                                    </p:animEffect>
                                    <p:animScale>
                                      <p:cBhvr>
                                        <p:cTn id="36" dur="250" autoRev="1" fill="hold"/>
                                        <p:tgtEl>
                                          <p:spTgt spid="6"/>
                                        </p:tgtEl>
                                      </p:cBhvr>
                                      <p:by x="105000" y="105000"/>
                                    </p:animScale>
                                  </p:childTnLst>
                                </p:cTn>
                              </p:par>
                            </p:childTnLst>
                          </p:cTn>
                        </p:par>
                        <p:par>
                          <p:cTn id="37" fill="hold">
                            <p:stCondLst>
                              <p:cond delay="500"/>
                            </p:stCondLst>
                            <p:childTnLst>
                              <p:par>
                                <p:cTn id="38" presetID="10" presetClass="entr" presetSubtype="0" fill="hold" nodeType="afterEffect">
                                  <p:stCondLst>
                                    <p:cond delay="0"/>
                                  </p:stCondLst>
                                  <p:childTnLst>
                                    <p:set>
                                      <p:cBhvr>
                                        <p:cTn id="39" dur="1" fill="hold">
                                          <p:stCondLst>
                                            <p:cond delay="0"/>
                                          </p:stCondLst>
                                        </p:cTn>
                                        <p:tgtEl>
                                          <p:spTgt spid="9">
                                            <p:txEl>
                                              <p:pRg st="1" end="1"/>
                                            </p:txEl>
                                          </p:spTgt>
                                        </p:tgtEl>
                                        <p:attrNameLst>
                                          <p:attrName>style.visibility</p:attrName>
                                        </p:attrNameLst>
                                      </p:cBhvr>
                                      <p:to>
                                        <p:strVal val="visible"/>
                                      </p:to>
                                    </p:set>
                                    <p:animEffect transition="in" filter="fade">
                                      <p:cBhvr>
                                        <p:cTn id="40" dur="500"/>
                                        <p:tgtEl>
                                          <p:spTgt spid="9">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26" presetClass="emph" presetSubtype="0" fill="hold" nodeType="clickEffect">
                                  <p:stCondLst>
                                    <p:cond delay="0"/>
                                  </p:stCondLst>
                                  <p:childTnLst>
                                    <p:animEffect transition="out" filter="fade">
                                      <p:cBhvr>
                                        <p:cTn id="44" dur="500" tmFilter="0, 0; .2, .5; .8, .5; 1, 0"/>
                                        <p:tgtEl>
                                          <p:spTgt spid="7">
                                            <p:txEl>
                                              <p:pRg st="4" end="4"/>
                                            </p:txEl>
                                          </p:spTgt>
                                        </p:tgtEl>
                                      </p:cBhvr>
                                    </p:animEffect>
                                    <p:animScale>
                                      <p:cBhvr>
                                        <p:cTn id="45" dur="250" autoRev="1" fill="hold"/>
                                        <p:tgtEl>
                                          <p:spTgt spid="7">
                                            <p:txEl>
                                              <p:pRg st="4" end="4"/>
                                            </p:txEl>
                                          </p:spTgt>
                                        </p:tgtEl>
                                      </p:cBhvr>
                                      <p:by x="105000" y="105000"/>
                                    </p:animScale>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9">
                                            <p:txEl>
                                              <p:pRg st="2" end="2"/>
                                            </p:txEl>
                                          </p:spTgt>
                                        </p:tgtEl>
                                        <p:attrNameLst>
                                          <p:attrName>style.visibility</p:attrName>
                                        </p:attrNameLst>
                                      </p:cBhvr>
                                      <p:to>
                                        <p:strVal val="visible"/>
                                      </p:to>
                                    </p:set>
                                    <p:animEffect transition="in" filter="fade">
                                      <p:cBhvr>
                                        <p:cTn id="50" dur="500"/>
                                        <p:tgtEl>
                                          <p:spTgt spid="9">
                                            <p:txEl>
                                              <p:pRg st="2" end="2"/>
                                            </p:txEl>
                                          </p:spTgt>
                                        </p:tgtEl>
                                      </p:cBhvr>
                                    </p:animEffect>
                                  </p:childTnLst>
                                </p:cTn>
                              </p:par>
                            </p:childTnLst>
                          </p:cTn>
                        </p:par>
                        <p:par>
                          <p:cTn id="51" fill="hold">
                            <p:stCondLst>
                              <p:cond delay="500"/>
                            </p:stCondLst>
                            <p:childTnLst>
                              <p:par>
                                <p:cTn id="52" presetID="9" presetClass="exit" presetSubtype="0" fill="hold" nodeType="afterEffect">
                                  <p:stCondLst>
                                    <p:cond delay="0"/>
                                  </p:stCondLst>
                                  <p:childTnLst>
                                    <p:animEffect transition="out" filter="dissolve">
                                      <p:cBhvr>
                                        <p:cTn id="53" dur="1000"/>
                                        <p:tgtEl>
                                          <p:spTgt spid="6"/>
                                        </p:tgtEl>
                                      </p:cBhvr>
                                    </p:animEffect>
                                    <p:set>
                                      <p:cBhvr>
                                        <p:cTn id="54" dur="1" fill="hold">
                                          <p:stCondLst>
                                            <p:cond delay="9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3A66D50-D592-4FD8-AACE-96CFD89BEE90}"/>
              </a:ext>
            </a:extLst>
          </p:cNvPr>
          <p:cNvSpPr>
            <a:spLocks noGrp="1"/>
          </p:cNvSpPr>
          <p:nvPr>
            <p:ph type="title"/>
          </p:nvPr>
        </p:nvSpPr>
        <p:spPr/>
        <p:txBody>
          <a:bodyPr/>
          <a:lstStyle/>
          <a:p>
            <a:r>
              <a:rPr lang="ru-RU" dirty="0"/>
              <a:t>Как поведёт себя эта программа</a:t>
            </a:r>
            <a:r>
              <a:rPr lang="en-US" dirty="0"/>
              <a:t>?</a:t>
            </a:r>
            <a:endParaRPr lang="ru-RU" dirty="0"/>
          </a:p>
        </p:txBody>
      </p:sp>
      <p:sp>
        <p:nvSpPr>
          <p:cNvPr id="8" name="TextBox 7">
            <a:extLst>
              <a:ext uri="{FF2B5EF4-FFF2-40B4-BE49-F238E27FC236}">
                <a16:creationId xmlns:a16="http://schemas.microsoft.com/office/drawing/2014/main" id="{87810A8D-0F28-4E70-A4A6-698394242B6A}"/>
              </a:ext>
            </a:extLst>
          </p:cNvPr>
          <p:cNvSpPr txBox="1"/>
          <p:nvPr/>
        </p:nvSpPr>
        <p:spPr>
          <a:xfrm>
            <a:off x="838200" y="2420888"/>
            <a:ext cx="10515600" cy="1754326"/>
          </a:xfrm>
          <a:prstGeom prst="rect">
            <a:avLst/>
          </a:prstGeom>
          <a:noFill/>
        </p:spPr>
        <p:txBody>
          <a:bodyPr wrap="square">
            <a:spAutoFit/>
          </a:bodyPr>
          <a:lstStyle/>
          <a:p>
            <a:r>
              <a:rPr lang="en-US" b="0" dirty="0">
                <a:solidFill>
                  <a:srgbClr val="0000FF"/>
                </a:solidFill>
                <a:effectLst/>
                <a:latin typeface="Consolas" panose="020B0609020204030204" pitchFamily="49" charset="0"/>
              </a:rPr>
              <a:t>int</a:t>
            </a:r>
            <a:r>
              <a:rPr lang="en-US" b="0" dirty="0">
                <a:solidFill>
                  <a:srgbClr val="000000"/>
                </a:solidFill>
                <a:effectLst/>
                <a:latin typeface="Consolas" panose="020B0609020204030204" pitchFamily="49" charset="0"/>
              </a:rPr>
              <a:t> main() {</a:t>
            </a:r>
          </a:p>
          <a:p>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alignas</a:t>
            </a:r>
            <a:r>
              <a:rPr lang="en-US" b="0" dirty="0">
                <a:solidFill>
                  <a:srgbClr val="000000"/>
                </a:solidFill>
                <a:effectLst/>
                <a:latin typeface="Consolas" panose="020B0609020204030204" pitchFamily="49" charset="0"/>
              </a:rPr>
              <a:t>(Cat) </a:t>
            </a:r>
            <a:r>
              <a:rPr lang="en-US" b="0" dirty="0">
                <a:solidFill>
                  <a:srgbClr val="0000FF"/>
                </a:solidFill>
                <a:effectLst/>
                <a:latin typeface="Consolas" panose="020B0609020204030204" pitchFamily="49" charset="0"/>
              </a:rPr>
              <a:t>char</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buf</a:t>
            </a:r>
            <a:r>
              <a:rPr lang="en-US" b="0" dirty="0">
                <a:solidFill>
                  <a:srgbClr val="000000"/>
                </a:solidFill>
                <a:effectLst/>
                <a:latin typeface="Consolas" panose="020B0609020204030204" pitchFamily="49" charset="0"/>
              </a:rPr>
              <a:t>[</a:t>
            </a:r>
            <a:r>
              <a:rPr lang="en-US" b="0" dirty="0" err="1">
                <a:solidFill>
                  <a:srgbClr val="0000FF"/>
                </a:solidFill>
                <a:effectLst/>
                <a:latin typeface="Consolas" panose="020B0609020204030204" pitchFamily="49" charset="0"/>
              </a:rPr>
              <a:t>sizeof</a:t>
            </a:r>
            <a:r>
              <a:rPr lang="en-US" b="0" dirty="0">
                <a:solidFill>
                  <a:srgbClr val="000000"/>
                </a:solidFill>
                <a:effectLst/>
                <a:latin typeface="Consolas" panose="020B0609020204030204" pitchFamily="49" charset="0"/>
              </a:rPr>
              <a:t>(Cat)];</a:t>
            </a:r>
          </a:p>
          <a:p>
            <a:br>
              <a:rPr lang="en-US" b="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std::</a:t>
            </a:r>
            <a:r>
              <a:rPr lang="en-US" b="0" dirty="0" err="1">
                <a:solidFill>
                  <a:srgbClr val="000000"/>
                </a:solidFill>
                <a:effectLst/>
                <a:latin typeface="Consolas" panose="020B0609020204030204" pitchFamily="49" charset="0"/>
              </a:rPr>
              <a:t>unique_ptr</a:t>
            </a:r>
            <a:r>
              <a:rPr lang="en-US" b="0" dirty="0">
                <a:solidFill>
                  <a:srgbClr val="000000"/>
                </a:solidFill>
                <a:effectLst/>
                <a:latin typeface="Consolas" panose="020B0609020204030204" pitchFamily="49" charset="0"/>
              </a:rPr>
              <a:t>&lt;Cat&gt; cat(</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(&amp;</a:t>
            </a:r>
            <a:r>
              <a:rPr lang="en-US" b="0" dirty="0" err="1">
                <a:solidFill>
                  <a:srgbClr val="000000"/>
                </a:solidFill>
                <a:effectLst/>
                <a:latin typeface="Consolas" panose="020B0609020204030204" pitchFamily="49" charset="0"/>
              </a:rPr>
              <a:t>buf</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Cat(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Luna"</a:t>
            </a:r>
            <a:r>
              <a:rPr lang="en-US" b="0" dirty="0" err="1">
                <a:solidFill>
                  <a:srgbClr val="0000FF"/>
                </a:solidFill>
                <a:effectLst/>
                <a:latin typeface="Consolas" panose="020B0609020204030204" pitchFamily="49" charset="0"/>
              </a:rPr>
              <a:t>s</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cat-&gt;</a:t>
            </a:r>
            <a:r>
              <a:rPr lang="en-US" b="0" dirty="0" err="1">
                <a:solidFill>
                  <a:srgbClr val="000000"/>
                </a:solidFill>
                <a:effectLst/>
                <a:latin typeface="Consolas" panose="020B0609020204030204" pitchFamily="49" charset="0"/>
              </a:rPr>
              <a:t>SayHello</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9" name="Hexagon 2">
            <a:extLst>
              <a:ext uri="{FF2B5EF4-FFF2-40B4-BE49-F238E27FC236}">
                <a16:creationId xmlns:a16="http://schemas.microsoft.com/office/drawing/2014/main" id="{DA3DA58F-56ED-4417-82A5-1594185993DC}"/>
              </a:ext>
            </a:extLst>
          </p:cNvPr>
          <p:cNvSpPr/>
          <p:nvPr/>
        </p:nvSpPr>
        <p:spPr>
          <a:xfrm>
            <a:off x="1703512" y="4761949"/>
            <a:ext cx="4032448" cy="722814"/>
          </a:xfrm>
          <a:prstGeom prst="hexagon">
            <a:avLst>
              <a:gd name="adj" fmla="val 52164"/>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А. Так же, как предыдущая</a:t>
            </a:r>
          </a:p>
        </p:txBody>
      </p:sp>
      <p:sp>
        <p:nvSpPr>
          <p:cNvPr id="10" name="Hexagon 4">
            <a:extLst>
              <a:ext uri="{FF2B5EF4-FFF2-40B4-BE49-F238E27FC236}">
                <a16:creationId xmlns:a16="http://schemas.microsoft.com/office/drawing/2014/main" id="{3FC4FB94-66E1-4BDD-83D9-3B5E9AD58AE0}"/>
              </a:ext>
            </a:extLst>
          </p:cNvPr>
          <p:cNvSpPr/>
          <p:nvPr/>
        </p:nvSpPr>
        <p:spPr>
          <a:xfrm>
            <a:off x="6312024" y="4761949"/>
            <a:ext cx="4032448" cy="722815"/>
          </a:xfrm>
          <a:prstGeom prst="hexagon">
            <a:avLst>
              <a:gd name="adj" fmla="val 58373"/>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 </a:t>
            </a:r>
            <a:r>
              <a:rPr lang="ru-RU" dirty="0"/>
              <a:t>Программа не скомпилируется</a:t>
            </a:r>
          </a:p>
        </p:txBody>
      </p:sp>
      <p:sp>
        <p:nvSpPr>
          <p:cNvPr id="11" name="Hexagon 5">
            <a:extLst>
              <a:ext uri="{FF2B5EF4-FFF2-40B4-BE49-F238E27FC236}">
                <a16:creationId xmlns:a16="http://schemas.microsoft.com/office/drawing/2014/main" id="{006C007F-1AED-4976-910C-6DF56B058FF9}"/>
              </a:ext>
            </a:extLst>
          </p:cNvPr>
          <p:cNvSpPr/>
          <p:nvPr/>
        </p:nvSpPr>
        <p:spPr>
          <a:xfrm>
            <a:off x="1703512" y="5770061"/>
            <a:ext cx="4032448" cy="722814"/>
          </a:xfrm>
          <a:prstGeom prst="hexagon">
            <a:avLst>
              <a:gd name="adj" fmla="val 52164"/>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a:t>
            </a:r>
            <a:r>
              <a:rPr lang="ru-RU" dirty="0"/>
              <a:t>. Деструктор не вызовется</a:t>
            </a:r>
          </a:p>
        </p:txBody>
      </p:sp>
      <p:sp>
        <p:nvSpPr>
          <p:cNvPr id="12" name="Hexagon 6">
            <a:extLst>
              <a:ext uri="{FF2B5EF4-FFF2-40B4-BE49-F238E27FC236}">
                <a16:creationId xmlns:a16="http://schemas.microsoft.com/office/drawing/2014/main" id="{BF7CA31A-9ECC-4168-A4A3-F576225A7DC0}"/>
              </a:ext>
            </a:extLst>
          </p:cNvPr>
          <p:cNvSpPr/>
          <p:nvPr/>
        </p:nvSpPr>
        <p:spPr>
          <a:xfrm>
            <a:off x="6312024" y="5770061"/>
            <a:ext cx="4032448" cy="722815"/>
          </a:xfrm>
          <a:prstGeom prst="hexagon">
            <a:avLst>
              <a:gd name="adj" fmla="val 58373"/>
              <a:gd name="vf" fmla="val 11547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 </a:t>
            </a:r>
            <a:r>
              <a:rPr lang="ru-RU" dirty="0"/>
              <a:t>Будет неопределённое поведение</a:t>
            </a:r>
          </a:p>
        </p:txBody>
      </p:sp>
    </p:spTree>
    <p:extLst>
      <p:ext uri="{BB962C8B-B14F-4D97-AF65-F5344CB8AC3E}">
        <p14:creationId xmlns:p14="http://schemas.microsoft.com/office/powerpoint/2010/main" val="1087783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mph" presetSubtype="2" fill="hold" nodeType="clickEffect">
                                  <p:stCondLst>
                                    <p:cond delay="0"/>
                                  </p:stCondLst>
                                  <p:childTnLst>
                                    <p:animClr clrSpc="rgb" dir="cw">
                                      <p:cBhvr>
                                        <p:cTn id="6" dur="2000" fill="hold"/>
                                        <p:tgtEl>
                                          <p:spTgt spid="12"/>
                                        </p:tgtEl>
                                        <p:attrNameLst>
                                          <p:attrName>fillcolor</p:attrName>
                                        </p:attrNameLst>
                                      </p:cBhvr>
                                      <p:to>
                                        <a:srgbClr val="007013"/>
                                      </p:to>
                                    </p:animClr>
                                    <p:set>
                                      <p:cBhvr>
                                        <p:cTn id="7" dur="2000" fill="hold"/>
                                        <p:tgtEl>
                                          <p:spTgt spid="12"/>
                                        </p:tgtEl>
                                        <p:attrNameLst>
                                          <p:attrName>fill.type</p:attrName>
                                        </p:attrNameLst>
                                      </p:cBhvr>
                                      <p:to>
                                        <p:strVal val="solid"/>
                                      </p:to>
                                    </p:set>
                                    <p:set>
                                      <p:cBhvr>
                                        <p:cTn id="8" dur="2000" fill="hold"/>
                                        <p:tgtEl>
                                          <p:spTgt spid="12"/>
                                        </p:tgtEl>
                                        <p:attrNameLst>
                                          <p:attrName>fill.on</p:attrName>
                                        </p:attrNameLst>
                                      </p:cBhvr>
                                      <p:to>
                                        <p:strVal val="true"/>
                                      </p:to>
                                    </p:set>
                                  </p:childTnLst>
                                </p:cTn>
                              </p:par>
                              <p:par>
                                <p:cTn id="9" presetID="1" presetClass="emph" presetSubtype="2" fill="hold" nodeType="withEffect">
                                  <p:stCondLst>
                                    <p:cond delay="0"/>
                                  </p:stCondLst>
                                  <p:childTnLst>
                                    <p:animClr clrSpc="rgb" dir="cw">
                                      <p:cBhvr>
                                        <p:cTn id="10" dur="2000" fill="hold"/>
                                        <p:tgtEl>
                                          <p:spTgt spid="10"/>
                                        </p:tgtEl>
                                        <p:attrNameLst>
                                          <p:attrName>fillcolor</p:attrName>
                                        </p:attrNameLst>
                                      </p:cBhvr>
                                      <p:to>
                                        <a:srgbClr val="FF1F1F"/>
                                      </p:to>
                                    </p:animClr>
                                    <p:set>
                                      <p:cBhvr>
                                        <p:cTn id="11" dur="2000" fill="hold"/>
                                        <p:tgtEl>
                                          <p:spTgt spid="10"/>
                                        </p:tgtEl>
                                        <p:attrNameLst>
                                          <p:attrName>fill.type</p:attrName>
                                        </p:attrNameLst>
                                      </p:cBhvr>
                                      <p:to>
                                        <p:strVal val="solid"/>
                                      </p:to>
                                    </p:set>
                                    <p:set>
                                      <p:cBhvr>
                                        <p:cTn id="12" dur="2000" fill="hold"/>
                                        <p:tgtEl>
                                          <p:spTgt spid="10"/>
                                        </p:tgtEl>
                                        <p:attrNameLst>
                                          <p:attrName>fill.on</p:attrName>
                                        </p:attrNameLst>
                                      </p:cBhvr>
                                      <p:to>
                                        <p:strVal val="true"/>
                                      </p:to>
                                    </p:set>
                                  </p:childTnLst>
                                </p:cTn>
                              </p:par>
                              <p:par>
                                <p:cTn id="13" presetID="1" presetClass="emph" presetSubtype="2" fill="hold" nodeType="withEffect">
                                  <p:stCondLst>
                                    <p:cond delay="0"/>
                                  </p:stCondLst>
                                  <p:childTnLst>
                                    <p:animClr clrSpc="rgb" dir="cw">
                                      <p:cBhvr>
                                        <p:cTn id="14" dur="2000" fill="hold"/>
                                        <p:tgtEl>
                                          <p:spTgt spid="9"/>
                                        </p:tgtEl>
                                        <p:attrNameLst>
                                          <p:attrName>fillcolor</p:attrName>
                                        </p:attrNameLst>
                                      </p:cBhvr>
                                      <p:to>
                                        <a:srgbClr val="FF1F1F"/>
                                      </p:to>
                                    </p:animClr>
                                    <p:set>
                                      <p:cBhvr>
                                        <p:cTn id="15" dur="2000" fill="hold"/>
                                        <p:tgtEl>
                                          <p:spTgt spid="9"/>
                                        </p:tgtEl>
                                        <p:attrNameLst>
                                          <p:attrName>fill.type</p:attrName>
                                        </p:attrNameLst>
                                      </p:cBhvr>
                                      <p:to>
                                        <p:strVal val="solid"/>
                                      </p:to>
                                    </p:set>
                                    <p:set>
                                      <p:cBhvr>
                                        <p:cTn id="16" dur="2000" fill="hold"/>
                                        <p:tgtEl>
                                          <p:spTgt spid="9"/>
                                        </p:tgtEl>
                                        <p:attrNameLst>
                                          <p:attrName>fill.on</p:attrName>
                                        </p:attrNameLst>
                                      </p:cBhvr>
                                      <p:to>
                                        <p:strVal val="true"/>
                                      </p:to>
                                    </p:set>
                                  </p:childTnLst>
                                </p:cTn>
                              </p:par>
                              <p:par>
                                <p:cTn id="17" presetID="1" presetClass="emph" presetSubtype="2" fill="hold" nodeType="withEffect">
                                  <p:stCondLst>
                                    <p:cond delay="0"/>
                                  </p:stCondLst>
                                  <p:childTnLst>
                                    <p:animClr clrSpc="rgb" dir="cw">
                                      <p:cBhvr>
                                        <p:cTn id="18" dur="2000" fill="hold"/>
                                        <p:tgtEl>
                                          <p:spTgt spid="11"/>
                                        </p:tgtEl>
                                        <p:attrNameLst>
                                          <p:attrName>fillcolor</p:attrName>
                                        </p:attrNameLst>
                                      </p:cBhvr>
                                      <p:to>
                                        <a:srgbClr val="FF1F1F"/>
                                      </p:to>
                                    </p:animClr>
                                    <p:set>
                                      <p:cBhvr>
                                        <p:cTn id="19" dur="2000" fill="hold"/>
                                        <p:tgtEl>
                                          <p:spTgt spid="11"/>
                                        </p:tgtEl>
                                        <p:attrNameLst>
                                          <p:attrName>fill.type</p:attrName>
                                        </p:attrNameLst>
                                      </p:cBhvr>
                                      <p:to>
                                        <p:strVal val="solid"/>
                                      </p:to>
                                    </p:set>
                                    <p:set>
                                      <p:cBhvr>
                                        <p:cTn id="20" dur="2000" fill="hold"/>
                                        <p:tgtEl>
                                          <p:spTgt spid="11"/>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B11F29-EB9E-477B-B8E2-311B68FE08C4}"/>
              </a:ext>
            </a:extLst>
          </p:cNvPr>
          <p:cNvSpPr txBox="1"/>
          <p:nvPr/>
        </p:nvSpPr>
        <p:spPr>
          <a:xfrm>
            <a:off x="0" y="112707"/>
            <a:ext cx="12192000" cy="6632585"/>
          </a:xfrm>
          <a:prstGeom prst="rect">
            <a:avLst/>
          </a:prstGeom>
          <a:noFill/>
        </p:spPr>
        <p:txBody>
          <a:bodyPr wrap="square">
            <a:spAutoFit/>
          </a:bodyPr>
          <a:lstStyle/>
          <a:p>
            <a:r>
              <a:rPr lang="en-US" sz="1700" b="0" dirty="0">
                <a:solidFill>
                  <a:srgbClr val="0000FF"/>
                </a:solidFill>
                <a:effectLst/>
                <a:latin typeface="Consolas" panose="020B0609020204030204" pitchFamily="49" charset="0"/>
              </a:rPr>
              <a:t>template</a:t>
            </a:r>
            <a:r>
              <a:rPr lang="en-US" sz="1700" b="0" dirty="0">
                <a:solidFill>
                  <a:srgbClr val="000000"/>
                </a:solidFill>
                <a:effectLst/>
                <a:latin typeface="Consolas" panose="020B0609020204030204" pitchFamily="49" charset="0"/>
              </a:rPr>
              <a:t> &lt;</a:t>
            </a:r>
            <a:r>
              <a:rPr lang="en-US" sz="1700" b="0" dirty="0" err="1">
                <a:solidFill>
                  <a:srgbClr val="0000FF"/>
                </a:solidFill>
                <a:effectLst/>
                <a:latin typeface="Consolas" panose="020B0609020204030204" pitchFamily="49" charset="0"/>
              </a:rPr>
              <a:t>typename</a:t>
            </a:r>
            <a:r>
              <a:rPr lang="en-US" sz="1700" b="0" dirty="0">
                <a:solidFill>
                  <a:srgbClr val="000000"/>
                </a:solidFill>
                <a:effectLst/>
                <a:latin typeface="Consolas" panose="020B0609020204030204" pitchFamily="49" charset="0"/>
              </a:rPr>
              <a:t> T&gt;</a:t>
            </a:r>
          </a:p>
          <a:p>
            <a:r>
              <a:rPr lang="en-US" sz="1700" b="0" dirty="0">
                <a:solidFill>
                  <a:srgbClr val="0000FF"/>
                </a:solidFill>
                <a:effectLst/>
                <a:latin typeface="Consolas" panose="020B0609020204030204" pitchFamily="49" charset="0"/>
              </a:rPr>
              <a:t>class</a:t>
            </a:r>
            <a:r>
              <a:rPr lang="en-US" sz="1700" b="0" dirty="0">
                <a:solidFill>
                  <a:srgbClr val="000000"/>
                </a:solidFill>
                <a:effectLst/>
                <a:latin typeface="Consolas" panose="020B0609020204030204" pitchFamily="49" charset="0"/>
              </a:rPr>
              <a:t> Optional {</a:t>
            </a:r>
          </a:p>
          <a:p>
            <a:r>
              <a:rPr lang="en-US" sz="1700" b="0" dirty="0">
                <a:solidFill>
                  <a:srgbClr val="0000FF"/>
                </a:solidFill>
                <a:effectLst/>
                <a:latin typeface="Consolas" panose="020B0609020204030204" pitchFamily="49" charset="0"/>
              </a:rPr>
              <a:t>public:</a:t>
            </a:r>
            <a:endParaRPr lang="en-US" sz="1700" b="0" dirty="0">
              <a:solidFill>
                <a:srgbClr val="000000"/>
              </a:solidFill>
              <a:effectLst/>
              <a:latin typeface="Consolas" panose="020B0609020204030204" pitchFamily="49" charset="0"/>
            </a:endParaRPr>
          </a:p>
          <a:p>
            <a:r>
              <a:rPr lang="en-US" sz="1700" b="0" dirty="0">
                <a:solidFill>
                  <a:srgbClr val="000000"/>
                </a:solidFill>
                <a:effectLst/>
                <a:latin typeface="Consolas" panose="020B0609020204030204" pitchFamily="49" charset="0"/>
              </a:rPr>
              <a:t>    Optional() = </a:t>
            </a:r>
            <a:r>
              <a:rPr lang="en-US" sz="1700" b="0" dirty="0">
                <a:solidFill>
                  <a:srgbClr val="0000FF"/>
                </a:solidFill>
                <a:effectLst/>
                <a:latin typeface="Consolas" panose="020B0609020204030204" pitchFamily="49" charset="0"/>
              </a:rPr>
              <a:t>default</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Optional(</a:t>
            </a:r>
            <a:r>
              <a:rPr lang="en-US" sz="1700" b="0" dirty="0">
                <a:solidFill>
                  <a:srgbClr val="0000FF"/>
                </a:solidFill>
                <a:effectLst/>
                <a:latin typeface="Consolas" panose="020B0609020204030204" pitchFamily="49" charset="0"/>
              </a:rPr>
              <a:t>const</a:t>
            </a:r>
            <a:r>
              <a:rPr lang="en-US" sz="1700" b="0" dirty="0">
                <a:solidFill>
                  <a:srgbClr val="000000"/>
                </a:solidFill>
                <a:effectLst/>
                <a:latin typeface="Consolas" panose="020B0609020204030204" pitchFamily="49" charset="0"/>
              </a:rPr>
              <a:t> T</a:t>
            </a:r>
            <a:r>
              <a:rPr lang="en-US" sz="1700" b="0" dirty="0">
                <a:solidFill>
                  <a:srgbClr val="0000FF"/>
                </a:solidFill>
                <a:effectLst/>
                <a:latin typeface="Consolas" panose="020B0609020204030204" pitchFamily="49" charset="0"/>
              </a:rPr>
              <a:t>&amp;</a:t>
            </a:r>
            <a:r>
              <a:rPr lang="en-US" sz="1700" b="0" dirty="0">
                <a:solidFill>
                  <a:srgbClr val="000000"/>
                </a:solidFill>
                <a:effectLst/>
                <a:latin typeface="Consolas" panose="020B0609020204030204" pitchFamily="49" charset="0"/>
              </a:rPr>
              <a:t> value) {</a:t>
            </a: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new</a:t>
            </a:r>
            <a:r>
              <a:rPr lang="en-US" sz="1700" b="0" dirty="0">
                <a:solidFill>
                  <a:srgbClr val="000000"/>
                </a:solidFill>
                <a:effectLst/>
                <a:latin typeface="Consolas" panose="020B0609020204030204" pitchFamily="49" charset="0"/>
              </a:rPr>
              <a:t> (</a:t>
            </a:r>
            <a:r>
              <a:rPr lang="en-US" sz="1700" b="0" dirty="0" err="1">
                <a:solidFill>
                  <a:srgbClr val="000000"/>
                </a:solidFill>
                <a:effectLst/>
                <a:latin typeface="Consolas" panose="020B0609020204030204" pitchFamily="49" charset="0"/>
              </a:rPr>
              <a:t>m_data</a:t>
            </a:r>
            <a:r>
              <a:rPr lang="en-US" sz="1700" b="0" dirty="0">
                <a:solidFill>
                  <a:srgbClr val="000000"/>
                </a:solidFill>
                <a:effectLst/>
                <a:latin typeface="Consolas" panose="020B0609020204030204" pitchFamily="49" charset="0"/>
              </a:rPr>
              <a:t>) T(value);</a:t>
            </a:r>
          </a:p>
          <a:p>
            <a:r>
              <a:rPr lang="en-US" sz="1700" b="0" dirty="0">
                <a:solidFill>
                  <a:srgbClr val="000000"/>
                </a:solidFill>
                <a:effectLst/>
                <a:latin typeface="Consolas" panose="020B0609020204030204" pitchFamily="49" charset="0"/>
              </a:rPr>
              <a:t>        </a:t>
            </a:r>
            <a:r>
              <a:rPr lang="en-US" sz="1700" b="0" dirty="0" err="1">
                <a:solidFill>
                  <a:srgbClr val="000000"/>
                </a:solidFill>
                <a:effectLst/>
                <a:latin typeface="Consolas" panose="020B0609020204030204" pitchFamily="49" charset="0"/>
              </a:rPr>
              <a:t>m_isInitialized</a:t>
            </a:r>
            <a:r>
              <a:rPr lang="en-US" sz="1700" b="0" dirty="0">
                <a:solidFill>
                  <a:srgbClr val="000000"/>
                </a:solidFill>
                <a:effectLst/>
                <a:latin typeface="Consolas" panose="020B0609020204030204" pitchFamily="49" charset="0"/>
              </a:rPr>
              <a:t> = </a:t>
            </a:r>
            <a:r>
              <a:rPr lang="en-US" sz="1700" b="0" dirty="0">
                <a:solidFill>
                  <a:srgbClr val="0000FF"/>
                </a:solidFill>
                <a:effectLst/>
                <a:latin typeface="Consolas" panose="020B0609020204030204" pitchFamily="49" charset="0"/>
              </a:rPr>
              <a:t>true</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~Optional() { Reset(); }</a:t>
            </a:r>
          </a:p>
          <a:p>
            <a:br>
              <a:rPr lang="en-US" sz="1700" b="0" dirty="0">
                <a:solidFill>
                  <a:srgbClr val="000000"/>
                </a:solidFill>
                <a:effectLst/>
                <a:latin typeface="Consolas" panose="020B0609020204030204" pitchFamily="49" charset="0"/>
              </a:rPr>
            </a:br>
            <a:r>
              <a:rPr lang="en-US" sz="1700" b="0" dirty="0">
                <a:solidFill>
                  <a:srgbClr val="000000"/>
                </a:solidFill>
                <a:effectLst/>
                <a:latin typeface="Consolas" panose="020B0609020204030204" pitchFamily="49" charset="0"/>
              </a:rPr>
              <a:t>    T</a:t>
            </a:r>
            <a:r>
              <a:rPr lang="en-US" sz="1700" b="0" dirty="0">
                <a:solidFill>
                  <a:srgbClr val="0000FF"/>
                </a:solidFill>
                <a:effectLst/>
                <a:latin typeface="Consolas" panose="020B0609020204030204" pitchFamily="49" charset="0"/>
              </a:rPr>
              <a:t>&amp;</a:t>
            </a:r>
            <a:r>
              <a:rPr lang="en-US" sz="1700" b="0" dirty="0">
                <a:solidFill>
                  <a:srgbClr val="000000"/>
                </a:solidFill>
                <a:effectLst/>
                <a:latin typeface="Consolas" panose="020B0609020204030204" pitchFamily="49" charset="0"/>
              </a:rPr>
              <a:t> operator*() </a:t>
            </a:r>
            <a:r>
              <a:rPr lang="en-US" sz="1700" b="0" dirty="0" err="1">
                <a:solidFill>
                  <a:srgbClr val="0000FF"/>
                </a:solidFill>
                <a:effectLst/>
                <a:latin typeface="Consolas" panose="020B0609020204030204" pitchFamily="49" charset="0"/>
              </a:rPr>
              <a:t>noexcept</a:t>
            </a:r>
            <a:r>
              <a:rPr lang="en-US" sz="1700" b="0" dirty="0">
                <a:solidFill>
                  <a:srgbClr val="000000"/>
                </a:solidFill>
                <a:effectLst/>
                <a:latin typeface="Consolas" panose="020B0609020204030204" pitchFamily="49" charset="0"/>
              </a:rPr>
              <a:t> { </a:t>
            </a:r>
            <a:r>
              <a:rPr lang="en-US" sz="1700" b="0" dirty="0">
                <a:solidFill>
                  <a:srgbClr val="0000FF"/>
                </a:solidFill>
                <a:effectLst/>
                <a:latin typeface="Consolas" panose="020B0609020204030204" pitchFamily="49" charset="0"/>
              </a:rPr>
              <a:t>return</a:t>
            </a:r>
            <a:r>
              <a:rPr lang="en-US" sz="1700" b="0" dirty="0">
                <a:solidFill>
                  <a:srgbClr val="000000"/>
                </a:solidFill>
                <a:effectLst/>
                <a:latin typeface="Consolas" panose="020B0609020204030204" pitchFamily="49" charset="0"/>
              </a:rPr>
              <a:t> *</a:t>
            </a:r>
            <a:r>
              <a:rPr lang="en-US" sz="1700" b="0" dirty="0" err="1">
                <a:solidFill>
                  <a:srgbClr val="0000FF"/>
                </a:solidFill>
                <a:effectLst/>
                <a:latin typeface="Consolas" panose="020B0609020204030204" pitchFamily="49" charset="0"/>
              </a:rPr>
              <a:t>reinterpret_cast</a:t>
            </a:r>
            <a:r>
              <a:rPr lang="en-US" sz="1700" b="0" dirty="0">
                <a:solidFill>
                  <a:srgbClr val="000000"/>
                </a:solidFill>
                <a:effectLst/>
                <a:latin typeface="Consolas" panose="020B0609020204030204" pitchFamily="49" charset="0"/>
              </a:rPr>
              <a:t>&lt;T*&gt;(&amp;</a:t>
            </a:r>
            <a:r>
              <a:rPr lang="en-US" sz="1700" b="0" dirty="0" err="1">
                <a:solidFill>
                  <a:srgbClr val="000000"/>
                </a:solidFill>
                <a:effectLst/>
                <a:latin typeface="Consolas" panose="020B0609020204030204" pitchFamily="49" charset="0"/>
              </a:rPr>
              <a:t>m_data</a:t>
            </a:r>
            <a:r>
              <a:rPr lang="en-US" sz="1700" b="0" dirty="0">
                <a:solidFill>
                  <a:srgbClr val="000000"/>
                </a:solidFill>
                <a:effectLst/>
                <a:latin typeface="Consolas" panose="020B0609020204030204" pitchFamily="49" charset="0"/>
              </a:rPr>
              <a:t>[</a:t>
            </a:r>
            <a:r>
              <a:rPr lang="en-US" sz="1700" b="0" dirty="0">
                <a:solidFill>
                  <a:srgbClr val="098658"/>
                </a:solidFill>
                <a:effectLst/>
                <a:latin typeface="Consolas" panose="020B0609020204030204" pitchFamily="49" charset="0"/>
              </a:rPr>
              <a:t>0</a:t>
            </a:r>
            <a:r>
              <a:rPr lang="en-US" sz="1700" b="0" dirty="0">
                <a:solidFill>
                  <a:srgbClr val="000000"/>
                </a:solidFill>
                <a:effectLst/>
                <a:latin typeface="Consolas" panose="020B0609020204030204" pitchFamily="49" charset="0"/>
              </a:rPr>
              <a:t>]); }</a:t>
            </a:r>
            <a:br>
              <a:rPr lang="en-US" sz="1700" b="0" dirty="0">
                <a:solidFill>
                  <a:srgbClr val="000000"/>
                </a:solidFill>
                <a:effectLst/>
                <a:latin typeface="Consolas" panose="020B0609020204030204" pitchFamily="49" charset="0"/>
              </a:rPr>
            </a:br>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const</a:t>
            </a:r>
            <a:r>
              <a:rPr lang="en-US" sz="1700" b="0" dirty="0">
                <a:solidFill>
                  <a:srgbClr val="000000"/>
                </a:solidFill>
                <a:effectLst/>
                <a:latin typeface="Consolas" panose="020B0609020204030204" pitchFamily="49" charset="0"/>
              </a:rPr>
              <a:t> T</a:t>
            </a:r>
            <a:r>
              <a:rPr lang="en-US" sz="1700" b="0" dirty="0">
                <a:solidFill>
                  <a:srgbClr val="0000FF"/>
                </a:solidFill>
                <a:effectLst/>
                <a:latin typeface="Consolas" panose="020B0609020204030204" pitchFamily="49" charset="0"/>
              </a:rPr>
              <a:t>&amp;</a:t>
            </a:r>
            <a:r>
              <a:rPr lang="en-US" sz="1700" b="0" dirty="0">
                <a:solidFill>
                  <a:srgbClr val="000000"/>
                </a:solidFill>
                <a:effectLst/>
                <a:latin typeface="Consolas" panose="020B0609020204030204" pitchFamily="49" charset="0"/>
              </a:rPr>
              <a:t> operator*() </a:t>
            </a:r>
            <a:r>
              <a:rPr lang="en-US" sz="1700" b="0" dirty="0">
                <a:solidFill>
                  <a:srgbClr val="0000FF"/>
                </a:solidFill>
                <a:effectLst/>
                <a:latin typeface="Consolas" panose="020B0609020204030204" pitchFamily="49" charset="0"/>
              </a:rPr>
              <a:t>const</a:t>
            </a:r>
            <a:r>
              <a:rPr lang="en-US" sz="1700" b="0" dirty="0">
                <a:solidFill>
                  <a:srgbClr val="000000"/>
                </a:solidFill>
                <a:effectLst/>
                <a:latin typeface="Consolas" panose="020B0609020204030204" pitchFamily="49" charset="0"/>
              </a:rPr>
              <a:t> </a:t>
            </a:r>
            <a:r>
              <a:rPr lang="en-US" sz="1700" b="0" dirty="0" err="1">
                <a:solidFill>
                  <a:srgbClr val="0000FF"/>
                </a:solidFill>
                <a:effectLst/>
                <a:latin typeface="Consolas" panose="020B0609020204030204" pitchFamily="49" charset="0"/>
              </a:rPr>
              <a:t>noexcept</a:t>
            </a:r>
            <a:r>
              <a:rPr lang="en-US" sz="1700" b="0" dirty="0">
                <a:solidFill>
                  <a:srgbClr val="000000"/>
                </a:solidFill>
                <a:effectLst/>
                <a:latin typeface="Consolas" panose="020B0609020204030204" pitchFamily="49" charset="0"/>
              </a:rPr>
              <a:t> { </a:t>
            </a:r>
            <a:r>
              <a:rPr lang="en-US" sz="1700" b="0" dirty="0">
                <a:solidFill>
                  <a:srgbClr val="0000FF"/>
                </a:solidFill>
                <a:effectLst/>
                <a:latin typeface="Consolas" panose="020B0609020204030204" pitchFamily="49" charset="0"/>
              </a:rPr>
              <a:t>return</a:t>
            </a:r>
            <a:r>
              <a:rPr lang="en-US" sz="1700" b="0" dirty="0">
                <a:solidFill>
                  <a:srgbClr val="000000"/>
                </a:solidFill>
                <a:effectLst/>
                <a:latin typeface="Consolas" panose="020B0609020204030204" pitchFamily="49" charset="0"/>
              </a:rPr>
              <a:t> *</a:t>
            </a:r>
            <a:r>
              <a:rPr lang="en-US" sz="1700" b="0" dirty="0" err="1">
                <a:solidFill>
                  <a:srgbClr val="0000FF"/>
                </a:solidFill>
                <a:effectLst/>
                <a:latin typeface="Consolas" panose="020B0609020204030204" pitchFamily="49" charset="0"/>
              </a:rPr>
              <a:t>reinterpret_cast</a:t>
            </a:r>
            <a:r>
              <a:rPr lang="en-US" sz="1700" b="0" dirty="0">
                <a:solidFill>
                  <a:srgbClr val="000000"/>
                </a:solidFill>
                <a:effectLst/>
                <a:latin typeface="Consolas" panose="020B0609020204030204" pitchFamily="49" charset="0"/>
              </a:rPr>
              <a:t>&lt;</a:t>
            </a:r>
            <a:r>
              <a:rPr lang="en-US" sz="1700" b="0" dirty="0">
                <a:solidFill>
                  <a:srgbClr val="0000FF"/>
                </a:solidFill>
                <a:effectLst/>
                <a:latin typeface="Consolas" panose="020B0609020204030204" pitchFamily="49" charset="0"/>
              </a:rPr>
              <a:t>const</a:t>
            </a:r>
            <a:r>
              <a:rPr lang="en-US" sz="1700" b="0" dirty="0">
                <a:solidFill>
                  <a:srgbClr val="000000"/>
                </a:solidFill>
                <a:effectLst/>
                <a:latin typeface="Consolas" panose="020B0609020204030204" pitchFamily="49" charset="0"/>
              </a:rPr>
              <a:t> T*&gt;(&amp;</a:t>
            </a:r>
            <a:r>
              <a:rPr lang="en-US" sz="1700" b="0" dirty="0" err="1">
                <a:solidFill>
                  <a:srgbClr val="000000"/>
                </a:solidFill>
                <a:effectLst/>
                <a:latin typeface="Consolas" panose="020B0609020204030204" pitchFamily="49" charset="0"/>
              </a:rPr>
              <a:t>m_data</a:t>
            </a:r>
            <a:r>
              <a:rPr lang="en-US" sz="1700" b="0" dirty="0">
                <a:solidFill>
                  <a:srgbClr val="000000"/>
                </a:solidFill>
                <a:effectLst/>
                <a:latin typeface="Consolas" panose="020B0609020204030204" pitchFamily="49" charset="0"/>
              </a:rPr>
              <a:t>[</a:t>
            </a:r>
            <a:r>
              <a:rPr lang="en-US" sz="1700" b="0" dirty="0">
                <a:solidFill>
                  <a:srgbClr val="098658"/>
                </a:solidFill>
                <a:effectLst/>
                <a:latin typeface="Consolas" panose="020B0609020204030204" pitchFamily="49" charset="0"/>
              </a:rPr>
              <a:t>0</a:t>
            </a:r>
            <a:r>
              <a:rPr lang="en-US" sz="1700" b="0" dirty="0">
                <a:solidFill>
                  <a:srgbClr val="000000"/>
                </a:solidFill>
                <a:effectLst/>
                <a:latin typeface="Consolas" panose="020B0609020204030204" pitchFamily="49" charset="0"/>
              </a:rPr>
              <a:t>]); }</a:t>
            </a:r>
            <a:br>
              <a:rPr lang="en-US" sz="1700" b="0" dirty="0">
                <a:solidFill>
                  <a:srgbClr val="000000"/>
                </a:solidFill>
                <a:effectLst/>
                <a:latin typeface="Consolas" panose="020B0609020204030204" pitchFamily="49" charset="0"/>
              </a:rPr>
            </a:br>
            <a:r>
              <a:rPr lang="en-US" sz="1700" b="0" dirty="0">
                <a:solidFill>
                  <a:srgbClr val="000000"/>
                </a:solidFill>
                <a:effectLst/>
                <a:latin typeface="Consolas" panose="020B0609020204030204" pitchFamily="49" charset="0"/>
              </a:rPr>
              <a:t>    T</a:t>
            </a:r>
            <a:r>
              <a:rPr lang="en-US" sz="1700" b="0" dirty="0">
                <a:solidFill>
                  <a:srgbClr val="0000FF"/>
                </a:solidFill>
                <a:effectLst/>
                <a:latin typeface="Consolas" panose="020B0609020204030204" pitchFamily="49" charset="0"/>
              </a:rPr>
              <a:t>*</a:t>
            </a:r>
            <a:r>
              <a:rPr lang="en-US" sz="1700" b="0" dirty="0">
                <a:solidFill>
                  <a:srgbClr val="000000"/>
                </a:solidFill>
                <a:effectLst/>
                <a:latin typeface="Consolas" panose="020B0609020204030204" pitchFamily="49" charset="0"/>
              </a:rPr>
              <a:t> operator-&gt;() </a:t>
            </a:r>
            <a:r>
              <a:rPr lang="en-US" sz="1700" b="0" dirty="0" err="1">
                <a:solidFill>
                  <a:srgbClr val="0000FF"/>
                </a:solidFill>
                <a:effectLst/>
                <a:latin typeface="Consolas" panose="020B0609020204030204" pitchFamily="49" charset="0"/>
              </a:rPr>
              <a:t>noexcept</a:t>
            </a:r>
            <a:r>
              <a:rPr lang="en-US" sz="1700" b="0" dirty="0">
                <a:solidFill>
                  <a:srgbClr val="000000"/>
                </a:solidFill>
                <a:effectLst/>
                <a:latin typeface="Consolas" panose="020B0609020204030204" pitchFamily="49" charset="0"/>
              </a:rPr>
              <a:t> { </a:t>
            </a:r>
            <a:r>
              <a:rPr lang="en-US" sz="1700" b="0" dirty="0">
                <a:solidFill>
                  <a:srgbClr val="0000FF"/>
                </a:solidFill>
                <a:effectLst/>
                <a:latin typeface="Consolas" panose="020B0609020204030204" pitchFamily="49" charset="0"/>
              </a:rPr>
              <a:t>return</a:t>
            </a:r>
            <a:r>
              <a:rPr lang="en-US" sz="1700" b="0" dirty="0">
                <a:solidFill>
                  <a:srgbClr val="000000"/>
                </a:solidFill>
                <a:effectLst/>
                <a:latin typeface="Consolas" panose="020B0609020204030204" pitchFamily="49" charset="0"/>
              </a:rPr>
              <a:t> </a:t>
            </a:r>
            <a:r>
              <a:rPr lang="en-US" sz="1700" b="0" dirty="0" err="1">
                <a:solidFill>
                  <a:srgbClr val="0000FF"/>
                </a:solidFill>
                <a:effectLst/>
                <a:latin typeface="Consolas" panose="020B0609020204030204" pitchFamily="49" charset="0"/>
              </a:rPr>
              <a:t>reinterpret_cast</a:t>
            </a:r>
            <a:r>
              <a:rPr lang="en-US" sz="1700" b="0" dirty="0">
                <a:solidFill>
                  <a:srgbClr val="000000"/>
                </a:solidFill>
                <a:effectLst/>
                <a:latin typeface="Consolas" panose="020B0609020204030204" pitchFamily="49" charset="0"/>
              </a:rPr>
              <a:t>&lt;T*&gt;(</a:t>
            </a:r>
            <a:r>
              <a:rPr lang="en-US" sz="1700" b="0" dirty="0" err="1">
                <a:solidFill>
                  <a:srgbClr val="000000"/>
                </a:solidFill>
                <a:effectLst/>
                <a:latin typeface="Consolas" panose="020B0609020204030204" pitchFamily="49" charset="0"/>
              </a:rPr>
              <a:t>m_data</a:t>
            </a:r>
            <a:r>
              <a:rPr lang="en-US" sz="1700" b="0" dirty="0">
                <a:solidFill>
                  <a:srgbClr val="000000"/>
                </a:solidFill>
                <a:effectLst/>
                <a:latin typeface="Consolas" panose="020B0609020204030204" pitchFamily="49" charset="0"/>
              </a:rPr>
              <a:t>); }</a:t>
            </a:r>
            <a:br>
              <a:rPr lang="en-US" sz="1700" b="0" dirty="0">
                <a:solidFill>
                  <a:srgbClr val="000000"/>
                </a:solidFill>
                <a:effectLst/>
                <a:latin typeface="Consolas" panose="020B0609020204030204" pitchFamily="49" charset="0"/>
              </a:rPr>
            </a:br>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const</a:t>
            </a:r>
            <a:r>
              <a:rPr lang="en-US" sz="1700" b="0" dirty="0">
                <a:solidFill>
                  <a:srgbClr val="000000"/>
                </a:solidFill>
                <a:effectLst/>
                <a:latin typeface="Consolas" panose="020B0609020204030204" pitchFamily="49" charset="0"/>
              </a:rPr>
              <a:t> T</a:t>
            </a:r>
            <a:r>
              <a:rPr lang="en-US" sz="1700" b="0" dirty="0">
                <a:solidFill>
                  <a:srgbClr val="0000FF"/>
                </a:solidFill>
                <a:effectLst/>
                <a:latin typeface="Consolas" panose="020B0609020204030204" pitchFamily="49" charset="0"/>
              </a:rPr>
              <a:t>*</a:t>
            </a:r>
            <a:r>
              <a:rPr lang="en-US" sz="1700" b="0" dirty="0">
                <a:solidFill>
                  <a:srgbClr val="000000"/>
                </a:solidFill>
                <a:effectLst/>
                <a:latin typeface="Consolas" panose="020B0609020204030204" pitchFamily="49" charset="0"/>
              </a:rPr>
              <a:t> operator-&gt;() </a:t>
            </a:r>
            <a:r>
              <a:rPr lang="en-US" sz="1700" b="0" dirty="0">
                <a:solidFill>
                  <a:srgbClr val="0000FF"/>
                </a:solidFill>
                <a:effectLst/>
                <a:latin typeface="Consolas" panose="020B0609020204030204" pitchFamily="49" charset="0"/>
              </a:rPr>
              <a:t>const</a:t>
            </a:r>
            <a:r>
              <a:rPr lang="en-US" sz="1700" b="0" dirty="0">
                <a:solidFill>
                  <a:srgbClr val="000000"/>
                </a:solidFill>
                <a:effectLst/>
                <a:latin typeface="Consolas" panose="020B0609020204030204" pitchFamily="49" charset="0"/>
              </a:rPr>
              <a:t> </a:t>
            </a:r>
            <a:r>
              <a:rPr lang="en-US" sz="1700" b="0" dirty="0" err="1">
                <a:solidFill>
                  <a:srgbClr val="0000FF"/>
                </a:solidFill>
                <a:effectLst/>
                <a:latin typeface="Consolas" panose="020B0609020204030204" pitchFamily="49" charset="0"/>
              </a:rPr>
              <a:t>noexcept</a:t>
            </a:r>
            <a:r>
              <a:rPr lang="en-US" sz="1700" b="0" dirty="0">
                <a:solidFill>
                  <a:srgbClr val="000000"/>
                </a:solidFill>
                <a:effectLst/>
                <a:latin typeface="Consolas" panose="020B0609020204030204" pitchFamily="49" charset="0"/>
              </a:rPr>
              <a:t> { </a:t>
            </a:r>
            <a:r>
              <a:rPr lang="en-US" sz="1700" b="0" dirty="0">
                <a:solidFill>
                  <a:srgbClr val="0000FF"/>
                </a:solidFill>
                <a:effectLst/>
                <a:latin typeface="Consolas" panose="020B0609020204030204" pitchFamily="49" charset="0"/>
              </a:rPr>
              <a:t>return</a:t>
            </a:r>
            <a:r>
              <a:rPr lang="en-US" sz="1700" b="0" dirty="0">
                <a:solidFill>
                  <a:srgbClr val="000000"/>
                </a:solidFill>
                <a:effectLst/>
                <a:latin typeface="Consolas" panose="020B0609020204030204" pitchFamily="49" charset="0"/>
              </a:rPr>
              <a:t> </a:t>
            </a:r>
            <a:r>
              <a:rPr lang="en-US" sz="1700" b="0" dirty="0" err="1">
                <a:solidFill>
                  <a:srgbClr val="0000FF"/>
                </a:solidFill>
                <a:effectLst/>
                <a:latin typeface="Consolas" panose="020B0609020204030204" pitchFamily="49" charset="0"/>
              </a:rPr>
              <a:t>reinterpret_cast</a:t>
            </a:r>
            <a:r>
              <a:rPr lang="en-US" sz="1700" b="0" dirty="0">
                <a:solidFill>
                  <a:srgbClr val="000000"/>
                </a:solidFill>
                <a:effectLst/>
                <a:latin typeface="Consolas" panose="020B0609020204030204" pitchFamily="49" charset="0"/>
              </a:rPr>
              <a:t>&lt;</a:t>
            </a:r>
            <a:r>
              <a:rPr lang="en-US" sz="1700" b="0" dirty="0">
                <a:solidFill>
                  <a:srgbClr val="0000FF"/>
                </a:solidFill>
                <a:effectLst/>
                <a:latin typeface="Consolas" panose="020B0609020204030204" pitchFamily="49" charset="0"/>
              </a:rPr>
              <a:t>const</a:t>
            </a:r>
            <a:r>
              <a:rPr lang="en-US" sz="1700" b="0" dirty="0">
                <a:solidFill>
                  <a:srgbClr val="000000"/>
                </a:solidFill>
                <a:effectLst/>
                <a:latin typeface="Consolas" panose="020B0609020204030204" pitchFamily="49" charset="0"/>
              </a:rPr>
              <a:t> T*&gt;(</a:t>
            </a:r>
            <a:r>
              <a:rPr lang="en-US" sz="1700" b="0" dirty="0" err="1">
                <a:solidFill>
                  <a:srgbClr val="000000"/>
                </a:solidFill>
                <a:effectLst/>
                <a:latin typeface="Consolas" panose="020B0609020204030204" pitchFamily="49" charset="0"/>
              </a:rPr>
              <a:t>m_data</a:t>
            </a:r>
            <a:r>
              <a:rPr lang="en-US" sz="1700" b="0" dirty="0">
                <a:solidFill>
                  <a:srgbClr val="000000"/>
                </a:solidFill>
                <a:effectLst/>
                <a:latin typeface="Consolas" panose="020B0609020204030204" pitchFamily="49" charset="0"/>
              </a:rPr>
              <a:t>); }</a:t>
            </a:r>
          </a:p>
          <a:p>
            <a:br>
              <a:rPr lang="en-US" sz="1700" b="0" dirty="0">
                <a:solidFill>
                  <a:srgbClr val="000000"/>
                </a:solidFill>
                <a:effectLst/>
                <a:latin typeface="Consolas" panose="020B0609020204030204" pitchFamily="49" charset="0"/>
              </a:rPr>
            </a:br>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void</a:t>
            </a:r>
            <a:r>
              <a:rPr lang="en-US" sz="1700" b="0" dirty="0">
                <a:solidFill>
                  <a:srgbClr val="000000"/>
                </a:solidFill>
                <a:effectLst/>
                <a:latin typeface="Consolas" panose="020B0609020204030204" pitchFamily="49" charset="0"/>
              </a:rPr>
              <a:t> Reset() </a:t>
            </a:r>
            <a:r>
              <a:rPr lang="en-US" sz="1700" dirty="0" err="1">
                <a:solidFill>
                  <a:srgbClr val="0000FF"/>
                </a:solidFill>
                <a:latin typeface="Consolas" panose="020B0609020204030204" pitchFamily="49" charset="0"/>
              </a:rPr>
              <a:t>noexcept</a:t>
            </a:r>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if</a:t>
            </a:r>
            <a:r>
              <a:rPr lang="en-US" sz="1700" b="0" dirty="0">
                <a:solidFill>
                  <a:srgbClr val="000000"/>
                </a:solidFill>
                <a:effectLst/>
                <a:latin typeface="Consolas" panose="020B0609020204030204" pitchFamily="49" charset="0"/>
              </a:rPr>
              <a:t> (</a:t>
            </a:r>
            <a:r>
              <a:rPr lang="en-US" sz="1700" b="0" dirty="0" err="1">
                <a:solidFill>
                  <a:srgbClr val="000000"/>
                </a:solidFill>
                <a:effectLst/>
                <a:latin typeface="Consolas" panose="020B0609020204030204" pitchFamily="49" charset="0"/>
              </a:rPr>
              <a:t>m_isInitialized</a:t>
            </a:r>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this</a:t>
            </a:r>
            <a:r>
              <a:rPr lang="en-US" sz="1700" b="0" dirty="0">
                <a:solidFill>
                  <a:srgbClr val="000000"/>
                </a:solidFill>
                <a:effectLst/>
                <a:latin typeface="Consolas" panose="020B0609020204030204" pitchFamily="49" charset="0"/>
              </a:rPr>
              <a:t>)-&gt;~T();</a:t>
            </a:r>
          </a:p>
          <a:p>
            <a:r>
              <a:rPr lang="en-US" sz="1700" b="0" dirty="0">
                <a:solidFill>
                  <a:srgbClr val="000000"/>
                </a:solidFill>
                <a:effectLst/>
                <a:latin typeface="Consolas" panose="020B0609020204030204" pitchFamily="49" charset="0"/>
              </a:rPr>
              <a:t>            </a:t>
            </a:r>
            <a:r>
              <a:rPr lang="en-US" sz="1700" b="0" dirty="0" err="1">
                <a:solidFill>
                  <a:srgbClr val="000000"/>
                </a:solidFill>
                <a:effectLst/>
                <a:latin typeface="Consolas" panose="020B0609020204030204" pitchFamily="49" charset="0"/>
              </a:rPr>
              <a:t>m_isInitialized</a:t>
            </a:r>
            <a:r>
              <a:rPr lang="en-US" sz="1700" b="0" dirty="0">
                <a:solidFill>
                  <a:srgbClr val="000000"/>
                </a:solidFill>
                <a:effectLst/>
                <a:latin typeface="Consolas" panose="020B0609020204030204" pitchFamily="49" charset="0"/>
              </a:rPr>
              <a:t> = </a:t>
            </a:r>
            <a:r>
              <a:rPr lang="en-US" sz="1700" b="0" dirty="0">
                <a:solidFill>
                  <a:srgbClr val="0000FF"/>
                </a:solidFill>
                <a:effectLst/>
                <a:latin typeface="Consolas" panose="020B0609020204030204" pitchFamily="49" charset="0"/>
              </a:rPr>
              <a:t>false</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a:t>
            </a:r>
          </a:p>
          <a:p>
            <a:r>
              <a:rPr lang="en-US" sz="1700" b="0" dirty="0">
                <a:solidFill>
                  <a:srgbClr val="0000FF"/>
                </a:solidFill>
                <a:effectLst/>
                <a:latin typeface="Consolas" panose="020B0609020204030204" pitchFamily="49" charset="0"/>
              </a:rPr>
              <a:t>private:</a:t>
            </a:r>
            <a:endParaRPr lang="en-US" sz="1700" b="0" dirty="0">
              <a:solidFill>
                <a:srgbClr val="000000"/>
              </a:solidFill>
              <a:effectLst/>
              <a:latin typeface="Consolas" panose="020B0609020204030204" pitchFamily="49" charset="0"/>
            </a:endParaRPr>
          </a:p>
          <a:p>
            <a:r>
              <a:rPr lang="en-US" sz="1700" b="0" dirty="0">
                <a:solidFill>
                  <a:srgbClr val="000000"/>
                </a:solidFill>
                <a:effectLst/>
                <a:latin typeface="Consolas" panose="020B0609020204030204" pitchFamily="49" charset="0"/>
              </a:rPr>
              <a:t>    </a:t>
            </a:r>
            <a:r>
              <a:rPr lang="en-US" sz="1700" b="0" dirty="0" err="1">
                <a:solidFill>
                  <a:srgbClr val="000000"/>
                </a:solidFill>
                <a:effectLst/>
                <a:latin typeface="Consolas" panose="020B0609020204030204" pitchFamily="49" charset="0"/>
              </a:rPr>
              <a:t>alignas</a:t>
            </a:r>
            <a:r>
              <a:rPr lang="en-US" sz="1700" b="0" dirty="0">
                <a:solidFill>
                  <a:srgbClr val="000000"/>
                </a:solidFill>
                <a:effectLst/>
                <a:latin typeface="Consolas" panose="020B0609020204030204" pitchFamily="49" charset="0"/>
              </a:rPr>
              <a:t>(T) </a:t>
            </a:r>
            <a:r>
              <a:rPr lang="en-US" sz="1700" b="0" dirty="0">
                <a:solidFill>
                  <a:srgbClr val="0000FF"/>
                </a:solidFill>
                <a:effectLst/>
                <a:latin typeface="Consolas" panose="020B0609020204030204" pitchFamily="49" charset="0"/>
              </a:rPr>
              <a:t>char</a:t>
            </a:r>
            <a:r>
              <a:rPr lang="en-US" sz="1700" b="0" dirty="0">
                <a:solidFill>
                  <a:srgbClr val="000000"/>
                </a:solidFill>
                <a:effectLst/>
                <a:latin typeface="Consolas" panose="020B0609020204030204" pitchFamily="49" charset="0"/>
              </a:rPr>
              <a:t> </a:t>
            </a:r>
            <a:r>
              <a:rPr lang="en-US" sz="1700" b="0" dirty="0" err="1">
                <a:solidFill>
                  <a:srgbClr val="000000"/>
                </a:solidFill>
                <a:effectLst/>
                <a:latin typeface="Consolas" panose="020B0609020204030204" pitchFamily="49" charset="0"/>
              </a:rPr>
              <a:t>m_data</a:t>
            </a:r>
            <a:r>
              <a:rPr lang="en-US" sz="1700" b="0" dirty="0">
                <a:solidFill>
                  <a:srgbClr val="000000"/>
                </a:solidFill>
                <a:effectLst/>
                <a:latin typeface="Consolas" panose="020B0609020204030204" pitchFamily="49" charset="0"/>
              </a:rPr>
              <a:t>[</a:t>
            </a:r>
            <a:r>
              <a:rPr lang="en-US" sz="1700" b="0" dirty="0" err="1">
                <a:solidFill>
                  <a:srgbClr val="0000FF"/>
                </a:solidFill>
                <a:effectLst/>
                <a:latin typeface="Consolas" panose="020B0609020204030204" pitchFamily="49" charset="0"/>
              </a:rPr>
              <a:t>sizeof</a:t>
            </a:r>
            <a:r>
              <a:rPr lang="en-US" sz="1700" b="0" dirty="0">
                <a:solidFill>
                  <a:srgbClr val="000000"/>
                </a:solidFill>
                <a:effectLst/>
                <a:latin typeface="Consolas" panose="020B0609020204030204" pitchFamily="49" charset="0"/>
              </a:rPr>
              <a:t>(T)];</a:t>
            </a: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bool</a:t>
            </a:r>
            <a:r>
              <a:rPr lang="en-US" sz="1700" b="0" dirty="0">
                <a:solidFill>
                  <a:srgbClr val="000000"/>
                </a:solidFill>
                <a:effectLst/>
                <a:latin typeface="Consolas" panose="020B0609020204030204" pitchFamily="49" charset="0"/>
              </a:rPr>
              <a:t> </a:t>
            </a:r>
            <a:r>
              <a:rPr lang="en-US" sz="1700" b="0" dirty="0" err="1">
                <a:solidFill>
                  <a:srgbClr val="000000"/>
                </a:solidFill>
                <a:effectLst/>
                <a:latin typeface="Consolas" panose="020B0609020204030204" pitchFamily="49" charset="0"/>
              </a:rPr>
              <a:t>m_isInitialized</a:t>
            </a:r>
            <a:r>
              <a:rPr lang="en-US" sz="1700" b="0" dirty="0">
                <a:solidFill>
                  <a:srgbClr val="000000"/>
                </a:solidFill>
                <a:effectLst/>
                <a:latin typeface="Consolas" panose="020B0609020204030204" pitchFamily="49" charset="0"/>
              </a:rPr>
              <a:t> = </a:t>
            </a:r>
            <a:r>
              <a:rPr lang="en-US" sz="1700" b="0" dirty="0">
                <a:solidFill>
                  <a:srgbClr val="0000FF"/>
                </a:solidFill>
                <a:effectLst/>
                <a:latin typeface="Consolas" panose="020B0609020204030204" pitchFamily="49" charset="0"/>
              </a:rPr>
              <a:t>false</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1483617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animEffect transition="in" filter="fade">
                                      <p:cBhvr>
                                        <p:cTn id="13" dur="500"/>
                                        <p:tgtEl>
                                          <p:spTgt spid="4">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7" end="7"/>
                                            </p:txEl>
                                          </p:spTgt>
                                        </p:tgtEl>
                                        <p:attrNameLst>
                                          <p:attrName>style.visibility</p:attrName>
                                        </p:attrNameLst>
                                      </p:cBhvr>
                                      <p:to>
                                        <p:strVal val="visible"/>
                                      </p:to>
                                    </p:set>
                                    <p:animEffect transition="in" filter="fade">
                                      <p:cBhvr>
                                        <p:cTn id="16" dur="500"/>
                                        <p:tgtEl>
                                          <p:spTgt spid="4">
                                            <p:txEl>
                                              <p:pRg st="7" end="7"/>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500"/>
                                        <p:tgtEl>
                                          <p:spTgt spid="4">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8" end="8"/>
                                            </p:txEl>
                                          </p:spTgt>
                                        </p:tgtEl>
                                        <p:attrNameLst>
                                          <p:attrName>style.visibility</p:attrName>
                                        </p:attrNameLst>
                                      </p:cBhvr>
                                      <p:to>
                                        <p:strVal val="visible"/>
                                      </p:to>
                                    </p:set>
                                    <p:animEffect transition="in" filter="fade">
                                      <p:cBhvr>
                                        <p:cTn id="26" dur="500"/>
                                        <p:tgtEl>
                                          <p:spTgt spid="4">
                                            <p:txEl>
                                              <p:pRg st="8" end="8"/>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
                                            <p:txEl>
                                              <p:pRg st="10" end="10"/>
                                            </p:txEl>
                                          </p:spTgt>
                                        </p:tgtEl>
                                        <p:attrNameLst>
                                          <p:attrName>style.visibility</p:attrName>
                                        </p:attrNameLst>
                                      </p:cBhvr>
                                      <p:to>
                                        <p:strVal val="visible"/>
                                      </p:to>
                                    </p:set>
                                    <p:animEffect transition="in" filter="fade">
                                      <p:cBhvr>
                                        <p:cTn id="31" dur="500"/>
                                        <p:tgtEl>
                                          <p:spTgt spid="4">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11" end="11"/>
                                            </p:txEl>
                                          </p:spTgt>
                                        </p:tgtEl>
                                        <p:attrNameLst>
                                          <p:attrName>style.visibility</p:attrName>
                                        </p:attrNameLst>
                                      </p:cBhvr>
                                      <p:to>
                                        <p:strVal val="visible"/>
                                      </p:to>
                                    </p:set>
                                    <p:animEffect transition="in" filter="fade">
                                      <p:cBhvr>
                                        <p:cTn id="34" dur="500"/>
                                        <p:tgtEl>
                                          <p:spTgt spid="4">
                                            <p:txEl>
                                              <p:pRg st="11" end="1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animEffect transition="in" filter="fade">
                                      <p:cBhvr>
                                        <p:cTn id="37" dur="500"/>
                                        <p:tgtEl>
                                          <p:spTgt spid="4">
                                            <p:txEl>
                                              <p:pRg st="12" end="12"/>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3" end="13"/>
                                            </p:txEl>
                                          </p:spTgt>
                                        </p:tgtEl>
                                        <p:attrNameLst>
                                          <p:attrName>style.visibility</p:attrName>
                                        </p:attrNameLst>
                                      </p:cBhvr>
                                      <p:to>
                                        <p:strVal val="visible"/>
                                      </p:to>
                                    </p:set>
                                    <p:animEffect transition="in" filter="fade">
                                      <p:cBhvr>
                                        <p:cTn id="40" dur="500"/>
                                        <p:tgtEl>
                                          <p:spTgt spid="4">
                                            <p:txEl>
                                              <p:pRg st="13" end="13"/>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4" end="14"/>
                                            </p:txEl>
                                          </p:spTgt>
                                        </p:tgtEl>
                                        <p:attrNameLst>
                                          <p:attrName>style.visibility</p:attrName>
                                        </p:attrNameLst>
                                      </p:cBhvr>
                                      <p:to>
                                        <p:strVal val="visible"/>
                                      </p:to>
                                    </p:set>
                                    <p:animEffect transition="in" filter="fade">
                                      <p:cBhvr>
                                        <p:cTn id="43" dur="500"/>
                                        <p:tgtEl>
                                          <p:spTgt spid="4">
                                            <p:txEl>
                                              <p:pRg st="14" end="14"/>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5" end="15"/>
                                            </p:txEl>
                                          </p:spTgt>
                                        </p:tgtEl>
                                        <p:attrNameLst>
                                          <p:attrName>style.visibility</p:attrName>
                                        </p:attrNameLst>
                                      </p:cBhvr>
                                      <p:to>
                                        <p:strVal val="visible"/>
                                      </p:to>
                                    </p:set>
                                    <p:animEffect transition="in" filter="fade">
                                      <p:cBhvr>
                                        <p:cTn id="46"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340C202-26A5-4B2E-99A3-2E32BC05E14F}"/>
              </a:ext>
            </a:extLst>
          </p:cNvPr>
          <p:cNvSpPr txBox="1"/>
          <p:nvPr/>
        </p:nvSpPr>
        <p:spPr>
          <a:xfrm>
            <a:off x="1" y="1"/>
            <a:ext cx="6096000" cy="6786473"/>
          </a:xfrm>
          <a:prstGeom prst="rect">
            <a:avLst/>
          </a:prstGeom>
          <a:noFill/>
        </p:spPr>
        <p:txBody>
          <a:bodyPr wrap="square">
            <a:spAutoFit/>
          </a:bodyPr>
          <a:lstStyle/>
          <a:p>
            <a:r>
              <a:rPr lang="en-US" sz="1500" b="0" dirty="0">
                <a:solidFill>
                  <a:srgbClr val="0000FF"/>
                </a:solidFill>
                <a:effectLst/>
                <a:latin typeface="Consolas" panose="020B0609020204030204" pitchFamily="49" charset="0"/>
              </a:rPr>
              <a:t>template</a:t>
            </a:r>
            <a:r>
              <a:rPr lang="en-US" sz="1500" b="0" dirty="0">
                <a:solidFill>
                  <a:srgbClr val="000000"/>
                </a:solidFill>
                <a:effectLst/>
                <a:latin typeface="Consolas" panose="020B0609020204030204" pitchFamily="49" charset="0"/>
              </a:rPr>
              <a:t> &lt;</a:t>
            </a:r>
            <a:r>
              <a:rPr lang="en-US" sz="1500" b="0" dirty="0" err="1">
                <a:solidFill>
                  <a:srgbClr val="0000FF"/>
                </a:solidFill>
                <a:effectLst/>
                <a:latin typeface="Consolas" panose="020B0609020204030204" pitchFamily="49" charset="0"/>
              </a:rPr>
              <a:t>typename</a:t>
            </a:r>
            <a:r>
              <a:rPr lang="en-US" sz="1500" b="0" dirty="0">
                <a:solidFill>
                  <a:srgbClr val="000000"/>
                </a:solidFill>
                <a:effectLst/>
                <a:latin typeface="Consolas" panose="020B0609020204030204" pitchFamily="49" charset="0"/>
              </a:rPr>
              <a:t> T&gt;</a:t>
            </a:r>
          </a:p>
          <a:p>
            <a:r>
              <a:rPr lang="en-US" sz="1500" b="0" dirty="0">
                <a:solidFill>
                  <a:srgbClr val="0000FF"/>
                </a:solidFill>
                <a:effectLst/>
                <a:latin typeface="Consolas" panose="020B0609020204030204" pitchFamily="49" charset="0"/>
              </a:rPr>
              <a:t>class</a:t>
            </a:r>
            <a:r>
              <a:rPr lang="en-US" sz="1500" b="0" dirty="0">
                <a:solidFill>
                  <a:srgbClr val="000000"/>
                </a:solidFill>
                <a:effectLst/>
                <a:latin typeface="Consolas" panose="020B0609020204030204" pitchFamily="49" charset="0"/>
              </a:rPr>
              <a:t> Optional {</a:t>
            </a:r>
          </a:p>
          <a:p>
            <a:r>
              <a:rPr lang="en-US" sz="1500" b="0" dirty="0">
                <a:solidFill>
                  <a:srgbClr val="0000FF"/>
                </a:solidFill>
                <a:effectLst/>
                <a:latin typeface="Consolas" panose="020B0609020204030204" pitchFamily="49" charset="0"/>
              </a:rPr>
              <a:t>public:</a:t>
            </a:r>
          </a:p>
          <a:p>
            <a:r>
              <a:rPr lang="en-US" sz="1500" dirty="0">
                <a:solidFill>
                  <a:srgbClr val="0000FF"/>
                </a:solidFill>
                <a:latin typeface="Consolas" panose="020B0609020204030204" pitchFamily="49" charset="0"/>
              </a:rPr>
              <a:t>    </a:t>
            </a:r>
            <a:r>
              <a:rPr lang="en-US" sz="1500" dirty="0">
                <a:solidFill>
                  <a:srgbClr val="000000"/>
                </a:solidFill>
                <a:latin typeface="Consolas" panose="020B0609020204030204" pitchFamily="49" charset="0"/>
              </a:rPr>
              <a:t>…</a:t>
            </a:r>
            <a:endParaRPr lang="en-US" sz="1500" b="0" dirty="0">
              <a:solidFill>
                <a:srgbClr val="000000"/>
              </a:solidFill>
              <a:effectLst/>
              <a:latin typeface="Consolas" panose="020B0609020204030204" pitchFamily="49" charset="0"/>
            </a:endParaRPr>
          </a:p>
          <a:p>
            <a:r>
              <a:rPr lang="en-US" sz="1500" b="0" dirty="0">
                <a:solidFill>
                  <a:srgbClr val="000000"/>
                </a:solidFill>
                <a:effectLst/>
                <a:latin typeface="Consolas" panose="020B0609020204030204" pitchFamily="49" charset="0"/>
              </a:rPr>
              <a:t>    Optional(</a:t>
            </a:r>
            <a:r>
              <a:rPr lang="en-US" sz="1500" b="0" dirty="0">
                <a:solidFill>
                  <a:srgbClr val="0000FF"/>
                </a:solidFill>
                <a:effectLst/>
                <a:latin typeface="Consolas" panose="020B0609020204030204" pitchFamily="49" charset="0"/>
              </a:rPr>
              <a:t>const</a:t>
            </a:r>
            <a:r>
              <a:rPr lang="en-US" sz="1500" b="0" dirty="0">
                <a:solidFill>
                  <a:srgbClr val="000000"/>
                </a:solidFill>
                <a:effectLst/>
                <a:latin typeface="Consolas" panose="020B0609020204030204" pitchFamily="49" charset="0"/>
              </a:rPr>
              <a:t> Optional</a:t>
            </a:r>
            <a:r>
              <a:rPr lang="en-US" sz="1500" b="0" dirty="0">
                <a:solidFill>
                  <a:srgbClr val="0000FF"/>
                </a:solidFill>
                <a:effectLst/>
                <a:latin typeface="Consolas" panose="020B0609020204030204" pitchFamily="49" charset="0"/>
              </a:rPr>
              <a:t>&amp;</a:t>
            </a:r>
            <a:r>
              <a:rPr lang="en-US" sz="1500" b="0" dirty="0">
                <a:solidFill>
                  <a:srgbClr val="000000"/>
                </a:solidFill>
                <a:effectLst/>
                <a:latin typeface="Consolas" panose="020B0609020204030204" pitchFamily="49" charset="0"/>
              </a:rPr>
              <a:t> other) {</a:t>
            </a:r>
          </a:p>
          <a:p>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if</a:t>
            </a:r>
            <a:r>
              <a:rPr lang="en-US" sz="1500" b="0" dirty="0">
                <a:solidFill>
                  <a:srgbClr val="000000"/>
                </a:solidFill>
                <a:effectLst/>
                <a:latin typeface="Consolas" panose="020B0609020204030204" pitchFamily="49" charset="0"/>
              </a:rPr>
              <a:t> (</a:t>
            </a:r>
            <a:r>
              <a:rPr lang="en-US" sz="1500" b="0" dirty="0" err="1">
                <a:solidFill>
                  <a:srgbClr val="000000"/>
                </a:solidFill>
                <a:effectLst/>
                <a:latin typeface="Consolas" panose="020B0609020204030204" pitchFamily="49" charset="0"/>
              </a:rPr>
              <a:t>other.m_isInitialized</a:t>
            </a:r>
            <a:r>
              <a:rPr lang="en-US" sz="1500" b="0" dirty="0">
                <a:solidFill>
                  <a:srgbClr val="000000"/>
                </a:solidFill>
                <a:effectLst/>
                <a:latin typeface="Consolas" panose="020B0609020204030204" pitchFamily="49" charset="0"/>
              </a:rPr>
              <a:t>) {</a:t>
            </a:r>
          </a:p>
          <a:p>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new</a:t>
            </a:r>
            <a:r>
              <a:rPr lang="en-US" sz="1500" b="0" dirty="0">
                <a:solidFill>
                  <a:srgbClr val="000000"/>
                </a:solidFill>
                <a:effectLst/>
                <a:latin typeface="Consolas" panose="020B0609020204030204" pitchFamily="49" charset="0"/>
              </a:rPr>
              <a:t> (</a:t>
            </a:r>
            <a:r>
              <a:rPr lang="en-US" sz="1500" b="0" dirty="0" err="1">
                <a:solidFill>
                  <a:srgbClr val="000000"/>
                </a:solidFill>
                <a:effectLst/>
                <a:latin typeface="Consolas" panose="020B0609020204030204" pitchFamily="49" charset="0"/>
              </a:rPr>
              <a:t>m_data</a:t>
            </a:r>
            <a:r>
              <a:rPr lang="en-US" sz="1500" b="0" dirty="0">
                <a:solidFill>
                  <a:srgbClr val="000000"/>
                </a:solidFill>
                <a:effectLst/>
                <a:latin typeface="Consolas" panose="020B0609020204030204" pitchFamily="49" charset="0"/>
              </a:rPr>
              <a:t>) T(*other);</a:t>
            </a:r>
          </a:p>
          <a:p>
            <a:r>
              <a:rPr lang="en-US" sz="1500" b="0" dirty="0">
                <a:solidFill>
                  <a:srgbClr val="000000"/>
                </a:solidFill>
                <a:effectLst/>
                <a:latin typeface="Consolas" panose="020B0609020204030204" pitchFamily="49" charset="0"/>
              </a:rPr>
              <a:t>            </a:t>
            </a:r>
            <a:r>
              <a:rPr lang="en-US" sz="1500" b="0" dirty="0" err="1">
                <a:solidFill>
                  <a:srgbClr val="000000"/>
                </a:solidFill>
                <a:effectLst/>
                <a:latin typeface="Consolas" panose="020B0609020204030204" pitchFamily="49" charset="0"/>
              </a:rPr>
              <a:t>m_isInitialized</a:t>
            </a:r>
            <a:r>
              <a:rPr lang="en-US" sz="1500" b="0" dirty="0">
                <a:solidFill>
                  <a:srgbClr val="000000"/>
                </a:solidFill>
                <a:effectLst/>
                <a:latin typeface="Consolas" panose="020B0609020204030204" pitchFamily="49" charset="0"/>
              </a:rPr>
              <a:t> = </a:t>
            </a:r>
            <a:r>
              <a:rPr lang="en-US" sz="1500" b="0" dirty="0">
                <a:solidFill>
                  <a:srgbClr val="0000FF"/>
                </a:solidFill>
                <a:effectLst/>
                <a:latin typeface="Consolas" panose="020B0609020204030204" pitchFamily="49" charset="0"/>
              </a:rPr>
              <a:t>true</a:t>
            </a:r>
            <a:r>
              <a:rPr lang="en-US" sz="1500" b="0" dirty="0">
                <a:solidFill>
                  <a:srgbClr val="000000"/>
                </a:solidFill>
                <a:effectLst/>
                <a:latin typeface="Consolas" panose="020B0609020204030204" pitchFamily="49" charset="0"/>
              </a:rPr>
              <a:t>;</a:t>
            </a:r>
          </a:p>
          <a:p>
            <a:r>
              <a:rPr lang="en-US" sz="1500" b="0" dirty="0">
                <a:solidFill>
                  <a:srgbClr val="000000"/>
                </a:solidFill>
                <a:effectLst/>
                <a:latin typeface="Consolas" panose="020B0609020204030204" pitchFamily="49" charset="0"/>
              </a:rPr>
              <a:t>        }</a:t>
            </a:r>
          </a:p>
          <a:p>
            <a:r>
              <a:rPr lang="en-US" sz="1500" b="0" dirty="0">
                <a:solidFill>
                  <a:srgbClr val="000000"/>
                </a:solidFill>
                <a:effectLst/>
                <a:latin typeface="Consolas" panose="020B0609020204030204" pitchFamily="49" charset="0"/>
              </a:rPr>
              <a:t>    }</a:t>
            </a:r>
          </a:p>
          <a:p>
            <a:r>
              <a:rPr lang="en-US" sz="1500" b="0" dirty="0">
                <a:solidFill>
                  <a:srgbClr val="000000"/>
                </a:solidFill>
                <a:effectLst/>
                <a:latin typeface="Consolas" panose="020B0609020204030204" pitchFamily="49" charset="0"/>
              </a:rPr>
              <a:t>    Optional(Optional</a:t>
            </a:r>
            <a:r>
              <a:rPr lang="en-US" sz="1500" b="0" dirty="0">
                <a:solidFill>
                  <a:srgbClr val="0000FF"/>
                </a:solidFill>
                <a:effectLst/>
                <a:latin typeface="Consolas" panose="020B0609020204030204" pitchFamily="49" charset="0"/>
              </a:rPr>
              <a:t>&amp;&amp;</a:t>
            </a:r>
            <a:r>
              <a:rPr lang="en-US" sz="1500" b="0" dirty="0">
                <a:solidFill>
                  <a:srgbClr val="000000"/>
                </a:solidFill>
                <a:effectLst/>
                <a:latin typeface="Consolas" panose="020B0609020204030204" pitchFamily="49" charset="0"/>
              </a:rPr>
              <a:t> other) {</a:t>
            </a:r>
          </a:p>
          <a:p>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if</a:t>
            </a:r>
            <a:r>
              <a:rPr lang="en-US" sz="1500" b="0" dirty="0">
                <a:solidFill>
                  <a:srgbClr val="000000"/>
                </a:solidFill>
                <a:effectLst/>
                <a:latin typeface="Consolas" panose="020B0609020204030204" pitchFamily="49" charset="0"/>
              </a:rPr>
              <a:t> (</a:t>
            </a:r>
            <a:r>
              <a:rPr lang="en-US" sz="1500" b="0" dirty="0" err="1">
                <a:solidFill>
                  <a:srgbClr val="000000"/>
                </a:solidFill>
                <a:effectLst/>
                <a:latin typeface="Consolas" panose="020B0609020204030204" pitchFamily="49" charset="0"/>
              </a:rPr>
              <a:t>other.m_isInitialized</a:t>
            </a:r>
            <a:r>
              <a:rPr lang="en-US" sz="1500" b="0" dirty="0">
                <a:solidFill>
                  <a:srgbClr val="000000"/>
                </a:solidFill>
                <a:effectLst/>
                <a:latin typeface="Consolas" panose="020B0609020204030204" pitchFamily="49" charset="0"/>
              </a:rPr>
              <a:t>) {</a:t>
            </a:r>
          </a:p>
          <a:p>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new</a:t>
            </a:r>
            <a:r>
              <a:rPr lang="en-US" sz="1500" b="0" dirty="0">
                <a:solidFill>
                  <a:srgbClr val="000000"/>
                </a:solidFill>
                <a:effectLst/>
                <a:latin typeface="Consolas" panose="020B0609020204030204" pitchFamily="49" charset="0"/>
              </a:rPr>
              <a:t> (</a:t>
            </a:r>
            <a:r>
              <a:rPr lang="en-US" sz="1500" b="0" dirty="0" err="1">
                <a:solidFill>
                  <a:srgbClr val="000000"/>
                </a:solidFill>
                <a:effectLst/>
                <a:latin typeface="Consolas" panose="020B0609020204030204" pitchFamily="49" charset="0"/>
              </a:rPr>
              <a:t>m_data</a:t>
            </a:r>
            <a:r>
              <a:rPr lang="en-US" sz="1500" b="0" dirty="0">
                <a:solidFill>
                  <a:srgbClr val="000000"/>
                </a:solidFill>
                <a:effectLst/>
                <a:latin typeface="Consolas" panose="020B0609020204030204" pitchFamily="49" charset="0"/>
              </a:rPr>
              <a:t>) T(std::move(*other));</a:t>
            </a:r>
          </a:p>
          <a:p>
            <a:r>
              <a:rPr lang="en-US" sz="1500" b="0" dirty="0">
                <a:solidFill>
                  <a:srgbClr val="000000"/>
                </a:solidFill>
                <a:effectLst/>
                <a:latin typeface="Consolas" panose="020B0609020204030204" pitchFamily="49" charset="0"/>
              </a:rPr>
              <a:t>            </a:t>
            </a:r>
            <a:r>
              <a:rPr lang="en-US" sz="1500" b="0" dirty="0" err="1">
                <a:solidFill>
                  <a:srgbClr val="000000"/>
                </a:solidFill>
                <a:effectLst/>
                <a:latin typeface="Consolas" panose="020B0609020204030204" pitchFamily="49" charset="0"/>
              </a:rPr>
              <a:t>m_isInitialized</a:t>
            </a:r>
            <a:r>
              <a:rPr lang="en-US" sz="1500" b="0" dirty="0">
                <a:solidFill>
                  <a:srgbClr val="000000"/>
                </a:solidFill>
                <a:effectLst/>
                <a:latin typeface="Consolas" panose="020B0609020204030204" pitchFamily="49" charset="0"/>
              </a:rPr>
              <a:t> = </a:t>
            </a:r>
            <a:r>
              <a:rPr lang="en-US" sz="1500" b="0" dirty="0">
                <a:solidFill>
                  <a:srgbClr val="0000FF"/>
                </a:solidFill>
                <a:effectLst/>
                <a:latin typeface="Consolas" panose="020B0609020204030204" pitchFamily="49" charset="0"/>
              </a:rPr>
              <a:t>true</a:t>
            </a:r>
            <a:r>
              <a:rPr lang="en-US" sz="1500" b="0" dirty="0">
                <a:solidFill>
                  <a:srgbClr val="000000"/>
                </a:solidFill>
                <a:effectLst/>
                <a:latin typeface="Consolas" panose="020B0609020204030204" pitchFamily="49" charset="0"/>
              </a:rPr>
              <a:t>;</a:t>
            </a:r>
          </a:p>
          <a:p>
            <a:r>
              <a:rPr lang="en-US" sz="1500" b="0" dirty="0">
                <a:solidFill>
                  <a:srgbClr val="000000"/>
                </a:solidFill>
                <a:effectLst/>
                <a:latin typeface="Consolas" panose="020B0609020204030204" pitchFamily="49" charset="0"/>
              </a:rPr>
              <a:t>        }</a:t>
            </a:r>
          </a:p>
          <a:p>
            <a:r>
              <a:rPr lang="en-US" sz="1500" b="0" dirty="0">
                <a:solidFill>
                  <a:srgbClr val="000000"/>
                </a:solidFill>
                <a:effectLst/>
                <a:latin typeface="Consolas" panose="020B0609020204030204" pitchFamily="49" charset="0"/>
              </a:rPr>
              <a:t>    }</a:t>
            </a:r>
          </a:p>
          <a:p>
            <a:r>
              <a:rPr lang="en-US" sz="1500" b="0" dirty="0">
                <a:solidFill>
                  <a:srgbClr val="000000"/>
                </a:solidFill>
                <a:effectLst/>
                <a:latin typeface="Consolas" panose="020B0609020204030204" pitchFamily="49" charset="0"/>
              </a:rPr>
              <a:t>    Optional</a:t>
            </a:r>
            <a:r>
              <a:rPr lang="en-US" sz="1500" b="0" dirty="0">
                <a:solidFill>
                  <a:srgbClr val="0000FF"/>
                </a:solidFill>
                <a:effectLst/>
                <a:latin typeface="Consolas" panose="020B0609020204030204" pitchFamily="49" charset="0"/>
              </a:rPr>
              <a:t>&amp;</a:t>
            </a:r>
            <a:r>
              <a:rPr lang="en-US" sz="1500" b="0" dirty="0">
                <a:solidFill>
                  <a:srgbClr val="000000"/>
                </a:solidFill>
                <a:effectLst/>
                <a:latin typeface="Consolas" panose="020B0609020204030204" pitchFamily="49" charset="0"/>
              </a:rPr>
              <a:t> operator=(</a:t>
            </a:r>
            <a:r>
              <a:rPr lang="en-US" sz="1500" b="0" dirty="0">
                <a:solidFill>
                  <a:srgbClr val="0000FF"/>
                </a:solidFill>
                <a:effectLst/>
                <a:latin typeface="Consolas" panose="020B0609020204030204" pitchFamily="49" charset="0"/>
              </a:rPr>
              <a:t>const</a:t>
            </a:r>
            <a:r>
              <a:rPr lang="en-US" sz="1500" b="0" dirty="0">
                <a:solidFill>
                  <a:srgbClr val="000000"/>
                </a:solidFill>
                <a:effectLst/>
                <a:latin typeface="Consolas" panose="020B0609020204030204" pitchFamily="49" charset="0"/>
              </a:rPr>
              <a:t> T</a:t>
            </a:r>
            <a:r>
              <a:rPr lang="en-US" sz="1500" b="0" dirty="0">
                <a:solidFill>
                  <a:srgbClr val="0000FF"/>
                </a:solidFill>
                <a:effectLst/>
                <a:latin typeface="Consolas" panose="020B0609020204030204" pitchFamily="49" charset="0"/>
              </a:rPr>
              <a:t>&amp;</a:t>
            </a:r>
            <a:r>
              <a:rPr lang="en-US" sz="1500" b="0" dirty="0">
                <a:solidFill>
                  <a:srgbClr val="000000"/>
                </a:solidFill>
                <a:effectLst/>
                <a:latin typeface="Consolas" panose="020B0609020204030204" pitchFamily="49" charset="0"/>
              </a:rPr>
              <a:t> value) {</a:t>
            </a:r>
          </a:p>
          <a:p>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if</a:t>
            </a:r>
            <a:r>
              <a:rPr lang="en-US" sz="1500" b="0" dirty="0">
                <a:solidFill>
                  <a:srgbClr val="000000"/>
                </a:solidFill>
                <a:effectLst/>
                <a:latin typeface="Consolas" panose="020B0609020204030204" pitchFamily="49" charset="0"/>
              </a:rPr>
              <a:t> (</a:t>
            </a:r>
            <a:r>
              <a:rPr lang="en-US" sz="1500" b="0" dirty="0" err="1">
                <a:solidFill>
                  <a:srgbClr val="000000"/>
                </a:solidFill>
                <a:effectLst/>
                <a:latin typeface="Consolas" panose="020B0609020204030204" pitchFamily="49" charset="0"/>
              </a:rPr>
              <a:t>m_isInitialized</a:t>
            </a:r>
            <a:r>
              <a:rPr lang="en-US" sz="1500" b="0" dirty="0">
                <a:solidFill>
                  <a:srgbClr val="000000"/>
                </a:solidFill>
                <a:effectLst/>
                <a:latin typeface="Consolas" panose="020B0609020204030204" pitchFamily="49" charset="0"/>
              </a:rPr>
              <a:t>) {</a:t>
            </a:r>
          </a:p>
          <a:p>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this</a:t>
            </a:r>
            <a:r>
              <a:rPr lang="en-US" sz="1500" b="0" dirty="0">
                <a:solidFill>
                  <a:srgbClr val="000000"/>
                </a:solidFill>
                <a:effectLst/>
                <a:latin typeface="Consolas" panose="020B0609020204030204" pitchFamily="49" charset="0"/>
              </a:rPr>
              <a:t> = value;</a:t>
            </a:r>
          </a:p>
          <a:p>
            <a:r>
              <a:rPr lang="en-US" sz="1500" b="0" dirty="0">
                <a:solidFill>
                  <a:srgbClr val="000000"/>
                </a:solidFill>
                <a:effectLst/>
                <a:latin typeface="Consolas" panose="020B0609020204030204" pitchFamily="49" charset="0"/>
              </a:rPr>
              <a:t>        } </a:t>
            </a:r>
            <a:r>
              <a:rPr lang="en-US" sz="1500" b="0" dirty="0">
                <a:solidFill>
                  <a:srgbClr val="0000FF"/>
                </a:solidFill>
                <a:effectLst/>
                <a:latin typeface="Consolas" panose="020B0609020204030204" pitchFamily="49" charset="0"/>
              </a:rPr>
              <a:t>else</a:t>
            </a:r>
            <a:r>
              <a:rPr lang="en-US" sz="1500" b="0" dirty="0">
                <a:solidFill>
                  <a:srgbClr val="000000"/>
                </a:solidFill>
                <a:effectLst/>
                <a:latin typeface="Consolas" panose="020B0609020204030204" pitchFamily="49" charset="0"/>
              </a:rPr>
              <a:t> {</a:t>
            </a:r>
          </a:p>
          <a:p>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new</a:t>
            </a:r>
            <a:r>
              <a:rPr lang="en-US" sz="1500" b="0" dirty="0">
                <a:solidFill>
                  <a:srgbClr val="000000"/>
                </a:solidFill>
                <a:effectLst/>
                <a:latin typeface="Consolas" panose="020B0609020204030204" pitchFamily="49" charset="0"/>
              </a:rPr>
              <a:t> (</a:t>
            </a:r>
            <a:r>
              <a:rPr lang="en-US" sz="1500" b="0" dirty="0" err="1">
                <a:solidFill>
                  <a:srgbClr val="000000"/>
                </a:solidFill>
                <a:effectLst/>
                <a:latin typeface="Consolas" panose="020B0609020204030204" pitchFamily="49" charset="0"/>
              </a:rPr>
              <a:t>m_data</a:t>
            </a:r>
            <a:r>
              <a:rPr lang="en-US" sz="1500" b="0" dirty="0">
                <a:solidFill>
                  <a:srgbClr val="000000"/>
                </a:solidFill>
                <a:effectLst/>
                <a:latin typeface="Consolas" panose="020B0609020204030204" pitchFamily="49" charset="0"/>
              </a:rPr>
              <a:t>) T(value);</a:t>
            </a:r>
          </a:p>
          <a:p>
            <a:r>
              <a:rPr lang="en-US" sz="1500" b="0" dirty="0">
                <a:solidFill>
                  <a:srgbClr val="000000"/>
                </a:solidFill>
                <a:effectLst/>
                <a:latin typeface="Consolas" panose="020B0609020204030204" pitchFamily="49" charset="0"/>
              </a:rPr>
              <a:t>            </a:t>
            </a:r>
            <a:r>
              <a:rPr lang="en-US" sz="1500" b="0" dirty="0" err="1">
                <a:solidFill>
                  <a:srgbClr val="000000"/>
                </a:solidFill>
                <a:effectLst/>
                <a:latin typeface="Consolas" panose="020B0609020204030204" pitchFamily="49" charset="0"/>
              </a:rPr>
              <a:t>m_isInitialized</a:t>
            </a:r>
            <a:r>
              <a:rPr lang="en-US" sz="1500" b="0" dirty="0">
                <a:solidFill>
                  <a:srgbClr val="000000"/>
                </a:solidFill>
                <a:effectLst/>
                <a:latin typeface="Consolas" panose="020B0609020204030204" pitchFamily="49" charset="0"/>
              </a:rPr>
              <a:t> = </a:t>
            </a:r>
            <a:r>
              <a:rPr lang="en-US" sz="1500" b="0" dirty="0">
                <a:solidFill>
                  <a:srgbClr val="0000FF"/>
                </a:solidFill>
                <a:effectLst/>
                <a:latin typeface="Consolas" panose="020B0609020204030204" pitchFamily="49" charset="0"/>
              </a:rPr>
              <a:t>true</a:t>
            </a:r>
            <a:r>
              <a:rPr lang="en-US" sz="1500" b="0" dirty="0">
                <a:solidFill>
                  <a:srgbClr val="000000"/>
                </a:solidFill>
                <a:effectLst/>
                <a:latin typeface="Consolas" panose="020B0609020204030204" pitchFamily="49" charset="0"/>
              </a:rPr>
              <a:t>;</a:t>
            </a:r>
          </a:p>
          <a:p>
            <a:r>
              <a:rPr lang="en-US" sz="1500" b="0" dirty="0">
                <a:solidFill>
                  <a:srgbClr val="000000"/>
                </a:solidFill>
                <a:effectLst/>
                <a:latin typeface="Consolas" panose="020B0609020204030204" pitchFamily="49" charset="0"/>
              </a:rPr>
              <a:t>        }</a:t>
            </a:r>
          </a:p>
          <a:p>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return</a:t>
            </a:r>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this</a:t>
            </a:r>
            <a:r>
              <a:rPr lang="en-US" sz="1500" b="0" dirty="0">
                <a:solidFill>
                  <a:srgbClr val="000000"/>
                </a:solidFill>
                <a:effectLst/>
                <a:latin typeface="Consolas" panose="020B0609020204030204" pitchFamily="49" charset="0"/>
              </a:rPr>
              <a:t>;</a:t>
            </a:r>
          </a:p>
          <a:p>
            <a:r>
              <a:rPr lang="en-US" sz="1500" b="0" dirty="0">
                <a:solidFill>
                  <a:srgbClr val="000000"/>
                </a:solidFill>
                <a:effectLst/>
                <a:latin typeface="Consolas" panose="020B0609020204030204" pitchFamily="49" charset="0"/>
              </a:rPr>
              <a:t>    }</a:t>
            </a:r>
          </a:p>
          <a:p>
            <a:r>
              <a:rPr lang="en-US" sz="1500" b="0" dirty="0">
                <a:solidFill>
                  <a:srgbClr val="0000FF"/>
                </a:solidFill>
                <a:effectLst/>
                <a:latin typeface="Consolas" panose="020B0609020204030204" pitchFamily="49" charset="0"/>
              </a:rPr>
              <a:t>private:</a:t>
            </a:r>
            <a:endParaRPr lang="en-US" sz="1500" b="0" dirty="0">
              <a:solidFill>
                <a:srgbClr val="000000"/>
              </a:solidFill>
              <a:effectLst/>
              <a:latin typeface="Consolas" panose="020B0609020204030204" pitchFamily="49" charset="0"/>
            </a:endParaRPr>
          </a:p>
          <a:p>
            <a:r>
              <a:rPr lang="en-US" sz="1500" b="0" dirty="0">
                <a:solidFill>
                  <a:srgbClr val="000000"/>
                </a:solidFill>
                <a:effectLst/>
                <a:latin typeface="Consolas" panose="020B0609020204030204" pitchFamily="49" charset="0"/>
              </a:rPr>
              <a:t>    </a:t>
            </a:r>
            <a:r>
              <a:rPr lang="en-US" sz="1500" b="0" dirty="0" err="1">
                <a:solidFill>
                  <a:srgbClr val="000000"/>
                </a:solidFill>
                <a:effectLst/>
                <a:latin typeface="Consolas" panose="020B0609020204030204" pitchFamily="49" charset="0"/>
              </a:rPr>
              <a:t>alignas</a:t>
            </a:r>
            <a:r>
              <a:rPr lang="en-US" sz="1500" b="0" dirty="0">
                <a:solidFill>
                  <a:srgbClr val="000000"/>
                </a:solidFill>
                <a:effectLst/>
                <a:latin typeface="Consolas" panose="020B0609020204030204" pitchFamily="49" charset="0"/>
              </a:rPr>
              <a:t>(T) </a:t>
            </a:r>
            <a:r>
              <a:rPr lang="en-US" sz="1500" b="0" dirty="0">
                <a:solidFill>
                  <a:srgbClr val="0000FF"/>
                </a:solidFill>
                <a:effectLst/>
                <a:latin typeface="Consolas" panose="020B0609020204030204" pitchFamily="49" charset="0"/>
              </a:rPr>
              <a:t>char</a:t>
            </a:r>
            <a:r>
              <a:rPr lang="en-US" sz="1500" b="0" dirty="0">
                <a:solidFill>
                  <a:srgbClr val="000000"/>
                </a:solidFill>
                <a:effectLst/>
                <a:latin typeface="Consolas" panose="020B0609020204030204" pitchFamily="49" charset="0"/>
              </a:rPr>
              <a:t> </a:t>
            </a:r>
            <a:r>
              <a:rPr lang="en-US" sz="1500" b="0" dirty="0" err="1">
                <a:solidFill>
                  <a:srgbClr val="000000"/>
                </a:solidFill>
                <a:effectLst/>
                <a:latin typeface="Consolas" panose="020B0609020204030204" pitchFamily="49" charset="0"/>
              </a:rPr>
              <a:t>m_data</a:t>
            </a:r>
            <a:r>
              <a:rPr lang="en-US" sz="1500" b="0" dirty="0">
                <a:solidFill>
                  <a:srgbClr val="000000"/>
                </a:solidFill>
                <a:effectLst/>
                <a:latin typeface="Consolas" panose="020B0609020204030204" pitchFamily="49" charset="0"/>
              </a:rPr>
              <a:t>[</a:t>
            </a:r>
            <a:r>
              <a:rPr lang="en-US" sz="1500" b="0" dirty="0" err="1">
                <a:solidFill>
                  <a:srgbClr val="0000FF"/>
                </a:solidFill>
                <a:effectLst/>
                <a:latin typeface="Consolas" panose="020B0609020204030204" pitchFamily="49" charset="0"/>
              </a:rPr>
              <a:t>sizeof</a:t>
            </a:r>
            <a:r>
              <a:rPr lang="en-US" sz="1500" b="0" dirty="0">
                <a:solidFill>
                  <a:srgbClr val="000000"/>
                </a:solidFill>
                <a:effectLst/>
                <a:latin typeface="Consolas" panose="020B0609020204030204" pitchFamily="49" charset="0"/>
              </a:rPr>
              <a:t>(T)];</a:t>
            </a:r>
          </a:p>
          <a:p>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bool</a:t>
            </a:r>
            <a:r>
              <a:rPr lang="en-US" sz="1500" b="0" dirty="0">
                <a:solidFill>
                  <a:srgbClr val="000000"/>
                </a:solidFill>
                <a:effectLst/>
                <a:latin typeface="Consolas" panose="020B0609020204030204" pitchFamily="49" charset="0"/>
              </a:rPr>
              <a:t> </a:t>
            </a:r>
            <a:r>
              <a:rPr lang="en-US" sz="1500" b="0" dirty="0" err="1">
                <a:solidFill>
                  <a:srgbClr val="000000"/>
                </a:solidFill>
                <a:effectLst/>
                <a:latin typeface="Consolas" panose="020B0609020204030204" pitchFamily="49" charset="0"/>
              </a:rPr>
              <a:t>m_isInitialized</a:t>
            </a:r>
            <a:r>
              <a:rPr lang="en-US" sz="1500" b="0" dirty="0">
                <a:solidFill>
                  <a:srgbClr val="000000"/>
                </a:solidFill>
                <a:effectLst/>
                <a:latin typeface="Consolas" panose="020B0609020204030204" pitchFamily="49" charset="0"/>
              </a:rPr>
              <a:t> = </a:t>
            </a:r>
            <a:r>
              <a:rPr lang="en-US" sz="1500" b="0" dirty="0">
                <a:solidFill>
                  <a:srgbClr val="0000FF"/>
                </a:solidFill>
                <a:effectLst/>
                <a:latin typeface="Consolas" panose="020B0609020204030204" pitchFamily="49" charset="0"/>
              </a:rPr>
              <a:t>false</a:t>
            </a:r>
            <a:r>
              <a:rPr lang="en-US" sz="1500" b="0" dirty="0">
                <a:solidFill>
                  <a:srgbClr val="000000"/>
                </a:solidFill>
                <a:effectLst/>
                <a:latin typeface="Consolas" panose="020B0609020204030204" pitchFamily="49" charset="0"/>
              </a:rPr>
              <a:t>;</a:t>
            </a:r>
          </a:p>
          <a:p>
            <a:r>
              <a:rPr lang="en-US" sz="1500" b="0" dirty="0">
                <a:solidFill>
                  <a:srgbClr val="000000"/>
                </a:solidFill>
                <a:effectLst/>
                <a:latin typeface="Consolas" panose="020B0609020204030204" pitchFamily="49" charset="0"/>
              </a:rPr>
              <a:t>};</a:t>
            </a:r>
          </a:p>
        </p:txBody>
      </p:sp>
      <p:sp>
        <p:nvSpPr>
          <p:cNvPr id="11" name="Rectangle 10">
            <a:extLst>
              <a:ext uri="{FF2B5EF4-FFF2-40B4-BE49-F238E27FC236}">
                <a16:creationId xmlns:a16="http://schemas.microsoft.com/office/drawing/2014/main" id="{D142896C-7665-5D99-DA24-50C7619064CE}"/>
              </a:ext>
            </a:extLst>
          </p:cNvPr>
          <p:cNvSpPr/>
          <p:nvPr/>
        </p:nvSpPr>
        <p:spPr>
          <a:xfrm>
            <a:off x="6454044" y="3820191"/>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Empty</a:t>
            </a:r>
          </a:p>
        </p:txBody>
      </p:sp>
      <p:sp>
        <p:nvSpPr>
          <p:cNvPr id="13" name="Heart 12">
            <a:extLst>
              <a:ext uri="{FF2B5EF4-FFF2-40B4-BE49-F238E27FC236}">
                <a16:creationId xmlns:a16="http://schemas.microsoft.com/office/drawing/2014/main" id="{7288053B-0D33-3691-6920-6FD338070963}"/>
              </a:ext>
            </a:extLst>
          </p:cNvPr>
          <p:cNvSpPr/>
          <p:nvPr/>
        </p:nvSpPr>
        <p:spPr>
          <a:xfrm>
            <a:off x="7885965" y="3850189"/>
            <a:ext cx="490471" cy="419976"/>
          </a:xfrm>
          <a:prstGeom prst="hear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 name="Equals 13">
            <a:extLst>
              <a:ext uri="{FF2B5EF4-FFF2-40B4-BE49-F238E27FC236}">
                <a16:creationId xmlns:a16="http://schemas.microsoft.com/office/drawing/2014/main" id="{4994617D-5DCD-0DD3-C143-F23481668C8B}"/>
              </a:ext>
            </a:extLst>
          </p:cNvPr>
          <p:cNvSpPr/>
          <p:nvPr/>
        </p:nvSpPr>
        <p:spPr>
          <a:xfrm>
            <a:off x="7152987" y="3895972"/>
            <a:ext cx="595571" cy="299983"/>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15" name="Rectangle 14">
            <a:extLst>
              <a:ext uri="{FF2B5EF4-FFF2-40B4-BE49-F238E27FC236}">
                <a16:creationId xmlns:a16="http://schemas.microsoft.com/office/drawing/2014/main" id="{1B5A10B6-0FFB-A6E1-287F-9C4B8A585493}"/>
              </a:ext>
            </a:extLst>
          </p:cNvPr>
          <p:cNvSpPr/>
          <p:nvPr/>
        </p:nvSpPr>
        <p:spPr>
          <a:xfrm>
            <a:off x="6454044" y="4461195"/>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7" name="Equals 16">
            <a:extLst>
              <a:ext uri="{FF2B5EF4-FFF2-40B4-BE49-F238E27FC236}">
                <a16:creationId xmlns:a16="http://schemas.microsoft.com/office/drawing/2014/main" id="{B88A5FDB-3535-0161-E3AE-9E61642182A9}"/>
              </a:ext>
            </a:extLst>
          </p:cNvPr>
          <p:cNvSpPr/>
          <p:nvPr/>
        </p:nvSpPr>
        <p:spPr>
          <a:xfrm>
            <a:off x="7152987" y="4551190"/>
            <a:ext cx="595571" cy="299983"/>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18" name="Heart 17">
            <a:extLst>
              <a:ext uri="{FF2B5EF4-FFF2-40B4-BE49-F238E27FC236}">
                <a16:creationId xmlns:a16="http://schemas.microsoft.com/office/drawing/2014/main" id="{5AD2F925-941C-BEFF-5943-0C311E56CF09}"/>
              </a:ext>
            </a:extLst>
          </p:cNvPr>
          <p:cNvSpPr/>
          <p:nvPr/>
        </p:nvSpPr>
        <p:spPr>
          <a:xfrm>
            <a:off x="6541626" y="4491194"/>
            <a:ext cx="490471" cy="419976"/>
          </a:xfrm>
          <a:prstGeom prst="hear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 name="Heart 18">
            <a:extLst>
              <a:ext uri="{FF2B5EF4-FFF2-40B4-BE49-F238E27FC236}">
                <a16:creationId xmlns:a16="http://schemas.microsoft.com/office/drawing/2014/main" id="{3E3CFD90-689A-E275-13AD-E46D62715FDE}"/>
              </a:ext>
            </a:extLst>
          </p:cNvPr>
          <p:cNvSpPr/>
          <p:nvPr/>
        </p:nvSpPr>
        <p:spPr>
          <a:xfrm>
            <a:off x="7896200" y="4479652"/>
            <a:ext cx="490471" cy="419976"/>
          </a:xfrm>
          <a:prstGeom prst="hear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0" name="Heart 19">
            <a:extLst>
              <a:ext uri="{FF2B5EF4-FFF2-40B4-BE49-F238E27FC236}">
                <a16:creationId xmlns:a16="http://schemas.microsoft.com/office/drawing/2014/main" id="{A7DC1138-5A9D-2812-4D9E-C129163DB8AA}"/>
              </a:ext>
            </a:extLst>
          </p:cNvPr>
          <p:cNvSpPr/>
          <p:nvPr/>
        </p:nvSpPr>
        <p:spPr>
          <a:xfrm>
            <a:off x="7882165" y="3850189"/>
            <a:ext cx="490471" cy="419976"/>
          </a:xfrm>
          <a:prstGeom prst="hear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21" name="Heart 20">
            <a:extLst>
              <a:ext uri="{FF2B5EF4-FFF2-40B4-BE49-F238E27FC236}">
                <a16:creationId xmlns:a16="http://schemas.microsoft.com/office/drawing/2014/main" id="{25EEB195-6C8E-65C8-21C5-F7F5E0DD94AA}"/>
              </a:ext>
            </a:extLst>
          </p:cNvPr>
          <p:cNvSpPr/>
          <p:nvPr/>
        </p:nvSpPr>
        <p:spPr>
          <a:xfrm>
            <a:off x="7896200" y="4477467"/>
            <a:ext cx="490471" cy="419976"/>
          </a:xfrm>
          <a:prstGeom prst="hear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Tree>
    <p:extLst>
      <p:ext uri="{BB962C8B-B14F-4D97-AF65-F5344CB8AC3E}">
        <p14:creationId xmlns:p14="http://schemas.microsoft.com/office/powerpoint/2010/main" val="303017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500"/>
                                        <p:tgtEl>
                                          <p:spTgt spid="3">
                                            <p:txEl>
                                              <p:pRg st="9" end="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fade">
                                      <p:cBhvr>
                                        <p:cTn id="30" dur="500"/>
                                        <p:tgtEl>
                                          <p:spTgt spid="3">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animEffect transition="in" filter="fade">
                                      <p:cBhvr>
                                        <p:cTn id="33" dur="500"/>
                                        <p:tgtEl>
                                          <p:spTgt spid="3">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3" end="13"/>
                                            </p:txEl>
                                          </p:spTgt>
                                        </p:tgtEl>
                                        <p:attrNameLst>
                                          <p:attrName>style.visibility</p:attrName>
                                        </p:attrNameLst>
                                      </p:cBhvr>
                                      <p:to>
                                        <p:strVal val="visible"/>
                                      </p:to>
                                    </p:set>
                                    <p:animEffect transition="in" filter="fade">
                                      <p:cBhvr>
                                        <p:cTn id="36" dur="500"/>
                                        <p:tgtEl>
                                          <p:spTgt spid="3">
                                            <p:txEl>
                                              <p:pRg st="13" end="13"/>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20" end="20"/>
                                            </p:txEl>
                                          </p:spTgt>
                                        </p:tgtEl>
                                        <p:attrNameLst>
                                          <p:attrName>style.visibility</p:attrName>
                                        </p:attrNameLst>
                                      </p:cBhvr>
                                      <p:to>
                                        <p:strVal val="visible"/>
                                      </p:to>
                                    </p:set>
                                    <p:animEffect transition="in" filter="fade">
                                      <p:cBhvr>
                                        <p:cTn id="59" dur="500"/>
                                        <p:tgtEl>
                                          <p:spTgt spid="3">
                                            <p:txEl>
                                              <p:pRg st="20" end="2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21" end="21"/>
                                            </p:txEl>
                                          </p:spTgt>
                                        </p:tgtEl>
                                        <p:attrNameLst>
                                          <p:attrName>style.visibility</p:attrName>
                                        </p:attrNameLst>
                                      </p:cBhvr>
                                      <p:to>
                                        <p:strVal val="visible"/>
                                      </p:to>
                                    </p:set>
                                    <p:animEffect transition="in" filter="fade">
                                      <p:cBhvr>
                                        <p:cTn id="62" dur="500"/>
                                        <p:tgtEl>
                                          <p:spTgt spid="3">
                                            <p:txEl>
                                              <p:pRg st="21" end="2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2" end="22"/>
                                            </p:txEl>
                                          </p:spTgt>
                                        </p:tgtEl>
                                        <p:attrNameLst>
                                          <p:attrName>style.visibility</p:attrName>
                                        </p:attrNameLst>
                                      </p:cBhvr>
                                      <p:to>
                                        <p:strVal val="visible"/>
                                      </p:to>
                                    </p:set>
                                    <p:animEffect transition="in" filter="fade">
                                      <p:cBhvr>
                                        <p:cTn id="65" dur="500"/>
                                        <p:tgtEl>
                                          <p:spTgt spid="3">
                                            <p:txEl>
                                              <p:pRg st="22" end="2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23" end="23"/>
                                            </p:txEl>
                                          </p:spTgt>
                                        </p:tgtEl>
                                        <p:attrNameLst>
                                          <p:attrName>style.visibility</p:attrName>
                                        </p:attrNameLst>
                                      </p:cBhvr>
                                      <p:to>
                                        <p:strVal val="visible"/>
                                      </p:to>
                                    </p:set>
                                    <p:animEffect transition="in" filter="fade">
                                      <p:cBhvr>
                                        <p:cTn id="68" dur="500"/>
                                        <p:tgtEl>
                                          <p:spTgt spid="3">
                                            <p:txEl>
                                              <p:pRg st="23" end="2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24" end="24"/>
                                            </p:txEl>
                                          </p:spTgt>
                                        </p:tgtEl>
                                        <p:attrNameLst>
                                          <p:attrName>style.visibility</p:attrName>
                                        </p:attrNameLst>
                                      </p:cBhvr>
                                      <p:to>
                                        <p:strVal val="visible"/>
                                      </p:to>
                                    </p:set>
                                    <p:animEffect transition="in" filter="fade">
                                      <p:cBhvr>
                                        <p:cTn id="71" dur="500"/>
                                        <p:tgtEl>
                                          <p:spTgt spid="3">
                                            <p:txEl>
                                              <p:pRg st="24" end="2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 presetClass="entr" presetSubtype="0" fill="hold" grpId="0" nodeType="clickEffect">
                                  <p:stCondLst>
                                    <p:cond delay="0"/>
                                  </p:stCondLst>
                                  <p:childTnLst>
                                    <p:set>
                                      <p:cBhvr>
                                        <p:cTn id="75" dur="1" fill="hold">
                                          <p:stCondLst>
                                            <p:cond delay="0"/>
                                          </p:stCondLst>
                                        </p:cTn>
                                        <p:tgtEl>
                                          <p:spTgt spid="11"/>
                                        </p:tgtEl>
                                        <p:attrNameLst>
                                          <p:attrName>style.visibility</p:attrName>
                                        </p:attrNameLst>
                                      </p:cBhvr>
                                      <p:to>
                                        <p:strVal val="visible"/>
                                      </p:to>
                                    </p:set>
                                  </p:childTnLst>
                                </p:cTn>
                              </p:par>
                              <p:par>
                                <p:cTn id="76" presetID="1" presetClass="entr" presetSubtype="0" fill="hold" grpId="0" nodeType="withEffect">
                                  <p:stCondLst>
                                    <p:cond delay="0"/>
                                  </p:stCondLst>
                                  <p:childTnLst>
                                    <p:set>
                                      <p:cBhvr>
                                        <p:cTn id="77" dur="1" fill="hold">
                                          <p:stCondLst>
                                            <p:cond delay="0"/>
                                          </p:stCondLst>
                                        </p:cTn>
                                        <p:tgtEl>
                                          <p:spTgt spid="13"/>
                                        </p:tgtEl>
                                        <p:attrNameLst>
                                          <p:attrName>style.visibility</p:attrName>
                                        </p:attrNameLst>
                                      </p:cBhvr>
                                      <p:to>
                                        <p:strVal val="visible"/>
                                      </p:to>
                                    </p:set>
                                  </p:childTnLst>
                                </p:cTn>
                              </p:par>
                              <p:par>
                                <p:cTn id="78" presetID="1" presetClass="entr" presetSubtype="0" fill="hold" grpId="0" nodeType="withEffect">
                                  <p:stCondLst>
                                    <p:cond delay="0"/>
                                  </p:stCondLst>
                                  <p:childTnLst>
                                    <p:set>
                                      <p:cBhvr>
                                        <p:cTn id="79" dur="1" fill="hold">
                                          <p:stCondLst>
                                            <p:cond delay="0"/>
                                          </p:stCondLst>
                                        </p:cTn>
                                        <p:tgtEl>
                                          <p:spTgt spid="14"/>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15"/>
                                        </p:tgtEl>
                                        <p:attrNameLst>
                                          <p:attrName>style.visibility</p:attrName>
                                        </p:attrNameLst>
                                      </p:cBhvr>
                                      <p:to>
                                        <p:strVal val="visible"/>
                                      </p:to>
                                    </p:set>
                                  </p:childTnLst>
                                </p:cTn>
                              </p:par>
                              <p:par>
                                <p:cTn id="82" presetID="1" presetClass="entr" presetSubtype="0" fill="hold" grpId="0" nodeType="withEffect">
                                  <p:stCondLst>
                                    <p:cond delay="0"/>
                                  </p:stCondLst>
                                  <p:childTnLst>
                                    <p:set>
                                      <p:cBhvr>
                                        <p:cTn id="83" dur="1" fill="hold">
                                          <p:stCondLst>
                                            <p:cond delay="0"/>
                                          </p:stCondLst>
                                        </p:cTn>
                                        <p:tgtEl>
                                          <p:spTgt spid="17"/>
                                        </p:tgtEl>
                                        <p:attrNameLst>
                                          <p:attrName>style.visibility</p:attrName>
                                        </p:attrNameLst>
                                      </p:cBhvr>
                                      <p:to>
                                        <p:strVal val="visible"/>
                                      </p:to>
                                    </p:set>
                                  </p:childTnLst>
                                </p:cTn>
                              </p:par>
                              <p:par>
                                <p:cTn id="84" presetID="1" presetClass="entr" presetSubtype="0" fill="hold" grpId="0" nodeType="withEffect">
                                  <p:stCondLst>
                                    <p:cond delay="0"/>
                                  </p:stCondLst>
                                  <p:childTnLst>
                                    <p:set>
                                      <p:cBhvr>
                                        <p:cTn id="85" dur="1" fill="hold">
                                          <p:stCondLst>
                                            <p:cond delay="0"/>
                                          </p:stCondLst>
                                        </p:cTn>
                                        <p:tgtEl>
                                          <p:spTgt spid="18"/>
                                        </p:tgtEl>
                                        <p:attrNameLst>
                                          <p:attrName>style.visibility</p:attrName>
                                        </p:attrNameLst>
                                      </p:cBhvr>
                                      <p:to>
                                        <p:strVal val="visible"/>
                                      </p:to>
                                    </p:set>
                                  </p:childTnLst>
                                </p:cTn>
                              </p:par>
                              <p:par>
                                <p:cTn id="86" presetID="1" presetClass="entr" presetSubtype="0" fill="hold" grpId="0" nodeType="withEffect">
                                  <p:stCondLst>
                                    <p:cond delay="0"/>
                                  </p:stCondLst>
                                  <p:childTnLst>
                                    <p:set>
                                      <p:cBhvr>
                                        <p:cTn id="87" dur="1" fill="hold">
                                          <p:stCondLst>
                                            <p:cond delay="0"/>
                                          </p:stCondLst>
                                        </p:cTn>
                                        <p:tgtEl>
                                          <p:spTgt spid="19"/>
                                        </p:tgtEl>
                                        <p:attrNameLst>
                                          <p:attrName>style.visibility</p:attrName>
                                        </p:attrNameLst>
                                      </p:cBhvr>
                                      <p:to>
                                        <p:strVal val="visible"/>
                                      </p:to>
                                    </p:set>
                                  </p:childTnLst>
                                </p:cTn>
                              </p:par>
                              <p:par>
                                <p:cTn id="88" presetID="1" presetClass="entr" presetSubtype="0" fill="hold" grpId="0" nodeType="withEffect">
                                  <p:stCondLst>
                                    <p:cond delay="0"/>
                                  </p:stCondLst>
                                  <p:childTnLst>
                                    <p:set>
                                      <p:cBhvr>
                                        <p:cTn id="89" dur="1" fill="hold">
                                          <p:stCondLst>
                                            <p:cond delay="0"/>
                                          </p:stCondLst>
                                        </p:cTn>
                                        <p:tgtEl>
                                          <p:spTgt spid="20"/>
                                        </p:tgtEl>
                                        <p:attrNameLst>
                                          <p:attrName>style.visibility</p:attrName>
                                        </p:attrNameLst>
                                      </p:cBhvr>
                                      <p:to>
                                        <p:strVal val="visible"/>
                                      </p:to>
                                    </p:set>
                                  </p:childTnLst>
                                </p:cTn>
                              </p:par>
                              <p:par>
                                <p:cTn id="90" presetID="1" presetClass="entr" presetSubtype="0" fill="hold" grpId="0" nodeType="withEffect">
                                  <p:stCondLst>
                                    <p:cond delay="0"/>
                                  </p:stCondLst>
                                  <p:childTnLst>
                                    <p:set>
                                      <p:cBhvr>
                                        <p:cTn id="91" dur="1" fill="hold">
                                          <p:stCondLst>
                                            <p:cond delay="0"/>
                                          </p:stCondLst>
                                        </p:cTn>
                                        <p:tgtEl>
                                          <p:spTgt spid="21"/>
                                        </p:tgtEl>
                                        <p:attrNameLst>
                                          <p:attrName>style.visibility</p:attrName>
                                        </p:attrNameLst>
                                      </p:cBhvr>
                                      <p:to>
                                        <p:strVal val="visible"/>
                                      </p:to>
                                    </p:set>
                                  </p:childTnLst>
                                </p:cTn>
                              </p:par>
                              <p:par>
                                <p:cTn id="92" presetID="1" presetClass="entr" presetSubtype="0" fill="hold" grpId="1" nodeType="withEffect">
                                  <p:stCondLst>
                                    <p:cond delay="0"/>
                                  </p:stCondLst>
                                  <p:childTnLst>
                                    <p:set>
                                      <p:cBhvr>
                                        <p:cTn id="93"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94" fill="hold">
                      <p:stCondLst>
                        <p:cond delay="indefinite"/>
                      </p:stCondLst>
                      <p:childTnLst>
                        <p:par>
                          <p:cTn id="95" fill="hold">
                            <p:stCondLst>
                              <p:cond delay="0"/>
                            </p:stCondLst>
                            <p:childTnLst>
                              <p:par>
                                <p:cTn id="96" presetID="37" presetClass="path" presetSubtype="0" accel="50000" decel="50000" fill="hold" grpId="1" nodeType="clickEffect">
                                  <p:stCondLst>
                                    <p:cond delay="0"/>
                                  </p:stCondLst>
                                  <p:childTnLst>
                                    <p:animMotion origin="layout" path="M 3.54167E-6 1.85185E-6 L -0.02956 0.04004 C -0.03581 0.04907 -0.04493 0.05393 -0.05456 0.05393 C -0.06563 0.05393 -0.07435 0.04907 -0.0806 0.04004 L -0.1099 1.85185E-6 " pathEditMode="relative" rAng="0" ptsTypes="AAAAA">
                                      <p:cBhvr>
                                        <p:cTn id="97" dur="2000" fill="hold"/>
                                        <p:tgtEl>
                                          <p:spTgt spid="20"/>
                                        </p:tgtEl>
                                        <p:attrNameLst>
                                          <p:attrName>ppt_x</p:attrName>
                                          <p:attrName>ppt_y</p:attrName>
                                        </p:attrNameLst>
                                      </p:cBhvr>
                                      <p:rCtr x="-5495" y="2685"/>
                                    </p:animMotion>
                                  </p:childTnLst>
                                </p:cTn>
                              </p:par>
                            </p:childTnLst>
                          </p:cTn>
                        </p:par>
                        <p:par>
                          <p:cTn id="98" fill="hold">
                            <p:stCondLst>
                              <p:cond delay="2000"/>
                            </p:stCondLst>
                            <p:childTnLst>
                              <p:par>
                                <p:cTn id="99" presetID="10" presetClass="exit" presetSubtype="0" fill="hold" nodeType="afterEffect">
                                  <p:stCondLst>
                                    <p:cond delay="0"/>
                                  </p:stCondLst>
                                  <p:childTnLst>
                                    <p:animEffect transition="out" filter="fade">
                                      <p:cBhvr>
                                        <p:cTn id="100" dur="500"/>
                                        <p:tgtEl>
                                          <p:spTgt spid="11">
                                            <p:txEl>
                                              <p:pRg st="0" end="0"/>
                                            </p:txEl>
                                          </p:spTgt>
                                        </p:tgtEl>
                                      </p:cBhvr>
                                    </p:animEffect>
                                    <p:set>
                                      <p:cBhvr>
                                        <p:cTn id="101" dur="1" fill="hold">
                                          <p:stCondLst>
                                            <p:cond delay="499"/>
                                          </p:stCondLst>
                                        </p:cTn>
                                        <p:tgtEl>
                                          <p:spTgt spid="11">
                                            <p:txEl>
                                              <p:pRg st="0" end="0"/>
                                            </p:txEl>
                                          </p:spTgt>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37" presetClass="path" presetSubtype="0" accel="50000" decel="50000" fill="hold" grpId="1" nodeType="clickEffect">
                                  <p:stCondLst>
                                    <p:cond delay="0"/>
                                  </p:stCondLst>
                                  <p:childTnLst>
                                    <p:animMotion origin="layout" path="M 1.66667E-6 -3.33333E-6 L -0.02982 0.04005 C -0.03607 0.04908 -0.04531 0.05394 -0.05508 0.05394 C -0.06628 0.05394 -0.07513 0.04908 -0.08138 0.04005 L -0.11107 -3.33333E-6 " pathEditMode="relative" rAng="0" ptsTypes="AAAAA">
                                      <p:cBhvr>
                                        <p:cTn id="105" dur="2000" fill="hold"/>
                                        <p:tgtEl>
                                          <p:spTgt spid="21"/>
                                        </p:tgtEl>
                                        <p:attrNameLst>
                                          <p:attrName>ppt_x</p:attrName>
                                          <p:attrName>ppt_y</p:attrName>
                                        </p:attrNameLst>
                                      </p:cBhvr>
                                      <p:rCtr x="-5560" y="2685"/>
                                    </p:animMotion>
                                  </p:childTnLst>
                                </p:cTn>
                              </p:par>
                            </p:childTnLst>
                          </p:cTn>
                        </p:par>
                        <p:par>
                          <p:cTn id="106" fill="hold">
                            <p:stCondLst>
                              <p:cond delay="2000"/>
                            </p:stCondLst>
                            <p:childTnLst>
                              <p:par>
                                <p:cTn id="107" presetID="10" presetClass="exit" presetSubtype="0" fill="hold" grpId="1" nodeType="afterEffect">
                                  <p:stCondLst>
                                    <p:cond delay="0"/>
                                  </p:stCondLst>
                                  <p:childTnLst>
                                    <p:animEffect transition="out" filter="fade">
                                      <p:cBhvr>
                                        <p:cTn id="108" dur="500"/>
                                        <p:tgtEl>
                                          <p:spTgt spid="18"/>
                                        </p:tgtEl>
                                      </p:cBhvr>
                                    </p:animEffect>
                                    <p:set>
                                      <p:cBhvr>
                                        <p:cTn id="109" dur="1" fill="hold">
                                          <p:stCondLst>
                                            <p:cond delay="499"/>
                                          </p:stCondLst>
                                        </p:cTn>
                                        <p:tgtEl>
                                          <p:spTgt spid="18"/>
                                        </p:tgtEl>
                                        <p:attrNameLst>
                                          <p:attrName>style.visibility</p:attrName>
                                        </p:attrNameLst>
                                      </p:cBhvr>
                                      <p:to>
                                        <p:strVal val="hidden"/>
                                      </p:to>
                                    </p:set>
                                  </p:childTnLst>
                                </p:cTn>
                              </p:par>
                            </p:childTnLst>
                          </p:cTn>
                        </p:par>
                      </p:childTnLst>
                    </p:cTn>
                  </p:par>
                  <p:par>
                    <p:cTn id="110" fill="hold">
                      <p:stCondLst>
                        <p:cond delay="indefinite"/>
                      </p:stCondLst>
                      <p:childTnLst>
                        <p:par>
                          <p:cTn id="111" fill="hold">
                            <p:stCondLst>
                              <p:cond delay="0"/>
                            </p:stCondLst>
                            <p:childTnLst>
                              <p:par>
                                <p:cTn id="112" presetID="1" presetClass="entr" presetSubtype="0" fill="hold" grpId="1" nodeType="clickEffect">
                                  <p:stCondLst>
                                    <p:cond delay="0"/>
                                  </p:stCondLst>
                                  <p:childTnLst>
                                    <p:set>
                                      <p:cBhvr>
                                        <p:cTn id="113" dur="1" fill="hold">
                                          <p:stCondLst>
                                            <p:cond delay="0"/>
                                          </p:stCondLst>
                                        </p:cTn>
                                        <p:tgtEl>
                                          <p:spTgt spid="11">
                                            <p:bg/>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1" grpId="1" uiExpand="1" build="allAtOnce" animBg="1"/>
      <p:bldP spid="13" grpId="0" animBg="1"/>
      <p:bldP spid="14" grpId="0" animBg="1"/>
      <p:bldP spid="15" grpId="0" animBg="1"/>
      <p:bldP spid="17" grpId="0" animBg="1"/>
      <p:bldP spid="18" grpId="0" animBg="1"/>
      <p:bldP spid="18" grpId="1" animBg="1"/>
      <p:bldP spid="19" grpId="0" animBg="1"/>
      <p:bldP spid="20" grpId="0" animBg="1"/>
      <p:bldP spid="20" grpId="1" animBg="1"/>
      <p:bldP spid="21" grpId="0" animBg="1"/>
      <p:bldP spid="21" grpId="1"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2836AA-3336-4848-8634-24410FB894D0}"/>
              </a:ext>
            </a:extLst>
          </p:cNvPr>
          <p:cNvSpPr txBox="1"/>
          <p:nvPr/>
        </p:nvSpPr>
        <p:spPr>
          <a:xfrm>
            <a:off x="0" y="-1"/>
            <a:ext cx="6096000" cy="6632585"/>
          </a:xfrm>
          <a:prstGeom prst="rect">
            <a:avLst/>
          </a:prstGeom>
          <a:noFill/>
        </p:spPr>
        <p:txBody>
          <a:bodyPr wrap="square">
            <a:spAutoFit/>
          </a:bodyPr>
          <a:lstStyle/>
          <a:p>
            <a:r>
              <a:rPr lang="en-US" sz="1700" b="0" dirty="0">
                <a:solidFill>
                  <a:srgbClr val="0000FF"/>
                </a:solidFill>
                <a:effectLst/>
                <a:latin typeface="Consolas" panose="020B0609020204030204" pitchFamily="49" charset="0"/>
              </a:rPr>
              <a:t>template</a:t>
            </a:r>
            <a:r>
              <a:rPr lang="en-US" sz="1700" b="0" dirty="0">
                <a:solidFill>
                  <a:srgbClr val="000000"/>
                </a:solidFill>
                <a:effectLst/>
                <a:latin typeface="Consolas" panose="020B0609020204030204" pitchFamily="49" charset="0"/>
              </a:rPr>
              <a:t> &lt;</a:t>
            </a:r>
            <a:r>
              <a:rPr lang="en-US" sz="1700" b="0" dirty="0" err="1">
                <a:solidFill>
                  <a:srgbClr val="0000FF"/>
                </a:solidFill>
                <a:effectLst/>
                <a:latin typeface="Consolas" panose="020B0609020204030204" pitchFamily="49" charset="0"/>
              </a:rPr>
              <a:t>typename</a:t>
            </a:r>
            <a:r>
              <a:rPr lang="en-US" sz="1700" b="0" dirty="0">
                <a:solidFill>
                  <a:srgbClr val="000000"/>
                </a:solidFill>
                <a:effectLst/>
                <a:latin typeface="Consolas" panose="020B0609020204030204" pitchFamily="49" charset="0"/>
              </a:rPr>
              <a:t> T&gt;</a:t>
            </a:r>
          </a:p>
          <a:p>
            <a:r>
              <a:rPr lang="en-US" sz="1700" b="0" dirty="0">
                <a:solidFill>
                  <a:srgbClr val="0000FF"/>
                </a:solidFill>
                <a:effectLst/>
                <a:latin typeface="Consolas" panose="020B0609020204030204" pitchFamily="49" charset="0"/>
              </a:rPr>
              <a:t>class</a:t>
            </a:r>
            <a:r>
              <a:rPr lang="en-US" sz="1700" b="0" dirty="0">
                <a:solidFill>
                  <a:srgbClr val="000000"/>
                </a:solidFill>
                <a:effectLst/>
                <a:latin typeface="Consolas" panose="020B0609020204030204" pitchFamily="49" charset="0"/>
              </a:rPr>
              <a:t> Optional {</a:t>
            </a:r>
          </a:p>
          <a:p>
            <a:r>
              <a:rPr lang="en-US" sz="1700" b="0" dirty="0">
                <a:solidFill>
                  <a:srgbClr val="0000FF"/>
                </a:solidFill>
                <a:effectLst/>
                <a:latin typeface="Consolas" panose="020B0609020204030204" pitchFamily="49" charset="0"/>
              </a:rPr>
              <a:t>public:</a:t>
            </a:r>
            <a:endParaRPr lang="en-US" sz="1700" b="0" dirty="0">
              <a:solidFill>
                <a:srgbClr val="000000"/>
              </a:solidFill>
              <a:effectLst/>
              <a:latin typeface="Consolas" panose="020B0609020204030204" pitchFamily="49" charset="0"/>
            </a:endParaRPr>
          </a:p>
          <a:p>
            <a:r>
              <a:rPr lang="en-US" sz="1700" b="0" dirty="0">
                <a:solidFill>
                  <a:srgbClr val="000000"/>
                </a:solidFill>
                <a:effectLst/>
                <a:latin typeface="Consolas" panose="020B0609020204030204" pitchFamily="49" charset="0"/>
              </a:rPr>
              <a:t>  Optional</a:t>
            </a:r>
            <a:r>
              <a:rPr lang="en-US" sz="1700" b="0" dirty="0">
                <a:solidFill>
                  <a:srgbClr val="0000FF"/>
                </a:solidFill>
                <a:effectLst/>
                <a:latin typeface="Consolas" panose="020B0609020204030204" pitchFamily="49" charset="0"/>
              </a:rPr>
              <a:t>&amp;</a:t>
            </a:r>
            <a:r>
              <a:rPr lang="en-US" sz="1700" b="0" dirty="0">
                <a:solidFill>
                  <a:srgbClr val="000000"/>
                </a:solidFill>
                <a:effectLst/>
                <a:latin typeface="Consolas" panose="020B0609020204030204" pitchFamily="49" charset="0"/>
              </a:rPr>
              <a:t> operator=(T</a:t>
            </a:r>
            <a:r>
              <a:rPr lang="en-US" sz="1700" b="0" dirty="0">
                <a:solidFill>
                  <a:srgbClr val="0000FF"/>
                </a:solidFill>
                <a:effectLst/>
                <a:latin typeface="Consolas" panose="020B0609020204030204" pitchFamily="49" charset="0"/>
              </a:rPr>
              <a:t>&amp;&amp;</a:t>
            </a:r>
            <a:r>
              <a:rPr lang="en-US" sz="1700" b="0" dirty="0">
                <a:solidFill>
                  <a:srgbClr val="000000"/>
                </a:solidFill>
                <a:effectLst/>
                <a:latin typeface="Consolas" panose="020B0609020204030204" pitchFamily="49" charset="0"/>
              </a:rPr>
              <a:t> </a:t>
            </a:r>
            <a:r>
              <a:rPr lang="en-US" sz="1700" b="0" dirty="0" err="1">
                <a:solidFill>
                  <a:srgbClr val="000000"/>
                </a:solidFill>
                <a:effectLst/>
                <a:latin typeface="Consolas" panose="020B0609020204030204" pitchFamily="49" charset="0"/>
              </a:rPr>
              <a:t>rhs</a:t>
            </a:r>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if</a:t>
            </a:r>
            <a:r>
              <a:rPr lang="en-US" sz="1700" b="0" dirty="0">
                <a:solidFill>
                  <a:srgbClr val="000000"/>
                </a:solidFill>
                <a:effectLst/>
                <a:latin typeface="Consolas" panose="020B0609020204030204" pitchFamily="49" charset="0"/>
              </a:rPr>
              <a:t> </a:t>
            </a:r>
            <a:r>
              <a:rPr lang="en-US" sz="1700" dirty="0">
                <a:solidFill>
                  <a:srgbClr val="000000"/>
                </a:solidFill>
                <a:latin typeface="Consolas" panose="020B0609020204030204" pitchFamily="49" charset="0"/>
              </a:rPr>
              <a:t>(</a:t>
            </a:r>
            <a:r>
              <a:rPr lang="en-US" sz="1700" dirty="0" err="1">
                <a:solidFill>
                  <a:srgbClr val="000000"/>
                </a:solidFill>
                <a:latin typeface="Consolas" panose="020B0609020204030204" pitchFamily="49" charset="0"/>
              </a:rPr>
              <a:t>m_isInitialized</a:t>
            </a:r>
            <a:r>
              <a:rPr lang="en-US" sz="1700" dirty="0">
                <a:solidFill>
                  <a:srgbClr val="000000"/>
                </a:solidFill>
                <a:latin typeface="Consolas" panose="020B0609020204030204" pitchFamily="49" charset="0"/>
              </a:rPr>
              <a:t>) </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this</a:t>
            </a:r>
            <a:r>
              <a:rPr lang="en-US" sz="1700" b="0" dirty="0">
                <a:solidFill>
                  <a:srgbClr val="000000"/>
                </a:solidFill>
                <a:effectLst/>
                <a:latin typeface="Consolas" panose="020B0609020204030204" pitchFamily="49" charset="0"/>
              </a:rPr>
              <a:t> = std::move(</a:t>
            </a:r>
            <a:r>
              <a:rPr lang="en-US" sz="1700" b="0" dirty="0" err="1">
                <a:solidFill>
                  <a:srgbClr val="000000"/>
                </a:solidFill>
                <a:effectLst/>
                <a:latin typeface="Consolas" panose="020B0609020204030204" pitchFamily="49" charset="0"/>
              </a:rPr>
              <a:t>rhs</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 </a:t>
            </a:r>
            <a:r>
              <a:rPr lang="en-US" sz="1700" b="0" dirty="0">
                <a:solidFill>
                  <a:srgbClr val="0000FF"/>
                </a:solidFill>
                <a:effectLst/>
                <a:latin typeface="Consolas" panose="020B0609020204030204" pitchFamily="49" charset="0"/>
              </a:rPr>
              <a:t>else</a:t>
            </a:r>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new</a:t>
            </a:r>
            <a:r>
              <a:rPr lang="en-US" sz="1700" dirty="0">
                <a:solidFill>
                  <a:srgbClr val="000000"/>
                </a:solidFill>
                <a:latin typeface="Consolas" panose="020B0609020204030204" pitchFamily="49" charset="0"/>
              </a:rPr>
              <a:t> (</a:t>
            </a:r>
            <a:r>
              <a:rPr lang="en-US" sz="1700" dirty="0" err="1">
                <a:solidFill>
                  <a:srgbClr val="000000"/>
                </a:solidFill>
                <a:latin typeface="Consolas" panose="020B0609020204030204" pitchFamily="49" charset="0"/>
              </a:rPr>
              <a:t>m_data</a:t>
            </a:r>
            <a:r>
              <a:rPr lang="en-US" sz="1700" dirty="0">
                <a:solidFill>
                  <a:srgbClr val="000000"/>
                </a:solidFill>
                <a:latin typeface="Consolas" panose="020B0609020204030204" pitchFamily="49" charset="0"/>
              </a:rPr>
              <a:t>) </a:t>
            </a:r>
            <a:r>
              <a:rPr lang="en-US" sz="1700" b="0" dirty="0">
                <a:solidFill>
                  <a:srgbClr val="000000"/>
                </a:solidFill>
                <a:effectLst/>
                <a:latin typeface="Consolas" panose="020B0609020204030204" pitchFamily="49" charset="0"/>
              </a:rPr>
              <a:t>T(std::move(</a:t>
            </a:r>
            <a:r>
              <a:rPr lang="en-US" sz="1700" b="0" dirty="0" err="1">
                <a:solidFill>
                  <a:srgbClr val="000000"/>
                </a:solidFill>
                <a:effectLst/>
                <a:latin typeface="Consolas" panose="020B0609020204030204" pitchFamily="49" charset="0"/>
              </a:rPr>
              <a:t>rhs</a:t>
            </a:r>
            <a:r>
              <a:rPr lang="en-US" sz="1700" b="0" dirty="0">
                <a:solidFill>
                  <a:srgbClr val="000000"/>
                </a:solidFill>
                <a:effectLst/>
                <a:latin typeface="Consolas" panose="020B0609020204030204" pitchFamily="49" charset="0"/>
              </a:rPr>
              <a:t>));</a:t>
            </a:r>
          </a:p>
          <a:p>
            <a:r>
              <a:rPr lang="en-US" sz="1700" dirty="0">
                <a:solidFill>
                  <a:srgbClr val="000000"/>
                </a:solidFill>
                <a:latin typeface="Consolas" panose="020B0609020204030204" pitchFamily="49" charset="0"/>
              </a:rPr>
              <a:t>      </a:t>
            </a:r>
            <a:r>
              <a:rPr lang="en-US" sz="1700" dirty="0" err="1">
                <a:solidFill>
                  <a:srgbClr val="000000"/>
                </a:solidFill>
                <a:latin typeface="Consolas" panose="020B0609020204030204" pitchFamily="49" charset="0"/>
              </a:rPr>
              <a:t>m_isInitialized</a:t>
            </a:r>
            <a:r>
              <a:rPr lang="en-US" sz="1700" dirty="0">
                <a:solidFill>
                  <a:srgbClr val="000000"/>
                </a:solidFill>
                <a:latin typeface="Consolas" panose="020B0609020204030204" pitchFamily="49" charset="0"/>
              </a:rPr>
              <a:t> = </a:t>
            </a:r>
            <a:r>
              <a:rPr lang="en-US" sz="1700" b="0" dirty="0">
                <a:solidFill>
                  <a:srgbClr val="0000FF"/>
                </a:solidFill>
                <a:effectLst/>
                <a:latin typeface="Consolas" panose="020B0609020204030204" pitchFamily="49" charset="0"/>
              </a:rPr>
              <a:t>true</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return</a:t>
            </a:r>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this</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Optional</a:t>
            </a:r>
            <a:r>
              <a:rPr lang="en-US" sz="1700" b="0" dirty="0">
                <a:solidFill>
                  <a:srgbClr val="0000FF"/>
                </a:solidFill>
                <a:effectLst/>
                <a:latin typeface="Consolas" panose="020B0609020204030204" pitchFamily="49" charset="0"/>
              </a:rPr>
              <a:t>&amp;</a:t>
            </a:r>
            <a:r>
              <a:rPr lang="en-US" sz="1700" b="0" dirty="0">
                <a:solidFill>
                  <a:srgbClr val="000000"/>
                </a:solidFill>
                <a:effectLst/>
                <a:latin typeface="Consolas" panose="020B0609020204030204" pitchFamily="49" charset="0"/>
              </a:rPr>
              <a:t> operator=(</a:t>
            </a:r>
            <a:r>
              <a:rPr lang="en-US" sz="1700" b="0" dirty="0">
                <a:solidFill>
                  <a:srgbClr val="0000FF"/>
                </a:solidFill>
                <a:effectLst/>
                <a:latin typeface="Consolas" panose="020B0609020204030204" pitchFamily="49" charset="0"/>
              </a:rPr>
              <a:t>const</a:t>
            </a:r>
            <a:r>
              <a:rPr lang="en-US" sz="1700" b="0" dirty="0">
                <a:solidFill>
                  <a:srgbClr val="000000"/>
                </a:solidFill>
                <a:effectLst/>
                <a:latin typeface="Consolas" panose="020B0609020204030204" pitchFamily="49" charset="0"/>
              </a:rPr>
              <a:t> Optional</a:t>
            </a:r>
            <a:r>
              <a:rPr lang="en-US" sz="1700" b="0" dirty="0">
                <a:solidFill>
                  <a:srgbClr val="0000FF"/>
                </a:solidFill>
                <a:effectLst/>
                <a:latin typeface="Consolas" panose="020B0609020204030204" pitchFamily="49" charset="0"/>
              </a:rPr>
              <a:t>&amp;</a:t>
            </a:r>
            <a:r>
              <a:rPr lang="en-US" sz="1700" b="0" dirty="0">
                <a:solidFill>
                  <a:srgbClr val="000000"/>
                </a:solidFill>
                <a:effectLst/>
                <a:latin typeface="Consolas" panose="020B0609020204030204" pitchFamily="49" charset="0"/>
              </a:rPr>
              <a:t> </a:t>
            </a:r>
            <a:r>
              <a:rPr lang="en-US" sz="1700" b="0" dirty="0" err="1">
                <a:solidFill>
                  <a:srgbClr val="000000"/>
                </a:solidFill>
                <a:effectLst/>
                <a:latin typeface="Consolas" panose="020B0609020204030204" pitchFamily="49" charset="0"/>
              </a:rPr>
              <a:t>rhs</a:t>
            </a:r>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if</a:t>
            </a:r>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this</a:t>
            </a:r>
            <a:r>
              <a:rPr lang="en-US" sz="1700" b="0" dirty="0">
                <a:solidFill>
                  <a:srgbClr val="000000"/>
                </a:solidFill>
                <a:effectLst/>
                <a:latin typeface="Consolas" panose="020B0609020204030204" pitchFamily="49" charset="0"/>
              </a:rPr>
              <a:t> != &amp;</a:t>
            </a:r>
            <a:r>
              <a:rPr lang="en-US" sz="1700" b="0" dirty="0" err="1">
                <a:solidFill>
                  <a:srgbClr val="000000"/>
                </a:solidFill>
                <a:effectLst/>
                <a:latin typeface="Consolas" panose="020B0609020204030204" pitchFamily="49" charset="0"/>
              </a:rPr>
              <a:t>rhs</a:t>
            </a:r>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if</a:t>
            </a:r>
            <a:r>
              <a:rPr lang="en-US" sz="1700" b="0" dirty="0">
                <a:solidFill>
                  <a:srgbClr val="000000"/>
                </a:solidFill>
                <a:effectLst/>
                <a:latin typeface="Consolas" panose="020B0609020204030204" pitchFamily="49" charset="0"/>
              </a:rPr>
              <a:t> (!</a:t>
            </a:r>
            <a:r>
              <a:rPr lang="en-US" sz="1700" b="0" dirty="0" err="1">
                <a:solidFill>
                  <a:srgbClr val="000000"/>
                </a:solidFill>
                <a:effectLst/>
                <a:latin typeface="Consolas" panose="020B0609020204030204" pitchFamily="49" charset="0"/>
              </a:rPr>
              <a:t>rhs</a:t>
            </a:r>
            <a:r>
              <a:rPr lang="en-US" sz="1700" dirty="0" err="1">
                <a:solidFill>
                  <a:srgbClr val="000000"/>
                </a:solidFill>
                <a:latin typeface="Consolas" panose="020B0609020204030204" pitchFamily="49" charset="0"/>
              </a:rPr>
              <a:t>.m_isInitialized</a:t>
            </a:r>
            <a:r>
              <a:rPr lang="en-US" sz="1700" dirty="0">
                <a:solidFill>
                  <a:srgbClr val="000000"/>
                </a:solidFill>
                <a:latin typeface="Consolas" panose="020B0609020204030204" pitchFamily="49" charset="0"/>
              </a:rPr>
              <a:t>) </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Reset();</a:t>
            </a:r>
          </a:p>
          <a:p>
            <a:r>
              <a:rPr lang="en-US" sz="1700" b="0" dirty="0">
                <a:solidFill>
                  <a:srgbClr val="000000"/>
                </a:solidFill>
                <a:effectLst/>
                <a:latin typeface="Consolas" panose="020B0609020204030204" pitchFamily="49" charset="0"/>
              </a:rPr>
              <a:t>      } </a:t>
            </a:r>
            <a:r>
              <a:rPr lang="en-US" sz="1700" b="0" dirty="0">
                <a:solidFill>
                  <a:srgbClr val="0000FF"/>
                </a:solidFill>
                <a:effectLst/>
                <a:latin typeface="Consolas" panose="020B0609020204030204" pitchFamily="49" charset="0"/>
              </a:rPr>
              <a:t>else</a:t>
            </a:r>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if</a:t>
            </a:r>
            <a:r>
              <a:rPr lang="en-US" sz="1700" b="0" dirty="0">
                <a:solidFill>
                  <a:srgbClr val="000000"/>
                </a:solidFill>
                <a:effectLst/>
                <a:latin typeface="Consolas" panose="020B0609020204030204" pitchFamily="49" charset="0"/>
              </a:rPr>
              <a:t> </a:t>
            </a:r>
            <a:r>
              <a:rPr lang="en-US" sz="1700" dirty="0">
                <a:solidFill>
                  <a:srgbClr val="000000"/>
                </a:solidFill>
                <a:latin typeface="Consolas" panose="020B0609020204030204" pitchFamily="49" charset="0"/>
              </a:rPr>
              <a:t>(</a:t>
            </a:r>
            <a:r>
              <a:rPr lang="en-US" sz="1700" dirty="0" err="1">
                <a:solidFill>
                  <a:srgbClr val="000000"/>
                </a:solidFill>
                <a:latin typeface="Consolas" panose="020B0609020204030204" pitchFamily="49" charset="0"/>
              </a:rPr>
              <a:t>m_isInitialized</a:t>
            </a:r>
            <a:r>
              <a:rPr lang="en-US" sz="1700" dirty="0">
                <a:solidFill>
                  <a:srgbClr val="000000"/>
                </a:solidFill>
                <a:latin typeface="Consolas" panose="020B0609020204030204" pitchFamily="49" charset="0"/>
              </a:rPr>
              <a:t>) {</a:t>
            </a:r>
            <a:endParaRPr lang="en-US" sz="1700" b="0" dirty="0">
              <a:solidFill>
                <a:srgbClr val="000000"/>
              </a:solidFill>
              <a:effectLst/>
              <a:latin typeface="Consolas" panose="020B0609020204030204" pitchFamily="49" charset="0"/>
            </a:endParaRP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this</a:t>
            </a:r>
            <a:r>
              <a:rPr lang="en-US" sz="1700" b="0" dirty="0">
                <a:solidFill>
                  <a:srgbClr val="000000"/>
                </a:solidFill>
                <a:effectLst/>
                <a:latin typeface="Consolas" panose="020B0609020204030204" pitchFamily="49" charset="0"/>
              </a:rPr>
              <a:t> = *</a:t>
            </a:r>
            <a:r>
              <a:rPr lang="en-US" sz="1700" b="0" dirty="0" err="1">
                <a:solidFill>
                  <a:srgbClr val="000000"/>
                </a:solidFill>
                <a:effectLst/>
                <a:latin typeface="Consolas" panose="020B0609020204030204" pitchFamily="49" charset="0"/>
              </a:rPr>
              <a:t>rhs</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 </a:t>
            </a:r>
            <a:r>
              <a:rPr lang="en-US" sz="1700" b="0" dirty="0">
                <a:solidFill>
                  <a:srgbClr val="0000FF"/>
                </a:solidFill>
                <a:effectLst/>
                <a:latin typeface="Consolas" panose="020B0609020204030204" pitchFamily="49" charset="0"/>
              </a:rPr>
              <a:t>else</a:t>
            </a:r>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new</a:t>
            </a:r>
            <a:r>
              <a:rPr lang="en-US" sz="1700" b="0" dirty="0">
                <a:solidFill>
                  <a:srgbClr val="000000"/>
                </a:solidFill>
                <a:effectLst/>
                <a:latin typeface="Consolas" panose="020B0609020204030204" pitchFamily="49" charset="0"/>
              </a:rPr>
              <a:t> </a:t>
            </a:r>
            <a:r>
              <a:rPr lang="en-US" sz="1700" dirty="0">
                <a:solidFill>
                  <a:srgbClr val="000000"/>
                </a:solidFill>
                <a:latin typeface="Consolas" panose="020B0609020204030204" pitchFamily="49" charset="0"/>
              </a:rPr>
              <a:t>(</a:t>
            </a:r>
            <a:r>
              <a:rPr lang="en-US" sz="1700" dirty="0" err="1">
                <a:solidFill>
                  <a:srgbClr val="000000"/>
                </a:solidFill>
                <a:latin typeface="Consolas" panose="020B0609020204030204" pitchFamily="49" charset="0"/>
              </a:rPr>
              <a:t>m_data</a:t>
            </a:r>
            <a:r>
              <a:rPr lang="en-US" sz="1700" dirty="0">
                <a:solidFill>
                  <a:srgbClr val="000000"/>
                </a:solidFill>
                <a:latin typeface="Consolas" panose="020B0609020204030204" pitchFamily="49" charset="0"/>
              </a:rPr>
              <a:t>) </a:t>
            </a:r>
            <a:r>
              <a:rPr lang="en-US" sz="1700" b="0" dirty="0">
                <a:solidFill>
                  <a:srgbClr val="000000"/>
                </a:solidFill>
                <a:effectLst/>
                <a:latin typeface="Consolas" panose="020B0609020204030204" pitchFamily="49" charset="0"/>
              </a:rPr>
              <a:t>T(*</a:t>
            </a:r>
            <a:r>
              <a:rPr lang="en-US" sz="1700" b="0" dirty="0" err="1">
                <a:solidFill>
                  <a:srgbClr val="000000"/>
                </a:solidFill>
                <a:effectLst/>
                <a:latin typeface="Consolas" panose="020B0609020204030204" pitchFamily="49" charset="0"/>
              </a:rPr>
              <a:t>rhs</a:t>
            </a:r>
            <a:r>
              <a:rPr lang="en-US" sz="1700" b="0" dirty="0">
                <a:solidFill>
                  <a:srgbClr val="000000"/>
                </a:solidFill>
                <a:effectLst/>
                <a:latin typeface="Consolas" panose="020B0609020204030204" pitchFamily="49" charset="0"/>
              </a:rPr>
              <a:t>);</a:t>
            </a:r>
          </a:p>
          <a:p>
            <a:r>
              <a:rPr lang="en-US" sz="1700" dirty="0">
                <a:solidFill>
                  <a:srgbClr val="000000"/>
                </a:solidFill>
                <a:latin typeface="Consolas" panose="020B0609020204030204" pitchFamily="49" charset="0"/>
              </a:rPr>
              <a:t>        </a:t>
            </a:r>
            <a:r>
              <a:rPr lang="en-US" sz="1700" dirty="0" err="1">
                <a:solidFill>
                  <a:srgbClr val="000000"/>
                </a:solidFill>
                <a:latin typeface="Consolas" panose="020B0609020204030204" pitchFamily="49" charset="0"/>
              </a:rPr>
              <a:t>m_isInitialized</a:t>
            </a:r>
            <a:r>
              <a:rPr lang="en-US" sz="1700" dirty="0">
                <a:solidFill>
                  <a:srgbClr val="000000"/>
                </a:solidFill>
                <a:latin typeface="Consolas" panose="020B0609020204030204" pitchFamily="49" charset="0"/>
              </a:rPr>
              <a:t> = </a:t>
            </a:r>
            <a:r>
              <a:rPr lang="en-US" sz="1700" b="0" dirty="0">
                <a:solidFill>
                  <a:srgbClr val="0000FF"/>
                </a:solidFill>
                <a:effectLst/>
                <a:latin typeface="Consolas" panose="020B0609020204030204" pitchFamily="49" charset="0"/>
              </a:rPr>
              <a:t>true</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return</a:t>
            </a:r>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this</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p>
        </p:txBody>
      </p:sp>
      <p:sp>
        <p:nvSpPr>
          <p:cNvPr id="5" name="TextBox 4">
            <a:extLst>
              <a:ext uri="{FF2B5EF4-FFF2-40B4-BE49-F238E27FC236}">
                <a16:creationId xmlns:a16="http://schemas.microsoft.com/office/drawing/2014/main" id="{1836F235-2E9E-48F7-A862-311DD94CA09C}"/>
              </a:ext>
            </a:extLst>
          </p:cNvPr>
          <p:cNvSpPr txBox="1"/>
          <p:nvPr/>
        </p:nvSpPr>
        <p:spPr>
          <a:xfrm>
            <a:off x="6470571" y="-1"/>
            <a:ext cx="5721429" cy="4539704"/>
          </a:xfrm>
          <a:prstGeom prst="rect">
            <a:avLst/>
          </a:prstGeom>
          <a:noFill/>
        </p:spPr>
        <p:txBody>
          <a:bodyPr wrap="square">
            <a:spAutoFit/>
          </a:bodyPr>
          <a:lstStyle/>
          <a:p>
            <a:r>
              <a:rPr lang="ru-RU" sz="1700" b="0" dirty="0">
                <a:solidFill>
                  <a:srgbClr val="000000"/>
                </a:solidFill>
                <a:effectLst/>
                <a:latin typeface="Consolas" panose="020B0609020204030204" pitchFamily="49" charset="0"/>
              </a:rPr>
              <a:t>  </a:t>
            </a:r>
            <a:r>
              <a:rPr lang="en-US" sz="1700" b="0" dirty="0">
                <a:solidFill>
                  <a:srgbClr val="000000"/>
                </a:solidFill>
                <a:effectLst/>
                <a:latin typeface="Consolas" panose="020B0609020204030204" pitchFamily="49" charset="0"/>
              </a:rPr>
              <a:t>Optional</a:t>
            </a:r>
            <a:r>
              <a:rPr lang="en-US" sz="1700" b="0" dirty="0">
                <a:solidFill>
                  <a:srgbClr val="0000FF"/>
                </a:solidFill>
                <a:effectLst/>
                <a:latin typeface="Consolas" panose="020B0609020204030204" pitchFamily="49" charset="0"/>
              </a:rPr>
              <a:t>&amp;</a:t>
            </a:r>
            <a:r>
              <a:rPr lang="en-US" sz="1700" b="0" dirty="0">
                <a:solidFill>
                  <a:srgbClr val="000000"/>
                </a:solidFill>
                <a:effectLst/>
                <a:latin typeface="Consolas" panose="020B0609020204030204" pitchFamily="49" charset="0"/>
              </a:rPr>
              <a:t> operator=(Optional</a:t>
            </a:r>
            <a:r>
              <a:rPr lang="en-US" sz="1700" b="0" dirty="0">
                <a:solidFill>
                  <a:srgbClr val="0000FF"/>
                </a:solidFill>
                <a:effectLst/>
                <a:latin typeface="Consolas" panose="020B0609020204030204" pitchFamily="49" charset="0"/>
              </a:rPr>
              <a:t>&amp;&amp;</a:t>
            </a:r>
            <a:r>
              <a:rPr lang="en-US" sz="1700" b="0" dirty="0">
                <a:solidFill>
                  <a:srgbClr val="000000"/>
                </a:solidFill>
                <a:effectLst/>
                <a:latin typeface="Consolas" panose="020B0609020204030204" pitchFamily="49" charset="0"/>
              </a:rPr>
              <a:t> </a:t>
            </a:r>
            <a:r>
              <a:rPr lang="en-US" sz="1700" b="0" dirty="0" err="1">
                <a:solidFill>
                  <a:srgbClr val="000000"/>
                </a:solidFill>
                <a:effectLst/>
                <a:latin typeface="Consolas" panose="020B0609020204030204" pitchFamily="49" charset="0"/>
              </a:rPr>
              <a:t>rhs</a:t>
            </a:r>
            <a:r>
              <a:rPr lang="en-US" sz="1700" b="0" dirty="0">
                <a:solidFill>
                  <a:srgbClr val="000000"/>
                </a:solidFill>
                <a:effectLst/>
                <a:latin typeface="Consolas" panose="020B0609020204030204" pitchFamily="49" charset="0"/>
              </a:rPr>
              <a:t>) {</a:t>
            </a:r>
            <a:endParaRPr lang="ru-RU" sz="1700" b="0" dirty="0">
              <a:solidFill>
                <a:srgbClr val="000000"/>
              </a:solidFill>
              <a:effectLst/>
              <a:latin typeface="Consolas" panose="020B0609020204030204" pitchFamily="49" charset="0"/>
            </a:endParaRPr>
          </a:p>
          <a:p>
            <a:r>
              <a:rPr lang="ru-RU" sz="1700" dirty="0">
                <a:solidFill>
                  <a:srgbClr val="0000FF"/>
                </a:solidFill>
                <a:latin typeface="Consolas" panose="020B0609020204030204" pitchFamily="49" charset="0"/>
              </a:rPr>
              <a:t>    </a:t>
            </a:r>
            <a:r>
              <a:rPr lang="en-US" sz="1700" dirty="0">
                <a:solidFill>
                  <a:srgbClr val="0000FF"/>
                </a:solidFill>
                <a:latin typeface="Consolas" panose="020B0609020204030204" pitchFamily="49" charset="0"/>
              </a:rPr>
              <a:t>if</a:t>
            </a:r>
            <a:r>
              <a:rPr lang="en-US" sz="1700" dirty="0">
                <a:solidFill>
                  <a:srgbClr val="000000"/>
                </a:solidFill>
                <a:latin typeface="Consolas" panose="020B0609020204030204" pitchFamily="49" charset="0"/>
              </a:rPr>
              <a:t> (</a:t>
            </a:r>
            <a:r>
              <a:rPr lang="en-US" sz="1700" dirty="0">
                <a:solidFill>
                  <a:srgbClr val="0000FF"/>
                </a:solidFill>
                <a:latin typeface="Consolas" panose="020B0609020204030204" pitchFamily="49" charset="0"/>
              </a:rPr>
              <a:t>this</a:t>
            </a:r>
            <a:r>
              <a:rPr lang="en-US" sz="1700" dirty="0">
                <a:solidFill>
                  <a:srgbClr val="000000"/>
                </a:solidFill>
                <a:latin typeface="Consolas" panose="020B0609020204030204" pitchFamily="49" charset="0"/>
              </a:rPr>
              <a:t> != &amp;</a:t>
            </a:r>
            <a:r>
              <a:rPr lang="en-US" sz="1700" dirty="0" err="1">
                <a:solidFill>
                  <a:srgbClr val="000000"/>
                </a:solidFill>
                <a:latin typeface="Consolas" panose="020B0609020204030204" pitchFamily="49" charset="0"/>
              </a:rPr>
              <a:t>rhs</a:t>
            </a:r>
            <a:r>
              <a:rPr lang="en-US" sz="1700" dirty="0">
                <a:solidFill>
                  <a:srgbClr val="000000"/>
                </a:solidFill>
                <a:latin typeface="Consolas" panose="020B0609020204030204" pitchFamily="49" charset="0"/>
              </a:rPr>
              <a:t>)</a:t>
            </a:r>
            <a:endParaRPr lang="en-US" sz="1700" b="0" dirty="0">
              <a:solidFill>
                <a:srgbClr val="000000"/>
              </a:solidFill>
              <a:effectLst/>
              <a:latin typeface="Consolas" panose="020B0609020204030204" pitchFamily="49" charset="0"/>
            </a:endParaRP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if</a:t>
            </a:r>
            <a:r>
              <a:rPr lang="en-US" sz="1700" b="0" dirty="0">
                <a:solidFill>
                  <a:srgbClr val="000000"/>
                </a:solidFill>
                <a:effectLst/>
                <a:latin typeface="Consolas" panose="020B0609020204030204" pitchFamily="49" charset="0"/>
              </a:rPr>
              <a:t> (!</a:t>
            </a:r>
            <a:r>
              <a:rPr lang="en-US" sz="1700" b="0" dirty="0" err="1">
                <a:solidFill>
                  <a:srgbClr val="000000"/>
                </a:solidFill>
                <a:effectLst/>
                <a:latin typeface="Consolas" panose="020B0609020204030204" pitchFamily="49" charset="0"/>
              </a:rPr>
              <a:t>rhs</a:t>
            </a:r>
            <a:r>
              <a:rPr lang="en-US" sz="1700" dirty="0" err="1">
                <a:solidFill>
                  <a:srgbClr val="000000"/>
                </a:solidFill>
                <a:latin typeface="Consolas" panose="020B0609020204030204" pitchFamily="49" charset="0"/>
              </a:rPr>
              <a:t>.m_isInitialized</a:t>
            </a:r>
            <a:r>
              <a:rPr lang="en-US" sz="1700" dirty="0">
                <a:solidFill>
                  <a:srgbClr val="000000"/>
                </a:solidFill>
                <a:latin typeface="Consolas" panose="020B0609020204030204" pitchFamily="49" charset="0"/>
              </a:rPr>
              <a:t>) </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Reset();</a:t>
            </a:r>
          </a:p>
          <a:p>
            <a:r>
              <a:rPr lang="en-US" sz="1700" b="0" dirty="0">
                <a:solidFill>
                  <a:srgbClr val="000000"/>
                </a:solidFill>
                <a:effectLst/>
                <a:latin typeface="Consolas" panose="020B0609020204030204" pitchFamily="49" charset="0"/>
              </a:rPr>
              <a:t>      } </a:t>
            </a:r>
            <a:r>
              <a:rPr lang="en-US" sz="1700" b="0" dirty="0">
                <a:solidFill>
                  <a:srgbClr val="0000FF"/>
                </a:solidFill>
                <a:effectLst/>
                <a:latin typeface="Consolas" panose="020B0609020204030204" pitchFamily="49" charset="0"/>
              </a:rPr>
              <a:t>else</a:t>
            </a:r>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if</a:t>
            </a:r>
            <a:r>
              <a:rPr lang="en-US" sz="1700" b="0" dirty="0">
                <a:solidFill>
                  <a:srgbClr val="000000"/>
                </a:solidFill>
                <a:effectLst/>
                <a:latin typeface="Consolas" panose="020B0609020204030204" pitchFamily="49" charset="0"/>
              </a:rPr>
              <a:t> </a:t>
            </a:r>
            <a:r>
              <a:rPr lang="en-US" sz="1700" dirty="0">
                <a:solidFill>
                  <a:srgbClr val="000000"/>
                </a:solidFill>
                <a:latin typeface="Consolas" panose="020B0609020204030204" pitchFamily="49" charset="0"/>
              </a:rPr>
              <a:t>(</a:t>
            </a:r>
            <a:r>
              <a:rPr lang="en-US" sz="1700" dirty="0" err="1">
                <a:solidFill>
                  <a:srgbClr val="000000"/>
                </a:solidFill>
                <a:latin typeface="Consolas" panose="020B0609020204030204" pitchFamily="49" charset="0"/>
              </a:rPr>
              <a:t>m_isInitialized</a:t>
            </a:r>
            <a:r>
              <a:rPr lang="en-US" sz="1700" dirty="0">
                <a:solidFill>
                  <a:srgbClr val="000000"/>
                </a:solidFill>
                <a:latin typeface="Consolas" panose="020B0609020204030204" pitchFamily="49" charset="0"/>
              </a:rPr>
              <a:t>) </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this</a:t>
            </a:r>
            <a:r>
              <a:rPr lang="en-US" sz="1700" b="0" dirty="0">
                <a:solidFill>
                  <a:srgbClr val="000000"/>
                </a:solidFill>
                <a:effectLst/>
                <a:latin typeface="Consolas" panose="020B0609020204030204" pitchFamily="49" charset="0"/>
              </a:rPr>
              <a:t> = std::move(*</a:t>
            </a:r>
            <a:r>
              <a:rPr lang="en-US" sz="1700" b="0" dirty="0" err="1">
                <a:solidFill>
                  <a:srgbClr val="000000"/>
                </a:solidFill>
                <a:effectLst/>
                <a:latin typeface="Consolas" panose="020B0609020204030204" pitchFamily="49" charset="0"/>
              </a:rPr>
              <a:t>rhs</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 </a:t>
            </a:r>
            <a:r>
              <a:rPr lang="en-US" sz="1700" b="0" dirty="0">
                <a:solidFill>
                  <a:srgbClr val="0000FF"/>
                </a:solidFill>
                <a:effectLst/>
                <a:latin typeface="Consolas" panose="020B0609020204030204" pitchFamily="49" charset="0"/>
              </a:rPr>
              <a:t>else</a:t>
            </a:r>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new</a:t>
            </a:r>
            <a:r>
              <a:rPr lang="en-US" sz="1700" b="0" dirty="0">
                <a:solidFill>
                  <a:srgbClr val="000000"/>
                </a:solidFill>
                <a:effectLst/>
                <a:latin typeface="Consolas" panose="020B0609020204030204" pitchFamily="49" charset="0"/>
              </a:rPr>
              <a:t> </a:t>
            </a:r>
            <a:r>
              <a:rPr lang="en-US" sz="1700" dirty="0">
                <a:solidFill>
                  <a:srgbClr val="000000"/>
                </a:solidFill>
                <a:latin typeface="Consolas" panose="020B0609020204030204" pitchFamily="49" charset="0"/>
              </a:rPr>
              <a:t>(</a:t>
            </a:r>
            <a:r>
              <a:rPr lang="en-US" sz="1700" dirty="0" err="1">
                <a:solidFill>
                  <a:srgbClr val="000000"/>
                </a:solidFill>
                <a:latin typeface="Consolas" panose="020B0609020204030204" pitchFamily="49" charset="0"/>
              </a:rPr>
              <a:t>m_data</a:t>
            </a:r>
            <a:r>
              <a:rPr lang="en-US" sz="1700" dirty="0">
                <a:solidFill>
                  <a:srgbClr val="000000"/>
                </a:solidFill>
                <a:latin typeface="Consolas" panose="020B0609020204030204" pitchFamily="49" charset="0"/>
              </a:rPr>
              <a:t>) </a:t>
            </a:r>
            <a:r>
              <a:rPr lang="en-US" sz="1700" b="0" dirty="0">
                <a:solidFill>
                  <a:srgbClr val="000000"/>
                </a:solidFill>
                <a:effectLst/>
                <a:latin typeface="Consolas" panose="020B0609020204030204" pitchFamily="49" charset="0"/>
              </a:rPr>
              <a:t>T(std::move(*</a:t>
            </a:r>
            <a:r>
              <a:rPr lang="en-US" sz="1700" b="0" dirty="0" err="1">
                <a:solidFill>
                  <a:srgbClr val="000000"/>
                </a:solidFill>
                <a:effectLst/>
                <a:latin typeface="Consolas" panose="020B0609020204030204" pitchFamily="49" charset="0"/>
              </a:rPr>
              <a:t>rhs</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r>
              <a:rPr lang="en-US" sz="1700" dirty="0" err="1">
                <a:solidFill>
                  <a:srgbClr val="000000"/>
                </a:solidFill>
                <a:latin typeface="Consolas" panose="020B0609020204030204" pitchFamily="49" charset="0"/>
              </a:rPr>
              <a:t>m_isInitialized</a:t>
            </a:r>
            <a:r>
              <a:rPr lang="en-US" sz="1700" dirty="0">
                <a:solidFill>
                  <a:srgbClr val="000000"/>
                </a:solidFill>
                <a:latin typeface="Consolas" panose="020B0609020204030204" pitchFamily="49" charset="0"/>
              </a:rPr>
              <a:t> = </a:t>
            </a:r>
            <a:r>
              <a:rPr lang="en-US" sz="1700" b="0" dirty="0">
                <a:solidFill>
                  <a:srgbClr val="0000FF"/>
                </a:solidFill>
                <a:effectLst/>
                <a:latin typeface="Consolas" panose="020B0609020204030204" pitchFamily="49" charset="0"/>
              </a:rPr>
              <a:t>true</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a:t>
            </a:r>
            <a:r>
              <a:rPr lang="ru-RU" sz="1700" b="0" dirty="0">
                <a:solidFill>
                  <a:srgbClr val="000000"/>
                </a:solidFill>
                <a:effectLst/>
                <a:latin typeface="Consolas" panose="020B0609020204030204" pitchFamily="49" charset="0"/>
              </a:rPr>
              <a:t> </a:t>
            </a:r>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return</a:t>
            </a:r>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this</a:t>
            </a:r>
            <a:r>
              <a:rPr lang="en-US" sz="1700" b="0" dirty="0">
                <a:solidFill>
                  <a:srgbClr val="000000"/>
                </a:solidFill>
                <a:effectLst/>
                <a:latin typeface="Consolas" panose="020B0609020204030204" pitchFamily="49" charset="0"/>
              </a:rPr>
              <a:t>;</a:t>
            </a:r>
            <a:endParaRPr lang="ru-RU" sz="1700" b="0" dirty="0">
              <a:solidFill>
                <a:srgbClr val="000000"/>
              </a:solidFill>
              <a:effectLst/>
              <a:latin typeface="Consolas" panose="020B0609020204030204" pitchFamily="49" charset="0"/>
            </a:endParaRPr>
          </a:p>
          <a:p>
            <a:r>
              <a:rPr lang="ru-RU" sz="1700" dirty="0">
                <a:solidFill>
                  <a:srgbClr val="000000"/>
                </a:solidFill>
                <a:latin typeface="Consolas" panose="020B0609020204030204" pitchFamily="49" charset="0"/>
              </a:rPr>
              <a:t>    </a:t>
            </a:r>
            <a:r>
              <a:rPr lang="en-US" sz="1700" dirty="0">
                <a:solidFill>
                  <a:srgbClr val="000000"/>
                </a:solidFill>
                <a:latin typeface="Consolas" panose="020B0609020204030204" pitchFamily="49" charset="0"/>
              </a:rPr>
              <a:t>}</a:t>
            </a:r>
            <a:endParaRPr lang="en-US" sz="1700" b="0" dirty="0">
              <a:solidFill>
                <a:srgbClr val="000000"/>
              </a:solidFill>
              <a:effectLst/>
              <a:latin typeface="Consolas" panose="020B0609020204030204" pitchFamily="49" charset="0"/>
            </a:endParaRPr>
          </a:p>
          <a:p>
            <a:r>
              <a:rPr lang="en-US" sz="1700" b="0" dirty="0">
                <a:solidFill>
                  <a:srgbClr val="000000"/>
                </a:solidFill>
                <a:effectLst/>
                <a:latin typeface="Consolas" panose="020B0609020204030204" pitchFamily="49" charset="0"/>
              </a:rPr>
              <a:t>  }</a:t>
            </a:r>
            <a:br>
              <a:rPr lang="en-US" sz="1700" b="0" dirty="0">
                <a:solidFill>
                  <a:srgbClr val="000000"/>
                </a:solidFill>
                <a:effectLst/>
                <a:latin typeface="Consolas" panose="020B0609020204030204" pitchFamily="49" charset="0"/>
              </a:rPr>
            </a:br>
            <a:r>
              <a:rPr lang="en-US" sz="1700" b="0" dirty="0">
                <a:solidFill>
                  <a:srgbClr val="0000FF"/>
                </a:solidFill>
                <a:effectLst/>
                <a:latin typeface="Consolas" panose="020B0609020204030204" pitchFamily="49" charset="0"/>
              </a:rPr>
              <a:t>private:</a:t>
            </a:r>
            <a:endParaRPr lang="en-US" sz="1700" b="0" dirty="0">
              <a:solidFill>
                <a:srgbClr val="000000"/>
              </a:solidFill>
              <a:effectLst/>
              <a:latin typeface="Consolas" panose="020B0609020204030204" pitchFamily="49" charset="0"/>
            </a:endParaRPr>
          </a:p>
          <a:p>
            <a:r>
              <a:rPr lang="en-US" sz="1700" b="0" dirty="0">
                <a:solidFill>
                  <a:srgbClr val="000000"/>
                </a:solidFill>
                <a:effectLst/>
                <a:latin typeface="Consolas" panose="020B0609020204030204" pitchFamily="49" charset="0"/>
              </a:rPr>
              <a:t>  </a:t>
            </a:r>
            <a:r>
              <a:rPr lang="en-US" sz="1700" b="0" dirty="0" err="1">
                <a:solidFill>
                  <a:srgbClr val="000000"/>
                </a:solidFill>
                <a:effectLst/>
                <a:latin typeface="Consolas" panose="020B0609020204030204" pitchFamily="49" charset="0"/>
              </a:rPr>
              <a:t>alignas</a:t>
            </a:r>
            <a:r>
              <a:rPr lang="en-US" sz="1700" b="0" dirty="0">
                <a:solidFill>
                  <a:srgbClr val="000000"/>
                </a:solidFill>
                <a:effectLst/>
                <a:latin typeface="Consolas" panose="020B0609020204030204" pitchFamily="49" charset="0"/>
              </a:rPr>
              <a:t>(T) </a:t>
            </a:r>
            <a:r>
              <a:rPr lang="en-US" sz="1700" b="0" dirty="0">
                <a:solidFill>
                  <a:srgbClr val="0000FF"/>
                </a:solidFill>
                <a:effectLst/>
                <a:latin typeface="Consolas" panose="020B0609020204030204" pitchFamily="49" charset="0"/>
              </a:rPr>
              <a:t>char</a:t>
            </a:r>
            <a:r>
              <a:rPr lang="en-US" sz="1700" b="0" dirty="0">
                <a:solidFill>
                  <a:srgbClr val="000000"/>
                </a:solidFill>
                <a:effectLst/>
                <a:latin typeface="Consolas" panose="020B0609020204030204" pitchFamily="49" charset="0"/>
              </a:rPr>
              <a:t> </a:t>
            </a:r>
            <a:r>
              <a:rPr lang="en-US" sz="1700" b="0" dirty="0" err="1">
                <a:solidFill>
                  <a:srgbClr val="000000"/>
                </a:solidFill>
                <a:effectLst/>
                <a:latin typeface="Consolas" panose="020B0609020204030204" pitchFamily="49" charset="0"/>
              </a:rPr>
              <a:t>m_data</a:t>
            </a:r>
            <a:r>
              <a:rPr lang="en-US" sz="1700" b="0" dirty="0">
                <a:solidFill>
                  <a:srgbClr val="000000"/>
                </a:solidFill>
                <a:effectLst/>
                <a:latin typeface="Consolas" panose="020B0609020204030204" pitchFamily="49" charset="0"/>
              </a:rPr>
              <a:t>[</a:t>
            </a:r>
            <a:r>
              <a:rPr lang="en-US" sz="1700" b="0" dirty="0" err="1">
                <a:solidFill>
                  <a:srgbClr val="0000FF"/>
                </a:solidFill>
                <a:effectLst/>
                <a:latin typeface="Consolas" panose="020B0609020204030204" pitchFamily="49" charset="0"/>
              </a:rPr>
              <a:t>sizeof</a:t>
            </a:r>
            <a:r>
              <a:rPr lang="en-US" sz="1700" b="0" dirty="0">
                <a:solidFill>
                  <a:srgbClr val="000000"/>
                </a:solidFill>
                <a:effectLst/>
                <a:latin typeface="Consolas" panose="020B0609020204030204" pitchFamily="49" charset="0"/>
              </a:rPr>
              <a:t>(T)];</a:t>
            </a: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bool</a:t>
            </a:r>
            <a:r>
              <a:rPr lang="en-US" sz="1700" b="0" dirty="0">
                <a:solidFill>
                  <a:srgbClr val="000000"/>
                </a:solidFill>
                <a:effectLst/>
                <a:latin typeface="Consolas" panose="020B0609020204030204" pitchFamily="49" charset="0"/>
              </a:rPr>
              <a:t> </a:t>
            </a:r>
            <a:r>
              <a:rPr lang="en-US" sz="1700" b="0" dirty="0" err="1">
                <a:solidFill>
                  <a:srgbClr val="000000"/>
                </a:solidFill>
                <a:effectLst/>
                <a:latin typeface="Consolas" panose="020B0609020204030204" pitchFamily="49" charset="0"/>
              </a:rPr>
              <a:t>m_isInitialized</a:t>
            </a:r>
            <a:r>
              <a:rPr lang="en-US" sz="1700" b="0" dirty="0">
                <a:solidFill>
                  <a:srgbClr val="000000"/>
                </a:solidFill>
                <a:effectLst/>
                <a:latin typeface="Consolas" panose="020B0609020204030204" pitchFamily="49" charset="0"/>
              </a:rPr>
              <a:t> = </a:t>
            </a:r>
            <a:r>
              <a:rPr lang="en-US" sz="1700" b="0" dirty="0">
                <a:solidFill>
                  <a:srgbClr val="0000FF"/>
                </a:solidFill>
                <a:effectLst/>
                <a:latin typeface="Consolas" panose="020B0609020204030204" pitchFamily="49" charset="0"/>
              </a:rPr>
              <a:t>false</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a:t>
            </a:r>
            <a:endParaRPr lang="ru-RU" sz="1700" dirty="0"/>
          </a:p>
        </p:txBody>
      </p:sp>
      <p:sp>
        <p:nvSpPr>
          <p:cNvPr id="44" name="Rectangle 43">
            <a:extLst>
              <a:ext uri="{FF2B5EF4-FFF2-40B4-BE49-F238E27FC236}">
                <a16:creationId xmlns:a16="http://schemas.microsoft.com/office/drawing/2014/main" id="{4274B76C-1B49-D1FA-91E3-C1A9276A7600}"/>
              </a:ext>
            </a:extLst>
          </p:cNvPr>
          <p:cNvSpPr/>
          <p:nvPr/>
        </p:nvSpPr>
        <p:spPr>
          <a:xfrm>
            <a:off x="4390302" y="610392"/>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Empty</a:t>
            </a:r>
          </a:p>
        </p:txBody>
      </p:sp>
      <p:sp>
        <p:nvSpPr>
          <p:cNvPr id="45" name="Heart 44">
            <a:extLst>
              <a:ext uri="{FF2B5EF4-FFF2-40B4-BE49-F238E27FC236}">
                <a16:creationId xmlns:a16="http://schemas.microsoft.com/office/drawing/2014/main" id="{B0DBAF34-B72A-99C8-7D73-3E0CFF8ADFE7}"/>
              </a:ext>
            </a:extLst>
          </p:cNvPr>
          <p:cNvSpPr/>
          <p:nvPr/>
        </p:nvSpPr>
        <p:spPr>
          <a:xfrm>
            <a:off x="5820323" y="640390"/>
            <a:ext cx="490471" cy="419976"/>
          </a:xfrm>
          <a:prstGeom prst="hear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6" name="Equals 45">
            <a:extLst>
              <a:ext uri="{FF2B5EF4-FFF2-40B4-BE49-F238E27FC236}">
                <a16:creationId xmlns:a16="http://schemas.microsoft.com/office/drawing/2014/main" id="{F9F4EAF4-2EA3-8C17-A023-22B66A2E06E2}"/>
              </a:ext>
            </a:extLst>
          </p:cNvPr>
          <p:cNvSpPr/>
          <p:nvPr/>
        </p:nvSpPr>
        <p:spPr>
          <a:xfrm>
            <a:off x="5089245" y="686173"/>
            <a:ext cx="595571" cy="299983"/>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47" name="Rectangle 46">
            <a:extLst>
              <a:ext uri="{FF2B5EF4-FFF2-40B4-BE49-F238E27FC236}">
                <a16:creationId xmlns:a16="http://schemas.microsoft.com/office/drawing/2014/main" id="{875DBF73-DDB9-6F6C-BA84-7298A7F19735}"/>
              </a:ext>
            </a:extLst>
          </p:cNvPr>
          <p:cNvSpPr/>
          <p:nvPr/>
        </p:nvSpPr>
        <p:spPr>
          <a:xfrm>
            <a:off x="4390302" y="1251396"/>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48" name="Equals 47">
            <a:extLst>
              <a:ext uri="{FF2B5EF4-FFF2-40B4-BE49-F238E27FC236}">
                <a16:creationId xmlns:a16="http://schemas.microsoft.com/office/drawing/2014/main" id="{6C27A172-6D18-3750-5354-1DAC42479AAA}"/>
              </a:ext>
            </a:extLst>
          </p:cNvPr>
          <p:cNvSpPr/>
          <p:nvPr/>
        </p:nvSpPr>
        <p:spPr>
          <a:xfrm>
            <a:off x="5089245" y="1341391"/>
            <a:ext cx="595571" cy="299983"/>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49" name="Heart 48">
            <a:extLst>
              <a:ext uri="{FF2B5EF4-FFF2-40B4-BE49-F238E27FC236}">
                <a16:creationId xmlns:a16="http://schemas.microsoft.com/office/drawing/2014/main" id="{7821A55A-792C-F097-4C1B-51415BB2E12F}"/>
              </a:ext>
            </a:extLst>
          </p:cNvPr>
          <p:cNvSpPr/>
          <p:nvPr/>
        </p:nvSpPr>
        <p:spPr>
          <a:xfrm>
            <a:off x="4477884" y="1281395"/>
            <a:ext cx="490471" cy="419976"/>
          </a:xfrm>
          <a:prstGeom prst="hear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0" name="Heart 49">
            <a:extLst>
              <a:ext uri="{FF2B5EF4-FFF2-40B4-BE49-F238E27FC236}">
                <a16:creationId xmlns:a16="http://schemas.microsoft.com/office/drawing/2014/main" id="{B10A052D-6D3A-49C0-91EF-9A7777BD82CD}"/>
              </a:ext>
            </a:extLst>
          </p:cNvPr>
          <p:cNvSpPr/>
          <p:nvPr/>
        </p:nvSpPr>
        <p:spPr>
          <a:xfrm>
            <a:off x="5832458" y="1268760"/>
            <a:ext cx="490471" cy="419976"/>
          </a:xfrm>
          <a:prstGeom prst="hear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1" name="Heart 50">
            <a:extLst>
              <a:ext uri="{FF2B5EF4-FFF2-40B4-BE49-F238E27FC236}">
                <a16:creationId xmlns:a16="http://schemas.microsoft.com/office/drawing/2014/main" id="{7EF986B0-BADB-ECBE-E6BC-9A4631B5ED94}"/>
              </a:ext>
            </a:extLst>
          </p:cNvPr>
          <p:cNvSpPr/>
          <p:nvPr/>
        </p:nvSpPr>
        <p:spPr>
          <a:xfrm>
            <a:off x="5820323" y="640390"/>
            <a:ext cx="490471" cy="419976"/>
          </a:xfrm>
          <a:prstGeom prst="hear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2" name="Heart 51">
            <a:extLst>
              <a:ext uri="{FF2B5EF4-FFF2-40B4-BE49-F238E27FC236}">
                <a16:creationId xmlns:a16="http://schemas.microsoft.com/office/drawing/2014/main" id="{B6245A4D-B898-B2DB-AF52-D7A4E7F110D3}"/>
              </a:ext>
            </a:extLst>
          </p:cNvPr>
          <p:cNvSpPr/>
          <p:nvPr/>
        </p:nvSpPr>
        <p:spPr>
          <a:xfrm>
            <a:off x="5832458" y="1268760"/>
            <a:ext cx="490471" cy="419976"/>
          </a:xfrm>
          <a:prstGeom prst="hear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3" name="Rectangle 52">
            <a:extLst>
              <a:ext uri="{FF2B5EF4-FFF2-40B4-BE49-F238E27FC236}">
                <a16:creationId xmlns:a16="http://schemas.microsoft.com/office/drawing/2014/main" id="{F7FF585C-FF42-5AEF-D09E-29EB34956D90}"/>
              </a:ext>
            </a:extLst>
          </p:cNvPr>
          <p:cNvSpPr/>
          <p:nvPr/>
        </p:nvSpPr>
        <p:spPr>
          <a:xfrm>
            <a:off x="4390302" y="5061473"/>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Empty</a:t>
            </a:r>
          </a:p>
        </p:txBody>
      </p:sp>
      <p:sp>
        <p:nvSpPr>
          <p:cNvPr id="54" name="Rectangle 53">
            <a:extLst>
              <a:ext uri="{FF2B5EF4-FFF2-40B4-BE49-F238E27FC236}">
                <a16:creationId xmlns:a16="http://schemas.microsoft.com/office/drawing/2014/main" id="{167DC676-B109-88A9-B991-5117EA8EEDD2}"/>
              </a:ext>
            </a:extLst>
          </p:cNvPr>
          <p:cNvSpPr/>
          <p:nvPr/>
        </p:nvSpPr>
        <p:spPr>
          <a:xfrm>
            <a:off x="5740340" y="5061473"/>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55" name="Rectangle 54">
            <a:extLst>
              <a:ext uri="{FF2B5EF4-FFF2-40B4-BE49-F238E27FC236}">
                <a16:creationId xmlns:a16="http://schemas.microsoft.com/office/drawing/2014/main" id="{ACDAA8AD-3777-76F4-403D-AAD7BD6E95F9}"/>
              </a:ext>
            </a:extLst>
          </p:cNvPr>
          <p:cNvSpPr/>
          <p:nvPr/>
        </p:nvSpPr>
        <p:spPr>
          <a:xfrm>
            <a:off x="5739096" y="4437112"/>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Empty</a:t>
            </a:r>
          </a:p>
        </p:txBody>
      </p:sp>
      <p:sp>
        <p:nvSpPr>
          <p:cNvPr id="56" name="Rectangle 55">
            <a:extLst>
              <a:ext uri="{FF2B5EF4-FFF2-40B4-BE49-F238E27FC236}">
                <a16:creationId xmlns:a16="http://schemas.microsoft.com/office/drawing/2014/main" id="{3EB2F728-C45B-CAD5-2D99-246A4EDF102D}"/>
              </a:ext>
            </a:extLst>
          </p:cNvPr>
          <p:cNvSpPr/>
          <p:nvPr/>
        </p:nvSpPr>
        <p:spPr>
          <a:xfrm>
            <a:off x="4390302" y="4437113"/>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Empty</a:t>
            </a:r>
          </a:p>
        </p:txBody>
      </p:sp>
      <p:sp>
        <p:nvSpPr>
          <p:cNvPr id="57" name="Equals 56">
            <a:extLst>
              <a:ext uri="{FF2B5EF4-FFF2-40B4-BE49-F238E27FC236}">
                <a16:creationId xmlns:a16="http://schemas.microsoft.com/office/drawing/2014/main" id="{612C75D4-6489-8D14-9571-DF046BB16E49}"/>
              </a:ext>
            </a:extLst>
          </p:cNvPr>
          <p:cNvSpPr/>
          <p:nvPr/>
        </p:nvSpPr>
        <p:spPr>
          <a:xfrm>
            <a:off x="5068610" y="4542338"/>
            <a:ext cx="595571" cy="299983"/>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58" name="Heart 57">
            <a:extLst>
              <a:ext uri="{FF2B5EF4-FFF2-40B4-BE49-F238E27FC236}">
                <a16:creationId xmlns:a16="http://schemas.microsoft.com/office/drawing/2014/main" id="{47426D33-8D90-0598-FDFD-9AAAE432FC28}"/>
              </a:ext>
            </a:extLst>
          </p:cNvPr>
          <p:cNvSpPr/>
          <p:nvPr/>
        </p:nvSpPr>
        <p:spPr>
          <a:xfrm>
            <a:off x="5822223" y="5091471"/>
            <a:ext cx="490471" cy="419976"/>
          </a:xfrm>
          <a:prstGeom prst="hear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59" name="Equals 58">
            <a:extLst>
              <a:ext uri="{FF2B5EF4-FFF2-40B4-BE49-F238E27FC236}">
                <a16:creationId xmlns:a16="http://schemas.microsoft.com/office/drawing/2014/main" id="{F1D6F248-5978-C5F7-4361-C23D799E1C2E}"/>
              </a:ext>
            </a:extLst>
          </p:cNvPr>
          <p:cNvSpPr/>
          <p:nvPr/>
        </p:nvSpPr>
        <p:spPr>
          <a:xfrm>
            <a:off x="5089245" y="5137254"/>
            <a:ext cx="595571" cy="299983"/>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60" name="Rectangle 59">
            <a:extLst>
              <a:ext uri="{FF2B5EF4-FFF2-40B4-BE49-F238E27FC236}">
                <a16:creationId xmlns:a16="http://schemas.microsoft.com/office/drawing/2014/main" id="{D46C7AD3-EE44-6DCE-4AC3-CDAC37899A30}"/>
              </a:ext>
            </a:extLst>
          </p:cNvPr>
          <p:cNvSpPr/>
          <p:nvPr/>
        </p:nvSpPr>
        <p:spPr>
          <a:xfrm>
            <a:off x="4390302" y="5685834"/>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Empty</a:t>
            </a:r>
          </a:p>
        </p:txBody>
      </p:sp>
      <p:sp>
        <p:nvSpPr>
          <p:cNvPr id="61" name="Rectangle 60">
            <a:extLst>
              <a:ext uri="{FF2B5EF4-FFF2-40B4-BE49-F238E27FC236}">
                <a16:creationId xmlns:a16="http://schemas.microsoft.com/office/drawing/2014/main" id="{904BE209-FBF1-24AD-BADF-B714539F1A20}"/>
              </a:ext>
            </a:extLst>
          </p:cNvPr>
          <p:cNvSpPr/>
          <p:nvPr/>
        </p:nvSpPr>
        <p:spPr>
          <a:xfrm>
            <a:off x="4390302" y="6310194"/>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2" name="Rectangle 61">
            <a:extLst>
              <a:ext uri="{FF2B5EF4-FFF2-40B4-BE49-F238E27FC236}">
                <a16:creationId xmlns:a16="http://schemas.microsoft.com/office/drawing/2014/main" id="{8A74439D-2031-CA30-464A-33869356CBA7}"/>
              </a:ext>
            </a:extLst>
          </p:cNvPr>
          <p:cNvSpPr/>
          <p:nvPr/>
        </p:nvSpPr>
        <p:spPr>
          <a:xfrm>
            <a:off x="5739096" y="5685834"/>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Empty</a:t>
            </a:r>
          </a:p>
        </p:txBody>
      </p:sp>
      <p:sp>
        <p:nvSpPr>
          <p:cNvPr id="63" name="Rectangle 62">
            <a:extLst>
              <a:ext uri="{FF2B5EF4-FFF2-40B4-BE49-F238E27FC236}">
                <a16:creationId xmlns:a16="http://schemas.microsoft.com/office/drawing/2014/main" id="{0F28160B-C721-276A-639E-B2AA64B2B7CE}"/>
              </a:ext>
            </a:extLst>
          </p:cNvPr>
          <p:cNvSpPr/>
          <p:nvPr/>
        </p:nvSpPr>
        <p:spPr>
          <a:xfrm>
            <a:off x="5739096" y="6310194"/>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4" name="Equals 63">
            <a:extLst>
              <a:ext uri="{FF2B5EF4-FFF2-40B4-BE49-F238E27FC236}">
                <a16:creationId xmlns:a16="http://schemas.microsoft.com/office/drawing/2014/main" id="{FEE80BD3-18C8-1815-557F-AC5985E63ECF}"/>
              </a:ext>
            </a:extLst>
          </p:cNvPr>
          <p:cNvSpPr/>
          <p:nvPr/>
        </p:nvSpPr>
        <p:spPr>
          <a:xfrm>
            <a:off x="5077848" y="5775829"/>
            <a:ext cx="595571" cy="299983"/>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65" name="Equals 64">
            <a:extLst>
              <a:ext uri="{FF2B5EF4-FFF2-40B4-BE49-F238E27FC236}">
                <a16:creationId xmlns:a16="http://schemas.microsoft.com/office/drawing/2014/main" id="{74DAAA55-D331-2414-0E3C-5AC9FFC2BD7F}"/>
              </a:ext>
            </a:extLst>
          </p:cNvPr>
          <p:cNvSpPr/>
          <p:nvPr/>
        </p:nvSpPr>
        <p:spPr>
          <a:xfrm>
            <a:off x="5089245" y="6400189"/>
            <a:ext cx="595571" cy="299983"/>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66" name="Heart 65">
            <a:extLst>
              <a:ext uri="{FF2B5EF4-FFF2-40B4-BE49-F238E27FC236}">
                <a16:creationId xmlns:a16="http://schemas.microsoft.com/office/drawing/2014/main" id="{C48B8C73-22FE-26FF-39CB-BF93FC324357}"/>
              </a:ext>
            </a:extLst>
          </p:cNvPr>
          <p:cNvSpPr/>
          <p:nvPr/>
        </p:nvSpPr>
        <p:spPr>
          <a:xfrm>
            <a:off x="4477885" y="5724375"/>
            <a:ext cx="490471" cy="419976"/>
          </a:xfrm>
          <a:prstGeom prst="hear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7" name="Heart 66">
            <a:extLst>
              <a:ext uri="{FF2B5EF4-FFF2-40B4-BE49-F238E27FC236}">
                <a16:creationId xmlns:a16="http://schemas.microsoft.com/office/drawing/2014/main" id="{BB6C4869-8FFC-E33B-0AB5-1733791C8BD9}"/>
              </a:ext>
            </a:extLst>
          </p:cNvPr>
          <p:cNvSpPr/>
          <p:nvPr/>
        </p:nvSpPr>
        <p:spPr>
          <a:xfrm>
            <a:off x="4477884" y="6340193"/>
            <a:ext cx="490471" cy="419976"/>
          </a:xfrm>
          <a:prstGeom prst="hear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8" name="Heart 67">
            <a:extLst>
              <a:ext uri="{FF2B5EF4-FFF2-40B4-BE49-F238E27FC236}">
                <a16:creationId xmlns:a16="http://schemas.microsoft.com/office/drawing/2014/main" id="{E4B8D53C-0079-9557-EDB2-BC2831DC4696}"/>
              </a:ext>
            </a:extLst>
          </p:cNvPr>
          <p:cNvSpPr/>
          <p:nvPr/>
        </p:nvSpPr>
        <p:spPr>
          <a:xfrm>
            <a:off x="5832458" y="6328651"/>
            <a:ext cx="490471" cy="419976"/>
          </a:xfrm>
          <a:prstGeom prst="hear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9" name="Heart 68">
            <a:extLst>
              <a:ext uri="{FF2B5EF4-FFF2-40B4-BE49-F238E27FC236}">
                <a16:creationId xmlns:a16="http://schemas.microsoft.com/office/drawing/2014/main" id="{770EBFC1-496E-3EE8-EBA0-19D5007CF089}"/>
              </a:ext>
            </a:extLst>
          </p:cNvPr>
          <p:cNvSpPr/>
          <p:nvPr/>
        </p:nvSpPr>
        <p:spPr>
          <a:xfrm>
            <a:off x="5818423" y="5091471"/>
            <a:ext cx="490471" cy="419976"/>
          </a:xfrm>
          <a:prstGeom prst="hear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0" name="Heart 69">
            <a:extLst>
              <a:ext uri="{FF2B5EF4-FFF2-40B4-BE49-F238E27FC236}">
                <a16:creationId xmlns:a16="http://schemas.microsoft.com/office/drawing/2014/main" id="{E61CA1BE-087E-67AF-AF4C-ED1E65FD16BD}"/>
              </a:ext>
            </a:extLst>
          </p:cNvPr>
          <p:cNvSpPr/>
          <p:nvPr/>
        </p:nvSpPr>
        <p:spPr>
          <a:xfrm>
            <a:off x="5832458" y="6326466"/>
            <a:ext cx="490471" cy="419976"/>
          </a:xfrm>
          <a:prstGeom prst="hear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9" name="Rectangle 88">
            <a:extLst>
              <a:ext uri="{FF2B5EF4-FFF2-40B4-BE49-F238E27FC236}">
                <a16:creationId xmlns:a16="http://schemas.microsoft.com/office/drawing/2014/main" id="{C32F1052-744A-DC41-237B-325825A27C85}"/>
              </a:ext>
            </a:extLst>
          </p:cNvPr>
          <p:cNvSpPr/>
          <p:nvPr/>
        </p:nvSpPr>
        <p:spPr>
          <a:xfrm>
            <a:off x="8553675" y="5061473"/>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Empty</a:t>
            </a:r>
          </a:p>
        </p:txBody>
      </p:sp>
      <p:sp>
        <p:nvSpPr>
          <p:cNvPr id="90" name="Rectangle 89">
            <a:extLst>
              <a:ext uri="{FF2B5EF4-FFF2-40B4-BE49-F238E27FC236}">
                <a16:creationId xmlns:a16="http://schemas.microsoft.com/office/drawing/2014/main" id="{5759850A-C595-D6AC-D1E0-B08417D87AD6}"/>
              </a:ext>
            </a:extLst>
          </p:cNvPr>
          <p:cNvSpPr/>
          <p:nvPr/>
        </p:nvSpPr>
        <p:spPr>
          <a:xfrm>
            <a:off x="9903713" y="5061473"/>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91" name="Rectangle 90">
            <a:extLst>
              <a:ext uri="{FF2B5EF4-FFF2-40B4-BE49-F238E27FC236}">
                <a16:creationId xmlns:a16="http://schemas.microsoft.com/office/drawing/2014/main" id="{352B52FB-1400-6F98-C298-A7CB29EF3763}"/>
              </a:ext>
            </a:extLst>
          </p:cNvPr>
          <p:cNvSpPr/>
          <p:nvPr/>
        </p:nvSpPr>
        <p:spPr>
          <a:xfrm>
            <a:off x="9902469" y="4437112"/>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Empty</a:t>
            </a:r>
          </a:p>
        </p:txBody>
      </p:sp>
      <p:sp>
        <p:nvSpPr>
          <p:cNvPr id="92" name="Rectangle 91">
            <a:extLst>
              <a:ext uri="{FF2B5EF4-FFF2-40B4-BE49-F238E27FC236}">
                <a16:creationId xmlns:a16="http://schemas.microsoft.com/office/drawing/2014/main" id="{EFDF4C11-E148-3BCB-7DB4-C7A52EAA53D2}"/>
              </a:ext>
            </a:extLst>
          </p:cNvPr>
          <p:cNvSpPr/>
          <p:nvPr/>
        </p:nvSpPr>
        <p:spPr>
          <a:xfrm>
            <a:off x="8553675" y="4437113"/>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Empty</a:t>
            </a:r>
          </a:p>
        </p:txBody>
      </p:sp>
      <p:sp>
        <p:nvSpPr>
          <p:cNvPr id="93" name="Equals 92">
            <a:extLst>
              <a:ext uri="{FF2B5EF4-FFF2-40B4-BE49-F238E27FC236}">
                <a16:creationId xmlns:a16="http://schemas.microsoft.com/office/drawing/2014/main" id="{F8BC7511-4BB9-A8C3-1BFF-C57AB9C159BA}"/>
              </a:ext>
            </a:extLst>
          </p:cNvPr>
          <p:cNvSpPr/>
          <p:nvPr/>
        </p:nvSpPr>
        <p:spPr>
          <a:xfrm>
            <a:off x="9231983" y="4542338"/>
            <a:ext cx="595571" cy="299983"/>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94" name="Heart 93">
            <a:extLst>
              <a:ext uri="{FF2B5EF4-FFF2-40B4-BE49-F238E27FC236}">
                <a16:creationId xmlns:a16="http://schemas.microsoft.com/office/drawing/2014/main" id="{C28C19D4-EDD6-BCF3-F0D2-B6F1AAA83566}"/>
              </a:ext>
            </a:extLst>
          </p:cNvPr>
          <p:cNvSpPr/>
          <p:nvPr/>
        </p:nvSpPr>
        <p:spPr>
          <a:xfrm>
            <a:off x="9985596" y="5091471"/>
            <a:ext cx="490471" cy="419976"/>
          </a:xfrm>
          <a:prstGeom prst="hear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5" name="Equals 94">
            <a:extLst>
              <a:ext uri="{FF2B5EF4-FFF2-40B4-BE49-F238E27FC236}">
                <a16:creationId xmlns:a16="http://schemas.microsoft.com/office/drawing/2014/main" id="{4989BC60-FC51-8054-6106-8EB35825BFBE}"/>
              </a:ext>
            </a:extLst>
          </p:cNvPr>
          <p:cNvSpPr/>
          <p:nvPr/>
        </p:nvSpPr>
        <p:spPr>
          <a:xfrm>
            <a:off x="9252618" y="5137254"/>
            <a:ext cx="595571" cy="299983"/>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96" name="Rectangle 95">
            <a:extLst>
              <a:ext uri="{FF2B5EF4-FFF2-40B4-BE49-F238E27FC236}">
                <a16:creationId xmlns:a16="http://schemas.microsoft.com/office/drawing/2014/main" id="{4240A4BA-95BF-970A-79A7-67C91AD0A749}"/>
              </a:ext>
            </a:extLst>
          </p:cNvPr>
          <p:cNvSpPr/>
          <p:nvPr/>
        </p:nvSpPr>
        <p:spPr>
          <a:xfrm>
            <a:off x="8553675" y="5685834"/>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Empty</a:t>
            </a:r>
          </a:p>
        </p:txBody>
      </p:sp>
      <p:sp>
        <p:nvSpPr>
          <p:cNvPr id="97" name="Rectangle 96">
            <a:extLst>
              <a:ext uri="{FF2B5EF4-FFF2-40B4-BE49-F238E27FC236}">
                <a16:creationId xmlns:a16="http://schemas.microsoft.com/office/drawing/2014/main" id="{7C51A80E-9C1D-2CC2-2151-6F9EC5FEE551}"/>
              </a:ext>
            </a:extLst>
          </p:cNvPr>
          <p:cNvSpPr/>
          <p:nvPr/>
        </p:nvSpPr>
        <p:spPr>
          <a:xfrm>
            <a:off x="8553675" y="6310194"/>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98" name="Rectangle 97">
            <a:extLst>
              <a:ext uri="{FF2B5EF4-FFF2-40B4-BE49-F238E27FC236}">
                <a16:creationId xmlns:a16="http://schemas.microsoft.com/office/drawing/2014/main" id="{DAE228ED-7324-50F3-9415-2262A2999745}"/>
              </a:ext>
            </a:extLst>
          </p:cNvPr>
          <p:cNvSpPr/>
          <p:nvPr/>
        </p:nvSpPr>
        <p:spPr>
          <a:xfrm>
            <a:off x="9902469" y="5685834"/>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Empty</a:t>
            </a:r>
          </a:p>
        </p:txBody>
      </p:sp>
      <p:sp>
        <p:nvSpPr>
          <p:cNvPr id="99" name="Rectangle 98">
            <a:extLst>
              <a:ext uri="{FF2B5EF4-FFF2-40B4-BE49-F238E27FC236}">
                <a16:creationId xmlns:a16="http://schemas.microsoft.com/office/drawing/2014/main" id="{4897EAA4-7493-6CE2-2592-A1EB1BE268ED}"/>
              </a:ext>
            </a:extLst>
          </p:cNvPr>
          <p:cNvSpPr/>
          <p:nvPr/>
        </p:nvSpPr>
        <p:spPr>
          <a:xfrm>
            <a:off x="9902469" y="6310194"/>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100" name="Equals 99">
            <a:extLst>
              <a:ext uri="{FF2B5EF4-FFF2-40B4-BE49-F238E27FC236}">
                <a16:creationId xmlns:a16="http://schemas.microsoft.com/office/drawing/2014/main" id="{E54A029D-AD6A-134B-F9D8-80E344D22864}"/>
              </a:ext>
            </a:extLst>
          </p:cNvPr>
          <p:cNvSpPr/>
          <p:nvPr/>
        </p:nvSpPr>
        <p:spPr>
          <a:xfrm>
            <a:off x="9241221" y="5775829"/>
            <a:ext cx="595571" cy="299983"/>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101" name="Equals 100">
            <a:extLst>
              <a:ext uri="{FF2B5EF4-FFF2-40B4-BE49-F238E27FC236}">
                <a16:creationId xmlns:a16="http://schemas.microsoft.com/office/drawing/2014/main" id="{71698386-0C56-5D45-4201-DF02DC311211}"/>
              </a:ext>
            </a:extLst>
          </p:cNvPr>
          <p:cNvSpPr/>
          <p:nvPr/>
        </p:nvSpPr>
        <p:spPr>
          <a:xfrm>
            <a:off x="9252618" y="6400189"/>
            <a:ext cx="595571" cy="299983"/>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102" name="Heart 101">
            <a:extLst>
              <a:ext uri="{FF2B5EF4-FFF2-40B4-BE49-F238E27FC236}">
                <a16:creationId xmlns:a16="http://schemas.microsoft.com/office/drawing/2014/main" id="{1395A8D6-0666-6C59-1021-84BDB5B3EE38}"/>
              </a:ext>
            </a:extLst>
          </p:cNvPr>
          <p:cNvSpPr/>
          <p:nvPr/>
        </p:nvSpPr>
        <p:spPr>
          <a:xfrm>
            <a:off x="8641258" y="5724375"/>
            <a:ext cx="490471" cy="419976"/>
          </a:xfrm>
          <a:prstGeom prst="hear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3" name="Heart 102">
            <a:extLst>
              <a:ext uri="{FF2B5EF4-FFF2-40B4-BE49-F238E27FC236}">
                <a16:creationId xmlns:a16="http://schemas.microsoft.com/office/drawing/2014/main" id="{685800EF-84A9-6299-BE08-00B120358772}"/>
              </a:ext>
            </a:extLst>
          </p:cNvPr>
          <p:cNvSpPr/>
          <p:nvPr/>
        </p:nvSpPr>
        <p:spPr>
          <a:xfrm>
            <a:off x="8641257" y="6340193"/>
            <a:ext cx="490471" cy="419976"/>
          </a:xfrm>
          <a:prstGeom prst="hear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4" name="Heart 103">
            <a:extLst>
              <a:ext uri="{FF2B5EF4-FFF2-40B4-BE49-F238E27FC236}">
                <a16:creationId xmlns:a16="http://schemas.microsoft.com/office/drawing/2014/main" id="{17ACBCF5-728A-36ED-C48E-2A121BC5DA14}"/>
              </a:ext>
            </a:extLst>
          </p:cNvPr>
          <p:cNvSpPr/>
          <p:nvPr/>
        </p:nvSpPr>
        <p:spPr>
          <a:xfrm>
            <a:off x="9995831" y="6328651"/>
            <a:ext cx="490471" cy="419976"/>
          </a:xfrm>
          <a:prstGeom prst="hear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5" name="Heart 104">
            <a:extLst>
              <a:ext uri="{FF2B5EF4-FFF2-40B4-BE49-F238E27FC236}">
                <a16:creationId xmlns:a16="http://schemas.microsoft.com/office/drawing/2014/main" id="{3A97D8BB-DD16-B42C-0F0D-8F86505AD067}"/>
              </a:ext>
            </a:extLst>
          </p:cNvPr>
          <p:cNvSpPr/>
          <p:nvPr/>
        </p:nvSpPr>
        <p:spPr>
          <a:xfrm>
            <a:off x="9981796" y="5091471"/>
            <a:ext cx="490471" cy="419976"/>
          </a:xfrm>
          <a:prstGeom prst="hear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6" name="Heart 105">
            <a:extLst>
              <a:ext uri="{FF2B5EF4-FFF2-40B4-BE49-F238E27FC236}">
                <a16:creationId xmlns:a16="http://schemas.microsoft.com/office/drawing/2014/main" id="{424F0690-76BE-A580-272F-7C34104B32F0}"/>
              </a:ext>
            </a:extLst>
          </p:cNvPr>
          <p:cNvSpPr/>
          <p:nvPr/>
        </p:nvSpPr>
        <p:spPr>
          <a:xfrm>
            <a:off x="9995831" y="6326466"/>
            <a:ext cx="490471" cy="419976"/>
          </a:xfrm>
          <a:prstGeom prst="hear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Tree>
    <p:extLst>
      <p:ext uri="{BB962C8B-B14F-4D97-AF65-F5344CB8AC3E}">
        <p14:creationId xmlns:p14="http://schemas.microsoft.com/office/powerpoint/2010/main" val="28243883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animEffect transition="in" filter="fade">
                                      <p:cBhvr>
                                        <p:cTn id="25" dur="500"/>
                                        <p:tgtEl>
                                          <p:spTgt spid="3">
                                            <p:txEl>
                                              <p:pRg st="9" end="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10" end="10"/>
                                            </p:txEl>
                                          </p:spTgt>
                                        </p:tgtEl>
                                        <p:attrNameLst>
                                          <p:attrName>style.visibility</p:attrName>
                                        </p:attrNameLst>
                                      </p:cBhvr>
                                      <p:to>
                                        <p:strVal val="visible"/>
                                      </p:to>
                                    </p:set>
                                    <p:animEffect transition="in" filter="fade">
                                      <p:cBhvr>
                                        <p:cTn id="28" dur="500"/>
                                        <p:tgtEl>
                                          <p:spTgt spid="3">
                                            <p:txEl>
                                              <p:pRg st="10" end="1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fade">
                                      <p:cBhvr>
                                        <p:cTn id="31" dur="500"/>
                                        <p:tgtEl>
                                          <p:spTgt spid="3">
                                            <p:txEl>
                                              <p:pRg st="11" end="1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4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45"/>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46"/>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47"/>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8"/>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49"/>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50"/>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5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52"/>
                                        </p:tgtEl>
                                        <p:attrNameLst>
                                          <p:attrName>style.visibility</p:attrName>
                                        </p:attrNameLst>
                                      </p:cBhvr>
                                      <p:to>
                                        <p:strVal val="visible"/>
                                      </p:to>
                                    </p:set>
                                  </p:childTnLst>
                                </p:cTn>
                              </p:par>
                              <p:par>
                                <p:cTn id="52" presetID="1" presetClass="entr" presetSubtype="0" fill="hold" grpId="1" nodeType="withEffect">
                                  <p:stCondLst>
                                    <p:cond delay="0"/>
                                  </p:stCondLst>
                                  <p:childTnLst>
                                    <p:set>
                                      <p:cBhvr>
                                        <p:cTn id="53" dur="1" fill="hold">
                                          <p:stCondLst>
                                            <p:cond delay="0"/>
                                          </p:stCondLst>
                                        </p:cTn>
                                        <p:tgtEl>
                                          <p:spTgt spid="44">
                                            <p:txEl>
                                              <p:pRg st="0" end="0"/>
                                            </p:txEl>
                                          </p:spTgt>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37" presetClass="path" presetSubtype="0" accel="50000" decel="50000" fill="hold" grpId="1" nodeType="clickEffect">
                                  <p:stCondLst>
                                    <p:cond delay="0"/>
                                  </p:stCondLst>
                                  <p:childTnLst>
                                    <p:animMotion origin="layout" path="M 4.16667E-6 -2.59259E-6 L -0.02956 0.04005 C -0.03581 0.04908 -0.04493 0.05394 -0.05456 0.05394 C -0.06563 0.05394 -0.07435 0.04908 -0.0806 0.04005 L -0.1099 -2.59259E-6 " pathEditMode="relative" rAng="0" ptsTypes="AAAAA">
                                      <p:cBhvr>
                                        <p:cTn id="57" dur="2000" fill="hold"/>
                                        <p:tgtEl>
                                          <p:spTgt spid="51"/>
                                        </p:tgtEl>
                                        <p:attrNameLst>
                                          <p:attrName>ppt_x</p:attrName>
                                          <p:attrName>ppt_y</p:attrName>
                                        </p:attrNameLst>
                                      </p:cBhvr>
                                      <p:rCtr x="-5495" y="2685"/>
                                    </p:animMotion>
                                  </p:childTnLst>
                                </p:cTn>
                              </p:par>
                            </p:childTnLst>
                          </p:cTn>
                        </p:par>
                        <p:par>
                          <p:cTn id="58" fill="hold">
                            <p:stCondLst>
                              <p:cond delay="2000"/>
                            </p:stCondLst>
                            <p:childTnLst>
                              <p:par>
                                <p:cTn id="59" presetID="10" presetClass="exit" presetSubtype="0" fill="hold" nodeType="afterEffect">
                                  <p:stCondLst>
                                    <p:cond delay="0"/>
                                  </p:stCondLst>
                                  <p:childTnLst>
                                    <p:animEffect transition="out" filter="fade">
                                      <p:cBhvr>
                                        <p:cTn id="60" dur="500"/>
                                        <p:tgtEl>
                                          <p:spTgt spid="44">
                                            <p:txEl>
                                              <p:pRg st="0" end="0"/>
                                            </p:txEl>
                                          </p:spTgt>
                                        </p:tgtEl>
                                      </p:cBhvr>
                                    </p:animEffect>
                                    <p:set>
                                      <p:cBhvr>
                                        <p:cTn id="61" dur="1" fill="hold">
                                          <p:stCondLst>
                                            <p:cond delay="499"/>
                                          </p:stCondLst>
                                        </p:cTn>
                                        <p:tgtEl>
                                          <p:spTgt spid="44">
                                            <p:txEl>
                                              <p:pRg st="0" end="0"/>
                                            </p:txEl>
                                          </p:spTgt>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37" presetClass="path" presetSubtype="0" accel="50000" decel="50000" fill="hold" grpId="1" nodeType="clickEffect">
                                  <p:stCondLst>
                                    <p:cond delay="0"/>
                                  </p:stCondLst>
                                  <p:childTnLst>
                                    <p:animMotion origin="layout" path="M 2.5E-6 7.40741E-7 L -0.02982 0.04005 C -0.03607 0.04907 -0.04531 0.05393 -0.05508 0.05393 C -0.06628 0.05393 -0.07513 0.04907 -0.08138 0.04005 L -0.11107 7.40741E-7 " pathEditMode="relative" rAng="0" ptsTypes="AAAAA">
                                      <p:cBhvr>
                                        <p:cTn id="65" dur="2000" fill="hold"/>
                                        <p:tgtEl>
                                          <p:spTgt spid="52"/>
                                        </p:tgtEl>
                                        <p:attrNameLst>
                                          <p:attrName>ppt_x</p:attrName>
                                          <p:attrName>ppt_y</p:attrName>
                                        </p:attrNameLst>
                                      </p:cBhvr>
                                      <p:rCtr x="-5560" y="2685"/>
                                    </p:animMotion>
                                  </p:childTnLst>
                                </p:cTn>
                              </p:par>
                            </p:childTnLst>
                          </p:cTn>
                        </p:par>
                        <p:par>
                          <p:cTn id="66" fill="hold">
                            <p:stCondLst>
                              <p:cond delay="2000"/>
                            </p:stCondLst>
                            <p:childTnLst>
                              <p:par>
                                <p:cTn id="67" presetID="10" presetClass="exit" presetSubtype="0" fill="hold" grpId="1" nodeType="afterEffect">
                                  <p:stCondLst>
                                    <p:cond delay="0"/>
                                  </p:stCondLst>
                                  <p:childTnLst>
                                    <p:animEffect transition="out" filter="fade">
                                      <p:cBhvr>
                                        <p:cTn id="68" dur="500"/>
                                        <p:tgtEl>
                                          <p:spTgt spid="49"/>
                                        </p:tgtEl>
                                      </p:cBhvr>
                                    </p:animEffect>
                                    <p:set>
                                      <p:cBhvr>
                                        <p:cTn id="69" dur="1" fill="hold">
                                          <p:stCondLst>
                                            <p:cond delay="499"/>
                                          </p:stCondLst>
                                        </p:cTn>
                                        <p:tgtEl>
                                          <p:spTgt spid="49"/>
                                        </p:tgtEl>
                                        <p:attrNameLst>
                                          <p:attrName>style.visibility</p:attrName>
                                        </p:attrNameLst>
                                      </p:cBhvr>
                                      <p:to>
                                        <p:strVal val="hidden"/>
                                      </p:to>
                                    </p:set>
                                  </p:childTnLst>
                                </p:cTn>
                              </p:par>
                            </p:childTnLst>
                          </p:cTn>
                        </p:par>
                      </p:childTnLst>
                    </p:cTn>
                  </p:par>
                  <p:par>
                    <p:cTn id="70" fill="hold">
                      <p:stCondLst>
                        <p:cond delay="indefinite"/>
                      </p:stCondLst>
                      <p:childTnLst>
                        <p:par>
                          <p:cTn id="71" fill="hold">
                            <p:stCondLst>
                              <p:cond delay="0"/>
                            </p:stCondLst>
                            <p:childTnLst>
                              <p:par>
                                <p:cTn id="72" presetID="1" presetClass="exit" presetSubtype="0" fill="hold" grpId="2" nodeType="clickEffect">
                                  <p:stCondLst>
                                    <p:cond delay="0"/>
                                  </p:stCondLst>
                                  <p:childTnLst>
                                    <p:set>
                                      <p:cBhvr>
                                        <p:cTn id="73" dur="1" fill="hold">
                                          <p:stCondLst>
                                            <p:cond delay="0"/>
                                          </p:stCondLst>
                                        </p:cTn>
                                        <p:tgtEl>
                                          <p:spTgt spid="44">
                                            <p:txEl>
                                              <p:pRg st="0" end="0"/>
                                            </p:txEl>
                                          </p:spTgt>
                                        </p:tgtEl>
                                        <p:attrNameLst>
                                          <p:attrName>style.visibility</p:attrName>
                                        </p:attrNameLst>
                                      </p:cBhvr>
                                      <p:to>
                                        <p:strVal val="hidden"/>
                                      </p:to>
                                    </p:set>
                                  </p:childTnLst>
                                </p:cTn>
                              </p:par>
                              <p:par>
                                <p:cTn id="74" presetID="1" presetClass="exit" presetSubtype="0" fill="hold" grpId="2" nodeType="withEffect">
                                  <p:stCondLst>
                                    <p:cond delay="0"/>
                                  </p:stCondLst>
                                  <p:childTnLst>
                                    <p:set>
                                      <p:cBhvr>
                                        <p:cTn id="75" dur="1" fill="hold">
                                          <p:stCondLst>
                                            <p:cond delay="0"/>
                                          </p:stCondLst>
                                        </p:cTn>
                                        <p:tgtEl>
                                          <p:spTgt spid="44">
                                            <p:bg/>
                                          </p:spTgt>
                                        </p:tgtEl>
                                        <p:attrNameLst>
                                          <p:attrName>style.visibility</p:attrName>
                                        </p:attrNameLst>
                                      </p:cBhvr>
                                      <p:to>
                                        <p:strVal val="hidden"/>
                                      </p:to>
                                    </p:set>
                                  </p:childTnLst>
                                </p:cTn>
                              </p:par>
                              <p:par>
                                <p:cTn id="76" presetID="1" presetClass="exit" presetSubtype="0" fill="hold" grpId="1" nodeType="withEffect">
                                  <p:stCondLst>
                                    <p:cond delay="0"/>
                                  </p:stCondLst>
                                  <p:childTnLst>
                                    <p:set>
                                      <p:cBhvr>
                                        <p:cTn id="77" dur="1" fill="hold">
                                          <p:stCondLst>
                                            <p:cond delay="0"/>
                                          </p:stCondLst>
                                        </p:cTn>
                                        <p:tgtEl>
                                          <p:spTgt spid="45"/>
                                        </p:tgtEl>
                                        <p:attrNameLst>
                                          <p:attrName>style.visibility</p:attrName>
                                        </p:attrNameLst>
                                      </p:cBhvr>
                                      <p:to>
                                        <p:strVal val="hidden"/>
                                      </p:to>
                                    </p:set>
                                  </p:childTnLst>
                                </p:cTn>
                              </p:par>
                              <p:par>
                                <p:cTn id="78" presetID="1" presetClass="exit" presetSubtype="0" fill="hold" grpId="1" nodeType="withEffect">
                                  <p:stCondLst>
                                    <p:cond delay="0"/>
                                  </p:stCondLst>
                                  <p:childTnLst>
                                    <p:set>
                                      <p:cBhvr>
                                        <p:cTn id="79" dur="1" fill="hold">
                                          <p:stCondLst>
                                            <p:cond delay="0"/>
                                          </p:stCondLst>
                                        </p:cTn>
                                        <p:tgtEl>
                                          <p:spTgt spid="46"/>
                                        </p:tgtEl>
                                        <p:attrNameLst>
                                          <p:attrName>style.visibility</p:attrName>
                                        </p:attrNameLst>
                                      </p:cBhvr>
                                      <p:to>
                                        <p:strVal val="hidden"/>
                                      </p:to>
                                    </p:set>
                                  </p:childTnLst>
                                </p:cTn>
                              </p:par>
                              <p:par>
                                <p:cTn id="80" presetID="1" presetClass="exit" presetSubtype="0" fill="hold" grpId="1" nodeType="withEffect">
                                  <p:stCondLst>
                                    <p:cond delay="0"/>
                                  </p:stCondLst>
                                  <p:childTnLst>
                                    <p:set>
                                      <p:cBhvr>
                                        <p:cTn id="81" dur="1" fill="hold">
                                          <p:stCondLst>
                                            <p:cond delay="0"/>
                                          </p:stCondLst>
                                        </p:cTn>
                                        <p:tgtEl>
                                          <p:spTgt spid="47"/>
                                        </p:tgtEl>
                                        <p:attrNameLst>
                                          <p:attrName>style.visibility</p:attrName>
                                        </p:attrNameLst>
                                      </p:cBhvr>
                                      <p:to>
                                        <p:strVal val="hidden"/>
                                      </p:to>
                                    </p:set>
                                  </p:childTnLst>
                                </p:cTn>
                              </p:par>
                              <p:par>
                                <p:cTn id="82" presetID="1" presetClass="exit" presetSubtype="0" fill="hold" grpId="1" nodeType="withEffect">
                                  <p:stCondLst>
                                    <p:cond delay="0"/>
                                  </p:stCondLst>
                                  <p:childTnLst>
                                    <p:set>
                                      <p:cBhvr>
                                        <p:cTn id="83" dur="1" fill="hold">
                                          <p:stCondLst>
                                            <p:cond delay="0"/>
                                          </p:stCondLst>
                                        </p:cTn>
                                        <p:tgtEl>
                                          <p:spTgt spid="48"/>
                                        </p:tgtEl>
                                        <p:attrNameLst>
                                          <p:attrName>style.visibility</p:attrName>
                                        </p:attrNameLst>
                                      </p:cBhvr>
                                      <p:to>
                                        <p:strVal val="hidden"/>
                                      </p:to>
                                    </p:set>
                                  </p:childTnLst>
                                </p:cTn>
                              </p:par>
                              <p:par>
                                <p:cTn id="84" presetID="1" presetClass="exit" presetSubtype="0" fill="hold" grpId="2" nodeType="withEffect">
                                  <p:stCondLst>
                                    <p:cond delay="0"/>
                                  </p:stCondLst>
                                  <p:childTnLst>
                                    <p:set>
                                      <p:cBhvr>
                                        <p:cTn id="85" dur="1" fill="hold">
                                          <p:stCondLst>
                                            <p:cond delay="0"/>
                                          </p:stCondLst>
                                        </p:cTn>
                                        <p:tgtEl>
                                          <p:spTgt spid="49"/>
                                        </p:tgtEl>
                                        <p:attrNameLst>
                                          <p:attrName>style.visibility</p:attrName>
                                        </p:attrNameLst>
                                      </p:cBhvr>
                                      <p:to>
                                        <p:strVal val="hidden"/>
                                      </p:to>
                                    </p:set>
                                  </p:childTnLst>
                                </p:cTn>
                              </p:par>
                              <p:par>
                                <p:cTn id="86" presetID="1" presetClass="exit" presetSubtype="0" fill="hold" grpId="1" nodeType="withEffect">
                                  <p:stCondLst>
                                    <p:cond delay="0"/>
                                  </p:stCondLst>
                                  <p:childTnLst>
                                    <p:set>
                                      <p:cBhvr>
                                        <p:cTn id="87" dur="1" fill="hold">
                                          <p:stCondLst>
                                            <p:cond delay="0"/>
                                          </p:stCondLst>
                                        </p:cTn>
                                        <p:tgtEl>
                                          <p:spTgt spid="50"/>
                                        </p:tgtEl>
                                        <p:attrNameLst>
                                          <p:attrName>style.visibility</p:attrName>
                                        </p:attrNameLst>
                                      </p:cBhvr>
                                      <p:to>
                                        <p:strVal val="hidden"/>
                                      </p:to>
                                    </p:set>
                                  </p:childTnLst>
                                </p:cTn>
                              </p:par>
                              <p:par>
                                <p:cTn id="88" presetID="1" presetClass="exit" presetSubtype="0" fill="hold" grpId="2" nodeType="withEffect">
                                  <p:stCondLst>
                                    <p:cond delay="0"/>
                                  </p:stCondLst>
                                  <p:childTnLst>
                                    <p:set>
                                      <p:cBhvr>
                                        <p:cTn id="89" dur="1" fill="hold">
                                          <p:stCondLst>
                                            <p:cond delay="0"/>
                                          </p:stCondLst>
                                        </p:cTn>
                                        <p:tgtEl>
                                          <p:spTgt spid="51"/>
                                        </p:tgtEl>
                                        <p:attrNameLst>
                                          <p:attrName>style.visibility</p:attrName>
                                        </p:attrNameLst>
                                      </p:cBhvr>
                                      <p:to>
                                        <p:strVal val="hidden"/>
                                      </p:to>
                                    </p:set>
                                  </p:childTnLst>
                                </p:cTn>
                              </p:par>
                              <p:par>
                                <p:cTn id="90" presetID="1" presetClass="exit" presetSubtype="0" fill="hold" grpId="2" nodeType="withEffect">
                                  <p:stCondLst>
                                    <p:cond delay="0"/>
                                  </p:stCondLst>
                                  <p:childTnLst>
                                    <p:set>
                                      <p:cBhvr>
                                        <p:cTn id="91" dur="1" fill="hold">
                                          <p:stCondLst>
                                            <p:cond delay="0"/>
                                          </p:stCondLst>
                                        </p:cTn>
                                        <p:tgtEl>
                                          <p:spTgt spid="52"/>
                                        </p:tgtEl>
                                        <p:attrNameLst>
                                          <p:attrName>style.visibility</p:attrName>
                                        </p:attrNameLst>
                                      </p:cBhvr>
                                      <p:to>
                                        <p:strVal val="hidden"/>
                                      </p:to>
                                    </p:se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3">
                                            <p:txEl>
                                              <p:pRg st="12" end="12"/>
                                            </p:txEl>
                                          </p:spTgt>
                                        </p:tgtEl>
                                        <p:attrNameLst>
                                          <p:attrName>style.visibility</p:attrName>
                                        </p:attrNameLst>
                                      </p:cBhvr>
                                      <p:to>
                                        <p:strVal val="visible"/>
                                      </p:to>
                                    </p:set>
                                    <p:animEffect transition="in" filter="fade">
                                      <p:cBhvr>
                                        <p:cTn id="96" dur="500"/>
                                        <p:tgtEl>
                                          <p:spTgt spid="3">
                                            <p:txEl>
                                              <p:pRg st="12" end="12"/>
                                            </p:txEl>
                                          </p:spTgt>
                                        </p:tgtEl>
                                      </p:cBhvr>
                                    </p:animEffect>
                                  </p:childTnLst>
                                </p:cTn>
                              </p:par>
                              <p:par>
                                <p:cTn id="97" presetID="10" presetClass="entr" presetSubtype="0" fill="hold" nodeType="withEffect">
                                  <p:stCondLst>
                                    <p:cond delay="0"/>
                                  </p:stCondLst>
                                  <p:childTnLst>
                                    <p:set>
                                      <p:cBhvr>
                                        <p:cTn id="98" dur="1" fill="hold">
                                          <p:stCondLst>
                                            <p:cond delay="0"/>
                                          </p:stCondLst>
                                        </p:cTn>
                                        <p:tgtEl>
                                          <p:spTgt spid="3">
                                            <p:txEl>
                                              <p:pRg st="13" end="13"/>
                                            </p:txEl>
                                          </p:spTgt>
                                        </p:tgtEl>
                                        <p:attrNameLst>
                                          <p:attrName>style.visibility</p:attrName>
                                        </p:attrNameLst>
                                      </p:cBhvr>
                                      <p:to>
                                        <p:strVal val="visible"/>
                                      </p:to>
                                    </p:set>
                                    <p:animEffect transition="in" filter="fade">
                                      <p:cBhvr>
                                        <p:cTn id="99" dur="500"/>
                                        <p:tgtEl>
                                          <p:spTgt spid="3">
                                            <p:txEl>
                                              <p:pRg st="13" end="13"/>
                                            </p:txEl>
                                          </p:spTgt>
                                        </p:tgtEl>
                                      </p:cBhvr>
                                    </p:animEffect>
                                  </p:childTnLst>
                                </p:cTn>
                              </p:par>
                              <p:par>
                                <p:cTn id="100" presetID="10" presetClass="entr" presetSubtype="0" fill="hold" nodeType="withEffect">
                                  <p:stCondLst>
                                    <p:cond delay="0"/>
                                  </p:stCondLst>
                                  <p:childTnLst>
                                    <p:set>
                                      <p:cBhvr>
                                        <p:cTn id="101" dur="1" fill="hold">
                                          <p:stCondLst>
                                            <p:cond delay="0"/>
                                          </p:stCondLst>
                                        </p:cTn>
                                        <p:tgtEl>
                                          <p:spTgt spid="3">
                                            <p:txEl>
                                              <p:pRg st="14" end="14"/>
                                            </p:txEl>
                                          </p:spTgt>
                                        </p:tgtEl>
                                        <p:attrNameLst>
                                          <p:attrName>style.visibility</p:attrName>
                                        </p:attrNameLst>
                                      </p:cBhvr>
                                      <p:to>
                                        <p:strVal val="visible"/>
                                      </p:to>
                                    </p:set>
                                    <p:animEffect transition="in" filter="fade">
                                      <p:cBhvr>
                                        <p:cTn id="102" dur="500"/>
                                        <p:tgtEl>
                                          <p:spTgt spid="3">
                                            <p:txEl>
                                              <p:pRg st="14" end="14"/>
                                            </p:txEl>
                                          </p:spTgt>
                                        </p:tgtEl>
                                      </p:cBhvr>
                                    </p:animEffect>
                                  </p:childTnLst>
                                </p:cTn>
                              </p:par>
                              <p:par>
                                <p:cTn id="103" presetID="10" presetClass="entr" presetSubtype="0" fill="hold" nodeType="withEffect">
                                  <p:stCondLst>
                                    <p:cond delay="0"/>
                                  </p:stCondLst>
                                  <p:childTnLst>
                                    <p:set>
                                      <p:cBhvr>
                                        <p:cTn id="104" dur="1" fill="hold">
                                          <p:stCondLst>
                                            <p:cond delay="0"/>
                                          </p:stCondLst>
                                        </p:cTn>
                                        <p:tgtEl>
                                          <p:spTgt spid="3">
                                            <p:txEl>
                                              <p:pRg st="15" end="15"/>
                                            </p:txEl>
                                          </p:spTgt>
                                        </p:tgtEl>
                                        <p:attrNameLst>
                                          <p:attrName>style.visibility</p:attrName>
                                        </p:attrNameLst>
                                      </p:cBhvr>
                                      <p:to>
                                        <p:strVal val="visible"/>
                                      </p:to>
                                    </p:set>
                                    <p:animEffect transition="in" filter="fade">
                                      <p:cBhvr>
                                        <p:cTn id="105" dur="500"/>
                                        <p:tgtEl>
                                          <p:spTgt spid="3">
                                            <p:txEl>
                                              <p:pRg st="15" end="15"/>
                                            </p:txEl>
                                          </p:spTgt>
                                        </p:tgtEl>
                                      </p:cBhvr>
                                    </p:animEffect>
                                  </p:childTnLst>
                                </p:cTn>
                              </p:par>
                              <p:par>
                                <p:cTn id="106" presetID="10" presetClass="entr" presetSubtype="0" fill="hold" nodeType="withEffect">
                                  <p:stCondLst>
                                    <p:cond delay="0"/>
                                  </p:stCondLst>
                                  <p:childTnLst>
                                    <p:set>
                                      <p:cBhvr>
                                        <p:cTn id="107" dur="1" fill="hold">
                                          <p:stCondLst>
                                            <p:cond delay="0"/>
                                          </p:stCondLst>
                                        </p:cTn>
                                        <p:tgtEl>
                                          <p:spTgt spid="3">
                                            <p:txEl>
                                              <p:pRg st="16" end="16"/>
                                            </p:txEl>
                                          </p:spTgt>
                                        </p:tgtEl>
                                        <p:attrNameLst>
                                          <p:attrName>style.visibility</p:attrName>
                                        </p:attrNameLst>
                                      </p:cBhvr>
                                      <p:to>
                                        <p:strVal val="visible"/>
                                      </p:to>
                                    </p:set>
                                    <p:animEffect transition="in" filter="fade">
                                      <p:cBhvr>
                                        <p:cTn id="108" dur="500"/>
                                        <p:tgtEl>
                                          <p:spTgt spid="3">
                                            <p:txEl>
                                              <p:pRg st="16" end="16"/>
                                            </p:txEl>
                                          </p:spTgt>
                                        </p:tgtEl>
                                      </p:cBhvr>
                                    </p:animEffect>
                                  </p:childTnLst>
                                </p:cTn>
                              </p:par>
                              <p:par>
                                <p:cTn id="109" presetID="10" presetClass="entr" presetSubtype="0" fill="hold" nodeType="withEffect">
                                  <p:stCondLst>
                                    <p:cond delay="0"/>
                                  </p:stCondLst>
                                  <p:childTnLst>
                                    <p:set>
                                      <p:cBhvr>
                                        <p:cTn id="110" dur="1" fill="hold">
                                          <p:stCondLst>
                                            <p:cond delay="0"/>
                                          </p:stCondLst>
                                        </p:cTn>
                                        <p:tgtEl>
                                          <p:spTgt spid="3">
                                            <p:txEl>
                                              <p:pRg st="17" end="17"/>
                                            </p:txEl>
                                          </p:spTgt>
                                        </p:tgtEl>
                                        <p:attrNameLst>
                                          <p:attrName>style.visibility</p:attrName>
                                        </p:attrNameLst>
                                      </p:cBhvr>
                                      <p:to>
                                        <p:strVal val="visible"/>
                                      </p:to>
                                    </p:set>
                                    <p:animEffect transition="in" filter="fade">
                                      <p:cBhvr>
                                        <p:cTn id="111" dur="500"/>
                                        <p:tgtEl>
                                          <p:spTgt spid="3">
                                            <p:txEl>
                                              <p:pRg st="17" end="17"/>
                                            </p:txEl>
                                          </p:spTgt>
                                        </p:tgtEl>
                                      </p:cBhvr>
                                    </p:animEffect>
                                  </p:childTnLst>
                                </p:cTn>
                              </p:par>
                              <p:par>
                                <p:cTn id="112" presetID="10" presetClass="entr" presetSubtype="0" fill="hold" nodeType="withEffect">
                                  <p:stCondLst>
                                    <p:cond delay="0"/>
                                  </p:stCondLst>
                                  <p:childTnLst>
                                    <p:set>
                                      <p:cBhvr>
                                        <p:cTn id="113" dur="1" fill="hold">
                                          <p:stCondLst>
                                            <p:cond delay="0"/>
                                          </p:stCondLst>
                                        </p:cTn>
                                        <p:tgtEl>
                                          <p:spTgt spid="3">
                                            <p:txEl>
                                              <p:pRg st="18" end="18"/>
                                            </p:txEl>
                                          </p:spTgt>
                                        </p:tgtEl>
                                        <p:attrNameLst>
                                          <p:attrName>style.visibility</p:attrName>
                                        </p:attrNameLst>
                                      </p:cBhvr>
                                      <p:to>
                                        <p:strVal val="visible"/>
                                      </p:to>
                                    </p:set>
                                    <p:animEffect transition="in" filter="fade">
                                      <p:cBhvr>
                                        <p:cTn id="114" dur="500"/>
                                        <p:tgtEl>
                                          <p:spTgt spid="3">
                                            <p:txEl>
                                              <p:pRg st="18" end="18"/>
                                            </p:txEl>
                                          </p:spTgt>
                                        </p:tgtEl>
                                      </p:cBhvr>
                                    </p:animEffect>
                                  </p:childTnLst>
                                </p:cTn>
                              </p:par>
                              <p:par>
                                <p:cTn id="115" presetID="10" presetClass="entr" presetSubtype="0" fill="hold" nodeType="withEffect">
                                  <p:stCondLst>
                                    <p:cond delay="0"/>
                                  </p:stCondLst>
                                  <p:childTnLst>
                                    <p:set>
                                      <p:cBhvr>
                                        <p:cTn id="116" dur="1" fill="hold">
                                          <p:stCondLst>
                                            <p:cond delay="0"/>
                                          </p:stCondLst>
                                        </p:cTn>
                                        <p:tgtEl>
                                          <p:spTgt spid="3">
                                            <p:txEl>
                                              <p:pRg st="19" end="19"/>
                                            </p:txEl>
                                          </p:spTgt>
                                        </p:tgtEl>
                                        <p:attrNameLst>
                                          <p:attrName>style.visibility</p:attrName>
                                        </p:attrNameLst>
                                      </p:cBhvr>
                                      <p:to>
                                        <p:strVal val="visible"/>
                                      </p:to>
                                    </p:set>
                                    <p:animEffect transition="in" filter="fade">
                                      <p:cBhvr>
                                        <p:cTn id="117" dur="500"/>
                                        <p:tgtEl>
                                          <p:spTgt spid="3">
                                            <p:txEl>
                                              <p:pRg st="19" end="19"/>
                                            </p:txEl>
                                          </p:spTgt>
                                        </p:tgtEl>
                                      </p:cBhvr>
                                    </p:animEffect>
                                  </p:childTnLst>
                                </p:cTn>
                              </p:par>
                              <p:par>
                                <p:cTn id="118" presetID="10" presetClass="entr" presetSubtype="0" fill="hold" nodeType="withEffect">
                                  <p:stCondLst>
                                    <p:cond delay="0"/>
                                  </p:stCondLst>
                                  <p:childTnLst>
                                    <p:set>
                                      <p:cBhvr>
                                        <p:cTn id="119" dur="1" fill="hold">
                                          <p:stCondLst>
                                            <p:cond delay="0"/>
                                          </p:stCondLst>
                                        </p:cTn>
                                        <p:tgtEl>
                                          <p:spTgt spid="3">
                                            <p:txEl>
                                              <p:pRg st="20" end="20"/>
                                            </p:txEl>
                                          </p:spTgt>
                                        </p:tgtEl>
                                        <p:attrNameLst>
                                          <p:attrName>style.visibility</p:attrName>
                                        </p:attrNameLst>
                                      </p:cBhvr>
                                      <p:to>
                                        <p:strVal val="visible"/>
                                      </p:to>
                                    </p:set>
                                    <p:animEffect transition="in" filter="fade">
                                      <p:cBhvr>
                                        <p:cTn id="120" dur="500"/>
                                        <p:tgtEl>
                                          <p:spTgt spid="3">
                                            <p:txEl>
                                              <p:pRg st="20" end="20"/>
                                            </p:txEl>
                                          </p:spTgt>
                                        </p:tgtEl>
                                      </p:cBhvr>
                                    </p:animEffect>
                                  </p:childTnLst>
                                </p:cTn>
                              </p:par>
                              <p:par>
                                <p:cTn id="121" presetID="10" presetClass="entr" presetSubtype="0" fill="hold" nodeType="withEffect">
                                  <p:stCondLst>
                                    <p:cond delay="0"/>
                                  </p:stCondLst>
                                  <p:childTnLst>
                                    <p:set>
                                      <p:cBhvr>
                                        <p:cTn id="122" dur="1" fill="hold">
                                          <p:stCondLst>
                                            <p:cond delay="0"/>
                                          </p:stCondLst>
                                        </p:cTn>
                                        <p:tgtEl>
                                          <p:spTgt spid="3">
                                            <p:txEl>
                                              <p:pRg st="21" end="21"/>
                                            </p:txEl>
                                          </p:spTgt>
                                        </p:tgtEl>
                                        <p:attrNameLst>
                                          <p:attrName>style.visibility</p:attrName>
                                        </p:attrNameLst>
                                      </p:cBhvr>
                                      <p:to>
                                        <p:strVal val="visible"/>
                                      </p:to>
                                    </p:set>
                                    <p:animEffect transition="in" filter="fade">
                                      <p:cBhvr>
                                        <p:cTn id="123" dur="500"/>
                                        <p:tgtEl>
                                          <p:spTgt spid="3">
                                            <p:txEl>
                                              <p:pRg st="21" end="21"/>
                                            </p:txEl>
                                          </p:spTgt>
                                        </p:tgtEl>
                                      </p:cBhvr>
                                    </p:animEffect>
                                  </p:childTnLst>
                                </p:cTn>
                              </p:par>
                              <p:par>
                                <p:cTn id="124" presetID="10" presetClass="entr" presetSubtype="0" fill="hold" nodeType="withEffect">
                                  <p:stCondLst>
                                    <p:cond delay="0"/>
                                  </p:stCondLst>
                                  <p:childTnLst>
                                    <p:set>
                                      <p:cBhvr>
                                        <p:cTn id="125" dur="1" fill="hold">
                                          <p:stCondLst>
                                            <p:cond delay="0"/>
                                          </p:stCondLst>
                                        </p:cTn>
                                        <p:tgtEl>
                                          <p:spTgt spid="3">
                                            <p:txEl>
                                              <p:pRg st="22" end="22"/>
                                            </p:txEl>
                                          </p:spTgt>
                                        </p:tgtEl>
                                        <p:attrNameLst>
                                          <p:attrName>style.visibility</p:attrName>
                                        </p:attrNameLst>
                                      </p:cBhvr>
                                      <p:to>
                                        <p:strVal val="visible"/>
                                      </p:to>
                                    </p:set>
                                    <p:animEffect transition="in" filter="fade">
                                      <p:cBhvr>
                                        <p:cTn id="126" dur="500"/>
                                        <p:tgtEl>
                                          <p:spTgt spid="3">
                                            <p:txEl>
                                              <p:pRg st="22" end="22"/>
                                            </p:txEl>
                                          </p:spTgt>
                                        </p:tgtEl>
                                      </p:cBhvr>
                                    </p:animEffect>
                                  </p:childTnLst>
                                </p:cTn>
                              </p:par>
                              <p:par>
                                <p:cTn id="127" presetID="10" presetClass="entr" presetSubtype="0" fill="hold" nodeType="withEffect">
                                  <p:stCondLst>
                                    <p:cond delay="0"/>
                                  </p:stCondLst>
                                  <p:childTnLst>
                                    <p:set>
                                      <p:cBhvr>
                                        <p:cTn id="128" dur="1" fill="hold">
                                          <p:stCondLst>
                                            <p:cond delay="0"/>
                                          </p:stCondLst>
                                        </p:cTn>
                                        <p:tgtEl>
                                          <p:spTgt spid="3">
                                            <p:txEl>
                                              <p:pRg st="23" end="23"/>
                                            </p:txEl>
                                          </p:spTgt>
                                        </p:tgtEl>
                                        <p:attrNameLst>
                                          <p:attrName>style.visibility</p:attrName>
                                        </p:attrNameLst>
                                      </p:cBhvr>
                                      <p:to>
                                        <p:strVal val="visible"/>
                                      </p:to>
                                    </p:set>
                                    <p:animEffect transition="in" filter="fade">
                                      <p:cBhvr>
                                        <p:cTn id="129" dur="500"/>
                                        <p:tgtEl>
                                          <p:spTgt spid="3">
                                            <p:txEl>
                                              <p:pRg st="23" end="23"/>
                                            </p:txEl>
                                          </p:spTgt>
                                        </p:tgtEl>
                                      </p:cBhvr>
                                    </p:animEffect>
                                  </p:childTnLst>
                                </p:cTn>
                              </p:par>
                              <p:par>
                                <p:cTn id="130" presetID="10" presetClass="entr" presetSubtype="0" fill="hold" nodeType="withEffect">
                                  <p:stCondLst>
                                    <p:cond delay="0"/>
                                  </p:stCondLst>
                                  <p:childTnLst>
                                    <p:set>
                                      <p:cBhvr>
                                        <p:cTn id="131" dur="1" fill="hold">
                                          <p:stCondLst>
                                            <p:cond delay="0"/>
                                          </p:stCondLst>
                                        </p:cTn>
                                        <p:tgtEl>
                                          <p:spTgt spid="3">
                                            <p:txEl>
                                              <p:pRg st="24" end="24"/>
                                            </p:txEl>
                                          </p:spTgt>
                                        </p:tgtEl>
                                        <p:attrNameLst>
                                          <p:attrName>style.visibility</p:attrName>
                                        </p:attrNameLst>
                                      </p:cBhvr>
                                      <p:to>
                                        <p:strVal val="visible"/>
                                      </p:to>
                                    </p:set>
                                    <p:animEffect transition="in" filter="fade">
                                      <p:cBhvr>
                                        <p:cTn id="132" dur="500"/>
                                        <p:tgtEl>
                                          <p:spTgt spid="3">
                                            <p:txEl>
                                              <p:pRg st="24" end="24"/>
                                            </p:txEl>
                                          </p:spTgt>
                                        </p:tgtEl>
                                      </p:cBhvr>
                                    </p:animEffec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grpId="1" nodeType="clickEffect">
                                  <p:stCondLst>
                                    <p:cond delay="0"/>
                                  </p:stCondLst>
                                  <p:childTnLst>
                                    <p:set>
                                      <p:cBhvr>
                                        <p:cTn id="136" dur="1" fill="hold">
                                          <p:stCondLst>
                                            <p:cond delay="0"/>
                                          </p:stCondLst>
                                        </p:cTn>
                                        <p:tgtEl>
                                          <p:spTgt spid="69"/>
                                        </p:tgtEl>
                                        <p:attrNameLst>
                                          <p:attrName>style.visibility</p:attrName>
                                        </p:attrNameLst>
                                      </p:cBhvr>
                                      <p:to>
                                        <p:strVal val="visible"/>
                                      </p:to>
                                    </p:set>
                                  </p:childTnLst>
                                </p:cTn>
                              </p:par>
                              <p:par>
                                <p:cTn id="137" presetID="1" presetClass="entr" presetSubtype="0" fill="hold" grpId="0" nodeType="withEffect">
                                  <p:stCondLst>
                                    <p:cond delay="0"/>
                                  </p:stCondLst>
                                  <p:childTnLst>
                                    <p:set>
                                      <p:cBhvr>
                                        <p:cTn id="138" dur="1" fill="hold">
                                          <p:stCondLst>
                                            <p:cond delay="0"/>
                                          </p:stCondLst>
                                        </p:cTn>
                                        <p:tgtEl>
                                          <p:spTgt spid="53">
                                            <p:bg/>
                                          </p:spTgt>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53">
                                            <p:txEl>
                                              <p:pRg st="0" end="0"/>
                                            </p:txEl>
                                          </p:spTgt>
                                        </p:tgtEl>
                                        <p:attrNameLst>
                                          <p:attrName>style.visibility</p:attrName>
                                        </p:attrNameLst>
                                      </p:cBhvr>
                                      <p:to>
                                        <p:strVal val="visible"/>
                                      </p:to>
                                    </p:set>
                                  </p:childTnLst>
                                </p:cTn>
                              </p:par>
                              <p:par>
                                <p:cTn id="141" presetID="1" presetClass="entr" presetSubtype="0" fill="hold" grpId="1" nodeType="withEffect">
                                  <p:stCondLst>
                                    <p:cond delay="0"/>
                                  </p:stCondLst>
                                  <p:childTnLst>
                                    <p:set>
                                      <p:cBhvr>
                                        <p:cTn id="142" dur="1" fill="hold">
                                          <p:stCondLst>
                                            <p:cond delay="0"/>
                                          </p:stCondLst>
                                        </p:cTn>
                                        <p:tgtEl>
                                          <p:spTgt spid="66"/>
                                        </p:tgtEl>
                                        <p:attrNameLst>
                                          <p:attrName>style.visibility</p:attrName>
                                        </p:attrNameLst>
                                      </p:cBhvr>
                                      <p:to>
                                        <p:strVal val="visible"/>
                                      </p:to>
                                    </p:set>
                                  </p:childTnLst>
                                </p:cTn>
                              </p:par>
                              <p:par>
                                <p:cTn id="143" presetID="1" presetClass="entr" presetSubtype="0" fill="hold" grpId="1" nodeType="withEffect">
                                  <p:stCondLst>
                                    <p:cond delay="0"/>
                                  </p:stCondLst>
                                  <p:childTnLst>
                                    <p:set>
                                      <p:cBhvr>
                                        <p:cTn id="144" dur="1" fill="hold">
                                          <p:stCondLst>
                                            <p:cond delay="0"/>
                                          </p:stCondLst>
                                        </p:cTn>
                                        <p:tgtEl>
                                          <p:spTgt spid="70"/>
                                        </p:tgtEl>
                                        <p:attrNameLst>
                                          <p:attrName>style.visibility</p:attrName>
                                        </p:attrNameLst>
                                      </p:cBhvr>
                                      <p:to>
                                        <p:strVal val="visible"/>
                                      </p:to>
                                    </p:set>
                                  </p:childTnLst>
                                </p:cTn>
                              </p:par>
                              <p:par>
                                <p:cTn id="145" presetID="1" presetClass="entr" presetSubtype="0" fill="hold" grpId="1" nodeType="withEffect">
                                  <p:stCondLst>
                                    <p:cond delay="0"/>
                                  </p:stCondLst>
                                  <p:childTnLst>
                                    <p:set>
                                      <p:cBhvr>
                                        <p:cTn id="146" dur="1" fill="hold">
                                          <p:stCondLst>
                                            <p:cond delay="0"/>
                                          </p:stCondLst>
                                        </p:cTn>
                                        <p:tgtEl>
                                          <p:spTgt spid="67"/>
                                        </p:tgtEl>
                                        <p:attrNameLst>
                                          <p:attrName>style.visibility</p:attrName>
                                        </p:attrNameLst>
                                      </p:cBhvr>
                                      <p:to>
                                        <p:strVal val="visible"/>
                                      </p:to>
                                    </p:set>
                                  </p:childTnLst>
                                </p:cTn>
                              </p:par>
                              <p:par>
                                <p:cTn id="147" presetID="1" presetClass="entr" presetSubtype="0" fill="hold" grpId="0" nodeType="withEffect">
                                  <p:stCondLst>
                                    <p:cond delay="0"/>
                                  </p:stCondLst>
                                  <p:childTnLst>
                                    <p:set>
                                      <p:cBhvr>
                                        <p:cTn id="148" dur="1" fill="hold">
                                          <p:stCondLst>
                                            <p:cond delay="0"/>
                                          </p:stCondLst>
                                        </p:cTn>
                                        <p:tgtEl>
                                          <p:spTgt spid="54"/>
                                        </p:tgtEl>
                                        <p:attrNameLst>
                                          <p:attrName>style.visibility</p:attrName>
                                        </p:attrNameLst>
                                      </p:cBhvr>
                                      <p:to>
                                        <p:strVal val="visible"/>
                                      </p:to>
                                    </p:set>
                                  </p:childTnLst>
                                </p:cTn>
                              </p:par>
                              <p:par>
                                <p:cTn id="149" presetID="1" presetClass="entr" presetSubtype="0" fill="hold" grpId="0" nodeType="withEffect">
                                  <p:stCondLst>
                                    <p:cond delay="0"/>
                                  </p:stCondLst>
                                  <p:childTnLst>
                                    <p:set>
                                      <p:cBhvr>
                                        <p:cTn id="150" dur="1" fill="hold">
                                          <p:stCondLst>
                                            <p:cond delay="0"/>
                                          </p:stCondLst>
                                        </p:cTn>
                                        <p:tgtEl>
                                          <p:spTgt spid="55"/>
                                        </p:tgtEl>
                                        <p:attrNameLst>
                                          <p:attrName>style.visibility</p:attrName>
                                        </p:attrNameLst>
                                      </p:cBhvr>
                                      <p:to>
                                        <p:strVal val="visible"/>
                                      </p:to>
                                    </p:set>
                                  </p:childTnLst>
                                </p:cTn>
                              </p:par>
                              <p:par>
                                <p:cTn id="151" presetID="1" presetClass="entr" presetSubtype="0" fill="hold" grpId="0" nodeType="withEffect">
                                  <p:stCondLst>
                                    <p:cond delay="0"/>
                                  </p:stCondLst>
                                  <p:childTnLst>
                                    <p:set>
                                      <p:cBhvr>
                                        <p:cTn id="152" dur="1" fill="hold">
                                          <p:stCondLst>
                                            <p:cond delay="0"/>
                                          </p:stCondLst>
                                        </p:cTn>
                                        <p:tgtEl>
                                          <p:spTgt spid="56"/>
                                        </p:tgtEl>
                                        <p:attrNameLst>
                                          <p:attrName>style.visibility</p:attrName>
                                        </p:attrNameLst>
                                      </p:cBhvr>
                                      <p:to>
                                        <p:strVal val="visible"/>
                                      </p:to>
                                    </p:set>
                                  </p:childTnLst>
                                </p:cTn>
                              </p:par>
                              <p:par>
                                <p:cTn id="153" presetID="1" presetClass="entr" presetSubtype="0" fill="hold" grpId="0" nodeType="withEffect">
                                  <p:stCondLst>
                                    <p:cond delay="0"/>
                                  </p:stCondLst>
                                  <p:childTnLst>
                                    <p:set>
                                      <p:cBhvr>
                                        <p:cTn id="154" dur="1" fill="hold">
                                          <p:stCondLst>
                                            <p:cond delay="0"/>
                                          </p:stCondLst>
                                        </p:cTn>
                                        <p:tgtEl>
                                          <p:spTgt spid="57"/>
                                        </p:tgtEl>
                                        <p:attrNameLst>
                                          <p:attrName>style.visibility</p:attrName>
                                        </p:attrNameLst>
                                      </p:cBhvr>
                                      <p:to>
                                        <p:strVal val="visible"/>
                                      </p:to>
                                    </p:set>
                                  </p:childTnLst>
                                </p:cTn>
                              </p:par>
                              <p:par>
                                <p:cTn id="155" presetID="1" presetClass="entr" presetSubtype="0" fill="hold" grpId="0" nodeType="withEffect">
                                  <p:stCondLst>
                                    <p:cond delay="0"/>
                                  </p:stCondLst>
                                  <p:childTnLst>
                                    <p:set>
                                      <p:cBhvr>
                                        <p:cTn id="156" dur="1" fill="hold">
                                          <p:stCondLst>
                                            <p:cond delay="0"/>
                                          </p:stCondLst>
                                        </p:cTn>
                                        <p:tgtEl>
                                          <p:spTgt spid="58"/>
                                        </p:tgtEl>
                                        <p:attrNameLst>
                                          <p:attrName>style.visibility</p:attrName>
                                        </p:attrNameLst>
                                      </p:cBhvr>
                                      <p:to>
                                        <p:strVal val="visible"/>
                                      </p:to>
                                    </p:set>
                                  </p:childTnLst>
                                </p:cTn>
                              </p:par>
                              <p:par>
                                <p:cTn id="157" presetID="1" presetClass="entr" presetSubtype="0" fill="hold" grpId="0" nodeType="withEffect">
                                  <p:stCondLst>
                                    <p:cond delay="0"/>
                                  </p:stCondLst>
                                  <p:childTnLst>
                                    <p:set>
                                      <p:cBhvr>
                                        <p:cTn id="158" dur="1" fill="hold">
                                          <p:stCondLst>
                                            <p:cond delay="0"/>
                                          </p:stCondLst>
                                        </p:cTn>
                                        <p:tgtEl>
                                          <p:spTgt spid="59"/>
                                        </p:tgtEl>
                                        <p:attrNameLst>
                                          <p:attrName>style.visibility</p:attrName>
                                        </p:attrNameLst>
                                      </p:cBhvr>
                                      <p:to>
                                        <p:strVal val="visible"/>
                                      </p:to>
                                    </p:set>
                                  </p:childTnLst>
                                </p:cTn>
                              </p:par>
                              <p:par>
                                <p:cTn id="159" presetID="1" presetClass="entr" presetSubtype="0" fill="hold" grpId="0" nodeType="withEffect">
                                  <p:stCondLst>
                                    <p:cond delay="0"/>
                                  </p:stCondLst>
                                  <p:childTnLst>
                                    <p:set>
                                      <p:cBhvr>
                                        <p:cTn id="160" dur="1" fill="hold">
                                          <p:stCondLst>
                                            <p:cond delay="0"/>
                                          </p:stCondLst>
                                        </p:cTn>
                                        <p:tgtEl>
                                          <p:spTgt spid="60"/>
                                        </p:tgtEl>
                                        <p:attrNameLst>
                                          <p:attrName>style.visibility</p:attrName>
                                        </p:attrNameLst>
                                      </p:cBhvr>
                                      <p:to>
                                        <p:strVal val="visible"/>
                                      </p:to>
                                    </p:set>
                                  </p:childTnLst>
                                </p:cTn>
                              </p:par>
                              <p:par>
                                <p:cTn id="161" presetID="1" presetClass="entr" presetSubtype="0" fill="hold" grpId="0" nodeType="withEffect">
                                  <p:stCondLst>
                                    <p:cond delay="0"/>
                                  </p:stCondLst>
                                  <p:childTnLst>
                                    <p:set>
                                      <p:cBhvr>
                                        <p:cTn id="162" dur="1" fill="hold">
                                          <p:stCondLst>
                                            <p:cond delay="0"/>
                                          </p:stCondLst>
                                        </p:cTn>
                                        <p:tgtEl>
                                          <p:spTgt spid="61"/>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62"/>
                                        </p:tgtEl>
                                        <p:attrNameLst>
                                          <p:attrName>style.visibility</p:attrName>
                                        </p:attrNameLst>
                                      </p:cBhvr>
                                      <p:to>
                                        <p:strVal val="visible"/>
                                      </p:to>
                                    </p:set>
                                  </p:childTnLst>
                                </p:cTn>
                              </p:par>
                              <p:par>
                                <p:cTn id="165" presetID="1" presetClass="entr" presetSubtype="0" fill="hold" grpId="0" nodeType="withEffect">
                                  <p:stCondLst>
                                    <p:cond delay="0"/>
                                  </p:stCondLst>
                                  <p:childTnLst>
                                    <p:set>
                                      <p:cBhvr>
                                        <p:cTn id="166" dur="1" fill="hold">
                                          <p:stCondLst>
                                            <p:cond delay="0"/>
                                          </p:stCondLst>
                                        </p:cTn>
                                        <p:tgtEl>
                                          <p:spTgt spid="63"/>
                                        </p:tgtEl>
                                        <p:attrNameLst>
                                          <p:attrName>style.visibility</p:attrName>
                                        </p:attrNameLst>
                                      </p:cBhvr>
                                      <p:to>
                                        <p:strVal val="visible"/>
                                      </p:to>
                                    </p:set>
                                  </p:childTnLst>
                                </p:cTn>
                              </p:par>
                              <p:par>
                                <p:cTn id="167" presetID="1" presetClass="entr" presetSubtype="0" fill="hold" grpId="0" nodeType="withEffect">
                                  <p:stCondLst>
                                    <p:cond delay="0"/>
                                  </p:stCondLst>
                                  <p:childTnLst>
                                    <p:set>
                                      <p:cBhvr>
                                        <p:cTn id="168" dur="1" fill="hold">
                                          <p:stCondLst>
                                            <p:cond delay="0"/>
                                          </p:stCondLst>
                                        </p:cTn>
                                        <p:tgtEl>
                                          <p:spTgt spid="64"/>
                                        </p:tgtEl>
                                        <p:attrNameLst>
                                          <p:attrName>style.visibility</p:attrName>
                                        </p:attrNameLst>
                                      </p:cBhvr>
                                      <p:to>
                                        <p:strVal val="visible"/>
                                      </p:to>
                                    </p:set>
                                  </p:childTnLst>
                                </p:cTn>
                              </p:par>
                              <p:par>
                                <p:cTn id="169" presetID="1" presetClass="entr" presetSubtype="0" fill="hold" grpId="0" nodeType="withEffect">
                                  <p:stCondLst>
                                    <p:cond delay="0"/>
                                  </p:stCondLst>
                                  <p:childTnLst>
                                    <p:set>
                                      <p:cBhvr>
                                        <p:cTn id="170" dur="1" fill="hold">
                                          <p:stCondLst>
                                            <p:cond delay="0"/>
                                          </p:stCondLst>
                                        </p:cTn>
                                        <p:tgtEl>
                                          <p:spTgt spid="65"/>
                                        </p:tgtEl>
                                        <p:attrNameLst>
                                          <p:attrName>style.visibility</p:attrName>
                                        </p:attrNameLst>
                                      </p:cBhvr>
                                      <p:to>
                                        <p:strVal val="visible"/>
                                      </p:to>
                                    </p:set>
                                  </p:childTnLst>
                                </p:cTn>
                              </p:par>
                              <p:par>
                                <p:cTn id="171" presetID="1" presetClass="entr" presetSubtype="0" fill="hold" grpId="0" nodeType="withEffect">
                                  <p:stCondLst>
                                    <p:cond delay="0"/>
                                  </p:stCondLst>
                                  <p:childTnLst>
                                    <p:set>
                                      <p:cBhvr>
                                        <p:cTn id="172" dur="1" fill="hold">
                                          <p:stCondLst>
                                            <p:cond delay="0"/>
                                          </p:stCondLst>
                                        </p:cTn>
                                        <p:tgtEl>
                                          <p:spTgt spid="68"/>
                                        </p:tgtEl>
                                        <p:attrNameLst>
                                          <p:attrName>style.visibility</p:attrName>
                                        </p:attrNameLst>
                                      </p:cBhvr>
                                      <p:to>
                                        <p:strVal val="visible"/>
                                      </p:to>
                                    </p:set>
                                  </p:childTnLst>
                                </p:cTn>
                              </p:par>
                            </p:childTnLst>
                          </p:cTn>
                        </p:par>
                      </p:childTnLst>
                    </p:cTn>
                  </p:par>
                  <p:par>
                    <p:cTn id="173" fill="hold">
                      <p:stCondLst>
                        <p:cond delay="indefinite"/>
                      </p:stCondLst>
                      <p:childTnLst>
                        <p:par>
                          <p:cTn id="174" fill="hold">
                            <p:stCondLst>
                              <p:cond delay="0"/>
                            </p:stCondLst>
                            <p:childTnLst>
                              <p:par>
                                <p:cTn id="175" presetID="37" presetClass="path" presetSubtype="0" accel="50000" decel="50000" fill="hold" grpId="0" nodeType="clickEffect">
                                  <p:stCondLst>
                                    <p:cond delay="0"/>
                                  </p:stCondLst>
                                  <p:childTnLst>
                                    <p:animMotion origin="layout" path="M 4.375E-6 3.33333E-6 L -0.02943 0.04004 C -0.03555 0.04907 -0.04467 0.05393 -0.0543 0.05393 C -0.06524 0.05393 -0.07396 0.04907 -0.08008 0.04004 L -0.10938 3.33333E-6 " pathEditMode="relative" rAng="0" ptsTypes="AAAAA">
                                      <p:cBhvr>
                                        <p:cTn id="176" dur="2000" fill="hold"/>
                                        <p:tgtEl>
                                          <p:spTgt spid="69"/>
                                        </p:tgtEl>
                                        <p:attrNameLst>
                                          <p:attrName>ppt_x</p:attrName>
                                          <p:attrName>ppt_y</p:attrName>
                                        </p:attrNameLst>
                                      </p:cBhvr>
                                      <p:rCtr x="-5469" y="2685"/>
                                    </p:animMotion>
                                  </p:childTnLst>
                                </p:cTn>
                              </p:par>
                              <p:par>
                                <p:cTn id="177" presetID="10" presetClass="exit" presetSubtype="0" fill="hold" nodeType="withEffect">
                                  <p:stCondLst>
                                    <p:cond delay="0"/>
                                  </p:stCondLst>
                                  <p:childTnLst>
                                    <p:animEffect transition="out" filter="fade">
                                      <p:cBhvr>
                                        <p:cTn id="178" dur="500"/>
                                        <p:tgtEl>
                                          <p:spTgt spid="53">
                                            <p:txEl>
                                              <p:pRg st="0" end="0"/>
                                            </p:txEl>
                                          </p:spTgt>
                                        </p:tgtEl>
                                      </p:cBhvr>
                                    </p:animEffect>
                                    <p:set>
                                      <p:cBhvr>
                                        <p:cTn id="179" dur="1" fill="hold">
                                          <p:stCondLst>
                                            <p:cond delay="499"/>
                                          </p:stCondLst>
                                        </p:cTn>
                                        <p:tgtEl>
                                          <p:spTgt spid="53">
                                            <p:txEl>
                                              <p:pRg st="0" end="0"/>
                                            </p:txEl>
                                          </p:spTgt>
                                        </p:tgtEl>
                                        <p:attrNameLst>
                                          <p:attrName>style.visibility</p:attrName>
                                        </p:attrNameLst>
                                      </p:cBhvr>
                                      <p:to>
                                        <p:strVal val="hidden"/>
                                      </p:to>
                                    </p:set>
                                  </p:childTnLst>
                                </p:cTn>
                              </p:par>
                            </p:childTnLst>
                          </p:cTn>
                        </p:par>
                      </p:childTnLst>
                    </p:cTn>
                  </p:par>
                  <p:par>
                    <p:cTn id="180" fill="hold">
                      <p:stCondLst>
                        <p:cond delay="indefinite"/>
                      </p:stCondLst>
                      <p:childTnLst>
                        <p:par>
                          <p:cTn id="181" fill="hold">
                            <p:stCondLst>
                              <p:cond delay="0"/>
                            </p:stCondLst>
                            <p:childTnLst>
                              <p:par>
                                <p:cTn id="182" presetID="10" presetClass="exit" presetSubtype="0" fill="hold" grpId="0" nodeType="clickEffect">
                                  <p:stCondLst>
                                    <p:cond delay="0"/>
                                  </p:stCondLst>
                                  <p:childTnLst>
                                    <p:animEffect transition="out" filter="fade">
                                      <p:cBhvr>
                                        <p:cTn id="183" dur="500"/>
                                        <p:tgtEl>
                                          <p:spTgt spid="66"/>
                                        </p:tgtEl>
                                      </p:cBhvr>
                                    </p:animEffect>
                                    <p:set>
                                      <p:cBhvr>
                                        <p:cTn id="184" dur="1" fill="hold">
                                          <p:stCondLst>
                                            <p:cond delay="499"/>
                                          </p:stCondLst>
                                        </p:cTn>
                                        <p:tgtEl>
                                          <p:spTgt spid="66"/>
                                        </p:tgtEl>
                                        <p:attrNameLst>
                                          <p:attrName>style.visibility</p:attrName>
                                        </p:attrNameLst>
                                      </p:cBhvr>
                                      <p:to>
                                        <p:strVal val="hidden"/>
                                      </p:to>
                                    </p:set>
                                  </p:childTnLst>
                                </p:cTn>
                              </p:par>
                            </p:childTnLst>
                          </p:cTn>
                        </p:par>
                      </p:childTnLst>
                    </p:cTn>
                  </p:par>
                  <p:par>
                    <p:cTn id="185" fill="hold">
                      <p:stCondLst>
                        <p:cond delay="indefinite"/>
                      </p:stCondLst>
                      <p:childTnLst>
                        <p:par>
                          <p:cTn id="186" fill="hold">
                            <p:stCondLst>
                              <p:cond delay="0"/>
                            </p:stCondLst>
                            <p:childTnLst>
                              <p:par>
                                <p:cTn id="187" presetID="37" presetClass="path" presetSubtype="0" accel="50000" decel="50000" fill="hold" grpId="0" nodeType="clickEffect">
                                  <p:stCondLst>
                                    <p:cond delay="0"/>
                                  </p:stCondLst>
                                  <p:childTnLst>
                                    <p:animMotion origin="layout" path="M 2.5E-6 7.40741E-7 L -0.02943 0.04005 C -0.03555 0.04907 -0.04466 0.05393 -0.0543 0.05393 C -0.06524 0.05393 -0.07396 0.04907 -0.08008 0.04005 L -0.10938 7.40741E-7 " pathEditMode="relative" rAng="0" ptsTypes="AAAAA">
                                      <p:cBhvr>
                                        <p:cTn id="188" dur="2000" fill="hold"/>
                                        <p:tgtEl>
                                          <p:spTgt spid="70"/>
                                        </p:tgtEl>
                                        <p:attrNameLst>
                                          <p:attrName>ppt_x</p:attrName>
                                          <p:attrName>ppt_y</p:attrName>
                                        </p:attrNameLst>
                                      </p:cBhvr>
                                      <p:rCtr x="-5469" y="2685"/>
                                    </p:animMotion>
                                  </p:childTnLst>
                                </p:cTn>
                              </p:par>
                            </p:childTnLst>
                          </p:cTn>
                        </p:par>
                        <p:par>
                          <p:cTn id="189" fill="hold">
                            <p:stCondLst>
                              <p:cond delay="2000"/>
                            </p:stCondLst>
                            <p:childTnLst>
                              <p:par>
                                <p:cTn id="190" presetID="10" presetClass="exit" presetSubtype="0" fill="hold" grpId="0" nodeType="afterEffect">
                                  <p:stCondLst>
                                    <p:cond delay="0"/>
                                  </p:stCondLst>
                                  <p:childTnLst>
                                    <p:animEffect transition="out" filter="fade">
                                      <p:cBhvr>
                                        <p:cTn id="191" dur="500"/>
                                        <p:tgtEl>
                                          <p:spTgt spid="67"/>
                                        </p:tgtEl>
                                      </p:cBhvr>
                                    </p:animEffect>
                                    <p:set>
                                      <p:cBhvr>
                                        <p:cTn id="192" dur="1" fill="hold">
                                          <p:stCondLst>
                                            <p:cond delay="499"/>
                                          </p:stCondLst>
                                        </p:cTn>
                                        <p:tgtEl>
                                          <p:spTgt spid="67"/>
                                        </p:tgtEl>
                                        <p:attrNameLst>
                                          <p:attrName>style.visibility</p:attrName>
                                        </p:attrNameLst>
                                      </p:cBhvr>
                                      <p:to>
                                        <p:strVal val="hidden"/>
                                      </p:to>
                                    </p:set>
                                  </p:childTnLst>
                                </p:cTn>
                              </p:par>
                            </p:childTnLst>
                          </p:cTn>
                        </p:par>
                      </p:childTnLst>
                    </p:cTn>
                  </p:par>
                  <p:par>
                    <p:cTn id="193" fill="hold">
                      <p:stCondLst>
                        <p:cond delay="indefinite"/>
                      </p:stCondLst>
                      <p:childTnLst>
                        <p:par>
                          <p:cTn id="194" fill="hold">
                            <p:stCondLst>
                              <p:cond delay="0"/>
                            </p:stCondLst>
                            <p:childTnLst>
                              <p:par>
                                <p:cTn id="195" presetID="1" presetClass="exit" presetSubtype="0" fill="hold" grpId="2" nodeType="clickEffect">
                                  <p:stCondLst>
                                    <p:cond delay="0"/>
                                  </p:stCondLst>
                                  <p:childTnLst>
                                    <p:set>
                                      <p:cBhvr>
                                        <p:cTn id="196" dur="1" fill="hold">
                                          <p:stCondLst>
                                            <p:cond delay="0"/>
                                          </p:stCondLst>
                                        </p:cTn>
                                        <p:tgtEl>
                                          <p:spTgt spid="69"/>
                                        </p:tgtEl>
                                        <p:attrNameLst>
                                          <p:attrName>style.visibility</p:attrName>
                                        </p:attrNameLst>
                                      </p:cBhvr>
                                      <p:to>
                                        <p:strVal val="hidden"/>
                                      </p:to>
                                    </p:set>
                                  </p:childTnLst>
                                </p:cTn>
                              </p:par>
                              <p:par>
                                <p:cTn id="197" presetID="1" presetClass="exit" presetSubtype="0" fill="hold" grpId="1" nodeType="withEffect">
                                  <p:stCondLst>
                                    <p:cond delay="0"/>
                                  </p:stCondLst>
                                  <p:childTnLst>
                                    <p:set>
                                      <p:cBhvr>
                                        <p:cTn id="198" dur="1" fill="hold">
                                          <p:stCondLst>
                                            <p:cond delay="0"/>
                                          </p:stCondLst>
                                        </p:cTn>
                                        <p:tgtEl>
                                          <p:spTgt spid="53">
                                            <p:txEl>
                                              <p:pRg st="0" end="0"/>
                                            </p:txEl>
                                          </p:spTgt>
                                        </p:tgtEl>
                                        <p:attrNameLst>
                                          <p:attrName>style.visibility</p:attrName>
                                        </p:attrNameLst>
                                      </p:cBhvr>
                                      <p:to>
                                        <p:strVal val="hidden"/>
                                      </p:to>
                                    </p:set>
                                  </p:childTnLst>
                                </p:cTn>
                              </p:par>
                              <p:par>
                                <p:cTn id="199" presetID="1" presetClass="exit" presetSubtype="0" fill="hold" grpId="1" nodeType="withEffect">
                                  <p:stCondLst>
                                    <p:cond delay="0"/>
                                  </p:stCondLst>
                                  <p:childTnLst>
                                    <p:set>
                                      <p:cBhvr>
                                        <p:cTn id="200" dur="1" fill="hold">
                                          <p:stCondLst>
                                            <p:cond delay="0"/>
                                          </p:stCondLst>
                                        </p:cTn>
                                        <p:tgtEl>
                                          <p:spTgt spid="53">
                                            <p:bg/>
                                          </p:spTgt>
                                        </p:tgtEl>
                                        <p:attrNameLst>
                                          <p:attrName>style.visibility</p:attrName>
                                        </p:attrNameLst>
                                      </p:cBhvr>
                                      <p:to>
                                        <p:strVal val="hidden"/>
                                      </p:to>
                                    </p:set>
                                  </p:childTnLst>
                                </p:cTn>
                              </p:par>
                              <p:par>
                                <p:cTn id="201" presetID="1" presetClass="exit" presetSubtype="0" fill="hold" grpId="2" nodeType="withEffect">
                                  <p:stCondLst>
                                    <p:cond delay="0"/>
                                  </p:stCondLst>
                                  <p:childTnLst>
                                    <p:set>
                                      <p:cBhvr>
                                        <p:cTn id="202" dur="1" fill="hold">
                                          <p:stCondLst>
                                            <p:cond delay="0"/>
                                          </p:stCondLst>
                                        </p:cTn>
                                        <p:tgtEl>
                                          <p:spTgt spid="66"/>
                                        </p:tgtEl>
                                        <p:attrNameLst>
                                          <p:attrName>style.visibility</p:attrName>
                                        </p:attrNameLst>
                                      </p:cBhvr>
                                      <p:to>
                                        <p:strVal val="hidden"/>
                                      </p:to>
                                    </p:set>
                                  </p:childTnLst>
                                </p:cTn>
                              </p:par>
                              <p:par>
                                <p:cTn id="203" presetID="1" presetClass="exit" presetSubtype="0" fill="hold" grpId="2" nodeType="withEffect">
                                  <p:stCondLst>
                                    <p:cond delay="0"/>
                                  </p:stCondLst>
                                  <p:childTnLst>
                                    <p:set>
                                      <p:cBhvr>
                                        <p:cTn id="204" dur="1" fill="hold">
                                          <p:stCondLst>
                                            <p:cond delay="0"/>
                                          </p:stCondLst>
                                        </p:cTn>
                                        <p:tgtEl>
                                          <p:spTgt spid="70"/>
                                        </p:tgtEl>
                                        <p:attrNameLst>
                                          <p:attrName>style.visibility</p:attrName>
                                        </p:attrNameLst>
                                      </p:cBhvr>
                                      <p:to>
                                        <p:strVal val="hidden"/>
                                      </p:to>
                                    </p:set>
                                  </p:childTnLst>
                                </p:cTn>
                              </p:par>
                              <p:par>
                                <p:cTn id="205" presetID="1" presetClass="exit" presetSubtype="0" fill="hold" grpId="2" nodeType="withEffect">
                                  <p:stCondLst>
                                    <p:cond delay="0"/>
                                  </p:stCondLst>
                                  <p:childTnLst>
                                    <p:set>
                                      <p:cBhvr>
                                        <p:cTn id="206" dur="1" fill="hold">
                                          <p:stCondLst>
                                            <p:cond delay="0"/>
                                          </p:stCondLst>
                                        </p:cTn>
                                        <p:tgtEl>
                                          <p:spTgt spid="67"/>
                                        </p:tgtEl>
                                        <p:attrNameLst>
                                          <p:attrName>style.visibility</p:attrName>
                                        </p:attrNameLst>
                                      </p:cBhvr>
                                      <p:to>
                                        <p:strVal val="hidden"/>
                                      </p:to>
                                    </p:set>
                                  </p:childTnLst>
                                </p:cTn>
                              </p:par>
                              <p:par>
                                <p:cTn id="207" presetID="1" presetClass="exit" presetSubtype="0" fill="hold" grpId="1" nodeType="withEffect">
                                  <p:stCondLst>
                                    <p:cond delay="0"/>
                                  </p:stCondLst>
                                  <p:childTnLst>
                                    <p:set>
                                      <p:cBhvr>
                                        <p:cTn id="208" dur="1" fill="hold">
                                          <p:stCondLst>
                                            <p:cond delay="0"/>
                                          </p:stCondLst>
                                        </p:cTn>
                                        <p:tgtEl>
                                          <p:spTgt spid="54"/>
                                        </p:tgtEl>
                                        <p:attrNameLst>
                                          <p:attrName>style.visibility</p:attrName>
                                        </p:attrNameLst>
                                      </p:cBhvr>
                                      <p:to>
                                        <p:strVal val="hidden"/>
                                      </p:to>
                                    </p:set>
                                  </p:childTnLst>
                                </p:cTn>
                              </p:par>
                              <p:par>
                                <p:cTn id="209" presetID="1" presetClass="exit" presetSubtype="0" fill="hold" grpId="1" nodeType="withEffect">
                                  <p:stCondLst>
                                    <p:cond delay="0"/>
                                  </p:stCondLst>
                                  <p:childTnLst>
                                    <p:set>
                                      <p:cBhvr>
                                        <p:cTn id="210" dur="1" fill="hold">
                                          <p:stCondLst>
                                            <p:cond delay="0"/>
                                          </p:stCondLst>
                                        </p:cTn>
                                        <p:tgtEl>
                                          <p:spTgt spid="55"/>
                                        </p:tgtEl>
                                        <p:attrNameLst>
                                          <p:attrName>style.visibility</p:attrName>
                                        </p:attrNameLst>
                                      </p:cBhvr>
                                      <p:to>
                                        <p:strVal val="hidden"/>
                                      </p:to>
                                    </p:set>
                                  </p:childTnLst>
                                </p:cTn>
                              </p:par>
                              <p:par>
                                <p:cTn id="211" presetID="1" presetClass="exit" presetSubtype="0" fill="hold" grpId="1" nodeType="withEffect">
                                  <p:stCondLst>
                                    <p:cond delay="0"/>
                                  </p:stCondLst>
                                  <p:childTnLst>
                                    <p:set>
                                      <p:cBhvr>
                                        <p:cTn id="212" dur="1" fill="hold">
                                          <p:stCondLst>
                                            <p:cond delay="0"/>
                                          </p:stCondLst>
                                        </p:cTn>
                                        <p:tgtEl>
                                          <p:spTgt spid="56"/>
                                        </p:tgtEl>
                                        <p:attrNameLst>
                                          <p:attrName>style.visibility</p:attrName>
                                        </p:attrNameLst>
                                      </p:cBhvr>
                                      <p:to>
                                        <p:strVal val="hidden"/>
                                      </p:to>
                                    </p:set>
                                  </p:childTnLst>
                                </p:cTn>
                              </p:par>
                              <p:par>
                                <p:cTn id="213" presetID="1" presetClass="exit" presetSubtype="0" fill="hold" grpId="1" nodeType="withEffect">
                                  <p:stCondLst>
                                    <p:cond delay="0"/>
                                  </p:stCondLst>
                                  <p:childTnLst>
                                    <p:set>
                                      <p:cBhvr>
                                        <p:cTn id="214" dur="1" fill="hold">
                                          <p:stCondLst>
                                            <p:cond delay="0"/>
                                          </p:stCondLst>
                                        </p:cTn>
                                        <p:tgtEl>
                                          <p:spTgt spid="57"/>
                                        </p:tgtEl>
                                        <p:attrNameLst>
                                          <p:attrName>style.visibility</p:attrName>
                                        </p:attrNameLst>
                                      </p:cBhvr>
                                      <p:to>
                                        <p:strVal val="hidden"/>
                                      </p:to>
                                    </p:set>
                                  </p:childTnLst>
                                </p:cTn>
                              </p:par>
                              <p:par>
                                <p:cTn id="215" presetID="1" presetClass="exit" presetSubtype="0" fill="hold" grpId="1" nodeType="withEffect">
                                  <p:stCondLst>
                                    <p:cond delay="0"/>
                                  </p:stCondLst>
                                  <p:childTnLst>
                                    <p:set>
                                      <p:cBhvr>
                                        <p:cTn id="216" dur="1" fill="hold">
                                          <p:stCondLst>
                                            <p:cond delay="0"/>
                                          </p:stCondLst>
                                        </p:cTn>
                                        <p:tgtEl>
                                          <p:spTgt spid="58"/>
                                        </p:tgtEl>
                                        <p:attrNameLst>
                                          <p:attrName>style.visibility</p:attrName>
                                        </p:attrNameLst>
                                      </p:cBhvr>
                                      <p:to>
                                        <p:strVal val="hidden"/>
                                      </p:to>
                                    </p:set>
                                  </p:childTnLst>
                                </p:cTn>
                              </p:par>
                              <p:par>
                                <p:cTn id="217" presetID="1" presetClass="exit" presetSubtype="0" fill="hold" grpId="1" nodeType="withEffect">
                                  <p:stCondLst>
                                    <p:cond delay="0"/>
                                  </p:stCondLst>
                                  <p:childTnLst>
                                    <p:set>
                                      <p:cBhvr>
                                        <p:cTn id="218" dur="1" fill="hold">
                                          <p:stCondLst>
                                            <p:cond delay="0"/>
                                          </p:stCondLst>
                                        </p:cTn>
                                        <p:tgtEl>
                                          <p:spTgt spid="59"/>
                                        </p:tgtEl>
                                        <p:attrNameLst>
                                          <p:attrName>style.visibility</p:attrName>
                                        </p:attrNameLst>
                                      </p:cBhvr>
                                      <p:to>
                                        <p:strVal val="hidden"/>
                                      </p:to>
                                    </p:set>
                                  </p:childTnLst>
                                </p:cTn>
                              </p:par>
                              <p:par>
                                <p:cTn id="219" presetID="1" presetClass="exit" presetSubtype="0" fill="hold" grpId="1" nodeType="withEffect">
                                  <p:stCondLst>
                                    <p:cond delay="0"/>
                                  </p:stCondLst>
                                  <p:childTnLst>
                                    <p:set>
                                      <p:cBhvr>
                                        <p:cTn id="220" dur="1" fill="hold">
                                          <p:stCondLst>
                                            <p:cond delay="0"/>
                                          </p:stCondLst>
                                        </p:cTn>
                                        <p:tgtEl>
                                          <p:spTgt spid="60"/>
                                        </p:tgtEl>
                                        <p:attrNameLst>
                                          <p:attrName>style.visibility</p:attrName>
                                        </p:attrNameLst>
                                      </p:cBhvr>
                                      <p:to>
                                        <p:strVal val="hidden"/>
                                      </p:to>
                                    </p:set>
                                  </p:childTnLst>
                                </p:cTn>
                              </p:par>
                              <p:par>
                                <p:cTn id="221" presetID="1" presetClass="exit" presetSubtype="0" fill="hold" grpId="1" nodeType="withEffect">
                                  <p:stCondLst>
                                    <p:cond delay="0"/>
                                  </p:stCondLst>
                                  <p:childTnLst>
                                    <p:set>
                                      <p:cBhvr>
                                        <p:cTn id="222" dur="1" fill="hold">
                                          <p:stCondLst>
                                            <p:cond delay="0"/>
                                          </p:stCondLst>
                                        </p:cTn>
                                        <p:tgtEl>
                                          <p:spTgt spid="61"/>
                                        </p:tgtEl>
                                        <p:attrNameLst>
                                          <p:attrName>style.visibility</p:attrName>
                                        </p:attrNameLst>
                                      </p:cBhvr>
                                      <p:to>
                                        <p:strVal val="hidden"/>
                                      </p:to>
                                    </p:set>
                                  </p:childTnLst>
                                </p:cTn>
                              </p:par>
                              <p:par>
                                <p:cTn id="223" presetID="1" presetClass="exit" presetSubtype="0" fill="hold" grpId="1" nodeType="withEffect">
                                  <p:stCondLst>
                                    <p:cond delay="0"/>
                                  </p:stCondLst>
                                  <p:childTnLst>
                                    <p:set>
                                      <p:cBhvr>
                                        <p:cTn id="224" dur="1" fill="hold">
                                          <p:stCondLst>
                                            <p:cond delay="0"/>
                                          </p:stCondLst>
                                        </p:cTn>
                                        <p:tgtEl>
                                          <p:spTgt spid="62"/>
                                        </p:tgtEl>
                                        <p:attrNameLst>
                                          <p:attrName>style.visibility</p:attrName>
                                        </p:attrNameLst>
                                      </p:cBhvr>
                                      <p:to>
                                        <p:strVal val="hidden"/>
                                      </p:to>
                                    </p:set>
                                  </p:childTnLst>
                                </p:cTn>
                              </p:par>
                              <p:par>
                                <p:cTn id="225" presetID="1" presetClass="exit" presetSubtype="0" fill="hold" grpId="1" nodeType="withEffect">
                                  <p:stCondLst>
                                    <p:cond delay="0"/>
                                  </p:stCondLst>
                                  <p:childTnLst>
                                    <p:set>
                                      <p:cBhvr>
                                        <p:cTn id="226" dur="1" fill="hold">
                                          <p:stCondLst>
                                            <p:cond delay="0"/>
                                          </p:stCondLst>
                                        </p:cTn>
                                        <p:tgtEl>
                                          <p:spTgt spid="63"/>
                                        </p:tgtEl>
                                        <p:attrNameLst>
                                          <p:attrName>style.visibility</p:attrName>
                                        </p:attrNameLst>
                                      </p:cBhvr>
                                      <p:to>
                                        <p:strVal val="hidden"/>
                                      </p:to>
                                    </p:set>
                                  </p:childTnLst>
                                </p:cTn>
                              </p:par>
                              <p:par>
                                <p:cTn id="227" presetID="1" presetClass="exit" presetSubtype="0" fill="hold" grpId="1" nodeType="withEffect">
                                  <p:stCondLst>
                                    <p:cond delay="0"/>
                                  </p:stCondLst>
                                  <p:childTnLst>
                                    <p:set>
                                      <p:cBhvr>
                                        <p:cTn id="228" dur="1" fill="hold">
                                          <p:stCondLst>
                                            <p:cond delay="0"/>
                                          </p:stCondLst>
                                        </p:cTn>
                                        <p:tgtEl>
                                          <p:spTgt spid="64"/>
                                        </p:tgtEl>
                                        <p:attrNameLst>
                                          <p:attrName>style.visibility</p:attrName>
                                        </p:attrNameLst>
                                      </p:cBhvr>
                                      <p:to>
                                        <p:strVal val="hidden"/>
                                      </p:to>
                                    </p:set>
                                  </p:childTnLst>
                                </p:cTn>
                              </p:par>
                              <p:par>
                                <p:cTn id="229" presetID="1" presetClass="exit" presetSubtype="0" fill="hold" grpId="1" nodeType="withEffect">
                                  <p:stCondLst>
                                    <p:cond delay="0"/>
                                  </p:stCondLst>
                                  <p:childTnLst>
                                    <p:set>
                                      <p:cBhvr>
                                        <p:cTn id="230" dur="1" fill="hold">
                                          <p:stCondLst>
                                            <p:cond delay="0"/>
                                          </p:stCondLst>
                                        </p:cTn>
                                        <p:tgtEl>
                                          <p:spTgt spid="65"/>
                                        </p:tgtEl>
                                        <p:attrNameLst>
                                          <p:attrName>style.visibility</p:attrName>
                                        </p:attrNameLst>
                                      </p:cBhvr>
                                      <p:to>
                                        <p:strVal val="hidden"/>
                                      </p:to>
                                    </p:set>
                                  </p:childTnLst>
                                </p:cTn>
                              </p:par>
                              <p:par>
                                <p:cTn id="231" presetID="1" presetClass="exit" presetSubtype="0" fill="hold" grpId="1" nodeType="withEffect">
                                  <p:stCondLst>
                                    <p:cond delay="0"/>
                                  </p:stCondLst>
                                  <p:childTnLst>
                                    <p:set>
                                      <p:cBhvr>
                                        <p:cTn id="232" dur="1" fill="hold">
                                          <p:stCondLst>
                                            <p:cond delay="0"/>
                                          </p:stCondLst>
                                        </p:cTn>
                                        <p:tgtEl>
                                          <p:spTgt spid="68"/>
                                        </p:tgtEl>
                                        <p:attrNameLst>
                                          <p:attrName>style.visibility</p:attrName>
                                        </p:attrNameLst>
                                      </p:cBhvr>
                                      <p:to>
                                        <p:strVal val="hidden"/>
                                      </p:to>
                                    </p:set>
                                  </p:childTnLst>
                                </p:cTn>
                              </p:par>
                            </p:childTnLst>
                          </p:cTn>
                        </p:par>
                      </p:childTnLst>
                    </p:cTn>
                  </p:par>
                  <p:par>
                    <p:cTn id="233" fill="hold">
                      <p:stCondLst>
                        <p:cond delay="indefinite"/>
                      </p:stCondLst>
                      <p:childTnLst>
                        <p:par>
                          <p:cTn id="234" fill="hold">
                            <p:stCondLst>
                              <p:cond delay="0"/>
                            </p:stCondLst>
                            <p:childTnLst>
                              <p:par>
                                <p:cTn id="235" presetID="10" presetClass="entr" presetSubtype="0" fill="hold" nodeType="clickEffect">
                                  <p:stCondLst>
                                    <p:cond delay="0"/>
                                  </p:stCondLst>
                                  <p:childTnLst>
                                    <p:set>
                                      <p:cBhvr>
                                        <p:cTn id="236" dur="1" fill="hold">
                                          <p:stCondLst>
                                            <p:cond delay="0"/>
                                          </p:stCondLst>
                                        </p:cTn>
                                        <p:tgtEl>
                                          <p:spTgt spid="5">
                                            <p:txEl>
                                              <p:pRg st="0" end="0"/>
                                            </p:txEl>
                                          </p:spTgt>
                                        </p:tgtEl>
                                        <p:attrNameLst>
                                          <p:attrName>style.visibility</p:attrName>
                                        </p:attrNameLst>
                                      </p:cBhvr>
                                      <p:to>
                                        <p:strVal val="visible"/>
                                      </p:to>
                                    </p:set>
                                    <p:animEffect transition="in" filter="fade">
                                      <p:cBhvr>
                                        <p:cTn id="237" dur="500"/>
                                        <p:tgtEl>
                                          <p:spTgt spid="5">
                                            <p:txEl>
                                              <p:pRg st="0" end="0"/>
                                            </p:txEl>
                                          </p:spTgt>
                                        </p:tgtEl>
                                      </p:cBhvr>
                                    </p:animEffect>
                                  </p:childTnLst>
                                </p:cTn>
                              </p:par>
                              <p:par>
                                <p:cTn id="238" presetID="10" presetClass="entr" presetSubtype="0" fill="hold" nodeType="withEffect">
                                  <p:stCondLst>
                                    <p:cond delay="0"/>
                                  </p:stCondLst>
                                  <p:childTnLst>
                                    <p:set>
                                      <p:cBhvr>
                                        <p:cTn id="239" dur="1" fill="hold">
                                          <p:stCondLst>
                                            <p:cond delay="0"/>
                                          </p:stCondLst>
                                        </p:cTn>
                                        <p:tgtEl>
                                          <p:spTgt spid="5">
                                            <p:txEl>
                                              <p:pRg st="1" end="1"/>
                                            </p:txEl>
                                          </p:spTgt>
                                        </p:tgtEl>
                                        <p:attrNameLst>
                                          <p:attrName>style.visibility</p:attrName>
                                        </p:attrNameLst>
                                      </p:cBhvr>
                                      <p:to>
                                        <p:strVal val="visible"/>
                                      </p:to>
                                    </p:set>
                                    <p:animEffect transition="in" filter="fade">
                                      <p:cBhvr>
                                        <p:cTn id="240" dur="500"/>
                                        <p:tgtEl>
                                          <p:spTgt spid="5">
                                            <p:txEl>
                                              <p:pRg st="1" end="1"/>
                                            </p:txEl>
                                          </p:spTgt>
                                        </p:tgtEl>
                                      </p:cBhvr>
                                    </p:animEffect>
                                  </p:childTnLst>
                                </p:cTn>
                              </p:par>
                              <p:par>
                                <p:cTn id="241" presetID="10" presetClass="entr" presetSubtype="0" fill="hold" nodeType="withEffect">
                                  <p:stCondLst>
                                    <p:cond delay="0"/>
                                  </p:stCondLst>
                                  <p:childTnLst>
                                    <p:set>
                                      <p:cBhvr>
                                        <p:cTn id="242" dur="1" fill="hold">
                                          <p:stCondLst>
                                            <p:cond delay="0"/>
                                          </p:stCondLst>
                                        </p:cTn>
                                        <p:tgtEl>
                                          <p:spTgt spid="5">
                                            <p:txEl>
                                              <p:pRg st="2" end="2"/>
                                            </p:txEl>
                                          </p:spTgt>
                                        </p:tgtEl>
                                        <p:attrNameLst>
                                          <p:attrName>style.visibility</p:attrName>
                                        </p:attrNameLst>
                                      </p:cBhvr>
                                      <p:to>
                                        <p:strVal val="visible"/>
                                      </p:to>
                                    </p:set>
                                    <p:animEffect transition="in" filter="fade">
                                      <p:cBhvr>
                                        <p:cTn id="243" dur="500"/>
                                        <p:tgtEl>
                                          <p:spTgt spid="5">
                                            <p:txEl>
                                              <p:pRg st="2" end="2"/>
                                            </p:txEl>
                                          </p:spTgt>
                                        </p:tgtEl>
                                      </p:cBhvr>
                                    </p:animEffect>
                                  </p:childTnLst>
                                </p:cTn>
                              </p:par>
                              <p:par>
                                <p:cTn id="244" presetID="10" presetClass="entr" presetSubtype="0" fill="hold" nodeType="withEffect">
                                  <p:stCondLst>
                                    <p:cond delay="0"/>
                                  </p:stCondLst>
                                  <p:childTnLst>
                                    <p:set>
                                      <p:cBhvr>
                                        <p:cTn id="245" dur="1" fill="hold">
                                          <p:stCondLst>
                                            <p:cond delay="0"/>
                                          </p:stCondLst>
                                        </p:cTn>
                                        <p:tgtEl>
                                          <p:spTgt spid="5">
                                            <p:txEl>
                                              <p:pRg st="3" end="3"/>
                                            </p:txEl>
                                          </p:spTgt>
                                        </p:tgtEl>
                                        <p:attrNameLst>
                                          <p:attrName>style.visibility</p:attrName>
                                        </p:attrNameLst>
                                      </p:cBhvr>
                                      <p:to>
                                        <p:strVal val="visible"/>
                                      </p:to>
                                    </p:set>
                                    <p:animEffect transition="in" filter="fade">
                                      <p:cBhvr>
                                        <p:cTn id="246" dur="500"/>
                                        <p:tgtEl>
                                          <p:spTgt spid="5">
                                            <p:txEl>
                                              <p:pRg st="3" end="3"/>
                                            </p:txEl>
                                          </p:spTgt>
                                        </p:tgtEl>
                                      </p:cBhvr>
                                    </p:animEffect>
                                  </p:childTnLst>
                                </p:cTn>
                              </p:par>
                              <p:par>
                                <p:cTn id="247" presetID="10" presetClass="entr" presetSubtype="0" fill="hold" nodeType="withEffect">
                                  <p:stCondLst>
                                    <p:cond delay="0"/>
                                  </p:stCondLst>
                                  <p:childTnLst>
                                    <p:set>
                                      <p:cBhvr>
                                        <p:cTn id="248" dur="1" fill="hold">
                                          <p:stCondLst>
                                            <p:cond delay="0"/>
                                          </p:stCondLst>
                                        </p:cTn>
                                        <p:tgtEl>
                                          <p:spTgt spid="5">
                                            <p:txEl>
                                              <p:pRg st="4" end="4"/>
                                            </p:txEl>
                                          </p:spTgt>
                                        </p:tgtEl>
                                        <p:attrNameLst>
                                          <p:attrName>style.visibility</p:attrName>
                                        </p:attrNameLst>
                                      </p:cBhvr>
                                      <p:to>
                                        <p:strVal val="visible"/>
                                      </p:to>
                                    </p:set>
                                    <p:animEffect transition="in" filter="fade">
                                      <p:cBhvr>
                                        <p:cTn id="249" dur="500"/>
                                        <p:tgtEl>
                                          <p:spTgt spid="5">
                                            <p:txEl>
                                              <p:pRg st="4" end="4"/>
                                            </p:txEl>
                                          </p:spTgt>
                                        </p:tgtEl>
                                      </p:cBhvr>
                                    </p:animEffect>
                                  </p:childTnLst>
                                </p:cTn>
                              </p:par>
                              <p:par>
                                <p:cTn id="250" presetID="10" presetClass="entr" presetSubtype="0" fill="hold" nodeType="withEffect">
                                  <p:stCondLst>
                                    <p:cond delay="0"/>
                                  </p:stCondLst>
                                  <p:childTnLst>
                                    <p:set>
                                      <p:cBhvr>
                                        <p:cTn id="251" dur="1" fill="hold">
                                          <p:stCondLst>
                                            <p:cond delay="0"/>
                                          </p:stCondLst>
                                        </p:cTn>
                                        <p:tgtEl>
                                          <p:spTgt spid="5">
                                            <p:txEl>
                                              <p:pRg st="5" end="5"/>
                                            </p:txEl>
                                          </p:spTgt>
                                        </p:tgtEl>
                                        <p:attrNameLst>
                                          <p:attrName>style.visibility</p:attrName>
                                        </p:attrNameLst>
                                      </p:cBhvr>
                                      <p:to>
                                        <p:strVal val="visible"/>
                                      </p:to>
                                    </p:set>
                                    <p:animEffect transition="in" filter="fade">
                                      <p:cBhvr>
                                        <p:cTn id="252" dur="500"/>
                                        <p:tgtEl>
                                          <p:spTgt spid="5">
                                            <p:txEl>
                                              <p:pRg st="5" end="5"/>
                                            </p:txEl>
                                          </p:spTgt>
                                        </p:tgtEl>
                                      </p:cBhvr>
                                    </p:animEffect>
                                  </p:childTnLst>
                                </p:cTn>
                              </p:par>
                              <p:par>
                                <p:cTn id="253" presetID="10" presetClass="entr" presetSubtype="0" fill="hold" nodeType="withEffect">
                                  <p:stCondLst>
                                    <p:cond delay="0"/>
                                  </p:stCondLst>
                                  <p:childTnLst>
                                    <p:set>
                                      <p:cBhvr>
                                        <p:cTn id="254" dur="1" fill="hold">
                                          <p:stCondLst>
                                            <p:cond delay="0"/>
                                          </p:stCondLst>
                                        </p:cTn>
                                        <p:tgtEl>
                                          <p:spTgt spid="5">
                                            <p:txEl>
                                              <p:pRg st="6" end="6"/>
                                            </p:txEl>
                                          </p:spTgt>
                                        </p:tgtEl>
                                        <p:attrNameLst>
                                          <p:attrName>style.visibility</p:attrName>
                                        </p:attrNameLst>
                                      </p:cBhvr>
                                      <p:to>
                                        <p:strVal val="visible"/>
                                      </p:to>
                                    </p:set>
                                    <p:animEffect transition="in" filter="fade">
                                      <p:cBhvr>
                                        <p:cTn id="255" dur="500"/>
                                        <p:tgtEl>
                                          <p:spTgt spid="5">
                                            <p:txEl>
                                              <p:pRg st="6" end="6"/>
                                            </p:txEl>
                                          </p:spTgt>
                                        </p:tgtEl>
                                      </p:cBhvr>
                                    </p:animEffect>
                                  </p:childTnLst>
                                </p:cTn>
                              </p:par>
                              <p:par>
                                <p:cTn id="256" presetID="10" presetClass="entr" presetSubtype="0" fill="hold" nodeType="withEffect">
                                  <p:stCondLst>
                                    <p:cond delay="0"/>
                                  </p:stCondLst>
                                  <p:childTnLst>
                                    <p:set>
                                      <p:cBhvr>
                                        <p:cTn id="257" dur="1" fill="hold">
                                          <p:stCondLst>
                                            <p:cond delay="0"/>
                                          </p:stCondLst>
                                        </p:cTn>
                                        <p:tgtEl>
                                          <p:spTgt spid="5">
                                            <p:txEl>
                                              <p:pRg st="7" end="7"/>
                                            </p:txEl>
                                          </p:spTgt>
                                        </p:tgtEl>
                                        <p:attrNameLst>
                                          <p:attrName>style.visibility</p:attrName>
                                        </p:attrNameLst>
                                      </p:cBhvr>
                                      <p:to>
                                        <p:strVal val="visible"/>
                                      </p:to>
                                    </p:set>
                                    <p:animEffect transition="in" filter="fade">
                                      <p:cBhvr>
                                        <p:cTn id="258" dur="500"/>
                                        <p:tgtEl>
                                          <p:spTgt spid="5">
                                            <p:txEl>
                                              <p:pRg st="7" end="7"/>
                                            </p:txEl>
                                          </p:spTgt>
                                        </p:tgtEl>
                                      </p:cBhvr>
                                    </p:animEffect>
                                  </p:childTnLst>
                                </p:cTn>
                              </p:par>
                              <p:par>
                                <p:cTn id="259" presetID="10" presetClass="entr" presetSubtype="0" fill="hold" nodeType="withEffect">
                                  <p:stCondLst>
                                    <p:cond delay="0"/>
                                  </p:stCondLst>
                                  <p:childTnLst>
                                    <p:set>
                                      <p:cBhvr>
                                        <p:cTn id="260" dur="1" fill="hold">
                                          <p:stCondLst>
                                            <p:cond delay="0"/>
                                          </p:stCondLst>
                                        </p:cTn>
                                        <p:tgtEl>
                                          <p:spTgt spid="5">
                                            <p:txEl>
                                              <p:pRg st="8" end="8"/>
                                            </p:txEl>
                                          </p:spTgt>
                                        </p:tgtEl>
                                        <p:attrNameLst>
                                          <p:attrName>style.visibility</p:attrName>
                                        </p:attrNameLst>
                                      </p:cBhvr>
                                      <p:to>
                                        <p:strVal val="visible"/>
                                      </p:to>
                                    </p:set>
                                    <p:animEffect transition="in" filter="fade">
                                      <p:cBhvr>
                                        <p:cTn id="261" dur="500"/>
                                        <p:tgtEl>
                                          <p:spTgt spid="5">
                                            <p:txEl>
                                              <p:pRg st="8" end="8"/>
                                            </p:txEl>
                                          </p:spTgt>
                                        </p:tgtEl>
                                      </p:cBhvr>
                                    </p:animEffect>
                                  </p:childTnLst>
                                </p:cTn>
                              </p:par>
                              <p:par>
                                <p:cTn id="262" presetID="10" presetClass="entr" presetSubtype="0" fill="hold" nodeType="withEffect">
                                  <p:stCondLst>
                                    <p:cond delay="0"/>
                                  </p:stCondLst>
                                  <p:childTnLst>
                                    <p:set>
                                      <p:cBhvr>
                                        <p:cTn id="263" dur="1" fill="hold">
                                          <p:stCondLst>
                                            <p:cond delay="0"/>
                                          </p:stCondLst>
                                        </p:cTn>
                                        <p:tgtEl>
                                          <p:spTgt spid="5">
                                            <p:txEl>
                                              <p:pRg st="9" end="9"/>
                                            </p:txEl>
                                          </p:spTgt>
                                        </p:tgtEl>
                                        <p:attrNameLst>
                                          <p:attrName>style.visibility</p:attrName>
                                        </p:attrNameLst>
                                      </p:cBhvr>
                                      <p:to>
                                        <p:strVal val="visible"/>
                                      </p:to>
                                    </p:set>
                                    <p:animEffect transition="in" filter="fade">
                                      <p:cBhvr>
                                        <p:cTn id="264" dur="500"/>
                                        <p:tgtEl>
                                          <p:spTgt spid="5">
                                            <p:txEl>
                                              <p:pRg st="9" end="9"/>
                                            </p:txEl>
                                          </p:spTgt>
                                        </p:tgtEl>
                                      </p:cBhvr>
                                    </p:animEffect>
                                  </p:childTnLst>
                                </p:cTn>
                              </p:par>
                              <p:par>
                                <p:cTn id="265" presetID="10" presetClass="entr" presetSubtype="0" fill="hold" nodeType="withEffect">
                                  <p:stCondLst>
                                    <p:cond delay="0"/>
                                  </p:stCondLst>
                                  <p:childTnLst>
                                    <p:set>
                                      <p:cBhvr>
                                        <p:cTn id="266" dur="1" fill="hold">
                                          <p:stCondLst>
                                            <p:cond delay="0"/>
                                          </p:stCondLst>
                                        </p:cTn>
                                        <p:tgtEl>
                                          <p:spTgt spid="5">
                                            <p:txEl>
                                              <p:pRg st="10" end="10"/>
                                            </p:txEl>
                                          </p:spTgt>
                                        </p:tgtEl>
                                        <p:attrNameLst>
                                          <p:attrName>style.visibility</p:attrName>
                                        </p:attrNameLst>
                                      </p:cBhvr>
                                      <p:to>
                                        <p:strVal val="visible"/>
                                      </p:to>
                                    </p:set>
                                    <p:animEffect transition="in" filter="fade">
                                      <p:cBhvr>
                                        <p:cTn id="267" dur="500"/>
                                        <p:tgtEl>
                                          <p:spTgt spid="5">
                                            <p:txEl>
                                              <p:pRg st="10" end="10"/>
                                            </p:txEl>
                                          </p:spTgt>
                                        </p:tgtEl>
                                      </p:cBhvr>
                                    </p:animEffect>
                                  </p:childTnLst>
                                </p:cTn>
                              </p:par>
                              <p:par>
                                <p:cTn id="268" presetID="10" presetClass="entr" presetSubtype="0" fill="hold" nodeType="withEffect">
                                  <p:stCondLst>
                                    <p:cond delay="0"/>
                                  </p:stCondLst>
                                  <p:childTnLst>
                                    <p:set>
                                      <p:cBhvr>
                                        <p:cTn id="269" dur="1" fill="hold">
                                          <p:stCondLst>
                                            <p:cond delay="0"/>
                                          </p:stCondLst>
                                        </p:cTn>
                                        <p:tgtEl>
                                          <p:spTgt spid="5">
                                            <p:txEl>
                                              <p:pRg st="11" end="11"/>
                                            </p:txEl>
                                          </p:spTgt>
                                        </p:tgtEl>
                                        <p:attrNameLst>
                                          <p:attrName>style.visibility</p:attrName>
                                        </p:attrNameLst>
                                      </p:cBhvr>
                                      <p:to>
                                        <p:strVal val="visible"/>
                                      </p:to>
                                    </p:set>
                                    <p:animEffect transition="in" filter="fade">
                                      <p:cBhvr>
                                        <p:cTn id="270" dur="500"/>
                                        <p:tgtEl>
                                          <p:spTgt spid="5">
                                            <p:txEl>
                                              <p:pRg st="11" end="11"/>
                                            </p:txEl>
                                          </p:spTgt>
                                        </p:tgtEl>
                                      </p:cBhvr>
                                    </p:animEffect>
                                  </p:childTnLst>
                                </p:cTn>
                              </p:par>
                              <p:par>
                                <p:cTn id="271" presetID="10" presetClass="entr" presetSubtype="0" fill="hold" nodeType="withEffect">
                                  <p:stCondLst>
                                    <p:cond delay="0"/>
                                  </p:stCondLst>
                                  <p:childTnLst>
                                    <p:set>
                                      <p:cBhvr>
                                        <p:cTn id="272" dur="1" fill="hold">
                                          <p:stCondLst>
                                            <p:cond delay="0"/>
                                          </p:stCondLst>
                                        </p:cTn>
                                        <p:tgtEl>
                                          <p:spTgt spid="5">
                                            <p:txEl>
                                              <p:pRg st="12" end="12"/>
                                            </p:txEl>
                                          </p:spTgt>
                                        </p:tgtEl>
                                        <p:attrNameLst>
                                          <p:attrName>style.visibility</p:attrName>
                                        </p:attrNameLst>
                                      </p:cBhvr>
                                      <p:to>
                                        <p:strVal val="visible"/>
                                      </p:to>
                                    </p:set>
                                    <p:animEffect transition="in" filter="fade">
                                      <p:cBhvr>
                                        <p:cTn id="273" dur="500"/>
                                        <p:tgtEl>
                                          <p:spTgt spid="5">
                                            <p:txEl>
                                              <p:pRg st="12" end="12"/>
                                            </p:txEl>
                                          </p:spTgt>
                                        </p:tgtEl>
                                      </p:cBhvr>
                                    </p:animEffect>
                                  </p:childTnLst>
                                </p:cTn>
                              </p:par>
                            </p:childTnLst>
                          </p:cTn>
                        </p:par>
                      </p:childTnLst>
                    </p:cTn>
                  </p:par>
                  <p:par>
                    <p:cTn id="274" fill="hold">
                      <p:stCondLst>
                        <p:cond delay="indefinite"/>
                      </p:stCondLst>
                      <p:childTnLst>
                        <p:par>
                          <p:cTn id="275" fill="hold">
                            <p:stCondLst>
                              <p:cond delay="0"/>
                            </p:stCondLst>
                            <p:childTnLst>
                              <p:par>
                                <p:cTn id="276" presetID="1" presetClass="entr" presetSubtype="0" fill="hold" grpId="1" nodeType="clickEffect">
                                  <p:stCondLst>
                                    <p:cond delay="0"/>
                                  </p:stCondLst>
                                  <p:childTnLst>
                                    <p:set>
                                      <p:cBhvr>
                                        <p:cTn id="277" dur="1" fill="hold">
                                          <p:stCondLst>
                                            <p:cond delay="0"/>
                                          </p:stCondLst>
                                        </p:cTn>
                                        <p:tgtEl>
                                          <p:spTgt spid="105"/>
                                        </p:tgtEl>
                                        <p:attrNameLst>
                                          <p:attrName>style.visibility</p:attrName>
                                        </p:attrNameLst>
                                      </p:cBhvr>
                                      <p:to>
                                        <p:strVal val="visible"/>
                                      </p:to>
                                    </p:set>
                                  </p:childTnLst>
                                </p:cTn>
                              </p:par>
                              <p:par>
                                <p:cTn id="278" presetID="1" presetClass="entr" presetSubtype="0" fill="hold" grpId="0" nodeType="withEffect">
                                  <p:stCondLst>
                                    <p:cond delay="0"/>
                                  </p:stCondLst>
                                  <p:childTnLst>
                                    <p:set>
                                      <p:cBhvr>
                                        <p:cTn id="279" dur="1" fill="hold">
                                          <p:stCondLst>
                                            <p:cond delay="0"/>
                                          </p:stCondLst>
                                        </p:cTn>
                                        <p:tgtEl>
                                          <p:spTgt spid="89">
                                            <p:bg/>
                                          </p:spTgt>
                                        </p:tgtEl>
                                        <p:attrNameLst>
                                          <p:attrName>style.visibility</p:attrName>
                                        </p:attrNameLst>
                                      </p:cBhvr>
                                      <p:to>
                                        <p:strVal val="visible"/>
                                      </p:to>
                                    </p:set>
                                  </p:childTnLst>
                                </p:cTn>
                              </p:par>
                              <p:par>
                                <p:cTn id="280" presetID="1" presetClass="entr" presetSubtype="0" fill="hold" grpId="0" nodeType="withEffect">
                                  <p:stCondLst>
                                    <p:cond delay="0"/>
                                  </p:stCondLst>
                                  <p:childTnLst>
                                    <p:set>
                                      <p:cBhvr>
                                        <p:cTn id="281" dur="1" fill="hold">
                                          <p:stCondLst>
                                            <p:cond delay="0"/>
                                          </p:stCondLst>
                                        </p:cTn>
                                        <p:tgtEl>
                                          <p:spTgt spid="89">
                                            <p:txEl>
                                              <p:pRg st="0" end="0"/>
                                            </p:txEl>
                                          </p:spTgt>
                                        </p:tgtEl>
                                        <p:attrNameLst>
                                          <p:attrName>style.visibility</p:attrName>
                                        </p:attrNameLst>
                                      </p:cBhvr>
                                      <p:to>
                                        <p:strVal val="visible"/>
                                      </p:to>
                                    </p:set>
                                  </p:childTnLst>
                                </p:cTn>
                              </p:par>
                              <p:par>
                                <p:cTn id="282" presetID="1" presetClass="entr" presetSubtype="0" fill="hold" grpId="1" nodeType="withEffect">
                                  <p:stCondLst>
                                    <p:cond delay="0"/>
                                  </p:stCondLst>
                                  <p:childTnLst>
                                    <p:set>
                                      <p:cBhvr>
                                        <p:cTn id="283" dur="1" fill="hold">
                                          <p:stCondLst>
                                            <p:cond delay="0"/>
                                          </p:stCondLst>
                                        </p:cTn>
                                        <p:tgtEl>
                                          <p:spTgt spid="102"/>
                                        </p:tgtEl>
                                        <p:attrNameLst>
                                          <p:attrName>style.visibility</p:attrName>
                                        </p:attrNameLst>
                                      </p:cBhvr>
                                      <p:to>
                                        <p:strVal val="visible"/>
                                      </p:to>
                                    </p:set>
                                  </p:childTnLst>
                                </p:cTn>
                              </p:par>
                              <p:par>
                                <p:cTn id="284" presetID="1" presetClass="entr" presetSubtype="0" fill="hold" grpId="1" nodeType="withEffect">
                                  <p:stCondLst>
                                    <p:cond delay="0"/>
                                  </p:stCondLst>
                                  <p:childTnLst>
                                    <p:set>
                                      <p:cBhvr>
                                        <p:cTn id="285" dur="1" fill="hold">
                                          <p:stCondLst>
                                            <p:cond delay="0"/>
                                          </p:stCondLst>
                                        </p:cTn>
                                        <p:tgtEl>
                                          <p:spTgt spid="106"/>
                                        </p:tgtEl>
                                        <p:attrNameLst>
                                          <p:attrName>style.visibility</p:attrName>
                                        </p:attrNameLst>
                                      </p:cBhvr>
                                      <p:to>
                                        <p:strVal val="visible"/>
                                      </p:to>
                                    </p:set>
                                  </p:childTnLst>
                                </p:cTn>
                              </p:par>
                              <p:par>
                                <p:cTn id="286" presetID="1" presetClass="entr" presetSubtype="0" fill="hold" grpId="1" nodeType="withEffect">
                                  <p:stCondLst>
                                    <p:cond delay="0"/>
                                  </p:stCondLst>
                                  <p:childTnLst>
                                    <p:set>
                                      <p:cBhvr>
                                        <p:cTn id="287" dur="1" fill="hold">
                                          <p:stCondLst>
                                            <p:cond delay="0"/>
                                          </p:stCondLst>
                                        </p:cTn>
                                        <p:tgtEl>
                                          <p:spTgt spid="103"/>
                                        </p:tgtEl>
                                        <p:attrNameLst>
                                          <p:attrName>style.visibility</p:attrName>
                                        </p:attrNameLst>
                                      </p:cBhvr>
                                      <p:to>
                                        <p:strVal val="visible"/>
                                      </p:to>
                                    </p:set>
                                  </p:childTnLst>
                                </p:cTn>
                              </p:par>
                              <p:par>
                                <p:cTn id="288" presetID="1" presetClass="entr" presetSubtype="0" fill="hold" grpId="0" nodeType="withEffect">
                                  <p:stCondLst>
                                    <p:cond delay="0"/>
                                  </p:stCondLst>
                                  <p:childTnLst>
                                    <p:set>
                                      <p:cBhvr>
                                        <p:cTn id="289" dur="1" fill="hold">
                                          <p:stCondLst>
                                            <p:cond delay="0"/>
                                          </p:stCondLst>
                                        </p:cTn>
                                        <p:tgtEl>
                                          <p:spTgt spid="90"/>
                                        </p:tgtEl>
                                        <p:attrNameLst>
                                          <p:attrName>style.visibility</p:attrName>
                                        </p:attrNameLst>
                                      </p:cBhvr>
                                      <p:to>
                                        <p:strVal val="visible"/>
                                      </p:to>
                                    </p:set>
                                  </p:childTnLst>
                                </p:cTn>
                              </p:par>
                              <p:par>
                                <p:cTn id="290" presetID="1" presetClass="entr" presetSubtype="0" fill="hold" grpId="0" nodeType="withEffect">
                                  <p:stCondLst>
                                    <p:cond delay="0"/>
                                  </p:stCondLst>
                                  <p:childTnLst>
                                    <p:set>
                                      <p:cBhvr>
                                        <p:cTn id="291" dur="1" fill="hold">
                                          <p:stCondLst>
                                            <p:cond delay="0"/>
                                          </p:stCondLst>
                                        </p:cTn>
                                        <p:tgtEl>
                                          <p:spTgt spid="91"/>
                                        </p:tgtEl>
                                        <p:attrNameLst>
                                          <p:attrName>style.visibility</p:attrName>
                                        </p:attrNameLst>
                                      </p:cBhvr>
                                      <p:to>
                                        <p:strVal val="visible"/>
                                      </p:to>
                                    </p:set>
                                  </p:childTnLst>
                                </p:cTn>
                              </p:par>
                              <p:par>
                                <p:cTn id="292" presetID="1" presetClass="entr" presetSubtype="0" fill="hold" grpId="0" nodeType="withEffect">
                                  <p:stCondLst>
                                    <p:cond delay="0"/>
                                  </p:stCondLst>
                                  <p:childTnLst>
                                    <p:set>
                                      <p:cBhvr>
                                        <p:cTn id="293" dur="1" fill="hold">
                                          <p:stCondLst>
                                            <p:cond delay="0"/>
                                          </p:stCondLst>
                                        </p:cTn>
                                        <p:tgtEl>
                                          <p:spTgt spid="92"/>
                                        </p:tgtEl>
                                        <p:attrNameLst>
                                          <p:attrName>style.visibility</p:attrName>
                                        </p:attrNameLst>
                                      </p:cBhvr>
                                      <p:to>
                                        <p:strVal val="visible"/>
                                      </p:to>
                                    </p:set>
                                  </p:childTnLst>
                                </p:cTn>
                              </p:par>
                              <p:par>
                                <p:cTn id="294" presetID="1" presetClass="entr" presetSubtype="0" fill="hold" grpId="0" nodeType="withEffect">
                                  <p:stCondLst>
                                    <p:cond delay="0"/>
                                  </p:stCondLst>
                                  <p:childTnLst>
                                    <p:set>
                                      <p:cBhvr>
                                        <p:cTn id="295" dur="1" fill="hold">
                                          <p:stCondLst>
                                            <p:cond delay="0"/>
                                          </p:stCondLst>
                                        </p:cTn>
                                        <p:tgtEl>
                                          <p:spTgt spid="93"/>
                                        </p:tgtEl>
                                        <p:attrNameLst>
                                          <p:attrName>style.visibility</p:attrName>
                                        </p:attrNameLst>
                                      </p:cBhvr>
                                      <p:to>
                                        <p:strVal val="visible"/>
                                      </p:to>
                                    </p:set>
                                  </p:childTnLst>
                                </p:cTn>
                              </p:par>
                              <p:par>
                                <p:cTn id="296" presetID="1" presetClass="entr" presetSubtype="0" fill="hold" grpId="0" nodeType="withEffect">
                                  <p:stCondLst>
                                    <p:cond delay="0"/>
                                  </p:stCondLst>
                                  <p:childTnLst>
                                    <p:set>
                                      <p:cBhvr>
                                        <p:cTn id="297" dur="1" fill="hold">
                                          <p:stCondLst>
                                            <p:cond delay="0"/>
                                          </p:stCondLst>
                                        </p:cTn>
                                        <p:tgtEl>
                                          <p:spTgt spid="94"/>
                                        </p:tgtEl>
                                        <p:attrNameLst>
                                          <p:attrName>style.visibility</p:attrName>
                                        </p:attrNameLst>
                                      </p:cBhvr>
                                      <p:to>
                                        <p:strVal val="visible"/>
                                      </p:to>
                                    </p:set>
                                  </p:childTnLst>
                                </p:cTn>
                              </p:par>
                              <p:par>
                                <p:cTn id="298" presetID="1" presetClass="entr" presetSubtype="0" fill="hold" grpId="0" nodeType="withEffect">
                                  <p:stCondLst>
                                    <p:cond delay="0"/>
                                  </p:stCondLst>
                                  <p:childTnLst>
                                    <p:set>
                                      <p:cBhvr>
                                        <p:cTn id="299" dur="1" fill="hold">
                                          <p:stCondLst>
                                            <p:cond delay="0"/>
                                          </p:stCondLst>
                                        </p:cTn>
                                        <p:tgtEl>
                                          <p:spTgt spid="95"/>
                                        </p:tgtEl>
                                        <p:attrNameLst>
                                          <p:attrName>style.visibility</p:attrName>
                                        </p:attrNameLst>
                                      </p:cBhvr>
                                      <p:to>
                                        <p:strVal val="visible"/>
                                      </p:to>
                                    </p:set>
                                  </p:childTnLst>
                                </p:cTn>
                              </p:par>
                              <p:par>
                                <p:cTn id="300" presetID="1" presetClass="entr" presetSubtype="0" fill="hold" grpId="0" nodeType="withEffect">
                                  <p:stCondLst>
                                    <p:cond delay="0"/>
                                  </p:stCondLst>
                                  <p:childTnLst>
                                    <p:set>
                                      <p:cBhvr>
                                        <p:cTn id="301" dur="1" fill="hold">
                                          <p:stCondLst>
                                            <p:cond delay="0"/>
                                          </p:stCondLst>
                                        </p:cTn>
                                        <p:tgtEl>
                                          <p:spTgt spid="96"/>
                                        </p:tgtEl>
                                        <p:attrNameLst>
                                          <p:attrName>style.visibility</p:attrName>
                                        </p:attrNameLst>
                                      </p:cBhvr>
                                      <p:to>
                                        <p:strVal val="visible"/>
                                      </p:to>
                                    </p:set>
                                  </p:childTnLst>
                                </p:cTn>
                              </p:par>
                              <p:par>
                                <p:cTn id="302" presetID="1" presetClass="entr" presetSubtype="0" fill="hold" grpId="0" nodeType="withEffect">
                                  <p:stCondLst>
                                    <p:cond delay="0"/>
                                  </p:stCondLst>
                                  <p:childTnLst>
                                    <p:set>
                                      <p:cBhvr>
                                        <p:cTn id="303" dur="1" fill="hold">
                                          <p:stCondLst>
                                            <p:cond delay="0"/>
                                          </p:stCondLst>
                                        </p:cTn>
                                        <p:tgtEl>
                                          <p:spTgt spid="97"/>
                                        </p:tgtEl>
                                        <p:attrNameLst>
                                          <p:attrName>style.visibility</p:attrName>
                                        </p:attrNameLst>
                                      </p:cBhvr>
                                      <p:to>
                                        <p:strVal val="visible"/>
                                      </p:to>
                                    </p:set>
                                  </p:childTnLst>
                                </p:cTn>
                              </p:par>
                              <p:par>
                                <p:cTn id="304" presetID="1" presetClass="entr" presetSubtype="0" fill="hold" grpId="0" nodeType="withEffect">
                                  <p:stCondLst>
                                    <p:cond delay="0"/>
                                  </p:stCondLst>
                                  <p:childTnLst>
                                    <p:set>
                                      <p:cBhvr>
                                        <p:cTn id="305" dur="1" fill="hold">
                                          <p:stCondLst>
                                            <p:cond delay="0"/>
                                          </p:stCondLst>
                                        </p:cTn>
                                        <p:tgtEl>
                                          <p:spTgt spid="98"/>
                                        </p:tgtEl>
                                        <p:attrNameLst>
                                          <p:attrName>style.visibility</p:attrName>
                                        </p:attrNameLst>
                                      </p:cBhvr>
                                      <p:to>
                                        <p:strVal val="visible"/>
                                      </p:to>
                                    </p:set>
                                  </p:childTnLst>
                                </p:cTn>
                              </p:par>
                              <p:par>
                                <p:cTn id="306" presetID="1" presetClass="entr" presetSubtype="0" fill="hold" grpId="0" nodeType="withEffect">
                                  <p:stCondLst>
                                    <p:cond delay="0"/>
                                  </p:stCondLst>
                                  <p:childTnLst>
                                    <p:set>
                                      <p:cBhvr>
                                        <p:cTn id="307" dur="1" fill="hold">
                                          <p:stCondLst>
                                            <p:cond delay="0"/>
                                          </p:stCondLst>
                                        </p:cTn>
                                        <p:tgtEl>
                                          <p:spTgt spid="99"/>
                                        </p:tgtEl>
                                        <p:attrNameLst>
                                          <p:attrName>style.visibility</p:attrName>
                                        </p:attrNameLst>
                                      </p:cBhvr>
                                      <p:to>
                                        <p:strVal val="visible"/>
                                      </p:to>
                                    </p:set>
                                  </p:childTnLst>
                                </p:cTn>
                              </p:par>
                              <p:par>
                                <p:cTn id="308" presetID="1" presetClass="entr" presetSubtype="0" fill="hold" grpId="0" nodeType="withEffect">
                                  <p:stCondLst>
                                    <p:cond delay="0"/>
                                  </p:stCondLst>
                                  <p:childTnLst>
                                    <p:set>
                                      <p:cBhvr>
                                        <p:cTn id="309" dur="1" fill="hold">
                                          <p:stCondLst>
                                            <p:cond delay="0"/>
                                          </p:stCondLst>
                                        </p:cTn>
                                        <p:tgtEl>
                                          <p:spTgt spid="100"/>
                                        </p:tgtEl>
                                        <p:attrNameLst>
                                          <p:attrName>style.visibility</p:attrName>
                                        </p:attrNameLst>
                                      </p:cBhvr>
                                      <p:to>
                                        <p:strVal val="visible"/>
                                      </p:to>
                                    </p:set>
                                  </p:childTnLst>
                                </p:cTn>
                              </p:par>
                              <p:par>
                                <p:cTn id="310" presetID="1" presetClass="entr" presetSubtype="0" fill="hold" grpId="0" nodeType="withEffect">
                                  <p:stCondLst>
                                    <p:cond delay="0"/>
                                  </p:stCondLst>
                                  <p:childTnLst>
                                    <p:set>
                                      <p:cBhvr>
                                        <p:cTn id="311" dur="1" fill="hold">
                                          <p:stCondLst>
                                            <p:cond delay="0"/>
                                          </p:stCondLst>
                                        </p:cTn>
                                        <p:tgtEl>
                                          <p:spTgt spid="101"/>
                                        </p:tgtEl>
                                        <p:attrNameLst>
                                          <p:attrName>style.visibility</p:attrName>
                                        </p:attrNameLst>
                                      </p:cBhvr>
                                      <p:to>
                                        <p:strVal val="visible"/>
                                      </p:to>
                                    </p:set>
                                  </p:childTnLst>
                                </p:cTn>
                              </p:par>
                              <p:par>
                                <p:cTn id="312" presetID="1" presetClass="entr" presetSubtype="0" fill="hold" grpId="0" nodeType="withEffect">
                                  <p:stCondLst>
                                    <p:cond delay="0"/>
                                  </p:stCondLst>
                                  <p:childTnLst>
                                    <p:set>
                                      <p:cBhvr>
                                        <p:cTn id="313" dur="1" fill="hold">
                                          <p:stCondLst>
                                            <p:cond delay="0"/>
                                          </p:stCondLst>
                                        </p:cTn>
                                        <p:tgtEl>
                                          <p:spTgt spid="104"/>
                                        </p:tgtEl>
                                        <p:attrNameLst>
                                          <p:attrName>style.visibility</p:attrName>
                                        </p:attrNameLst>
                                      </p:cBhvr>
                                      <p:to>
                                        <p:strVal val="visible"/>
                                      </p:to>
                                    </p:set>
                                  </p:childTnLst>
                                </p:cTn>
                              </p:par>
                            </p:childTnLst>
                          </p:cTn>
                        </p:par>
                      </p:childTnLst>
                    </p:cTn>
                  </p:par>
                  <p:par>
                    <p:cTn id="314" fill="hold">
                      <p:stCondLst>
                        <p:cond delay="indefinite"/>
                      </p:stCondLst>
                      <p:childTnLst>
                        <p:par>
                          <p:cTn id="315" fill="hold">
                            <p:stCondLst>
                              <p:cond delay="0"/>
                            </p:stCondLst>
                            <p:childTnLst>
                              <p:par>
                                <p:cTn id="316" presetID="37" presetClass="path" presetSubtype="0" accel="50000" decel="50000" fill="hold" grpId="0" nodeType="clickEffect">
                                  <p:stCondLst>
                                    <p:cond delay="0"/>
                                  </p:stCondLst>
                                  <p:childTnLst>
                                    <p:animMotion origin="layout" path="M -2.08333E-6 3.33333E-6 L -0.02942 0.04004 C -0.03554 0.04907 -0.04466 0.05393 -0.05429 0.05393 C -0.06523 0.05393 -0.07396 0.04907 -0.08008 0.04004 L -0.10937 3.33333E-6 " pathEditMode="relative" rAng="0" ptsTypes="AAAAA">
                                      <p:cBhvr>
                                        <p:cTn id="317" dur="2000" fill="hold"/>
                                        <p:tgtEl>
                                          <p:spTgt spid="105"/>
                                        </p:tgtEl>
                                        <p:attrNameLst>
                                          <p:attrName>ppt_x</p:attrName>
                                          <p:attrName>ppt_y</p:attrName>
                                        </p:attrNameLst>
                                      </p:cBhvr>
                                      <p:rCtr x="-5469" y="2685"/>
                                    </p:animMotion>
                                  </p:childTnLst>
                                </p:cTn>
                              </p:par>
                              <p:par>
                                <p:cTn id="318" presetID="10" presetClass="exit" presetSubtype="0" fill="hold" nodeType="withEffect">
                                  <p:stCondLst>
                                    <p:cond delay="0"/>
                                  </p:stCondLst>
                                  <p:childTnLst>
                                    <p:animEffect transition="out" filter="fade">
                                      <p:cBhvr>
                                        <p:cTn id="319" dur="500"/>
                                        <p:tgtEl>
                                          <p:spTgt spid="89">
                                            <p:txEl>
                                              <p:pRg st="0" end="0"/>
                                            </p:txEl>
                                          </p:spTgt>
                                        </p:tgtEl>
                                      </p:cBhvr>
                                    </p:animEffect>
                                    <p:set>
                                      <p:cBhvr>
                                        <p:cTn id="320" dur="1" fill="hold">
                                          <p:stCondLst>
                                            <p:cond delay="499"/>
                                          </p:stCondLst>
                                        </p:cTn>
                                        <p:tgtEl>
                                          <p:spTgt spid="89">
                                            <p:txEl>
                                              <p:pRg st="0" end="0"/>
                                            </p:txEl>
                                          </p:spTgt>
                                        </p:tgtEl>
                                        <p:attrNameLst>
                                          <p:attrName>style.visibility</p:attrName>
                                        </p:attrNameLst>
                                      </p:cBhvr>
                                      <p:to>
                                        <p:strVal val="hidden"/>
                                      </p:to>
                                    </p:set>
                                  </p:childTnLst>
                                </p:cTn>
                              </p:par>
                            </p:childTnLst>
                          </p:cTn>
                        </p:par>
                      </p:childTnLst>
                    </p:cTn>
                  </p:par>
                  <p:par>
                    <p:cTn id="321" fill="hold">
                      <p:stCondLst>
                        <p:cond delay="indefinite"/>
                      </p:stCondLst>
                      <p:childTnLst>
                        <p:par>
                          <p:cTn id="322" fill="hold">
                            <p:stCondLst>
                              <p:cond delay="0"/>
                            </p:stCondLst>
                            <p:childTnLst>
                              <p:par>
                                <p:cTn id="323" presetID="10" presetClass="exit" presetSubtype="0" fill="hold" grpId="0" nodeType="clickEffect">
                                  <p:stCondLst>
                                    <p:cond delay="0"/>
                                  </p:stCondLst>
                                  <p:childTnLst>
                                    <p:animEffect transition="out" filter="fade">
                                      <p:cBhvr>
                                        <p:cTn id="324" dur="500"/>
                                        <p:tgtEl>
                                          <p:spTgt spid="102"/>
                                        </p:tgtEl>
                                      </p:cBhvr>
                                    </p:animEffect>
                                    <p:set>
                                      <p:cBhvr>
                                        <p:cTn id="325" dur="1" fill="hold">
                                          <p:stCondLst>
                                            <p:cond delay="499"/>
                                          </p:stCondLst>
                                        </p:cTn>
                                        <p:tgtEl>
                                          <p:spTgt spid="102"/>
                                        </p:tgtEl>
                                        <p:attrNameLst>
                                          <p:attrName>style.visibility</p:attrName>
                                        </p:attrNameLst>
                                      </p:cBhvr>
                                      <p:to>
                                        <p:strVal val="hidden"/>
                                      </p:to>
                                    </p:set>
                                  </p:childTnLst>
                                </p:cTn>
                              </p:par>
                            </p:childTnLst>
                          </p:cTn>
                        </p:par>
                      </p:childTnLst>
                    </p:cTn>
                  </p:par>
                  <p:par>
                    <p:cTn id="326" fill="hold">
                      <p:stCondLst>
                        <p:cond delay="indefinite"/>
                      </p:stCondLst>
                      <p:childTnLst>
                        <p:par>
                          <p:cTn id="327" fill="hold">
                            <p:stCondLst>
                              <p:cond delay="0"/>
                            </p:stCondLst>
                            <p:childTnLst>
                              <p:par>
                                <p:cTn id="328" presetID="37" presetClass="path" presetSubtype="0" accel="50000" decel="50000" fill="hold" grpId="0" nodeType="clickEffect">
                                  <p:stCondLst>
                                    <p:cond delay="0"/>
                                  </p:stCondLst>
                                  <p:childTnLst>
                                    <p:animMotion origin="layout" path="M -3.95833E-6 7.40741E-7 L -0.02942 0.04005 C -0.03554 0.04907 -0.04466 0.05393 -0.05429 0.05393 C -0.06523 0.05393 -0.07395 0.04907 -0.08007 0.04005 L -0.10937 7.40741E-7 " pathEditMode="relative" rAng="0" ptsTypes="AAAAA">
                                      <p:cBhvr>
                                        <p:cTn id="329" dur="2000" fill="hold"/>
                                        <p:tgtEl>
                                          <p:spTgt spid="106"/>
                                        </p:tgtEl>
                                        <p:attrNameLst>
                                          <p:attrName>ppt_x</p:attrName>
                                          <p:attrName>ppt_y</p:attrName>
                                        </p:attrNameLst>
                                      </p:cBhvr>
                                      <p:rCtr x="-5469" y="2685"/>
                                    </p:animMotion>
                                  </p:childTnLst>
                                </p:cTn>
                              </p:par>
                            </p:childTnLst>
                          </p:cTn>
                        </p:par>
                        <p:par>
                          <p:cTn id="330" fill="hold">
                            <p:stCondLst>
                              <p:cond delay="2000"/>
                            </p:stCondLst>
                            <p:childTnLst>
                              <p:par>
                                <p:cTn id="331" presetID="10" presetClass="exit" presetSubtype="0" fill="hold" grpId="0" nodeType="afterEffect">
                                  <p:stCondLst>
                                    <p:cond delay="0"/>
                                  </p:stCondLst>
                                  <p:childTnLst>
                                    <p:animEffect transition="out" filter="fade">
                                      <p:cBhvr>
                                        <p:cTn id="332" dur="500"/>
                                        <p:tgtEl>
                                          <p:spTgt spid="103"/>
                                        </p:tgtEl>
                                      </p:cBhvr>
                                    </p:animEffect>
                                    <p:set>
                                      <p:cBhvr>
                                        <p:cTn id="333" dur="1" fill="hold">
                                          <p:stCondLst>
                                            <p:cond delay="499"/>
                                          </p:stCondLst>
                                        </p:cTn>
                                        <p:tgtEl>
                                          <p:spTgt spid="103"/>
                                        </p:tgtEl>
                                        <p:attrNameLst>
                                          <p:attrName>style.visibility</p:attrName>
                                        </p:attrNameLst>
                                      </p:cBhvr>
                                      <p:to>
                                        <p:strVal val="hidden"/>
                                      </p:to>
                                    </p:set>
                                  </p:childTnLst>
                                </p:cTn>
                              </p:par>
                            </p:childTnLst>
                          </p:cTn>
                        </p:par>
                      </p:childTnLst>
                    </p:cTn>
                  </p:par>
                  <p:par>
                    <p:cTn id="334" fill="hold">
                      <p:stCondLst>
                        <p:cond delay="indefinite"/>
                      </p:stCondLst>
                      <p:childTnLst>
                        <p:par>
                          <p:cTn id="335" fill="hold">
                            <p:stCondLst>
                              <p:cond delay="0"/>
                            </p:stCondLst>
                            <p:childTnLst>
                              <p:par>
                                <p:cTn id="336" presetID="1" presetClass="exit" presetSubtype="0" fill="hold" grpId="2" nodeType="clickEffect">
                                  <p:stCondLst>
                                    <p:cond delay="0"/>
                                  </p:stCondLst>
                                  <p:childTnLst>
                                    <p:set>
                                      <p:cBhvr>
                                        <p:cTn id="337" dur="1" fill="hold">
                                          <p:stCondLst>
                                            <p:cond delay="0"/>
                                          </p:stCondLst>
                                        </p:cTn>
                                        <p:tgtEl>
                                          <p:spTgt spid="105"/>
                                        </p:tgtEl>
                                        <p:attrNameLst>
                                          <p:attrName>style.visibility</p:attrName>
                                        </p:attrNameLst>
                                      </p:cBhvr>
                                      <p:to>
                                        <p:strVal val="hidden"/>
                                      </p:to>
                                    </p:set>
                                  </p:childTnLst>
                                </p:cTn>
                              </p:par>
                              <p:par>
                                <p:cTn id="338" presetID="1" presetClass="exit" presetSubtype="0" fill="hold" grpId="1" nodeType="withEffect">
                                  <p:stCondLst>
                                    <p:cond delay="0"/>
                                  </p:stCondLst>
                                  <p:childTnLst>
                                    <p:set>
                                      <p:cBhvr>
                                        <p:cTn id="339" dur="1" fill="hold">
                                          <p:stCondLst>
                                            <p:cond delay="0"/>
                                          </p:stCondLst>
                                        </p:cTn>
                                        <p:tgtEl>
                                          <p:spTgt spid="89">
                                            <p:txEl>
                                              <p:pRg st="0" end="0"/>
                                            </p:txEl>
                                          </p:spTgt>
                                        </p:tgtEl>
                                        <p:attrNameLst>
                                          <p:attrName>style.visibility</p:attrName>
                                        </p:attrNameLst>
                                      </p:cBhvr>
                                      <p:to>
                                        <p:strVal val="hidden"/>
                                      </p:to>
                                    </p:set>
                                  </p:childTnLst>
                                </p:cTn>
                              </p:par>
                              <p:par>
                                <p:cTn id="340" presetID="1" presetClass="exit" presetSubtype="0" fill="hold" grpId="1" nodeType="withEffect">
                                  <p:stCondLst>
                                    <p:cond delay="0"/>
                                  </p:stCondLst>
                                  <p:childTnLst>
                                    <p:set>
                                      <p:cBhvr>
                                        <p:cTn id="341" dur="1" fill="hold">
                                          <p:stCondLst>
                                            <p:cond delay="0"/>
                                          </p:stCondLst>
                                        </p:cTn>
                                        <p:tgtEl>
                                          <p:spTgt spid="89">
                                            <p:bg/>
                                          </p:spTgt>
                                        </p:tgtEl>
                                        <p:attrNameLst>
                                          <p:attrName>style.visibility</p:attrName>
                                        </p:attrNameLst>
                                      </p:cBhvr>
                                      <p:to>
                                        <p:strVal val="hidden"/>
                                      </p:to>
                                    </p:set>
                                  </p:childTnLst>
                                </p:cTn>
                              </p:par>
                              <p:par>
                                <p:cTn id="342" presetID="1" presetClass="exit" presetSubtype="0" fill="hold" grpId="2" nodeType="withEffect">
                                  <p:stCondLst>
                                    <p:cond delay="0"/>
                                  </p:stCondLst>
                                  <p:childTnLst>
                                    <p:set>
                                      <p:cBhvr>
                                        <p:cTn id="343" dur="1" fill="hold">
                                          <p:stCondLst>
                                            <p:cond delay="0"/>
                                          </p:stCondLst>
                                        </p:cTn>
                                        <p:tgtEl>
                                          <p:spTgt spid="102"/>
                                        </p:tgtEl>
                                        <p:attrNameLst>
                                          <p:attrName>style.visibility</p:attrName>
                                        </p:attrNameLst>
                                      </p:cBhvr>
                                      <p:to>
                                        <p:strVal val="hidden"/>
                                      </p:to>
                                    </p:set>
                                  </p:childTnLst>
                                </p:cTn>
                              </p:par>
                              <p:par>
                                <p:cTn id="344" presetID="1" presetClass="exit" presetSubtype="0" fill="hold" grpId="2" nodeType="withEffect">
                                  <p:stCondLst>
                                    <p:cond delay="0"/>
                                  </p:stCondLst>
                                  <p:childTnLst>
                                    <p:set>
                                      <p:cBhvr>
                                        <p:cTn id="345" dur="1" fill="hold">
                                          <p:stCondLst>
                                            <p:cond delay="0"/>
                                          </p:stCondLst>
                                        </p:cTn>
                                        <p:tgtEl>
                                          <p:spTgt spid="106"/>
                                        </p:tgtEl>
                                        <p:attrNameLst>
                                          <p:attrName>style.visibility</p:attrName>
                                        </p:attrNameLst>
                                      </p:cBhvr>
                                      <p:to>
                                        <p:strVal val="hidden"/>
                                      </p:to>
                                    </p:set>
                                  </p:childTnLst>
                                </p:cTn>
                              </p:par>
                              <p:par>
                                <p:cTn id="346" presetID="1" presetClass="exit" presetSubtype="0" fill="hold" grpId="2" nodeType="withEffect">
                                  <p:stCondLst>
                                    <p:cond delay="0"/>
                                  </p:stCondLst>
                                  <p:childTnLst>
                                    <p:set>
                                      <p:cBhvr>
                                        <p:cTn id="347" dur="1" fill="hold">
                                          <p:stCondLst>
                                            <p:cond delay="0"/>
                                          </p:stCondLst>
                                        </p:cTn>
                                        <p:tgtEl>
                                          <p:spTgt spid="103"/>
                                        </p:tgtEl>
                                        <p:attrNameLst>
                                          <p:attrName>style.visibility</p:attrName>
                                        </p:attrNameLst>
                                      </p:cBhvr>
                                      <p:to>
                                        <p:strVal val="hidden"/>
                                      </p:to>
                                    </p:set>
                                  </p:childTnLst>
                                </p:cTn>
                              </p:par>
                              <p:par>
                                <p:cTn id="348" presetID="1" presetClass="exit" presetSubtype="0" fill="hold" grpId="1" nodeType="withEffect">
                                  <p:stCondLst>
                                    <p:cond delay="0"/>
                                  </p:stCondLst>
                                  <p:childTnLst>
                                    <p:set>
                                      <p:cBhvr>
                                        <p:cTn id="349" dur="1" fill="hold">
                                          <p:stCondLst>
                                            <p:cond delay="0"/>
                                          </p:stCondLst>
                                        </p:cTn>
                                        <p:tgtEl>
                                          <p:spTgt spid="90"/>
                                        </p:tgtEl>
                                        <p:attrNameLst>
                                          <p:attrName>style.visibility</p:attrName>
                                        </p:attrNameLst>
                                      </p:cBhvr>
                                      <p:to>
                                        <p:strVal val="hidden"/>
                                      </p:to>
                                    </p:set>
                                  </p:childTnLst>
                                </p:cTn>
                              </p:par>
                              <p:par>
                                <p:cTn id="350" presetID="1" presetClass="exit" presetSubtype="0" fill="hold" grpId="1" nodeType="withEffect">
                                  <p:stCondLst>
                                    <p:cond delay="0"/>
                                  </p:stCondLst>
                                  <p:childTnLst>
                                    <p:set>
                                      <p:cBhvr>
                                        <p:cTn id="351" dur="1" fill="hold">
                                          <p:stCondLst>
                                            <p:cond delay="0"/>
                                          </p:stCondLst>
                                        </p:cTn>
                                        <p:tgtEl>
                                          <p:spTgt spid="91"/>
                                        </p:tgtEl>
                                        <p:attrNameLst>
                                          <p:attrName>style.visibility</p:attrName>
                                        </p:attrNameLst>
                                      </p:cBhvr>
                                      <p:to>
                                        <p:strVal val="hidden"/>
                                      </p:to>
                                    </p:set>
                                  </p:childTnLst>
                                </p:cTn>
                              </p:par>
                              <p:par>
                                <p:cTn id="352" presetID="1" presetClass="exit" presetSubtype="0" fill="hold" grpId="1" nodeType="withEffect">
                                  <p:stCondLst>
                                    <p:cond delay="0"/>
                                  </p:stCondLst>
                                  <p:childTnLst>
                                    <p:set>
                                      <p:cBhvr>
                                        <p:cTn id="353" dur="1" fill="hold">
                                          <p:stCondLst>
                                            <p:cond delay="0"/>
                                          </p:stCondLst>
                                        </p:cTn>
                                        <p:tgtEl>
                                          <p:spTgt spid="92"/>
                                        </p:tgtEl>
                                        <p:attrNameLst>
                                          <p:attrName>style.visibility</p:attrName>
                                        </p:attrNameLst>
                                      </p:cBhvr>
                                      <p:to>
                                        <p:strVal val="hidden"/>
                                      </p:to>
                                    </p:set>
                                  </p:childTnLst>
                                </p:cTn>
                              </p:par>
                              <p:par>
                                <p:cTn id="354" presetID="1" presetClass="exit" presetSubtype="0" fill="hold" grpId="1" nodeType="withEffect">
                                  <p:stCondLst>
                                    <p:cond delay="0"/>
                                  </p:stCondLst>
                                  <p:childTnLst>
                                    <p:set>
                                      <p:cBhvr>
                                        <p:cTn id="355" dur="1" fill="hold">
                                          <p:stCondLst>
                                            <p:cond delay="0"/>
                                          </p:stCondLst>
                                        </p:cTn>
                                        <p:tgtEl>
                                          <p:spTgt spid="93"/>
                                        </p:tgtEl>
                                        <p:attrNameLst>
                                          <p:attrName>style.visibility</p:attrName>
                                        </p:attrNameLst>
                                      </p:cBhvr>
                                      <p:to>
                                        <p:strVal val="hidden"/>
                                      </p:to>
                                    </p:set>
                                  </p:childTnLst>
                                </p:cTn>
                              </p:par>
                              <p:par>
                                <p:cTn id="356" presetID="1" presetClass="exit" presetSubtype="0" fill="hold" grpId="1" nodeType="withEffect">
                                  <p:stCondLst>
                                    <p:cond delay="0"/>
                                  </p:stCondLst>
                                  <p:childTnLst>
                                    <p:set>
                                      <p:cBhvr>
                                        <p:cTn id="357" dur="1" fill="hold">
                                          <p:stCondLst>
                                            <p:cond delay="0"/>
                                          </p:stCondLst>
                                        </p:cTn>
                                        <p:tgtEl>
                                          <p:spTgt spid="94"/>
                                        </p:tgtEl>
                                        <p:attrNameLst>
                                          <p:attrName>style.visibility</p:attrName>
                                        </p:attrNameLst>
                                      </p:cBhvr>
                                      <p:to>
                                        <p:strVal val="hidden"/>
                                      </p:to>
                                    </p:set>
                                  </p:childTnLst>
                                </p:cTn>
                              </p:par>
                              <p:par>
                                <p:cTn id="358" presetID="1" presetClass="exit" presetSubtype="0" fill="hold" grpId="1" nodeType="withEffect">
                                  <p:stCondLst>
                                    <p:cond delay="0"/>
                                  </p:stCondLst>
                                  <p:childTnLst>
                                    <p:set>
                                      <p:cBhvr>
                                        <p:cTn id="359" dur="1" fill="hold">
                                          <p:stCondLst>
                                            <p:cond delay="0"/>
                                          </p:stCondLst>
                                        </p:cTn>
                                        <p:tgtEl>
                                          <p:spTgt spid="95"/>
                                        </p:tgtEl>
                                        <p:attrNameLst>
                                          <p:attrName>style.visibility</p:attrName>
                                        </p:attrNameLst>
                                      </p:cBhvr>
                                      <p:to>
                                        <p:strVal val="hidden"/>
                                      </p:to>
                                    </p:set>
                                  </p:childTnLst>
                                </p:cTn>
                              </p:par>
                              <p:par>
                                <p:cTn id="360" presetID="1" presetClass="exit" presetSubtype="0" fill="hold" grpId="1" nodeType="withEffect">
                                  <p:stCondLst>
                                    <p:cond delay="0"/>
                                  </p:stCondLst>
                                  <p:childTnLst>
                                    <p:set>
                                      <p:cBhvr>
                                        <p:cTn id="361" dur="1" fill="hold">
                                          <p:stCondLst>
                                            <p:cond delay="0"/>
                                          </p:stCondLst>
                                        </p:cTn>
                                        <p:tgtEl>
                                          <p:spTgt spid="96"/>
                                        </p:tgtEl>
                                        <p:attrNameLst>
                                          <p:attrName>style.visibility</p:attrName>
                                        </p:attrNameLst>
                                      </p:cBhvr>
                                      <p:to>
                                        <p:strVal val="hidden"/>
                                      </p:to>
                                    </p:set>
                                  </p:childTnLst>
                                </p:cTn>
                              </p:par>
                              <p:par>
                                <p:cTn id="362" presetID="1" presetClass="exit" presetSubtype="0" fill="hold" grpId="1" nodeType="withEffect">
                                  <p:stCondLst>
                                    <p:cond delay="0"/>
                                  </p:stCondLst>
                                  <p:childTnLst>
                                    <p:set>
                                      <p:cBhvr>
                                        <p:cTn id="363" dur="1" fill="hold">
                                          <p:stCondLst>
                                            <p:cond delay="0"/>
                                          </p:stCondLst>
                                        </p:cTn>
                                        <p:tgtEl>
                                          <p:spTgt spid="97"/>
                                        </p:tgtEl>
                                        <p:attrNameLst>
                                          <p:attrName>style.visibility</p:attrName>
                                        </p:attrNameLst>
                                      </p:cBhvr>
                                      <p:to>
                                        <p:strVal val="hidden"/>
                                      </p:to>
                                    </p:set>
                                  </p:childTnLst>
                                </p:cTn>
                              </p:par>
                              <p:par>
                                <p:cTn id="364" presetID="1" presetClass="exit" presetSubtype="0" fill="hold" grpId="1" nodeType="withEffect">
                                  <p:stCondLst>
                                    <p:cond delay="0"/>
                                  </p:stCondLst>
                                  <p:childTnLst>
                                    <p:set>
                                      <p:cBhvr>
                                        <p:cTn id="365" dur="1" fill="hold">
                                          <p:stCondLst>
                                            <p:cond delay="0"/>
                                          </p:stCondLst>
                                        </p:cTn>
                                        <p:tgtEl>
                                          <p:spTgt spid="98"/>
                                        </p:tgtEl>
                                        <p:attrNameLst>
                                          <p:attrName>style.visibility</p:attrName>
                                        </p:attrNameLst>
                                      </p:cBhvr>
                                      <p:to>
                                        <p:strVal val="hidden"/>
                                      </p:to>
                                    </p:set>
                                  </p:childTnLst>
                                </p:cTn>
                              </p:par>
                              <p:par>
                                <p:cTn id="366" presetID="1" presetClass="exit" presetSubtype="0" fill="hold" grpId="1" nodeType="withEffect">
                                  <p:stCondLst>
                                    <p:cond delay="0"/>
                                  </p:stCondLst>
                                  <p:childTnLst>
                                    <p:set>
                                      <p:cBhvr>
                                        <p:cTn id="367" dur="1" fill="hold">
                                          <p:stCondLst>
                                            <p:cond delay="0"/>
                                          </p:stCondLst>
                                        </p:cTn>
                                        <p:tgtEl>
                                          <p:spTgt spid="99"/>
                                        </p:tgtEl>
                                        <p:attrNameLst>
                                          <p:attrName>style.visibility</p:attrName>
                                        </p:attrNameLst>
                                      </p:cBhvr>
                                      <p:to>
                                        <p:strVal val="hidden"/>
                                      </p:to>
                                    </p:set>
                                  </p:childTnLst>
                                </p:cTn>
                              </p:par>
                              <p:par>
                                <p:cTn id="368" presetID="1" presetClass="exit" presetSubtype="0" fill="hold" grpId="1" nodeType="withEffect">
                                  <p:stCondLst>
                                    <p:cond delay="0"/>
                                  </p:stCondLst>
                                  <p:childTnLst>
                                    <p:set>
                                      <p:cBhvr>
                                        <p:cTn id="369" dur="1" fill="hold">
                                          <p:stCondLst>
                                            <p:cond delay="0"/>
                                          </p:stCondLst>
                                        </p:cTn>
                                        <p:tgtEl>
                                          <p:spTgt spid="100"/>
                                        </p:tgtEl>
                                        <p:attrNameLst>
                                          <p:attrName>style.visibility</p:attrName>
                                        </p:attrNameLst>
                                      </p:cBhvr>
                                      <p:to>
                                        <p:strVal val="hidden"/>
                                      </p:to>
                                    </p:set>
                                  </p:childTnLst>
                                </p:cTn>
                              </p:par>
                              <p:par>
                                <p:cTn id="370" presetID="1" presetClass="exit" presetSubtype="0" fill="hold" grpId="1" nodeType="withEffect">
                                  <p:stCondLst>
                                    <p:cond delay="0"/>
                                  </p:stCondLst>
                                  <p:childTnLst>
                                    <p:set>
                                      <p:cBhvr>
                                        <p:cTn id="371" dur="1" fill="hold">
                                          <p:stCondLst>
                                            <p:cond delay="0"/>
                                          </p:stCondLst>
                                        </p:cTn>
                                        <p:tgtEl>
                                          <p:spTgt spid="101"/>
                                        </p:tgtEl>
                                        <p:attrNameLst>
                                          <p:attrName>style.visibility</p:attrName>
                                        </p:attrNameLst>
                                      </p:cBhvr>
                                      <p:to>
                                        <p:strVal val="hidden"/>
                                      </p:to>
                                    </p:set>
                                  </p:childTnLst>
                                </p:cTn>
                              </p:par>
                              <p:par>
                                <p:cTn id="372" presetID="1" presetClass="exit" presetSubtype="0" fill="hold" grpId="1" nodeType="withEffect">
                                  <p:stCondLst>
                                    <p:cond delay="0"/>
                                  </p:stCondLst>
                                  <p:childTnLst>
                                    <p:set>
                                      <p:cBhvr>
                                        <p:cTn id="373" dur="1" fill="hold">
                                          <p:stCondLst>
                                            <p:cond delay="0"/>
                                          </p:stCondLst>
                                        </p:cTn>
                                        <p:tgtEl>
                                          <p:spTgt spid="10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4" grpId="1" uiExpand="1" build="allAtOnce"/>
      <p:bldP spid="44" grpId="2" build="allAtOnce" animBg="1"/>
      <p:bldP spid="45" grpId="0" animBg="1"/>
      <p:bldP spid="45" grpId="1" animBg="1"/>
      <p:bldP spid="46" grpId="0" animBg="1"/>
      <p:bldP spid="46" grpId="1" animBg="1"/>
      <p:bldP spid="47" grpId="0" animBg="1"/>
      <p:bldP spid="47" grpId="1" animBg="1"/>
      <p:bldP spid="48" grpId="0" animBg="1"/>
      <p:bldP spid="48" grpId="1" animBg="1"/>
      <p:bldP spid="49" grpId="0" animBg="1"/>
      <p:bldP spid="49" grpId="1" animBg="1"/>
      <p:bldP spid="49" grpId="2" animBg="1"/>
      <p:bldP spid="50" grpId="0" animBg="1"/>
      <p:bldP spid="50" grpId="1" animBg="1"/>
      <p:bldP spid="51" grpId="0" animBg="1"/>
      <p:bldP spid="51" grpId="1" animBg="1"/>
      <p:bldP spid="51" grpId="2" animBg="1"/>
      <p:bldP spid="52" grpId="0" animBg="1"/>
      <p:bldP spid="52" grpId="1" animBg="1"/>
      <p:bldP spid="52" grpId="2" animBg="1"/>
      <p:bldP spid="53" grpId="0" build="allAtOnce" animBg="1"/>
      <p:bldP spid="53" grpId="1" build="allAtOnce" animBg="1"/>
      <p:bldP spid="54" grpId="0" animBg="1"/>
      <p:bldP spid="54" grpId="1" animBg="1"/>
      <p:bldP spid="55" grpId="0" animBg="1"/>
      <p:bldP spid="55" grpId="1" animBg="1"/>
      <p:bldP spid="56" grpId="0" animBg="1"/>
      <p:bldP spid="56" grpId="1" animBg="1"/>
      <p:bldP spid="57" grpId="0" animBg="1"/>
      <p:bldP spid="57" grpId="1" animBg="1"/>
      <p:bldP spid="58" grpId="0" animBg="1"/>
      <p:bldP spid="58" grpId="1" animBg="1"/>
      <p:bldP spid="59" grpId="0" animBg="1"/>
      <p:bldP spid="59" grpId="1" animBg="1"/>
      <p:bldP spid="60" grpId="0" animBg="1"/>
      <p:bldP spid="60" grpId="1" animBg="1"/>
      <p:bldP spid="61" grpId="0" animBg="1"/>
      <p:bldP spid="61" grpId="1" animBg="1"/>
      <p:bldP spid="62" grpId="0" animBg="1"/>
      <p:bldP spid="62" grpId="1" animBg="1"/>
      <p:bldP spid="63" grpId="0" animBg="1"/>
      <p:bldP spid="63" grpId="1" animBg="1"/>
      <p:bldP spid="64" grpId="0" animBg="1"/>
      <p:bldP spid="64" grpId="1" animBg="1"/>
      <p:bldP spid="65" grpId="0" animBg="1"/>
      <p:bldP spid="65" grpId="1" animBg="1"/>
      <p:bldP spid="66" grpId="0" animBg="1"/>
      <p:bldP spid="66" grpId="1" animBg="1"/>
      <p:bldP spid="66" grpId="2" animBg="1"/>
      <p:bldP spid="67" grpId="0" animBg="1"/>
      <p:bldP spid="67" grpId="1" animBg="1"/>
      <p:bldP spid="67" grpId="2" animBg="1"/>
      <p:bldP spid="68" grpId="0" animBg="1"/>
      <p:bldP spid="68" grpId="1" animBg="1"/>
      <p:bldP spid="69" grpId="0" animBg="1"/>
      <p:bldP spid="69" grpId="1" animBg="1"/>
      <p:bldP spid="69" grpId="2" animBg="1"/>
      <p:bldP spid="70" grpId="0" animBg="1"/>
      <p:bldP spid="70" grpId="1" animBg="1"/>
      <p:bldP spid="70" grpId="2" animBg="1"/>
      <p:bldP spid="89" grpId="0" build="allAtOnce" animBg="1"/>
      <p:bldP spid="89" grpId="1" build="allAtOnce" animBg="1"/>
      <p:bldP spid="90" grpId="0" animBg="1"/>
      <p:bldP spid="90" grpId="1" animBg="1"/>
      <p:bldP spid="91" grpId="0" animBg="1"/>
      <p:bldP spid="91" grpId="1" animBg="1"/>
      <p:bldP spid="92" grpId="0" animBg="1"/>
      <p:bldP spid="92" grpId="1" animBg="1"/>
      <p:bldP spid="93" grpId="0" animBg="1"/>
      <p:bldP spid="93" grpId="1" animBg="1"/>
      <p:bldP spid="94" grpId="0" animBg="1"/>
      <p:bldP spid="94" grpId="1" animBg="1"/>
      <p:bldP spid="95" grpId="0" animBg="1"/>
      <p:bldP spid="95" grpId="1" animBg="1"/>
      <p:bldP spid="96" grpId="0" animBg="1"/>
      <p:bldP spid="96" grpId="1" animBg="1"/>
      <p:bldP spid="97" grpId="0" animBg="1"/>
      <p:bldP spid="97" grpId="1" animBg="1"/>
      <p:bldP spid="98" grpId="0" animBg="1"/>
      <p:bldP spid="98" grpId="1" animBg="1"/>
      <p:bldP spid="99" grpId="0" animBg="1"/>
      <p:bldP spid="99" grpId="1" animBg="1"/>
      <p:bldP spid="100" grpId="0" animBg="1"/>
      <p:bldP spid="100" grpId="1" animBg="1"/>
      <p:bldP spid="101" grpId="0" animBg="1"/>
      <p:bldP spid="101" grpId="1" animBg="1"/>
      <p:bldP spid="102" grpId="0" animBg="1"/>
      <p:bldP spid="102" grpId="1" animBg="1"/>
      <p:bldP spid="102" grpId="2" animBg="1"/>
      <p:bldP spid="103" grpId="0" animBg="1"/>
      <p:bldP spid="103" grpId="1" animBg="1"/>
      <p:bldP spid="103" grpId="2" animBg="1"/>
      <p:bldP spid="104" grpId="0" animBg="1"/>
      <p:bldP spid="104" grpId="1" animBg="1"/>
      <p:bldP spid="105" grpId="0" animBg="1"/>
      <p:bldP spid="105" grpId="1" animBg="1"/>
      <p:bldP spid="105" grpId="2" animBg="1"/>
      <p:bldP spid="106" grpId="0" animBg="1"/>
      <p:bldP spid="106" grpId="1" animBg="1"/>
      <p:bldP spid="106" grpId="2" animBg="1"/>
    </p:bld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EBDB54-9D08-37C1-ABDD-65B09DF5ED70}"/>
              </a:ext>
            </a:extLst>
          </p:cNvPr>
          <p:cNvSpPr/>
          <p:nvPr/>
        </p:nvSpPr>
        <p:spPr>
          <a:xfrm>
            <a:off x="6454044" y="3820191"/>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Empty</a:t>
            </a:r>
          </a:p>
        </p:txBody>
      </p:sp>
      <p:sp>
        <p:nvSpPr>
          <p:cNvPr id="3" name="Heart 2">
            <a:extLst>
              <a:ext uri="{FF2B5EF4-FFF2-40B4-BE49-F238E27FC236}">
                <a16:creationId xmlns:a16="http://schemas.microsoft.com/office/drawing/2014/main" id="{F3519B67-F5A4-1870-8D60-C56AC6FCB523}"/>
              </a:ext>
            </a:extLst>
          </p:cNvPr>
          <p:cNvSpPr/>
          <p:nvPr/>
        </p:nvSpPr>
        <p:spPr>
          <a:xfrm>
            <a:off x="7884065" y="3850189"/>
            <a:ext cx="490471" cy="419976"/>
          </a:xfrm>
          <a:prstGeom prst="hear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 name="Equals 3">
            <a:extLst>
              <a:ext uri="{FF2B5EF4-FFF2-40B4-BE49-F238E27FC236}">
                <a16:creationId xmlns:a16="http://schemas.microsoft.com/office/drawing/2014/main" id="{45E311E8-7804-3B05-196A-EA11EDA990F0}"/>
              </a:ext>
            </a:extLst>
          </p:cNvPr>
          <p:cNvSpPr/>
          <p:nvPr/>
        </p:nvSpPr>
        <p:spPr>
          <a:xfrm>
            <a:off x="7152987" y="3895972"/>
            <a:ext cx="595571" cy="299983"/>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5" name="Rectangle 4">
            <a:extLst>
              <a:ext uri="{FF2B5EF4-FFF2-40B4-BE49-F238E27FC236}">
                <a16:creationId xmlns:a16="http://schemas.microsoft.com/office/drawing/2014/main" id="{D612C513-AEC3-13BC-EFF6-30DE55ACFE6D}"/>
              </a:ext>
            </a:extLst>
          </p:cNvPr>
          <p:cNvSpPr/>
          <p:nvPr/>
        </p:nvSpPr>
        <p:spPr>
          <a:xfrm>
            <a:off x="6454044" y="4461195"/>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6" name="Equals 5">
            <a:extLst>
              <a:ext uri="{FF2B5EF4-FFF2-40B4-BE49-F238E27FC236}">
                <a16:creationId xmlns:a16="http://schemas.microsoft.com/office/drawing/2014/main" id="{A5B09A4F-6BC6-0C5D-B642-DD7238EE9D57}"/>
              </a:ext>
            </a:extLst>
          </p:cNvPr>
          <p:cNvSpPr/>
          <p:nvPr/>
        </p:nvSpPr>
        <p:spPr>
          <a:xfrm>
            <a:off x="7152987" y="4551190"/>
            <a:ext cx="595571" cy="299983"/>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7" name="Heart 6">
            <a:extLst>
              <a:ext uri="{FF2B5EF4-FFF2-40B4-BE49-F238E27FC236}">
                <a16:creationId xmlns:a16="http://schemas.microsoft.com/office/drawing/2014/main" id="{1D45CC59-4132-E6EE-16B3-F6BC52E14767}"/>
              </a:ext>
            </a:extLst>
          </p:cNvPr>
          <p:cNvSpPr/>
          <p:nvPr/>
        </p:nvSpPr>
        <p:spPr>
          <a:xfrm>
            <a:off x="6541626" y="4491194"/>
            <a:ext cx="490471" cy="419976"/>
          </a:xfrm>
          <a:prstGeom prst="hear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 name="Heart 7">
            <a:extLst>
              <a:ext uri="{FF2B5EF4-FFF2-40B4-BE49-F238E27FC236}">
                <a16:creationId xmlns:a16="http://schemas.microsoft.com/office/drawing/2014/main" id="{ABA460B2-5DAD-FD55-CC31-57B14D3D5CC8}"/>
              </a:ext>
            </a:extLst>
          </p:cNvPr>
          <p:cNvSpPr/>
          <p:nvPr/>
        </p:nvSpPr>
        <p:spPr>
          <a:xfrm>
            <a:off x="7896200" y="4478559"/>
            <a:ext cx="490471" cy="419976"/>
          </a:xfrm>
          <a:prstGeom prst="hear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 name="Heart 8">
            <a:extLst>
              <a:ext uri="{FF2B5EF4-FFF2-40B4-BE49-F238E27FC236}">
                <a16:creationId xmlns:a16="http://schemas.microsoft.com/office/drawing/2014/main" id="{015514A2-FDE9-C520-EE45-AC0AB4FE716A}"/>
              </a:ext>
            </a:extLst>
          </p:cNvPr>
          <p:cNvSpPr/>
          <p:nvPr/>
        </p:nvSpPr>
        <p:spPr>
          <a:xfrm>
            <a:off x="7884065" y="3850189"/>
            <a:ext cx="490471" cy="419976"/>
          </a:xfrm>
          <a:prstGeom prst="hear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0" name="Heart 9">
            <a:extLst>
              <a:ext uri="{FF2B5EF4-FFF2-40B4-BE49-F238E27FC236}">
                <a16:creationId xmlns:a16="http://schemas.microsoft.com/office/drawing/2014/main" id="{C2B60CB0-9D02-1DAB-8EE9-A1917688F744}"/>
              </a:ext>
            </a:extLst>
          </p:cNvPr>
          <p:cNvSpPr/>
          <p:nvPr/>
        </p:nvSpPr>
        <p:spPr>
          <a:xfrm>
            <a:off x="7896200" y="4478559"/>
            <a:ext cx="490471" cy="419976"/>
          </a:xfrm>
          <a:prstGeom prst="hear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Tree>
    <p:extLst>
      <p:ext uri="{BB962C8B-B14F-4D97-AF65-F5344CB8AC3E}">
        <p14:creationId xmlns:p14="http://schemas.microsoft.com/office/powerpoint/2010/main" val="2852123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1" nodeType="withEffect">
                                  <p:stCondLst>
                                    <p:cond delay="0"/>
                                  </p:stCondLst>
                                  <p:childTnLst>
                                    <p:set>
                                      <p:cBhvr>
                                        <p:cTn id="24"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37" presetClass="path" presetSubtype="0" accel="50000" decel="50000" fill="hold" grpId="1" nodeType="clickEffect">
                                  <p:stCondLst>
                                    <p:cond delay="0"/>
                                  </p:stCondLst>
                                  <p:childTnLst>
                                    <p:animMotion origin="layout" path="M 3.33333E-6 1.85185E-6 L -0.02956 0.04004 C -0.03581 0.04907 -0.04493 0.05393 -0.05456 0.05393 C -0.06563 0.05393 -0.07435 0.04907 -0.0806 0.04004 L -0.1099 1.85185E-6 " pathEditMode="relative" rAng="0" ptsTypes="AAAAA">
                                      <p:cBhvr>
                                        <p:cTn id="28" dur="2000" fill="hold"/>
                                        <p:tgtEl>
                                          <p:spTgt spid="9"/>
                                        </p:tgtEl>
                                        <p:attrNameLst>
                                          <p:attrName>ppt_x</p:attrName>
                                          <p:attrName>ppt_y</p:attrName>
                                        </p:attrNameLst>
                                      </p:cBhvr>
                                      <p:rCtr x="-5495" y="2685"/>
                                    </p:animMotion>
                                  </p:childTnLst>
                                </p:cTn>
                              </p:par>
                            </p:childTnLst>
                          </p:cTn>
                        </p:par>
                        <p:par>
                          <p:cTn id="29" fill="hold">
                            <p:stCondLst>
                              <p:cond delay="2000"/>
                            </p:stCondLst>
                            <p:childTnLst>
                              <p:par>
                                <p:cTn id="30" presetID="10" presetClass="exit" presetSubtype="0" fill="hold" nodeType="afterEffect">
                                  <p:stCondLst>
                                    <p:cond delay="0"/>
                                  </p:stCondLst>
                                  <p:childTnLst>
                                    <p:animEffect transition="out" filter="fade">
                                      <p:cBhvr>
                                        <p:cTn id="31" dur="500"/>
                                        <p:tgtEl>
                                          <p:spTgt spid="2">
                                            <p:txEl>
                                              <p:pRg st="0" end="0"/>
                                            </p:txEl>
                                          </p:spTgt>
                                        </p:tgtEl>
                                      </p:cBhvr>
                                    </p:animEffect>
                                    <p:set>
                                      <p:cBhvr>
                                        <p:cTn id="32" dur="1" fill="hold">
                                          <p:stCondLst>
                                            <p:cond delay="499"/>
                                          </p:stCondLst>
                                        </p:cTn>
                                        <p:tgtEl>
                                          <p:spTgt spid="2">
                                            <p:txEl>
                                              <p:pRg st="0" end="0"/>
                                            </p:txEl>
                                          </p:spTgt>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37" presetClass="path" presetSubtype="0" accel="50000" decel="50000" fill="hold" grpId="1" nodeType="clickEffect">
                                  <p:stCondLst>
                                    <p:cond delay="0"/>
                                  </p:stCondLst>
                                  <p:childTnLst>
                                    <p:animMotion origin="layout" path="M 1.66667E-6 -4.81481E-6 L -0.02982 0.04005 C -0.03607 0.04908 -0.04531 0.05394 -0.05508 0.05394 C -0.06628 0.05394 -0.07513 0.04908 -0.08138 0.04005 L -0.11107 -4.81481E-6 " pathEditMode="relative" rAng="0" ptsTypes="AAAAA">
                                      <p:cBhvr>
                                        <p:cTn id="36" dur="2000" fill="hold"/>
                                        <p:tgtEl>
                                          <p:spTgt spid="10"/>
                                        </p:tgtEl>
                                        <p:attrNameLst>
                                          <p:attrName>ppt_x</p:attrName>
                                          <p:attrName>ppt_y</p:attrName>
                                        </p:attrNameLst>
                                      </p:cBhvr>
                                      <p:rCtr x="-5560" y="2685"/>
                                    </p:animMotion>
                                  </p:childTnLst>
                                </p:cTn>
                              </p:par>
                            </p:childTnLst>
                          </p:cTn>
                        </p:par>
                        <p:par>
                          <p:cTn id="37" fill="hold">
                            <p:stCondLst>
                              <p:cond delay="2000"/>
                            </p:stCondLst>
                            <p:childTnLst>
                              <p:par>
                                <p:cTn id="38" presetID="10" presetClass="exit" presetSubtype="0" fill="hold" grpId="1" nodeType="afterEffect">
                                  <p:stCondLst>
                                    <p:cond delay="0"/>
                                  </p:stCondLst>
                                  <p:childTnLst>
                                    <p:animEffect transition="out" filter="fade">
                                      <p:cBhvr>
                                        <p:cTn id="39" dur="500"/>
                                        <p:tgtEl>
                                          <p:spTgt spid="7"/>
                                        </p:tgtEl>
                                      </p:cBhvr>
                                    </p:animEffect>
                                    <p:set>
                                      <p:cBhvr>
                                        <p:cTn id="40" dur="1" fill="hold">
                                          <p:stCondLst>
                                            <p:cond delay="499"/>
                                          </p:stCondLst>
                                        </p:cTn>
                                        <p:tgtEl>
                                          <p:spTgt spid="7"/>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2" nodeType="clickEffect">
                                  <p:stCondLst>
                                    <p:cond delay="0"/>
                                  </p:stCondLst>
                                  <p:childTnLst>
                                    <p:set>
                                      <p:cBhvr>
                                        <p:cTn id="44" dur="1" fill="hold">
                                          <p:stCondLst>
                                            <p:cond delay="0"/>
                                          </p:stCondLst>
                                        </p:cTn>
                                        <p:tgtEl>
                                          <p:spTgt spid="2">
                                            <p:txEl>
                                              <p:pRg st="0" end="0"/>
                                            </p:txEl>
                                          </p:spTgt>
                                        </p:tgtEl>
                                        <p:attrNameLst>
                                          <p:attrName>style.visibility</p:attrName>
                                        </p:attrNameLst>
                                      </p:cBhvr>
                                      <p:to>
                                        <p:strVal val="hidden"/>
                                      </p:to>
                                    </p:set>
                                  </p:childTnLst>
                                </p:cTn>
                              </p:par>
                              <p:par>
                                <p:cTn id="45" presetID="1" presetClass="exit" presetSubtype="0" fill="hold" grpId="2" nodeType="withEffect">
                                  <p:stCondLst>
                                    <p:cond delay="0"/>
                                  </p:stCondLst>
                                  <p:childTnLst>
                                    <p:set>
                                      <p:cBhvr>
                                        <p:cTn id="46" dur="1" fill="hold">
                                          <p:stCondLst>
                                            <p:cond delay="0"/>
                                          </p:stCondLst>
                                        </p:cTn>
                                        <p:tgtEl>
                                          <p:spTgt spid="2">
                                            <p:bg/>
                                          </p:spTgt>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3"/>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4"/>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5"/>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6"/>
                                        </p:tgtEl>
                                        <p:attrNameLst>
                                          <p:attrName>style.visibility</p:attrName>
                                        </p:attrNameLst>
                                      </p:cBhvr>
                                      <p:to>
                                        <p:strVal val="hidden"/>
                                      </p:to>
                                    </p:set>
                                  </p:childTnLst>
                                </p:cTn>
                              </p:par>
                              <p:par>
                                <p:cTn id="55" presetID="1" presetClass="exit" presetSubtype="0" fill="hold" grpId="2" nodeType="withEffect">
                                  <p:stCondLst>
                                    <p:cond delay="0"/>
                                  </p:stCondLst>
                                  <p:childTnLst>
                                    <p:set>
                                      <p:cBhvr>
                                        <p:cTn id="56" dur="1" fill="hold">
                                          <p:stCondLst>
                                            <p:cond delay="0"/>
                                          </p:stCondLst>
                                        </p:cTn>
                                        <p:tgtEl>
                                          <p:spTgt spid="7"/>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8"/>
                                        </p:tgtEl>
                                        <p:attrNameLst>
                                          <p:attrName>style.visibility</p:attrName>
                                        </p:attrNameLst>
                                      </p:cBhvr>
                                      <p:to>
                                        <p:strVal val="hidden"/>
                                      </p:to>
                                    </p:set>
                                  </p:childTnLst>
                                </p:cTn>
                              </p:par>
                              <p:par>
                                <p:cTn id="59" presetID="1" presetClass="exit" presetSubtype="0" fill="hold" grpId="2" nodeType="withEffect">
                                  <p:stCondLst>
                                    <p:cond delay="0"/>
                                  </p:stCondLst>
                                  <p:childTnLst>
                                    <p:set>
                                      <p:cBhvr>
                                        <p:cTn id="60" dur="1" fill="hold">
                                          <p:stCondLst>
                                            <p:cond delay="0"/>
                                          </p:stCondLst>
                                        </p:cTn>
                                        <p:tgtEl>
                                          <p:spTgt spid="9"/>
                                        </p:tgtEl>
                                        <p:attrNameLst>
                                          <p:attrName>style.visibility</p:attrName>
                                        </p:attrNameLst>
                                      </p:cBhvr>
                                      <p:to>
                                        <p:strVal val="hidden"/>
                                      </p:to>
                                    </p:set>
                                  </p:childTnLst>
                                </p:cTn>
                              </p:par>
                              <p:par>
                                <p:cTn id="61" presetID="1" presetClass="exit" presetSubtype="0" fill="hold" grpId="2" nodeType="withEffect">
                                  <p:stCondLst>
                                    <p:cond delay="0"/>
                                  </p:stCondLst>
                                  <p:childTnLst>
                                    <p:set>
                                      <p:cBhvr>
                                        <p:cTn id="62"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uiExpand="1" build="allAtOnce"/>
      <p:bldP spid="2" grpId="2" build="allAtOnce" animBg="1"/>
      <p:bldP spid="3" grpId="0" animBg="1"/>
      <p:bldP spid="3" grpId="1" animBg="1"/>
      <p:bldP spid="4" grpId="0" animBg="1"/>
      <p:bldP spid="4" grpId="1" animBg="1"/>
      <p:bldP spid="5" grpId="0" animBg="1"/>
      <p:bldP spid="5" grpId="1" animBg="1"/>
      <p:bldP spid="6" grpId="0" animBg="1"/>
      <p:bldP spid="6" grpId="1" animBg="1"/>
      <p:bldP spid="7" grpId="0" animBg="1"/>
      <p:bldP spid="7" grpId="1" uiExpand="1" animBg="1"/>
      <p:bldP spid="7" grpId="2" animBg="1"/>
      <p:bldP spid="8" grpId="0" animBg="1"/>
      <p:bldP spid="8" grpId="1" animBg="1"/>
      <p:bldP spid="9" grpId="0" animBg="1"/>
      <p:bldP spid="9" grpId="1" uiExpand="1" animBg="1"/>
      <p:bldP spid="9" grpId="2" animBg="1"/>
      <p:bldP spid="10" grpId="0" animBg="1"/>
      <p:bldP spid="10" grpId="1" uiExpand="1" animBg="1"/>
      <p:bldP spid="10" grpId="2"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a:bodyPr>
          <a:lstStyle/>
          <a:p>
            <a:r>
              <a:rPr lang="ru-RU" dirty="0"/>
              <a:t>Представление целых чисел в памяти компьютера</a:t>
            </a:r>
          </a:p>
        </p:txBody>
      </p:sp>
      <p:sp>
        <p:nvSpPr>
          <p:cNvPr id="5" name="Содержимое 4"/>
          <p:cNvSpPr>
            <a:spLocks noGrp="1"/>
          </p:cNvSpPr>
          <p:nvPr>
            <p:ph idx="1"/>
          </p:nvPr>
        </p:nvSpPr>
        <p:spPr/>
        <p:txBody>
          <a:bodyPr>
            <a:normAutofit/>
          </a:bodyPr>
          <a:lstStyle/>
          <a:p>
            <a:r>
              <a:rPr lang="ru-RU" dirty="0"/>
              <a:t>Тип </a:t>
            </a:r>
            <a:r>
              <a:rPr lang="en-US" dirty="0"/>
              <a:t>char </a:t>
            </a:r>
            <a:r>
              <a:rPr lang="ru-RU" dirty="0"/>
              <a:t>занимает одну ячейку памяти (байт) размером, как правило, 8 бит</a:t>
            </a:r>
          </a:p>
          <a:p>
            <a:r>
              <a:rPr lang="ru-RU" dirty="0"/>
              <a:t>Размер </a:t>
            </a:r>
            <a:r>
              <a:rPr lang="en-US" dirty="0"/>
              <a:t>short </a:t>
            </a:r>
            <a:r>
              <a:rPr lang="ru-RU" dirty="0"/>
              <a:t>и</a:t>
            </a:r>
            <a:r>
              <a:rPr lang="en-US" dirty="0"/>
              <a:t> int</a:t>
            </a:r>
            <a:r>
              <a:rPr lang="ru-RU" dirty="0"/>
              <a:t> и </a:t>
            </a:r>
            <a:r>
              <a:rPr lang="en-US" dirty="0"/>
              <a:t>long</a:t>
            </a:r>
            <a:r>
              <a:rPr lang="ru-RU" dirty="0"/>
              <a:t> кратен размеру </a:t>
            </a:r>
            <a:r>
              <a:rPr lang="en-US" dirty="0"/>
              <a:t>char</a:t>
            </a:r>
          </a:p>
          <a:p>
            <a:pPr lvl="1"/>
            <a:r>
              <a:rPr lang="ru-RU" dirty="0"/>
              <a:t>Размер типа </a:t>
            </a:r>
            <a:r>
              <a:rPr lang="en-US" dirty="0"/>
              <a:t>short &lt;= </a:t>
            </a:r>
            <a:r>
              <a:rPr lang="ru-RU" dirty="0"/>
              <a:t>Размер типа </a:t>
            </a:r>
            <a:r>
              <a:rPr lang="en-US" dirty="0" err="1"/>
              <a:t>int</a:t>
            </a:r>
            <a:endParaRPr lang="en-US" dirty="0"/>
          </a:p>
          <a:p>
            <a:pPr lvl="1"/>
            <a:r>
              <a:rPr lang="ru-RU" dirty="0"/>
              <a:t>При этом число записывается в позиционной системе счисления с основанием 2</a:t>
            </a:r>
            <a:r>
              <a:rPr lang="ru-RU" baseline="30000" dirty="0"/>
              <a:t>разрядность байта</a:t>
            </a:r>
            <a:endParaRPr lang="ru-RU" dirty="0"/>
          </a:p>
          <a:p>
            <a:pPr lvl="1"/>
            <a:r>
              <a:rPr lang="ru-RU" dirty="0"/>
              <a:t>Порядок записи байтов, представляющих число в памяти, зависит от архитектуры системы</a:t>
            </a:r>
          </a:p>
          <a:p>
            <a:pPr lvl="2"/>
            <a:r>
              <a:rPr lang="en-US" dirty="0"/>
              <a:t>Little-endian, big-endian, middle-endian</a:t>
            </a:r>
            <a:endParaRPr lang="ru-RU" dirty="0"/>
          </a:p>
        </p:txBody>
      </p:sp>
    </p:spTree>
    <p:extLst>
      <p:ext uri="{BB962C8B-B14F-4D97-AF65-F5344CB8AC3E}">
        <p14:creationId xmlns:p14="http://schemas.microsoft.com/office/powerpoint/2010/main" val="71161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71C149CD-F860-BA5F-E8CA-836261183935}"/>
              </a:ext>
            </a:extLst>
          </p:cNvPr>
          <p:cNvSpPr/>
          <p:nvPr/>
        </p:nvSpPr>
        <p:spPr>
          <a:xfrm>
            <a:off x="1127448" y="1389065"/>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Empty</a:t>
            </a:r>
          </a:p>
        </p:txBody>
      </p:sp>
      <p:sp>
        <p:nvSpPr>
          <p:cNvPr id="26" name="Rectangle 25">
            <a:extLst>
              <a:ext uri="{FF2B5EF4-FFF2-40B4-BE49-F238E27FC236}">
                <a16:creationId xmlns:a16="http://schemas.microsoft.com/office/drawing/2014/main" id="{9E60EEE5-AE0D-A8ED-499E-A04207E0A33B}"/>
              </a:ext>
            </a:extLst>
          </p:cNvPr>
          <p:cNvSpPr/>
          <p:nvPr/>
        </p:nvSpPr>
        <p:spPr>
          <a:xfrm>
            <a:off x="2477486" y="1389065"/>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7" name="Rectangle 26">
            <a:extLst>
              <a:ext uri="{FF2B5EF4-FFF2-40B4-BE49-F238E27FC236}">
                <a16:creationId xmlns:a16="http://schemas.microsoft.com/office/drawing/2014/main" id="{69AE18A9-C5AE-AEB8-1CD1-C8149AC4A81C}"/>
              </a:ext>
            </a:extLst>
          </p:cNvPr>
          <p:cNvSpPr/>
          <p:nvPr/>
        </p:nvSpPr>
        <p:spPr>
          <a:xfrm>
            <a:off x="2476242" y="764704"/>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Empty</a:t>
            </a:r>
          </a:p>
        </p:txBody>
      </p:sp>
      <p:sp>
        <p:nvSpPr>
          <p:cNvPr id="28" name="Rectangle 27">
            <a:extLst>
              <a:ext uri="{FF2B5EF4-FFF2-40B4-BE49-F238E27FC236}">
                <a16:creationId xmlns:a16="http://schemas.microsoft.com/office/drawing/2014/main" id="{EAC173D2-93C9-E51F-5DDD-2671AE569049}"/>
              </a:ext>
            </a:extLst>
          </p:cNvPr>
          <p:cNvSpPr/>
          <p:nvPr/>
        </p:nvSpPr>
        <p:spPr>
          <a:xfrm>
            <a:off x="1127448" y="764705"/>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Empty</a:t>
            </a:r>
          </a:p>
        </p:txBody>
      </p:sp>
      <p:sp>
        <p:nvSpPr>
          <p:cNvPr id="29" name="Equals 28">
            <a:extLst>
              <a:ext uri="{FF2B5EF4-FFF2-40B4-BE49-F238E27FC236}">
                <a16:creationId xmlns:a16="http://schemas.microsoft.com/office/drawing/2014/main" id="{8D597F02-9193-7DD6-D4C9-7AA3516111E4}"/>
              </a:ext>
            </a:extLst>
          </p:cNvPr>
          <p:cNvSpPr/>
          <p:nvPr/>
        </p:nvSpPr>
        <p:spPr>
          <a:xfrm>
            <a:off x="1805756" y="869930"/>
            <a:ext cx="595571" cy="299983"/>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30" name="Heart 29">
            <a:extLst>
              <a:ext uri="{FF2B5EF4-FFF2-40B4-BE49-F238E27FC236}">
                <a16:creationId xmlns:a16="http://schemas.microsoft.com/office/drawing/2014/main" id="{A640C6F5-63A3-CB06-9B7C-4912E1B6EE1D}"/>
              </a:ext>
            </a:extLst>
          </p:cNvPr>
          <p:cNvSpPr/>
          <p:nvPr/>
        </p:nvSpPr>
        <p:spPr>
          <a:xfrm>
            <a:off x="2559369" y="1419063"/>
            <a:ext cx="490471" cy="419976"/>
          </a:xfrm>
          <a:prstGeom prst="hear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2" name="Equals 31">
            <a:extLst>
              <a:ext uri="{FF2B5EF4-FFF2-40B4-BE49-F238E27FC236}">
                <a16:creationId xmlns:a16="http://schemas.microsoft.com/office/drawing/2014/main" id="{4718FA21-1B90-3BE1-A015-E7485EC2D0D5}"/>
              </a:ext>
            </a:extLst>
          </p:cNvPr>
          <p:cNvSpPr/>
          <p:nvPr/>
        </p:nvSpPr>
        <p:spPr>
          <a:xfrm>
            <a:off x="1826391" y="1464846"/>
            <a:ext cx="595571" cy="299983"/>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33" name="Rectangle 32">
            <a:extLst>
              <a:ext uri="{FF2B5EF4-FFF2-40B4-BE49-F238E27FC236}">
                <a16:creationId xmlns:a16="http://schemas.microsoft.com/office/drawing/2014/main" id="{95B16EE4-A070-0826-87F6-860DF3847710}"/>
              </a:ext>
            </a:extLst>
          </p:cNvPr>
          <p:cNvSpPr/>
          <p:nvPr/>
        </p:nvSpPr>
        <p:spPr>
          <a:xfrm>
            <a:off x="1127448" y="2013426"/>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Empty</a:t>
            </a:r>
          </a:p>
        </p:txBody>
      </p:sp>
      <p:sp>
        <p:nvSpPr>
          <p:cNvPr id="34" name="Rectangle 33">
            <a:extLst>
              <a:ext uri="{FF2B5EF4-FFF2-40B4-BE49-F238E27FC236}">
                <a16:creationId xmlns:a16="http://schemas.microsoft.com/office/drawing/2014/main" id="{7DD449ED-2056-171D-DA3E-22C095080672}"/>
              </a:ext>
            </a:extLst>
          </p:cNvPr>
          <p:cNvSpPr/>
          <p:nvPr/>
        </p:nvSpPr>
        <p:spPr>
          <a:xfrm>
            <a:off x="1127448" y="2637786"/>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5" name="Rectangle 34">
            <a:extLst>
              <a:ext uri="{FF2B5EF4-FFF2-40B4-BE49-F238E27FC236}">
                <a16:creationId xmlns:a16="http://schemas.microsoft.com/office/drawing/2014/main" id="{59C119A6-7ADD-D99A-9D0D-8E04B20CF1AE}"/>
              </a:ext>
            </a:extLst>
          </p:cNvPr>
          <p:cNvSpPr/>
          <p:nvPr/>
        </p:nvSpPr>
        <p:spPr>
          <a:xfrm>
            <a:off x="2476242" y="2013426"/>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Empty</a:t>
            </a:r>
          </a:p>
        </p:txBody>
      </p:sp>
      <p:sp>
        <p:nvSpPr>
          <p:cNvPr id="36" name="Rectangle 35">
            <a:extLst>
              <a:ext uri="{FF2B5EF4-FFF2-40B4-BE49-F238E27FC236}">
                <a16:creationId xmlns:a16="http://schemas.microsoft.com/office/drawing/2014/main" id="{A03D695A-85B2-CFCF-FF58-1E10D08DEDB7}"/>
              </a:ext>
            </a:extLst>
          </p:cNvPr>
          <p:cNvSpPr/>
          <p:nvPr/>
        </p:nvSpPr>
        <p:spPr>
          <a:xfrm>
            <a:off x="2476242" y="2637786"/>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7" name="Equals 36">
            <a:extLst>
              <a:ext uri="{FF2B5EF4-FFF2-40B4-BE49-F238E27FC236}">
                <a16:creationId xmlns:a16="http://schemas.microsoft.com/office/drawing/2014/main" id="{93B37DAB-FF42-954C-29FF-353D76C8795A}"/>
              </a:ext>
            </a:extLst>
          </p:cNvPr>
          <p:cNvSpPr/>
          <p:nvPr/>
        </p:nvSpPr>
        <p:spPr>
          <a:xfrm>
            <a:off x="1814994" y="2103421"/>
            <a:ext cx="595571" cy="299983"/>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38" name="Equals 37">
            <a:extLst>
              <a:ext uri="{FF2B5EF4-FFF2-40B4-BE49-F238E27FC236}">
                <a16:creationId xmlns:a16="http://schemas.microsoft.com/office/drawing/2014/main" id="{99D51795-EB2B-8103-9421-B6ABD885C8F5}"/>
              </a:ext>
            </a:extLst>
          </p:cNvPr>
          <p:cNvSpPr/>
          <p:nvPr/>
        </p:nvSpPr>
        <p:spPr>
          <a:xfrm>
            <a:off x="1826391" y="2727781"/>
            <a:ext cx="595571" cy="299983"/>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39" name="Heart 38">
            <a:extLst>
              <a:ext uri="{FF2B5EF4-FFF2-40B4-BE49-F238E27FC236}">
                <a16:creationId xmlns:a16="http://schemas.microsoft.com/office/drawing/2014/main" id="{CD4F875C-2097-CDE7-BB62-07986A89BB03}"/>
              </a:ext>
            </a:extLst>
          </p:cNvPr>
          <p:cNvSpPr/>
          <p:nvPr/>
        </p:nvSpPr>
        <p:spPr>
          <a:xfrm>
            <a:off x="1215031" y="2051967"/>
            <a:ext cx="490471" cy="419976"/>
          </a:xfrm>
          <a:prstGeom prst="hear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Heart 39">
            <a:extLst>
              <a:ext uri="{FF2B5EF4-FFF2-40B4-BE49-F238E27FC236}">
                <a16:creationId xmlns:a16="http://schemas.microsoft.com/office/drawing/2014/main" id="{7F482FD0-87CD-12C7-0598-970A07184386}"/>
              </a:ext>
            </a:extLst>
          </p:cNvPr>
          <p:cNvSpPr/>
          <p:nvPr/>
        </p:nvSpPr>
        <p:spPr>
          <a:xfrm>
            <a:off x="1215030" y="2667785"/>
            <a:ext cx="490471" cy="419976"/>
          </a:xfrm>
          <a:prstGeom prst="hear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1" name="Heart 40">
            <a:extLst>
              <a:ext uri="{FF2B5EF4-FFF2-40B4-BE49-F238E27FC236}">
                <a16:creationId xmlns:a16="http://schemas.microsoft.com/office/drawing/2014/main" id="{B987A4F4-66E4-EBF8-00A1-803D2E0EC7F0}"/>
              </a:ext>
            </a:extLst>
          </p:cNvPr>
          <p:cNvSpPr/>
          <p:nvPr/>
        </p:nvSpPr>
        <p:spPr>
          <a:xfrm>
            <a:off x="2569604" y="2656243"/>
            <a:ext cx="490471" cy="419976"/>
          </a:xfrm>
          <a:prstGeom prst="hear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2" name="Heart 41">
            <a:extLst>
              <a:ext uri="{FF2B5EF4-FFF2-40B4-BE49-F238E27FC236}">
                <a16:creationId xmlns:a16="http://schemas.microsoft.com/office/drawing/2014/main" id="{265D9493-A31D-44A6-0193-D228979571D9}"/>
              </a:ext>
            </a:extLst>
          </p:cNvPr>
          <p:cNvSpPr/>
          <p:nvPr/>
        </p:nvSpPr>
        <p:spPr>
          <a:xfrm>
            <a:off x="2555569" y="1419063"/>
            <a:ext cx="490471" cy="419976"/>
          </a:xfrm>
          <a:prstGeom prst="hear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 name="Heart 2">
            <a:extLst>
              <a:ext uri="{FF2B5EF4-FFF2-40B4-BE49-F238E27FC236}">
                <a16:creationId xmlns:a16="http://schemas.microsoft.com/office/drawing/2014/main" id="{A9FC6854-0218-AA32-EA0B-AC3A5E8C5FD7}"/>
              </a:ext>
            </a:extLst>
          </p:cNvPr>
          <p:cNvSpPr/>
          <p:nvPr/>
        </p:nvSpPr>
        <p:spPr>
          <a:xfrm>
            <a:off x="2569604" y="2654058"/>
            <a:ext cx="490471" cy="419976"/>
          </a:xfrm>
          <a:prstGeom prst="hear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Tree>
    <p:extLst>
      <p:ext uri="{BB962C8B-B14F-4D97-AF65-F5344CB8AC3E}">
        <p14:creationId xmlns:p14="http://schemas.microsoft.com/office/powerpoint/2010/main" val="3315329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xEl>
                                              <p:pRg st="0" end="0"/>
                                            </p:txEl>
                                          </p:spTgt>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7" presetClass="path" presetSubtype="0" accel="50000" decel="50000" fill="hold" grpId="0" nodeType="clickEffect">
                                  <p:stCondLst>
                                    <p:cond delay="0"/>
                                  </p:stCondLst>
                                  <p:childTnLst>
                                    <p:animMotion origin="layout" path="M 2.5E-6 0 L -0.02943 0.04005 C -0.03555 0.04907 -0.04466 0.05394 -0.0543 0.05394 C -0.06524 0.05394 -0.07396 0.04907 -0.08008 0.04005 L -0.10938 0 " pathEditMode="relative" rAng="0" ptsTypes="AAAAA">
                                      <p:cBhvr>
                                        <p:cTn id="46" dur="2000" fill="hold"/>
                                        <p:tgtEl>
                                          <p:spTgt spid="42"/>
                                        </p:tgtEl>
                                        <p:attrNameLst>
                                          <p:attrName>ppt_x</p:attrName>
                                          <p:attrName>ppt_y</p:attrName>
                                        </p:attrNameLst>
                                      </p:cBhvr>
                                      <p:rCtr x="-5469" y="2685"/>
                                    </p:animMotion>
                                  </p:childTnLst>
                                </p:cTn>
                              </p:par>
                              <p:par>
                                <p:cTn id="47" presetID="10" presetClass="exit" presetSubtype="0" fill="hold" nodeType="withEffect">
                                  <p:stCondLst>
                                    <p:cond delay="0"/>
                                  </p:stCondLst>
                                  <p:childTnLst>
                                    <p:animEffect transition="out" filter="fade">
                                      <p:cBhvr>
                                        <p:cTn id="48" dur="500"/>
                                        <p:tgtEl>
                                          <p:spTgt spid="31">
                                            <p:txEl>
                                              <p:pRg st="0" end="0"/>
                                            </p:txEl>
                                          </p:spTgt>
                                        </p:tgtEl>
                                      </p:cBhvr>
                                    </p:animEffect>
                                    <p:set>
                                      <p:cBhvr>
                                        <p:cTn id="49" dur="1" fill="hold">
                                          <p:stCondLst>
                                            <p:cond delay="499"/>
                                          </p:stCondLst>
                                        </p:cTn>
                                        <p:tgtEl>
                                          <p:spTgt spid="31">
                                            <p:txEl>
                                              <p:pRg st="0" end="0"/>
                                            </p:txEl>
                                          </p:spTgt>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0" nodeType="clickEffect">
                                  <p:stCondLst>
                                    <p:cond delay="0"/>
                                  </p:stCondLst>
                                  <p:childTnLst>
                                    <p:animEffect transition="out" filter="fade">
                                      <p:cBhvr>
                                        <p:cTn id="53" dur="500"/>
                                        <p:tgtEl>
                                          <p:spTgt spid="39"/>
                                        </p:tgtEl>
                                      </p:cBhvr>
                                    </p:animEffect>
                                    <p:set>
                                      <p:cBhvr>
                                        <p:cTn id="54" dur="1" fill="hold">
                                          <p:stCondLst>
                                            <p:cond delay="499"/>
                                          </p:stCondLst>
                                        </p:cTn>
                                        <p:tgtEl>
                                          <p:spTgt spid="39"/>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37" presetClass="path" presetSubtype="0" accel="50000" decel="50000" fill="hold" grpId="0" nodeType="clickEffect">
                                  <p:stCondLst>
                                    <p:cond delay="0"/>
                                  </p:stCondLst>
                                  <p:childTnLst>
                                    <p:animMotion origin="layout" path="M 6.25E-7 -2.59259E-6 L -0.02943 0.04005 C -0.03555 0.04908 -0.04466 0.05394 -0.0543 0.05394 C -0.06523 0.05394 -0.07396 0.04908 -0.08008 0.04005 L -0.10938 -2.59259E-6 " pathEditMode="relative" rAng="0" ptsTypes="AAAAA">
                                      <p:cBhvr>
                                        <p:cTn id="58" dur="2000" fill="hold"/>
                                        <p:tgtEl>
                                          <p:spTgt spid="3"/>
                                        </p:tgtEl>
                                        <p:attrNameLst>
                                          <p:attrName>ppt_x</p:attrName>
                                          <p:attrName>ppt_y</p:attrName>
                                        </p:attrNameLst>
                                      </p:cBhvr>
                                      <p:rCtr x="-5469" y="2685"/>
                                    </p:animMotion>
                                  </p:childTnLst>
                                </p:cTn>
                              </p:par>
                            </p:childTnLst>
                          </p:cTn>
                        </p:par>
                        <p:par>
                          <p:cTn id="59" fill="hold">
                            <p:stCondLst>
                              <p:cond delay="2000"/>
                            </p:stCondLst>
                            <p:childTnLst>
                              <p:par>
                                <p:cTn id="60" presetID="10" presetClass="exit" presetSubtype="0" fill="hold" grpId="0" nodeType="afterEffect">
                                  <p:stCondLst>
                                    <p:cond delay="0"/>
                                  </p:stCondLst>
                                  <p:childTnLst>
                                    <p:animEffect transition="out" filter="fade">
                                      <p:cBhvr>
                                        <p:cTn id="61" dur="500"/>
                                        <p:tgtEl>
                                          <p:spTgt spid="40"/>
                                        </p:tgtEl>
                                      </p:cBhvr>
                                    </p:animEffect>
                                    <p:set>
                                      <p:cBhvr>
                                        <p:cTn id="62" dur="1" fill="hold">
                                          <p:stCondLst>
                                            <p:cond delay="499"/>
                                          </p:stCondLst>
                                        </p:cTn>
                                        <p:tgtEl>
                                          <p:spTgt spid="4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2" nodeType="clickEffect">
                                  <p:stCondLst>
                                    <p:cond delay="0"/>
                                  </p:stCondLst>
                                  <p:childTnLst>
                                    <p:set>
                                      <p:cBhvr>
                                        <p:cTn id="66" dur="1" fill="hold">
                                          <p:stCondLst>
                                            <p:cond delay="0"/>
                                          </p:stCondLst>
                                        </p:cTn>
                                        <p:tgtEl>
                                          <p:spTgt spid="42"/>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31">
                                            <p:txEl>
                                              <p:pRg st="0" end="0"/>
                                            </p:txEl>
                                          </p:spTgt>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31">
                                            <p:bg/>
                                          </p:spTgt>
                                        </p:tgtEl>
                                        <p:attrNameLst>
                                          <p:attrName>style.visibility</p:attrName>
                                        </p:attrNameLst>
                                      </p:cBhvr>
                                      <p:to>
                                        <p:strVal val="hidden"/>
                                      </p:to>
                                    </p:set>
                                  </p:childTnLst>
                                </p:cTn>
                              </p:par>
                              <p:par>
                                <p:cTn id="71" presetID="1" presetClass="exit" presetSubtype="0" fill="hold" grpId="2" nodeType="withEffect">
                                  <p:stCondLst>
                                    <p:cond delay="0"/>
                                  </p:stCondLst>
                                  <p:childTnLst>
                                    <p:set>
                                      <p:cBhvr>
                                        <p:cTn id="72" dur="1" fill="hold">
                                          <p:stCondLst>
                                            <p:cond delay="0"/>
                                          </p:stCondLst>
                                        </p:cTn>
                                        <p:tgtEl>
                                          <p:spTgt spid="39"/>
                                        </p:tgtEl>
                                        <p:attrNameLst>
                                          <p:attrName>style.visibility</p:attrName>
                                        </p:attrNameLst>
                                      </p:cBhvr>
                                      <p:to>
                                        <p:strVal val="hidden"/>
                                      </p:to>
                                    </p:set>
                                  </p:childTnLst>
                                </p:cTn>
                              </p:par>
                              <p:par>
                                <p:cTn id="73" presetID="1" presetClass="exit" presetSubtype="0" fill="hold" grpId="2" nodeType="withEffect">
                                  <p:stCondLst>
                                    <p:cond delay="0"/>
                                  </p:stCondLst>
                                  <p:childTnLst>
                                    <p:set>
                                      <p:cBhvr>
                                        <p:cTn id="74" dur="1" fill="hold">
                                          <p:stCondLst>
                                            <p:cond delay="0"/>
                                          </p:stCondLst>
                                        </p:cTn>
                                        <p:tgtEl>
                                          <p:spTgt spid="3"/>
                                        </p:tgtEl>
                                        <p:attrNameLst>
                                          <p:attrName>style.visibility</p:attrName>
                                        </p:attrNameLst>
                                      </p:cBhvr>
                                      <p:to>
                                        <p:strVal val="hidden"/>
                                      </p:to>
                                    </p:set>
                                  </p:childTnLst>
                                </p:cTn>
                              </p:par>
                              <p:par>
                                <p:cTn id="75" presetID="1" presetClass="exit" presetSubtype="0" fill="hold" grpId="2" nodeType="withEffect">
                                  <p:stCondLst>
                                    <p:cond delay="0"/>
                                  </p:stCondLst>
                                  <p:childTnLst>
                                    <p:set>
                                      <p:cBhvr>
                                        <p:cTn id="76" dur="1" fill="hold">
                                          <p:stCondLst>
                                            <p:cond delay="0"/>
                                          </p:stCondLst>
                                        </p:cTn>
                                        <p:tgtEl>
                                          <p:spTgt spid="40"/>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26"/>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27"/>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28"/>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29"/>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30"/>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32"/>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33"/>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34"/>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35"/>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36"/>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37"/>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38"/>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allAtOnce" animBg="1"/>
      <p:bldP spid="31" grpId="1" build="allAtOnce"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39" grpId="2" animBg="1"/>
      <p:bldP spid="40" grpId="0" animBg="1"/>
      <p:bldP spid="40" grpId="1" animBg="1"/>
      <p:bldP spid="40" grpId="2" animBg="1"/>
      <p:bldP spid="41" grpId="0" animBg="1"/>
      <p:bldP spid="41" grpId="1" animBg="1"/>
      <p:bldP spid="42" grpId="0" animBg="1"/>
      <p:bldP spid="42" grpId="1" animBg="1"/>
      <p:bldP spid="42" grpId="2" animBg="1"/>
      <p:bldP spid="3" grpId="0" animBg="1"/>
      <p:bldP spid="3" grpId="1" animBg="1"/>
      <p:bldP spid="3" grpId="2" animBg="1"/>
    </p:bld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71C149CD-F860-BA5F-E8CA-836261183935}"/>
              </a:ext>
            </a:extLst>
          </p:cNvPr>
          <p:cNvSpPr/>
          <p:nvPr/>
        </p:nvSpPr>
        <p:spPr>
          <a:xfrm>
            <a:off x="1127448" y="1389065"/>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Empty</a:t>
            </a:r>
          </a:p>
        </p:txBody>
      </p:sp>
      <p:sp>
        <p:nvSpPr>
          <p:cNvPr id="26" name="Rectangle 25">
            <a:extLst>
              <a:ext uri="{FF2B5EF4-FFF2-40B4-BE49-F238E27FC236}">
                <a16:creationId xmlns:a16="http://schemas.microsoft.com/office/drawing/2014/main" id="{9E60EEE5-AE0D-A8ED-499E-A04207E0A33B}"/>
              </a:ext>
            </a:extLst>
          </p:cNvPr>
          <p:cNvSpPr/>
          <p:nvPr/>
        </p:nvSpPr>
        <p:spPr>
          <a:xfrm>
            <a:off x="2477486" y="1389065"/>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27" name="Rectangle 26">
            <a:extLst>
              <a:ext uri="{FF2B5EF4-FFF2-40B4-BE49-F238E27FC236}">
                <a16:creationId xmlns:a16="http://schemas.microsoft.com/office/drawing/2014/main" id="{69AE18A9-C5AE-AEB8-1CD1-C8149AC4A81C}"/>
              </a:ext>
            </a:extLst>
          </p:cNvPr>
          <p:cNvSpPr/>
          <p:nvPr/>
        </p:nvSpPr>
        <p:spPr>
          <a:xfrm>
            <a:off x="2476242" y="764704"/>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Empty</a:t>
            </a:r>
          </a:p>
        </p:txBody>
      </p:sp>
      <p:sp>
        <p:nvSpPr>
          <p:cNvPr id="28" name="Rectangle 27">
            <a:extLst>
              <a:ext uri="{FF2B5EF4-FFF2-40B4-BE49-F238E27FC236}">
                <a16:creationId xmlns:a16="http://schemas.microsoft.com/office/drawing/2014/main" id="{EAC173D2-93C9-E51F-5DDD-2671AE569049}"/>
              </a:ext>
            </a:extLst>
          </p:cNvPr>
          <p:cNvSpPr/>
          <p:nvPr/>
        </p:nvSpPr>
        <p:spPr>
          <a:xfrm>
            <a:off x="1127448" y="764705"/>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Empty</a:t>
            </a:r>
          </a:p>
        </p:txBody>
      </p:sp>
      <p:sp>
        <p:nvSpPr>
          <p:cNvPr id="29" name="Equals 28">
            <a:extLst>
              <a:ext uri="{FF2B5EF4-FFF2-40B4-BE49-F238E27FC236}">
                <a16:creationId xmlns:a16="http://schemas.microsoft.com/office/drawing/2014/main" id="{8D597F02-9193-7DD6-D4C9-7AA3516111E4}"/>
              </a:ext>
            </a:extLst>
          </p:cNvPr>
          <p:cNvSpPr/>
          <p:nvPr/>
        </p:nvSpPr>
        <p:spPr>
          <a:xfrm>
            <a:off x="1805756" y="869930"/>
            <a:ext cx="595571" cy="299983"/>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30" name="Heart 29">
            <a:extLst>
              <a:ext uri="{FF2B5EF4-FFF2-40B4-BE49-F238E27FC236}">
                <a16:creationId xmlns:a16="http://schemas.microsoft.com/office/drawing/2014/main" id="{A640C6F5-63A3-CB06-9B7C-4912E1B6EE1D}"/>
              </a:ext>
            </a:extLst>
          </p:cNvPr>
          <p:cNvSpPr/>
          <p:nvPr/>
        </p:nvSpPr>
        <p:spPr>
          <a:xfrm>
            <a:off x="2559369" y="1419063"/>
            <a:ext cx="490471" cy="419976"/>
          </a:xfrm>
          <a:prstGeom prst="hear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2" name="Equals 31">
            <a:extLst>
              <a:ext uri="{FF2B5EF4-FFF2-40B4-BE49-F238E27FC236}">
                <a16:creationId xmlns:a16="http://schemas.microsoft.com/office/drawing/2014/main" id="{4718FA21-1B90-3BE1-A015-E7485EC2D0D5}"/>
              </a:ext>
            </a:extLst>
          </p:cNvPr>
          <p:cNvSpPr/>
          <p:nvPr/>
        </p:nvSpPr>
        <p:spPr>
          <a:xfrm>
            <a:off x="1826391" y="1464846"/>
            <a:ext cx="595571" cy="299983"/>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33" name="Rectangle 32">
            <a:extLst>
              <a:ext uri="{FF2B5EF4-FFF2-40B4-BE49-F238E27FC236}">
                <a16:creationId xmlns:a16="http://schemas.microsoft.com/office/drawing/2014/main" id="{95B16EE4-A070-0826-87F6-860DF3847710}"/>
              </a:ext>
            </a:extLst>
          </p:cNvPr>
          <p:cNvSpPr/>
          <p:nvPr/>
        </p:nvSpPr>
        <p:spPr>
          <a:xfrm>
            <a:off x="1127448" y="2013426"/>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Empty</a:t>
            </a:r>
          </a:p>
        </p:txBody>
      </p:sp>
      <p:sp>
        <p:nvSpPr>
          <p:cNvPr id="34" name="Rectangle 33">
            <a:extLst>
              <a:ext uri="{FF2B5EF4-FFF2-40B4-BE49-F238E27FC236}">
                <a16:creationId xmlns:a16="http://schemas.microsoft.com/office/drawing/2014/main" id="{7DD449ED-2056-171D-DA3E-22C095080672}"/>
              </a:ext>
            </a:extLst>
          </p:cNvPr>
          <p:cNvSpPr/>
          <p:nvPr/>
        </p:nvSpPr>
        <p:spPr>
          <a:xfrm>
            <a:off x="1127448" y="2637786"/>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5" name="Rectangle 34">
            <a:extLst>
              <a:ext uri="{FF2B5EF4-FFF2-40B4-BE49-F238E27FC236}">
                <a16:creationId xmlns:a16="http://schemas.microsoft.com/office/drawing/2014/main" id="{59C119A6-7ADD-D99A-9D0D-8E04B20CF1AE}"/>
              </a:ext>
            </a:extLst>
          </p:cNvPr>
          <p:cNvSpPr/>
          <p:nvPr/>
        </p:nvSpPr>
        <p:spPr>
          <a:xfrm>
            <a:off x="2476242" y="2013426"/>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200" dirty="0"/>
              <a:t>Empty</a:t>
            </a:r>
          </a:p>
        </p:txBody>
      </p:sp>
      <p:sp>
        <p:nvSpPr>
          <p:cNvPr id="36" name="Rectangle 35">
            <a:extLst>
              <a:ext uri="{FF2B5EF4-FFF2-40B4-BE49-F238E27FC236}">
                <a16:creationId xmlns:a16="http://schemas.microsoft.com/office/drawing/2014/main" id="{A03D695A-85B2-CFCF-FF58-1E10D08DEDB7}"/>
              </a:ext>
            </a:extLst>
          </p:cNvPr>
          <p:cNvSpPr/>
          <p:nvPr/>
        </p:nvSpPr>
        <p:spPr>
          <a:xfrm>
            <a:off x="2476242" y="2637786"/>
            <a:ext cx="665638" cy="47997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dirty="0"/>
          </a:p>
        </p:txBody>
      </p:sp>
      <p:sp>
        <p:nvSpPr>
          <p:cNvPr id="37" name="Equals 36">
            <a:extLst>
              <a:ext uri="{FF2B5EF4-FFF2-40B4-BE49-F238E27FC236}">
                <a16:creationId xmlns:a16="http://schemas.microsoft.com/office/drawing/2014/main" id="{93B37DAB-FF42-954C-29FF-353D76C8795A}"/>
              </a:ext>
            </a:extLst>
          </p:cNvPr>
          <p:cNvSpPr/>
          <p:nvPr/>
        </p:nvSpPr>
        <p:spPr>
          <a:xfrm>
            <a:off x="1814994" y="2103421"/>
            <a:ext cx="595571" cy="299983"/>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38" name="Equals 37">
            <a:extLst>
              <a:ext uri="{FF2B5EF4-FFF2-40B4-BE49-F238E27FC236}">
                <a16:creationId xmlns:a16="http://schemas.microsoft.com/office/drawing/2014/main" id="{99D51795-EB2B-8103-9421-B6ABD885C8F5}"/>
              </a:ext>
            </a:extLst>
          </p:cNvPr>
          <p:cNvSpPr/>
          <p:nvPr/>
        </p:nvSpPr>
        <p:spPr>
          <a:xfrm>
            <a:off x="1826391" y="2727781"/>
            <a:ext cx="595571" cy="299983"/>
          </a:xfrm>
          <a:prstGeom prst="mathEqual">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solidFill>
                <a:schemeClr val="tx1"/>
              </a:solidFill>
            </a:endParaRPr>
          </a:p>
        </p:txBody>
      </p:sp>
      <p:sp>
        <p:nvSpPr>
          <p:cNvPr id="39" name="Heart 38">
            <a:extLst>
              <a:ext uri="{FF2B5EF4-FFF2-40B4-BE49-F238E27FC236}">
                <a16:creationId xmlns:a16="http://schemas.microsoft.com/office/drawing/2014/main" id="{CD4F875C-2097-CDE7-BB62-07986A89BB03}"/>
              </a:ext>
            </a:extLst>
          </p:cNvPr>
          <p:cNvSpPr/>
          <p:nvPr/>
        </p:nvSpPr>
        <p:spPr>
          <a:xfrm>
            <a:off x="1215031" y="2051967"/>
            <a:ext cx="490471" cy="419976"/>
          </a:xfrm>
          <a:prstGeom prst="hear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0" name="Heart 39">
            <a:extLst>
              <a:ext uri="{FF2B5EF4-FFF2-40B4-BE49-F238E27FC236}">
                <a16:creationId xmlns:a16="http://schemas.microsoft.com/office/drawing/2014/main" id="{7F482FD0-87CD-12C7-0598-970A07184386}"/>
              </a:ext>
            </a:extLst>
          </p:cNvPr>
          <p:cNvSpPr/>
          <p:nvPr/>
        </p:nvSpPr>
        <p:spPr>
          <a:xfrm>
            <a:off x="1215030" y="2667785"/>
            <a:ext cx="490471" cy="419976"/>
          </a:xfrm>
          <a:prstGeom prst="heart">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1" name="Heart 40">
            <a:extLst>
              <a:ext uri="{FF2B5EF4-FFF2-40B4-BE49-F238E27FC236}">
                <a16:creationId xmlns:a16="http://schemas.microsoft.com/office/drawing/2014/main" id="{B987A4F4-66E4-EBF8-00A1-803D2E0EC7F0}"/>
              </a:ext>
            </a:extLst>
          </p:cNvPr>
          <p:cNvSpPr/>
          <p:nvPr/>
        </p:nvSpPr>
        <p:spPr>
          <a:xfrm>
            <a:off x="2569604" y="2656243"/>
            <a:ext cx="490471" cy="419976"/>
          </a:xfrm>
          <a:prstGeom prst="hear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42" name="Heart 41">
            <a:extLst>
              <a:ext uri="{FF2B5EF4-FFF2-40B4-BE49-F238E27FC236}">
                <a16:creationId xmlns:a16="http://schemas.microsoft.com/office/drawing/2014/main" id="{265D9493-A31D-44A6-0193-D228979571D9}"/>
              </a:ext>
            </a:extLst>
          </p:cNvPr>
          <p:cNvSpPr/>
          <p:nvPr/>
        </p:nvSpPr>
        <p:spPr>
          <a:xfrm>
            <a:off x="2555569" y="1419063"/>
            <a:ext cx="490471" cy="419976"/>
          </a:xfrm>
          <a:prstGeom prst="hear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3" name="Heart 2">
            <a:extLst>
              <a:ext uri="{FF2B5EF4-FFF2-40B4-BE49-F238E27FC236}">
                <a16:creationId xmlns:a16="http://schemas.microsoft.com/office/drawing/2014/main" id="{A9FC6854-0218-AA32-EA0B-AC3A5E8C5FD7}"/>
              </a:ext>
            </a:extLst>
          </p:cNvPr>
          <p:cNvSpPr/>
          <p:nvPr/>
        </p:nvSpPr>
        <p:spPr>
          <a:xfrm>
            <a:off x="2569604" y="2654058"/>
            <a:ext cx="490471" cy="419976"/>
          </a:xfrm>
          <a:prstGeom prst="heart">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200"/>
          </a:p>
        </p:txBody>
      </p:sp>
    </p:spTree>
    <p:extLst>
      <p:ext uri="{BB962C8B-B14F-4D97-AF65-F5344CB8AC3E}">
        <p14:creationId xmlns:p14="http://schemas.microsoft.com/office/powerpoint/2010/main" val="13643920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1"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1">
                                            <p:txEl>
                                              <p:pRg st="0" end="0"/>
                                            </p:txEl>
                                          </p:spTgt>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4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8"/>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37" presetClass="path" presetSubtype="0" accel="50000" decel="50000" fill="hold" grpId="0" nodeType="clickEffect">
                                  <p:stCondLst>
                                    <p:cond delay="0"/>
                                  </p:stCondLst>
                                  <p:childTnLst>
                                    <p:animMotion origin="layout" path="M 2.5E-6 0 L -0.02943 0.04005 C -0.03555 0.04907 -0.04466 0.05394 -0.0543 0.05394 C -0.06524 0.05394 -0.07396 0.04907 -0.08008 0.04005 L -0.10938 0 " pathEditMode="relative" rAng="0" ptsTypes="AAAAA">
                                      <p:cBhvr>
                                        <p:cTn id="46" dur="2000" fill="hold"/>
                                        <p:tgtEl>
                                          <p:spTgt spid="42"/>
                                        </p:tgtEl>
                                        <p:attrNameLst>
                                          <p:attrName>ppt_x</p:attrName>
                                          <p:attrName>ppt_y</p:attrName>
                                        </p:attrNameLst>
                                      </p:cBhvr>
                                      <p:rCtr x="-5469" y="2685"/>
                                    </p:animMotion>
                                  </p:childTnLst>
                                </p:cTn>
                              </p:par>
                              <p:par>
                                <p:cTn id="47" presetID="10" presetClass="exit" presetSubtype="0" fill="hold" nodeType="withEffect">
                                  <p:stCondLst>
                                    <p:cond delay="0"/>
                                  </p:stCondLst>
                                  <p:childTnLst>
                                    <p:animEffect transition="out" filter="fade">
                                      <p:cBhvr>
                                        <p:cTn id="48" dur="500"/>
                                        <p:tgtEl>
                                          <p:spTgt spid="31">
                                            <p:txEl>
                                              <p:pRg st="0" end="0"/>
                                            </p:txEl>
                                          </p:spTgt>
                                        </p:tgtEl>
                                      </p:cBhvr>
                                    </p:animEffect>
                                    <p:set>
                                      <p:cBhvr>
                                        <p:cTn id="49" dur="1" fill="hold">
                                          <p:stCondLst>
                                            <p:cond delay="499"/>
                                          </p:stCondLst>
                                        </p:cTn>
                                        <p:tgtEl>
                                          <p:spTgt spid="31">
                                            <p:txEl>
                                              <p:pRg st="0" end="0"/>
                                            </p:txEl>
                                          </p:spTgt>
                                        </p:tgtEl>
                                        <p:attrNameLst>
                                          <p:attrName>style.visibility</p:attrName>
                                        </p:attrNameLst>
                                      </p:cBhvr>
                                      <p:to>
                                        <p:strVal val="hidden"/>
                                      </p:to>
                                    </p:se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0" nodeType="clickEffect">
                                  <p:stCondLst>
                                    <p:cond delay="0"/>
                                  </p:stCondLst>
                                  <p:childTnLst>
                                    <p:animEffect transition="out" filter="fade">
                                      <p:cBhvr>
                                        <p:cTn id="53" dur="500"/>
                                        <p:tgtEl>
                                          <p:spTgt spid="39"/>
                                        </p:tgtEl>
                                      </p:cBhvr>
                                    </p:animEffect>
                                    <p:set>
                                      <p:cBhvr>
                                        <p:cTn id="54" dur="1" fill="hold">
                                          <p:stCondLst>
                                            <p:cond delay="499"/>
                                          </p:stCondLst>
                                        </p:cTn>
                                        <p:tgtEl>
                                          <p:spTgt spid="39"/>
                                        </p:tgtEl>
                                        <p:attrNameLst>
                                          <p:attrName>style.visibility</p:attrName>
                                        </p:attrNameLst>
                                      </p:cBhvr>
                                      <p:to>
                                        <p:strVal val="hidden"/>
                                      </p:to>
                                    </p:set>
                                  </p:childTnLst>
                                </p:cTn>
                              </p:par>
                            </p:childTnLst>
                          </p:cTn>
                        </p:par>
                      </p:childTnLst>
                    </p:cTn>
                  </p:par>
                  <p:par>
                    <p:cTn id="55" fill="hold">
                      <p:stCondLst>
                        <p:cond delay="indefinite"/>
                      </p:stCondLst>
                      <p:childTnLst>
                        <p:par>
                          <p:cTn id="56" fill="hold">
                            <p:stCondLst>
                              <p:cond delay="0"/>
                            </p:stCondLst>
                            <p:childTnLst>
                              <p:par>
                                <p:cTn id="57" presetID="37" presetClass="path" presetSubtype="0" accel="50000" decel="50000" fill="hold" grpId="0" nodeType="clickEffect">
                                  <p:stCondLst>
                                    <p:cond delay="0"/>
                                  </p:stCondLst>
                                  <p:childTnLst>
                                    <p:animMotion origin="layout" path="M 6.25E-7 -2.59259E-6 L -0.02943 0.04005 C -0.03555 0.04908 -0.04466 0.05394 -0.0543 0.05394 C -0.06523 0.05394 -0.07396 0.04908 -0.08008 0.04005 L -0.10938 -2.59259E-6 " pathEditMode="relative" rAng="0" ptsTypes="AAAAA">
                                      <p:cBhvr>
                                        <p:cTn id="58" dur="2000" fill="hold"/>
                                        <p:tgtEl>
                                          <p:spTgt spid="3"/>
                                        </p:tgtEl>
                                        <p:attrNameLst>
                                          <p:attrName>ppt_x</p:attrName>
                                          <p:attrName>ppt_y</p:attrName>
                                        </p:attrNameLst>
                                      </p:cBhvr>
                                      <p:rCtr x="-5469" y="2685"/>
                                    </p:animMotion>
                                  </p:childTnLst>
                                </p:cTn>
                              </p:par>
                            </p:childTnLst>
                          </p:cTn>
                        </p:par>
                        <p:par>
                          <p:cTn id="59" fill="hold">
                            <p:stCondLst>
                              <p:cond delay="2000"/>
                            </p:stCondLst>
                            <p:childTnLst>
                              <p:par>
                                <p:cTn id="60" presetID="10" presetClass="exit" presetSubtype="0" fill="hold" grpId="0" nodeType="afterEffect">
                                  <p:stCondLst>
                                    <p:cond delay="0"/>
                                  </p:stCondLst>
                                  <p:childTnLst>
                                    <p:animEffect transition="out" filter="fade">
                                      <p:cBhvr>
                                        <p:cTn id="61" dur="500"/>
                                        <p:tgtEl>
                                          <p:spTgt spid="40"/>
                                        </p:tgtEl>
                                      </p:cBhvr>
                                    </p:animEffect>
                                    <p:set>
                                      <p:cBhvr>
                                        <p:cTn id="62" dur="1" fill="hold">
                                          <p:stCondLst>
                                            <p:cond delay="499"/>
                                          </p:stCondLst>
                                        </p:cTn>
                                        <p:tgtEl>
                                          <p:spTgt spid="40"/>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 presetClass="exit" presetSubtype="0" fill="hold" grpId="2" nodeType="clickEffect">
                                  <p:stCondLst>
                                    <p:cond delay="0"/>
                                  </p:stCondLst>
                                  <p:childTnLst>
                                    <p:set>
                                      <p:cBhvr>
                                        <p:cTn id="66" dur="1" fill="hold">
                                          <p:stCondLst>
                                            <p:cond delay="0"/>
                                          </p:stCondLst>
                                        </p:cTn>
                                        <p:tgtEl>
                                          <p:spTgt spid="42"/>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31">
                                            <p:txEl>
                                              <p:pRg st="0" end="0"/>
                                            </p:txEl>
                                          </p:spTgt>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31">
                                            <p:bg/>
                                          </p:spTgt>
                                        </p:tgtEl>
                                        <p:attrNameLst>
                                          <p:attrName>style.visibility</p:attrName>
                                        </p:attrNameLst>
                                      </p:cBhvr>
                                      <p:to>
                                        <p:strVal val="hidden"/>
                                      </p:to>
                                    </p:set>
                                  </p:childTnLst>
                                </p:cTn>
                              </p:par>
                              <p:par>
                                <p:cTn id="71" presetID="1" presetClass="exit" presetSubtype="0" fill="hold" grpId="2" nodeType="withEffect">
                                  <p:stCondLst>
                                    <p:cond delay="0"/>
                                  </p:stCondLst>
                                  <p:childTnLst>
                                    <p:set>
                                      <p:cBhvr>
                                        <p:cTn id="72" dur="1" fill="hold">
                                          <p:stCondLst>
                                            <p:cond delay="0"/>
                                          </p:stCondLst>
                                        </p:cTn>
                                        <p:tgtEl>
                                          <p:spTgt spid="39"/>
                                        </p:tgtEl>
                                        <p:attrNameLst>
                                          <p:attrName>style.visibility</p:attrName>
                                        </p:attrNameLst>
                                      </p:cBhvr>
                                      <p:to>
                                        <p:strVal val="hidden"/>
                                      </p:to>
                                    </p:set>
                                  </p:childTnLst>
                                </p:cTn>
                              </p:par>
                              <p:par>
                                <p:cTn id="73" presetID="1" presetClass="exit" presetSubtype="0" fill="hold" grpId="2" nodeType="withEffect">
                                  <p:stCondLst>
                                    <p:cond delay="0"/>
                                  </p:stCondLst>
                                  <p:childTnLst>
                                    <p:set>
                                      <p:cBhvr>
                                        <p:cTn id="74" dur="1" fill="hold">
                                          <p:stCondLst>
                                            <p:cond delay="0"/>
                                          </p:stCondLst>
                                        </p:cTn>
                                        <p:tgtEl>
                                          <p:spTgt spid="3"/>
                                        </p:tgtEl>
                                        <p:attrNameLst>
                                          <p:attrName>style.visibility</p:attrName>
                                        </p:attrNameLst>
                                      </p:cBhvr>
                                      <p:to>
                                        <p:strVal val="hidden"/>
                                      </p:to>
                                    </p:set>
                                  </p:childTnLst>
                                </p:cTn>
                              </p:par>
                              <p:par>
                                <p:cTn id="75" presetID="1" presetClass="exit" presetSubtype="0" fill="hold" grpId="2" nodeType="withEffect">
                                  <p:stCondLst>
                                    <p:cond delay="0"/>
                                  </p:stCondLst>
                                  <p:childTnLst>
                                    <p:set>
                                      <p:cBhvr>
                                        <p:cTn id="76" dur="1" fill="hold">
                                          <p:stCondLst>
                                            <p:cond delay="0"/>
                                          </p:stCondLst>
                                        </p:cTn>
                                        <p:tgtEl>
                                          <p:spTgt spid="40"/>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26"/>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27"/>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28"/>
                                        </p:tgtEl>
                                        <p:attrNameLst>
                                          <p:attrName>style.visibility</p:attrName>
                                        </p:attrNameLst>
                                      </p:cBhvr>
                                      <p:to>
                                        <p:strVal val="hidden"/>
                                      </p:to>
                                    </p:set>
                                  </p:childTnLst>
                                </p:cTn>
                              </p:par>
                              <p:par>
                                <p:cTn id="83" presetID="1" presetClass="exit" presetSubtype="0" fill="hold" grpId="1" nodeType="withEffect">
                                  <p:stCondLst>
                                    <p:cond delay="0"/>
                                  </p:stCondLst>
                                  <p:childTnLst>
                                    <p:set>
                                      <p:cBhvr>
                                        <p:cTn id="84" dur="1" fill="hold">
                                          <p:stCondLst>
                                            <p:cond delay="0"/>
                                          </p:stCondLst>
                                        </p:cTn>
                                        <p:tgtEl>
                                          <p:spTgt spid="29"/>
                                        </p:tgtEl>
                                        <p:attrNameLst>
                                          <p:attrName>style.visibility</p:attrName>
                                        </p:attrNameLst>
                                      </p:cBhvr>
                                      <p:to>
                                        <p:strVal val="hidden"/>
                                      </p:to>
                                    </p:set>
                                  </p:childTnLst>
                                </p:cTn>
                              </p:par>
                              <p:par>
                                <p:cTn id="85" presetID="1" presetClass="exit" presetSubtype="0" fill="hold" grpId="1" nodeType="withEffect">
                                  <p:stCondLst>
                                    <p:cond delay="0"/>
                                  </p:stCondLst>
                                  <p:childTnLst>
                                    <p:set>
                                      <p:cBhvr>
                                        <p:cTn id="86" dur="1" fill="hold">
                                          <p:stCondLst>
                                            <p:cond delay="0"/>
                                          </p:stCondLst>
                                        </p:cTn>
                                        <p:tgtEl>
                                          <p:spTgt spid="30"/>
                                        </p:tgtEl>
                                        <p:attrNameLst>
                                          <p:attrName>style.visibility</p:attrName>
                                        </p:attrNameLst>
                                      </p:cBhvr>
                                      <p:to>
                                        <p:strVal val="hidden"/>
                                      </p:to>
                                    </p:set>
                                  </p:childTnLst>
                                </p:cTn>
                              </p:par>
                              <p:par>
                                <p:cTn id="87" presetID="1" presetClass="exit" presetSubtype="0" fill="hold" grpId="1" nodeType="withEffect">
                                  <p:stCondLst>
                                    <p:cond delay="0"/>
                                  </p:stCondLst>
                                  <p:childTnLst>
                                    <p:set>
                                      <p:cBhvr>
                                        <p:cTn id="88" dur="1" fill="hold">
                                          <p:stCondLst>
                                            <p:cond delay="0"/>
                                          </p:stCondLst>
                                        </p:cTn>
                                        <p:tgtEl>
                                          <p:spTgt spid="32"/>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33"/>
                                        </p:tgtEl>
                                        <p:attrNameLst>
                                          <p:attrName>style.visibility</p:attrName>
                                        </p:attrNameLst>
                                      </p:cBhvr>
                                      <p:to>
                                        <p:strVal val="hidden"/>
                                      </p:to>
                                    </p:set>
                                  </p:childTnLst>
                                </p:cTn>
                              </p:par>
                              <p:par>
                                <p:cTn id="91" presetID="1" presetClass="exit" presetSubtype="0" fill="hold" grpId="1" nodeType="withEffect">
                                  <p:stCondLst>
                                    <p:cond delay="0"/>
                                  </p:stCondLst>
                                  <p:childTnLst>
                                    <p:set>
                                      <p:cBhvr>
                                        <p:cTn id="92" dur="1" fill="hold">
                                          <p:stCondLst>
                                            <p:cond delay="0"/>
                                          </p:stCondLst>
                                        </p:cTn>
                                        <p:tgtEl>
                                          <p:spTgt spid="34"/>
                                        </p:tgtEl>
                                        <p:attrNameLst>
                                          <p:attrName>style.visibility</p:attrName>
                                        </p:attrNameLst>
                                      </p:cBhvr>
                                      <p:to>
                                        <p:strVal val="hidden"/>
                                      </p:to>
                                    </p:set>
                                  </p:childTnLst>
                                </p:cTn>
                              </p:par>
                              <p:par>
                                <p:cTn id="93" presetID="1" presetClass="exit" presetSubtype="0" fill="hold" grpId="1" nodeType="withEffect">
                                  <p:stCondLst>
                                    <p:cond delay="0"/>
                                  </p:stCondLst>
                                  <p:childTnLst>
                                    <p:set>
                                      <p:cBhvr>
                                        <p:cTn id="94" dur="1" fill="hold">
                                          <p:stCondLst>
                                            <p:cond delay="0"/>
                                          </p:stCondLst>
                                        </p:cTn>
                                        <p:tgtEl>
                                          <p:spTgt spid="35"/>
                                        </p:tgtEl>
                                        <p:attrNameLst>
                                          <p:attrName>style.visibility</p:attrName>
                                        </p:attrNameLst>
                                      </p:cBhvr>
                                      <p:to>
                                        <p:strVal val="hidden"/>
                                      </p:to>
                                    </p:set>
                                  </p:childTnLst>
                                </p:cTn>
                              </p:par>
                              <p:par>
                                <p:cTn id="95" presetID="1" presetClass="exit" presetSubtype="0" fill="hold" grpId="1" nodeType="withEffect">
                                  <p:stCondLst>
                                    <p:cond delay="0"/>
                                  </p:stCondLst>
                                  <p:childTnLst>
                                    <p:set>
                                      <p:cBhvr>
                                        <p:cTn id="96" dur="1" fill="hold">
                                          <p:stCondLst>
                                            <p:cond delay="0"/>
                                          </p:stCondLst>
                                        </p:cTn>
                                        <p:tgtEl>
                                          <p:spTgt spid="36"/>
                                        </p:tgtEl>
                                        <p:attrNameLst>
                                          <p:attrName>style.visibility</p:attrName>
                                        </p:attrNameLst>
                                      </p:cBhvr>
                                      <p:to>
                                        <p:strVal val="hidden"/>
                                      </p:to>
                                    </p:set>
                                  </p:childTnLst>
                                </p:cTn>
                              </p:par>
                              <p:par>
                                <p:cTn id="97" presetID="1" presetClass="exit" presetSubtype="0" fill="hold" grpId="1" nodeType="withEffect">
                                  <p:stCondLst>
                                    <p:cond delay="0"/>
                                  </p:stCondLst>
                                  <p:childTnLst>
                                    <p:set>
                                      <p:cBhvr>
                                        <p:cTn id="98" dur="1" fill="hold">
                                          <p:stCondLst>
                                            <p:cond delay="0"/>
                                          </p:stCondLst>
                                        </p:cTn>
                                        <p:tgtEl>
                                          <p:spTgt spid="37"/>
                                        </p:tgtEl>
                                        <p:attrNameLst>
                                          <p:attrName>style.visibility</p:attrName>
                                        </p:attrNameLst>
                                      </p:cBhvr>
                                      <p:to>
                                        <p:strVal val="hidden"/>
                                      </p:to>
                                    </p:set>
                                  </p:childTnLst>
                                </p:cTn>
                              </p:par>
                              <p:par>
                                <p:cTn id="99" presetID="1" presetClass="exit" presetSubtype="0" fill="hold" grpId="1" nodeType="withEffect">
                                  <p:stCondLst>
                                    <p:cond delay="0"/>
                                  </p:stCondLst>
                                  <p:childTnLst>
                                    <p:set>
                                      <p:cBhvr>
                                        <p:cTn id="100" dur="1" fill="hold">
                                          <p:stCondLst>
                                            <p:cond delay="0"/>
                                          </p:stCondLst>
                                        </p:cTn>
                                        <p:tgtEl>
                                          <p:spTgt spid="38"/>
                                        </p:tgtEl>
                                        <p:attrNameLst>
                                          <p:attrName>style.visibility</p:attrName>
                                        </p:attrNameLst>
                                      </p:cBhvr>
                                      <p:to>
                                        <p:strVal val="hidden"/>
                                      </p:to>
                                    </p:set>
                                  </p:childTnLst>
                                </p:cTn>
                              </p:par>
                              <p:par>
                                <p:cTn id="101" presetID="1" presetClass="exit" presetSubtype="0" fill="hold" grpId="1" nodeType="withEffect">
                                  <p:stCondLst>
                                    <p:cond delay="0"/>
                                  </p:stCondLst>
                                  <p:childTnLst>
                                    <p:set>
                                      <p:cBhvr>
                                        <p:cTn id="102" dur="1" fill="hold">
                                          <p:stCondLst>
                                            <p:cond delay="0"/>
                                          </p:stCondLst>
                                        </p:cTn>
                                        <p:tgtEl>
                                          <p:spTgt spid="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build="allAtOnce" animBg="1"/>
      <p:bldP spid="31" grpId="1" build="allAtOnce" animBg="1"/>
      <p:bldP spid="26" grpId="0" animBg="1"/>
      <p:bldP spid="26" grpId="1" animBg="1"/>
      <p:bldP spid="27" grpId="0" animBg="1"/>
      <p:bldP spid="27" grpId="1" animBg="1"/>
      <p:bldP spid="28" grpId="0" animBg="1"/>
      <p:bldP spid="28" grpId="1" animBg="1"/>
      <p:bldP spid="29" grpId="0" animBg="1"/>
      <p:bldP spid="29" grpId="1" animBg="1"/>
      <p:bldP spid="30" grpId="0" animBg="1"/>
      <p:bldP spid="30" grpId="1" animBg="1"/>
      <p:bldP spid="32" grpId="0" animBg="1"/>
      <p:bldP spid="32" grpId="1" animBg="1"/>
      <p:bldP spid="33" grpId="0" animBg="1"/>
      <p:bldP spid="33" grpId="1" animBg="1"/>
      <p:bldP spid="34" grpId="0" animBg="1"/>
      <p:bldP spid="34" grpId="1" animBg="1"/>
      <p:bldP spid="35" grpId="0" animBg="1"/>
      <p:bldP spid="35" grpId="1" animBg="1"/>
      <p:bldP spid="36" grpId="0" animBg="1"/>
      <p:bldP spid="36" grpId="1" animBg="1"/>
      <p:bldP spid="37" grpId="0" animBg="1"/>
      <p:bldP spid="37" grpId="1" animBg="1"/>
      <p:bldP spid="38" grpId="0" animBg="1"/>
      <p:bldP spid="38" grpId="1" animBg="1"/>
      <p:bldP spid="39" grpId="0" animBg="1"/>
      <p:bldP spid="39" grpId="1" animBg="1"/>
      <p:bldP spid="39" grpId="2" animBg="1"/>
      <p:bldP spid="40" grpId="0" animBg="1"/>
      <p:bldP spid="40" grpId="1" animBg="1"/>
      <p:bldP spid="40" grpId="2" animBg="1"/>
      <p:bldP spid="41" grpId="0" animBg="1"/>
      <p:bldP spid="41" grpId="1" animBg="1"/>
      <p:bldP spid="42" grpId="0" animBg="1"/>
      <p:bldP spid="42" grpId="1" animBg="1"/>
      <p:bldP spid="42" grpId="2" animBg="1"/>
      <p:bldP spid="3" grpId="0" animBg="1"/>
      <p:bldP spid="3" grpId="1" animBg="1"/>
      <p:bldP spid="3" grpId="2"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02D592D-460E-4418-A608-19CA8B1D66FA}"/>
              </a:ext>
            </a:extLst>
          </p:cNvPr>
          <p:cNvSpPr>
            <a:spLocks noGrp="1"/>
          </p:cNvSpPr>
          <p:nvPr>
            <p:ph type="title"/>
          </p:nvPr>
        </p:nvSpPr>
        <p:spPr/>
        <p:txBody>
          <a:bodyPr/>
          <a:lstStyle/>
          <a:p>
            <a:r>
              <a:rPr lang="ru-RU" dirty="0"/>
              <a:t>Выделение и освобождение сырой памяти</a:t>
            </a:r>
          </a:p>
        </p:txBody>
      </p:sp>
      <p:sp>
        <p:nvSpPr>
          <p:cNvPr id="3" name="Объект 2">
            <a:extLst>
              <a:ext uri="{FF2B5EF4-FFF2-40B4-BE49-F238E27FC236}">
                <a16:creationId xmlns:a16="http://schemas.microsoft.com/office/drawing/2014/main" id="{579102B7-B903-4D42-B95C-C105BF780FB6}"/>
              </a:ext>
            </a:extLst>
          </p:cNvPr>
          <p:cNvSpPr>
            <a:spLocks noGrp="1"/>
          </p:cNvSpPr>
          <p:nvPr>
            <p:ph idx="1"/>
          </p:nvPr>
        </p:nvSpPr>
        <p:spPr>
          <a:xfrm>
            <a:off x="838200" y="1825625"/>
            <a:ext cx="8642176" cy="4351338"/>
          </a:xfrm>
        </p:spPr>
        <p:txBody>
          <a:bodyPr/>
          <a:lstStyle/>
          <a:p>
            <a:r>
              <a:rPr lang="ru-RU" dirty="0"/>
              <a:t>Чтобы выделить массив неинициализированной памяти в куче, используется функция </a:t>
            </a:r>
            <a:r>
              <a:rPr lang="en-US" dirty="0">
                <a:hlinkClick r:id="rId2"/>
              </a:rPr>
              <a:t>operator new</a:t>
            </a:r>
            <a:r>
              <a:rPr lang="en-US" dirty="0"/>
              <a:t>.</a:t>
            </a:r>
          </a:p>
          <a:p>
            <a:pPr lvl="1"/>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operator new</a:t>
            </a:r>
            <a:r>
              <a:rPr lang="en-US" b="0" dirty="0">
                <a:solidFill>
                  <a:srgbClr val="000000"/>
                </a:solidFill>
                <a:effectLst/>
                <a:latin typeface="Consolas" panose="020B0609020204030204" pitchFamily="49" charset="0"/>
              </a:rPr>
              <a:t>(std::</a:t>
            </a:r>
            <a:r>
              <a:rPr lang="en-US" b="0" dirty="0" err="1">
                <a:solidFill>
                  <a:srgbClr val="0000FF"/>
                </a:solidFill>
                <a:effectLst/>
                <a:latin typeface="Consolas" panose="020B0609020204030204" pitchFamily="49" charset="0"/>
              </a:rPr>
              <a:t>size_t</a:t>
            </a:r>
            <a:r>
              <a:rPr lang="en-US" b="0" dirty="0">
                <a:solidFill>
                  <a:srgbClr val="000000"/>
                </a:solidFill>
                <a:effectLst/>
                <a:latin typeface="Consolas" panose="020B0609020204030204" pitchFamily="49" charset="0"/>
              </a:rPr>
              <a:t> size);</a:t>
            </a:r>
          </a:p>
          <a:p>
            <a:pPr lvl="1"/>
            <a:r>
              <a:rPr lang="ru-RU" dirty="0"/>
              <a:t>Другие версии этой функции позволяют управлять выравниванием данных</a:t>
            </a:r>
            <a:endParaRPr lang="en-US" dirty="0"/>
          </a:p>
          <a:p>
            <a:endParaRPr lang="ru-RU" dirty="0"/>
          </a:p>
          <a:p>
            <a:r>
              <a:rPr lang="ru-RU" dirty="0"/>
              <a:t>Чтобы вернуть неинициализированную память в кучу</a:t>
            </a:r>
            <a:r>
              <a:rPr lang="en-US" dirty="0"/>
              <a:t>, </a:t>
            </a:r>
            <a:r>
              <a:rPr lang="ru-RU" dirty="0"/>
              <a:t>служит парная функция </a:t>
            </a:r>
            <a:r>
              <a:rPr lang="en-US" dirty="0">
                <a:hlinkClick r:id="rId3"/>
              </a:rPr>
              <a:t>operator delete</a:t>
            </a:r>
            <a:endParaRPr lang="en-US" dirty="0"/>
          </a:p>
          <a:p>
            <a:pPr lvl="1"/>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operator delete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void*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ptr</a:t>
            </a:r>
            <a:r>
              <a:rPr lang="en-US" b="0" dirty="0">
                <a:solidFill>
                  <a:srgbClr val="000000"/>
                </a:solidFill>
                <a:effectLst/>
                <a:latin typeface="Consolas" panose="020B0609020204030204" pitchFamily="49" charset="0"/>
              </a:rPr>
              <a:t>) </a:t>
            </a:r>
            <a:r>
              <a:rPr lang="en-US" b="0" dirty="0" err="1">
                <a:solidFill>
                  <a:srgbClr val="0000FF"/>
                </a:solidFill>
                <a:effectLst/>
                <a:latin typeface="Consolas" panose="020B0609020204030204" pitchFamily="49" charset="0"/>
              </a:rPr>
              <a:t>noexcept</a:t>
            </a:r>
            <a:r>
              <a:rPr lang="en-US" b="0" dirty="0">
                <a:solidFill>
                  <a:srgbClr val="000000"/>
                </a:solidFill>
                <a:effectLst/>
                <a:latin typeface="Consolas" panose="020B0609020204030204" pitchFamily="49" charset="0"/>
              </a:rPr>
              <a:t>;</a:t>
            </a:r>
            <a:endParaRPr lang="en-US" dirty="0"/>
          </a:p>
        </p:txBody>
      </p:sp>
      <p:pic>
        <p:nvPicPr>
          <p:cNvPr id="5" name="Picture 4">
            <a:extLst>
              <a:ext uri="{FF2B5EF4-FFF2-40B4-BE49-F238E27FC236}">
                <a16:creationId xmlns:a16="http://schemas.microsoft.com/office/drawing/2014/main" id="{2821503D-0CF7-6977-449E-23E347938C5F}"/>
              </a:ext>
            </a:extLst>
          </p:cNvPr>
          <p:cNvPicPr>
            <a:picLocks noChangeAspect="1"/>
          </p:cNvPicPr>
          <p:nvPr/>
        </p:nvPicPr>
        <p:blipFill>
          <a:blip r:embed="rId4"/>
          <a:stretch>
            <a:fillRect/>
          </a:stretch>
        </p:blipFill>
        <p:spPr>
          <a:xfrm>
            <a:off x="9596051" y="1825625"/>
            <a:ext cx="1757749" cy="1738146"/>
          </a:xfrm>
          <a:prstGeom prst="rect">
            <a:avLst/>
          </a:prstGeom>
        </p:spPr>
      </p:pic>
      <p:pic>
        <p:nvPicPr>
          <p:cNvPr id="7" name="Picture 6">
            <a:extLst>
              <a:ext uri="{FF2B5EF4-FFF2-40B4-BE49-F238E27FC236}">
                <a16:creationId xmlns:a16="http://schemas.microsoft.com/office/drawing/2014/main" id="{33AE2A7E-E0F5-520D-755F-D9133504D7F8}"/>
              </a:ext>
            </a:extLst>
          </p:cNvPr>
          <p:cNvPicPr>
            <a:picLocks noChangeAspect="1"/>
          </p:cNvPicPr>
          <p:nvPr/>
        </p:nvPicPr>
        <p:blipFill>
          <a:blip r:embed="rId5"/>
          <a:stretch>
            <a:fillRect/>
          </a:stretch>
        </p:blipFill>
        <p:spPr>
          <a:xfrm>
            <a:off x="9648098" y="4293096"/>
            <a:ext cx="1738146" cy="1738146"/>
          </a:xfrm>
          <a:prstGeom prst="rect">
            <a:avLst/>
          </a:prstGeom>
        </p:spPr>
      </p:pic>
    </p:spTree>
    <p:extLst>
      <p:ext uri="{BB962C8B-B14F-4D97-AF65-F5344CB8AC3E}">
        <p14:creationId xmlns:p14="http://schemas.microsoft.com/office/powerpoint/2010/main" val="270506940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2FBDE336-7A97-4521-A56D-8CB12577817C}"/>
              </a:ext>
            </a:extLst>
          </p:cNvPr>
          <p:cNvSpPr>
            <a:spLocks noGrp="1"/>
          </p:cNvSpPr>
          <p:nvPr>
            <p:ph type="title"/>
          </p:nvPr>
        </p:nvSpPr>
        <p:spPr/>
        <p:txBody>
          <a:bodyPr/>
          <a:lstStyle/>
          <a:p>
            <a:r>
              <a:rPr lang="ru-RU" dirty="0"/>
              <a:t>Работа с сырой памятью</a:t>
            </a:r>
          </a:p>
        </p:txBody>
      </p:sp>
      <p:sp>
        <p:nvSpPr>
          <p:cNvPr id="6" name="TextBox 5">
            <a:extLst>
              <a:ext uri="{FF2B5EF4-FFF2-40B4-BE49-F238E27FC236}">
                <a16:creationId xmlns:a16="http://schemas.microsoft.com/office/drawing/2014/main" id="{FE78653D-0374-4548-8306-FCDB1F824854}"/>
              </a:ext>
            </a:extLst>
          </p:cNvPr>
          <p:cNvSpPr txBox="1"/>
          <p:nvPr/>
        </p:nvSpPr>
        <p:spPr>
          <a:xfrm>
            <a:off x="838200" y="2413337"/>
            <a:ext cx="7562056" cy="2246769"/>
          </a:xfrm>
          <a:prstGeom prst="rect">
            <a:avLst/>
          </a:prstGeom>
          <a:noFill/>
        </p:spPr>
        <p:txBody>
          <a:bodyPr wrap="square">
            <a:spAutoFit/>
          </a:bodyPr>
          <a:lstStyle/>
          <a:p>
            <a:r>
              <a:rPr lang="en-US" sz="2000" b="0" dirty="0">
                <a:solidFill>
                  <a:srgbClr val="0000FF"/>
                </a:solidFill>
                <a:effectLst/>
                <a:latin typeface="Consolas" panose="020B0609020204030204" pitchFamily="49" charset="0"/>
              </a:rPr>
              <a:t>int</a:t>
            </a:r>
            <a:r>
              <a:rPr lang="en-US" sz="2000" b="0" dirty="0">
                <a:solidFill>
                  <a:srgbClr val="000000"/>
                </a:solidFill>
                <a:effectLst/>
                <a:latin typeface="Consolas" panose="020B0609020204030204" pitchFamily="49" charset="0"/>
              </a:rPr>
              <a:t> main() {</a:t>
            </a:r>
          </a:p>
          <a:p>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void</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buf</a:t>
            </a:r>
            <a:r>
              <a:rPr lang="en-US" sz="2000" b="0" dirty="0">
                <a:solidFill>
                  <a:srgbClr val="000000"/>
                </a:solidFill>
                <a:effectLst/>
                <a:latin typeface="Consolas" panose="020B0609020204030204" pitchFamily="49" charset="0"/>
              </a:rPr>
              <a:t> = operator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0000FF"/>
                </a:solidFill>
                <a:effectLst/>
                <a:latin typeface="Consolas" panose="020B0609020204030204" pitchFamily="49" charset="0"/>
              </a:rPr>
              <a:t>sizeof</a:t>
            </a:r>
            <a:r>
              <a:rPr lang="en-US" sz="2000" b="0" dirty="0">
                <a:solidFill>
                  <a:srgbClr val="000000"/>
                </a:solidFill>
                <a:effectLst/>
                <a:latin typeface="Consolas" panose="020B0609020204030204" pitchFamily="49" charset="0"/>
              </a:rPr>
              <a:t>(Cat));</a:t>
            </a:r>
          </a:p>
          <a:p>
            <a:r>
              <a:rPr lang="en-US" sz="2000" b="0" dirty="0">
                <a:solidFill>
                  <a:srgbClr val="000000"/>
                </a:solidFill>
                <a:effectLst/>
                <a:latin typeface="Consolas" panose="020B0609020204030204" pitchFamily="49" charset="0"/>
              </a:rPr>
              <a:t>    Cat* cat = </a:t>
            </a:r>
            <a:r>
              <a:rPr lang="en-US" sz="2000" b="0" dirty="0">
                <a:solidFill>
                  <a:srgbClr val="0000FF"/>
                </a:solidFill>
                <a:effectLst/>
                <a:latin typeface="Consolas" panose="020B0609020204030204" pitchFamily="49" charset="0"/>
              </a:rPr>
              <a:t>new</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buf</a:t>
            </a:r>
            <a:r>
              <a:rPr lang="en-US" sz="2000" b="0" dirty="0">
                <a:solidFill>
                  <a:srgbClr val="000000"/>
                </a:solidFill>
                <a:effectLst/>
                <a:latin typeface="Consolas" panose="020B0609020204030204" pitchFamily="49" charset="0"/>
              </a:rPr>
              <a:t>) Cat(</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Murka</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r>
              <a:rPr lang="en-US" sz="2000" b="0" dirty="0">
                <a:solidFill>
                  <a:srgbClr val="098658"/>
                </a:solidFill>
                <a:effectLst/>
                <a:latin typeface="Consolas" panose="020B0609020204030204" pitchFamily="49" charset="0"/>
              </a:rPr>
              <a:t>4</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cat-&gt;</a:t>
            </a:r>
            <a:r>
              <a:rPr lang="en-US" sz="2000" b="0" dirty="0" err="1">
                <a:solidFill>
                  <a:srgbClr val="000000"/>
                </a:solidFill>
                <a:effectLst/>
                <a:latin typeface="Consolas" panose="020B0609020204030204" pitchFamily="49" charset="0"/>
              </a:rPr>
              <a:t>SayHello</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    cat-&gt;~Cat();</a:t>
            </a:r>
          </a:p>
          <a:p>
            <a:r>
              <a:rPr lang="en-US" sz="2000" b="0" dirty="0">
                <a:solidFill>
                  <a:srgbClr val="000000"/>
                </a:solidFill>
                <a:effectLst/>
                <a:latin typeface="Consolas" panose="020B0609020204030204" pitchFamily="49" charset="0"/>
              </a:rPr>
              <a:t>    operator delete (</a:t>
            </a:r>
            <a:r>
              <a:rPr lang="en-US" sz="2000" b="0" dirty="0" err="1">
                <a:solidFill>
                  <a:srgbClr val="000000"/>
                </a:solidFill>
                <a:effectLst/>
                <a:latin typeface="Consolas" panose="020B0609020204030204" pitchFamily="49" charset="0"/>
              </a:rPr>
              <a:t>buf</a:t>
            </a:r>
            <a:r>
              <a:rPr lang="en-US" sz="2000" b="0" dirty="0">
                <a:solidFill>
                  <a:srgbClr val="000000"/>
                </a:solidFill>
                <a:effectLst/>
                <a:latin typeface="Consolas" panose="020B0609020204030204" pitchFamily="49" charset="0"/>
              </a:rPr>
              <a:t>);</a:t>
            </a:r>
          </a:p>
          <a:p>
            <a:r>
              <a:rPr lang="en-US" sz="2000" b="0" dirty="0">
                <a:solidFill>
                  <a:srgbClr val="000000"/>
                </a:solidFill>
                <a:effectLst/>
                <a:latin typeface="Consolas" panose="020B0609020204030204" pitchFamily="49" charset="0"/>
              </a:rPr>
              <a:t>}</a:t>
            </a:r>
          </a:p>
        </p:txBody>
      </p:sp>
      <p:sp>
        <p:nvSpPr>
          <p:cNvPr id="8" name="TextBox 7">
            <a:extLst>
              <a:ext uri="{FF2B5EF4-FFF2-40B4-BE49-F238E27FC236}">
                <a16:creationId xmlns:a16="http://schemas.microsoft.com/office/drawing/2014/main" id="{52E7C4C4-ACDA-49FA-9AEA-60D06EB9146F}"/>
              </a:ext>
            </a:extLst>
          </p:cNvPr>
          <p:cNvSpPr txBox="1"/>
          <p:nvPr/>
        </p:nvSpPr>
        <p:spPr>
          <a:xfrm>
            <a:off x="1055440" y="5382755"/>
            <a:ext cx="5760640" cy="923330"/>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a:spAutoFit/>
          </a:bodyPr>
          <a:lstStyle/>
          <a:p>
            <a:r>
              <a:rPr lang="ru-RU" dirty="0" err="1">
                <a:latin typeface="Consolas" panose="020B0609020204030204" pitchFamily="49" charset="0"/>
              </a:rPr>
              <a:t>Hello</a:t>
            </a:r>
            <a:r>
              <a:rPr lang="ru-RU" dirty="0">
                <a:latin typeface="Consolas" panose="020B0609020204030204" pitchFamily="49" charset="0"/>
              </a:rPr>
              <a:t> </a:t>
            </a:r>
            <a:r>
              <a:rPr lang="ru-RU" dirty="0" err="1">
                <a:latin typeface="Consolas" panose="020B0609020204030204" pitchFamily="49" charset="0"/>
              </a:rPr>
              <a:t>from</a:t>
            </a:r>
            <a:r>
              <a:rPr lang="ru-RU" dirty="0">
                <a:latin typeface="Consolas" panose="020B0609020204030204" pitchFamily="49" charset="0"/>
              </a:rPr>
              <a:t> </a:t>
            </a:r>
            <a:r>
              <a:rPr lang="ru-RU" dirty="0" err="1">
                <a:latin typeface="Consolas" panose="020B0609020204030204" pitchFamily="49" charset="0"/>
              </a:rPr>
              <a:t>Murka</a:t>
            </a:r>
            <a:endParaRPr lang="ru-RU" dirty="0">
              <a:latin typeface="Consolas" panose="020B0609020204030204" pitchFamily="49" charset="0"/>
            </a:endParaRPr>
          </a:p>
          <a:p>
            <a:r>
              <a:rPr lang="ru-RU" dirty="0" err="1">
                <a:latin typeface="Consolas" panose="020B0609020204030204" pitchFamily="49" charset="0"/>
              </a:rPr>
              <a:t>Meow</a:t>
            </a:r>
            <a:r>
              <a:rPr lang="ru-RU" dirty="0">
                <a:latin typeface="Consolas" panose="020B0609020204030204" pitchFamily="49" charset="0"/>
              </a:rPr>
              <a:t>, </a:t>
            </a:r>
            <a:r>
              <a:rPr lang="ru-RU" dirty="0" err="1">
                <a:latin typeface="Consolas" panose="020B0609020204030204" pitchFamily="49" charset="0"/>
              </a:rPr>
              <a:t>my</a:t>
            </a:r>
            <a:r>
              <a:rPr lang="ru-RU" dirty="0">
                <a:latin typeface="Consolas" panose="020B0609020204030204" pitchFamily="49" charset="0"/>
              </a:rPr>
              <a:t> </a:t>
            </a:r>
            <a:r>
              <a:rPr lang="ru-RU" dirty="0" err="1">
                <a:latin typeface="Consolas" panose="020B0609020204030204" pitchFamily="49" charset="0"/>
              </a:rPr>
              <a:t>name</a:t>
            </a:r>
            <a:r>
              <a:rPr lang="ru-RU" dirty="0">
                <a:latin typeface="Consolas" panose="020B0609020204030204" pitchFamily="49" charset="0"/>
              </a:rPr>
              <a:t> </a:t>
            </a:r>
            <a:r>
              <a:rPr lang="ru-RU" dirty="0" err="1">
                <a:latin typeface="Consolas" panose="020B0609020204030204" pitchFamily="49" charset="0"/>
              </a:rPr>
              <a:t>is</a:t>
            </a:r>
            <a:r>
              <a:rPr lang="ru-RU" dirty="0">
                <a:latin typeface="Consolas" panose="020B0609020204030204" pitchFamily="49" charset="0"/>
              </a:rPr>
              <a:t> </a:t>
            </a:r>
            <a:r>
              <a:rPr lang="ru-RU" dirty="0" err="1">
                <a:latin typeface="Consolas" panose="020B0609020204030204" pitchFamily="49" charset="0"/>
              </a:rPr>
              <a:t>Murka</a:t>
            </a:r>
            <a:r>
              <a:rPr lang="ru-RU" dirty="0">
                <a:latin typeface="Consolas" panose="020B0609020204030204" pitchFamily="49" charset="0"/>
              </a:rPr>
              <a:t>. </a:t>
            </a:r>
            <a:r>
              <a:rPr lang="ru-RU" dirty="0" err="1">
                <a:latin typeface="Consolas" panose="020B0609020204030204" pitchFamily="49" charset="0"/>
              </a:rPr>
              <a:t>I'm</a:t>
            </a:r>
            <a:r>
              <a:rPr lang="ru-RU" dirty="0">
                <a:latin typeface="Consolas" panose="020B0609020204030204" pitchFamily="49" charset="0"/>
              </a:rPr>
              <a:t> 4 </a:t>
            </a:r>
            <a:r>
              <a:rPr lang="ru-RU" dirty="0" err="1">
                <a:latin typeface="Consolas" panose="020B0609020204030204" pitchFamily="49" charset="0"/>
              </a:rPr>
              <a:t>year</a:t>
            </a:r>
            <a:r>
              <a:rPr lang="ru-RU" dirty="0">
                <a:latin typeface="Consolas" panose="020B0609020204030204" pitchFamily="49" charset="0"/>
              </a:rPr>
              <a:t> </a:t>
            </a:r>
            <a:r>
              <a:rPr lang="ru-RU" dirty="0" err="1">
                <a:latin typeface="Consolas" panose="020B0609020204030204" pitchFamily="49" charset="0"/>
              </a:rPr>
              <a:t>old</a:t>
            </a:r>
            <a:r>
              <a:rPr lang="ru-RU" dirty="0">
                <a:latin typeface="Consolas" panose="020B0609020204030204" pitchFamily="49" charset="0"/>
              </a:rPr>
              <a:t>.</a:t>
            </a:r>
          </a:p>
          <a:p>
            <a:r>
              <a:rPr lang="ru-RU" dirty="0" err="1">
                <a:latin typeface="Consolas" panose="020B0609020204030204" pitchFamily="49" charset="0"/>
              </a:rPr>
              <a:t>Goodbye</a:t>
            </a:r>
            <a:r>
              <a:rPr lang="ru-RU" dirty="0">
                <a:latin typeface="Consolas" panose="020B0609020204030204" pitchFamily="49" charset="0"/>
              </a:rPr>
              <a:t> </a:t>
            </a:r>
            <a:r>
              <a:rPr lang="ru-RU" dirty="0" err="1">
                <a:latin typeface="Consolas" panose="020B0609020204030204" pitchFamily="49" charset="0"/>
              </a:rPr>
              <a:t>from</a:t>
            </a:r>
            <a:r>
              <a:rPr lang="ru-RU" dirty="0">
                <a:latin typeface="Consolas" panose="020B0609020204030204" pitchFamily="49" charset="0"/>
              </a:rPr>
              <a:t> </a:t>
            </a:r>
            <a:r>
              <a:rPr lang="ru-RU" dirty="0" err="1">
                <a:latin typeface="Consolas" panose="020B0609020204030204" pitchFamily="49" charset="0"/>
              </a:rPr>
              <a:t>Murka</a:t>
            </a:r>
            <a:endParaRPr lang="ru-RU" dirty="0">
              <a:latin typeface="Consolas" panose="020B0609020204030204" pitchFamily="49" charset="0"/>
            </a:endParaRPr>
          </a:p>
        </p:txBody>
      </p:sp>
      <p:sp>
        <p:nvSpPr>
          <p:cNvPr id="9" name="Прямоугольник 8">
            <a:extLst>
              <a:ext uri="{FF2B5EF4-FFF2-40B4-BE49-F238E27FC236}">
                <a16:creationId xmlns:a16="http://schemas.microsoft.com/office/drawing/2014/main" id="{8A7A1246-F828-4151-9FF8-2FA8D2D7363F}"/>
              </a:ext>
            </a:extLst>
          </p:cNvPr>
          <p:cNvSpPr/>
          <p:nvPr/>
        </p:nvSpPr>
        <p:spPr>
          <a:xfrm>
            <a:off x="8447584" y="2029008"/>
            <a:ext cx="3481064" cy="399228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ru-RU" dirty="0">
                <a:solidFill>
                  <a:schemeClr val="tx1"/>
                </a:solidFill>
              </a:rPr>
              <a:t>Куча</a:t>
            </a:r>
          </a:p>
        </p:txBody>
      </p:sp>
      <p:sp>
        <p:nvSpPr>
          <p:cNvPr id="10" name="Прямоугольник 9">
            <a:extLst>
              <a:ext uri="{FF2B5EF4-FFF2-40B4-BE49-F238E27FC236}">
                <a16:creationId xmlns:a16="http://schemas.microsoft.com/office/drawing/2014/main" id="{717B3D2D-536F-4056-9855-222182CF9D4C}"/>
              </a:ext>
            </a:extLst>
          </p:cNvPr>
          <p:cNvSpPr/>
          <p:nvPr/>
        </p:nvSpPr>
        <p:spPr>
          <a:xfrm>
            <a:off x="8870166" y="3027337"/>
            <a:ext cx="2698442" cy="1018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ru-RU" dirty="0"/>
          </a:p>
        </p:txBody>
      </p:sp>
      <p:sp>
        <p:nvSpPr>
          <p:cNvPr id="11" name="TextBox 10">
            <a:extLst>
              <a:ext uri="{FF2B5EF4-FFF2-40B4-BE49-F238E27FC236}">
                <a16:creationId xmlns:a16="http://schemas.microsoft.com/office/drawing/2014/main" id="{C7040DAE-9191-4477-AED1-90B7837FDCEA}"/>
              </a:ext>
            </a:extLst>
          </p:cNvPr>
          <p:cNvSpPr txBox="1"/>
          <p:nvPr/>
        </p:nvSpPr>
        <p:spPr>
          <a:xfrm>
            <a:off x="7151440" y="3352055"/>
            <a:ext cx="648072" cy="369332"/>
          </a:xfrm>
          <a:prstGeom prst="rect">
            <a:avLst/>
          </a:prstGeom>
          <a:noFill/>
          <a:ln>
            <a:solidFill>
              <a:schemeClr val="tx1"/>
            </a:solidFill>
          </a:ln>
        </p:spPr>
        <p:txBody>
          <a:bodyPr wrap="square" rtlCol="0">
            <a:spAutoFit/>
          </a:bodyPr>
          <a:lstStyle/>
          <a:p>
            <a:r>
              <a:rPr lang="en-US" dirty="0" err="1"/>
              <a:t>buf</a:t>
            </a:r>
            <a:endParaRPr lang="ru-RU" dirty="0"/>
          </a:p>
        </p:txBody>
      </p:sp>
      <p:sp>
        <p:nvSpPr>
          <p:cNvPr id="12" name="TextBox 11">
            <a:extLst>
              <a:ext uri="{FF2B5EF4-FFF2-40B4-BE49-F238E27FC236}">
                <a16:creationId xmlns:a16="http://schemas.microsoft.com/office/drawing/2014/main" id="{5008F471-DFD1-4874-974C-00CF415E35DB}"/>
              </a:ext>
            </a:extLst>
          </p:cNvPr>
          <p:cNvSpPr txBox="1"/>
          <p:nvPr/>
        </p:nvSpPr>
        <p:spPr>
          <a:xfrm>
            <a:off x="7162010" y="4417722"/>
            <a:ext cx="637502" cy="369332"/>
          </a:xfrm>
          <a:prstGeom prst="rect">
            <a:avLst/>
          </a:prstGeom>
          <a:noFill/>
          <a:ln>
            <a:solidFill>
              <a:schemeClr val="tx1"/>
            </a:solidFill>
          </a:ln>
        </p:spPr>
        <p:txBody>
          <a:bodyPr wrap="square" rtlCol="0">
            <a:spAutoFit/>
          </a:bodyPr>
          <a:lstStyle/>
          <a:p>
            <a:r>
              <a:rPr lang="en-US" dirty="0"/>
              <a:t>cat</a:t>
            </a:r>
            <a:endParaRPr lang="ru-RU" dirty="0"/>
          </a:p>
        </p:txBody>
      </p:sp>
      <p:cxnSp>
        <p:nvCxnSpPr>
          <p:cNvPr id="14" name="Прямая со стрелкой 13">
            <a:extLst>
              <a:ext uri="{FF2B5EF4-FFF2-40B4-BE49-F238E27FC236}">
                <a16:creationId xmlns:a16="http://schemas.microsoft.com/office/drawing/2014/main" id="{827935D4-3E81-4E51-9191-4B3D2B8B8A45}"/>
              </a:ext>
            </a:extLst>
          </p:cNvPr>
          <p:cNvCxnSpPr>
            <a:cxnSpLocks/>
            <a:stCxn id="11" idx="3"/>
            <a:endCxn id="10" idx="1"/>
          </p:cNvCxnSpPr>
          <p:nvPr/>
        </p:nvCxnSpPr>
        <p:spPr>
          <a:xfrm>
            <a:off x="7799512" y="3536721"/>
            <a:ext cx="1070654"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15">
            <a:extLst>
              <a:ext uri="{FF2B5EF4-FFF2-40B4-BE49-F238E27FC236}">
                <a16:creationId xmlns:a16="http://schemas.microsoft.com/office/drawing/2014/main" id="{D3ADBA0A-3F9B-4425-BCDB-5C062255247E}"/>
              </a:ext>
            </a:extLst>
          </p:cNvPr>
          <p:cNvCxnSpPr>
            <a:cxnSpLocks/>
            <a:stCxn id="12" idx="3"/>
            <a:endCxn id="19" idx="1"/>
          </p:cNvCxnSpPr>
          <p:nvPr/>
        </p:nvCxnSpPr>
        <p:spPr>
          <a:xfrm flipV="1">
            <a:off x="7799512" y="3536721"/>
            <a:ext cx="1070654" cy="106566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Прямоугольник 18">
            <a:extLst>
              <a:ext uri="{FF2B5EF4-FFF2-40B4-BE49-F238E27FC236}">
                <a16:creationId xmlns:a16="http://schemas.microsoft.com/office/drawing/2014/main" id="{0F66F846-A89F-4B86-A435-9EDFE6FEA373}"/>
              </a:ext>
            </a:extLst>
          </p:cNvPr>
          <p:cNvSpPr/>
          <p:nvPr/>
        </p:nvSpPr>
        <p:spPr>
          <a:xfrm>
            <a:off x="8870166" y="3027337"/>
            <a:ext cx="2698442" cy="101876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latin typeface="Consolas" panose="020B0609020204030204" pitchFamily="49" charset="0"/>
              </a:rPr>
              <a:t>Cat</a:t>
            </a:r>
          </a:p>
          <a:p>
            <a:r>
              <a:rPr lang="en-US" dirty="0">
                <a:latin typeface="Consolas" panose="020B0609020204030204" pitchFamily="49" charset="0"/>
              </a:rPr>
              <a:t> </a:t>
            </a:r>
            <a:r>
              <a:rPr lang="en-US" dirty="0" err="1">
                <a:latin typeface="Consolas" panose="020B0609020204030204" pitchFamily="49" charset="0"/>
              </a:rPr>
              <a:t>m_name</a:t>
            </a:r>
            <a:r>
              <a:rPr lang="en-US" dirty="0">
                <a:latin typeface="Consolas" panose="020B0609020204030204" pitchFamily="49" charset="0"/>
              </a:rPr>
              <a:t>: “</a:t>
            </a:r>
            <a:r>
              <a:rPr lang="en-US" dirty="0" err="1">
                <a:latin typeface="Consolas" panose="020B0609020204030204" pitchFamily="49" charset="0"/>
              </a:rPr>
              <a:t>Murka</a:t>
            </a:r>
            <a:r>
              <a:rPr lang="en-US" dirty="0">
                <a:latin typeface="Consolas" panose="020B0609020204030204" pitchFamily="49" charset="0"/>
              </a:rPr>
              <a:t>”</a:t>
            </a:r>
          </a:p>
          <a:p>
            <a:r>
              <a:rPr lang="en-US" dirty="0">
                <a:latin typeface="Consolas" panose="020B0609020204030204" pitchFamily="49" charset="0"/>
              </a:rPr>
              <a:t> m_age:4</a:t>
            </a:r>
          </a:p>
        </p:txBody>
      </p:sp>
    </p:spTree>
    <p:extLst>
      <p:ext uri="{BB962C8B-B14F-4D97-AF65-F5344CB8AC3E}">
        <p14:creationId xmlns:p14="http://schemas.microsoft.com/office/powerpoint/2010/main" val="860990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6">
                                            <p:txEl>
                                              <p:pRg st="1" end="1"/>
                                            </p:txEl>
                                          </p:spTgt>
                                        </p:tgtEl>
                                      </p:cBhvr>
                                    </p:animEffect>
                                    <p:animScale>
                                      <p:cBhvr>
                                        <p:cTn id="7" dur="250" autoRev="1" fill="hold"/>
                                        <p:tgtEl>
                                          <p:spTgt spid="6">
                                            <p:txEl>
                                              <p:pRg st="1" end="1"/>
                                            </p:txEl>
                                          </p:spTgt>
                                        </p:tgtEl>
                                      </p:cBhvr>
                                      <p:by x="105000" y="105000"/>
                                    </p:animScale>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26" presetClass="emph" presetSubtype="0" fill="hold" nodeType="clickEffect">
                                  <p:stCondLst>
                                    <p:cond delay="0"/>
                                  </p:stCondLst>
                                  <p:childTnLst>
                                    <p:animEffect transition="out" filter="fade">
                                      <p:cBhvr>
                                        <p:cTn id="23" dur="500" tmFilter="0, 0; .2, .5; .8, .5; 1, 0"/>
                                        <p:tgtEl>
                                          <p:spTgt spid="6">
                                            <p:txEl>
                                              <p:pRg st="2" end="2"/>
                                            </p:txEl>
                                          </p:spTgt>
                                        </p:tgtEl>
                                      </p:cBhvr>
                                    </p:animEffect>
                                    <p:animScale>
                                      <p:cBhvr>
                                        <p:cTn id="24" dur="250" autoRev="1" fill="hold"/>
                                        <p:tgtEl>
                                          <p:spTgt spid="6">
                                            <p:txEl>
                                              <p:pRg st="2" end="2"/>
                                            </p:txEl>
                                          </p:spTgt>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fade">
                                      <p:cBhvr>
                                        <p:cTn id="29" dur="500"/>
                                        <p:tgtEl>
                                          <p:spTgt spid="19"/>
                                        </p:tgtEl>
                                      </p:cBhvr>
                                    </p:animEffect>
                                  </p:childTnLst>
                                </p:cTn>
                              </p:par>
                            </p:childTnLst>
                          </p:cTn>
                        </p:par>
                        <p:par>
                          <p:cTn id="30" fill="hold">
                            <p:stCondLst>
                              <p:cond delay="500"/>
                            </p:stCondLst>
                            <p:childTnLst>
                              <p:par>
                                <p:cTn id="31" presetID="10" presetClass="entr" presetSubtype="0" fill="hold" nodeType="afterEffect">
                                  <p:stCondLst>
                                    <p:cond delay="0"/>
                                  </p:stCondLst>
                                  <p:childTnLst>
                                    <p:set>
                                      <p:cBhvr>
                                        <p:cTn id="32" dur="1" fill="hold">
                                          <p:stCondLst>
                                            <p:cond delay="0"/>
                                          </p:stCondLst>
                                        </p:cTn>
                                        <p:tgtEl>
                                          <p:spTgt spid="8">
                                            <p:txEl>
                                              <p:pRg st="0" end="0"/>
                                            </p:txEl>
                                          </p:spTgt>
                                        </p:tgtEl>
                                        <p:attrNameLst>
                                          <p:attrName>style.visibility</p:attrName>
                                        </p:attrNameLst>
                                      </p:cBhvr>
                                      <p:to>
                                        <p:strVal val="visible"/>
                                      </p:to>
                                    </p:set>
                                    <p:animEffect transition="in" filter="fade">
                                      <p:cBhvr>
                                        <p:cTn id="33" dur="500"/>
                                        <p:tgtEl>
                                          <p:spTgt spid="8">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fade">
                                      <p:cBhvr>
                                        <p:cTn id="38" dur="500"/>
                                        <p:tgtEl>
                                          <p:spTgt spid="16"/>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26" presetClass="emph" presetSubtype="0" fill="hold" nodeType="clickEffect">
                                  <p:stCondLst>
                                    <p:cond delay="0"/>
                                  </p:stCondLst>
                                  <p:childTnLst>
                                    <p:animEffect transition="out" filter="fade">
                                      <p:cBhvr>
                                        <p:cTn id="45" dur="500" tmFilter="0, 0; .2, .5; .8, .5; 1, 0"/>
                                        <p:tgtEl>
                                          <p:spTgt spid="6">
                                            <p:txEl>
                                              <p:pRg st="3" end="3"/>
                                            </p:txEl>
                                          </p:spTgt>
                                        </p:tgtEl>
                                      </p:cBhvr>
                                    </p:animEffect>
                                    <p:animScale>
                                      <p:cBhvr>
                                        <p:cTn id="46" dur="250" autoRev="1" fill="hold"/>
                                        <p:tgtEl>
                                          <p:spTgt spid="6">
                                            <p:txEl>
                                              <p:pRg st="3" end="3"/>
                                            </p:txEl>
                                          </p:spTgt>
                                        </p:tgtEl>
                                      </p:cBhvr>
                                      <p:by x="105000" y="105000"/>
                                    </p:animScale>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8">
                                            <p:txEl>
                                              <p:pRg st="1" end="1"/>
                                            </p:txEl>
                                          </p:spTgt>
                                        </p:tgtEl>
                                        <p:attrNameLst>
                                          <p:attrName>style.visibility</p:attrName>
                                        </p:attrNameLst>
                                      </p:cBhvr>
                                      <p:to>
                                        <p:strVal val="visible"/>
                                      </p:to>
                                    </p:set>
                                    <p:animEffect transition="in" filter="fade">
                                      <p:cBhvr>
                                        <p:cTn id="51" dur="500"/>
                                        <p:tgtEl>
                                          <p:spTgt spid="8">
                                            <p:txEl>
                                              <p:pRg st="1" end="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6" presetClass="emph" presetSubtype="0" fill="hold" nodeType="clickEffect">
                                  <p:stCondLst>
                                    <p:cond delay="0"/>
                                  </p:stCondLst>
                                  <p:childTnLst>
                                    <p:animEffect transition="out" filter="fade">
                                      <p:cBhvr>
                                        <p:cTn id="55" dur="500" tmFilter="0, 0; .2, .5; .8, .5; 1, 0"/>
                                        <p:tgtEl>
                                          <p:spTgt spid="6">
                                            <p:txEl>
                                              <p:pRg st="4" end="4"/>
                                            </p:txEl>
                                          </p:spTgt>
                                        </p:tgtEl>
                                      </p:cBhvr>
                                    </p:animEffect>
                                    <p:animScale>
                                      <p:cBhvr>
                                        <p:cTn id="56" dur="250" autoRev="1" fill="hold"/>
                                        <p:tgtEl>
                                          <p:spTgt spid="6">
                                            <p:txEl>
                                              <p:pRg st="4" end="4"/>
                                            </p:txEl>
                                          </p:spTgt>
                                        </p:tgtEl>
                                      </p:cBhvr>
                                      <p:by x="105000" y="105000"/>
                                    </p:animScale>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8">
                                            <p:txEl>
                                              <p:pRg st="2" end="2"/>
                                            </p:txEl>
                                          </p:spTgt>
                                        </p:tgtEl>
                                        <p:attrNameLst>
                                          <p:attrName>style.visibility</p:attrName>
                                        </p:attrNameLst>
                                      </p:cBhvr>
                                      <p:to>
                                        <p:strVal val="visible"/>
                                      </p:to>
                                    </p:set>
                                    <p:animEffect transition="in" filter="fade">
                                      <p:cBhvr>
                                        <p:cTn id="61" dur="500"/>
                                        <p:tgtEl>
                                          <p:spTgt spid="8">
                                            <p:txEl>
                                              <p:pRg st="2" end="2"/>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xit" presetSubtype="0" fill="hold" grpId="1" nodeType="clickEffect">
                                  <p:stCondLst>
                                    <p:cond delay="0"/>
                                  </p:stCondLst>
                                  <p:childTnLst>
                                    <p:animEffect transition="out" filter="fade">
                                      <p:cBhvr>
                                        <p:cTn id="65" dur="500"/>
                                        <p:tgtEl>
                                          <p:spTgt spid="19"/>
                                        </p:tgtEl>
                                      </p:cBhvr>
                                    </p:animEffect>
                                    <p:set>
                                      <p:cBhvr>
                                        <p:cTn id="66" dur="1" fill="hold">
                                          <p:stCondLst>
                                            <p:cond delay="499"/>
                                          </p:stCondLst>
                                        </p:cTn>
                                        <p:tgtEl>
                                          <p:spTgt spid="19"/>
                                        </p:tgtEl>
                                        <p:attrNameLst>
                                          <p:attrName>style.visibility</p:attrName>
                                        </p:attrNameLst>
                                      </p:cBhvr>
                                      <p:to>
                                        <p:strVal val="hidden"/>
                                      </p:to>
                                    </p:set>
                                  </p:childTnLst>
                                </p:cTn>
                              </p:par>
                            </p:childTnLst>
                          </p:cTn>
                        </p:par>
                      </p:childTnLst>
                    </p:cTn>
                  </p:par>
                  <p:par>
                    <p:cTn id="67" fill="hold">
                      <p:stCondLst>
                        <p:cond delay="indefinite"/>
                      </p:stCondLst>
                      <p:childTnLst>
                        <p:par>
                          <p:cTn id="68" fill="hold">
                            <p:stCondLst>
                              <p:cond delay="0"/>
                            </p:stCondLst>
                            <p:childTnLst>
                              <p:par>
                                <p:cTn id="69" presetID="26" presetClass="emph" presetSubtype="0" fill="hold" nodeType="clickEffect">
                                  <p:stCondLst>
                                    <p:cond delay="0"/>
                                  </p:stCondLst>
                                  <p:childTnLst>
                                    <p:animEffect transition="out" filter="fade">
                                      <p:cBhvr>
                                        <p:cTn id="70" dur="500" tmFilter="0, 0; .2, .5; .8, .5; 1, 0"/>
                                        <p:tgtEl>
                                          <p:spTgt spid="6">
                                            <p:txEl>
                                              <p:pRg st="5" end="5"/>
                                            </p:txEl>
                                          </p:spTgt>
                                        </p:tgtEl>
                                      </p:cBhvr>
                                    </p:animEffect>
                                    <p:animScale>
                                      <p:cBhvr>
                                        <p:cTn id="71" dur="250" autoRev="1" fill="hold"/>
                                        <p:tgtEl>
                                          <p:spTgt spid="6">
                                            <p:txEl>
                                              <p:pRg st="5" end="5"/>
                                            </p:txEl>
                                          </p:spTgt>
                                        </p:tgtEl>
                                      </p:cBhvr>
                                      <p:by x="105000" y="105000"/>
                                    </p:animScale>
                                  </p:childTnLst>
                                </p:cTn>
                              </p:par>
                            </p:childTnLst>
                          </p:cTn>
                        </p:par>
                      </p:childTnLst>
                    </p:cTn>
                  </p:par>
                  <p:par>
                    <p:cTn id="72" fill="hold">
                      <p:stCondLst>
                        <p:cond delay="indefinite"/>
                      </p:stCondLst>
                      <p:childTnLst>
                        <p:par>
                          <p:cTn id="73" fill="hold">
                            <p:stCondLst>
                              <p:cond delay="0"/>
                            </p:stCondLst>
                            <p:childTnLst>
                              <p:par>
                                <p:cTn id="74" presetID="10" presetClass="exit" presetSubtype="0" fill="hold" grpId="1" nodeType="clickEffect">
                                  <p:stCondLst>
                                    <p:cond delay="0"/>
                                  </p:stCondLst>
                                  <p:childTnLst>
                                    <p:animEffect transition="out" filter="fade">
                                      <p:cBhvr>
                                        <p:cTn id="75" dur="500"/>
                                        <p:tgtEl>
                                          <p:spTgt spid="10"/>
                                        </p:tgtEl>
                                      </p:cBhvr>
                                    </p:animEffect>
                                    <p:set>
                                      <p:cBhvr>
                                        <p:cTn id="76" dur="1" fill="hold">
                                          <p:stCondLst>
                                            <p:cond delay="499"/>
                                          </p:stCondLst>
                                        </p:cTn>
                                        <p:tgtEl>
                                          <p:spTgt spid="10"/>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6" presetClass="emph" presetSubtype="0" fill="hold" nodeType="clickEffect">
                                  <p:stCondLst>
                                    <p:cond delay="0"/>
                                  </p:stCondLst>
                                  <p:childTnLst>
                                    <p:animEffect transition="out" filter="fade">
                                      <p:cBhvr>
                                        <p:cTn id="80" dur="500" tmFilter="0, 0; .2, .5; .8, .5; 1, 0"/>
                                        <p:tgtEl>
                                          <p:spTgt spid="6">
                                            <p:txEl>
                                              <p:pRg st="6" end="6"/>
                                            </p:txEl>
                                          </p:spTgt>
                                        </p:tgtEl>
                                      </p:cBhvr>
                                    </p:animEffect>
                                    <p:animScale>
                                      <p:cBhvr>
                                        <p:cTn id="81" dur="250" autoRev="1" fill="hold"/>
                                        <p:tgtEl>
                                          <p:spTgt spid="6">
                                            <p:txEl>
                                              <p:pRg st="6" end="6"/>
                                            </p:txEl>
                                          </p:spTgt>
                                        </p:tgtEl>
                                      </p:cBhvr>
                                      <p:by x="105000" y="105000"/>
                                    </p:animScale>
                                  </p:childTnLst>
                                </p:cTn>
                              </p:par>
                            </p:childTnLst>
                          </p:cTn>
                        </p:par>
                      </p:childTnLst>
                    </p:cTn>
                  </p:par>
                  <p:par>
                    <p:cTn id="82" fill="hold">
                      <p:stCondLst>
                        <p:cond delay="indefinite"/>
                      </p:stCondLst>
                      <p:childTnLst>
                        <p:par>
                          <p:cTn id="83" fill="hold">
                            <p:stCondLst>
                              <p:cond delay="0"/>
                            </p:stCondLst>
                            <p:childTnLst>
                              <p:par>
                                <p:cTn id="84" presetID="10" presetClass="exit" presetSubtype="0" fill="hold" nodeType="clickEffect">
                                  <p:stCondLst>
                                    <p:cond delay="0"/>
                                  </p:stCondLst>
                                  <p:childTnLst>
                                    <p:animEffect transition="out" filter="fade">
                                      <p:cBhvr>
                                        <p:cTn id="85" dur="500"/>
                                        <p:tgtEl>
                                          <p:spTgt spid="14"/>
                                        </p:tgtEl>
                                      </p:cBhvr>
                                    </p:animEffect>
                                    <p:set>
                                      <p:cBhvr>
                                        <p:cTn id="86" dur="1" fill="hold">
                                          <p:stCondLst>
                                            <p:cond delay="499"/>
                                          </p:stCondLst>
                                        </p:cTn>
                                        <p:tgtEl>
                                          <p:spTgt spid="14"/>
                                        </p:tgtEl>
                                        <p:attrNameLst>
                                          <p:attrName>style.visibility</p:attrName>
                                        </p:attrNameLst>
                                      </p:cBhvr>
                                      <p:to>
                                        <p:strVal val="hidden"/>
                                      </p:to>
                                    </p:set>
                                  </p:childTnLst>
                                </p:cTn>
                              </p:par>
                              <p:par>
                                <p:cTn id="87" presetID="10" presetClass="exit" presetSubtype="0" fill="hold" grpId="1" nodeType="withEffect">
                                  <p:stCondLst>
                                    <p:cond delay="0"/>
                                  </p:stCondLst>
                                  <p:childTnLst>
                                    <p:animEffect transition="out" filter="fade">
                                      <p:cBhvr>
                                        <p:cTn id="88" dur="500"/>
                                        <p:tgtEl>
                                          <p:spTgt spid="11"/>
                                        </p:tgtEl>
                                      </p:cBhvr>
                                    </p:animEffect>
                                    <p:set>
                                      <p:cBhvr>
                                        <p:cTn id="89" dur="1" fill="hold">
                                          <p:stCondLst>
                                            <p:cond delay="499"/>
                                          </p:stCondLst>
                                        </p:cTn>
                                        <p:tgtEl>
                                          <p:spTgt spid="11"/>
                                        </p:tgtEl>
                                        <p:attrNameLst>
                                          <p:attrName>style.visibility</p:attrName>
                                        </p:attrNameLst>
                                      </p:cBhvr>
                                      <p:to>
                                        <p:strVal val="hidden"/>
                                      </p:to>
                                    </p:set>
                                  </p:childTnLst>
                                </p:cTn>
                              </p:par>
                              <p:par>
                                <p:cTn id="90" presetID="10" presetClass="exit" presetSubtype="0" fill="hold" nodeType="withEffect">
                                  <p:stCondLst>
                                    <p:cond delay="0"/>
                                  </p:stCondLst>
                                  <p:childTnLst>
                                    <p:animEffect transition="out" filter="fade">
                                      <p:cBhvr>
                                        <p:cTn id="91" dur="500"/>
                                        <p:tgtEl>
                                          <p:spTgt spid="16"/>
                                        </p:tgtEl>
                                      </p:cBhvr>
                                    </p:animEffect>
                                    <p:set>
                                      <p:cBhvr>
                                        <p:cTn id="92" dur="1" fill="hold">
                                          <p:stCondLst>
                                            <p:cond delay="499"/>
                                          </p:stCondLst>
                                        </p:cTn>
                                        <p:tgtEl>
                                          <p:spTgt spid="16"/>
                                        </p:tgtEl>
                                        <p:attrNameLst>
                                          <p:attrName>style.visibility</p:attrName>
                                        </p:attrNameLst>
                                      </p:cBhvr>
                                      <p:to>
                                        <p:strVal val="hidden"/>
                                      </p:to>
                                    </p:set>
                                  </p:childTnLst>
                                </p:cTn>
                              </p:par>
                              <p:par>
                                <p:cTn id="93" presetID="10" presetClass="exit" presetSubtype="0" fill="hold" grpId="1" nodeType="withEffect">
                                  <p:stCondLst>
                                    <p:cond delay="0"/>
                                  </p:stCondLst>
                                  <p:childTnLst>
                                    <p:animEffect transition="out" filter="fade">
                                      <p:cBhvr>
                                        <p:cTn id="94" dur="500"/>
                                        <p:tgtEl>
                                          <p:spTgt spid="12"/>
                                        </p:tgtEl>
                                      </p:cBhvr>
                                    </p:animEffect>
                                    <p:set>
                                      <p:cBhvr>
                                        <p:cTn id="95" dur="1" fill="hold">
                                          <p:stCondLst>
                                            <p:cond delay="499"/>
                                          </p:stCondLst>
                                        </p:cTn>
                                        <p:tgtEl>
                                          <p:spTgt spid="1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P spid="11" grpId="1" animBg="1"/>
      <p:bldP spid="12" grpId="0" animBg="1"/>
      <p:bldP spid="12" grpId="1" animBg="1"/>
      <p:bldP spid="19" grpId="0" animBg="1"/>
      <p:bldP spid="19" grpId="1"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D28EF0-ED35-4ACF-BE37-D98AB2E4F754}"/>
              </a:ext>
            </a:extLst>
          </p:cNvPr>
          <p:cNvSpPr txBox="1"/>
          <p:nvPr/>
        </p:nvSpPr>
        <p:spPr>
          <a:xfrm>
            <a:off x="0" y="0"/>
            <a:ext cx="12192000" cy="7017306"/>
          </a:xfrm>
          <a:prstGeom prst="rect">
            <a:avLst/>
          </a:prstGeom>
          <a:noFill/>
        </p:spPr>
        <p:txBody>
          <a:bodyPr wrap="square">
            <a:spAutoFit/>
          </a:bodyPr>
          <a:lstStyle/>
          <a:p>
            <a:r>
              <a:rPr lang="en-US" sz="1500" b="0" dirty="0">
                <a:solidFill>
                  <a:srgbClr val="0000FF"/>
                </a:solidFill>
                <a:effectLst/>
                <a:latin typeface="Consolas" panose="020B0609020204030204" pitchFamily="49" charset="0"/>
              </a:rPr>
              <a:t>template</a:t>
            </a:r>
            <a:r>
              <a:rPr lang="en-US" sz="1500" b="0" dirty="0">
                <a:solidFill>
                  <a:srgbClr val="000000"/>
                </a:solidFill>
                <a:effectLst/>
                <a:latin typeface="Consolas" panose="020B0609020204030204" pitchFamily="49" charset="0"/>
              </a:rPr>
              <a:t> &lt;</a:t>
            </a:r>
            <a:r>
              <a:rPr lang="en-US" sz="1500" b="0" dirty="0" err="1">
                <a:solidFill>
                  <a:srgbClr val="0000FF"/>
                </a:solidFill>
                <a:effectLst/>
                <a:latin typeface="Consolas" panose="020B0609020204030204" pitchFamily="49" charset="0"/>
              </a:rPr>
              <a:t>typename</a:t>
            </a:r>
            <a:r>
              <a:rPr lang="en-US" sz="1500" b="0" dirty="0">
                <a:solidFill>
                  <a:srgbClr val="000000"/>
                </a:solidFill>
                <a:effectLst/>
                <a:latin typeface="Consolas" panose="020B0609020204030204" pitchFamily="49" charset="0"/>
              </a:rPr>
              <a:t> T&gt;</a:t>
            </a:r>
          </a:p>
          <a:p>
            <a:r>
              <a:rPr lang="en-US" sz="1500" b="0" dirty="0">
                <a:solidFill>
                  <a:srgbClr val="0000FF"/>
                </a:solidFill>
                <a:effectLst/>
                <a:latin typeface="Consolas" panose="020B0609020204030204" pitchFamily="49" charset="0"/>
              </a:rPr>
              <a:t>class</a:t>
            </a:r>
            <a:r>
              <a:rPr lang="en-US" sz="1500" b="0" dirty="0">
                <a:solidFill>
                  <a:srgbClr val="000000"/>
                </a:solidFill>
                <a:effectLst/>
                <a:latin typeface="Consolas" panose="020B0609020204030204" pitchFamily="49" charset="0"/>
              </a:rPr>
              <a:t> Vector {</a:t>
            </a:r>
          </a:p>
          <a:p>
            <a:r>
              <a:rPr lang="en-US" sz="1500" b="0" dirty="0">
                <a:solidFill>
                  <a:srgbClr val="0000FF"/>
                </a:solidFill>
                <a:effectLst/>
                <a:latin typeface="Consolas" panose="020B0609020204030204" pitchFamily="49" charset="0"/>
              </a:rPr>
              <a:t>private:</a:t>
            </a:r>
            <a:endParaRPr lang="en-US" sz="1500" b="0" dirty="0">
              <a:solidFill>
                <a:srgbClr val="000000"/>
              </a:solidFill>
              <a:effectLst/>
              <a:latin typeface="Consolas" panose="020B0609020204030204" pitchFamily="49" charset="0"/>
            </a:endParaRPr>
          </a:p>
          <a:p>
            <a:r>
              <a:rPr lang="en-US" sz="1500" b="0" dirty="0">
                <a:solidFill>
                  <a:srgbClr val="008000"/>
                </a:solidFill>
                <a:effectLst/>
                <a:latin typeface="Consolas" panose="020B0609020204030204" pitchFamily="49" charset="0"/>
              </a:rPr>
              <a:t>    // </a:t>
            </a:r>
            <a:r>
              <a:rPr lang="ru-RU" sz="1500" b="0" dirty="0">
                <a:solidFill>
                  <a:srgbClr val="008000"/>
                </a:solidFill>
                <a:effectLst/>
                <a:latin typeface="Consolas" panose="020B0609020204030204" pitchFamily="49" charset="0"/>
              </a:rPr>
              <a:t>Выделяет сырую память под </a:t>
            </a:r>
            <a:r>
              <a:rPr lang="en-US" sz="1500" b="0" dirty="0">
                <a:solidFill>
                  <a:srgbClr val="008000"/>
                </a:solidFill>
                <a:effectLst/>
                <a:latin typeface="Consolas" panose="020B0609020204030204" pitchFamily="49" charset="0"/>
              </a:rPr>
              <a:t>n </a:t>
            </a:r>
            <a:r>
              <a:rPr lang="ru-RU" sz="1500" b="0" dirty="0">
                <a:solidFill>
                  <a:srgbClr val="008000"/>
                </a:solidFill>
                <a:effectLst/>
                <a:latin typeface="Consolas" panose="020B0609020204030204" pitchFamily="49" charset="0"/>
              </a:rPr>
              <a:t>элементов и возвращает указатель на неё</a:t>
            </a:r>
            <a:endParaRPr lang="ru-RU" sz="1500" b="0" dirty="0">
              <a:solidFill>
                <a:srgbClr val="000000"/>
              </a:solidFill>
              <a:effectLst/>
              <a:latin typeface="Consolas" panose="020B0609020204030204" pitchFamily="49" charset="0"/>
            </a:endParaRPr>
          </a:p>
          <a:p>
            <a:r>
              <a:rPr lang="ru-RU"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static</a:t>
            </a:r>
            <a:r>
              <a:rPr lang="en-US" sz="1500" b="0" dirty="0">
                <a:solidFill>
                  <a:srgbClr val="000000"/>
                </a:solidFill>
                <a:effectLst/>
                <a:latin typeface="Consolas" panose="020B0609020204030204" pitchFamily="49" charset="0"/>
              </a:rPr>
              <a:t> T</a:t>
            </a:r>
            <a:r>
              <a:rPr lang="en-US" sz="1500" b="0" dirty="0">
                <a:solidFill>
                  <a:srgbClr val="0000FF"/>
                </a:solidFill>
                <a:effectLst/>
                <a:latin typeface="Consolas" panose="020B0609020204030204" pitchFamily="49" charset="0"/>
              </a:rPr>
              <a:t>*</a:t>
            </a:r>
            <a:r>
              <a:rPr lang="en-US" sz="1500" b="0" dirty="0">
                <a:solidFill>
                  <a:srgbClr val="000000"/>
                </a:solidFill>
                <a:effectLst/>
                <a:latin typeface="Consolas" panose="020B0609020204030204" pitchFamily="49" charset="0"/>
              </a:rPr>
              <a:t> Allocate(</a:t>
            </a:r>
            <a:r>
              <a:rPr lang="en-US" sz="1500" b="0" dirty="0" err="1">
                <a:solidFill>
                  <a:srgbClr val="0000FF"/>
                </a:solidFill>
                <a:effectLst/>
                <a:latin typeface="Consolas" panose="020B0609020204030204" pitchFamily="49" charset="0"/>
              </a:rPr>
              <a:t>size_t</a:t>
            </a:r>
            <a:r>
              <a:rPr lang="en-US" sz="1500" b="0" dirty="0">
                <a:solidFill>
                  <a:srgbClr val="000000"/>
                </a:solidFill>
                <a:effectLst/>
                <a:latin typeface="Consolas" panose="020B0609020204030204" pitchFamily="49" charset="0"/>
              </a:rPr>
              <a:t> n) {</a:t>
            </a:r>
          </a:p>
          <a:p>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return</a:t>
            </a:r>
            <a:r>
              <a:rPr lang="en-US" sz="1500" b="0" dirty="0">
                <a:solidFill>
                  <a:srgbClr val="000000"/>
                </a:solidFill>
                <a:effectLst/>
                <a:latin typeface="Consolas" panose="020B0609020204030204" pitchFamily="49" charset="0"/>
              </a:rPr>
              <a:t> n != </a:t>
            </a:r>
            <a:r>
              <a:rPr lang="en-US" sz="1500" b="0" dirty="0">
                <a:solidFill>
                  <a:srgbClr val="098658"/>
                </a:solidFill>
                <a:effectLst/>
                <a:latin typeface="Consolas" panose="020B0609020204030204" pitchFamily="49" charset="0"/>
              </a:rPr>
              <a:t>0</a:t>
            </a:r>
            <a:r>
              <a:rPr lang="en-US" sz="1500" b="0" dirty="0">
                <a:solidFill>
                  <a:srgbClr val="000000"/>
                </a:solidFill>
                <a:effectLst/>
                <a:latin typeface="Consolas" panose="020B0609020204030204" pitchFamily="49" charset="0"/>
              </a:rPr>
              <a:t> ? </a:t>
            </a:r>
            <a:r>
              <a:rPr lang="en-US" sz="1500" b="0" dirty="0" err="1">
                <a:solidFill>
                  <a:srgbClr val="0000FF"/>
                </a:solidFill>
                <a:effectLst/>
                <a:latin typeface="Consolas" panose="020B0609020204030204" pitchFamily="49" charset="0"/>
              </a:rPr>
              <a:t>static_cast</a:t>
            </a:r>
            <a:r>
              <a:rPr lang="en-US" sz="1500" b="0" dirty="0">
                <a:solidFill>
                  <a:srgbClr val="000000"/>
                </a:solidFill>
                <a:effectLst/>
                <a:latin typeface="Consolas" panose="020B0609020204030204" pitchFamily="49" charset="0"/>
              </a:rPr>
              <a:t>&lt;T*&gt;(operator </a:t>
            </a:r>
            <a:r>
              <a:rPr lang="en-US" sz="1500" b="0" dirty="0">
                <a:solidFill>
                  <a:srgbClr val="0000FF"/>
                </a:solidFill>
                <a:effectLst/>
                <a:latin typeface="Consolas" panose="020B0609020204030204" pitchFamily="49" charset="0"/>
              </a:rPr>
              <a:t>new</a:t>
            </a:r>
            <a:r>
              <a:rPr lang="en-US" sz="1500" b="0" dirty="0">
                <a:solidFill>
                  <a:srgbClr val="000000"/>
                </a:solidFill>
                <a:effectLst/>
                <a:latin typeface="Consolas" panose="020B0609020204030204" pitchFamily="49" charset="0"/>
              </a:rPr>
              <a:t>(n * </a:t>
            </a:r>
            <a:r>
              <a:rPr lang="en-US" sz="1500" b="0" dirty="0" err="1">
                <a:solidFill>
                  <a:srgbClr val="0000FF"/>
                </a:solidFill>
                <a:effectLst/>
                <a:latin typeface="Consolas" panose="020B0609020204030204" pitchFamily="49" charset="0"/>
              </a:rPr>
              <a:t>sizeof</a:t>
            </a:r>
            <a:r>
              <a:rPr lang="en-US" sz="1500" b="0" dirty="0">
                <a:solidFill>
                  <a:srgbClr val="000000"/>
                </a:solidFill>
                <a:effectLst/>
                <a:latin typeface="Consolas" panose="020B0609020204030204" pitchFamily="49" charset="0"/>
              </a:rPr>
              <a:t>(T))) : </a:t>
            </a:r>
            <a:r>
              <a:rPr lang="en-US" sz="1500" b="0" dirty="0" err="1">
                <a:solidFill>
                  <a:srgbClr val="0000FF"/>
                </a:solidFill>
                <a:effectLst/>
                <a:latin typeface="Consolas" panose="020B0609020204030204" pitchFamily="49" charset="0"/>
              </a:rPr>
              <a:t>nullptr</a:t>
            </a:r>
            <a:r>
              <a:rPr lang="en-US" sz="1500" b="0" dirty="0">
                <a:solidFill>
                  <a:srgbClr val="000000"/>
                </a:solidFill>
                <a:effectLst/>
                <a:latin typeface="Consolas" panose="020B0609020204030204" pitchFamily="49" charset="0"/>
              </a:rPr>
              <a:t>;</a:t>
            </a:r>
          </a:p>
          <a:p>
            <a:r>
              <a:rPr lang="en-US" sz="1500" b="0" dirty="0">
                <a:solidFill>
                  <a:srgbClr val="000000"/>
                </a:solidFill>
                <a:effectLst/>
                <a:latin typeface="Consolas" panose="020B0609020204030204" pitchFamily="49" charset="0"/>
              </a:rPr>
              <a:t>    }</a:t>
            </a:r>
          </a:p>
          <a:p>
            <a:endParaRPr lang="en-US" sz="1500" b="0" dirty="0">
              <a:solidFill>
                <a:srgbClr val="000000"/>
              </a:solidFill>
              <a:effectLst/>
              <a:latin typeface="Consolas" panose="020B0609020204030204" pitchFamily="49" charset="0"/>
            </a:endParaRPr>
          </a:p>
          <a:p>
            <a:r>
              <a:rPr lang="en-US" sz="1500" b="0" dirty="0">
                <a:solidFill>
                  <a:srgbClr val="008000"/>
                </a:solidFill>
                <a:effectLst/>
                <a:latin typeface="Consolas" panose="020B0609020204030204" pitchFamily="49" charset="0"/>
              </a:rPr>
              <a:t>    // </a:t>
            </a:r>
            <a:r>
              <a:rPr lang="ru-RU" sz="1500" b="0" dirty="0">
                <a:solidFill>
                  <a:srgbClr val="008000"/>
                </a:solidFill>
                <a:effectLst/>
                <a:latin typeface="Consolas" panose="020B0609020204030204" pitchFamily="49" charset="0"/>
              </a:rPr>
              <a:t>Освобождает сырую память, выделенную ранее по адресу </a:t>
            </a:r>
            <a:r>
              <a:rPr lang="en-US" sz="1500" b="0" dirty="0" err="1">
                <a:solidFill>
                  <a:srgbClr val="008000"/>
                </a:solidFill>
                <a:effectLst/>
                <a:latin typeface="Consolas" panose="020B0609020204030204" pitchFamily="49" charset="0"/>
              </a:rPr>
              <a:t>buf</a:t>
            </a:r>
            <a:r>
              <a:rPr lang="en-US" sz="1500" b="0" dirty="0">
                <a:solidFill>
                  <a:srgbClr val="008000"/>
                </a:solidFill>
                <a:effectLst/>
                <a:latin typeface="Consolas" panose="020B0609020204030204" pitchFamily="49" charset="0"/>
              </a:rPr>
              <a:t> </a:t>
            </a:r>
            <a:r>
              <a:rPr lang="ru-RU" sz="1500" b="0" dirty="0">
                <a:solidFill>
                  <a:srgbClr val="008000"/>
                </a:solidFill>
                <a:effectLst/>
                <a:latin typeface="Consolas" panose="020B0609020204030204" pitchFamily="49" charset="0"/>
              </a:rPr>
              <a:t>при помощи </a:t>
            </a:r>
            <a:r>
              <a:rPr lang="en-US" sz="1500" b="0" dirty="0">
                <a:solidFill>
                  <a:srgbClr val="008000"/>
                </a:solidFill>
                <a:effectLst/>
                <a:latin typeface="Consolas" panose="020B0609020204030204" pitchFamily="49" charset="0"/>
              </a:rPr>
              <a:t>Allocate</a:t>
            </a:r>
            <a:endParaRPr lang="en-US" sz="1500" b="0" dirty="0">
              <a:solidFill>
                <a:srgbClr val="000000"/>
              </a:solidFill>
              <a:effectLst/>
              <a:latin typeface="Consolas" panose="020B0609020204030204" pitchFamily="49" charset="0"/>
            </a:endParaRPr>
          </a:p>
          <a:p>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static</a:t>
            </a:r>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void</a:t>
            </a:r>
            <a:r>
              <a:rPr lang="en-US" sz="1500" b="0" dirty="0">
                <a:solidFill>
                  <a:srgbClr val="000000"/>
                </a:solidFill>
                <a:effectLst/>
                <a:latin typeface="Consolas" panose="020B0609020204030204" pitchFamily="49" charset="0"/>
              </a:rPr>
              <a:t> Deallocate(T</a:t>
            </a:r>
            <a:r>
              <a:rPr lang="en-US" sz="1500" b="0" dirty="0">
                <a:solidFill>
                  <a:srgbClr val="0000FF"/>
                </a:solidFill>
                <a:effectLst/>
                <a:latin typeface="Consolas" panose="020B0609020204030204" pitchFamily="49" charset="0"/>
              </a:rPr>
              <a:t>*</a:t>
            </a:r>
            <a:r>
              <a:rPr lang="en-US" sz="1500" b="0" dirty="0">
                <a:solidFill>
                  <a:srgbClr val="000000"/>
                </a:solidFill>
                <a:effectLst/>
                <a:latin typeface="Consolas" panose="020B0609020204030204" pitchFamily="49" charset="0"/>
              </a:rPr>
              <a:t> </a:t>
            </a:r>
            <a:r>
              <a:rPr lang="en-US" sz="1500" b="0" dirty="0" err="1">
                <a:solidFill>
                  <a:srgbClr val="000000"/>
                </a:solidFill>
                <a:effectLst/>
                <a:latin typeface="Consolas" panose="020B0609020204030204" pitchFamily="49" charset="0"/>
              </a:rPr>
              <a:t>buf</a:t>
            </a:r>
            <a:r>
              <a:rPr lang="en-US" sz="1500" b="0" dirty="0">
                <a:solidFill>
                  <a:srgbClr val="000000"/>
                </a:solidFill>
                <a:effectLst/>
                <a:latin typeface="Consolas" panose="020B0609020204030204" pitchFamily="49" charset="0"/>
              </a:rPr>
              <a:t>) </a:t>
            </a:r>
            <a:r>
              <a:rPr lang="en-US" sz="1500" b="0" dirty="0" err="1">
                <a:solidFill>
                  <a:srgbClr val="0000FF"/>
                </a:solidFill>
                <a:effectLst/>
                <a:latin typeface="Consolas" panose="020B0609020204030204" pitchFamily="49" charset="0"/>
              </a:rPr>
              <a:t>noexcept</a:t>
            </a:r>
            <a:r>
              <a:rPr lang="en-US" sz="1500" b="0" dirty="0">
                <a:solidFill>
                  <a:srgbClr val="000000"/>
                </a:solidFill>
                <a:effectLst/>
                <a:latin typeface="Consolas" panose="020B0609020204030204" pitchFamily="49" charset="0"/>
              </a:rPr>
              <a:t> {</a:t>
            </a:r>
          </a:p>
          <a:p>
            <a:r>
              <a:rPr lang="en-US" sz="1500" b="0" dirty="0">
                <a:solidFill>
                  <a:srgbClr val="000000"/>
                </a:solidFill>
                <a:effectLst/>
                <a:latin typeface="Consolas" panose="020B0609020204030204" pitchFamily="49" charset="0"/>
              </a:rPr>
              <a:t>        operator delete(</a:t>
            </a:r>
            <a:r>
              <a:rPr lang="en-US" sz="1500" b="0" dirty="0" err="1">
                <a:solidFill>
                  <a:srgbClr val="000000"/>
                </a:solidFill>
                <a:effectLst/>
                <a:latin typeface="Consolas" panose="020B0609020204030204" pitchFamily="49" charset="0"/>
              </a:rPr>
              <a:t>buf</a:t>
            </a:r>
            <a:r>
              <a:rPr lang="en-US" sz="1500" b="0" dirty="0">
                <a:solidFill>
                  <a:srgbClr val="000000"/>
                </a:solidFill>
                <a:effectLst/>
                <a:latin typeface="Consolas" panose="020B0609020204030204" pitchFamily="49" charset="0"/>
              </a:rPr>
              <a:t>);</a:t>
            </a:r>
          </a:p>
          <a:p>
            <a:r>
              <a:rPr lang="en-US" sz="1500" b="0" dirty="0">
                <a:solidFill>
                  <a:srgbClr val="000000"/>
                </a:solidFill>
                <a:effectLst/>
                <a:latin typeface="Consolas" panose="020B0609020204030204" pitchFamily="49" charset="0"/>
              </a:rPr>
              <a:t>    }</a:t>
            </a:r>
          </a:p>
          <a:p>
            <a:endParaRPr lang="en-US" sz="1500" b="0" dirty="0">
              <a:solidFill>
                <a:srgbClr val="000000"/>
              </a:solidFill>
              <a:effectLst/>
              <a:latin typeface="Consolas" panose="020B0609020204030204" pitchFamily="49" charset="0"/>
            </a:endParaRPr>
          </a:p>
          <a:p>
            <a:r>
              <a:rPr lang="en-US" sz="1500" b="0" dirty="0">
                <a:solidFill>
                  <a:srgbClr val="008000"/>
                </a:solidFill>
                <a:effectLst/>
                <a:latin typeface="Consolas" panose="020B0609020204030204" pitchFamily="49" charset="0"/>
              </a:rPr>
              <a:t>    // </a:t>
            </a:r>
            <a:r>
              <a:rPr lang="ru-RU" sz="1500" b="0" dirty="0">
                <a:solidFill>
                  <a:srgbClr val="008000"/>
                </a:solidFill>
                <a:effectLst/>
                <a:latin typeface="Consolas" panose="020B0609020204030204" pitchFamily="49" charset="0"/>
              </a:rPr>
              <a:t>Вызывает деструкторы </a:t>
            </a:r>
            <a:r>
              <a:rPr lang="en-US" sz="1500" b="0" dirty="0">
                <a:solidFill>
                  <a:srgbClr val="008000"/>
                </a:solidFill>
                <a:effectLst/>
                <a:latin typeface="Consolas" panose="020B0609020204030204" pitchFamily="49" charset="0"/>
              </a:rPr>
              <a:t>n </a:t>
            </a:r>
            <a:r>
              <a:rPr lang="ru-RU" sz="1500" b="0" dirty="0">
                <a:solidFill>
                  <a:srgbClr val="008000"/>
                </a:solidFill>
                <a:effectLst/>
                <a:latin typeface="Consolas" panose="020B0609020204030204" pitchFamily="49" charset="0"/>
              </a:rPr>
              <a:t>объектов массива по адресу </a:t>
            </a:r>
            <a:r>
              <a:rPr lang="en-US" sz="1500" b="0" dirty="0" err="1">
                <a:solidFill>
                  <a:srgbClr val="008000"/>
                </a:solidFill>
                <a:effectLst/>
                <a:latin typeface="Consolas" panose="020B0609020204030204" pitchFamily="49" charset="0"/>
              </a:rPr>
              <a:t>buf</a:t>
            </a:r>
            <a:endParaRPr lang="en-US" sz="1500" b="0" dirty="0">
              <a:solidFill>
                <a:srgbClr val="000000"/>
              </a:solidFill>
              <a:effectLst/>
              <a:latin typeface="Consolas" panose="020B0609020204030204" pitchFamily="49" charset="0"/>
            </a:endParaRPr>
          </a:p>
          <a:p>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static</a:t>
            </a:r>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void</a:t>
            </a:r>
            <a:r>
              <a:rPr lang="en-US" sz="1500" b="0" dirty="0">
                <a:solidFill>
                  <a:srgbClr val="000000"/>
                </a:solidFill>
                <a:effectLst/>
                <a:latin typeface="Consolas" panose="020B0609020204030204" pitchFamily="49" charset="0"/>
              </a:rPr>
              <a:t> </a:t>
            </a:r>
            <a:r>
              <a:rPr lang="en-US" sz="1500" b="0" dirty="0" err="1">
                <a:solidFill>
                  <a:srgbClr val="000000"/>
                </a:solidFill>
                <a:effectLst/>
                <a:latin typeface="Consolas" panose="020B0609020204030204" pitchFamily="49" charset="0"/>
              </a:rPr>
              <a:t>DestroyN</a:t>
            </a:r>
            <a:r>
              <a:rPr lang="en-US" sz="1500" b="0" dirty="0">
                <a:solidFill>
                  <a:srgbClr val="000000"/>
                </a:solidFill>
                <a:effectLst/>
                <a:latin typeface="Consolas" panose="020B0609020204030204" pitchFamily="49" charset="0"/>
              </a:rPr>
              <a:t>(T</a:t>
            </a:r>
            <a:r>
              <a:rPr lang="en-US" sz="1500" b="0" dirty="0">
                <a:solidFill>
                  <a:srgbClr val="0000FF"/>
                </a:solidFill>
                <a:effectLst/>
                <a:latin typeface="Consolas" panose="020B0609020204030204" pitchFamily="49" charset="0"/>
              </a:rPr>
              <a:t>*</a:t>
            </a:r>
            <a:r>
              <a:rPr lang="en-US" sz="1500" b="0" dirty="0">
                <a:solidFill>
                  <a:srgbClr val="000000"/>
                </a:solidFill>
                <a:effectLst/>
                <a:latin typeface="Consolas" panose="020B0609020204030204" pitchFamily="49" charset="0"/>
              </a:rPr>
              <a:t> </a:t>
            </a:r>
            <a:r>
              <a:rPr lang="en-US" sz="1500" b="0" dirty="0" err="1">
                <a:solidFill>
                  <a:srgbClr val="000000"/>
                </a:solidFill>
                <a:effectLst/>
                <a:latin typeface="Consolas" panose="020B0609020204030204" pitchFamily="49" charset="0"/>
              </a:rPr>
              <a:t>buf</a:t>
            </a:r>
            <a:r>
              <a:rPr lang="en-US" sz="1500" b="0" dirty="0">
                <a:solidFill>
                  <a:srgbClr val="000000"/>
                </a:solidFill>
                <a:effectLst/>
                <a:latin typeface="Consolas" panose="020B0609020204030204" pitchFamily="49" charset="0"/>
              </a:rPr>
              <a:t>, </a:t>
            </a:r>
            <a:r>
              <a:rPr lang="en-US" sz="1500" b="0" dirty="0" err="1">
                <a:solidFill>
                  <a:srgbClr val="0000FF"/>
                </a:solidFill>
                <a:effectLst/>
                <a:latin typeface="Consolas" panose="020B0609020204030204" pitchFamily="49" charset="0"/>
              </a:rPr>
              <a:t>size_t</a:t>
            </a:r>
            <a:r>
              <a:rPr lang="en-US" sz="1500" b="0" dirty="0">
                <a:solidFill>
                  <a:srgbClr val="000000"/>
                </a:solidFill>
                <a:effectLst/>
                <a:latin typeface="Consolas" panose="020B0609020204030204" pitchFamily="49" charset="0"/>
              </a:rPr>
              <a:t> n) </a:t>
            </a:r>
            <a:r>
              <a:rPr lang="en-US" sz="1500" b="0" dirty="0" err="1">
                <a:solidFill>
                  <a:srgbClr val="0000FF"/>
                </a:solidFill>
                <a:effectLst/>
                <a:latin typeface="Consolas" panose="020B0609020204030204" pitchFamily="49" charset="0"/>
              </a:rPr>
              <a:t>noexcept</a:t>
            </a:r>
            <a:r>
              <a:rPr lang="en-US" sz="1500" b="0" dirty="0">
                <a:solidFill>
                  <a:srgbClr val="000000"/>
                </a:solidFill>
                <a:effectLst/>
                <a:latin typeface="Consolas" panose="020B0609020204030204" pitchFamily="49" charset="0"/>
              </a:rPr>
              <a:t> {</a:t>
            </a:r>
          </a:p>
          <a:p>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for</a:t>
            </a:r>
            <a:r>
              <a:rPr lang="en-US" sz="1500" b="0" dirty="0">
                <a:solidFill>
                  <a:srgbClr val="000000"/>
                </a:solidFill>
                <a:effectLst/>
                <a:latin typeface="Consolas" panose="020B0609020204030204" pitchFamily="49" charset="0"/>
              </a:rPr>
              <a:t> (</a:t>
            </a:r>
            <a:r>
              <a:rPr lang="en-US" sz="1500" b="0" dirty="0" err="1">
                <a:solidFill>
                  <a:srgbClr val="0000FF"/>
                </a:solidFill>
                <a:effectLst/>
                <a:latin typeface="Consolas" panose="020B0609020204030204" pitchFamily="49" charset="0"/>
              </a:rPr>
              <a:t>size_t</a:t>
            </a:r>
            <a:r>
              <a:rPr lang="en-US" sz="1500" b="0" dirty="0">
                <a:solidFill>
                  <a:srgbClr val="000000"/>
                </a:solidFill>
                <a:effectLst/>
                <a:latin typeface="Consolas" panose="020B0609020204030204" pitchFamily="49" charset="0"/>
              </a:rPr>
              <a:t> </a:t>
            </a:r>
            <a:r>
              <a:rPr lang="en-US" sz="1500" b="0" dirty="0" err="1">
                <a:solidFill>
                  <a:srgbClr val="000000"/>
                </a:solidFill>
                <a:effectLst/>
                <a:latin typeface="Consolas" panose="020B0609020204030204" pitchFamily="49" charset="0"/>
              </a:rPr>
              <a:t>i</a:t>
            </a:r>
            <a:r>
              <a:rPr lang="en-US" sz="1500" b="0" dirty="0">
                <a:solidFill>
                  <a:srgbClr val="000000"/>
                </a:solidFill>
                <a:effectLst/>
                <a:latin typeface="Consolas" panose="020B0609020204030204" pitchFamily="49" charset="0"/>
              </a:rPr>
              <a:t> = </a:t>
            </a:r>
            <a:r>
              <a:rPr lang="en-US" sz="1500" b="0" dirty="0">
                <a:solidFill>
                  <a:srgbClr val="098658"/>
                </a:solidFill>
                <a:effectLst/>
                <a:latin typeface="Consolas" panose="020B0609020204030204" pitchFamily="49" charset="0"/>
              </a:rPr>
              <a:t>0</a:t>
            </a:r>
            <a:r>
              <a:rPr lang="en-US" sz="1500" b="0" dirty="0">
                <a:solidFill>
                  <a:srgbClr val="000000"/>
                </a:solidFill>
                <a:effectLst/>
                <a:latin typeface="Consolas" panose="020B0609020204030204" pitchFamily="49" charset="0"/>
              </a:rPr>
              <a:t>; </a:t>
            </a:r>
            <a:r>
              <a:rPr lang="en-US" sz="1500" b="0" dirty="0" err="1">
                <a:solidFill>
                  <a:srgbClr val="000000"/>
                </a:solidFill>
                <a:effectLst/>
                <a:latin typeface="Consolas" panose="020B0609020204030204" pitchFamily="49" charset="0"/>
              </a:rPr>
              <a:t>i</a:t>
            </a:r>
            <a:r>
              <a:rPr lang="en-US" sz="1500" b="0" dirty="0">
                <a:solidFill>
                  <a:srgbClr val="000000"/>
                </a:solidFill>
                <a:effectLst/>
                <a:latin typeface="Consolas" panose="020B0609020204030204" pitchFamily="49" charset="0"/>
              </a:rPr>
              <a:t> != n; ++</a:t>
            </a:r>
            <a:r>
              <a:rPr lang="en-US" sz="1500" b="0" dirty="0" err="1">
                <a:solidFill>
                  <a:srgbClr val="000000"/>
                </a:solidFill>
                <a:effectLst/>
                <a:latin typeface="Consolas" panose="020B0609020204030204" pitchFamily="49" charset="0"/>
              </a:rPr>
              <a:t>i</a:t>
            </a:r>
            <a:r>
              <a:rPr lang="en-US" sz="1500" b="0" dirty="0">
                <a:solidFill>
                  <a:srgbClr val="000000"/>
                </a:solidFill>
                <a:effectLst/>
                <a:latin typeface="Consolas" panose="020B0609020204030204" pitchFamily="49" charset="0"/>
              </a:rPr>
              <a:t>) {</a:t>
            </a:r>
          </a:p>
          <a:p>
            <a:r>
              <a:rPr lang="en-US" sz="1500" b="0" dirty="0">
                <a:solidFill>
                  <a:srgbClr val="000000"/>
                </a:solidFill>
                <a:effectLst/>
                <a:latin typeface="Consolas" panose="020B0609020204030204" pitchFamily="49" charset="0"/>
              </a:rPr>
              <a:t>            Destroy(</a:t>
            </a:r>
            <a:r>
              <a:rPr lang="en-US" sz="1500" b="0" dirty="0" err="1">
                <a:solidFill>
                  <a:srgbClr val="000000"/>
                </a:solidFill>
                <a:effectLst/>
                <a:latin typeface="Consolas" panose="020B0609020204030204" pitchFamily="49" charset="0"/>
              </a:rPr>
              <a:t>buf</a:t>
            </a:r>
            <a:r>
              <a:rPr lang="en-US" sz="1500" b="0" dirty="0">
                <a:solidFill>
                  <a:srgbClr val="000000"/>
                </a:solidFill>
                <a:effectLst/>
                <a:latin typeface="Consolas" panose="020B0609020204030204" pitchFamily="49" charset="0"/>
              </a:rPr>
              <a:t> + </a:t>
            </a:r>
            <a:r>
              <a:rPr lang="en-US" sz="1500" b="0" dirty="0" err="1">
                <a:solidFill>
                  <a:srgbClr val="000000"/>
                </a:solidFill>
                <a:effectLst/>
                <a:latin typeface="Consolas" panose="020B0609020204030204" pitchFamily="49" charset="0"/>
              </a:rPr>
              <a:t>i</a:t>
            </a:r>
            <a:r>
              <a:rPr lang="en-US" sz="1500" b="0" dirty="0">
                <a:solidFill>
                  <a:srgbClr val="000000"/>
                </a:solidFill>
                <a:effectLst/>
                <a:latin typeface="Consolas" panose="020B0609020204030204" pitchFamily="49" charset="0"/>
              </a:rPr>
              <a:t>);</a:t>
            </a:r>
          </a:p>
          <a:p>
            <a:r>
              <a:rPr lang="en-US" sz="1500" b="0" dirty="0">
                <a:solidFill>
                  <a:srgbClr val="000000"/>
                </a:solidFill>
                <a:effectLst/>
                <a:latin typeface="Consolas" panose="020B0609020204030204" pitchFamily="49" charset="0"/>
              </a:rPr>
              <a:t>        }</a:t>
            </a:r>
          </a:p>
          <a:p>
            <a:r>
              <a:rPr lang="en-US" sz="1500" b="0" dirty="0">
                <a:solidFill>
                  <a:srgbClr val="000000"/>
                </a:solidFill>
                <a:effectLst/>
                <a:latin typeface="Consolas" panose="020B0609020204030204" pitchFamily="49" charset="0"/>
              </a:rPr>
              <a:t>    }</a:t>
            </a:r>
          </a:p>
          <a:p>
            <a:endParaRPr lang="en-US" sz="1500" b="0" dirty="0">
              <a:solidFill>
                <a:srgbClr val="000000"/>
              </a:solidFill>
              <a:effectLst/>
              <a:latin typeface="Consolas" panose="020B0609020204030204" pitchFamily="49" charset="0"/>
            </a:endParaRPr>
          </a:p>
          <a:p>
            <a:r>
              <a:rPr lang="en-US" sz="1500" b="0" dirty="0">
                <a:solidFill>
                  <a:srgbClr val="008000"/>
                </a:solidFill>
                <a:effectLst/>
                <a:latin typeface="Consolas" panose="020B0609020204030204" pitchFamily="49" charset="0"/>
              </a:rPr>
              <a:t>    // </a:t>
            </a:r>
            <a:r>
              <a:rPr lang="ru-RU" sz="1500" b="0" dirty="0">
                <a:solidFill>
                  <a:srgbClr val="008000"/>
                </a:solidFill>
                <a:effectLst/>
                <a:latin typeface="Consolas" panose="020B0609020204030204" pitchFamily="49" charset="0"/>
              </a:rPr>
              <a:t>Вызывает деструктор объекта по адресу </a:t>
            </a:r>
            <a:r>
              <a:rPr lang="en-US" sz="1500" b="0" dirty="0" err="1">
                <a:solidFill>
                  <a:srgbClr val="008000"/>
                </a:solidFill>
                <a:effectLst/>
                <a:latin typeface="Consolas" panose="020B0609020204030204" pitchFamily="49" charset="0"/>
              </a:rPr>
              <a:t>buf</a:t>
            </a:r>
            <a:endParaRPr lang="en-US" sz="1500" b="0" dirty="0">
              <a:solidFill>
                <a:srgbClr val="000000"/>
              </a:solidFill>
              <a:effectLst/>
              <a:latin typeface="Consolas" panose="020B0609020204030204" pitchFamily="49" charset="0"/>
            </a:endParaRPr>
          </a:p>
          <a:p>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static</a:t>
            </a:r>
            <a:r>
              <a:rPr lang="en-US" sz="1500" b="0" dirty="0">
                <a:solidFill>
                  <a:srgbClr val="000000"/>
                </a:solidFill>
                <a:effectLst/>
                <a:latin typeface="Consolas" panose="020B0609020204030204" pitchFamily="49" charset="0"/>
              </a:rPr>
              <a:t> </a:t>
            </a:r>
            <a:r>
              <a:rPr lang="en-US" sz="1500" b="0" dirty="0">
                <a:solidFill>
                  <a:srgbClr val="0000FF"/>
                </a:solidFill>
                <a:effectLst/>
                <a:latin typeface="Consolas" panose="020B0609020204030204" pitchFamily="49" charset="0"/>
              </a:rPr>
              <a:t>void</a:t>
            </a:r>
            <a:r>
              <a:rPr lang="en-US" sz="1500" b="0" dirty="0">
                <a:solidFill>
                  <a:srgbClr val="000000"/>
                </a:solidFill>
                <a:effectLst/>
                <a:latin typeface="Consolas" panose="020B0609020204030204" pitchFamily="49" charset="0"/>
              </a:rPr>
              <a:t> Destroy(T</a:t>
            </a:r>
            <a:r>
              <a:rPr lang="en-US" sz="1500" b="0" dirty="0">
                <a:solidFill>
                  <a:srgbClr val="0000FF"/>
                </a:solidFill>
                <a:effectLst/>
                <a:latin typeface="Consolas" panose="020B0609020204030204" pitchFamily="49" charset="0"/>
              </a:rPr>
              <a:t>*</a:t>
            </a:r>
            <a:r>
              <a:rPr lang="en-US" sz="1500" b="0" dirty="0">
                <a:solidFill>
                  <a:srgbClr val="000000"/>
                </a:solidFill>
                <a:effectLst/>
                <a:latin typeface="Consolas" panose="020B0609020204030204" pitchFamily="49" charset="0"/>
              </a:rPr>
              <a:t> </a:t>
            </a:r>
            <a:r>
              <a:rPr lang="en-US" sz="1500" b="0" dirty="0" err="1">
                <a:solidFill>
                  <a:srgbClr val="000000"/>
                </a:solidFill>
                <a:effectLst/>
                <a:latin typeface="Consolas" panose="020B0609020204030204" pitchFamily="49" charset="0"/>
              </a:rPr>
              <a:t>buf</a:t>
            </a:r>
            <a:r>
              <a:rPr lang="en-US" sz="1500" b="0" dirty="0">
                <a:solidFill>
                  <a:srgbClr val="000000"/>
                </a:solidFill>
                <a:effectLst/>
                <a:latin typeface="Consolas" panose="020B0609020204030204" pitchFamily="49" charset="0"/>
              </a:rPr>
              <a:t>) </a:t>
            </a:r>
            <a:r>
              <a:rPr lang="en-US" sz="1500" b="0" dirty="0" err="1">
                <a:solidFill>
                  <a:srgbClr val="0000FF"/>
                </a:solidFill>
                <a:effectLst/>
                <a:latin typeface="Consolas" panose="020B0609020204030204" pitchFamily="49" charset="0"/>
              </a:rPr>
              <a:t>noexcept</a:t>
            </a:r>
            <a:r>
              <a:rPr lang="en-US" sz="1500" b="0" dirty="0">
                <a:solidFill>
                  <a:srgbClr val="000000"/>
                </a:solidFill>
                <a:effectLst/>
                <a:latin typeface="Consolas" panose="020B0609020204030204" pitchFamily="49" charset="0"/>
              </a:rPr>
              <a:t> {</a:t>
            </a:r>
          </a:p>
          <a:p>
            <a:r>
              <a:rPr lang="en-US" sz="1500" b="0" dirty="0">
                <a:solidFill>
                  <a:srgbClr val="000000"/>
                </a:solidFill>
                <a:effectLst/>
                <a:latin typeface="Consolas" panose="020B0609020204030204" pitchFamily="49" charset="0"/>
              </a:rPr>
              <a:t>        </a:t>
            </a:r>
            <a:r>
              <a:rPr lang="en-US" sz="1500" b="0" dirty="0" err="1">
                <a:solidFill>
                  <a:srgbClr val="000000"/>
                </a:solidFill>
                <a:effectLst/>
                <a:latin typeface="Consolas" panose="020B0609020204030204" pitchFamily="49" charset="0"/>
              </a:rPr>
              <a:t>buf</a:t>
            </a:r>
            <a:r>
              <a:rPr lang="en-US" sz="1500" b="0" dirty="0">
                <a:solidFill>
                  <a:srgbClr val="000000"/>
                </a:solidFill>
                <a:effectLst/>
                <a:latin typeface="Consolas" panose="020B0609020204030204" pitchFamily="49" charset="0"/>
              </a:rPr>
              <a:t>-&gt;~T();</a:t>
            </a:r>
          </a:p>
          <a:p>
            <a:r>
              <a:rPr lang="en-US" sz="1500" b="0" dirty="0">
                <a:solidFill>
                  <a:srgbClr val="000000"/>
                </a:solidFill>
                <a:effectLst/>
                <a:latin typeface="Consolas" panose="020B0609020204030204" pitchFamily="49" charset="0"/>
              </a:rPr>
              <a:t>    }</a:t>
            </a:r>
          </a:p>
          <a:p>
            <a:br>
              <a:rPr lang="en-US" sz="1500" b="0" dirty="0">
                <a:solidFill>
                  <a:srgbClr val="000000"/>
                </a:solidFill>
                <a:effectLst/>
                <a:latin typeface="Consolas" panose="020B0609020204030204" pitchFamily="49" charset="0"/>
              </a:rPr>
            </a:br>
            <a:r>
              <a:rPr lang="en-US" sz="1500" b="0" dirty="0">
                <a:solidFill>
                  <a:srgbClr val="000000"/>
                </a:solidFill>
                <a:effectLst/>
                <a:latin typeface="Consolas" panose="020B0609020204030204" pitchFamily="49" charset="0"/>
              </a:rPr>
              <a:t>    T* data_ = </a:t>
            </a:r>
            <a:r>
              <a:rPr lang="en-US" sz="1500" b="0" dirty="0" err="1">
                <a:solidFill>
                  <a:srgbClr val="0000FF"/>
                </a:solidFill>
                <a:effectLst/>
                <a:latin typeface="Consolas" panose="020B0609020204030204" pitchFamily="49" charset="0"/>
              </a:rPr>
              <a:t>nullptr</a:t>
            </a:r>
            <a:r>
              <a:rPr lang="en-US" sz="1500" b="0" dirty="0">
                <a:solidFill>
                  <a:srgbClr val="000000"/>
                </a:solidFill>
                <a:effectLst/>
                <a:latin typeface="Consolas" panose="020B0609020204030204" pitchFamily="49" charset="0"/>
              </a:rPr>
              <a:t>;</a:t>
            </a:r>
          </a:p>
          <a:p>
            <a:r>
              <a:rPr lang="en-US" sz="1500" b="0" dirty="0">
                <a:solidFill>
                  <a:srgbClr val="000000"/>
                </a:solidFill>
                <a:effectLst/>
                <a:latin typeface="Consolas" panose="020B0609020204030204" pitchFamily="49" charset="0"/>
              </a:rPr>
              <a:t>    </a:t>
            </a:r>
            <a:r>
              <a:rPr lang="en-US" sz="1500" b="0" dirty="0" err="1">
                <a:solidFill>
                  <a:srgbClr val="0000FF"/>
                </a:solidFill>
                <a:effectLst/>
                <a:latin typeface="Consolas" panose="020B0609020204030204" pitchFamily="49" charset="0"/>
              </a:rPr>
              <a:t>size_t</a:t>
            </a:r>
            <a:r>
              <a:rPr lang="en-US" sz="1500" b="0" dirty="0">
                <a:solidFill>
                  <a:srgbClr val="000000"/>
                </a:solidFill>
                <a:effectLst/>
                <a:latin typeface="Consolas" panose="020B0609020204030204" pitchFamily="49" charset="0"/>
              </a:rPr>
              <a:t> capacity_ = </a:t>
            </a:r>
            <a:r>
              <a:rPr lang="en-US" sz="1500" b="0" dirty="0">
                <a:solidFill>
                  <a:srgbClr val="098658"/>
                </a:solidFill>
                <a:effectLst/>
                <a:latin typeface="Consolas" panose="020B0609020204030204" pitchFamily="49" charset="0"/>
              </a:rPr>
              <a:t>0</a:t>
            </a:r>
            <a:r>
              <a:rPr lang="en-US" sz="1500" b="0" dirty="0">
                <a:solidFill>
                  <a:srgbClr val="000000"/>
                </a:solidFill>
                <a:effectLst/>
                <a:latin typeface="Consolas" panose="020B0609020204030204" pitchFamily="49" charset="0"/>
              </a:rPr>
              <a:t>;</a:t>
            </a:r>
          </a:p>
          <a:p>
            <a:r>
              <a:rPr lang="en-US" sz="1500" b="0" dirty="0">
                <a:solidFill>
                  <a:srgbClr val="000000"/>
                </a:solidFill>
                <a:effectLst/>
                <a:latin typeface="Consolas" panose="020B0609020204030204" pitchFamily="49" charset="0"/>
              </a:rPr>
              <a:t>    </a:t>
            </a:r>
            <a:r>
              <a:rPr lang="en-US" sz="1500" b="0" dirty="0" err="1">
                <a:solidFill>
                  <a:srgbClr val="0000FF"/>
                </a:solidFill>
                <a:effectLst/>
                <a:latin typeface="Consolas" panose="020B0609020204030204" pitchFamily="49" charset="0"/>
              </a:rPr>
              <a:t>size_t</a:t>
            </a:r>
            <a:r>
              <a:rPr lang="en-US" sz="1500" b="0" dirty="0">
                <a:solidFill>
                  <a:srgbClr val="000000"/>
                </a:solidFill>
                <a:effectLst/>
                <a:latin typeface="Consolas" panose="020B0609020204030204" pitchFamily="49" charset="0"/>
              </a:rPr>
              <a:t> size_ = </a:t>
            </a:r>
            <a:r>
              <a:rPr lang="en-US" sz="1500" b="0" dirty="0">
                <a:solidFill>
                  <a:srgbClr val="098658"/>
                </a:solidFill>
                <a:effectLst/>
                <a:latin typeface="Consolas" panose="020B0609020204030204" pitchFamily="49" charset="0"/>
              </a:rPr>
              <a:t>0</a:t>
            </a:r>
            <a:r>
              <a:rPr lang="en-US" sz="1500" b="0" dirty="0">
                <a:solidFill>
                  <a:srgbClr val="000000"/>
                </a:solidFill>
                <a:effectLst/>
                <a:latin typeface="Consolas" panose="020B0609020204030204" pitchFamily="49" charset="0"/>
              </a:rPr>
              <a:t>;</a:t>
            </a:r>
          </a:p>
          <a:p>
            <a:r>
              <a:rPr lang="en-US" sz="15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716562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fade">
                                      <p:cBhvr>
                                        <p:cTn id="10" dur="500"/>
                                        <p:tgtEl>
                                          <p:spTgt spid="4">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Effect transition="in" filter="fade">
                                      <p:cBhvr>
                                        <p:cTn id="13" dur="500"/>
                                        <p:tgtEl>
                                          <p:spTgt spid="4">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6" end="6"/>
                                            </p:txEl>
                                          </p:spTgt>
                                        </p:tgtEl>
                                        <p:attrNameLst>
                                          <p:attrName>style.visibility</p:attrName>
                                        </p:attrNameLst>
                                      </p:cBhvr>
                                      <p:to>
                                        <p:strVal val="visible"/>
                                      </p:to>
                                    </p:set>
                                    <p:animEffect transition="in" filter="fade">
                                      <p:cBhvr>
                                        <p:cTn id="16" dur="500"/>
                                        <p:tgtEl>
                                          <p:spTgt spid="4">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animEffect transition="in" filter="fade">
                                      <p:cBhvr>
                                        <p:cTn id="21" dur="500"/>
                                        <p:tgtEl>
                                          <p:spTgt spid="4">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9" end="9"/>
                                            </p:txEl>
                                          </p:spTgt>
                                        </p:tgtEl>
                                        <p:attrNameLst>
                                          <p:attrName>style.visibility</p:attrName>
                                        </p:attrNameLst>
                                      </p:cBhvr>
                                      <p:to>
                                        <p:strVal val="visible"/>
                                      </p:to>
                                    </p:set>
                                    <p:animEffect transition="in" filter="fade">
                                      <p:cBhvr>
                                        <p:cTn id="24" dur="500"/>
                                        <p:tgtEl>
                                          <p:spTgt spid="4">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animEffect transition="in" filter="fade">
                                      <p:cBhvr>
                                        <p:cTn id="27" dur="500"/>
                                        <p:tgtEl>
                                          <p:spTgt spid="4">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11" end="11"/>
                                            </p:txEl>
                                          </p:spTgt>
                                        </p:tgtEl>
                                        <p:attrNameLst>
                                          <p:attrName>style.visibility</p:attrName>
                                        </p:attrNameLst>
                                      </p:cBhvr>
                                      <p:to>
                                        <p:strVal val="visible"/>
                                      </p:to>
                                    </p:set>
                                    <p:animEffect transition="in" filter="fade">
                                      <p:cBhvr>
                                        <p:cTn id="30" dur="500"/>
                                        <p:tgtEl>
                                          <p:spTgt spid="4">
                                            <p:txEl>
                                              <p:pRg st="11" end="1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13" end="13"/>
                                            </p:txEl>
                                          </p:spTgt>
                                        </p:tgtEl>
                                        <p:attrNameLst>
                                          <p:attrName>style.visibility</p:attrName>
                                        </p:attrNameLst>
                                      </p:cBhvr>
                                      <p:to>
                                        <p:strVal val="visible"/>
                                      </p:to>
                                    </p:set>
                                    <p:animEffect transition="in" filter="fade">
                                      <p:cBhvr>
                                        <p:cTn id="35" dur="500"/>
                                        <p:tgtEl>
                                          <p:spTgt spid="4">
                                            <p:txEl>
                                              <p:pRg st="13" end="13"/>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14" end="14"/>
                                            </p:txEl>
                                          </p:spTgt>
                                        </p:tgtEl>
                                        <p:attrNameLst>
                                          <p:attrName>style.visibility</p:attrName>
                                        </p:attrNameLst>
                                      </p:cBhvr>
                                      <p:to>
                                        <p:strVal val="visible"/>
                                      </p:to>
                                    </p:set>
                                    <p:animEffect transition="in" filter="fade">
                                      <p:cBhvr>
                                        <p:cTn id="38" dur="500"/>
                                        <p:tgtEl>
                                          <p:spTgt spid="4">
                                            <p:txEl>
                                              <p:pRg st="14" end="14"/>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5" end="15"/>
                                            </p:txEl>
                                          </p:spTgt>
                                        </p:tgtEl>
                                        <p:attrNameLst>
                                          <p:attrName>style.visibility</p:attrName>
                                        </p:attrNameLst>
                                      </p:cBhvr>
                                      <p:to>
                                        <p:strVal val="visible"/>
                                      </p:to>
                                    </p:set>
                                    <p:animEffect transition="in" filter="fade">
                                      <p:cBhvr>
                                        <p:cTn id="41" dur="500"/>
                                        <p:tgtEl>
                                          <p:spTgt spid="4">
                                            <p:txEl>
                                              <p:pRg st="15" end="15"/>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6" end="16"/>
                                            </p:txEl>
                                          </p:spTgt>
                                        </p:tgtEl>
                                        <p:attrNameLst>
                                          <p:attrName>style.visibility</p:attrName>
                                        </p:attrNameLst>
                                      </p:cBhvr>
                                      <p:to>
                                        <p:strVal val="visible"/>
                                      </p:to>
                                    </p:set>
                                    <p:animEffect transition="in" filter="fade">
                                      <p:cBhvr>
                                        <p:cTn id="44" dur="500"/>
                                        <p:tgtEl>
                                          <p:spTgt spid="4">
                                            <p:txEl>
                                              <p:pRg st="16" end="16"/>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7" end="17"/>
                                            </p:txEl>
                                          </p:spTgt>
                                        </p:tgtEl>
                                        <p:attrNameLst>
                                          <p:attrName>style.visibility</p:attrName>
                                        </p:attrNameLst>
                                      </p:cBhvr>
                                      <p:to>
                                        <p:strVal val="visible"/>
                                      </p:to>
                                    </p:set>
                                    <p:animEffect transition="in" filter="fade">
                                      <p:cBhvr>
                                        <p:cTn id="47" dur="500"/>
                                        <p:tgtEl>
                                          <p:spTgt spid="4">
                                            <p:txEl>
                                              <p:pRg st="17" end="17"/>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8" end="18"/>
                                            </p:txEl>
                                          </p:spTgt>
                                        </p:tgtEl>
                                        <p:attrNameLst>
                                          <p:attrName>style.visibility</p:attrName>
                                        </p:attrNameLst>
                                      </p:cBhvr>
                                      <p:to>
                                        <p:strVal val="visible"/>
                                      </p:to>
                                    </p:set>
                                    <p:animEffect transition="in" filter="fade">
                                      <p:cBhvr>
                                        <p:cTn id="50" dur="500"/>
                                        <p:tgtEl>
                                          <p:spTgt spid="4">
                                            <p:txEl>
                                              <p:pRg st="18" end="18"/>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
                                            <p:txEl>
                                              <p:pRg st="20" end="20"/>
                                            </p:txEl>
                                          </p:spTgt>
                                        </p:tgtEl>
                                        <p:attrNameLst>
                                          <p:attrName>style.visibility</p:attrName>
                                        </p:attrNameLst>
                                      </p:cBhvr>
                                      <p:to>
                                        <p:strVal val="visible"/>
                                      </p:to>
                                    </p:set>
                                    <p:animEffect transition="in" filter="fade">
                                      <p:cBhvr>
                                        <p:cTn id="55" dur="500"/>
                                        <p:tgtEl>
                                          <p:spTgt spid="4">
                                            <p:txEl>
                                              <p:pRg st="20" end="20"/>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
                                            <p:txEl>
                                              <p:pRg st="21" end="21"/>
                                            </p:txEl>
                                          </p:spTgt>
                                        </p:tgtEl>
                                        <p:attrNameLst>
                                          <p:attrName>style.visibility</p:attrName>
                                        </p:attrNameLst>
                                      </p:cBhvr>
                                      <p:to>
                                        <p:strVal val="visible"/>
                                      </p:to>
                                    </p:set>
                                    <p:animEffect transition="in" filter="fade">
                                      <p:cBhvr>
                                        <p:cTn id="58" dur="500"/>
                                        <p:tgtEl>
                                          <p:spTgt spid="4">
                                            <p:txEl>
                                              <p:pRg st="21" end="21"/>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
                                            <p:txEl>
                                              <p:pRg st="22" end="22"/>
                                            </p:txEl>
                                          </p:spTgt>
                                        </p:tgtEl>
                                        <p:attrNameLst>
                                          <p:attrName>style.visibility</p:attrName>
                                        </p:attrNameLst>
                                      </p:cBhvr>
                                      <p:to>
                                        <p:strVal val="visible"/>
                                      </p:to>
                                    </p:set>
                                    <p:animEffect transition="in" filter="fade">
                                      <p:cBhvr>
                                        <p:cTn id="61" dur="500"/>
                                        <p:tgtEl>
                                          <p:spTgt spid="4">
                                            <p:txEl>
                                              <p:pRg st="22" end="22"/>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
                                            <p:txEl>
                                              <p:pRg st="23" end="23"/>
                                            </p:txEl>
                                          </p:spTgt>
                                        </p:tgtEl>
                                        <p:attrNameLst>
                                          <p:attrName>style.visibility</p:attrName>
                                        </p:attrNameLst>
                                      </p:cBhvr>
                                      <p:to>
                                        <p:strVal val="visible"/>
                                      </p:to>
                                    </p:set>
                                    <p:animEffect transition="in" filter="fade">
                                      <p:cBhvr>
                                        <p:cTn id="64" dur="500"/>
                                        <p:tgtEl>
                                          <p:spTgt spid="4">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E26340A-1736-40EB-82EB-861C058CBD3A}"/>
              </a:ext>
            </a:extLst>
          </p:cNvPr>
          <p:cNvSpPr txBox="1"/>
          <p:nvPr/>
        </p:nvSpPr>
        <p:spPr>
          <a:xfrm>
            <a:off x="119336" y="0"/>
            <a:ext cx="12072664" cy="6894195"/>
          </a:xfrm>
          <a:prstGeom prst="rect">
            <a:avLst/>
          </a:prstGeom>
          <a:noFill/>
        </p:spPr>
        <p:txBody>
          <a:bodyPr wrap="square">
            <a:spAutoFit/>
          </a:bodyPr>
          <a:lstStyle/>
          <a:p>
            <a:r>
              <a:rPr lang="en-US" sz="1700" b="0" dirty="0">
                <a:solidFill>
                  <a:srgbClr val="0000FF"/>
                </a:solidFill>
                <a:effectLst/>
                <a:latin typeface="Consolas" panose="020B0609020204030204" pitchFamily="49" charset="0"/>
              </a:rPr>
              <a:t>template</a:t>
            </a:r>
            <a:r>
              <a:rPr lang="en-US" sz="1700" b="0" dirty="0">
                <a:solidFill>
                  <a:srgbClr val="000000"/>
                </a:solidFill>
                <a:effectLst/>
                <a:latin typeface="Consolas" panose="020B0609020204030204" pitchFamily="49" charset="0"/>
              </a:rPr>
              <a:t> &lt;</a:t>
            </a:r>
            <a:r>
              <a:rPr lang="en-US" sz="1700" b="0" dirty="0" err="1">
                <a:solidFill>
                  <a:srgbClr val="0000FF"/>
                </a:solidFill>
                <a:effectLst/>
                <a:latin typeface="Consolas" panose="020B0609020204030204" pitchFamily="49" charset="0"/>
              </a:rPr>
              <a:t>typename</a:t>
            </a:r>
            <a:r>
              <a:rPr lang="en-US" sz="1700" b="0" dirty="0">
                <a:solidFill>
                  <a:srgbClr val="000000"/>
                </a:solidFill>
                <a:effectLst/>
                <a:latin typeface="Consolas" panose="020B0609020204030204" pitchFamily="49" charset="0"/>
              </a:rPr>
              <a:t> T&gt;</a:t>
            </a:r>
          </a:p>
          <a:p>
            <a:r>
              <a:rPr lang="en-US" sz="1700" b="0" dirty="0">
                <a:solidFill>
                  <a:srgbClr val="0000FF"/>
                </a:solidFill>
                <a:effectLst/>
                <a:latin typeface="Consolas" panose="020B0609020204030204" pitchFamily="49" charset="0"/>
              </a:rPr>
              <a:t>class</a:t>
            </a:r>
            <a:r>
              <a:rPr lang="en-US" sz="1700" b="0" dirty="0">
                <a:solidFill>
                  <a:srgbClr val="000000"/>
                </a:solidFill>
                <a:effectLst/>
                <a:latin typeface="Consolas" panose="020B0609020204030204" pitchFamily="49" charset="0"/>
              </a:rPr>
              <a:t> Vector {</a:t>
            </a:r>
          </a:p>
          <a:p>
            <a:r>
              <a:rPr lang="en-US" sz="1700" b="0" dirty="0">
                <a:solidFill>
                  <a:srgbClr val="0000FF"/>
                </a:solidFill>
                <a:effectLst/>
                <a:latin typeface="Consolas" panose="020B0609020204030204" pitchFamily="49" charset="0"/>
              </a:rPr>
              <a:t>public:</a:t>
            </a:r>
            <a:endParaRPr lang="en-US" sz="1700" b="0" dirty="0">
              <a:solidFill>
                <a:srgbClr val="000000"/>
              </a:solidFill>
              <a:effectLst/>
              <a:latin typeface="Consolas" panose="020B0609020204030204" pitchFamily="49" charset="0"/>
            </a:endParaRPr>
          </a:p>
          <a:p>
            <a:r>
              <a:rPr lang="en-US" sz="1700" b="0" dirty="0">
                <a:solidFill>
                  <a:srgbClr val="000000"/>
                </a:solidFill>
                <a:effectLst/>
                <a:latin typeface="Consolas" panose="020B0609020204030204" pitchFamily="49" charset="0"/>
              </a:rPr>
              <a:t>    Vector() = </a:t>
            </a:r>
            <a:r>
              <a:rPr lang="en-US" sz="1700" b="0" dirty="0">
                <a:solidFill>
                  <a:srgbClr val="0000FF"/>
                </a:solidFill>
                <a:effectLst/>
                <a:latin typeface="Consolas" panose="020B0609020204030204" pitchFamily="49" charset="0"/>
              </a:rPr>
              <a:t>default</a:t>
            </a:r>
            <a:r>
              <a:rPr lang="en-US" sz="1700" b="0" dirty="0">
                <a:solidFill>
                  <a:srgbClr val="000000"/>
                </a:solidFill>
                <a:effectLst/>
                <a:latin typeface="Consolas" panose="020B0609020204030204" pitchFamily="49" charset="0"/>
              </a:rPr>
              <a:t>;</a:t>
            </a:r>
          </a:p>
          <a:p>
            <a:br>
              <a:rPr lang="en-US" sz="1700" b="0" dirty="0">
                <a:solidFill>
                  <a:srgbClr val="000000"/>
                </a:solidFill>
                <a:effectLst/>
                <a:latin typeface="Consolas" panose="020B0609020204030204" pitchFamily="49" charset="0"/>
              </a:rPr>
            </a:br>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explicit</a:t>
            </a:r>
            <a:r>
              <a:rPr lang="en-US" sz="1700" b="0" dirty="0">
                <a:solidFill>
                  <a:srgbClr val="000000"/>
                </a:solidFill>
                <a:effectLst/>
                <a:latin typeface="Consolas" panose="020B0609020204030204" pitchFamily="49" charset="0"/>
              </a:rPr>
              <a:t> Vector(</a:t>
            </a:r>
            <a:r>
              <a:rPr lang="en-US" sz="1700" b="0" dirty="0" err="1">
                <a:solidFill>
                  <a:srgbClr val="0000FF"/>
                </a:solidFill>
                <a:effectLst/>
                <a:latin typeface="Consolas" panose="020B0609020204030204" pitchFamily="49" charset="0"/>
              </a:rPr>
              <a:t>size_t</a:t>
            </a:r>
            <a:r>
              <a:rPr lang="en-US" sz="1700" b="0" dirty="0">
                <a:solidFill>
                  <a:srgbClr val="000000"/>
                </a:solidFill>
                <a:effectLst/>
                <a:latin typeface="Consolas" panose="020B0609020204030204" pitchFamily="49" charset="0"/>
              </a:rPr>
              <a:t> size)</a:t>
            </a:r>
          </a:p>
          <a:p>
            <a:r>
              <a:rPr lang="en-US" sz="1700" b="0" dirty="0">
                <a:solidFill>
                  <a:srgbClr val="000000"/>
                </a:solidFill>
                <a:effectLst/>
                <a:latin typeface="Consolas" panose="020B0609020204030204" pitchFamily="49" charset="0"/>
              </a:rPr>
              <a:t>            : data_(Allocate(size))</a:t>
            </a:r>
          </a:p>
          <a:p>
            <a:r>
              <a:rPr lang="en-US" sz="1700" b="0" dirty="0">
                <a:solidFill>
                  <a:srgbClr val="000000"/>
                </a:solidFill>
                <a:effectLst/>
                <a:latin typeface="Consolas" panose="020B0609020204030204" pitchFamily="49" charset="0"/>
              </a:rPr>
              <a:t>            , capacity_(size)</a:t>
            </a:r>
          </a:p>
          <a:p>
            <a:r>
              <a:rPr lang="en-US" sz="1700" b="0" dirty="0">
                <a:solidFill>
                  <a:srgbClr val="000000"/>
                </a:solidFill>
                <a:effectLst/>
                <a:latin typeface="Consolas" panose="020B0609020204030204" pitchFamily="49" charset="0"/>
              </a:rPr>
              <a:t>            , size_(size)</a:t>
            </a:r>
          </a:p>
          <a:p>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a:t>
            </a:r>
            <a:r>
              <a:rPr lang="en-US" sz="1700" b="0" dirty="0" err="1">
                <a:solidFill>
                  <a:srgbClr val="0000FF"/>
                </a:solidFill>
                <a:effectLst/>
                <a:latin typeface="Consolas" panose="020B0609020204030204" pitchFamily="49" charset="0"/>
              </a:rPr>
              <a:t>size_t</a:t>
            </a:r>
            <a:r>
              <a:rPr lang="en-US" sz="1700" b="0" dirty="0">
                <a:solidFill>
                  <a:srgbClr val="000000"/>
                </a:solidFill>
                <a:effectLst/>
                <a:latin typeface="Consolas" panose="020B0609020204030204" pitchFamily="49" charset="0"/>
              </a:rPr>
              <a:t> </a:t>
            </a:r>
            <a:r>
              <a:rPr lang="en-US" sz="1700" b="0" dirty="0" err="1">
                <a:solidFill>
                  <a:srgbClr val="000000"/>
                </a:solidFill>
                <a:effectLst/>
                <a:latin typeface="Consolas" panose="020B0609020204030204" pitchFamily="49" charset="0"/>
              </a:rPr>
              <a:t>i</a:t>
            </a:r>
            <a:r>
              <a:rPr lang="en-US" sz="1700" b="0" dirty="0">
                <a:solidFill>
                  <a:srgbClr val="000000"/>
                </a:solidFill>
                <a:effectLst/>
                <a:latin typeface="Consolas" panose="020B0609020204030204" pitchFamily="49" charset="0"/>
              </a:rPr>
              <a:t> = </a:t>
            </a:r>
            <a:r>
              <a:rPr lang="en-US" sz="1700" b="0" dirty="0">
                <a:solidFill>
                  <a:srgbClr val="098658"/>
                </a:solidFill>
                <a:effectLst/>
                <a:latin typeface="Consolas" panose="020B0609020204030204" pitchFamily="49" charset="0"/>
              </a:rPr>
              <a:t>0</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try</a:t>
            </a:r>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for</a:t>
            </a:r>
            <a:r>
              <a:rPr lang="en-US" sz="1700" b="0" dirty="0">
                <a:solidFill>
                  <a:srgbClr val="000000"/>
                </a:solidFill>
                <a:effectLst/>
                <a:latin typeface="Consolas" panose="020B0609020204030204" pitchFamily="49" charset="0"/>
              </a:rPr>
              <a:t> (; </a:t>
            </a:r>
            <a:r>
              <a:rPr lang="en-US" sz="1700" b="0" dirty="0" err="1">
                <a:solidFill>
                  <a:srgbClr val="000000"/>
                </a:solidFill>
                <a:effectLst/>
                <a:latin typeface="Consolas" panose="020B0609020204030204" pitchFamily="49" charset="0"/>
              </a:rPr>
              <a:t>i</a:t>
            </a:r>
            <a:r>
              <a:rPr lang="en-US" sz="1700" b="0" dirty="0">
                <a:solidFill>
                  <a:srgbClr val="000000"/>
                </a:solidFill>
                <a:effectLst/>
                <a:latin typeface="Consolas" panose="020B0609020204030204" pitchFamily="49" charset="0"/>
              </a:rPr>
              <a:t> != size; ++</a:t>
            </a:r>
            <a:r>
              <a:rPr lang="en-US" sz="1700" b="0" dirty="0" err="1">
                <a:solidFill>
                  <a:srgbClr val="000000"/>
                </a:solidFill>
                <a:effectLst/>
                <a:latin typeface="Consolas" panose="020B0609020204030204" pitchFamily="49" charset="0"/>
              </a:rPr>
              <a:t>i</a:t>
            </a:r>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new</a:t>
            </a:r>
            <a:r>
              <a:rPr lang="en-US" sz="1700" b="0" dirty="0">
                <a:solidFill>
                  <a:srgbClr val="000000"/>
                </a:solidFill>
                <a:effectLst/>
                <a:latin typeface="Consolas" panose="020B0609020204030204" pitchFamily="49" charset="0"/>
              </a:rPr>
              <a:t> (data_ + </a:t>
            </a:r>
            <a:r>
              <a:rPr lang="en-US" sz="1700" b="0" dirty="0" err="1">
                <a:solidFill>
                  <a:srgbClr val="000000"/>
                </a:solidFill>
                <a:effectLst/>
                <a:latin typeface="Consolas" panose="020B0609020204030204" pitchFamily="49" charset="0"/>
              </a:rPr>
              <a:t>i</a:t>
            </a:r>
            <a:r>
              <a:rPr lang="en-US" sz="1700" b="0" dirty="0">
                <a:solidFill>
                  <a:srgbClr val="000000"/>
                </a:solidFill>
                <a:effectLst/>
                <a:latin typeface="Consolas" panose="020B0609020204030204" pitchFamily="49" charset="0"/>
              </a:rPr>
              <a:t>) T();</a:t>
            </a:r>
          </a:p>
          <a:p>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 </a:t>
            </a:r>
            <a:r>
              <a:rPr lang="en-US" sz="1700" b="0" dirty="0">
                <a:solidFill>
                  <a:srgbClr val="0000FF"/>
                </a:solidFill>
                <a:effectLst/>
                <a:latin typeface="Consolas" panose="020B0609020204030204" pitchFamily="49" charset="0"/>
              </a:rPr>
              <a:t>catch</a:t>
            </a:r>
            <a:r>
              <a:rPr lang="en-US" sz="1700" b="0" dirty="0">
                <a:solidFill>
                  <a:srgbClr val="000000"/>
                </a:solidFill>
                <a:effectLst/>
                <a:latin typeface="Consolas" panose="020B0609020204030204" pitchFamily="49" charset="0"/>
              </a:rPr>
              <a:t> (...) {</a:t>
            </a:r>
          </a:p>
          <a:p>
            <a:r>
              <a:rPr lang="en-US" sz="1700" b="0" dirty="0">
                <a:solidFill>
                  <a:srgbClr val="008000"/>
                </a:solidFill>
                <a:effectLst/>
                <a:latin typeface="Consolas" panose="020B0609020204030204" pitchFamily="49" charset="0"/>
              </a:rPr>
              <a:t>            // </a:t>
            </a:r>
            <a:r>
              <a:rPr lang="ru-RU" sz="1700" b="0" dirty="0">
                <a:solidFill>
                  <a:srgbClr val="008000"/>
                </a:solidFill>
                <a:effectLst/>
                <a:latin typeface="Consolas" panose="020B0609020204030204" pitchFamily="49" charset="0"/>
              </a:rPr>
              <a:t>В переменной </a:t>
            </a:r>
            <a:r>
              <a:rPr lang="en-US" sz="1700" b="0" dirty="0" err="1">
                <a:solidFill>
                  <a:srgbClr val="008000"/>
                </a:solidFill>
                <a:effectLst/>
                <a:latin typeface="Consolas" panose="020B0609020204030204" pitchFamily="49" charset="0"/>
              </a:rPr>
              <a:t>i</a:t>
            </a:r>
            <a:r>
              <a:rPr lang="en-US" sz="1700" b="0" dirty="0">
                <a:solidFill>
                  <a:srgbClr val="008000"/>
                </a:solidFill>
                <a:effectLst/>
                <a:latin typeface="Consolas" panose="020B0609020204030204" pitchFamily="49" charset="0"/>
              </a:rPr>
              <a:t> </a:t>
            </a:r>
            <a:r>
              <a:rPr lang="ru-RU" sz="1700" b="0" dirty="0">
                <a:solidFill>
                  <a:srgbClr val="008000"/>
                </a:solidFill>
                <a:effectLst/>
                <a:latin typeface="Consolas" panose="020B0609020204030204" pitchFamily="49" charset="0"/>
              </a:rPr>
              <a:t>содержится количество созданных элементов.</a:t>
            </a:r>
            <a:endParaRPr lang="ru-RU" sz="1700" b="0" dirty="0">
              <a:solidFill>
                <a:srgbClr val="000000"/>
              </a:solidFill>
              <a:effectLst/>
              <a:latin typeface="Consolas" panose="020B0609020204030204" pitchFamily="49" charset="0"/>
            </a:endParaRPr>
          </a:p>
          <a:p>
            <a:r>
              <a:rPr lang="ru-RU" sz="1700" b="0" dirty="0">
                <a:solidFill>
                  <a:srgbClr val="008000"/>
                </a:solidFill>
                <a:effectLst/>
                <a:latin typeface="Consolas" panose="020B0609020204030204" pitchFamily="49" charset="0"/>
              </a:rPr>
              <a:t>            // Теперь их надо разрушить</a:t>
            </a:r>
            <a:endParaRPr lang="ru-RU" sz="1700" b="0" dirty="0">
              <a:solidFill>
                <a:srgbClr val="000000"/>
              </a:solidFill>
              <a:effectLst/>
              <a:latin typeface="Consolas" panose="020B0609020204030204" pitchFamily="49" charset="0"/>
            </a:endParaRPr>
          </a:p>
          <a:p>
            <a:r>
              <a:rPr lang="ru-RU" sz="1700" b="0" dirty="0">
                <a:solidFill>
                  <a:srgbClr val="000000"/>
                </a:solidFill>
                <a:effectLst/>
                <a:latin typeface="Consolas" panose="020B0609020204030204" pitchFamily="49" charset="0"/>
              </a:rPr>
              <a:t>            </a:t>
            </a:r>
            <a:r>
              <a:rPr lang="en-US" sz="1700" b="0" dirty="0" err="1">
                <a:solidFill>
                  <a:srgbClr val="000000"/>
                </a:solidFill>
                <a:effectLst/>
                <a:latin typeface="Consolas" panose="020B0609020204030204" pitchFamily="49" charset="0"/>
              </a:rPr>
              <a:t>DestroyN</a:t>
            </a:r>
            <a:r>
              <a:rPr lang="en-US" sz="1700" b="0" dirty="0">
                <a:solidFill>
                  <a:srgbClr val="000000"/>
                </a:solidFill>
                <a:effectLst/>
                <a:latin typeface="Consolas" panose="020B0609020204030204" pitchFamily="49" charset="0"/>
              </a:rPr>
              <a:t>(data_, </a:t>
            </a:r>
            <a:r>
              <a:rPr lang="en-US" sz="1700" b="0" dirty="0" err="1">
                <a:solidFill>
                  <a:srgbClr val="000000"/>
                </a:solidFill>
                <a:effectLst/>
                <a:latin typeface="Consolas" panose="020B0609020204030204" pitchFamily="49" charset="0"/>
              </a:rPr>
              <a:t>i</a:t>
            </a:r>
            <a:r>
              <a:rPr lang="en-US" sz="1700" b="0" dirty="0">
                <a:solidFill>
                  <a:srgbClr val="000000"/>
                </a:solidFill>
                <a:effectLst/>
                <a:latin typeface="Consolas" panose="020B0609020204030204" pitchFamily="49" charset="0"/>
              </a:rPr>
              <a:t>);</a:t>
            </a:r>
          </a:p>
          <a:p>
            <a:r>
              <a:rPr lang="en-US" sz="1700" b="0" dirty="0">
                <a:solidFill>
                  <a:srgbClr val="008000"/>
                </a:solidFill>
                <a:effectLst/>
                <a:latin typeface="Consolas" panose="020B0609020204030204" pitchFamily="49" charset="0"/>
              </a:rPr>
              <a:t>            // </a:t>
            </a:r>
            <a:r>
              <a:rPr lang="ru-RU" sz="1700" b="0" dirty="0">
                <a:solidFill>
                  <a:srgbClr val="008000"/>
                </a:solidFill>
                <a:effectLst/>
                <a:latin typeface="Consolas" panose="020B0609020204030204" pitchFamily="49" charset="0"/>
              </a:rPr>
              <a:t>Освобождаем память, выделенную через </a:t>
            </a:r>
            <a:r>
              <a:rPr lang="en-US" sz="1700" b="0" dirty="0">
                <a:solidFill>
                  <a:srgbClr val="008000"/>
                </a:solidFill>
                <a:effectLst/>
                <a:latin typeface="Consolas" panose="020B0609020204030204" pitchFamily="49" charset="0"/>
              </a:rPr>
              <a:t>Allocate</a:t>
            </a:r>
            <a:endParaRPr lang="en-US" sz="1700" b="0" dirty="0">
              <a:solidFill>
                <a:srgbClr val="000000"/>
              </a:solidFill>
              <a:effectLst/>
              <a:latin typeface="Consolas" panose="020B0609020204030204" pitchFamily="49" charset="0"/>
            </a:endParaRPr>
          </a:p>
          <a:p>
            <a:r>
              <a:rPr lang="en-US" sz="1700" b="0" dirty="0">
                <a:solidFill>
                  <a:srgbClr val="000000"/>
                </a:solidFill>
                <a:effectLst/>
                <a:latin typeface="Consolas" panose="020B0609020204030204" pitchFamily="49" charset="0"/>
              </a:rPr>
              <a:t>            Deallocate(data_);</a:t>
            </a:r>
          </a:p>
          <a:p>
            <a:r>
              <a:rPr lang="en-US" sz="1700" b="0" dirty="0">
                <a:solidFill>
                  <a:srgbClr val="008000"/>
                </a:solidFill>
                <a:effectLst/>
                <a:latin typeface="Consolas" panose="020B0609020204030204" pitchFamily="49" charset="0"/>
              </a:rPr>
              <a:t>            // </a:t>
            </a:r>
            <a:r>
              <a:rPr lang="ru-RU" sz="1700" b="0" dirty="0" err="1">
                <a:solidFill>
                  <a:srgbClr val="008000"/>
                </a:solidFill>
                <a:effectLst/>
                <a:latin typeface="Consolas" panose="020B0609020204030204" pitchFamily="49" charset="0"/>
              </a:rPr>
              <a:t>Перевыбрасываем</a:t>
            </a:r>
            <a:r>
              <a:rPr lang="ru-RU" sz="1700" b="0" dirty="0">
                <a:solidFill>
                  <a:srgbClr val="008000"/>
                </a:solidFill>
                <a:effectLst/>
                <a:latin typeface="Consolas" panose="020B0609020204030204" pitchFamily="49" charset="0"/>
              </a:rPr>
              <a:t> пойманное исключение, чтобы сообщить об ошибке создания объекта</a:t>
            </a:r>
            <a:endParaRPr lang="ru-RU" sz="1700" b="0" dirty="0">
              <a:solidFill>
                <a:srgbClr val="000000"/>
              </a:solidFill>
              <a:effectLst/>
              <a:latin typeface="Consolas" panose="020B0609020204030204" pitchFamily="49" charset="0"/>
            </a:endParaRPr>
          </a:p>
          <a:p>
            <a:r>
              <a:rPr lang="ru-RU" sz="1700" b="0" dirty="0">
                <a:solidFill>
                  <a:srgbClr val="000000"/>
                </a:solidFill>
                <a:effectLst/>
                <a:latin typeface="Consolas" panose="020B0609020204030204" pitchFamily="49" charset="0"/>
              </a:rPr>
              <a:t>            </a:t>
            </a:r>
            <a:r>
              <a:rPr lang="en-US" sz="1700" b="0" dirty="0">
                <a:solidFill>
                  <a:srgbClr val="0000FF"/>
                </a:solidFill>
                <a:effectLst/>
                <a:latin typeface="Consolas" panose="020B0609020204030204" pitchFamily="49" charset="0"/>
              </a:rPr>
              <a:t>throw</a:t>
            </a:r>
            <a:r>
              <a:rPr lang="en-US" sz="1700" b="0" dirty="0">
                <a:solidFill>
                  <a:srgbClr val="000000"/>
                </a:solidFill>
                <a:effectLst/>
                <a:latin typeface="Consolas" panose="020B0609020204030204" pitchFamily="49" charset="0"/>
              </a:rPr>
              <a:t>;</a:t>
            </a:r>
          </a:p>
          <a:p>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    }</a:t>
            </a:r>
          </a:p>
          <a:p>
            <a:r>
              <a:rPr lang="en-US" sz="17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551046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500"/>
                                        <p:tgtEl>
                                          <p:spTgt spid="3">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0" end="10"/>
                                            </p:txEl>
                                          </p:spTgt>
                                        </p:tgtEl>
                                        <p:attrNameLst>
                                          <p:attrName>style.visibility</p:attrName>
                                        </p:attrNameLst>
                                      </p:cBhvr>
                                      <p:to>
                                        <p:strVal val="visible"/>
                                      </p:to>
                                    </p:set>
                                    <p:animEffect transition="in" filter="fade">
                                      <p:cBhvr>
                                        <p:cTn id="12" dur="500"/>
                                        <p:tgtEl>
                                          <p:spTgt spid="3">
                                            <p:txEl>
                                              <p:pRg st="10" end="10"/>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animEffect transition="in" filter="fade">
                                      <p:cBhvr>
                                        <p:cTn id="15" dur="500"/>
                                        <p:tgtEl>
                                          <p:spTgt spid="3">
                                            <p:txEl>
                                              <p:pRg st="11" end="11"/>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12" end="12"/>
                                            </p:txEl>
                                          </p:spTgt>
                                        </p:tgtEl>
                                        <p:attrNameLst>
                                          <p:attrName>style.visibility</p:attrName>
                                        </p:attrNameLst>
                                      </p:cBhvr>
                                      <p:to>
                                        <p:strVal val="visible"/>
                                      </p:to>
                                    </p:set>
                                    <p:animEffect transition="in" filter="fade">
                                      <p:cBhvr>
                                        <p:cTn id="18" dur="500"/>
                                        <p:tgtEl>
                                          <p:spTgt spid="3">
                                            <p:txEl>
                                              <p:pRg st="12" end="1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3" end="13"/>
                                            </p:txEl>
                                          </p:spTgt>
                                        </p:tgtEl>
                                        <p:attrNameLst>
                                          <p:attrName>style.visibility</p:attrName>
                                        </p:attrNameLst>
                                      </p:cBhvr>
                                      <p:to>
                                        <p:strVal val="visible"/>
                                      </p:to>
                                    </p:set>
                                    <p:animEffect transition="in" filter="fade">
                                      <p:cBhvr>
                                        <p:cTn id="21" dur="500"/>
                                        <p:tgtEl>
                                          <p:spTgt spid="3">
                                            <p:txEl>
                                              <p:pRg st="13" end="1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14" end="14"/>
                                            </p:txEl>
                                          </p:spTgt>
                                        </p:tgtEl>
                                        <p:attrNameLst>
                                          <p:attrName>style.visibility</p:attrName>
                                        </p:attrNameLst>
                                      </p:cBhvr>
                                      <p:to>
                                        <p:strVal val="visible"/>
                                      </p:to>
                                    </p:set>
                                    <p:animEffect transition="in" filter="fade">
                                      <p:cBhvr>
                                        <p:cTn id="26" dur="500"/>
                                        <p:tgtEl>
                                          <p:spTgt spid="3">
                                            <p:txEl>
                                              <p:pRg st="14" end="1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15" end="15"/>
                                            </p:txEl>
                                          </p:spTgt>
                                        </p:tgtEl>
                                        <p:attrNameLst>
                                          <p:attrName>style.visibility</p:attrName>
                                        </p:attrNameLst>
                                      </p:cBhvr>
                                      <p:to>
                                        <p:strVal val="visible"/>
                                      </p:to>
                                    </p:set>
                                    <p:animEffect transition="in" filter="fade">
                                      <p:cBhvr>
                                        <p:cTn id="29" dur="500"/>
                                        <p:tgtEl>
                                          <p:spTgt spid="3">
                                            <p:txEl>
                                              <p:pRg st="15" end="1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16" end="16"/>
                                            </p:txEl>
                                          </p:spTgt>
                                        </p:tgtEl>
                                        <p:attrNameLst>
                                          <p:attrName>style.visibility</p:attrName>
                                        </p:attrNameLst>
                                      </p:cBhvr>
                                      <p:to>
                                        <p:strVal val="visible"/>
                                      </p:to>
                                    </p:set>
                                    <p:animEffect transition="in" filter="fade">
                                      <p:cBhvr>
                                        <p:cTn id="32" dur="500"/>
                                        <p:tgtEl>
                                          <p:spTgt spid="3">
                                            <p:txEl>
                                              <p:pRg st="16" end="1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7" end="17"/>
                                            </p:txEl>
                                          </p:spTgt>
                                        </p:tgtEl>
                                        <p:attrNameLst>
                                          <p:attrName>style.visibility</p:attrName>
                                        </p:attrNameLst>
                                      </p:cBhvr>
                                      <p:to>
                                        <p:strVal val="visible"/>
                                      </p:to>
                                    </p:set>
                                    <p:animEffect transition="in" filter="fade">
                                      <p:cBhvr>
                                        <p:cTn id="35" dur="500"/>
                                        <p:tgtEl>
                                          <p:spTgt spid="3">
                                            <p:txEl>
                                              <p:pRg st="17" end="17"/>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8" end="18"/>
                                            </p:txEl>
                                          </p:spTgt>
                                        </p:tgtEl>
                                        <p:attrNameLst>
                                          <p:attrName>style.visibility</p:attrName>
                                        </p:attrNameLst>
                                      </p:cBhvr>
                                      <p:to>
                                        <p:strVal val="visible"/>
                                      </p:to>
                                    </p:set>
                                    <p:animEffect transition="in" filter="fade">
                                      <p:cBhvr>
                                        <p:cTn id="38" dur="500"/>
                                        <p:tgtEl>
                                          <p:spTgt spid="3">
                                            <p:txEl>
                                              <p:pRg st="18" end="1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9" end="19"/>
                                            </p:txEl>
                                          </p:spTgt>
                                        </p:tgtEl>
                                        <p:attrNameLst>
                                          <p:attrName>style.visibility</p:attrName>
                                        </p:attrNameLst>
                                      </p:cBhvr>
                                      <p:to>
                                        <p:strVal val="visible"/>
                                      </p:to>
                                    </p:set>
                                    <p:animEffect transition="in" filter="fade">
                                      <p:cBhvr>
                                        <p:cTn id="41" dur="500"/>
                                        <p:tgtEl>
                                          <p:spTgt spid="3">
                                            <p:txEl>
                                              <p:pRg st="19" end="19"/>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20" end="20"/>
                                            </p:txEl>
                                          </p:spTgt>
                                        </p:tgtEl>
                                        <p:attrNameLst>
                                          <p:attrName>style.visibility</p:attrName>
                                        </p:attrNameLst>
                                      </p:cBhvr>
                                      <p:to>
                                        <p:strVal val="visible"/>
                                      </p:to>
                                    </p:set>
                                    <p:animEffect transition="in" filter="fade">
                                      <p:cBhvr>
                                        <p:cTn id="44" dur="500"/>
                                        <p:tgtEl>
                                          <p:spTgt spid="3">
                                            <p:txEl>
                                              <p:pRg st="20" end="20"/>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21" end="21"/>
                                            </p:txEl>
                                          </p:spTgt>
                                        </p:tgtEl>
                                        <p:attrNameLst>
                                          <p:attrName>style.visibility</p:attrName>
                                        </p:attrNameLst>
                                      </p:cBhvr>
                                      <p:to>
                                        <p:strVal val="visible"/>
                                      </p:to>
                                    </p:set>
                                    <p:animEffect transition="in" filter="fade">
                                      <p:cBhvr>
                                        <p:cTn id="47" dur="500"/>
                                        <p:tgtEl>
                                          <p:spTgt spid="3">
                                            <p:txEl>
                                              <p:pRg st="21" end="21"/>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22" end="22"/>
                                            </p:txEl>
                                          </p:spTgt>
                                        </p:tgtEl>
                                        <p:attrNameLst>
                                          <p:attrName>style.visibility</p:attrName>
                                        </p:attrNameLst>
                                      </p:cBhvr>
                                      <p:to>
                                        <p:strVal val="visible"/>
                                      </p:to>
                                    </p:set>
                                    <p:animEffect transition="in" filter="fade">
                                      <p:cBhvr>
                                        <p:cTn id="50" dur="500"/>
                                        <p:tgtEl>
                                          <p:spTgt spid="3">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781950E-E657-4980-AA49-9E275D5B8441}"/>
              </a:ext>
            </a:extLst>
          </p:cNvPr>
          <p:cNvSpPr>
            <a:spLocks noGrp="1"/>
          </p:cNvSpPr>
          <p:nvPr>
            <p:ph type="title"/>
          </p:nvPr>
        </p:nvSpPr>
        <p:spPr/>
        <p:txBody>
          <a:bodyPr/>
          <a:lstStyle/>
          <a:p>
            <a:r>
              <a:rPr lang="ru-RU" dirty="0"/>
              <a:t>Функции для работы с неинициализированной памятью</a:t>
            </a:r>
          </a:p>
        </p:txBody>
      </p:sp>
      <p:sp>
        <p:nvSpPr>
          <p:cNvPr id="3" name="Объект 2">
            <a:extLst>
              <a:ext uri="{FF2B5EF4-FFF2-40B4-BE49-F238E27FC236}">
                <a16:creationId xmlns:a16="http://schemas.microsoft.com/office/drawing/2014/main" id="{DC5A8D33-9DBC-4057-8D37-994B0CC90652}"/>
              </a:ext>
            </a:extLst>
          </p:cNvPr>
          <p:cNvSpPr>
            <a:spLocks noGrp="1"/>
          </p:cNvSpPr>
          <p:nvPr>
            <p:ph idx="1"/>
          </p:nvPr>
        </p:nvSpPr>
        <p:spPr/>
        <p:txBody>
          <a:bodyPr>
            <a:normAutofit fontScale="92500"/>
          </a:bodyPr>
          <a:lstStyle/>
          <a:p>
            <a:r>
              <a:rPr lang="ru-RU" dirty="0"/>
              <a:t>Создают и удаляют группы объектов в неинициализированной памяти</a:t>
            </a:r>
          </a:p>
          <a:p>
            <a:pPr lvl="1"/>
            <a:r>
              <a:rPr lang="en-US" dirty="0">
                <a:hlinkClick r:id="rId2"/>
              </a:rPr>
              <a:t>std::</a:t>
            </a:r>
            <a:r>
              <a:rPr lang="en-US" dirty="0" err="1">
                <a:hlinkClick r:id="rId2"/>
              </a:rPr>
              <a:t>uninitialized_copy</a:t>
            </a:r>
            <a:r>
              <a:rPr lang="en-US" dirty="0"/>
              <a:t> </a:t>
            </a:r>
            <a:r>
              <a:rPr lang="ru-RU" dirty="0"/>
              <a:t>и</a:t>
            </a:r>
            <a:r>
              <a:rPr lang="en-US" dirty="0"/>
              <a:t> </a:t>
            </a:r>
            <a:r>
              <a:rPr lang="en-US" dirty="0">
                <a:hlinkClick r:id="rId3"/>
              </a:rPr>
              <a:t>std::</a:t>
            </a:r>
            <a:r>
              <a:rPr lang="en-US" dirty="0" err="1">
                <a:hlinkClick r:id="rId3"/>
              </a:rPr>
              <a:t>uninitialized_copy_n</a:t>
            </a:r>
            <a:endParaRPr lang="en-US" dirty="0"/>
          </a:p>
          <a:p>
            <a:pPr lvl="1"/>
            <a:r>
              <a:rPr lang="en-US" dirty="0">
                <a:hlinkClick r:id="rId4"/>
              </a:rPr>
              <a:t>std::</a:t>
            </a:r>
            <a:r>
              <a:rPr lang="en-US" dirty="0" err="1">
                <a:hlinkClick r:id="rId4"/>
              </a:rPr>
              <a:t>uninitialized_fill</a:t>
            </a:r>
            <a:r>
              <a:rPr lang="en-US" dirty="0"/>
              <a:t> </a:t>
            </a:r>
            <a:r>
              <a:rPr lang="ru-RU" dirty="0"/>
              <a:t>и </a:t>
            </a:r>
            <a:r>
              <a:rPr lang="en-US" dirty="0">
                <a:hlinkClick r:id="rId5"/>
              </a:rPr>
              <a:t>std::</a:t>
            </a:r>
            <a:r>
              <a:rPr lang="en-US" dirty="0" err="1">
                <a:hlinkClick r:id="rId5"/>
              </a:rPr>
              <a:t>uninitialized_fill_n</a:t>
            </a:r>
            <a:endParaRPr lang="en-US" dirty="0"/>
          </a:p>
          <a:p>
            <a:pPr lvl="1"/>
            <a:r>
              <a:rPr lang="en-US" dirty="0">
                <a:hlinkClick r:id="rId6"/>
              </a:rPr>
              <a:t>std::</a:t>
            </a:r>
            <a:r>
              <a:rPr lang="en-US" dirty="0" err="1">
                <a:hlinkClick r:id="rId6"/>
              </a:rPr>
              <a:t>uninitialized_move</a:t>
            </a:r>
            <a:r>
              <a:rPr lang="en-US" dirty="0"/>
              <a:t> </a:t>
            </a:r>
            <a:r>
              <a:rPr lang="ru-RU" dirty="0"/>
              <a:t>и </a:t>
            </a:r>
            <a:r>
              <a:rPr lang="en-US" dirty="0">
                <a:hlinkClick r:id="rId7"/>
              </a:rPr>
              <a:t>std::</a:t>
            </a:r>
            <a:r>
              <a:rPr lang="en-US" dirty="0" err="1">
                <a:hlinkClick r:id="rId7"/>
              </a:rPr>
              <a:t>uninitialized_move_n</a:t>
            </a:r>
            <a:endParaRPr lang="en-US" dirty="0"/>
          </a:p>
          <a:p>
            <a:pPr lvl="1"/>
            <a:r>
              <a:rPr lang="en-US" dirty="0">
                <a:hlinkClick r:id="rId8"/>
              </a:rPr>
              <a:t>std::</a:t>
            </a:r>
            <a:r>
              <a:rPr lang="en-US" dirty="0" err="1">
                <a:hlinkClick r:id="rId8"/>
              </a:rPr>
              <a:t>uninitialized_default_construct</a:t>
            </a:r>
            <a:r>
              <a:rPr lang="en-US" dirty="0"/>
              <a:t> </a:t>
            </a:r>
            <a:r>
              <a:rPr lang="ru-RU" dirty="0"/>
              <a:t>и </a:t>
            </a:r>
            <a:r>
              <a:rPr lang="en-US" dirty="0">
                <a:hlinkClick r:id="rId9"/>
              </a:rPr>
              <a:t>std::</a:t>
            </a:r>
            <a:r>
              <a:rPr lang="en-US" dirty="0" err="1">
                <a:hlinkClick r:id="rId9"/>
              </a:rPr>
              <a:t>uninitialized_default_construct_n</a:t>
            </a:r>
            <a:endParaRPr lang="en-US" dirty="0"/>
          </a:p>
          <a:p>
            <a:pPr lvl="1"/>
            <a:r>
              <a:rPr lang="en-US" dirty="0">
                <a:hlinkClick r:id="rId10"/>
              </a:rPr>
              <a:t>std::</a:t>
            </a:r>
            <a:r>
              <a:rPr lang="en-US" dirty="0" err="1">
                <a:hlinkClick r:id="rId10"/>
              </a:rPr>
              <a:t>uninitialized_value_construct</a:t>
            </a:r>
            <a:r>
              <a:rPr lang="en-US" dirty="0"/>
              <a:t> </a:t>
            </a:r>
            <a:r>
              <a:rPr lang="ru-RU" dirty="0"/>
              <a:t>и </a:t>
            </a:r>
            <a:r>
              <a:rPr lang="en-US" dirty="0">
                <a:hlinkClick r:id="rId11"/>
              </a:rPr>
              <a:t>std::</a:t>
            </a:r>
            <a:r>
              <a:rPr lang="en-US" dirty="0" err="1">
                <a:hlinkClick r:id="rId11"/>
              </a:rPr>
              <a:t>uninitialized_value_construct_n</a:t>
            </a:r>
            <a:endParaRPr lang="en-US" dirty="0"/>
          </a:p>
          <a:p>
            <a:pPr lvl="1"/>
            <a:r>
              <a:rPr lang="en-US" dirty="0">
                <a:hlinkClick r:id="rId12"/>
              </a:rPr>
              <a:t>std::</a:t>
            </a:r>
            <a:r>
              <a:rPr lang="en-US" dirty="0" err="1">
                <a:hlinkClick r:id="rId12"/>
              </a:rPr>
              <a:t>destroy_at</a:t>
            </a:r>
            <a:endParaRPr lang="en-US" dirty="0"/>
          </a:p>
          <a:p>
            <a:pPr lvl="1"/>
            <a:r>
              <a:rPr lang="en-US" dirty="0">
                <a:hlinkClick r:id="rId13"/>
              </a:rPr>
              <a:t>std::destroy</a:t>
            </a:r>
            <a:r>
              <a:rPr lang="en-US" dirty="0"/>
              <a:t> </a:t>
            </a:r>
            <a:r>
              <a:rPr lang="ru-RU" dirty="0"/>
              <a:t>и </a:t>
            </a:r>
            <a:r>
              <a:rPr lang="en-US" dirty="0">
                <a:hlinkClick r:id="rId14"/>
              </a:rPr>
              <a:t>std::</a:t>
            </a:r>
            <a:r>
              <a:rPr lang="en-US" dirty="0" err="1">
                <a:hlinkClick r:id="rId14"/>
              </a:rPr>
              <a:t>destroy_n</a:t>
            </a:r>
            <a:endParaRPr lang="en-US" dirty="0"/>
          </a:p>
          <a:p>
            <a:pPr lvl="1"/>
            <a:r>
              <a:rPr lang="en-US" dirty="0">
                <a:hlinkClick r:id="rId15"/>
              </a:rPr>
              <a:t>std::</a:t>
            </a:r>
            <a:r>
              <a:rPr lang="en-US" dirty="0" err="1">
                <a:hlinkClick r:id="rId15"/>
              </a:rPr>
              <a:t>construct_at</a:t>
            </a:r>
            <a:endParaRPr lang="ru-RU" dirty="0"/>
          </a:p>
          <a:p>
            <a:r>
              <a:rPr lang="ru-RU" dirty="0"/>
              <a:t>Если конструктор выбросит исключение, они удаляют элементы, которые были сконструированы</a:t>
            </a:r>
          </a:p>
        </p:txBody>
      </p:sp>
    </p:spTree>
    <p:extLst>
      <p:ext uri="{BB962C8B-B14F-4D97-AF65-F5344CB8AC3E}">
        <p14:creationId xmlns:p14="http://schemas.microsoft.com/office/powerpoint/2010/main" val="259544509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03E7548D-8AC5-4DC5-8FB2-969129B18529}"/>
              </a:ext>
            </a:extLst>
          </p:cNvPr>
          <p:cNvSpPr>
            <a:spLocks noGrp="1"/>
          </p:cNvSpPr>
          <p:nvPr>
            <p:ph type="title"/>
          </p:nvPr>
        </p:nvSpPr>
        <p:spPr/>
        <p:txBody>
          <a:bodyPr/>
          <a:lstStyle/>
          <a:p>
            <a:r>
              <a:rPr lang="ru-RU" dirty="0"/>
              <a:t>Прочие средства работы с динамической памятью</a:t>
            </a:r>
          </a:p>
        </p:txBody>
      </p:sp>
      <p:sp>
        <p:nvSpPr>
          <p:cNvPr id="5" name="Текст 4">
            <a:extLst>
              <a:ext uri="{FF2B5EF4-FFF2-40B4-BE49-F238E27FC236}">
                <a16:creationId xmlns:a16="http://schemas.microsoft.com/office/drawing/2014/main" id="{A604F2FF-9579-466B-B316-DBF4299AA04C}"/>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63184544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Прочие средства работы с динамической памятью</a:t>
            </a:r>
          </a:p>
        </p:txBody>
      </p:sp>
      <p:sp>
        <p:nvSpPr>
          <p:cNvPr id="3" name="Содержимое 2"/>
          <p:cNvSpPr>
            <a:spLocks noGrp="1"/>
          </p:cNvSpPr>
          <p:nvPr>
            <p:ph idx="1"/>
          </p:nvPr>
        </p:nvSpPr>
        <p:spPr/>
        <p:txBody>
          <a:bodyPr>
            <a:normAutofit/>
          </a:bodyPr>
          <a:lstStyle/>
          <a:p>
            <a:r>
              <a:rPr lang="ru-RU" dirty="0"/>
              <a:t>В стандартной библиотеке языка </a:t>
            </a:r>
            <a:r>
              <a:rPr lang="en-US" dirty="0"/>
              <a:t>C</a:t>
            </a:r>
            <a:r>
              <a:rPr lang="ru-RU" dirty="0"/>
              <a:t> для работы с динамической памятью служат функции:</a:t>
            </a:r>
          </a:p>
          <a:p>
            <a:pPr lvl="1"/>
            <a:r>
              <a:rPr lang="en-US" dirty="0" err="1"/>
              <a:t>malloc</a:t>
            </a:r>
            <a:endParaRPr lang="en-US" dirty="0"/>
          </a:p>
          <a:p>
            <a:pPr lvl="1"/>
            <a:r>
              <a:rPr lang="en-US" dirty="0" err="1"/>
              <a:t>calloc</a:t>
            </a:r>
            <a:endParaRPr lang="en-US" dirty="0"/>
          </a:p>
          <a:p>
            <a:pPr lvl="1"/>
            <a:r>
              <a:rPr lang="en-US" dirty="0" err="1"/>
              <a:t>realloc</a:t>
            </a:r>
            <a:endParaRPr lang="en-US" dirty="0"/>
          </a:p>
          <a:p>
            <a:pPr lvl="1"/>
            <a:r>
              <a:rPr lang="en-US" dirty="0"/>
              <a:t>free</a:t>
            </a:r>
          </a:p>
          <a:p>
            <a:r>
              <a:rPr lang="ru-RU" dirty="0"/>
              <a:t>Существуют средства работы с динамической памятью, зависящие от используемой ОС или используемых компонентов</a:t>
            </a:r>
          </a:p>
        </p:txBody>
      </p:sp>
    </p:spTree>
    <p:extLst>
      <p:ext uri="{BB962C8B-B14F-4D97-AF65-F5344CB8AC3E}">
        <p14:creationId xmlns:p14="http://schemas.microsoft.com/office/powerpoint/2010/main" val="305012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normAutofit/>
          </a:bodyPr>
          <a:lstStyle/>
          <a:p>
            <a:pPr eaLnBrk="1" hangingPunct="1"/>
            <a:r>
              <a:rPr lang="ru-RU"/>
              <a:t>Функции </a:t>
            </a:r>
            <a:r>
              <a:rPr lang="en-US"/>
              <a:t>memcpy, memset </a:t>
            </a:r>
            <a:r>
              <a:rPr lang="ru-RU"/>
              <a:t>и </a:t>
            </a:r>
            <a:r>
              <a:rPr lang="en-US"/>
              <a:t>memmove</a:t>
            </a:r>
            <a:endParaRPr lang="ru-RU"/>
          </a:p>
        </p:txBody>
      </p:sp>
      <p:sp>
        <p:nvSpPr>
          <p:cNvPr id="49155" name="Rectangle 3"/>
          <p:cNvSpPr>
            <a:spLocks noGrp="1" noChangeArrowheads="1"/>
          </p:cNvSpPr>
          <p:nvPr>
            <p:ph idx="1"/>
          </p:nvPr>
        </p:nvSpPr>
        <p:spPr>
          <a:xfrm>
            <a:off x="1055440" y="2017714"/>
            <a:ext cx="9865096" cy="4840287"/>
          </a:xfrm>
        </p:spPr>
        <p:txBody>
          <a:bodyPr/>
          <a:lstStyle/>
          <a:p>
            <a:pPr eaLnBrk="1" hangingPunct="1">
              <a:lnSpc>
                <a:spcPct val="80000"/>
              </a:lnSpc>
            </a:pPr>
            <a:r>
              <a:rPr lang="ru-RU" sz="2800" dirty="0"/>
              <a:t>Функция </a:t>
            </a:r>
            <a:r>
              <a:rPr lang="en-US" sz="2800" b="1" dirty="0" err="1"/>
              <a:t>memcpy</a:t>
            </a:r>
            <a:r>
              <a:rPr lang="ru-RU" sz="2800" dirty="0"/>
              <a:t> осуществляет копирование блока памяти из одного адреса в другой</a:t>
            </a:r>
            <a:endParaRPr lang="en-US" sz="2800" dirty="0"/>
          </a:p>
          <a:p>
            <a:pPr lvl="1" eaLnBrk="1" hangingPunct="1">
              <a:lnSpc>
                <a:spcPct val="80000"/>
              </a:lnSpc>
            </a:pPr>
            <a:r>
              <a:rPr lang="en-US" dirty="0"/>
              <a:t>void </a:t>
            </a:r>
            <a:r>
              <a:rPr lang="en-US" dirty="0" err="1"/>
              <a:t>memcpy</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memmove</a:t>
            </a:r>
            <a:r>
              <a:rPr lang="en-US" sz="2800" dirty="0"/>
              <a:t> </a:t>
            </a:r>
            <a:r>
              <a:rPr lang="ru-RU" sz="2800" dirty="0"/>
              <a:t>аналогична </a:t>
            </a:r>
            <a:r>
              <a:rPr lang="en-US" sz="2800" dirty="0" err="1"/>
              <a:t>memcpy</a:t>
            </a:r>
            <a:r>
              <a:rPr lang="en-US" sz="2800" dirty="0"/>
              <a:t>, </a:t>
            </a:r>
            <a:r>
              <a:rPr lang="ru-RU" sz="2800" dirty="0"/>
              <a:t>но корректно работает, если блоки перекрываются</a:t>
            </a:r>
          </a:p>
          <a:p>
            <a:pPr lvl="1" eaLnBrk="1" hangingPunct="1">
              <a:lnSpc>
                <a:spcPct val="80000"/>
              </a:lnSpc>
            </a:pPr>
            <a:r>
              <a:rPr lang="en-US" dirty="0"/>
              <a:t>void</a:t>
            </a:r>
            <a:r>
              <a:rPr lang="ru-RU" dirty="0"/>
              <a:t> </a:t>
            </a:r>
            <a:r>
              <a:rPr lang="en-US" dirty="0" err="1"/>
              <a:t>memmove</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memset</a:t>
            </a:r>
            <a:r>
              <a:rPr lang="en-US" sz="2800" dirty="0"/>
              <a:t> </a:t>
            </a:r>
            <a:r>
              <a:rPr lang="ru-RU" sz="2800" dirty="0"/>
              <a:t>заполняет область памяти определенным значением типа </a:t>
            </a:r>
            <a:r>
              <a:rPr lang="en-US" sz="2800" dirty="0"/>
              <a:t>char</a:t>
            </a:r>
            <a:endParaRPr lang="ru-RU" sz="2800" dirty="0"/>
          </a:p>
          <a:p>
            <a:pPr lvl="1" eaLnBrk="1" hangingPunct="1">
              <a:lnSpc>
                <a:spcPct val="80000"/>
              </a:lnSpc>
            </a:pPr>
            <a:r>
              <a:rPr lang="en-US" dirty="0"/>
              <a:t>void </a:t>
            </a:r>
            <a:r>
              <a:rPr lang="en-US" dirty="0" err="1"/>
              <a:t>memset</a:t>
            </a:r>
            <a:r>
              <a:rPr lang="en-US" dirty="0"/>
              <a:t>(void *</a:t>
            </a:r>
            <a:r>
              <a:rPr lang="en-US" dirty="0" err="1"/>
              <a:t>dst</a:t>
            </a:r>
            <a:r>
              <a:rPr lang="en-US" dirty="0"/>
              <a:t>, </a:t>
            </a:r>
            <a:r>
              <a:rPr lang="en-US" dirty="0" err="1"/>
              <a:t>int</a:t>
            </a:r>
            <a:r>
              <a:rPr lang="en-US" dirty="0"/>
              <a:t> c, </a:t>
            </a:r>
            <a:r>
              <a:rPr lang="en-US" dirty="0" err="1"/>
              <a:t>size_t</a:t>
            </a:r>
            <a:r>
              <a:rPr lang="en-US" dirty="0"/>
              <a:t> count)</a:t>
            </a:r>
            <a:endParaRPr lang="ru-RU" dirty="0"/>
          </a:p>
        </p:txBody>
      </p:sp>
    </p:spTree>
    <p:custDataLst>
      <p:tags r:id="rId1"/>
    </p:custDataLst>
    <p:extLst>
      <p:ext uri="{BB962C8B-B14F-4D97-AF65-F5344CB8AC3E}">
        <p14:creationId xmlns:p14="http://schemas.microsoft.com/office/powerpoint/2010/main" val="150478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fade">
                                      <p:cBhvr>
                                        <p:cTn id="7" dur="2000"/>
                                        <p:tgtEl>
                                          <p:spTgt spid="4915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155">
                                            <p:txEl>
                                              <p:pRg st="1" end="1"/>
                                            </p:txEl>
                                          </p:spTgt>
                                        </p:tgtEl>
                                        <p:attrNameLst>
                                          <p:attrName>style.visibility</p:attrName>
                                        </p:attrNameLst>
                                      </p:cBhvr>
                                      <p:to>
                                        <p:strVal val="visible"/>
                                      </p:to>
                                    </p:set>
                                    <p:animEffect transition="in" filter="fade">
                                      <p:cBhvr>
                                        <p:cTn id="10" dur="2000"/>
                                        <p:tgtEl>
                                          <p:spTgt spid="4915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animEffect transition="in" filter="fade">
                                      <p:cBhvr>
                                        <p:cTn id="15" dur="2000"/>
                                        <p:tgtEl>
                                          <p:spTgt spid="4915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9155">
                                            <p:txEl>
                                              <p:pRg st="3" end="3"/>
                                            </p:txEl>
                                          </p:spTgt>
                                        </p:tgtEl>
                                        <p:attrNameLst>
                                          <p:attrName>style.visibility</p:attrName>
                                        </p:attrNameLst>
                                      </p:cBhvr>
                                      <p:to>
                                        <p:strVal val="visible"/>
                                      </p:to>
                                    </p:set>
                                    <p:animEffect transition="in" filter="fade">
                                      <p:cBhvr>
                                        <p:cTn id="18" dur="2000"/>
                                        <p:tgtEl>
                                          <p:spTgt spid="4915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9155">
                                            <p:txEl>
                                              <p:pRg st="4" end="4"/>
                                            </p:txEl>
                                          </p:spTgt>
                                        </p:tgtEl>
                                        <p:attrNameLst>
                                          <p:attrName>style.visibility</p:attrName>
                                        </p:attrNameLst>
                                      </p:cBhvr>
                                      <p:to>
                                        <p:strVal val="visible"/>
                                      </p:to>
                                    </p:set>
                                    <p:animEffect transition="in" filter="fade">
                                      <p:cBhvr>
                                        <p:cTn id="23" dur="2000"/>
                                        <p:tgtEl>
                                          <p:spTgt spid="4915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9155">
                                            <p:txEl>
                                              <p:pRg st="5" end="5"/>
                                            </p:txEl>
                                          </p:spTgt>
                                        </p:tgtEl>
                                        <p:attrNameLst>
                                          <p:attrName>style.visibility</p:attrName>
                                        </p:attrNameLst>
                                      </p:cBhvr>
                                      <p:to>
                                        <p:strVal val="visible"/>
                                      </p:to>
                                    </p:set>
                                    <p:animEffect transition="in" filter="fade">
                                      <p:cBhvr>
                                        <p:cTn id="26" dur="2000"/>
                                        <p:tgtEl>
                                          <p:spTgt spid="491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769F707-1D7B-49FA-9517-BF745865C746}"/>
              </a:ext>
            </a:extLst>
          </p:cNvPr>
          <p:cNvPicPr>
            <a:picLocks noChangeAspect="1"/>
          </p:cNvPicPr>
          <p:nvPr/>
        </p:nvPicPr>
        <p:blipFill rotWithShape="1">
          <a:blip r:embed="rId3"/>
          <a:srcRect t="8662" b="5119"/>
          <a:stretch/>
        </p:blipFill>
        <p:spPr>
          <a:xfrm>
            <a:off x="5735960" y="1088740"/>
            <a:ext cx="6096851" cy="2628292"/>
          </a:xfrm>
          <a:prstGeom prst="rect">
            <a:avLst/>
          </a:prstGeom>
        </p:spPr>
      </p:pic>
      <p:sp>
        <p:nvSpPr>
          <p:cNvPr id="2" name="Заголовок 1"/>
          <p:cNvSpPr>
            <a:spLocks noGrp="1"/>
          </p:cNvSpPr>
          <p:nvPr>
            <p:ph type="title"/>
          </p:nvPr>
        </p:nvSpPr>
        <p:spPr/>
        <p:txBody>
          <a:bodyPr>
            <a:normAutofit/>
          </a:bodyPr>
          <a:lstStyle/>
          <a:p>
            <a:r>
              <a:rPr lang="ru-RU" dirty="0"/>
              <a:t>Пример представления числа 666 в виде типа </a:t>
            </a:r>
            <a:r>
              <a:rPr lang="en-US" dirty="0"/>
              <a:t>short </a:t>
            </a:r>
            <a:r>
              <a:rPr lang="ru-RU" dirty="0"/>
              <a:t>и </a:t>
            </a:r>
            <a:r>
              <a:rPr lang="en-US" dirty="0" err="1"/>
              <a:t>int</a:t>
            </a:r>
            <a:endParaRPr lang="ru-RU" dirty="0"/>
          </a:p>
        </p:txBody>
      </p:sp>
      <p:sp>
        <p:nvSpPr>
          <p:cNvPr id="4" name="TextBox 3"/>
          <p:cNvSpPr txBox="1"/>
          <p:nvPr/>
        </p:nvSpPr>
        <p:spPr>
          <a:xfrm>
            <a:off x="1847528" y="1988841"/>
            <a:ext cx="3304110" cy="1200329"/>
          </a:xfrm>
          <a:prstGeom prst="rect">
            <a:avLst/>
          </a:prstGeom>
          <a:noFill/>
        </p:spPr>
        <p:txBody>
          <a:bodyPr wrap="none" rtlCol="0">
            <a:spAutoFit/>
          </a:bodyPr>
          <a:lstStyle/>
          <a:p>
            <a:r>
              <a:rPr lang="ru-RU" dirty="0"/>
              <a:t>Дано:</a:t>
            </a:r>
            <a:endParaRPr lang="en-US" dirty="0"/>
          </a:p>
          <a:p>
            <a:r>
              <a:rPr lang="ru-RU" dirty="0"/>
              <a:t>разрядность типа </a:t>
            </a:r>
            <a:r>
              <a:rPr lang="en-US" dirty="0"/>
              <a:t>char = 8 </a:t>
            </a:r>
            <a:r>
              <a:rPr lang="ru-RU" dirty="0"/>
              <a:t>бит</a:t>
            </a:r>
          </a:p>
          <a:p>
            <a:r>
              <a:rPr lang="ru-RU" dirty="0"/>
              <a:t>разрядность типа </a:t>
            </a:r>
            <a:r>
              <a:rPr lang="en-US" dirty="0"/>
              <a:t>short = 16 </a:t>
            </a:r>
            <a:r>
              <a:rPr lang="ru-RU" dirty="0"/>
              <a:t>бит</a:t>
            </a:r>
          </a:p>
          <a:p>
            <a:r>
              <a:rPr lang="ru-RU" dirty="0"/>
              <a:t>разрядность типа </a:t>
            </a:r>
            <a:r>
              <a:rPr lang="en-US" dirty="0" err="1"/>
              <a:t>int</a:t>
            </a:r>
            <a:r>
              <a:rPr lang="en-US" dirty="0"/>
              <a:t> = 32 </a:t>
            </a:r>
            <a:r>
              <a:rPr lang="ru-RU" dirty="0"/>
              <a:t>бита</a:t>
            </a:r>
          </a:p>
        </p:txBody>
      </p:sp>
      <p:sp>
        <p:nvSpPr>
          <p:cNvPr id="5" name="TextBox 4"/>
          <p:cNvSpPr txBox="1"/>
          <p:nvPr/>
        </p:nvSpPr>
        <p:spPr>
          <a:xfrm>
            <a:off x="1919536" y="3429000"/>
            <a:ext cx="2592376" cy="369332"/>
          </a:xfrm>
          <a:prstGeom prst="rect">
            <a:avLst/>
          </a:prstGeom>
          <a:noFill/>
        </p:spPr>
        <p:txBody>
          <a:bodyPr wrap="none" rtlCol="0">
            <a:spAutoFit/>
          </a:bodyPr>
          <a:lstStyle/>
          <a:p>
            <a:r>
              <a:rPr lang="ru-RU" dirty="0"/>
              <a:t>666</a:t>
            </a:r>
            <a:r>
              <a:rPr lang="ru-RU" baseline="-25000" dirty="0"/>
              <a:t>256</a:t>
            </a:r>
            <a:r>
              <a:rPr lang="ru-RU" dirty="0"/>
              <a:t> = 2 * 256 + 154 * 1</a:t>
            </a:r>
          </a:p>
        </p:txBody>
      </p:sp>
      <p:sp>
        <p:nvSpPr>
          <p:cNvPr id="20" name="Прямоугольник 19"/>
          <p:cNvSpPr/>
          <p:nvPr/>
        </p:nvSpPr>
        <p:spPr>
          <a:xfrm>
            <a:off x="334169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21" name="Прямоугольник 20"/>
          <p:cNvSpPr/>
          <p:nvPr/>
        </p:nvSpPr>
        <p:spPr>
          <a:xfrm>
            <a:off x="397176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22" name="Прямоугольник 21"/>
          <p:cNvSpPr/>
          <p:nvPr/>
        </p:nvSpPr>
        <p:spPr>
          <a:xfrm>
            <a:off x="460183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23" name="Прямоугольник 22"/>
          <p:cNvSpPr/>
          <p:nvPr/>
        </p:nvSpPr>
        <p:spPr>
          <a:xfrm>
            <a:off x="523190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3" name="Прямоугольник 32"/>
          <p:cNvSpPr/>
          <p:nvPr/>
        </p:nvSpPr>
        <p:spPr>
          <a:xfrm>
            <a:off x="607799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4" name="Прямоугольник 33"/>
          <p:cNvSpPr/>
          <p:nvPr/>
        </p:nvSpPr>
        <p:spPr>
          <a:xfrm>
            <a:off x="670806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5" name="Прямоугольник 34"/>
          <p:cNvSpPr/>
          <p:nvPr/>
        </p:nvSpPr>
        <p:spPr>
          <a:xfrm>
            <a:off x="733813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36" name="Прямоугольник 35"/>
          <p:cNvSpPr/>
          <p:nvPr/>
        </p:nvSpPr>
        <p:spPr>
          <a:xfrm>
            <a:off x="796820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37" name="TextBox 36"/>
          <p:cNvSpPr txBox="1"/>
          <p:nvPr/>
        </p:nvSpPr>
        <p:spPr>
          <a:xfrm>
            <a:off x="3503713" y="4005064"/>
            <a:ext cx="1369221" cy="369332"/>
          </a:xfrm>
          <a:prstGeom prst="rect">
            <a:avLst/>
          </a:prstGeom>
          <a:noFill/>
        </p:spPr>
        <p:txBody>
          <a:bodyPr wrap="none" rtlCol="0">
            <a:spAutoFit/>
          </a:bodyPr>
          <a:lstStyle/>
          <a:p>
            <a:r>
              <a:rPr lang="en-US" dirty="0"/>
              <a:t>Little-endian</a:t>
            </a:r>
            <a:endParaRPr lang="ru-RU" dirty="0"/>
          </a:p>
        </p:txBody>
      </p:sp>
      <p:sp>
        <p:nvSpPr>
          <p:cNvPr id="38" name="TextBox 37"/>
          <p:cNvSpPr txBox="1"/>
          <p:nvPr/>
        </p:nvSpPr>
        <p:spPr>
          <a:xfrm>
            <a:off x="6528049" y="4005064"/>
            <a:ext cx="1186543" cy="369332"/>
          </a:xfrm>
          <a:prstGeom prst="rect">
            <a:avLst/>
          </a:prstGeom>
          <a:noFill/>
        </p:spPr>
        <p:txBody>
          <a:bodyPr wrap="none" rtlCol="0">
            <a:spAutoFit/>
          </a:bodyPr>
          <a:lstStyle/>
          <a:p>
            <a:r>
              <a:rPr lang="en-US" dirty="0"/>
              <a:t>Big-endian</a:t>
            </a:r>
            <a:endParaRPr lang="ru-RU" dirty="0"/>
          </a:p>
        </p:txBody>
      </p:sp>
      <p:sp>
        <p:nvSpPr>
          <p:cNvPr id="39" name="TextBox 38"/>
          <p:cNvSpPr txBox="1"/>
          <p:nvPr/>
        </p:nvSpPr>
        <p:spPr>
          <a:xfrm>
            <a:off x="2351584" y="4581128"/>
            <a:ext cx="405560" cy="338554"/>
          </a:xfrm>
          <a:prstGeom prst="rect">
            <a:avLst/>
          </a:prstGeom>
          <a:noFill/>
        </p:spPr>
        <p:txBody>
          <a:bodyPr wrap="none" rtlCol="0">
            <a:spAutoFit/>
          </a:bodyPr>
          <a:lstStyle/>
          <a:p>
            <a:r>
              <a:rPr lang="en-US" sz="1600" dirty="0" err="1"/>
              <a:t>int</a:t>
            </a:r>
            <a:endParaRPr lang="ru-RU" sz="1600" dirty="0"/>
          </a:p>
        </p:txBody>
      </p:sp>
      <p:sp>
        <p:nvSpPr>
          <p:cNvPr id="40" name="TextBox 39"/>
          <p:cNvSpPr txBox="1"/>
          <p:nvPr/>
        </p:nvSpPr>
        <p:spPr>
          <a:xfrm>
            <a:off x="2351584" y="5301208"/>
            <a:ext cx="622286" cy="338554"/>
          </a:xfrm>
          <a:prstGeom prst="rect">
            <a:avLst/>
          </a:prstGeom>
          <a:noFill/>
        </p:spPr>
        <p:txBody>
          <a:bodyPr wrap="none" rtlCol="0">
            <a:spAutoFit/>
          </a:bodyPr>
          <a:lstStyle/>
          <a:p>
            <a:r>
              <a:rPr lang="en-US" sz="1600" dirty="0"/>
              <a:t>short</a:t>
            </a:r>
            <a:endParaRPr lang="ru-RU" sz="1600" dirty="0"/>
          </a:p>
        </p:txBody>
      </p:sp>
      <p:sp>
        <p:nvSpPr>
          <p:cNvPr id="41" name="Прямоугольник 40"/>
          <p:cNvSpPr/>
          <p:nvPr/>
        </p:nvSpPr>
        <p:spPr>
          <a:xfrm>
            <a:off x="330569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42" name="Прямоугольник 41"/>
          <p:cNvSpPr/>
          <p:nvPr/>
        </p:nvSpPr>
        <p:spPr>
          <a:xfrm>
            <a:off x="393576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7" name="Прямоугольник 46"/>
          <p:cNvSpPr/>
          <p:nvPr/>
        </p:nvSpPr>
        <p:spPr>
          <a:xfrm>
            <a:off x="609600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8" name="Прямоугольник 47"/>
          <p:cNvSpPr/>
          <p:nvPr/>
        </p:nvSpPr>
        <p:spPr>
          <a:xfrm>
            <a:off x="672607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Tree>
    <p:extLst>
      <p:ext uri="{BB962C8B-B14F-4D97-AF65-F5344CB8AC3E}">
        <p14:creationId xmlns:p14="http://schemas.microsoft.com/office/powerpoint/2010/main" val="145355187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Правила корректной работы с динамической памятью</a:t>
            </a:r>
          </a:p>
        </p:txBody>
      </p:sp>
      <p:sp>
        <p:nvSpPr>
          <p:cNvPr id="3" name="Объект 2"/>
          <p:cNvSpPr>
            <a:spLocks noGrp="1"/>
          </p:cNvSpPr>
          <p:nvPr>
            <p:ph idx="1"/>
          </p:nvPr>
        </p:nvSpPr>
        <p:spPr/>
        <p:txBody>
          <a:bodyPr>
            <a:normAutofit fontScale="85000" lnSpcReduction="20000"/>
          </a:bodyPr>
          <a:lstStyle/>
          <a:p>
            <a:r>
              <a:rPr lang="ru-RU" dirty="0"/>
              <a:t>Объекты, выделенные при помощи оператора </a:t>
            </a:r>
            <a:r>
              <a:rPr lang="en-US" b="1" dirty="0"/>
              <a:t>new</a:t>
            </a:r>
            <a:r>
              <a:rPr lang="en-US" dirty="0"/>
              <a:t> </a:t>
            </a:r>
            <a:r>
              <a:rPr lang="ru-RU" dirty="0"/>
              <a:t>должны быть удалены при помощи оператора </a:t>
            </a:r>
            <a:r>
              <a:rPr lang="en-US" b="1" dirty="0"/>
              <a:t>delete</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a:t>
            </a:r>
          </a:p>
          <a:p>
            <a:r>
              <a:rPr lang="ru-RU" dirty="0"/>
              <a:t>Массивы объектов, выделенные при помощи оператора </a:t>
            </a:r>
            <a:r>
              <a:rPr lang="en-US" dirty="0"/>
              <a:t>new []</a:t>
            </a:r>
            <a:r>
              <a:rPr lang="ru-RU" dirty="0"/>
              <a:t> должны быть удалены при помощи оператора </a:t>
            </a:r>
            <a:r>
              <a:rPr lang="en-US" dirty="0"/>
              <a:t>delete []</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[N];</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a:t>
            </a:r>
          </a:p>
          <a:p>
            <a:r>
              <a:rPr lang="ru-RU" dirty="0"/>
              <a:t>Блоки памяти, выделенные при помощи функции </a:t>
            </a:r>
            <a:r>
              <a:rPr lang="en-US" dirty="0" err="1"/>
              <a:t>malloc</a:t>
            </a:r>
            <a:r>
              <a:rPr lang="en-US" dirty="0"/>
              <a:t> (</a:t>
            </a:r>
            <a:r>
              <a:rPr lang="en-US" dirty="0" err="1"/>
              <a:t>realloc</a:t>
            </a:r>
            <a:r>
              <a:rPr lang="en-US" dirty="0"/>
              <a:t>, </a:t>
            </a:r>
            <a:r>
              <a:rPr lang="en-US" dirty="0" err="1"/>
              <a:t>calloc</a:t>
            </a:r>
            <a:r>
              <a:rPr lang="en-US" dirty="0"/>
              <a:t>) </a:t>
            </a:r>
            <a:r>
              <a:rPr lang="ru-RU" dirty="0"/>
              <a:t>должны быть освобождены при помощи функции </a:t>
            </a:r>
            <a:r>
              <a:rPr lang="en-US" dirty="0"/>
              <a:t>free</a:t>
            </a:r>
            <a:endParaRPr lang="ru-RU" dirty="0"/>
          </a:p>
          <a:p>
            <a:pPr lvl="1"/>
            <a:r>
              <a:rPr lang="en-US" b="1" dirty="0">
                <a:latin typeface="Courier New" panose="02070309020205020404" pitchFamily="49" charset="0"/>
                <a:cs typeface="Courier New" panose="02070309020205020404" pitchFamily="49" charset="0"/>
              </a:rPr>
              <a:t>void * p = </a:t>
            </a:r>
            <a:r>
              <a:rPr lang="en-US" b="1" dirty="0" err="1">
                <a:latin typeface="Courier New" panose="02070309020205020404" pitchFamily="49" charset="0"/>
                <a:cs typeface="Courier New" panose="02070309020205020404" pitchFamily="49" charset="0"/>
              </a:rPr>
              <a:t>malloc</a:t>
            </a:r>
            <a:r>
              <a:rPr lang="en-US" b="1" dirty="0">
                <a:latin typeface="Courier New" panose="02070309020205020404" pitchFamily="49" charset="0"/>
                <a:cs typeface="Courier New" panose="02070309020205020404" pitchFamily="49" charset="0"/>
              </a:rPr>
              <a:t>(1000);</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free(p);</a:t>
            </a:r>
            <a:endParaRPr lang="ru-RU" b="1" dirty="0">
              <a:latin typeface="Courier New" panose="02070309020205020404" pitchFamily="49" charset="0"/>
              <a:cs typeface="Courier New" panose="02070309020205020404" pitchFamily="49" charset="0"/>
            </a:endParaRPr>
          </a:p>
          <a:p>
            <a:r>
              <a:rPr lang="ru-RU" dirty="0">
                <a:cs typeface="Courier New" panose="02070309020205020404" pitchFamily="49" charset="0"/>
              </a:rPr>
              <a:t>Использование «непарных» средств освобождения памяти приведет к неопределенному поведению</a:t>
            </a:r>
            <a:endParaRPr lang="en-US" dirty="0">
              <a:cs typeface="Courier New" panose="02070309020205020404" pitchFamily="49" charset="0"/>
            </a:endParaRPr>
          </a:p>
        </p:txBody>
      </p:sp>
    </p:spTree>
    <p:extLst>
      <p:ext uri="{BB962C8B-B14F-4D97-AF65-F5344CB8AC3E}">
        <p14:creationId xmlns:p14="http://schemas.microsoft.com/office/powerpoint/2010/main" val="163962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66785859-6921-4995-984B-443DBEDD32B1}"/>
              </a:ext>
            </a:extLst>
          </p:cNvPr>
          <p:cNvSpPr>
            <a:spLocks noGrp="1"/>
          </p:cNvSpPr>
          <p:nvPr>
            <p:ph type="title"/>
          </p:nvPr>
        </p:nvSpPr>
        <p:spPr/>
        <p:txBody>
          <a:bodyPr/>
          <a:lstStyle/>
          <a:p>
            <a:r>
              <a:rPr lang="ru-RU" dirty="0"/>
              <a:t>Проблемы ручного управления памятью</a:t>
            </a:r>
          </a:p>
        </p:txBody>
      </p:sp>
      <p:sp>
        <p:nvSpPr>
          <p:cNvPr id="5" name="Текст 4">
            <a:extLst>
              <a:ext uri="{FF2B5EF4-FFF2-40B4-BE49-F238E27FC236}">
                <a16:creationId xmlns:a16="http://schemas.microsoft.com/office/drawing/2014/main" id="{934CF4CA-597D-407F-9ADD-25F0D335FBAF}"/>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2837602982"/>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«Висячие» ссылки (</a:t>
            </a:r>
            <a:r>
              <a:rPr lang="en-US" dirty="0"/>
              <a:t>dangling pointers)</a:t>
            </a:r>
            <a:endParaRPr lang="ru-RU" dirty="0"/>
          </a:p>
        </p:txBody>
      </p:sp>
      <p:sp>
        <p:nvSpPr>
          <p:cNvPr id="3" name="Объект 2"/>
          <p:cNvSpPr>
            <a:spLocks noGrp="1"/>
          </p:cNvSpPr>
          <p:nvPr>
            <p:ph idx="1"/>
          </p:nvPr>
        </p:nvSpPr>
        <p:spPr/>
        <p:txBody>
          <a:bodyPr>
            <a:normAutofit/>
          </a:bodyPr>
          <a:lstStyle/>
          <a:p>
            <a:r>
              <a:rPr lang="ru-RU" dirty="0"/>
              <a:t>После удаления объекта все указатели на него становятся «висячими»</a:t>
            </a:r>
          </a:p>
          <a:p>
            <a:pPr lvl="1"/>
            <a:r>
              <a:rPr lang="ru-RU" dirty="0"/>
              <a:t>Область памяти может быть отдана ОС и стать недоступной, либо использоваться новым объектом</a:t>
            </a:r>
          </a:p>
          <a:p>
            <a:pPr lvl="1"/>
            <a:r>
              <a:rPr lang="ru-RU" dirty="0"/>
              <a:t>Разыменование или попытка повторного удаления приведет либо к аварийной остановке программы, либо к неопределенному поведению</a:t>
            </a:r>
          </a:p>
          <a:p>
            <a:r>
              <a:rPr lang="ru-RU" dirty="0"/>
              <a:t>Причина возникновения: неправильная оценка времени жизни объекта – команда удаления объекта вызывается до окончания его использования в программе</a:t>
            </a:r>
          </a:p>
        </p:txBody>
      </p:sp>
    </p:spTree>
    <p:extLst>
      <p:ext uri="{BB962C8B-B14F-4D97-AF65-F5344CB8AC3E}">
        <p14:creationId xmlns:p14="http://schemas.microsoft.com/office/powerpoint/2010/main" val="1097803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sz="4800" dirty="0"/>
              <a:t>Утечки памяти (</a:t>
            </a:r>
            <a:r>
              <a:rPr lang="en-US" sz="4800" dirty="0"/>
              <a:t>memory leaks)</a:t>
            </a:r>
            <a:endParaRPr lang="ru-RU" sz="4800" dirty="0"/>
          </a:p>
        </p:txBody>
      </p:sp>
      <p:sp>
        <p:nvSpPr>
          <p:cNvPr id="3" name="Объект 2"/>
          <p:cNvSpPr>
            <a:spLocks noGrp="1"/>
          </p:cNvSpPr>
          <p:nvPr>
            <p:ph idx="1"/>
          </p:nvPr>
        </p:nvSpPr>
        <p:spPr/>
        <p:txBody>
          <a:bodyPr>
            <a:normAutofit/>
          </a:bodyPr>
          <a:lstStyle/>
          <a:p>
            <a:r>
              <a:rPr lang="ru-RU" dirty="0"/>
              <a:t>Причины:</a:t>
            </a:r>
          </a:p>
          <a:p>
            <a:pPr lvl="1"/>
            <a:r>
              <a:rPr lang="ru-RU" dirty="0"/>
              <a:t>Программист не удалил объект после завершения использования</a:t>
            </a:r>
          </a:p>
          <a:p>
            <a:pPr lvl="1"/>
            <a:r>
              <a:rPr lang="ru-RU" dirty="0"/>
              <a:t>Ссылающемуся на объект указателю присвоено новое значение, тогда как на объект нет других ссылок</a:t>
            </a:r>
          </a:p>
          <a:p>
            <a:pPr lvl="2"/>
            <a:r>
              <a:rPr lang="ru-RU" dirty="0"/>
              <a:t>Объект становится недоступен </a:t>
            </a:r>
            <a:r>
              <a:rPr lang="ru-RU" dirty="0" err="1"/>
              <a:t>програмно</a:t>
            </a:r>
            <a:r>
              <a:rPr lang="ru-RU" dirty="0"/>
              <a:t>, но продолжает занимать память</a:t>
            </a:r>
          </a:p>
          <a:p>
            <a:r>
              <a:rPr lang="ru-RU" dirty="0"/>
              <a:t>Следствие</a:t>
            </a:r>
          </a:p>
          <a:p>
            <a:pPr lvl="1"/>
            <a:r>
              <a:rPr lang="ru-RU" dirty="0"/>
              <a:t>Программа все больше и больше потребляет памяти, замедляя работу системы, пока не исчерпает доступный объем адресного пространства и не завершится с ошибкой</a:t>
            </a:r>
          </a:p>
        </p:txBody>
      </p:sp>
    </p:spTree>
    <p:extLst>
      <p:ext uri="{BB962C8B-B14F-4D97-AF65-F5344CB8AC3E}">
        <p14:creationId xmlns:p14="http://schemas.microsoft.com/office/powerpoint/2010/main" val="1872691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Рисунок 5">
            <a:extLst>
              <a:ext uri="{FF2B5EF4-FFF2-40B4-BE49-F238E27FC236}">
                <a16:creationId xmlns:a16="http://schemas.microsoft.com/office/drawing/2014/main" id="{086654CA-CDAF-4470-8BA1-A5DA8A68FC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4285" y="0"/>
            <a:ext cx="11103430" cy="6858000"/>
          </a:xfrm>
          <a:prstGeom prst="rect">
            <a:avLst/>
          </a:prstGeom>
        </p:spPr>
      </p:pic>
      <p:sp>
        <p:nvSpPr>
          <p:cNvPr id="7" name="TextBox 6">
            <a:extLst>
              <a:ext uri="{FF2B5EF4-FFF2-40B4-BE49-F238E27FC236}">
                <a16:creationId xmlns:a16="http://schemas.microsoft.com/office/drawing/2014/main" id="{F025AFFD-2507-49A8-BE5E-299E7A093223}"/>
              </a:ext>
            </a:extLst>
          </p:cNvPr>
          <p:cNvSpPr txBox="1"/>
          <p:nvPr/>
        </p:nvSpPr>
        <p:spPr>
          <a:xfrm>
            <a:off x="1097031" y="5085184"/>
            <a:ext cx="9997937" cy="1446550"/>
          </a:xfrm>
          <a:prstGeom prst="rect">
            <a:avLst/>
          </a:prstGeom>
          <a:noFill/>
        </p:spPr>
        <p:txBody>
          <a:bodyPr wrap="square" rtlCol="0">
            <a:spAutoFit/>
          </a:bodyPr>
          <a:lstStyle/>
          <a:p>
            <a:pPr algn="ctr"/>
            <a:r>
              <a:rPr lang="ru-RU" sz="4400" dirty="0">
                <a:solidFill>
                  <a:schemeClr val="bg1"/>
                </a:solidFill>
                <a:effectLst>
                  <a:outerShdw blurRad="38100" dist="38100" dir="2700000" algn="tl">
                    <a:srgbClr val="000000">
                      <a:alpha val="43137"/>
                    </a:srgbClr>
                  </a:outerShdw>
                </a:effectLst>
                <a:latin typeface="Impact" panose="020B0806030902050204" pitchFamily="34" charset="0"/>
              </a:rPr>
              <a:t>Помогите Даше</a:t>
            </a:r>
            <a:endParaRPr lang="en-US" sz="4400" dirty="0">
              <a:solidFill>
                <a:schemeClr val="bg1"/>
              </a:solidFill>
              <a:effectLst>
                <a:outerShdw blurRad="38100" dist="38100" dir="2700000" algn="tl">
                  <a:srgbClr val="000000">
                    <a:alpha val="43137"/>
                  </a:srgbClr>
                </a:outerShdw>
              </a:effectLst>
              <a:latin typeface="Impact" panose="020B0806030902050204" pitchFamily="34" charset="0"/>
            </a:endParaRPr>
          </a:p>
          <a:p>
            <a:pPr algn="ctr"/>
            <a:r>
              <a:rPr lang="ru-RU" sz="4400" dirty="0">
                <a:solidFill>
                  <a:schemeClr val="bg1"/>
                </a:solidFill>
                <a:effectLst>
                  <a:outerShdw blurRad="38100" dist="38100" dir="2700000" algn="tl">
                    <a:srgbClr val="000000">
                      <a:alpha val="43137"/>
                    </a:srgbClr>
                  </a:outerShdw>
                </a:effectLst>
                <a:latin typeface="Impact" panose="020B0806030902050204" pitchFamily="34" charset="0"/>
              </a:rPr>
              <a:t>найти проблемы при работе с памятью</a:t>
            </a:r>
          </a:p>
        </p:txBody>
      </p:sp>
    </p:spTree>
    <p:extLst>
      <p:ext uri="{BB962C8B-B14F-4D97-AF65-F5344CB8AC3E}">
        <p14:creationId xmlns:p14="http://schemas.microsoft.com/office/powerpoint/2010/main" val="338751170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767408" y="117694"/>
            <a:ext cx="9942784" cy="6740307"/>
          </a:xfrm>
          <a:prstGeom prst="rect">
            <a:avLst/>
          </a:prstGeom>
        </p:spPr>
        <p:txBody>
          <a:bodyPr wrap="square">
            <a:spAutoFit/>
          </a:bodyPr>
          <a:lstStyle/>
          <a:p>
            <a:pPr defTabSz="179388"/>
            <a:r>
              <a:rPr lang="ru-RU" sz="1600" dirty="0">
                <a:solidFill>
                  <a:srgbClr val="0000FF"/>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pIntArray</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[100];</a:t>
            </a:r>
          </a:p>
          <a:p>
            <a:pPr defTabSz="179388"/>
            <a:r>
              <a:rPr lang="ru-RU" sz="1600" dirty="0">
                <a:solidFill>
                  <a:srgbClr val="6F008A"/>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free</a:t>
            </a:r>
            <a:r>
              <a:rPr lang="ru-RU" sz="1600" dirty="0">
                <a:solidFill>
                  <a:srgbClr val="FF0000"/>
                </a:solidFill>
                <a:highlight>
                  <a:srgbClr val="FFFFFF"/>
                </a:highlight>
                <a:latin typeface="Consolas" panose="020B0609020204030204" pitchFamily="49" charset="0"/>
              </a:rPr>
              <a:t>(</a:t>
            </a:r>
            <a:r>
              <a:rPr lang="ru-RU" sz="1600" dirty="0" err="1">
                <a:solidFill>
                  <a:srgbClr val="FF0000"/>
                </a:solidFill>
                <a:highlight>
                  <a:srgbClr val="FFFFFF"/>
                </a:highlight>
                <a:latin typeface="Consolas" panose="020B0609020204030204" pitchFamily="49" charset="0"/>
              </a:rPr>
              <a:t>pIntArray</a:t>
            </a:r>
            <a:r>
              <a:rPr lang="ru-RU" sz="1600" dirty="0">
                <a:solidFill>
                  <a:srgbClr val="FF0000"/>
                </a:solidFill>
                <a:highlight>
                  <a:srgbClr val="FFFFFF"/>
                </a:highlight>
                <a:latin typeface="Consolas" panose="020B0609020204030204" pitchFamily="49" charset="0"/>
              </a:rPr>
              <a:t>);</a:t>
            </a:r>
          </a:p>
          <a:p>
            <a:pPr defTabSz="179388"/>
            <a:r>
              <a:rPr lang="ru-RU" sz="1600" dirty="0">
                <a:solidFill>
                  <a:srgbClr val="FF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Неопределенное поведение: использование </a:t>
            </a:r>
            <a:r>
              <a:rPr lang="ru-RU" sz="1600" dirty="0" err="1">
                <a:solidFill>
                  <a:srgbClr val="008000"/>
                </a:solidFill>
                <a:highlight>
                  <a:srgbClr val="FFFFFF"/>
                </a:highlight>
                <a:latin typeface="Consolas" panose="020B0609020204030204" pitchFamily="49" charset="0"/>
              </a:rPr>
              <a:t>free</a:t>
            </a:r>
            <a:r>
              <a:rPr lang="ru-RU" sz="1600" dirty="0">
                <a:solidFill>
                  <a:srgbClr val="008000"/>
                </a:solidFill>
                <a:highlight>
                  <a:srgbClr val="FFFFFF"/>
                </a:highlight>
                <a:latin typeface="Consolas" panose="020B0609020204030204" pitchFamily="49" charset="0"/>
              </a:rPr>
              <a:t> вместо </a:t>
            </a:r>
            <a:r>
              <a:rPr lang="ru-RU" sz="1600" dirty="0" err="1">
                <a:solidFill>
                  <a:srgbClr val="008000"/>
                </a:solidFill>
                <a:highlight>
                  <a:srgbClr val="FFFFFF"/>
                </a:highlight>
                <a:latin typeface="Consolas" panose="020B0609020204030204" pitchFamily="49" charset="0"/>
              </a:rPr>
              <a:t>delete</a:t>
            </a:r>
            <a:r>
              <a:rPr lang="ru-RU" sz="1600" dirty="0">
                <a:solidFill>
                  <a:srgbClr val="008000"/>
                </a:solidFill>
                <a:highlight>
                  <a:srgbClr val="FFFFFF"/>
                </a:highlight>
                <a:latin typeface="Consolas" panose="020B0609020204030204" pitchFamily="49" charset="0"/>
              </a:rPr>
              <a:t> []</a:t>
            </a:r>
            <a:endParaRPr lang="ru-RU"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pAnotherIntArray</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[10];</a:t>
            </a:r>
          </a:p>
          <a:p>
            <a:pPr defTabSz="179388"/>
            <a:r>
              <a:rPr lang="ru-RU" sz="1600" dirty="0">
                <a:solidFill>
                  <a:srgbClr val="0000FF"/>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delete</a:t>
            </a:r>
            <a:r>
              <a:rPr lang="ru-RU" sz="1600" dirty="0">
                <a:solidFill>
                  <a:srgbClr val="FF0000"/>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pAnotherIntArray</a:t>
            </a:r>
            <a:r>
              <a:rPr lang="ru-RU" sz="1600" dirty="0">
                <a:solidFill>
                  <a:srgbClr val="FF0000"/>
                </a:solidFill>
                <a:highlight>
                  <a:srgbClr val="FFFFFF"/>
                </a:highlight>
                <a:latin typeface="Consolas" panose="020B0609020204030204" pitchFamily="49" charset="0"/>
              </a:rPr>
              <a:t>;</a:t>
            </a:r>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Неопределенное поведение: использование </a:t>
            </a:r>
            <a:r>
              <a:rPr lang="ru-RU" sz="1600" dirty="0" err="1">
                <a:solidFill>
                  <a:srgbClr val="008000"/>
                </a:solidFill>
                <a:highlight>
                  <a:srgbClr val="FFFFFF"/>
                </a:highlight>
                <a:latin typeface="Consolas" panose="020B0609020204030204" pitchFamily="49" charset="0"/>
              </a:rPr>
              <a:t>delete</a:t>
            </a:r>
            <a:r>
              <a:rPr lang="ru-RU" sz="1600" dirty="0">
                <a:solidFill>
                  <a:srgbClr val="008000"/>
                </a:solidFill>
                <a:highlight>
                  <a:srgbClr val="FFFFFF"/>
                </a:highlight>
                <a:latin typeface="Consolas" panose="020B0609020204030204" pitchFamily="49" charset="0"/>
              </a:rPr>
              <a:t> вместо </a:t>
            </a:r>
            <a:r>
              <a:rPr lang="ru-RU" sz="1600" dirty="0" err="1">
                <a:solidFill>
                  <a:srgbClr val="008000"/>
                </a:solidFill>
                <a:highlight>
                  <a:srgbClr val="FFFFFF"/>
                </a:highlight>
                <a:latin typeface="Consolas" panose="020B0609020204030204" pitchFamily="49" charset="0"/>
              </a:rPr>
              <a:t>delete</a:t>
            </a:r>
            <a:r>
              <a:rPr lang="ru-RU" sz="1600" dirty="0">
                <a:solidFill>
                  <a:srgbClr val="008000"/>
                </a:solidFill>
                <a:highlight>
                  <a:srgbClr val="FFFFFF"/>
                </a:highlight>
                <a:latin typeface="Consolas" panose="020B0609020204030204" pitchFamily="49" charset="0"/>
              </a:rPr>
              <a:t> []</a:t>
            </a:r>
            <a:endParaRPr lang="ru-RU"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8000"/>
                </a:solidFill>
                <a:highlight>
                  <a:srgbClr val="FFFFFF"/>
                </a:highlight>
                <a:latin typeface="Consolas" panose="020B0609020204030204" pitchFamily="49" charset="0"/>
              </a:rPr>
              <a:t>	// Выделяем в куче один объект </a:t>
            </a:r>
            <a:r>
              <a:rPr lang="ru-RU" sz="1600" dirty="0" err="1">
                <a:solidFill>
                  <a:srgbClr val="008000"/>
                </a:solidFill>
                <a:highlight>
                  <a:srgbClr val="FFFFFF"/>
                </a:highlight>
                <a:latin typeface="Consolas" panose="020B0609020204030204" pitchFamily="49" charset="0"/>
              </a:rPr>
              <a:t>float</a:t>
            </a:r>
            <a:r>
              <a:rPr lang="ru-RU" sz="1600" dirty="0">
                <a:solidFill>
                  <a:srgbClr val="008000"/>
                </a:solidFill>
                <a:highlight>
                  <a:srgbClr val="FFFFFF"/>
                </a:highlight>
                <a:latin typeface="Consolas" panose="020B0609020204030204" pitchFamily="49" charset="0"/>
              </a:rPr>
              <a:t>, инициализируя его значением 100</a:t>
            </a:r>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float</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pFloat</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float</a:t>
            </a:r>
            <a:r>
              <a:rPr lang="en-US" sz="1600" dirty="0">
                <a:solidFill>
                  <a:srgbClr val="000000"/>
                </a:solidFill>
                <a:highlight>
                  <a:srgbClr val="FFFFFF"/>
                </a:highlight>
                <a:latin typeface="Consolas" panose="020B0609020204030204" pitchFamily="49" charset="0"/>
              </a:rPr>
              <a:t>(100); </a:t>
            </a:r>
          </a:p>
          <a:p>
            <a:pPr defTabSz="179388"/>
            <a:r>
              <a:rPr lang="ru-RU" sz="1600" dirty="0">
                <a:solidFill>
                  <a:srgbClr val="0000FF"/>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delete</a:t>
            </a:r>
            <a:r>
              <a:rPr lang="ru-RU" sz="1600" dirty="0">
                <a:solidFill>
                  <a:srgbClr val="FF0000"/>
                </a:solidFill>
                <a:highlight>
                  <a:srgbClr val="FFFFFF"/>
                </a:highlight>
                <a:latin typeface="Consolas" panose="020B0609020204030204" pitchFamily="49" charset="0"/>
              </a:rPr>
              <a:t> [] </a:t>
            </a:r>
            <a:r>
              <a:rPr lang="ru-RU" sz="1600" dirty="0" err="1">
                <a:solidFill>
                  <a:srgbClr val="FF0000"/>
                </a:solidFill>
                <a:highlight>
                  <a:srgbClr val="FFFFFF"/>
                </a:highlight>
                <a:latin typeface="Consolas" panose="020B0609020204030204" pitchFamily="49" charset="0"/>
              </a:rPr>
              <a:t>pFloat</a:t>
            </a:r>
            <a:r>
              <a:rPr lang="ru-RU" sz="1600" dirty="0">
                <a:solidFill>
                  <a:srgbClr val="FF0000"/>
                </a:solidFill>
                <a:highlight>
                  <a:srgbClr val="FFFFFF"/>
                </a:highlight>
                <a:latin typeface="Consolas" panose="020B0609020204030204" pitchFamily="49" charset="0"/>
              </a:rPr>
              <a:t>;</a:t>
            </a:r>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Неопределенное поведение: использование </a:t>
            </a:r>
            <a:r>
              <a:rPr lang="ru-RU" sz="1600" dirty="0" err="1">
                <a:solidFill>
                  <a:srgbClr val="008000"/>
                </a:solidFill>
                <a:highlight>
                  <a:srgbClr val="FFFFFF"/>
                </a:highlight>
                <a:latin typeface="Consolas" panose="020B0609020204030204" pitchFamily="49" charset="0"/>
              </a:rPr>
              <a:t>delete</a:t>
            </a:r>
            <a:r>
              <a:rPr lang="ru-RU" sz="1600" dirty="0">
                <a:solidFill>
                  <a:srgbClr val="008000"/>
                </a:solidFill>
                <a:highlight>
                  <a:srgbClr val="FFFFFF"/>
                </a:highlight>
                <a:latin typeface="Consolas" panose="020B0609020204030204" pitchFamily="49" charset="0"/>
              </a:rPr>
              <a:t> [] вместо </a:t>
            </a:r>
            <a:r>
              <a:rPr lang="ru-RU" sz="1600" dirty="0" err="1">
                <a:solidFill>
                  <a:srgbClr val="008000"/>
                </a:solidFill>
                <a:highlight>
                  <a:srgbClr val="FFFFFF"/>
                </a:highlight>
                <a:latin typeface="Consolas" panose="020B0609020204030204" pitchFamily="49" charset="0"/>
              </a:rPr>
              <a:t>delete</a:t>
            </a:r>
            <a:endParaRPr lang="ru-RU"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char</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myString</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char</a:t>
            </a:r>
            <a:r>
              <a:rPr lang="en-US" sz="1600" dirty="0">
                <a:solidFill>
                  <a:srgbClr val="000000"/>
                </a:solidFill>
                <a:highlight>
                  <a:srgbClr val="FFFFFF"/>
                </a:highlight>
                <a:latin typeface="Consolas" panose="020B0609020204030204" pitchFamily="49" charset="0"/>
              </a:rPr>
              <a:t>[100];</a:t>
            </a: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delete</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myString</a:t>
            </a:r>
            <a:r>
              <a:rPr lang="en-US" sz="1600" dirty="0">
                <a:solidFill>
                  <a:srgbClr val="000000"/>
                </a:solidFill>
                <a:highlight>
                  <a:srgbClr val="FFFFFF"/>
                </a:highlight>
                <a:latin typeface="Consolas" panose="020B0609020204030204" pitchFamily="49" charset="0"/>
              </a:rPr>
              <a:t>;</a:t>
            </a:r>
          </a:p>
          <a:p>
            <a:pPr defTabSz="179388"/>
            <a:r>
              <a:rPr lang="ru-RU" sz="1600" dirty="0">
                <a:solidFill>
                  <a:srgbClr val="0000FF"/>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delete</a:t>
            </a:r>
            <a:r>
              <a:rPr lang="ru-RU" sz="1600" dirty="0">
                <a:solidFill>
                  <a:srgbClr val="FF0000"/>
                </a:solidFill>
                <a:highlight>
                  <a:srgbClr val="FFFFFF"/>
                </a:highlight>
                <a:latin typeface="Consolas" panose="020B0609020204030204" pitchFamily="49" charset="0"/>
              </a:rPr>
              <a:t> [] </a:t>
            </a:r>
            <a:r>
              <a:rPr lang="ru-RU" sz="1600" dirty="0" err="1">
                <a:solidFill>
                  <a:srgbClr val="FF0000"/>
                </a:solidFill>
                <a:highlight>
                  <a:srgbClr val="FFFFFF"/>
                </a:highlight>
                <a:latin typeface="Consolas" panose="020B0609020204030204" pitchFamily="49" charset="0"/>
              </a:rPr>
              <a:t>myString</a:t>
            </a:r>
            <a:r>
              <a:rPr lang="ru-RU" sz="1600" dirty="0">
                <a:solidFill>
                  <a:srgbClr val="FF0000"/>
                </a:solidFill>
                <a:highlight>
                  <a:srgbClr val="FFFFFF"/>
                </a:highlight>
                <a:latin typeface="Consolas" panose="020B0609020204030204" pitchFamily="49" charset="0"/>
              </a:rPr>
              <a:t>;</a:t>
            </a:r>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Неопределенное поведение: повторное удаление массива</a:t>
            </a:r>
            <a:endParaRPr lang="ru-RU"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char</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anotherString</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char</a:t>
            </a:r>
            <a:r>
              <a:rPr lang="en-US" sz="1600" dirty="0">
                <a:solidFill>
                  <a:srgbClr val="000000"/>
                </a:solidFill>
                <a:highlight>
                  <a:srgbClr val="FFFFFF"/>
                </a:highlight>
                <a:latin typeface="Consolas" panose="020B0609020204030204" pitchFamily="49" charset="0"/>
              </a:rPr>
              <a:t>[10];</a:t>
            </a: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delete</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anotherString</a:t>
            </a:r>
            <a:r>
              <a:rPr lang="en-US" sz="1600" dirty="0">
                <a:solidFill>
                  <a:srgbClr val="000000"/>
                </a:solidFill>
                <a:highlight>
                  <a:srgbClr val="FFFFFF"/>
                </a:highlight>
                <a:latin typeface="Consolas" panose="020B0609020204030204" pitchFamily="49" charset="0"/>
              </a:rPr>
              <a:t>;</a:t>
            </a:r>
          </a:p>
          <a:p>
            <a:pPr defTabSz="179388"/>
            <a:r>
              <a:rPr lang="ru-RU" sz="1600" dirty="0">
                <a:solidFill>
                  <a:srgbClr val="000080"/>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anotherString</a:t>
            </a:r>
            <a:r>
              <a:rPr lang="ru-RU" sz="1600" dirty="0">
                <a:solidFill>
                  <a:srgbClr val="FF0000"/>
                </a:solidFill>
                <a:highlight>
                  <a:srgbClr val="FFFFFF"/>
                </a:highlight>
                <a:latin typeface="Consolas" panose="020B0609020204030204" pitchFamily="49" charset="0"/>
              </a:rPr>
              <a:t>[0] = 'A</a:t>
            </a:r>
            <a:r>
              <a:rPr lang="en-US" sz="1600" dirty="0">
                <a:solidFill>
                  <a:srgbClr val="FF0000"/>
                </a:solidFill>
                <a:highlight>
                  <a:srgbClr val="FFFFFF"/>
                </a:highlight>
                <a:latin typeface="Consolas" panose="020B0609020204030204" pitchFamily="49" charset="0"/>
              </a:rPr>
              <a:t>'</a:t>
            </a:r>
            <a:r>
              <a:rPr lang="ru-RU" sz="1600" dirty="0">
                <a:solidFill>
                  <a:srgbClr val="FF0000"/>
                </a:solidFill>
                <a:highlight>
                  <a:srgbClr val="FFFFFF"/>
                </a:highlight>
                <a:latin typeface="Consolas" panose="020B0609020204030204" pitchFamily="49" charset="0"/>
              </a:rPr>
              <a:t>;</a:t>
            </a:r>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Неопределенное поведение: доступ к элементам удаленного массива</a:t>
            </a:r>
            <a:endParaRPr lang="ru-RU"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void</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pData</a:t>
            </a:r>
            <a:r>
              <a:rPr lang="en-US" sz="1600" dirty="0">
                <a:solidFill>
                  <a:srgbClr val="000000"/>
                </a:solidFill>
                <a:highlight>
                  <a:srgbClr val="FFFFFF"/>
                </a:highlight>
                <a:latin typeface="Consolas" panose="020B0609020204030204" pitchFamily="49" charset="0"/>
              </a:rPr>
              <a:t> = </a:t>
            </a:r>
            <a:r>
              <a:rPr lang="en-US" sz="1600" dirty="0" err="1">
                <a:solidFill>
                  <a:srgbClr val="6F008A"/>
                </a:solidFill>
                <a:highlight>
                  <a:srgbClr val="FFFFFF"/>
                </a:highlight>
                <a:latin typeface="Consolas" panose="020B0609020204030204" pitchFamily="49" charset="0"/>
              </a:rPr>
              <a:t>malloc</a:t>
            </a:r>
            <a:r>
              <a:rPr lang="en-US" sz="1600" dirty="0">
                <a:solidFill>
                  <a:srgbClr val="000000"/>
                </a:solidFill>
                <a:highlight>
                  <a:srgbClr val="FFFFFF"/>
                </a:highlight>
                <a:latin typeface="Consolas" panose="020B0609020204030204" pitchFamily="49" charset="0"/>
              </a:rPr>
              <a:t>(100);</a:t>
            </a:r>
          </a:p>
          <a:p>
            <a:pPr defTabSz="179388"/>
            <a:r>
              <a:rPr lang="ru-RU" sz="1600" dirty="0">
                <a:solidFill>
                  <a:srgbClr val="6F008A"/>
                </a:solidFill>
                <a:highlight>
                  <a:srgbClr val="FFFFFF"/>
                </a:highlight>
                <a:latin typeface="Consolas" panose="020B0609020204030204" pitchFamily="49" charset="0"/>
              </a:rPr>
              <a:t>	</a:t>
            </a:r>
            <a:r>
              <a:rPr lang="en-US" sz="1600" dirty="0">
                <a:solidFill>
                  <a:srgbClr val="6F008A"/>
                </a:solidFill>
                <a:highlight>
                  <a:srgbClr val="FFFFFF"/>
                </a:highlight>
                <a:latin typeface="Consolas" panose="020B0609020204030204" pitchFamily="49" charset="0"/>
              </a:rPr>
              <a:t>free</a:t>
            </a:r>
            <a:r>
              <a:rPr lang="en-US" sz="1600" dirty="0">
                <a:solidFill>
                  <a:srgbClr val="000000"/>
                </a:solidFill>
                <a:highlight>
                  <a:srgbClr val="FFFFFF"/>
                </a:highlight>
                <a:latin typeface="Consolas" panose="020B0609020204030204" pitchFamily="49" charset="0"/>
              </a:rPr>
              <a:t>(</a:t>
            </a:r>
            <a:r>
              <a:rPr lang="en-US" sz="1600" dirty="0" err="1">
                <a:solidFill>
                  <a:srgbClr val="000080"/>
                </a:solidFill>
                <a:highlight>
                  <a:srgbClr val="FFFFFF"/>
                </a:highlight>
                <a:latin typeface="Consolas" panose="020B0609020204030204" pitchFamily="49" charset="0"/>
              </a:rPr>
              <a:t>pData</a:t>
            </a:r>
            <a:r>
              <a:rPr lang="en-US" sz="1600" dirty="0">
                <a:solidFill>
                  <a:srgbClr val="000000"/>
                </a:solidFill>
                <a:highlight>
                  <a:srgbClr val="FFFFFF"/>
                </a:highlight>
                <a:latin typeface="Consolas" panose="020B0609020204030204" pitchFamily="49" charset="0"/>
              </a:rPr>
              <a:t>);</a:t>
            </a:r>
          </a:p>
          <a:p>
            <a:pPr defTabSz="179388"/>
            <a:r>
              <a:rPr lang="ru-RU" sz="1600" dirty="0">
                <a:solidFill>
                  <a:srgbClr val="6F008A"/>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free</a:t>
            </a:r>
            <a:r>
              <a:rPr lang="ru-RU" sz="1600" dirty="0">
                <a:solidFill>
                  <a:srgbClr val="FF0000"/>
                </a:solidFill>
                <a:highlight>
                  <a:srgbClr val="FFFFFF"/>
                </a:highlight>
                <a:latin typeface="Consolas" panose="020B0609020204030204" pitchFamily="49" charset="0"/>
              </a:rPr>
              <a:t>(</a:t>
            </a:r>
            <a:r>
              <a:rPr lang="ru-RU" sz="1600" dirty="0" err="1">
                <a:solidFill>
                  <a:srgbClr val="FF0000"/>
                </a:solidFill>
                <a:highlight>
                  <a:srgbClr val="FFFFFF"/>
                </a:highlight>
                <a:latin typeface="Consolas" panose="020B0609020204030204" pitchFamily="49" charset="0"/>
              </a:rPr>
              <a:t>pData</a:t>
            </a:r>
            <a:r>
              <a:rPr lang="ru-RU" sz="1600" dirty="0">
                <a:solidFill>
                  <a:srgbClr val="FF0000"/>
                </a:solidFill>
                <a:highlight>
                  <a:srgbClr val="FFFFFF"/>
                </a:highlight>
                <a:latin typeface="Consolas" panose="020B0609020204030204" pitchFamily="49" charset="0"/>
              </a:rPr>
              <a:t>);</a:t>
            </a:r>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Неопределенное поведение: повторное удаление блока данных</a:t>
            </a:r>
            <a:endParaRPr lang="ru-RU" sz="16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2573531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fade">
                                      <p:cBhvr>
                                        <p:cTn id="20" dur="500"/>
                                        <p:tgtEl>
                                          <p:spTgt spid="5">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fade">
                                      <p:cBhvr>
                                        <p:cTn id="23" dur="500"/>
                                        <p:tgtEl>
                                          <p:spTgt spid="5">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500"/>
                                        <p:tgtEl>
                                          <p:spTgt spid="5">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animEffect transition="in" filter="fade">
                                      <p:cBhvr>
                                        <p:cTn id="33" dur="500"/>
                                        <p:tgtEl>
                                          <p:spTgt spid="5">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9" end="9"/>
                                            </p:txEl>
                                          </p:spTgt>
                                        </p:tgtEl>
                                        <p:attrNameLst>
                                          <p:attrName>style.visibility</p:attrName>
                                        </p:attrNameLst>
                                      </p:cBhvr>
                                      <p:to>
                                        <p:strVal val="visible"/>
                                      </p:to>
                                    </p:set>
                                    <p:animEffect transition="in" filter="fade">
                                      <p:cBhvr>
                                        <p:cTn id="36" dur="500"/>
                                        <p:tgtEl>
                                          <p:spTgt spid="5">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animEffect transition="in" filter="fade">
                                      <p:cBhvr>
                                        <p:cTn id="39" dur="500"/>
                                        <p:tgtEl>
                                          <p:spTgt spid="5">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5">
                                            <p:txEl>
                                              <p:pRg st="11" end="11"/>
                                            </p:txEl>
                                          </p:spTgt>
                                        </p:tgtEl>
                                        <p:attrNameLst>
                                          <p:attrName>style.visibility</p:attrName>
                                        </p:attrNameLst>
                                      </p:cBhvr>
                                      <p:to>
                                        <p:strVal val="visible"/>
                                      </p:to>
                                    </p:set>
                                    <p:animEffect transition="in" filter="fade">
                                      <p:cBhvr>
                                        <p:cTn id="44" dur="500"/>
                                        <p:tgtEl>
                                          <p:spTgt spid="5">
                                            <p:txEl>
                                              <p:pRg st="11" end="1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5">
                                            <p:txEl>
                                              <p:pRg st="13" end="13"/>
                                            </p:txEl>
                                          </p:spTgt>
                                        </p:tgtEl>
                                        <p:attrNameLst>
                                          <p:attrName>style.visibility</p:attrName>
                                        </p:attrNameLst>
                                      </p:cBhvr>
                                      <p:to>
                                        <p:strVal val="visible"/>
                                      </p:to>
                                    </p:set>
                                    <p:animEffect transition="in" filter="fade">
                                      <p:cBhvr>
                                        <p:cTn id="49" dur="500"/>
                                        <p:tgtEl>
                                          <p:spTgt spid="5">
                                            <p:txEl>
                                              <p:pRg st="13" end="13"/>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5">
                                            <p:txEl>
                                              <p:pRg st="14" end="14"/>
                                            </p:txEl>
                                          </p:spTgt>
                                        </p:tgtEl>
                                        <p:attrNameLst>
                                          <p:attrName>style.visibility</p:attrName>
                                        </p:attrNameLst>
                                      </p:cBhvr>
                                      <p:to>
                                        <p:strVal val="visible"/>
                                      </p:to>
                                    </p:set>
                                    <p:animEffect transition="in" filter="fade">
                                      <p:cBhvr>
                                        <p:cTn id="52" dur="500"/>
                                        <p:tgtEl>
                                          <p:spTgt spid="5">
                                            <p:txEl>
                                              <p:pRg st="14" end="14"/>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animEffect transition="in" filter="fade">
                                      <p:cBhvr>
                                        <p:cTn id="55" dur="500"/>
                                        <p:tgtEl>
                                          <p:spTgt spid="5">
                                            <p:txEl>
                                              <p:pRg st="15" end="1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5">
                                            <p:txEl>
                                              <p:pRg st="16" end="16"/>
                                            </p:txEl>
                                          </p:spTgt>
                                        </p:tgtEl>
                                        <p:attrNameLst>
                                          <p:attrName>style.visibility</p:attrName>
                                        </p:attrNameLst>
                                      </p:cBhvr>
                                      <p:to>
                                        <p:strVal val="visible"/>
                                      </p:to>
                                    </p:set>
                                    <p:animEffect transition="in" filter="fade">
                                      <p:cBhvr>
                                        <p:cTn id="60" dur="500"/>
                                        <p:tgtEl>
                                          <p:spTgt spid="5">
                                            <p:txEl>
                                              <p:pRg st="16" end="16"/>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5">
                                            <p:txEl>
                                              <p:pRg st="18" end="18"/>
                                            </p:txEl>
                                          </p:spTgt>
                                        </p:tgtEl>
                                        <p:attrNameLst>
                                          <p:attrName>style.visibility</p:attrName>
                                        </p:attrNameLst>
                                      </p:cBhvr>
                                      <p:to>
                                        <p:strVal val="visible"/>
                                      </p:to>
                                    </p:set>
                                    <p:animEffect transition="in" filter="fade">
                                      <p:cBhvr>
                                        <p:cTn id="65" dur="500"/>
                                        <p:tgtEl>
                                          <p:spTgt spid="5">
                                            <p:txEl>
                                              <p:pRg st="18" end="18"/>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5">
                                            <p:txEl>
                                              <p:pRg st="19" end="19"/>
                                            </p:txEl>
                                          </p:spTgt>
                                        </p:tgtEl>
                                        <p:attrNameLst>
                                          <p:attrName>style.visibility</p:attrName>
                                        </p:attrNameLst>
                                      </p:cBhvr>
                                      <p:to>
                                        <p:strVal val="visible"/>
                                      </p:to>
                                    </p:set>
                                    <p:animEffect transition="in" filter="fade">
                                      <p:cBhvr>
                                        <p:cTn id="68" dur="500"/>
                                        <p:tgtEl>
                                          <p:spTgt spid="5">
                                            <p:txEl>
                                              <p:pRg st="19" end="19"/>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5">
                                            <p:txEl>
                                              <p:pRg st="20" end="20"/>
                                            </p:txEl>
                                          </p:spTgt>
                                        </p:tgtEl>
                                        <p:attrNameLst>
                                          <p:attrName>style.visibility</p:attrName>
                                        </p:attrNameLst>
                                      </p:cBhvr>
                                      <p:to>
                                        <p:strVal val="visible"/>
                                      </p:to>
                                    </p:set>
                                    <p:animEffect transition="in" filter="fade">
                                      <p:cBhvr>
                                        <p:cTn id="71" dur="500"/>
                                        <p:tgtEl>
                                          <p:spTgt spid="5">
                                            <p:txEl>
                                              <p:pRg st="20" end="2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5">
                                            <p:txEl>
                                              <p:pRg st="21" end="21"/>
                                            </p:txEl>
                                          </p:spTgt>
                                        </p:tgtEl>
                                        <p:attrNameLst>
                                          <p:attrName>style.visibility</p:attrName>
                                        </p:attrNameLst>
                                      </p:cBhvr>
                                      <p:to>
                                        <p:strVal val="visible"/>
                                      </p:to>
                                    </p:set>
                                    <p:animEffect transition="in" filter="fade">
                                      <p:cBhvr>
                                        <p:cTn id="76" dur="500"/>
                                        <p:tgtEl>
                                          <p:spTgt spid="5">
                                            <p:txEl>
                                              <p:pRg st="21" end="21"/>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5">
                                            <p:txEl>
                                              <p:pRg st="23" end="23"/>
                                            </p:txEl>
                                          </p:spTgt>
                                        </p:tgtEl>
                                        <p:attrNameLst>
                                          <p:attrName>style.visibility</p:attrName>
                                        </p:attrNameLst>
                                      </p:cBhvr>
                                      <p:to>
                                        <p:strVal val="visible"/>
                                      </p:to>
                                    </p:set>
                                    <p:animEffect transition="in" filter="fade">
                                      <p:cBhvr>
                                        <p:cTn id="81" dur="500"/>
                                        <p:tgtEl>
                                          <p:spTgt spid="5">
                                            <p:txEl>
                                              <p:pRg st="23" end="23"/>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5">
                                            <p:txEl>
                                              <p:pRg st="24" end="24"/>
                                            </p:txEl>
                                          </p:spTgt>
                                        </p:tgtEl>
                                        <p:attrNameLst>
                                          <p:attrName>style.visibility</p:attrName>
                                        </p:attrNameLst>
                                      </p:cBhvr>
                                      <p:to>
                                        <p:strVal val="visible"/>
                                      </p:to>
                                    </p:set>
                                    <p:animEffect transition="in" filter="fade">
                                      <p:cBhvr>
                                        <p:cTn id="84" dur="500"/>
                                        <p:tgtEl>
                                          <p:spTgt spid="5">
                                            <p:txEl>
                                              <p:pRg st="24" end="24"/>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5">
                                            <p:txEl>
                                              <p:pRg st="25" end="25"/>
                                            </p:txEl>
                                          </p:spTgt>
                                        </p:tgtEl>
                                        <p:attrNameLst>
                                          <p:attrName>style.visibility</p:attrName>
                                        </p:attrNameLst>
                                      </p:cBhvr>
                                      <p:to>
                                        <p:strVal val="visible"/>
                                      </p:to>
                                    </p:set>
                                    <p:animEffect transition="in" filter="fade">
                                      <p:cBhvr>
                                        <p:cTn id="87" dur="500"/>
                                        <p:tgtEl>
                                          <p:spTgt spid="5">
                                            <p:txEl>
                                              <p:pRg st="25" end="25"/>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5">
                                            <p:txEl>
                                              <p:pRg st="26" end="26"/>
                                            </p:txEl>
                                          </p:spTgt>
                                        </p:tgtEl>
                                        <p:attrNameLst>
                                          <p:attrName>style.visibility</p:attrName>
                                        </p:attrNameLst>
                                      </p:cBhvr>
                                      <p:to>
                                        <p:strVal val="visible"/>
                                      </p:to>
                                    </p:set>
                                    <p:animEffect transition="in" filter="fade">
                                      <p:cBhvr>
                                        <p:cTn id="92" dur="500"/>
                                        <p:tgtEl>
                                          <p:spTgt spid="5">
                                            <p:txEl>
                                              <p:pRg st="26"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983432" y="1844825"/>
            <a:ext cx="9397552" cy="4524315"/>
          </a:xfrm>
          <a:prstGeom prst="rect">
            <a:avLst/>
          </a:prstGeom>
        </p:spPr>
        <p:txBody>
          <a:bodyPr wrap="square">
            <a:spAutoFit/>
          </a:bodyPr>
          <a:lstStyle/>
          <a:p>
            <a:pPr defTabSz="179388"/>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a:t>
            </a:r>
            <a:r>
              <a:rPr lang="en-US" sz="1600" dirty="0">
                <a:solidFill>
                  <a:srgbClr val="880000"/>
                </a:solidFill>
                <a:highlight>
                  <a:srgbClr val="FFFFFF"/>
                </a:highlight>
                <a:latin typeface="Consolas" panose="020B0609020204030204" pitchFamily="49" charset="0"/>
              </a:rPr>
              <a:t>main</a:t>
            </a:r>
            <a:r>
              <a:rPr lang="en-US" sz="1600" dirty="0">
                <a:solidFill>
                  <a:srgbClr val="000000"/>
                </a:solidFill>
                <a:highlight>
                  <a:srgbClr val="FFFFFF"/>
                </a:highlight>
                <a:latin typeface="Consolas" panose="020B0609020204030204" pitchFamily="49" charset="0"/>
              </a:rPr>
              <a:t>(</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a:t>
            </a:r>
            <a:r>
              <a:rPr lang="en-US" sz="1600" dirty="0" err="1">
                <a:solidFill>
                  <a:srgbClr val="000080"/>
                </a:solidFill>
                <a:highlight>
                  <a:srgbClr val="FFFFFF"/>
                </a:highlight>
                <a:latin typeface="Consolas" panose="020B0609020204030204" pitchFamily="49" charset="0"/>
              </a:rPr>
              <a:t>argc</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char</a:t>
            </a:r>
            <a:r>
              <a:rPr lang="en-US" sz="1600" dirty="0">
                <a:solidFill>
                  <a:srgbClr val="000000"/>
                </a:solidFill>
                <a:highlight>
                  <a:srgbClr val="FFFFFF"/>
                </a:highlight>
                <a:latin typeface="Consolas" panose="020B0609020204030204" pitchFamily="49" charset="0"/>
              </a:rPr>
              <a:t>* </a:t>
            </a:r>
            <a:r>
              <a:rPr lang="en-US" sz="1600" dirty="0" err="1">
                <a:solidFill>
                  <a:srgbClr val="000080"/>
                </a:solidFill>
                <a:highlight>
                  <a:srgbClr val="FFFFFF"/>
                </a:highlight>
                <a:latin typeface="Consolas" panose="020B0609020204030204" pitchFamily="49" charset="0"/>
              </a:rPr>
              <a:t>argv</a:t>
            </a:r>
            <a:r>
              <a:rPr lang="en-US" sz="1600" dirty="0">
                <a:solidFill>
                  <a:srgbClr val="000000"/>
                </a:solidFill>
                <a:highlight>
                  <a:srgbClr val="FFFFFF"/>
                </a:highlight>
                <a:latin typeface="Consolas" panose="020B0609020204030204" pitchFamily="49" charset="0"/>
              </a:rPr>
              <a:t>[])</a:t>
            </a:r>
          </a:p>
          <a:p>
            <a:pPr defTabSz="179388"/>
            <a:r>
              <a:rPr lang="ru-RU" sz="1600" dirty="0">
                <a:solidFill>
                  <a:srgbClr val="000000"/>
                </a:solidFill>
                <a:highlight>
                  <a:srgbClr val="FFFFFF"/>
                </a:highlight>
                <a:latin typeface="Consolas" panose="020B0609020204030204" pitchFamily="49" charset="0"/>
              </a:rPr>
              <a:t>{</a:t>
            </a:r>
          </a:p>
          <a:p>
            <a:pPr defTabSz="179388"/>
            <a:r>
              <a:rPr lang="ru-RU" sz="1600" dirty="0">
                <a:solidFill>
                  <a:srgbClr val="0000FF"/>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someInt</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(11);</a:t>
            </a:r>
          </a:p>
          <a:p>
            <a:pPr defTabSz="179388"/>
            <a:r>
              <a:rPr lang="ru-RU" sz="1600" dirty="0">
                <a:solidFill>
                  <a:srgbClr val="000080"/>
                </a:solidFill>
                <a:highlight>
                  <a:srgbClr val="FFFFFF"/>
                </a:highlight>
                <a:latin typeface="Consolas" panose="020B0609020204030204" pitchFamily="49" charset="0"/>
              </a:rPr>
              <a:t>	</a:t>
            </a:r>
            <a:r>
              <a:rPr lang="ru-RU" sz="1600" dirty="0" err="1">
                <a:solidFill>
                  <a:srgbClr val="000080"/>
                </a:solidFill>
                <a:highlight>
                  <a:srgbClr val="FFFFFF"/>
                </a:highlight>
                <a:latin typeface="Consolas" panose="020B0609020204030204" pitchFamily="49" charset="0"/>
              </a:rPr>
              <a:t>someInt</a:t>
            </a:r>
            <a:r>
              <a:rPr lang="ru-RU" sz="1600" dirty="0">
                <a:solidFill>
                  <a:srgbClr val="000000"/>
                </a:solidFill>
                <a:highlight>
                  <a:srgbClr val="FFFFFF"/>
                </a:highlight>
                <a:latin typeface="Consolas" panose="020B0609020204030204" pitchFamily="49" charset="0"/>
              </a:rPr>
              <a:t> = </a:t>
            </a:r>
            <a:r>
              <a:rPr lang="ru-RU" sz="1600" dirty="0" err="1">
                <a:solidFill>
                  <a:srgbClr val="0000FF"/>
                </a:solidFill>
                <a:highlight>
                  <a:srgbClr val="FFFFFF"/>
                </a:highlight>
                <a:latin typeface="Consolas" panose="020B0609020204030204" pitchFamily="49" charset="0"/>
              </a:rPr>
              <a:t>new</a:t>
            </a:r>
            <a:r>
              <a:rPr lang="ru-RU" sz="1600" dirty="0">
                <a:solidFill>
                  <a:srgbClr val="000000"/>
                </a:solidFill>
                <a:highlight>
                  <a:srgbClr val="FFFFFF"/>
                </a:highlight>
                <a:latin typeface="Consolas" panose="020B0609020204030204" pitchFamily="49" charset="0"/>
              </a:rPr>
              <a:t> </a:t>
            </a:r>
            <a:r>
              <a:rPr lang="ru-RU" sz="1600" dirty="0" err="1">
                <a:solidFill>
                  <a:srgbClr val="0000FF"/>
                </a:solidFill>
                <a:highlight>
                  <a:srgbClr val="FFFFFF"/>
                </a:highlight>
                <a:latin typeface="Consolas" panose="020B0609020204030204" pitchFamily="49" charset="0"/>
              </a:rPr>
              <a:t>int</a:t>
            </a:r>
            <a:r>
              <a:rPr lang="ru-RU" sz="1600" dirty="0">
                <a:solidFill>
                  <a:srgbClr val="000000"/>
                </a:solidFill>
                <a:highlight>
                  <a:srgbClr val="FFFFFF"/>
                </a:highlight>
                <a:latin typeface="Consolas" panose="020B0609020204030204" pitchFamily="49" charset="0"/>
              </a:rPr>
              <a:t>(12);</a:t>
            </a: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delete</a:t>
            </a:r>
            <a:r>
              <a:rPr lang="en-US" sz="1600" dirty="0">
                <a:solidFill>
                  <a:srgbClr val="000000"/>
                </a:solidFill>
                <a:highlight>
                  <a:srgbClr val="FFFFFF"/>
                </a:highlight>
                <a:latin typeface="Consolas" panose="020B0609020204030204" pitchFamily="49" charset="0"/>
              </a:rPr>
              <a:t> </a:t>
            </a:r>
            <a:r>
              <a:rPr lang="en-US" sz="1600" dirty="0" err="1">
                <a:solidFill>
                  <a:srgbClr val="000080"/>
                </a:solidFill>
                <a:highlight>
                  <a:srgbClr val="FFFFFF"/>
                </a:highlight>
                <a:latin typeface="Consolas" panose="020B0609020204030204" pitchFamily="49" charset="0"/>
              </a:rPr>
              <a:t>someInt</a:t>
            </a:r>
            <a:r>
              <a:rPr lang="en-US" sz="1600" dirty="0">
                <a:solidFill>
                  <a:srgbClr val="000000"/>
                </a:solidFill>
                <a:highlight>
                  <a:srgbClr val="FFFFFF"/>
                </a:highlight>
                <a:latin typeface="Consolas" panose="020B0609020204030204" pitchFamily="49" charset="0"/>
              </a:rPr>
              <a:t>;</a:t>
            </a:r>
          </a:p>
          <a:p>
            <a:pPr defTabSz="179388"/>
            <a:r>
              <a:rPr lang="en-US"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Утечка памяти: старое значение указателя потеряно, память не освободить</a:t>
            </a:r>
            <a:endParaRPr lang="en-US"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ru-RU" sz="1600" dirty="0" err="1">
                <a:solidFill>
                  <a:srgbClr val="0000FF"/>
                </a:solidFill>
                <a:highlight>
                  <a:srgbClr val="FFFFFF"/>
                </a:highlight>
                <a:latin typeface="Consolas" panose="020B0609020204030204" pitchFamily="49" charset="0"/>
              </a:rPr>
              <a:t>int</a:t>
            </a:r>
            <a:r>
              <a:rPr lang="ru-RU" sz="1600" dirty="0">
                <a:solidFill>
                  <a:srgbClr val="000000"/>
                </a:solidFill>
                <a:highlight>
                  <a:srgbClr val="FFFFFF"/>
                </a:highlight>
                <a:latin typeface="Consolas" panose="020B0609020204030204" pitchFamily="49" charset="0"/>
              </a:rPr>
              <a:t> </a:t>
            </a:r>
            <a:r>
              <a:rPr lang="ru-RU" sz="1600" dirty="0" err="1">
                <a:solidFill>
                  <a:srgbClr val="000080"/>
                </a:solidFill>
                <a:highlight>
                  <a:srgbClr val="FFFFFF"/>
                </a:highlight>
                <a:latin typeface="Consolas" panose="020B0609020204030204" pitchFamily="49" charset="0"/>
              </a:rPr>
              <a:t>someValue</a:t>
            </a:r>
            <a:r>
              <a:rPr lang="ru-RU" sz="1600" dirty="0">
                <a:solidFill>
                  <a:srgbClr val="000000"/>
                </a:solidFill>
                <a:highlight>
                  <a:srgbClr val="FFFFFF"/>
                </a:highlight>
                <a:latin typeface="Consolas" panose="020B0609020204030204" pitchFamily="49" charset="0"/>
              </a:rPr>
              <a:t> = *(</a:t>
            </a:r>
            <a:r>
              <a:rPr lang="ru-RU" sz="1600" dirty="0" err="1">
                <a:solidFill>
                  <a:srgbClr val="0000FF"/>
                </a:solidFill>
                <a:highlight>
                  <a:srgbClr val="FFFFFF"/>
                </a:highlight>
                <a:latin typeface="Consolas" panose="020B0609020204030204" pitchFamily="49" charset="0"/>
              </a:rPr>
              <a:t>new</a:t>
            </a:r>
            <a:r>
              <a:rPr lang="ru-RU" sz="1600" dirty="0">
                <a:solidFill>
                  <a:srgbClr val="000000"/>
                </a:solidFill>
                <a:highlight>
                  <a:srgbClr val="FFFFFF"/>
                </a:highlight>
                <a:latin typeface="Consolas" panose="020B0609020204030204" pitchFamily="49" charset="0"/>
              </a:rPr>
              <a:t> </a:t>
            </a:r>
            <a:r>
              <a:rPr lang="ru-RU" sz="1600" dirty="0" err="1">
                <a:solidFill>
                  <a:srgbClr val="0000FF"/>
                </a:solidFill>
                <a:highlight>
                  <a:srgbClr val="FFFFFF"/>
                </a:highlight>
                <a:latin typeface="Consolas" panose="020B0609020204030204" pitchFamily="49" charset="0"/>
              </a:rPr>
              <a:t>int</a:t>
            </a:r>
            <a:r>
              <a:rPr lang="ru-RU" sz="1600" dirty="0">
                <a:solidFill>
                  <a:srgbClr val="000000"/>
                </a:solidFill>
                <a:highlight>
                  <a:srgbClr val="FFFFFF"/>
                </a:highlight>
                <a:latin typeface="Consolas" panose="020B0609020204030204" pitchFamily="49" charset="0"/>
              </a:rPr>
              <a:t>(35));</a:t>
            </a:r>
            <a:endParaRPr lang="en-US" sz="1600" dirty="0">
              <a:solidFill>
                <a:srgbClr val="000000"/>
              </a:solidFill>
              <a:highlight>
                <a:srgbClr val="FFFFFF"/>
              </a:highlight>
              <a:latin typeface="Consolas" panose="020B0609020204030204" pitchFamily="49" charset="0"/>
            </a:endParaRPr>
          </a:p>
          <a:p>
            <a:pPr defTabSz="179388"/>
            <a:r>
              <a:rPr lang="en-US"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Утечка памяти: выделили в куче, </a:t>
            </a:r>
            <a:r>
              <a:rPr lang="ru-RU" sz="1600" dirty="0" err="1">
                <a:solidFill>
                  <a:srgbClr val="008000"/>
                </a:solidFill>
                <a:highlight>
                  <a:srgbClr val="FFFFFF"/>
                </a:highlight>
                <a:latin typeface="Consolas" panose="020B0609020204030204" pitchFamily="49" charset="0"/>
              </a:rPr>
              <a:t>разыменовали</a:t>
            </a:r>
            <a:r>
              <a:rPr lang="ru-RU" sz="1600" dirty="0">
                <a:solidFill>
                  <a:srgbClr val="008000"/>
                </a:solidFill>
                <a:highlight>
                  <a:srgbClr val="FFFFFF"/>
                </a:highlight>
                <a:latin typeface="Consolas" panose="020B0609020204030204" pitchFamily="49" charset="0"/>
              </a:rPr>
              <a:t>, адрес потеряли</a:t>
            </a:r>
            <a:endParaRPr lang="ru-RU"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 </a:t>
            </a:r>
            <a:r>
              <a:rPr lang="en-US" sz="1600" dirty="0">
                <a:solidFill>
                  <a:srgbClr val="000080"/>
                </a:solidFill>
                <a:highlight>
                  <a:srgbClr val="FFFFFF"/>
                </a:highlight>
                <a:latin typeface="Consolas" panose="020B0609020204030204" pitchFamily="49" charset="0"/>
              </a:rPr>
              <a:t>p</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(10);</a:t>
            </a: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if</a:t>
            </a:r>
            <a:r>
              <a:rPr lang="en-US" sz="1600" dirty="0">
                <a:solidFill>
                  <a:srgbClr val="000000"/>
                </a:solidFill>
                <a:highlight>
                  <a:srgbClr val="FFFFFF"/>
                </a:highlight>
                <a:latin typeface="Consolas" panose="020B0609020204030204" pitchFamily="49" charset="0"/>
              </a:rPr>
              <a:t> (</a:t>
            </a:r>
            <a:r>
              <a:rPr lang="en-US" sz="1600" dirty="0" err="1">
                <a:solidFill>
                  <a:srgbClr val="6F008A"/>
                </a:solidFill>
                <a:highlight>
                  <a:srgbClr val="FFFFFF"/>
                </a:highlight>
                <a:latin typeface="Consolas" panose="020B0609020204030204" pitchFamily="49" charset="0"/>
              </a:rPr>
              <a:t>getchar</a:t>
            </a:r>
            <a:r>
              <a:rPr lang="en-US" sz="1600" dirty="0">
                <a:solidFill>
                  <a:srgbClr val="000000"/>
                </a:solidFill>
                <a:highlight>
                  <a:srgbClr val="FFFFFF"/>
                </a:highlight>
                <a:latin typeface="Consolas" panose="020B0609020204030204" pitchFamily="49" charset="0"/>
              </a:rPr>
              <a:t>() == </a:t>
            </a:r>
            <a:r>
              <a:rPr lang="en-US" sz="1600" dirty="0">
                <a:solidFill>
                  <a:srgbClr val="A31515"/>
                </a:solidFill>
                <a:highlight>
                  <a:srgbClr val="FFFFFF"/>
                </a:highlight>
                <a:latin typeface="Consolas" panose="020B0609020204030204" pitchFamily="49" charset="0"/>
              </a:rPr>
              <a:t>'A'</a:t>
            </a:r>
            <a:r>
              <a:rPr lang="en-US" sz="1600" dirty="0">
                <a:solidFill>
                  <a:srgbClr val="000000"/>
                </a:solidFill>
                <a:highlight>
                  <a:srgbClr val="FFFFFF"/>
                </a:highlight>
                <a:latin typeface="Consolas" panose="020B0609020204030204" pitchFamily="49" charset="0"/>
              </a:rPr>
              <a:t>)</a:t>
            </a:r>
          </a:p>
          <a:p>
            <a:pPr defTabSz="179388"/>
            <a:r>
              <a:rPr lang="ru-RU" sz="1600" dirty="0">
                <a:solidFill>
                  <a:srgbClr val="000000"/>
                </a:solidFill>
                <a:highlight>
                  <a:srgbClr val="FFFFFF"/>
                </a:highlight>
                <a:latin typeface="Consolas" panose="020B0609020204030204" pitchFamily="49" charset="0"/>
              </a:rPr>
              <a:t>	{</a:t>
            </a:r>
          </a:p>
          <a:p>
            <a:pPr defTabSz="179388"/>
            <a:r>
              <a:rPr lang="ru-RU" sz="1600" dirty="0">
                <a:solidFill>
                  <a:srgbClr val="0000FF"/>
                </a:solidFill>
                <a:highlight>
                  <a:srgbClr val="FFFFFF"/>
                </a:highlight>
                <a:latin typeface="Consolas" panose="020B0609020204030204" pitchFamily="49" charset="0"/>
              </a:rPr>
              <a:t>		</a:t>
            </a:r>
            <a:r>
              <a:rPr lang="ru-RU" sz="1600" dirty="0" err="1">
                <a:solidFill>
                  <a:srgbClr val="0000FF"/>
                </a:solidFill>
                <a:highlight>
                  <a:srgbClr val="FFFFFF"/>
                </a:highlight>
                <a:latin typeface="Consolas" panose="020B0609020204030204" pitchFamily="49" charset="0"/>
              </a:rPr>
              <a:t>return</a:t>
            </a:r>
            <a:r>
              <a:rPr lang="ru-RU" sz="1600" dirty="0">
                <a:solidFill>
                  <a:srgbClr val="000000"/>
                </a:solidFill>
                <a:highlight>
                  <a:srgbClr val="FFFFFF"/>
                </a:highlight>
                <a:latin typeface="Consolas" panose="020B0609020204030204" pitchFamily="49" charset="0"/>
              </a:rPr>
              <a:t> 0;</a:t>
            </a:r>
          </a:p>
          <a:p>
            <a:pPr defTabSz="179388"/>
            <a:r>
              <a:rPr lang="ru-RU" sz="1600" dirty="0">
                <a:solidFill>
                  <a:srgbClr val="000000"/>
                </a:solidFill>
                <a:highlight>
                  <a:srgbClr val="FFFFFF"/>
                </a:highlight>
                <a:latin typeface="Consolas" panose="020B0609020204030204" pitchFamily="49" charset="0"/>
              </a:rPr>
              <a:t>	}</a:t>
            </a: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delete</a:t>
            </a:r>
            <a:r>
              <a:rPr lang="en-US" sz="1600" dirty="0">
                <a:solidFill>
                  <a:srgbClr val="000000"/>
                </a:solidFill>
                <a:highlight>
                  <a:srgbClr val="FFFFFF"/>
                </a:highlight>
                <a:latin typeface="Consolas" panose="020B0609020204030204" pitchFamily="49" charset="0"/>
              </a:rPr>
              <a:t> </a:t>
            </a:r>
            <a:r>
              <a:rPr lang="en-US" sz="1600" dirty="0">
                <a:solidFill>
                  <a:srgbClr val="000080"/>
                </a:solidFill>
                <a:highlight>
                  <a:srgbClr val="FFFFFF"/>
                </a:highlight>
                <a:latin typeface="Consolas" panose="020B0609020204030204" pitchFamily="49" charset="0"/>
              </a:rPr>
              <a:t>p</a:t>
            </a:r>
            <a:r>
              <a:rPr lang="en-US" sz="1600" dirty="0">
                <a:solidFill>
                  <a:srgbClr val="000000"/>
                </a:solidFill>
                <a:highlight>
                  <a:srgbClr val="FFFFFF"/>
                </a:highlight>
                <a:latin typeface="Consolas" panose="020B0609020204030204" pitchFamily="49" charset="0"/>
              </a:rPr>
              <a:t>;</a:t>
            </a:r>
          </a:p>
          <a:p>
            <a:pPr defTabSz="179388"/>
            <a:r>
              <a:rPr lang="en-US"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Утечка памяти: забыли вызывать </a:t>
            </a:r>
            <a:r>
              <a:rPr lang="ru-RU" sz="1600" dirty="0" err="1">
                <a:solidFill>
                  <a:srgbClr val="008000"/>
                </a:solidFill>
                <a:highlight>
                  <a:srgbClr val="FFFFFF"/>
                </a:highlight>
                <a:latin typeface="Consolas" panose="020B0609020204030204" pitchFamily="49" charset="0"/>
              </a:rPr>
              <a:t>delete</a:t>
            </a:r>
            <a:r>
              <a:rPr lang="ru-RU" sz="1600" dirty="0">
                <a:solidFill>
                  <a:srgbClr val="008000"/>
                </a:solidFill>
                <a:highlight>
                  <a:srgbClr val="FFFFFF"/>
                </a:highlight>
                <a:latin typeface="Consolas" panose="020B0609020204030204" pitchFamily="49" charset="0"/>
              </a:rPr>
              <a:t> p перед выходом из функции</a:t>
            </a:r>
            <a:endParaRPr lang="en-US" sz="1600" dirty="0">
              <a:solidFill>
                <a:srgbClr val="000000"/>
              </a:solidFill>
              <a:highlight>
                <a:srgbClr val="FFFFFF"/>
              </a:highlight>
              <a:latin typeface="Consolas" panose="020B0609020204030204" pitchFamily="49" charset="0"/>
            </a:endParaRPr>
          </a:p>
          <a:p>
            <a:pPr defTabSz="179388"/>
            <a:r>
              <a:rPr lang="ru-RU" sz="1600" dirty="0">
                <a:solidFill>
                  <a:srgbClr val="000000"/>
                </a:solidFill>
                <a:highlight>
                  <a:srgbClr val="FFFFFF"/>
                </a:highlight>
                <a:latin typeface="Consolas" panose="020B0609020204030204" pitchFamily="49" charset="0"/>
              </a:rPr>
              <a:t>}</a:t>
            </a:r>
            <a:endParaRPr lang="ru-RU" sz="1600" dirty="0"/>
          </a:p>
        </p:txBody>
      </p:sp>
    </p:spTree>
    <p:extLst>
      <p:ext uri="{BB962C8B-B14F-4D97-AF65-F5344CB8AC3E}">
        <p14:creationId xmlns:p14="http://schemas.microsoft.com/office/powerpoint/2010/main" val="2328530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fade">
                                      <p:cBhvr>
                                        <p:cTn id="33" dur="500"/>
                                        <p:tgtEl>
                                          <p:spTgt spid="3">
                                            <p:txEl>
                                              <p:pRg st="10" end="1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1" end="11"/>
                                            </p:txEl>
                                          </p:spTgt>
                                        </p:tgtEl>
                                        <p:attrNameLst>
                                          <p:attrName>style.visibility</p:attrName>
                                        </p:attrNameLst>
                                      </p:cBhvr>
                                      <p:to>
                                        <p:strVal val="visible"/>
                                      </p:to>
                                    </p:set>
                                    <p:animEffect transition="in" filter="fade">
                                      <p:cBhvr>
                                        <p:cTn id="36" dur="500"/>
                                        <p:tgtEl>
                                          <p:spTgt spid="3">
                                            <p:txEl>
                                              <p:pRg st="11" end="1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fade">
                                      <p:cBhvr>
                                        <p:cTn id="39" dur="500"/>
                                        <p:tgtEl>
                                          <p:spTgt spid="3">
                                            <p:txEl>
                                              <p:pRg st="12" end="1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500"/>
                                        <p:tgtEl>
                                          <p:spTgt spid="3">
                                            <p:txEl>
                                              <p:pRg st="13" end="13"/>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animEffect transition="in" filter="fade">
                                      <p:cBhvr>
                                        <p:cTn id="45" dur="500"/>
                                        <p:tgtEl>
                                          <p:spTgt spid="3">
                                            <p:txEl>
                                              <p:pRg st="14" end="14"/>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5" end="15"/>
                                            </p:txEl>
                                          </p:spTgt>
                                        </p:tgtEl>
                                        <p:attrNameLst>
                                          <p:attrName>style.visibility</p:attrName>
                                        </p:attrNameLst>
                                      </p:cBhvr>
                                      <p:to>
                                        <p:strVal val="visible"/>
                                      </p:to>
                                    </p:set>
                                    <p:animEffect transition="in" filter="fade">
                                      <p:cBhvr>
                                        <p:cTn id="48" dur="500"/>
                                        <p:tgtEl>
                                          <p:spTgt spid="3">
                                            <p:txEl>
                                              <p:pRg st="15" end="1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16" end="16"/>
                                            </p:txEl>
                                          </p:spTgt>
                                        </p:tgtEl>
                                        <p:attrNameLst>
                                          <p:attrName>style.visibility</p:attrName>
                                        </p:attrNameLst>
                                      </p:cBhvr>
                                      <p:to>
                                        <p:strVal val="visible"/>
                                      </p:to>
                                    </p:set>
                                    <p:animEffect transition="in" filter="fade">
                                      <p:cBhvr>
                                        <p:cTn id="53"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a:bodyPr>
          <a:lstStyle/>
          <a:p>
            <a:r>
              <a:rPr lang="ru-RU" dirty="0"/>
              <a:t>Как не прострелить себе ногу, программируя на </a:t>
            </a:r>
            <a:r>
              <a:rPr lang="en-US" dirty="0"/>
              <a:t>C++</a:t>
            </a:r>
            <a:endParaRPr lang="ru-RU" dirty="0"/>
          </a:p>
        </p:txBody>
      </p:sp>
      <p:sp>
        <p:nvSpPr>
          <p:cNvPr id="4" name="Объект 3"/>
          <p:cNvSpPr>
            <a:spLocks noGrp="1"/>
          </p:cNvSpPr>
          <p:nvPr>
            <p:ph idx="1"/>
          </p:nvPr>
        </p:nvSpPr>
        <p:spPr/>
        <p:txBody>
          <a:bodyPr>
            <a:normAutofit/>
          </a:bodyPr>
          <a:lstStyle/>
          <a:p>
            <a:r>
              <a:rPr lang="ru-RU" dirty="0"/>
              <a:t>Работа с указателями – сильная сторона </a:t>
            </a:r>
            <a:r>
              <a:rPr lang="en-US" dirty="0"/>
              <a:t>C++</a:t>
            </a:r>
            <a:r>
              <a:rPr lang="ru-RU" dirty="0"/>
              <a:t>, требующая большой внимательности и ответственности</a:t>
            </a:r>
          </a:p>
          <a:p>
            <a:r>
              <a:rPr lang="ru-RU" dirty="0"/>
              <a:t>Сведите к минимуму ручную работу с указателями и динамической памятью</a:t>
            </a:r>
          </a:p>
          <a:p>
            <a:pPr lvl="1"/>
            <a:r>
              <a:rPr lang="ru-RU" dirty="0"/>
              <a:t>Используйте контейнеры стандартной библиотеки </a:t>
            </a:r>
            <a:r>
              <a:rPr lang="en-US" dirty="0"/>
              <a:t>C++ </a:t>
            </a:r>
            <a:r>
              <a:rPr lang="ru-RU" dirty="0"/>
              <a:t>как альтернативу динамическим массивам</a:t>
            </a:r>
          </a:p>
          <a:p>
            <a:pPr lvl="1"/>
            <a:r>
              <a:rPr lang="ru-RU" dirty="0"/>
              <a:t>Используйте классы стандартных «умных указателей» для владения объектами в динамической памяти</a:t>
            </a:r>
          </a:p>
          <a:p>
            <a:pPr lvl="1"/>
            <a:r>
              <a:rPr lang="ru-RU" dirty="0"/>
              <a:t>Используйте иные проверенные временем библиотеки (например</a:t>
            </a:r>
            <a:r>
              <a:rPr lang="en-US" dirty="0"/>
              <a:t> boost)</a:t>
            </a:r>
            <a:endParaRPr lang="ru-RU" dirty="0"/>
          </a:p>
          <a:p>
            <a:pPr lvl="1"/>
            <a:r>
              <a:rPr lang="ru-RU" dirty="0"/>
              <a:t>Пишите свои умные обертки, автоматизирующие владение </a:t>
            </a:r>
            <a:r>
              <a:rPr lang="ru-RU" dirty="0" err="1"/>
              <a:t>ресурами</a:t>
            </a:r>
            <a:endParaRPr lang="ru-RU" dirty="0"/>
          </a:p>
        </p:txBody>
      </p:sp>
    </p:spTree>
    <p:extLst>
      <p:ext uri="{BB962C8B-B14F-4D97-AF65-F5344CB8AC3E}">
        <p14:creationId xmlns:p14="http://schemas.microsoft.com/office/powerpoint/2010/main" val="1803448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Управление памятью в других языках</a:t>
            </a:r>
          </a:p>
        </p:txBody>
      </p:sp>
      <p:sp>
        <p:nvSpPr>
          <p:cNvPr id="3" name="Объект 2"/>
          <p:cNvSpPr>
            <a:spLocks noGrp="1"/>
          </p:cNvSpPr>
          <p:nvPr>
            <p:ph idx="1"/>
          </p:nvPr>
        </p:nvSpPr>
        <p:spPr/>
        <p:txBody>
          <a:bodyPr>
            <a:normAutofit/>
          </a:bodyPr>
          <a:lstStyle/>
          <a:p>
            <a:r>
              <a:rPr lang="ru-RU" dirty="0"/>
              <a:t>Есть ЯВУ, использующие </a:t>
            </a:r>
            <a:r>
              <a:rPr lang="ru-RU" dirty="0">
                <a:hlinkClick r:id="rId3"/>
              </a:rPr>
              <a:t>сборку мусора</a:t>
            </a:r>
            <a:r>
              <a:rPr lang="ru-RU" dirty="0"/>
              <a:t> (</a:t>
            </a:r>
            <a:r>
              <a:rPr lang="en-US" dirty="0"/>
              <a:t>Garbage collection)</a:t>
            </a:r>
            <a:r>
              <a:rPr lang="ru-RU" dirty="0"/>
              <a:t>, например </a:t>
            </a:r>
            <a:r>
              <a:rPr lang="en-US" dirty="0"/>
              <a:t>Java, C#, JavaScript, D, Lisp, </a:t>
            </a:r>
            <a:r>
              <a:rPr lang="en-US" dirty="0" err="1"/>
              <a:t>ActionScript</a:t>
            </a:r>
            <a:r>
              <a:rPr lang="en-US" dirty="0"/>
              <a:t>, Objective C</a:t>
            </a:r>
            <a:r>
              <a:rPr lang="ru-RU" dirty="0"/>
              <a:t> и др.</a:t>
            </a:r>
          </a:p>
          <a:p>
            <a:pPr lvl="1"/>
            <a:r>
              <a:rPr lang="ru-RU" dirty="0"/>
              <a:t>Освобождение памяти от неиспользуемых объектов возлагается на среду исполнения</a:t>
            </a:r>
          </a:p>
          <a:p>
            <a:pPr lvl="1"/>
            <a:r>
              <a:rPr lang="ru-RU" dirty="0"/>
              <a:t>Свобода программиста по работе с указателями, адресной арифметикой в таких языках либо отсутствует, либо сильно ограничена</a:t>
            </a:r>
          </a:p>
          <a:p>
            <a:pPr lvl="1"/>
            <a:r>
              <a:rPr lang="ru-RU" dirty="0"/>
              <a:t>Возможны кратковременные замедления в работе программы в неопределенные моменты на время сборки мусора</a:t>
            </a:r>
          </a:p>
          <a:p>
            <a:pPr lvl="1"/>
            <a:r>
              <a:rPr lang="ru-RU" dirty="0"/>
              <a:t>Эффективная работа сборщика мусора возможна только при достаточном количестве свободной памяти</a:t>
            </a:r>
          </a:p>
          <a:p>
            <a:pPr lvl="1"/>
            <a:endParaRPr lang="ru-RU" dirty="0"/>
          </a:p>
        </p:txBody>
      </p:sp>
    </p:spTree>
    <p:extLst>
      <p:ext uri="{BB962C8B-B14F-4D97-AF65-F5344CB8AC3E}">
        <p14:creationId xmlns:p14="http://schemas.microsoft.com/office/powerpoint/2010/main" val="39741137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Автоматический сборщик мусора – не панацея</a:t>
            </a:r>
          </a:p>
        </p:txBody>
      </p:sp>
      <p:sp>
        <p:nvSpPr>
          <p:cNvPr id="3" name="Объект 2"/>
          <p:cNvSpPr>
            <a:spLocks noGrp="1"/>
          </p:cNvSpPr>
          <p:nvPr>
            <p:ph idx="1"/>
          </p:nvPr>
        </p:nvSpPr>
        <p:spPr/>
        <p:txBody>
          <a:bodyPr>
            <a:normAutofit lnSpcReduction="10000"/>
          </a:bodyPr>
          <a:lstStyle/>
          <a:p>
            <a:r>
              <a:rPr lang="ru-RU" dirty="0"/>
              <a:t>Сборка мусора автоматизирует лишь работу с памятью, но не с другими </a:t>
            </a:r>
            <a:r>
              <a:rPr lang="ru-RU" dirty="0" err="1"/>
              <a:t>ресурами</a:t>
            </a:r>
            <a:r>
              <a:rPr lang="ru-RU" dirty="0"/>
              <a:t> (файлы, подключения к БД)</a:t>
            </a:r>
          </a:p>
          <a:p>
            <a:r>
              <a:rPr lang="ru-RU" dirty="0"/>
              <a:t>В некоторых языках есть возможность выполнить некоторый код непосредственно перед удалением объекта (</a:t>
            </a:r>
            <a:r>
              <a:rPr lang="ru-RU" dirty="0" err="1">
                <a:hlinkClick r:id="rId3"/>
              </a:rPr>
              <a:t>финализатор</a:t>
            </a:r>
            <a:r>
              <a:rPr lang="ru-RU" dirty="0"/>
              <a:t>) сборщиком мусора</a:t>
            </a:r>
          </a:p>
          <a:p>
            <a:pPr lvl="1"/>
            <a:r>
              <a:rPr lang="ru-RU" dirty="0"/>
              <a:t>Для управления ресурсами не годится, т.к. объект может использоваться (либо не удаляться сборщиком мусора) гораздо дольше, чем </a:t>
            </a:r>
            <a:r>
              <a:rPr lang="ru-RU" dirty="0" err="1"/>
              <a:t>владеемый</a:t>
            </a:r>
            <a:r>
              <a:rPr lang="ru-RU" dirty="0"/>
              <a:t> им ресурс, поэтому ресурсами приходится управлять вручную</a:t>
            </a:r>
          </a:p>
          <a:p>
            <a:r>
              <a:rPr lang="ru-RU" dirty="0"/>
              <a:t>Утечки памяти все равно возможны, если ссылка на ненужный более объект хранится в используемом объекте</a:t>
            </a:r>
          </a:p>
          <a:p>
            <a:pPr lvl="1"/>
            <a:r>
              <a:rPr lang="ru-RU" dirty="0"/>
              <a:t>В некоторых языках есть </a:t>
            </a:r>
            <a:r>
              <a:rPr lang="ru-RU" dirty="0">
                <a:hlinkClick r:id="rId4"/>
              </a:rPr>
              <a:t>слабые ссылки</a:t>
            </a:r>
            <a:endParaRPr lang="ru-RU" dirty="0"/>
          </a:p>
        </p:txBody>
      </p:sp>
    </p:spTree>
    <p:extLst>
      <p:ext uri="{BB962C8B-B14F-4D97-AF65-F5344CB8AC3E}">
        <p14:creationId xmlns:p14="http://schemas.microsoft.com/office/powerpoint/2010/main" val="195142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c3a95a37d3a97989ff551949289caca977b538d"/>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d462826c-910a-4e3b-b93c-830c81f2abf5"/>
</p:tagLst>
</file>

<file path=ppt/tags/tag11.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13.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14.xml><?xml version="1.0" encoding="utf-8"?>
<p:tagLst xmlns:a="http://schemas.openxmlformats.org/drawingml/2006/main" xmlns:r="http://schemas.openxmlformats.org/officeDocument/2006/relationships" xmlns:p="http://schemas.openxmlformats.org/presentationml/2006/main">
  <p:tag name="ARTICULATE_SLIDE_GUID" val="8a8251bd-4f39-448a-92ea-f08d2e6308a9"/>
</p:tagLst>
</file>

<file path=ppt/tags/tag15.xml><?xml version="1.0" encoding="utf-8"?>
<p:tagLst xmlns:a="http://schemas.openxmlformats.org/drawingml/2006/main" xmlns:r="http://schemas.openxmlformats.org/officeDocument/2006/relationships" xmlns:p="http://schemas.openxmlformats.org/presentationml/2006/main">
  <p:tag name="ARTICULATE_SLIDE_GUID" val="38a117b2-f23e-419a-afbe-7198c046005b"/>
</p:tagLst>
</file>

<file path=ppt/tags/tag16.xml><?xml version="1.0" encoding="utf-8"?>
<p:tagLst xmlns:a="http://schemas.openxmlformats.org/drawingml/2006/main" xmlns:r="http://schemas.openxmlformats.org/officeDocument/2006/relationships" xmlns:p="http://schemas.openxmlformats.org/presentationml/2006/main">
  <p:tag name="ARTICULATE_SLIDE_GUID" val="83483333-38b3-457d-84e5-522d38d88b6f"/>
</p:tagLst>
</file>

<file path=ppt/tags/tag17.xml><?xml version="1.0" encoding="utf-8"?>
<p:tagLst xmlns:a="http://schemas.openxmlformats.org/drawingml/2006/main" xmlns:r="http://schemas.openxmlformats.org/officeDocument/2006/relationships" xmlns:p="http://schemas.openxmlformats.org/presentationml/2006/main">
  <p:tag name="ARTICULATE_SLIDE_GUID" val="a29f8703-1fc0-4b83-8fcd-ddde6898b238"/>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4aeb28d9-50d2-4ee7-a9d9-9d3eb145f075"/>
</p:tagLst>
</file>

<file path=ppt/tags/tag19.xml><?xml version="1.0" encoding="utf-8"?>
<p:tagLst xmlns:a="http://schemas.openxmlformats.org/drawingml/2006/main" xmlns:r="http://schemas.openxmlformats.org/officeDocument/2006/relationships" xmlns:p="http://schemas.openxmlformats.org/presentationml/2006/main">
  <p:tag name="ARTICULATE_SLIDE_GUID" val="6557b8b5-5f5d-4b78-8b4d-365f99ba097f"/>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5b9c0dec-c8ca-4c09-acf3-7562c65dccf0"/>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280c8950-7b05-44e6-8a16-5fd53f99e844"/>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d875e2b4-aafa-4609-8841-77242217e867"/>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3f11439d-483a-4e21-99bb-7cb0b0effa80"/>
</p:tagLst>
</file>

<file path=ppt/tags/tag23.xml><?xml version="1.0" encoding="utf-8"?>
<p:tagLst xmlns:a="http://schemas.openxmlformats.org/drawingml/2006/main" xmlns:r="http://schemas.openxmlformats.org/officeDocument/2006/relationships" xmlns:p="http://schemas.openxmlformats.org/presentationml/2006/main">
  <p:tag name="ARTICULATE_SLIDE_GUID" val="9f45f883-2ff0-4a53-93b3-f1d28696e12e"/>
</p:tagLst>
</file>

<file path=ppt/tags/tag24.xml><?xml version="1.0" encoding="utf-8"?>
<p:tagLst xmlns:a="http://schemas.openxmlformats.org/drawingml/2006/main" xmlns:r="http://schemas.openxmlformats.org/officeDocument/2006/relationships" xmlns:p="http://schemas.openxmlformats.org/presentationml/2006/main">
  <p:tag name="ARTICULATE_SLIDE_GUID" val="9b591a5f-309d-4194-a7f2-66a6f2bcb7bc"/>
</p:tagLst>
</file>

<file path=ppt/tags/tag25.xml><?xml version="1.0" encoding="utf-8"?>
<p:tagLst xmlns:a="http://schemas.openxmlformats.org/drawingml/2006/main" xmlns:r="http://schemas.openxmlformats.org/officeDocument/2006/relationships" xmlns:p="http://schemas.openxmlformats.org/presentationml/2006/main">
  <p:tag name="ARTICULATE_SLIDE_GUID" val="512ce4c1-901b-461f-a739-fa9142aaa87f"/>
</p:tagLst>
</file>

<file path=ppt/tags/tag26.xml><?xml version="1.0" encoding="utf-8"?>
<p:tagLst xmlns:a="http://schemas.openxmlformats.org/drawingml/2006/main" xmlns:r="http://schemas.openxmlformats.org/officeDocument/2006/relationships" xmlns:p="http://schemas.openxmlformats.org/presentationml/2006/main">
  <p:tag name="ARTICULATE_SLIDE_GUID" val="d599f7d3-2d2d-407a-a58d-a3ec3622589f"/>
</p:tagLst>
</file>

<file path=ppt/tags/tag27.xml><?xml version="1.0" encoding="utf-8"?>
<p:tagLst xmlns:a="http://schemas.openxmlformats.org/drawingml/2006/main" xmlns:r="http://schemas.openxmlformats.org/officeDocument/2006/relationships" xmlns:p="http://schemas.openxmlformats.org/presentationml/2006/main">
  <p:tag name="ARTICULATE_SLIDE_GUID" val="f8aea4ca-b069-46c7-b922-f71adfdcbebd"/>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8422c0cf-e4fa-4950-a8e4-00a32043fade"/>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83f15150-dcc2-485a-b179-48c56119e47e"/>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244cae7f-b364-416f-adce-21f580e852c3"/>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214c406b-b3b9-40e4-84ae-e5e81e9e52da"/>
</p:tagLst>
</file>

<file path=ppt/tags/tag7.xml><?xml version="1.0" encoding="utf-8"?>
<p:tagLst xmlns:a="http://schemas.openxmlformats.org/drawingml/2006/main" xmlns:r="http://schemas.openxmlformats.org/officeDocument/2006/relationships" xmlns:p="http://schemas.openxmlformats.org/presentationml/2006/main">
  <p:tag name="ARTICULATE_SLIDE_GUID" val="cd44cb02-fa38-4115-8645-3a70f07e28e6"/>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52e2bdc7-1a3b-46c8-bcf8-9f3be103119d"/>
</p:tagLst>
</file>

<file path=ppt/tags/tag9.xml><?xml version="1.0" encoding="utf-8"?>
<p:tagLst xmlns:a="http://schemas.openxmlformats.org/drawingml/2006/main" xmlns:r="http://schemas.openxmlformats.org/officeDocument/2006/relationships" xmlns:p="http://schemas.openxmlformats.org/presentationml/2006/main">
  <p:tag name="ARTICULATE_SLIDE_GUID" val="589c6fc1-0f49-4d1f-bd36-a2d38e26982e"/>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5976</TotalTime>
  <Words>11846</Words>
  <Application>Microsoft Office PowerPoint</Application>
  <PresentationFormat>Widescreen</PresentationFormat>
  <Paragraphs>1521</Paragraphs>
  <Slides>112</Slides>
  <Notes>77</Notes>
  <HiddenSlides>17</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112</vt:i4>
      </vt:variant>
    </vt:vector>
  </HeadingPairs>
  <TitlesOfParts>
    <vt:vector size="123" baseType="lpstr">
      <vt:lpstr>-apple-system</vt:lpstr>
      <vt:lpstr>Arial</vt:lpstr>
      <vt:lpstr>Calibri</vt:lpstr>
      <vt:lpstr>Calibri Light</vt:lpstr>
      <vt:lpstr>Consolas</vt:lpstr>
      <vt:lpstr>Courier New</vt:lpstr>
      <vt:lpstr>Impact</vt:lpstr>
      <vt:lpstr>SFMono-Regular</vt:lpstr>
      <vt:lpstr>Tahoma</vt:lpstr>
      <vt:lpstr>Wingdings</vt:lpstr>
      <vt:lpstr>Office Theme</vt:lpstr>
      <vt:lpstr>Работа с динамической памятью</vt:lpstr>
      <vt:lpstr>Модель памяти C++ Указатели Адресная арифметика</vt:lpstr>
      <vt:lpstr>Динамическая память Работа с сырой памятью в C++</vt:lpstr>
      <vt:lpstr>Модель памяти</vt:lpstr>
      <vt:lpstr>Модель памяти C++</vt:lpstr>
      <vt:lpstr>Модель памяти</vt:lpstr>
      <vt:lpstr>Объекты в памяти</vt:lpstr>
      <vt:lpstr>Представление целых чисел в памяти компьютера</vt:lpstr>
      <vt:lpstr>Пример представления числа 666 в виде типа short и int</vt:lpstr>
      <vt:lpstr>Объекты в памяти</vt:lpstr>
      <vt:lpstr>Размеры и выравнивание объектов</vt:lpstr>
      <vt:lpstr>Выравнивание содержимого структур</vt:lpstr>
      <vt:lpstr>Сколько объектов создаётся внутри функции main?</vt:lpstr>
      <vt:lpstr>Указатели</vt:lpstr>
      <vt:lpstr>Указатели</vt:lpstr>
      <vt:lpstr>Размер указателя</vt:lpstr>
      <vt:lpstr>Инициализация указателя и получение адреса объекта</vt:lpstr>
      <vt:lpstr>Указатели на несовместимые типы</vt:lpstr>
      <vt:lpstr>Инициализация указателя при его объявлении</vt:lpstr>
      <vt:lpstr>Адрес вложенного объекта</vt:lpstr>
      <vt:lpstr>Адрес ссылки</vt:lpstr>
      <vt:lpstr>Вывод указателя в поток</vt:lpstr>
      <vt:lpstr>Нулевой указатель</vt:lpstr>
      <vt:lpstr>Разыменование указателя</vt:lpstr>
      <vt:lpstr>Доступ к полям и методам классов и структур</vt:lpstr>
      <vt:lpstr>Проверка указателя перед разыменованием</vt:lpstr>
      <vt:lpstr>Указатель на константу</vt:lpstr>
      <vt:lpstr>Константный указатель на неконстантный объект</vt:lpstr>
      <vt:lpstr>Изменение значения указателя</vt:lpstr>
      <vt:lpstr>Изменение указателя на константу</vt:lpstr>
      <vt:lpstr>Константные указатели</vt:lpstr>
      <vt:lpstr>Константные указатели на константу</vt:lpstr>
      <vt:lpstr>Определение типа указателя</vt:lpstr>
      <vt:lpstr>Константность и указатели - итоги</vt:lpstr>
      <vt:lpstr>Адресная арифметика</vt:lpstr>
      <vt:lpstr>Указатели и массивы</vt:lpstr>
      <vt:lpstr>Адресная арифметика</vt:lpstr>
      <vt:lpstr>Адресная арифметика в действии</vt:lpstr>
      <vt:lpstr>Примеры</vt:lpstr>
      <vt:lpstr>Указатели на char</vt:lpstr>
      <vt:lpstr>Особенности</vt:lpstr>
      <vt:lpstr>Массивы указателей</vt:lpstr>
      <vt:lpstr>Указатели на указатели</vt:lpstr>
      <vt:lpstr>Инкремент и декремент указателя</vt:lpstr>
      <vt:lpstr>PowerPoint Presentation</vt:lpstr>
      <vt:lpstr>Указатели на функции</vt:lpstr>
      <vt:lpstr>Указатели на функции</vt:lpstr>
      <vt:lpstr>PowerPoint Presentation</vt:lpstr>
      <vt:lpstr>PowerPoint Presentation</vt:lpstr>
      <vt:lpstr>PowerPoint Presentation</vt:lpstr>
      <vt:lpstr>Способы выделения памяти под объекты</vt:lpstr>
      <vt:lpstr>Способы выделения памяти в C++</vt:lpstr>
      <vt:lpstr>Один из способов распределения памяти для объектов</vt:lpstr>
      <vt:lpstr>Объекты со статическим временем жизни</vt:lpstr>
      <vt:lpstr>Автоматическое выделение памяти</vt:lpstr>
      <vt:lpstr>Кадр стека main()-&gt;Func1()-&gt;Func2()</vt:lpstr>
      <vt:lpstr>Рекурсивное вычисление факториала</vt:lpstr>
      <vt:lpstr>PowerPoint Presentation</vt:lpstr>
      <vt:lpstr>Кадры стека при вычислении Factorial(2) и Factorial(3)</vt:lpstr>
      <vt:lpstr>Функции, использующие глобальные переменные</vt:lpstr>
      <vt:lpstr>Работа с динамической памятью</vt:lpstr>
      <vt:lpstr>Указатели и динамическая память</vt:lpstr>
      <vt:lpstr>Операторы new и delete</vt:lpstr>
      <vt:lpstr>Создание и удаление объекта</vt:lpstr>
      <vt:lpstr>PowerPoint Presentation</vt:lpstr>
      <vt:lpstr>PowerPoint Presentation</vt:lpstr>
      <vt:lpstr>PowerPoint Presentation</vt:lpstr>
      <vt:lpstr>Работа с «сырой» памятью</vt:lpstr>
      <vt:lpstr>Транзакционность операций new и delete</vt:lpstr>
      <vt:lpstr>Пример</vt:lpstr>
      <vt:lpstr>Проблемы</vt:lpstr>
      <vt:lpstr>Размещающий оператор new (placement new)</vt:lpstr>
      <vt:lpstr>PowerPoint Presentation</vt:lpstr>
      <vt:lpstr>Пример</vt:lpstr>
      <vt:lpstr>Как поведёт себя эта программа?</vt:lpstr>
      <vt:lpstr>PowerPoint Presentation</vt:lpstr>
      <vt:lpstr>PowerPoint Presentation</vt:lpstr>
      <vt:lpstr>PowerPoint Presentation</vt:lpstr>
      <vt:lpstr>PowerPoint Presentation</vt:lpstr>
      <vt:lpstr>PowerPoint Presentation</vt:lpstr>
      <vt:lpstr>PowerPoint Presentation</vt:lpstr>
      <vt:lpstr>Выделение и освобождение сырой памяти</vt:lpstr>
      <vt:lpstr>Работа с сырой памятью</vt:lpstr>
      <vt:lpstr>PowerPoint Presentation</vt:lpstr>
      <vt:lpstr>PowerPoint Presentation</vt:lpstr>
      <vt:lpstr>Функции для работы с неинициализированной памятью</vt:lpstr>
      <vt:lpstr>Прочие средства работы с динамической памятью</vt:lpstr>
      <vt:lpstr>Прочие средства работы с динамической памятью</vt:lpstr>
      <vt:lpstr>Функции memcpy, memset и memmove</vt:lpstr>
      <vt:lpstr>Правила корректной работы с динамической памятью</vt:lpstr>
      <vt:lpstr>Проблемы ручного управления памятью</vt:lpstr>
      <vt:lpstr>«Висячие» ссылки (dangling pointers)</vt:lpstr>
      <vt:lpstr>Утечки памяти (memory leaks)</vt:lpstr>
      <vt:lpstr>PowerPoint Presentation</vt:lpstr>
      <vt:lpstr>PowerPoint Presentation</vt:lpstr>
      <vt:lpstr>PowerPoint Presentation</vt:lpstr>
      <vt:lpstr>Как не прострелить себе ногу, программируя на C++</vt:lpstr>
      <vt:lpstr>Управление памятью в других языках</vt:lpstr>
      <vt:lpstr>Автоматический сборщик мусора – не панацея</vt:lpstr>
      <vt:lpstr>Вопросы?</vt:lpstr>
      <vt:lpstr>Организация памяти в языке C++</vt:lpstr>
      <vt:lpstr>Пример</vt:lpstr>
      <vt:lpstr>Что такое указатель?</vt:lpstr>
      <vt:lpstr>Объявление указателя</vt:lpstr>
      <vt:lpstr>Получение адреса переменной</vt:lpstr>
      <vt:lpstr>Оператор косвенного доступа</vt:lpstr>
      <vt:lpstr>Пример</vt:lpstr>
      <vt:lpstr>Инициализация указателей</vt:lpstr>
      <vt:lpstr>PowerPoint Presentation</vt:lpstr>
      <vt:lpstr>Копирование указателей</vt:lpstr>
      <vt:lpstr>Указатели и аргументы функций</vt:lpstr>
      <vt:lpstr>Пример</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Vivid</dc:creator>
  <cp:lastModifiedBy>Алексей Малов</cp:lastModifiedBy>
  <cp:revision>206</cp:revision>
  <dcterms:created xsi:type="dcterms:W3CDTF">2016-02-02T19:36:42Z</dcterms:created>
  <dcterms:modified xsi:type="dcterms:W3CDTF">2025-02-07T15:45:44Z</dcterms:modified>
</cp:coreProperties>
</file>