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2"/>
  </p:notesMasterIdLst>
  <p:sldIdLst>
    <p:sldId id="439" r:id="rId2"/>
    <p:sldId id="441" r:id="rId3"/>
    <p:sldId id="443" r:id="rId4"/>
    <p:sldId id="347" r:id="rId5"/>
    <p:sldId id="348" r:id="rId6"/>
    <p:sldId id="349" r:id="rId7"/>
    <p:sldId id="350" r:id="rId8"/>
    <p:sldId id="440" r:id="rId9"/>
    <p:sldId id="259" r:id="rId10"/>
    <p:sldId id="273" r:id="rId11"/>
    <p:sldId id="274" r:id="rId12"/>
    <p:sldId id="288" r:id="rId13"/>
    <p:sldId id="286" r:id="rId14"/>
    <p:sldId id="289" r:id="rId15"/>
    <p:sldId id="287" r:id="rId16"/>
    <p:sldId id="345" r:id="rId17"/>
    <p:sldId id="290" r:id="rId18"/>
    <p:sldId id="291" r:id="rId19"/>
    <p:sldId id="292" r:id="rId20"/>
    <p:sldId id="293" r:id="rId21"/>
    <p:sldId id="296" r:id="rId22"/>
    <p:sldId id="294" r:id="rId23"/>
    <p:sldId id="295" r:id="rId24"/>
    <p:sldId id="297" r:id="rId25"/>
    <p:sldId id="351" r:id="rId26"/>
    <p:sldId id="298" r:id="rId27"/>
    <p:sldId id="299" r:id="rId28"/>
    <p:sldId id="301" r:id="rId29"/>
    <p:sldId id="353" r:id="rId30"/>
    <p:sldId id="300" r:id="rId31"/>
    <p:sldId id="302" r:id="rId32"/>
    <p:sldId id="442" r:id="rId33"/>
    <p:sldId id="303" r:id="rId34"/>
    <p:sldId id="304" r:id="rId35"/>
    <p:sldId id="354" r:id="rId36"/>
    <p:sldId id="355" r:id="rId37"/>
    <p:sldId id="356" r:id="rId38"/>
    <p:sldId id="357" r:id="rId39"/>
    <p:sldId id="331" r:id="rId40"/>
    <p:sldId id="332" r:id="rId41"/>
    <p:sldId id="333" r:id="rId42"/>
    <p:sldId id="319" r:id="rId43"/>
    <p:sldId id="320" r:id="rId44"/>
    <p:sldId id="321" r:id="rId45"/>
    <p:sldId id="322" r:id="rId46"/>
    <p:sldId id="323" r:id="rId47"/>
    <p:sldId id="324" r:id="rId48"/>
    <p:sldId id="305" r:id="rId49"/>
    <p:sldId id="284" r:id="rId50"/>
    <p:sldId id="275" r:id="rId51"/>
    <p:sldId id="285" r:id="rId52"/>
    <p:sldId id="306" r:id="rId53"/>
    <p:sldId id="358" r:id="rId54"/>
    <p:sldId id="359" r:id="rId55"/>
    <p:sldId id="360" r:id="rId56"/>
    <p:sldId id="377" r:id="rId57"/>
    <p:sldId id="361" r:id="rId58"/>
    <p:sldId id="362" r:id="rId59"/>
    <p:sldId id="363" r:id="rId60"/>
    <p:sldId id="364" r:id="rId61"/>
    <p:sldId id="365" r:id="rId62"/>
    <p:sldId id="366" r:id="rId63"/>
    <p:sldId id="367" r:id="rId64"/>
    <p:sldId id="369" r:id="rId65"/>
    <p:sldId id="370" r:id="rId66"/>
    <p:sldId id="371" r:id="rId67"/>
    <p:sldId id="372" r:id="rId68"/>
    <p:sldId id="374" r:id="rId69"/>
    <p:sldId id="375" r:id="rId70"/>
    <p:sldId id="373" r:id="rId71"/>
    <p:sldId id="376" r:id="rId72"/>
    <p:sldId id="368" r:id="rId73"/>
    <p:sldId id="379" r:id="rId74"/>
    <p:sldId id="334" r:id="rId75"/>
    <p:sldId id="335" r:id="rId76"/>
    <p:sldId id="336" r:id="rId77"/>
    <p:sldId id="313" r:id="rId78"/>
    <p:sldId id="314" r:id="rId79"/>
    <p:sldId id="317" r:id="rId80"/>
    <p:sldId id="318" r:id="rId81"/>
    <p:sldId id="316" r:id="rId82"/>
    <p:sldId id="352" r:id="rId83"/>
    <p:sldId id="325" r:id="rId84"/>
    <p:sldId id="326" r:id="rId85"/>
    <p:sldId id="327" r:id="rId86"/>
    <p:sldId id="328" r:id="rId87"/>
    <p:sldId id="329" r:id="rId88"/>
    <p:sldId id="330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78" r:id="rId98"/>
    <p:sldId id="380" r:id="rId99"/>
    <p:sldId id="381" r:id="rId100"/>
    <p:sldId id="382" r:id="rId101"/>
  </p:sldIdLst>
  <p:sldSz cx="12192000" cy="6858000"/>
  <p:notesSz cx="6858000" cy="9144000"/>
  <p:custDataLst>
    <p:tags r:id="rId10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Дружественные функции и классы" id="{A2874CE8-3974-4ED6-A4D1-9B01F64B6762}">
          <p14:sldIdLst>
            <p14:sldId id="439"/>
            <p14:sldId id="441"/>
            <p14:sldId id="443"/>
            <p14:sldId id="347"/>
            <p14:sldId id="348"/>
            <p14:sldId id="349"/>
            <p14:sldId id="350"/>
          </p14:sldIdLst>
        </p14:section>
        <p14:section name="Перегрузка операций" id="{372CC79D-9911-470C-A0D8-1A1B8493D6DB}">
          <p14:sldIdLst>
            <p14:sldId id="440"/>
            <p14:sldId id="259"/>
            <p14:sldId id="273"/>
            <p14:sldId id="274"/>
          </p14:sldIdLst>
        </p14:section>
        <p14:section name="Перегрузка арифметических операций" id="{7843C7D6-F47D-432B-BC92-1B24B0F931AB}">
          <p14:sldIdLst>
            <p14:sldId id="288"/>
            <p14:sldId id="286"/>
            <p14:sldId id="289"/>
            <p14:sldId id="287"/>
            <p14:sldId id="345"/>
            <p14:sldId id="290"/>
            <p14:sldId id="291"/>
            <p14:sldId id="292"/>
            <p14:sldId id="293"/>
            <p14:sldId id="296"/>
            <p14:sldId id="294"/>
            <p14:sldId id="295"/>
            <p14:sldId id="297"/>
            <p14:sldId id="351"/>
            <p14:sldId id="298"/>
            <p14:sldId id="299"/>
            <p14:sldId id="301"/>
            <p14:sldId id="353"/>
            <p14:sldId id="300"/>
            <p14:sldId id="302"/>
          </p14:sldIdLst>
        </p14:section>
        <p14:section name="Перегрузка операций сравнения" id="{01E1288C-BC2B-4067-A797-BBEBADCE7304}">
          <p14:sldIdLst>
            <p14:sldId id="442"/>
            <p14:sldId id="303"/>
            <p14:sldId id="304"/>
            <p14:sldId id="354"/>
            <p14:sldId id="355"/>
            <p14:sldId id="356"/>
            <p14:sldId id="357"/>
          </p14:sldIdLst>
        </p14:section>
        <p14:section name="Перегрузка унарного плюса и минуса" id="{406ECC19-C7B2-4F58-A362-A8E61A741C60}">
          <p14:sldIdLst>
            <p14:sldId id="331"/>
            <p14:sldId id="332"/>
            <p14:sldId id="333"/>
          </p14:sldIdLst>
        </p14:section>
        <p14:section name="Перегрузка операций потокового ввода-вывода" id="{3283E04E-AB44-4570-908C-8B1F5B5D36DB}">
          <p14:sldIdLst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Перегрузка операций -&gt; и *" id="{E7849748-291C-46D8-AE05-65C3268A062A}">
          <p14:sldIdLst>
            <p14:sldId id="305"/>
            <p14:sldId id="284"/>
            <p14:sldId id="275"/>
            <p14:sldId id="285"/>
            <p14:sldId id="306"/>
          </p14:sldIdLst>
        </p14:section>
        <p14:section name="Маркированные типы" id="{A964B3E1-111E-435C-BD2E-C0F87620E33E}">
          <p14:sldIdLst>
            <p14:sldId id="358"/>
            <p14:sldId id="359"/>
            <p14:sldId id="360"/>
            <p14:sldId id="377"/>
            <p14:sldId id="361"/>
            <p14:sldId id="362"/>
            <p14:sldId id="363"/>
            <p14:sldId id="364"/>
            <p14:sldId id="365"/>
            <p14:sldId id="366"/>
            <p14:sldId id="367"/>
            <p14:sldId id="369"/>
            <p14:sldId id="370"/>
            <p14:sldId id="371"/>
            <p14:sldId id="372"/>
            <p14:sldId id="374"/>
            <p14:sldId id="375"/>
            <p14:sldId id="373"/>
            <p14:sldId id="376"/>
            <p14:sldId id="368"/>
            <p14:sldId id="379"/>
            <p14:sldId id="334"/>
            <p14:sldId id="335"/>
            <p14:sldId id="336"/>
            <p14:sldId id="313"/>
            <p14:sldId id="314"/>
            <p14:sldId id="317"/>
            <p14:sldId id="318"/>
            <p14:sldId id="316"/>
            <p14:sldId id="352"/>
            <p14:sldId id="325"/>
            <p14:sldId id="326"/>
            <p14:sldId id="327"/>
            <p14:sldId id="328"/>
            <p14:sldId id="329"/>
            <p14:sldId id="330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78"/>
            <p14:sldId id="380"/>
            <p14:sldId id="381"/>
            <p14:sldId id="3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Malov" initials="AM" lastIdx="1" clrIdx="0">
    <p:extLst>
      <p:ext uri="{19B8F6BF-5375-455C-9EA6-DF929625EA0E}">
        <p15:presenceInfo xmlns:p15="http://schemas.microsoft.com/office/powerpoint/2012/main" userId="S-1-5-21-358714862-226685413-3973368097-1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25" d="100"/>
          <a:sy n="25" d="100"/>
        </p:scale>
        <p:origin x="3756" y="17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gs" Target="tags/tag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3T14:05:28.133" idx="1">
    <p:pos x="10" y="10"/>
    <p:text>Добавить подробностей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CC56C-3DAC-4FB5-BCF3-814523C0A479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B54ED-772F-4740-A910-62A8A6C62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502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87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742-3EB5-4D73-A285-29B272A3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9FE6-5BD4-4268-B1FD-47C700EA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3A-5F35-4C7E-9454-A39BE52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93A3-506F-423F-96C1-6B90A64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89C5-098B-4BE9-8397-7EF2BCA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F74-0165-4BF7-8478-00399F4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1C3F-C77D-4C65-9002-712F1E9E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B728-ED45-4416-BFA7-2EADAD0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88C2-8624-4212-B6A9-2AC9979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6A4A-6245-49BE-8816-D1B251F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04D15-35B8-4D5B-85CF-4ADC7171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53C74-4DC0-459A-942E-790F7A7A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04ED-D4B1-4DCB-AC4D-9B69EDBB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634-C2CC-4460-8690-74745D3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91CE-6DD8-4CA9-BE27-2EFC8F3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BE7-CD62-419E-A6D2-58266C14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EF99-36E6-4FE7-80E4-3610FA3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1C6-82E2-4471-96EB-F9A3591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A441-4148-40CC-B27A-1603147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934C-0EEA-40B6-AEBE-C61F2769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CBF-3C68-4120-8147-CDD4A5F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9F89-F265-4813-9430-A345741B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550-EA9A-4D85-8A29-482ADAE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AFEE-034E-4913-92A1-E503BB1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5D6-A572-4CCC-BED6-D8016EB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A51-2CB2-46BB-9379-14716DBE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AA29-6800-422B-99B3-BB4F0836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D0893-70C9-464F-9085-6414CCDD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60F0-6FAB-4D82-ACEE-8516274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D572-F298-4D7D-A105-8518549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4713-FC42-4D9B-B579-A2BC580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A1EE-4BC4-4540-A72D-7421A005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4C8C-BC11-43BB-AFDB-2F96CE9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920F-F65A-40E4-9B95-096A491A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32FC-E7D1-4F42-9FA1-43DF76CE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1AEB-6694-4BB4-8F5A-2D158ED2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DE2C-0EFB-4144-B0B0-34C8BE21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67337-C532-42A1-8D57-58D20452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70C65-858B-4CBB-AFA4-A28A01CE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9B8-5058-4146-8BBC-A18B8D1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75859-D675-46F2-935D-4461FD24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FB1-521F-4EC8-930A-3F74E57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57B5-7072-49E6-B38C-1F683550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7EC8-5F92-4FCE-A132-63D4FB0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639E-411B-4FED-BAB9-7C9B8B2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0E5C-865D-466D-970F-F00BD9C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D4D-AEB9-4217-B195-A69C5E1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B75-AFFB-47EA-82B4-7EA14BC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D26F-1469-4507-A7FA-DA220BEB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CBCD-C877-4EDD-B4F6-43A6D84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5369-6E1C-4BE7-A2B8-C8B48B2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517F-D28B-4D7A-A744-9ED564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CEC8-A2D1-487F-9F52-A4818A6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A1E2-6DF5-49F7-9ADA-9483F56D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97A55-D766-44D5-B93B-2EC82488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26AB-B3B5-4C08-A99A-C55E86A6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28EA-F2A3-4E0C-916C-4987F6C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54EE-5F6B-41D8-8BC4-DFD788C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01B1D-614A-4EA7-8B82-BFD58480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E1D9-76CD-42A7-88DA-1DF3CB8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685B-FAC0-412F-AC48-2C45DCB6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C9DB-4351-496A-8E1E-BE8C25C40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36-30CD-4D6B-99A5-3B2D4C4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4EgO13Etg" TargetMode="External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cppreference.com/w/cpp/utility/hash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5144"/>
            <a:ext cx="9144000" cy="1655762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F45B8-4223-4D8A-B7AC-2F586FAF2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049" y="1556792"/>
            <a:ext cx="4331017" cy="530120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2388575"/>
            <a:ext cx="10801200" cy="2326275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Дружественные функции и классы</a:t>
            </a: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пользовательских типов данных </a:t>
            </a:r>
            <a:r>
              <a:rPr lang="en-US"/>
              <a:t>C++ </a:t>
            </a:r>
            <a:r>
              <a:rPr lang="ru-RU"/>
              <a:t>позволяет задать собственные операции</a:t>
            </a:r>
          </a:p>
          <a:p>
            <a:pPr lvl="1"/>
            <a:r>
              <a:rPr lang="ru-RU"/>
              <a:t>Некоторые из них всегда определяются внутри класса</a:t>
            </a:r>
            <a:endParaRPr lang="en-US"/>
          </a:p>
          <a:p>
            <a:pPr lvl="2"/>
            <a:r>
              <a:rPr lang="ru-RU"/>
              <a:t>=, +=, -=, *= и т.п.</a:t>
            </a:r>
          </a:p>
          <a:p>
            <a:pPr lvl="1"/>
            <a:r>
              <a:rPr lang="ru-RU"/>
              <a:t>Некоторые – снаружи</a:t>
            </a:r>
          </a:p>
          <a:p>
            <a:pPr lvl="2"/>
            <a:r>
              <a:rPr lang="ru-RU"/>
              <a:t>Как правило, операции, в которых применяются базовые типы</a:t>
            </a:r>
          </a:p>
          <a:p>
            <a:r>
              <a:rPr lang="ru-RU"/>
              <a:t>Синтаксис:</a:t>
            </a:r>
          </a:p>
          <a:p>
            <a:pPr lvl="1"/>
            <a:r>
              <a:rPr lang="en-US"/>
              <a:t>&lt;</a:t>
            </a:r>
            <a:r>
              <a:rPr lang="ru-RU"/>
              <a:t>тип</a:t>
            </a:r>
            <a:r>
              <a:rPr lang="en-US"/>
              <a:t>&gt;</a:t>
            </a:r>
            <a:r>
              <a:rPr lang="ru-RU"/>
              <a:t> </a:t>
            </a:r>
            <a:r>
              <a:rPr lang="en-US"/>
              <a:t>operator X(</a:t>
            </a:r>
            <a:r>
              <a:rPr lang="ru-RU"/>
              <a:t>параметры)</a:t>
            </a:r>
            <a:endParaRPr lang="ru-RU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DFF-C4EA-4716-85C7-9EBCDCFF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91BA-F048-4D37-8490-34A52A43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8120" cy="4351338"/>
          </a:xfrm>
        </p:spPr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Cpp</a:t>
            </a:r>
            <a:r>
              <a:rPr lang="en-US" dirty="0"/>
              <a:t> Reference)</a:t>
            </a:r>
          </a:p>
          <a:p>
            <a:pPr lvl="1"/>
            <a:r>
              <a:rPr lang="de-DE" dirty="0">
                <a:hlinkClick r:id="rId2"/>
              </a:rPr>
              <a:t>https://en.cppreference.com/w/cpp/language/operators</a:t>
            </a:r>
            <a:r>
              <a:rPr lang="de-DE" dirty="0"/>
              <a:t> </a:t>
            </a:r>
          </a:p>
          <a:p>
            <a:r>
              <a:rPr lang="de-DE" dirty="0"/>
              <a:t>Ben Deane „Operator </a:t>
            </a:r>
            <a:r>
              <a:rPr lang="de-DE" dirty="0" err="1"/>
              <a:t>Overloading</a:t>
            </a:r>
            <a:r>
              <a:rPr lang="de-DE" dirty="0"/>
              <a:t>: </a:t>
            </a:r>
            <a:r>
              <a:rPr lang="de-DE" dirty="0" err="1"/>
              <a:t>History</a:t>
            </a:r>
            <a:r>
              <a:rPr lang="de-DE" dirty="0"/>
              <a:t>, </a:t>
            </a:r>
            <a:r>
              <a:rPr lang="de-DE" dirty="0" err="1"/>
              <a:t>Principles</a:t>
            </a:r>
            <a:r>
              <a:rPr lang="de-DE" dirty="0"/>
              <a:t> and Practice</a:t>
            </a:r>
          </a:p>
          <a:p>
            <a:pPr lvl="1"/>
            <a:r>
              <a:rPr lang="de-DE">
                <a:hlinkClick r:id="rId3"/>
              </a:rPr>
              <a:t>https://www.youtube.com/watch?v=zh4EgO13Etg</a:t>
            </a:r>
            <a:r>
              <a:rPr lang="de-DE"/>
              <a:t> </a:t>
            </a:r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D0A3-75A8-4217-BFE3-6F8F4F87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81" y="1196752"/>
            <a:ext cx="1857021" cy="18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2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/>
              <a:t>Нельзя переопределить операцию точка (</a:t>
            </a:r>
            <a:r>
              <a:rPr lang="en-US" dirty="0"/>
              <a:t>.) </a:t>
            </a:r>
            <a:r>
              <a:rPr lang="ru-RU" dirty="0"/>
              <a:t>и </a:t>
            </a:r>
            <a:r>
              <a:rPr lang="en-US" dirty="0" err="1"/>
              <a:t>sizeof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Унарные - унарными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ru-RU" dirty="0"/>
              <a:t>Перегрузка арифметических операций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CDE1A6-9EF7-81B9-2FEF-A87B70E61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/>
              <a:t>При перегрузке операций следует руководствоваться:</a:t>
            </a:r>
          </a:p>
          <a:p>
            <a:pPr lvl="1"/>
            <a:r>
              <a:rPr lang="ru-RU"/>
              <a:t>Особенностями данных операций в предметной области</a:t>
            </a:r>
          </a:p>
          <a:p>
            <a:pPr lvl="1"/>
            <a:r>
              <a:rPr lang="ru-RU"/>
              <a:t>Архитектурой класса</a:t>
            </a:r>
          </a:p>
          <a:p>
            <a:pPr lvl="1"/>
            <a:r>
              <a:rPr lang="ru-RU"/>
              <a:t>Требованиями и ограничениями языка </a:t>
            </a:r>
            <a:r>
              <a:rPr lang="en-US"/>
              <a:t>C++</a:t>
            </a:r>
          </a:p>
          <a:p>
            <a:pPr lvl="1"/>
            <a:r>
              <a:rPr lang="ru-RU"/>
              <a:t>Здравым смыслом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7448" y="2492896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CVector2D</a:t>
            </a:r>
            <a:r>
              <a:rPr lang="en-US" sz="1600" b="1" dirty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CVector2D</a:t>
            </a:r>
            <a:r>
              <a:rPr lang="en-US" sz="1600" b="1" dirty="0">
                <a:latin typeface="Courier New" pitchFamily="49" charset="0"/>
              </a:rPr>
              <a:t>() = default;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методы и операции над векторами</a:t>
            </a:r>
            <a:endParaRPr lang="en-US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нет необходимости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доступа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x = 0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double	</a:t>
            </a:r>
            <a:r>
              <a:rPr lang="ru-RU" sz="1600" b="1" dirty="0">
                <a:latin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</a:rPr>
              <a:t> = 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сложения векторов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сложения — бинарный оператор</a:t>
            </a:r>
          </a:p>
          <a:p>
            <a:pPr lvl="1"/>
            <a:r>
              <a:rPr lang="ru-RU" dirty="0"/>
              <a:t>Оба его аргумента — двухмерные вектора, значения которых не изменяются во время его выполнения</a:t>
            </a:r>
          </a:p>
          <a:p>
            <a:r>
              <a:rPr lang="ru-RU" dirty="0"/>
              <a:t>Результат операции — новый вектор, координаты которого – суммы соответствующих координат аргументов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оператора 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внутри класса</a:t>
            </a:r>
          </a:p>
          <a:p>
            <a:pPr lvl="1"/>
            <a:r>
              <a:rPr lang="ru-RU" b="1" dirty="0"/>
              <a:t>Левый аргумент</a:t>
            </a:r>
            <a:r>
              <a:rPr lang="ru-RU" dirty="0"/>
              <a:t> оператора — это </a:t>
            </a:r>
            <a:r>
              <a:rPr lang="ru-RU" b="1" dirty="0"/>
              <a:t>текущий экземпляр класса</a:t>
            </a:r>
            <a:r>
              <a:rPr lang="ru-RU" dirty="0"/>
              <a:t>, а </a:t>
            </a:r>
            <a:r>
              <a:rPr lang="ru-RU" b="1" dirty="0"/>
              <a:t>правый аргумент</a:t>
            </a:r>
            <a:r>
              <a:rPr lang="ru-RU" dirty="0"/>
              <a:t> передаётся через </a:t>
            </a:r>
            <a:r>
              <a:rPr lang="ru-RU" b="1" dirty="0"/>
              <a:t>единственный параметр</a:t>
            </a:r>
          </a:p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В этом случае оператор будет принимать два аргумента</a:t>
            </a:r>
          </a:p>
          <a:p>
            <a:r>
              <a:rPr lang="ru-RU" b="1" dirty="0"/>
              <a:t>Дружественный</a:t>
            </a:r>
            <a:r>
              <a:rPr lang="ru-RU" dirty="0"/>
              <a:t> оператор, объявленный вне класса</a:t>
            </a:r>
          </a:p>
          <a:p>
            <a:pPr lvl="1"/>
            <a:r>
              <a:rPr lang="ru-RU" dirty="0"/>
              <a:t>Отличается от предыдущего способа </a:t>
            </a:r>
            <a:r>
              <a:rPr lang="ru-RU" b="1" dirty="0"/>
              <a:t>возможностью доступа к приватным и защищенным</a:t>
            </a:r>
            <a:r>
              <a:rPr lang="ru-RU" dirty="0"/>
              <a:t> методам и данным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420888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276872"/>
            <a:ext cx="1059896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143117"/>
            <a:ext cx="10887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>
                <a:latin typeface="Courier New" pitchFamily="49" charset="0"/>
              </a:rPr>
              <a:t> 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340768"/>
            <a:ext cx="10801200" cy="2326275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Перегрузка операций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416" y="4149080"/>
            <a:ext cx="9828584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Арифметические операции</a:t>
            </a:r>
          </a:p>
          <a:p>
            <a:pPr algn="l"/>
            <a:r>
              <a:rPr lang="ru-RU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Операции сравнения</a:t>
            </a:r>
          </a:p>
        </p:txBody>
      </p:sp>
    </p:spTree>
    <p:extLst>
      <p:ext uri="{BB962C8B-B14F-4D97-AF65-F5344CB8AC3E}">
        <p14:creationId xmlns:p14="http://schemas.microsoft.com/office/powerpoint/2010/main" val="3518571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предпочтительного способа перегрузки оператора +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случае предпочтительным способом является реализация оператора сложения внутри класса</a:t>
            </a:r>
          </a:p>
          <a:p>
            <a:pPr lvl="1"/>
            <a:r>
              <a:rPr lang="ru-RU" dirty="0"/>
              <a:t>Оператор сложения естественен для класса векторов</a:t>
            </a:r>
            <a:endParaRPr lang="en-US" dirty="0"/>
          </a:p>
          <a:p>
            <a:pPr lvl="1"/>
            <a:r>
              <a:rPr lang="ru-RU" dirty="0"/>
              <a:t>В нем отсутствуют зависимости от других классов</a:t>
            </a:r>
          </a:p>
          <a:p>
            <a:pPr lvl="1"/>
            <a:r>
              <a:rPr lang="ru-RU" dirty="0"/>
              <a:t>Мы можем вносить изменения в исходный код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Наиболее краткая форма записи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1384" y="1825916"/>
            <a:ext cx="973561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CVector2D c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вычитания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/>
              <a:t>Предпочитаемый способ перегрузки – реализация также внутри класса </a:t>
            </a:r>
            <a:r>
              <a:rPr lang="en-US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3432" y="3714752"/>
            <a:ext cx="94702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vector2.x, y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Умножение вектора на скаляр – более сложная операция, т.к. использует </a:t>
            </a:r>
            <a:r>
              <a:rPr lang="ru-RU" b="1"/>
              <a:t>разные типы аргументов</a:t>
            </a:r>
            <a:r>
              <a:rPr lang="ru-RU"/>
              <a:t> и является </a:t>
            </a:r>
            <a:r>
              <a:rPr lang="ru-RU" b="1">
                <a:hlinkClick r:id="rId2"/>
              </a:rPr>
              <a:t>коммутативной</a:t>
            </a:r>
            <a:endParaRPr lang="ru-RU" b="1"/>
          </a:p>
          <a:p>
            <a:pPr lvl="1"/>
            <a:r>
              <a:rPr lang="ru-RU"/>
              <a:t>Один из аргументов – вектор (</a:t>
            </a:r>
            <a:r>
              <a:rPr lang="en-US"/>
              <a:t>CVector2D)</a:t>
            </a:r>
            <a:r>
              <a:rPr lang="ru-RU"/>
              <a:t>, второй – скаляр (</a:t>
            </a:r>
            <a:r>
              <a:rPr lang="en-US"/>
              <a:t>double)</a:t>
            </a:r>
          </a:p>
          <a:p>
            <a:pPr lvl="1"/>
            <a:r>
              <a:rPr lang="ru-RU"/>
              <a:t>Из-за коммутативности данной операции существуют </a:t>
            </a:r>
            <a:r>
              <a:rPr lang="en-US"/>
              <a:t>2 </a:t>
            </a:r>
            <a:r>
              <a:rPr lang="ru-RU"/>
              <a:t>версии данного оператора:</a:t>
            </a:r>
          </a:p>
          <a:p>
            <a:pPr lvl="2"/>
            <a:r>
              <a:rPr lang="ru-RU"/>
              <a:t>Вектор * Скаляр</a:t>
            </a:r>
          </a:p>
          <a:p>
            <a:pPr lvl="2"/>
            <a:r>
              <a:rPr lang="ru-RU"/>
              <a:t>Скаляр * Вектор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произведения вектора и скаляра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/>
              <a:t>Оператор возвращает новый вектор, координаты которого – произведения координат исходного вектора на скаляр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умножения вектора на скаляр</a:t>
            </a:r>
          </a:p>
          <a:p>
            <a:pPr lvl="1"/>
            <a:r>
              <a:rPr lang="ru-RU" dirty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/>
              <a:t>Операция умножения скаляра на вектор</a:t>
            </a:r>
          </a:p>
          <a:p>
            <a:pPr lvl="1"/>
            <a:r>
              <a:rPr lang="ru-RU" dirty="0"/>
              <a:t>Данная операция </a:t>
            </a:r>
            <a:r>
              <a:rPr lang="ru-RU" b="1" dirty="0"/>
              <a:t>не может быть перегружена внутри класса</a:t>
            </a:r>
            <a:r>
              <a:rPr lang="ru-RU" dirty="0"/>
              <a:t>, т.к. левый аргумент (скаляр) имеет тип, отличный от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/>
              <a:t>CVector2D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Реализация оператора произведения вектора и скаляра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1384" y="1772816"/>
            <a:ext cx="1044116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CVector2D(scalar *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, scalar *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деления вектора на скаляр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/>
              <a:t>Данная операция перегружается внутри класса аналогично операции умножения вектора на скаляр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303456"/>
            <a:ext cx="977268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/(double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B698AA-DF01-DD06-4AE3-25E34C0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операции сложения для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Rational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AF7C-BFE0-269F-42D0-8EE47669937D}"/>
              </a:ext>
            </a:extLst>
          </p:cNvPr>
          <p:cNvSpPr txBox="1"/>
          <p:nvPr/>
        </p:nvSpPr>
        <p:spPr>
          <a:xfrm>
            <a:off x="623392" y="2132856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Rational(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F44BF2-E3B5-5C78-CE26-37EA3B8F676D}"/>
              </a:ext>
            </a:extLst>
          </p:cNvPr>
          <p:cNvSpPr/>
          <p:nvPr/>
        </p:nvSpPr>
        <p:spPr>
          <a:xfrm>
            <a:off x="7402488" y="400506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A3D14E-EB7A-39FB-D0B7-7A854E5D8A7A}"/>
              </a:ext>
            </a:extLst>
          </p:cNvPr>
          <p:cNvCxnSpPr/>
          <p:nvPr/>
        </p:nvCxnSpPr>
        <p:spPr>
          <a:xfrm flipH="1" flipV="1">
            <a:off x="6178352" y="3841015"/>
            <a:ext cx="1080120" cy="524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A73A9-0E6A-48E6-5687-ECA86C0FC8B9}"/>
              </a:ext>
            </a:extLst>
          </p:cNvPr>
          <p:cNvCxnSpPr>
            <a:cxnSpLocks/>
          </p:cNvCxnSpPr>
          <p:nvPr/>
        </p:nvCxnSpPr>
        <p:spPr>
          <a:xfrm flipH="1">
            <a:off x="6034336" y="4637295"/>
            <a:ext cx="1152128" cy="519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B38DDF-A601-46A9-D190-CF94C2D2B22B}"/>
              </a:ext>
            </a:extLst>
          </p:cNvPr>
          <p:cNvSpPr/>
          <p:nvPr/>
        </p:nvSpPr>
        <p:spPr>
          <a:xfrm>
            <a:off x="547192" y="5165961"/>
            <a:ext cx="792088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C8391B-6DE3-E93E-5213-592EDC10F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Дружественные классы и функции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50D1E01-BA7F-6430-FDEC-47E91DAD6D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729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Помимо операций +, - и * могут понадобиться:</a:t>
            </a:r>
          </a:p>
          <a:p>
            <a:pPr lvl="1"/>
            <a:r>
              <a:rPr lang="en-US"/>
              <a:t>vector1 += vector2;</a:t>
            </a:r>
          </a:p>
          <a:p>
            <a:pPr lvl="1"/>
            <a:r>
              <a:rPr lang="en-US"/>
              <a:t>vector3 *= 3.8;</a:t>
            </a:r>
          </a:p>
          <a:p>
            <a:pPr lvl="1"/>
            <a:r>
              <a:rPr lang="en-US"/>
              <a:t>vector4 -= vector1;</a:t>
            </a:r>
          </a:p>
          <a:p>
            <a:r>
              <a:rPr lang="ru-RU"/>
              <a:t>Они модифицируют операнд в левой части, но не модифицируют операнд в правой</a:t>
            </a:r>
          </a:p>
          <a:p>
            <a:pPr lvl="1"/>
            <a:r>
              <a:rPr lang="ru-RU"/>
              <a:t>Возвращают ссылку на левый операнд,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</a:t>
            </a:r>
            <a:r>
              <a:rPr lang="en-US" dirty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3116"/>
            <a:ext cx="970124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+=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x +=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y +=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операторы </a:t>
            </a:r>
            <a:r>
              <a:rPr lang="en-US" sz="1600" i="1" dirty="0">
                <a:latin typeface="Courier New" pitchFamily="49" charset="0"/>
              </a:rPr>
              <a:t>*=, /=, -= </a:t>
            </a:r>
            <a:r>
              <a:rPr lang="ru-RU" sz="1600" i="1" dirty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E2E90A-1B7F-B9BB-07E0-F139C2F6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операций сравнения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2A677-81AB-B747-9BF9-1895EFF3E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76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Операторы сравнения сравнивают значения операндов, не изменяя их, и возвращают результат типа </a:t>
            </a:r>
            <a:r>
              <a:rPr lang="en-US"/>
              <a:t>bool</a:t>
            </a:r>
            <a:r>
              <a:rPr lang="ru-RU"/>
              <a:t>, соответствующий результату сравнения</a:t>
            </a:r>
          </a:p>
          <a:p>
            <a:r>
              <a:rPr lang="ru-RU"/>
              <a:t>Для двухмерных векторов такими операциями являются операторы:</a:t>
            </a:r>
          </a:p>
          <a:p>
            <a:pPr lvl="1"/>
            <a:r>
              <a:rPr lang="ru-RU"/>
              <a:t>==</a:t>
            </a:r>
          </a:p>
          <a:p>
            <a:pPr lvl="1"/>
            <a:r>
              <a:rPr lang="ru-RU"/>
              <a:t>!=</a:t>
            </a:r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операторов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392" y="2143116"/>
            <a:ext cx="96874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=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==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&amp;&amp; (y ==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!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!=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|| (y !=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</a:t>
            </a:r>
            <a:r>
              <a:rPr lang="ru-RU" sz="1600" b="1" dirty="0">
                <a:latin typeface="Courier New" pitchFamily="49" charset="0"/>
              </a:rPr>
              <a:t>Более простая версия: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5A9-AFEB-B3A2-6459-84A0414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 </a:t>
            </a:r>
            <a:r>
              <a:rPr lang="en-US" dirty="0"/>
              <a:t>C++ 20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711FD-6FF7-AF61-0E4E-F89EB62F1DAA}"/>
              </a:ext>
            </a:extLst>
          </p:cNvPr>
          <p:cNvSpPr txBox="1"/>
          <p:nvPr/>
        </p:nvSpPr>
        <p:spPr>
          <a:xfrm>
            <a:off x="609600" y="2274838"/>
            <a:ext cx="7924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4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2D0-63A3-1803-F53E-C32372936B11}"/>
              </a:ext>
            </a:extLst>
          </p:cNvPr>
          <p:cNvSpPr txBox="1"/>
          <p:nvPr/>
        </p:nvSpPr>
        <p:spPr>
          <a:xfrm>
            <a:off x="1507429" y="-32548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330-70F7-91B7-566B-07E30265CB09}"/>
              </a:ext>
            </a:extLst>
          </p:cNvPr>
          <p:cNvSpPr txBox="1"/>
          <p:nvPr/>
        </p:nvSpPr>
        <p:spPr>
          <a:xfrm>
            <a:off x="1507429" y="2860552"/>
            <a:ext cx="68208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B2C5B-6DB8-F3E5-B1DD-57BD67EC9C85}"/>
              </a:ext>
            </a:extLst>
          </p:cNvPr>
          <p:cNvSpPr txBox="1"/>
          <p:nvPr/>
        </p:nvSpPr>
        <p:spPr>
          <a:xfrm>
            <a:off x="1524000" y="1844825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strong_ordering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&lt;=&gt; 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AD2E3-5E36-1726-3D0C-E347BEB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0968-F872-7126-DAF9-B7BD6DD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en-US" dirty="0"/>
              <a:t> – </a:t>
            </a:r>
            <a:r>
              <a:rPr lang="ru-RU" dirty="0"/>
              <a:t>между значениями есть отношение строгого порядка</a:t>
            </a:r>
            <a:endParaRPr lang="en-US" dirty="0"/>
          </a:p>
          <a:p>
            <a:pPr lvl="1"/>
            <a:r>
              <a:rPr lang="en-US" dirty="0"/>
              <a:t>less, greater, equivalent, equal</a:t>
            </a:r>
          </a:p>
          <a:p>
            <a:pPr lvl="1"/>
            <a:r>
              <a:rPr lang="ru-RU" dirty="0"/>
              <a:t>Эквивалентные значения неразличимы</a:t>
            </a:r>
          </a:p>
          <a:p>
            <a:r>
              <a:rPr lang="en-US" dirty="0"/>
              <a:t>std::</a:t>
            </a:r>
            <a:r>
              <a:rPr lang="en-US" dirty="0" err="1"/>
              <a:t>weak_ordering</a:t>
            </a:r>
            <a:endParaRPr lang="en-US" dirty="0"/>
          </a:p>
          <a:p>
            <a:pPr lvl="1"/>
            <a:r>
              <a:rPr lang="en-US" dirty="0"/>
              <a:t>less, equivalent, greater</a:t>
            </a:r>
          </a:p>
          <a:p>
            <a:pPr lvl="1"/>
            <a:r>
              <a:rPr lang="ru-RU" dirty="0"/>
              <a:t>Эквивалентные значения 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partial_ordering</a:t>
            </a:r>
            <a:endParaRPr lang="en-US" dirty="0"/>
          </a:p>
          <a:p>
            <a:pPr lvl="1"/>
            <a:r>
              <a:rPr lang="en-US" dirty="0"/>
              <a:t>less, equivalent, greater, unordered</a:t>
            </a:r>
            <a:endParaRPr lang="ru-RU" dirty="0"/>
          </a:p>
          <a:p>
            <a:pPr lvl="1"/>
            <a:r>
              <a:rPr lang="ru-RU" dirty="0"/>
              <a:t>Эквивалентные значения различимы и есть несравнимые значения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Дружественные функции – это функции,  объявленные вне класса, но имеющие доступ к закрытым и защищенным полям данного класса</a:t>
            </a:r>
          </a:p>
          <a:p>
            <a:pPr lvl="1"/>
            <a:r>
              <a:rPr lang="ru-RU"/>
              <a:t>Дружественная функция объявляется внутри класса с модификатором </a:t>
            </a:r>
            <a:r>
              <a:rPr lang="en-US"/>
              <a:t>friend</a:t>
            </a:r>
          </a:p>
          <a:p>
            <a:pPr lvl="1"/>
            <a:r>
              <a:rPr lang="ru-RU"/>
              <a:t>Дружественные функции не являются членами класса, поэтому им не передается указатель </a:t>
            </a:r>
            <a:r>
              <a:rPr lang="en-US"/>
              <a:t>this</a:t>
            </a:r>
          </a:p>
          <a:p>
            <a:r>
              <a:rPr lang="ru-RU"/>
              <a:t>Правило использования:</a:t>
            </a:r>
          </a:p>
          <a:p>
            <a:pPr lvl="1"/>
            <a:r>
              <a:rPr lang="ru-RU"/>
              <a:t>Если нет важных доводов использовать дружественные функции – используйте вместо них члены класса</a:t>
            </a:r>
          </a:p>
          <a:p>
            <a:pPr lvl="1"/>
            <a:r>
              <a:rPr lang="ru-RU"/>
              <a:t>Если важные доводы есть – подумайте, а действительно ли они так важны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/>
              <a:t>Наиболее предпочтительный – перегрузка внутри класса</a:t>
            </a:r>
          </a:p>
          <a:p>
            <a:pPr lvl="2"/>
            <a:r>
              <a:rPr lang="ru-RU" dirty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9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Перегрузка операторов форматированного ввода-вывода в потоки </a:t>
            </a:r>
            <a:r>
              <a:rPr lang="en-US" dirty="0"/>
              <a:t>STL </a:t>
            </a:r>
            <a:r>
              <a:rPr lang="ru-RU" dirty="0"/>
              <a:t>не может быть выполнена внутри самих классов потоков</a:t>
            </a:r>
          </a:p>
          <a:p>
            <a:pPr lvl="1"/>
            <a:r>
              <a:rPr lang="ru-RU" dirty="0"/>
              <a:t>Внесение модификаций в </a:t>
            </a:r>
            <a:r>
              <a:rPr lang="en-US" dirty="0"/>
              <a:t>STL</a:t>
            </a:r>
            <a:r>
              <a:rPr lang="ru-RU" dirty="0"/>
              <a:t> запрещено Стандартом</a:t>
            </a:r>
          </a:p>
          <a:p>
            <a:pPr lvl="2"/>
            <a:r>
              <a:rPr lang="ru-RU" dirty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/>
              <a:t>Для перегрузки операторов ввода-вывода следует всегда объявлять их вне класса</a:t>
            </a:r>
          </a:p>
          <a:p>
            <a:r>
              <a:rPr lang="ru-RU" dirty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/>
              <a:t>Это обеспечивает возможность чтения и записи нескольких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поток вывода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</a:rPr>
              <a:t>унаследованный от </a:t>
            </a:r>
            <a:r>
              <a:rPr lang="en-US" sz="1600" dirty="0">
                <a:latin typeface="Courier New" pitchFamily="49" charset="0"/>
              </a:rPr>
              <a:t>std::</a:t>
            </a:r>
            <a:r>
              <a:rPr lang="en-US" sz="1600" dirty="0" err="1">
                <a:latin typeface="Courier New" pitchFamily="49" charset="0"/>
              </a:rPr>
              <a:t>ostream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operator&lt;&lt;(std::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stream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&lt;&lt; "["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 &lt;&lt; "/"</a:t>
            </a:r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ru-RU" sz="1600" b="1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7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>
                <a:latin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latin typeface="Courier New" pitchFamily="49" charset="0"/>
              </a:rPr>
              <a:t> 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stream.setstate</a:t>
            </a:r>
            <a:r>
              <a:rPr lang="en-US" sz="1400" b="1" dirty="0">
                <a:latin typeface="Courier New" pitchFamily="49" charset="0"/>
              </a:rPr>
              <a:t>(std::</a:t>
            </a:r>
            <a:r>
              <a:rPr lang="en-US" sz="1400" b="1" dirty="0" err="1">
                <a:latin typeface="Courier New" pitchFamily="49" charset="0"/>
              </a:rPr>
              <a:t>ios_base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failbit</a:t>
            </a:r>
            <a:r>
              <a:rPr lang="en-US" sz="1400" b="1" dirty="0">
                <a:latin typeface="Courier New" pitchFamily="49" charset="0"/>
              </a:rPr>
              <a:t> | </a:t>
            </a:r>
            <a:r>
              <a:rPr lang="en-US" sz="1400" b="1" dirty="0" err="1">
                <a:latin typeface="Courier New" pitchFamily="49" charset="0"/>
              </a:rPr>
              <a:t>stream.rdstate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9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5400" y="206084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i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функция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</a:rPr>
              <a:t>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void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Из функции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возможен доступ к приватным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данным и методам класса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063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3750" y="1857365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  <a:endParaRPr lang="en-US" dirty="0"/>
          </a:p>
          <a:p>
            <a:pPr lvl="1"/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указатель, который единолично владеет объектом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указатель, основанный на подсчёте ссылок на объект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00515-456C-4D7F-96A3-8A30FA3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Маркированные типы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507E01-3D06-40D0-A6B1-C378EFF7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901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F9C75-E174-4F40-A39C-55E4217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встроенных типов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08F2B-126A-49CC-8FF0-E26924C1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 и тот же тип (</a:t>
            </a:r>
            <a:r>
              <a:rPr lang="en-US" dirty="0"/>
              <a:t>int, float, std::string)</a:t>
            </a:r>
            <a:r>
              <a:rPr lang="ru-RU" dirty="0"/>
              <a:t> можно использовать для представления разных значений</a:t>
            </a:r>
          </a:p>
          <a:p>
            <a:pPr lvl="1"/>
            <a:r>
              <a:rPr lang="ru-RU" dirty="0"/>
              <a:t>Скорость, деньги, </a:t>
            </a:r>
            <a:r>
              <a:rPr lang="en-US" dirty="0"/>
              <a:t>id</a:t>
            </a:r>
          </a:p>
          <a:p>
            <a:r>
              <a:rPr lang="ru-RU" dirty="0"/>
              <a:t>Легко допустить ошибку, используя в одной операции разные по смыслу значения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FDB57-A134-40D6-B3EE-4367607F24DC}"/>
              </a:ext>
            </a:extLst>
          </p:cNvPr>
          <p:cNvSpPr/>
          <p:nvPr/>
        </p:nvSpPr>
        <p:spPr>
          <a:xfrm>
            <a:off x="983432" y="42210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"RUR +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"USD =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"???"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4747D-A76E-40C5-A1A8-1ABC6CAD16EF}"/>
              </a:ext>
            </a:extLst>
          </p:cNvPr>
          <p:cNvSpPr/>
          <p:nvPr/>
        </p:nvSpPr>
        <p:spPr>
          <a:xfrm>
            <a:off x="1127448" y="5807631"/>
            <a:ext cx="42484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10RUR + 20USD = 30???</a:t>
            </a:r>
          </a:p>
        </p:txBody>
      </p:sp>
    </p:spTree>
    <p:extLst>
      <p:ext uri="{BB962C8B-B14F-4D97-AF65-F5344CB8AC3E}">
        <p14:creationId xmlns:p14="http://schemas.microsoft.com/office/powerpoint/2010/main" val="8620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E70A0D-C68F-4184-8A3F-A25D0D360C56}"/>
              </a:ext>
            </a:extLst>
          </p:cNvPr>
          <p:cNvSpPr/>
          <p:nvPr/>
        </p:nvSpPr>
        <p:spPr>
          <a:xfrm>
            <a:off x="1271464" y="1628800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в коде окажется незамеченной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C1E2-69DC-4FE7-8DEB-EFF46024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пользователя и </a:t>
            </a:r>
            <a:r>
              <a:rPr lang="en-US" dirty="0"/>
              <a:t>Id </a:t>
            </a:r>
            <a:r>
              <a:rPr lang="ru-RU" dirty="0"/>
              <a:t>книги – разные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534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98C-2203-431D-AE7C-422DF1B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49AA-13E8-43E3-86AE-7AF4F04A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шаблонный класс </a:t>
            </a:r>
            <a:r>
              <a:rPr lang="en-US" dirty="0"/>
              <a:t>Tagged</a:t>
            </a:r>
            <a:endParaRPr lang="ru-RU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std::pair&lt;int, double&gt; </a:t>
            </a:r>
            <a:r>
              <a:rPr lang="ru-RU" dirty="0"/>
              <a:t>и</a:t>
            </a:r>
            <a:r>
              <a:rPr lang="en-US" dirty="0"/>
              <a:t> std::pair&lt;int, std::string&gt; -</a:t>
            </a:r>
            <a:r>
              <a:rPr lang="ru-RU" dirty="0"/>
              <a:t> разные типы</a:t>
            </a:r>
            <a:endParaRPr lang="en-US" dirty="0"/>
          </a:p>
          <a:p>
            <a:r>
              <a:rPr lang="ru-RU" dirty="0"/>
              <a:t>Два шаблонных параметра:</a:t>
            </a:r>
          </a:p>
          <a:p>
            <a:pPr lvl="1"/>
            <a:r>
              <a:rPr lang="ru-RU" dirty="0"/>
              <a:t>Тип значения, которое хранится внутри</a:t>
            </a:r>
          </a:p>
          <a:p>
            <a:pPr lvl="1"/>
            <a:r>
              <a:rPr lang="ru-RU" dirty="0"/>
              <a:t>Тип-маркер, чтобы отличать один тип от другого</a:t>
            </a:r>
            <a:r>
              <a:rPr lang="en-US" dirty="0"/>
              <a:t> (</a:t>
            </a:r>
            <a:r>
              <a:rPr lang="ru-RU" dirty="0"/>
              <a:t>сам маркер не хранится)</a:t>
            </a:r>
          </a:p>
          <a:p>
            <a:r>
              <a:rPr lang="ru-RU" dirty="0"/>
              <a:t>Перегрузить операции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ru-RU" dirty="0"/>
              <a:t>для доступа к значению</a:t>
            </a:r>
          </a:p>
          <a:p>
            <a:r>
              <a:rPr lang="ru-RU" dirty="0"/>
              <a:t>Перегрузить</a:t>
            </a:r>
            <a:r>
              <a:rPr lang="en-US" dirty="0"/>
              <a:t> </a:t>
            </a:r>
            <a:r>
              <a:rPr lang="ru-RU" dirty="0"/>
              <a:t>операцию </a:t>
            </a:r>
            <a:r>
              <a:rPr lang="en-US" dirty="0"/>
              <a:t>&lt;=&gt; </a:t>
            </a:r>
            <a:r>
              <a:rPr lang="ru-RU" dirty="0"/>
              <a:t>для сравнения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CD2BD-1AE4-4AD0-835E-22FD3BE9EF8D}"/>
              </a:ext>
            </a:extLst>
          </p:cNvPr>
          <p:cNvSpPr/>
          <p:nvPr/>
        </p:nvSpPr>
        <p:spPr>
          <a:xfrm>
            <a:off x="33338" y="-4455"/>
            <a:ext cx="121586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is_nothrow_move_constructible_v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is_nothrow_copy_constructible_v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util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D2B39-60F6-4BBA-80F4-D389D8D7573C}"/>
              </a:ext>
            </a:extLst>
          </p:cNvPr>
          <p:cNvSpPr/>
          <p:nvPr/>
        </p:nvSpPr>
        <p:spPr>
          <a:xfrm>
            <a:off x="275692" y="476672"/>
            <a:ext cx="116406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структура-маркер нужна, чтобы иметь некоторый уникальный тип данных.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}"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BCC6A-22C9-49EF-97B7-F35EA0A9C51B}"/>
              </a:ext>
            </a:extLst>
          </p:cNvPr>
          <p:cNvSpPr/>
          <p:nvPr/>
        </p:nvSpPr>
        <p:spPr>
          <a:xfrm>
            <a:off x="5807968" y="2204864"/>
            <a:ext cx="6211202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"user-1"s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 скомпилируется: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user1.id = "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Some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userId"s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263A6-D98B-4822-8A9D-DABF2C8D7706}"/>
              </a:ext>
            </a:extLst>
          </p:cNvPr>
          <p:cNvSpPr/>
          <p:nvPr/>
        </p:nvSpPr>
        <p:spPr>
          <a:xfrm>
            <a:off x="5807968" y="3510526"/>
            <a:ext cx="50936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"user-1", </a:t>
            </a:r>
            <a:r>
              <a:rPr lang="ru-RU" dirty="0" err="1">
                <a:latin typeface="Consolas" panose="020B0609020204030204" pitchFamily="49" charset="0"/>
              </a:rPr>
              <a:t>name</a:t>
            </a:r>
            <a:r>
              <a:rPr lang="ru-RU" dirty="0">
                <a:latin typeface="Consolas" panose="020B0609020204030204" pitchFamily="49" charset="0"/>
              </a:rPr>
              <a:t>: "Ivan" }</a:t>
            </a:r>
          </a:p>
        </p:txBody>
      </p:sp>
    </p:spTree>
    <p:extLst>
      <p:ext uri="{BB962C8B-B14F-4D97-AF65-F5344CB8AC3E}">
        <p14:creationId xmlns:p14="http://schemas.microsoft.com/office/powerpoint/2010/main" val="17465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5D056-2719-4ECA-82CA-6AFC385ABCCB}"/>
              </a:ext>
            </a:extLst>
          </p:cNvPr>
          <p:cNvSpPr/>
          <p:nvPr/>
        </p:nvSpPr>
        <p:spPr>
          <a:xfrm>
            <a:off x="0" y="44624"/>
            <a:ext cx="119533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Пользуемся тем, что лямбда-выражение создаёт новый уникальный тип данных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объявляем тип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без объявления структуры-маркера.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R"({{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"{}", title: "{}",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 }})"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"book-1"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"Moby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"Herman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Melville"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Christmas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Carol"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"Charles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Dickens"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3799-F204-45DE-BBCB-012453500E34}"/>
              </a:ext>
            </a:extLst>
          </p:cNvPr>
          <p:cNvSpPr/>
          <p:nvPr/>
        </p:nvSpPr>
        <p:spPr>
          <a:xfrm>
            <a:off x="2520280" y="6323266"/>
            <a:ext cx="9433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"book-2", </a:t>
            </a:r>
            <a:r>
              <a:rPr lang="ru-RU" dirty="0" err="1">
                <a:latin typeface="Consolas" panose="020B0609020204030204" pitchFamily="49" charset="0"/>
              </a:rPr>
              <a:t>title</a:t>
            </a:r>
            <a:r>
              <a:rPr lang="ru-RU" dirty="0">
                <a:latin typeface="Consolas" panose="020B0609020204030204" pitchFamily="49" charset="0"/>
              </a:rPr>
              <a:t>: "A </a:t>
            </a:r>
            <a:r>
              <a:rPr lang="ru-RU" dirty="0" err="1">
                <a:latin typeface="Consolas" panose="020B0609020204030204" pitchFamily="49" charset="0"/>
              </a:rPr>
              <a:t>Christmas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Carol</a:t>
            </a:r>
            <a:r>
              <a:rPr lang="ru-RU" dirty="0">
                <a:latin typeface="Consolas" panose="020B0609020204030204" pitchFamily="49" charset="0"/>
              </a:rPr>
              <a:t>", </a:t>
            </a:r>
            <a:r>
              <a:rPr lang="ru-RU" dirty="0" err="1">
                <a:latin typeface="Consolas" panose="020B0609020204030204" pitchFamily="49" charset="0"/>
              </a:rPr>
              <a:t>author</a:t>
            </a:r>
            <a:r>
              <a:rPr lang="ru-RU" dirty="0">
                <a:latin typeface="Consolas" panose="020B0609020204030204" pitchFamily="49" charset="0"/>
              </a:rPr>
              <a:t>: "</a:t>
            </a:r>
            <a:r>
              <a:rPr lang="ru-RU" dirty="0" err="1">
                <a:latin typeface="Consolas" panose="020B0609020204030204" pitchFamily="49" charset="0"/>
              </a:rPr>
              <a:t>Charles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Dickens</a:t>
            </a:r>
            <a:r>
              <a:rPr lang="ru-RU" dirty="0">
                <a:latin typeface="Consolas" panose="020B0609020204030204" pitchFamily="49" charset="0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2955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Некоторым классам может понадобиться доступ к закрытым данным друг друга</a:t>
            </a:r>
          </a:p>
          <a:p>
            <a:pPr lvl="1"/>
            <a:r>
              <a:rPr lang="ru-RU"/>
              <a:t>Например, классу «дерево» может понадобиться доступ к закрытым полям его узлов</a:t>
            </a:r>
          </a:p>
          <a:p>
            <a:pPr lvl="1"/>
            <a:r>
              <a:rPr lang="ru-RU"/>
              <a:t>В этом случае необходимо объявить дружественный класс внутри определения класса</a:t>
            </a:r>
          </a:p>
          <a:p>
            <a:r>
              <a:rPr lang="ru-RU"/>
              <a:t>Дружественная связь между классами является самой сильной</a:t>
            </a:r>
          </a:p>
          <a:p>
            <a:pPr lvl="1"/>
            <a:r>
              <a:rPr lang="ru-RU"/>
              <a:t>Реализации классов оказываются связанными, что противоречит принципу инкапсуляции</a:t>
            </a:r>
          </a:p>
          <a:p>
            <a:pPr lvl="1"/>
            <a:r>
              <a:rPr lang="ru-RU"/>
              <a:t>Не используйте дружественные классы до тех пор, пока их использование не окажется единственным способом решения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F64E1-3124-4E1B-9811-473D8631B8BB}"/>
              </a:ext>
            </a:extLst>
          </p:cNvPr>
          <p:cNvSpPr/>
          <p:nvPr/>
        </p:nvSpPr>
        <p:spPr>
          <a:xfrm>
            <a:off x="119336" y="116631"/>
            <a:ext cx="108732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Валюта (в качестве единиц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int64_t)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85409-81D9-47CA-BB03-FFAE92578A44}"/>
              </a:ext>
            </a:extLst>
          </p:cNvPr>
          <p:cNvSpPr/>
          <p:nvPr/>
        </p:nvSpPr>
        <p:spPr>
          <a:xfrm>
            <a:off x="0" y="116632"/>
            <a:ext cx="120006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Объявляем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можно объявить и другие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USD"sv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d1 = r1;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0A638-BEC9-46FD-B454-ED46A8487CF6}"/>
              </a:ext>
            </a:extLst>
          </p:cNvPr>
          <p:cNvSpPr/>
          <p:nvPr/>
        </p:nvSpPr>
        <p:spPr>
          <a:xfrm>
            <a:off x="5303912" y="5218230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/>
              <a:t>10RUR + 20RUR = 30RUR</a:t>
            </a:r>
          </a:p>
          <a:p>
            <a:r>
              <a:rPr lang="ru-RU" dirty="0"/>
              <a:t>8USD + 5USD = 13USD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D0CE6-A206-429F-9603-A543EC5127F3}"/>
              </a:ext>
            </a:extLst>
          </p:cNvPr>
          <p:cNvSpPr/>
          <p:nvPr/>
        </p:nvSpPr>
        <p:spPr>
          <a:xfrm>
            <a:off x="1679848" y="587727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binary '=': no operator found which takes a right-hand operand of type '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Roubles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' (or there is no acceptable conversion)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D8777-DBFD-4311-811C-78F29680FD0E}"/>
              </a:ext>
            </a:extLst>
          </p:cNvPr>
          <p:cNvSpPr/>
          <p:nvPr/>
        </p:nvSpPr>
        <p:spPr>
          <a:xfrm>
            <a:off x="7955" y="-43543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 качестве денег можем использовать одну из нескольких валют.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-&gt;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6E9FD5-F635-4856-8DB8-BE0B25197F8B}"/>
              </a:ext>
            </a:extLst>
          </p:cNvPr>
          <p:cNvSpPr/>
          <p:nvPr/>
        </p:nvSpPr>
        <p:spPr>
          <a:xfrm>
            <a:off x="0" y="13342"/>
            <a:ext cx="11665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компилируется, хотя операция сложения рублей и долларов не определена.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Работает за счёт неявного преобразования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Dollars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типу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Money.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Money{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{50} } + Money{ Dollars{70}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8AAE-7388-4F22-85DA-4B0A61E70836}"/>
              </a:ext>
            </a:extLst>
          </p:cNvPr>
          <p:cNvSpPr/>
          <p:nvPr/>
        </p:nvSpPr>
        <p:spPr>
          <a:xfrm>
            <a:off x="263352" y="5517232"/>
            <a:ext cx="43924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15USD + 5USD = 20USD</a:t>
            </a:r>
          </a:p>
          <a:p>
            <a:r>
              <a:rPr lang="ru-RU" dirty="0" err="1">
                <a:latin typeface="Consolas" panose="020B0609020204030204" pitchFamily="49" charset="0"/>
              </a:rPr>
              <a:t>Can't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add</a:t>
            </a:r>
            <a:r>
              <a:rPr lang="ru-RU" dirty="0">
                <a:latin typeface="Consolas" panose="020B0609020204030204" pitchFamily="49" charset="0"/>
              </a:rPr>
              <a:t> 50RUR </a:t>
            </a:r>
            <a:r>
              <a:rPr lang="ru-RU" dirty="0" err="1">
                <a:latin typeface="Consolas" panose="020B0609020204030204" pitchFamily="49" charset="0"/>
              </a:rPr>
              <a:t>and</a:t>
            </a:r>
            <a:r>
              <a:rPr lang="ru-RU" dirty="0">
                <a:latin typeface="Consolas" panose="020B0609020204030204" pitchFamily="49" charset="0"/>
              </a:rPr>
              <a:t> 70USD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51BA-FD07-4099-B3FA-A662CE29B975}"/>
              </a:ext>
            </a:extLst>
          </p:cNvPr>
          <p:cNvSpPr/>
          <p:nvPr/>
        </p:nvSpPr>
        <p:spPr>
          <a:xfrm>
            <a:off x="5015880" y="4077072"/>
            <a:ext cx="7128792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ru-RU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urn AddIfSameTypes">
            <a:extLst>
              <a:ext uri="{FF2B5EF4-FFF2-40B4-BE49-F238E27FC236}">
                <a16:creationId xmlns:a16="http://schemas.microsoft.com/office/drawing/2014/main" id="{BF08C946-DABA-4E6A-8A22-4EDD5295D9E7}"/>
              </a:ext>
            </a:extLst>
          </p:cNvPr>
          <p:cNvSpPr/>
          <p:nvPr/>
        </p:nvSpPr>
        <p:spPr>
          <a:xfrm>
            <a:off x="7464152" y="6237312"/>
            <a:ext cx="33843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turn lhs + rhs">
            <a:extLst>
              <a:ext uri="{FF2B5EF4-FFF2-40B4-BE49-F238E27FC236}">
                <a16:creationId xmlns:a16="http://schemas.microsoft.com/office/drawing/2014/main" id="{1188D7B6-4D7C-4F2E-BEF2-4C3C3153C7B9}"/>
              </a:ext>
            </a:extLst>
          </p:cNvPr>
          <p:cNvSpPr/>
          <p:nvPr/>
        </p:nvSpPr>
        <p:spPr>
          <a:xfrm>
            <a:off x="7824192" y="4256305"/>
            <a:ext cx="1512168" cy="281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hrow invalid_argument">
            <a:extLst>
              <a:ext uri="{FF2B5EF4-FFF2-40B4-BE49-F238E27FC236}">
                <a16:creationId xmlns:a16="http://schemas.microsoft.com/office/drawing/2014/main" id="{A6662289-D7C9-45D6-99A3-488A76A59BC6}"/>
              </a:ext>
            </a:extLst>
          </p:cNvPr>
          <p:cNvSpPr/>
          <p:nvPr/>
        </p:nvSpPr>
        <p:spPr>
          <a:xfrm>
            <a:off x="5231904" y="5013176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9A3-7F95-41C0-92B8-66A57CD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C0B-FEDB-4D5D-8AC4-8D1CE0B3F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78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9B312-BF46-4A58-839C-D5768C8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92D36-CC50-4F0E-8229-19A0B128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Облегчают создание объектов, путём указания суффикса после чисел и строк</a:t>
            </a:r>
          </a:p>
          <a:p>
            <a:r>
              <a:rPr lang="ru-RU" dirty="0"/>
              <a:t>Встроенные литералы – применяются к базовым типам</a:t>
            </a:r>
          </a:p>
          <a:p>
            <a:pPr lvl="1"/>
            <a:r>
              <a:rPr lang="ru-RU" dirty="0"/>
              <a:t>10</a:t>
            </a:r>
            <a:r>
              <a:rPr lang="en-US" dirty="0"/>
              <a:t>.5f – float</a:t>
            </a:r>
            <a:endParaRPr lang="ru-RU" dirty="0"/>
          </a:p>
          <a:p>
            <a:pPr lvl="1"/>
            <a:r>
              <a:rPr lang="en-US" dirty="0"/>
              <a:t>10u – unsigned int</a:t>
            </a:r>
          </a:p>
        </p:txBody>
      </p:sp>
    </p:spTree>
    <p:extLst>
      <p:ext uri="{BB962C8B-B14F-4D97-AF65-F5344CB8AC3E}">
        <p14:creationId xmlns:p14="http://schemas.microsoft.com/office/powerpoint/2010/main" val="30685064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6A3B-AA16-46AE-B7B2-3ADB5D97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литералы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AD2A-B201-4F7D-8BAB-16344A08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 литералы</a:t>
            </a:r>
          </a:p>
          <a:p>
            <a:pPr lvl="1"/>
            <a:r>
              <a:rPr lang="ru-RU" dirty="0"/>
              <a:t>Объявлены в </a:t>
            </a:r>
            <a:r>
              <a:rPr lang="en-US" dirty="0"/>
              <a:t>namespace </a:t>
            </a:r>
            <a:r>
              <a:rPr lang="en-US" dirty="0">
                <a:latin typeface="Consolas" panose="020B0609020204030204" pitchFamily="49" charset="0"/>
              </a:rPr>
              <a:t>std::literals</a:t>
            </a:r>
            <a:endParaRPr lang="ru-RU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</a:t>
            </a:r>
            <a:r>
              <a:rPr lang="en-US" dirty="0">
                <a:latin typeface="Consolas" panose="020B0609020204030204" pitchFamily="49" charset="0"/>
              </a:rPr>
              <a:t> – std::string("hello")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hello"sv</a:t>
            </a:r>
            <a:r>
              <a:rPr lang="en-US" dirty="0">
                <a:latin typeface="Consolas" panose="020B0609020204030204" pitchFamily="49" charset="0"/>
              </a:rPr>
              <a:t> – 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("hello")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25ms – std::chrono::milliseconds(125)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18</a:t>
            </a:r>
            <a:r>
              <a:rPr lang="en-US" dirty="0">
                <a:latin typeface="Consolas" panose="020B0609020204030204" pitchFamily="49" charset="0"/>
              </a:rPr>
              <a:t>.5i – std::complex(0.0, 18.5)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10.0 - 3.5i</a:t>
            </a:r>
          </a:p>
          <a:p>
            <a:r>
              <a:rPr lang="ru-RU" dirty="0"/>
              <a:t>Можно объявить свои литералы</a:t>
            </a:r>
          </a:p>
          <a:p>
            <a:pPr lvl="1"/>
            <a:r>
              <a:rPr lang="ru-RU" dirty="0"/>
              <a:t>Суффикс должен начинаться с подчёркивания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03BA-8E40-4F32-9FC5-A1F25D2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перевод из градусов в радианы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FC24-343C-4F41-B1FD-3F3EFB749441}"/>
              </a:ext>
            </a:extLst>
          </p:cNvPr>
          <p:cNvSpPr/>
          <p:nvPr/>
        </p:nvSpPr>
        <p:spPr>
          <a:xfrm>
            <a:off x="911424" y="1988840"/>
            <a:ext cx="8232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operator""_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deg_to_rad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pi_v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180.0_deg_to_rad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3.14159</a:t>
            </a:r>
            <a:endParaRPr lang="nn-NO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459-AC40-4F03-B875-C23A60B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 для создания котиков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BDC27-53B2-4DB3-A8C9-49FE6565AF94}"/>
              </a:ext>
            </a:extLst>
          </p:cNvPr>
          <p:cNvSpPr/>
          <p:nvPr/>
        </p:nvSpPr>
        <p:spPr>
          <a:xfrm>
            <a:off x="805334" y="1484784"/>
            <a:ext cx="11123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Классические способы создать котика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cat0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cat1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"Leopold"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7 } };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"_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Создаём котика при помощи суффикса _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static_assert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is_same_v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decltype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&gt;);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Это точно котик!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Можно у созданного объекта сразу обращаться к полям и методам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Basil"_Cat</a:t>
            </a:r>
            <a:r>
              <a:rPr lang="de-D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e-DE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Напечатает строку </a:t>
            </a:r>
            <a:r>
              <a:rPr lang="de-DE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Basi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l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7150B8-EF17-46B6-AEB0-39D7291C16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138104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0EA5-AABC-4161-B87B-2D086C1C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Многократный вызов функции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A35C5-E24F-4716-B057-D921F69A4379}"/>
              </a:ext>
            </a:extLst>
          </p:cNvPr>
          <p:cNvSpPr/>
          <p:nvPr/>
        </p:nvSpPr>
        <p:spPr>
          <a:xfrm>
            <a:off x="838200" y="1340768"/>
            <a:ext cx="10874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Вызывает функцию заданное количество раз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""_Times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Тоже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CD3131"/>
                </a:solidFill>
                <a:latin typeface="Consolas" panose="020B0609020204030204" pitchFamily="49" charset="0"/>
              </a:rPr>
              <a:t>5_Times.Do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452688" y="2071689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friend 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54C-4146-456C-A616-6F5672E6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литералы к валюте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A1481-3B65-4484-B6BD-E3039076CC11}"/>
              </a:ext>
            </a:extLst>
          </p:cNvPr>
          <p:cNvSpPr/>
          <p:nvPr/>
        </p:nvSpPr>
        <p:spPr>
          <a:xfrm>
            <a:off x="911424" y="1502688"/>
            <a:ext cx="10369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cmp_equal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out_of_range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out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EBA32B-86B9-4C2D-BDCC-5B3CEA22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9051" r="17600" b="5325"/>
          <a:stretch/>
        </p:blipFill>
        <p:spPr>
          <a:xfrm>
            <a:off x="6960096" y="2780928"/>
            <a:ext cx="4801321" cy="3495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C392-1A85-45F2-85BF-D6816C0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Денежные литералы в действии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A0DB6-2BF6-4620-A8C5-6C05D698A67D}"/>
              </a:ext>
            </a:extLst>
          </p:cNvPr>
          <p:cNvSpPr/>
          <p:nvPr/>
        </p:nvSpPr>
        <p:spPr>
          <a:xfrm>
            <a:off x="838200" y="1502688"/>
            <a:ext cx="10441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Используем охватывающий класс или структуру в качестве маркера типа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20_eur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70_eur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500_rur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17_rur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693E0-1B3C-4D8E-93E9-8180EB03004D}"/>
              </a:ext>
            </a:extLst>
          </p:cNvPr>
          <p:cNvSpPr/>
          <p:nvPr/>
        </p:nvSpPr>
        <p:spPr>
          <a:xfrm>
            <a:off x="767408" y="1720840"/>
            <a:ext cx="9289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Используем охватывающий класс или структуру в качестве маркера типа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5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A6C-E773-4ABC-B683-AB9BB332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создание </a:t>
            </a:r>
            <a:r>
              <a:rPr lang="en-US" dirty="0" err="1"/>
              <a:t>UserId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DC33E-5FC5-427D-888B-1030B280D43D}"/>
              </a:ext>
            </a:extLst>
          </p:cNvPr>
          <p:cNvSpPr/>
          <p:nvPr/>
        </p:nvSpPr>
        <p:spPr>
          <a:xfrm>
            <a:off x="838200" y="1440520"/>
            <a:ext cx="70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 };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&gt;;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{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F2747-5D8A-4A3E-8B64-76ED8F6F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9" r="50000"/>
          <a:stretch/>
        </p:blipFill>
        <p:spPr>
          <a:xfrm>
            <a:off x="7972292" y="5085184"/>
            <a:ext cx="1613483" cy="163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BD96D-1C58-4F26-85A0-6095AD66C2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773"/>
          <a:stretch/>
        </p:blipFill>
        <p:spPr>
          <a:xfrm>
            <a:off x="7974553" y="3140968"/>
            <a:ext cx="1611222" cy="1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индексации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95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772816"/>
            <a:ext cx="10801200" cy="2326275"/>
          </a:xfrm>
        </p:spPr>
        <p:txBody>
          <a:bodyPr>
            <a:no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Перегрузка операций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5144"/>
            <a:ext cx="9144000" cy="1655762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56743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779985"/>
          </a:xfrm>
        </p:spPr>
        <p:txBody>
          <a:bodyPr>
            <a:normAutofit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694414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/>
            <a:r>
              <a:rPr lang="ru-RU"/>
              <a:t>+= и + для конкатенации строк</a:t>
            </a:r>
          </a:p>
          <a:p>
            <a:pPr lvl="1"/>
            <a:r>
              <a:rPr lang="ru-RU"/>
              <a:t>-- и ++ для итераторов</a:t>
            </a:r>
          </a:p>
          <a:p>
            <a:pPr lvl="1"/>
            <a:r>
              <a:rPr lang="ru-RU"/>
              <a:t>арифметические операции для векторов и комплексных чисел</a:t>
            </a:r>
          </a:p>
          <a:p>
            <a:pPr lvl="1"/>
            <a:r>
              <a:rPr lang="ru-RU"/>
              <a:t>-</a:t>
            </a:r>
            <a:r>
              <a:rPr lang="en-US"/>
              <a:t>&gt; </a:t>
            </a:r>
            <a:r>
              <a:rPr lang="ru-RU"/>
              <a:t>и </a:t>
            </a:r>
            <a:r>
              <a:rPr lang="en-US"/>
              <a:t>* </a:t>
            </a:r>
            <a:r>
              <a:rPr lang="ru-RU"/>
              <a:t>для </a:t>
            </a:r>
            <a:r>
              <a:rPr lang="ru-RU">
                <a:hlinkClick r:id="rId2"/>
              </a:rPr>
              <a:t>умных указателей</a:t>
            </a:r>
            <a:endParaRPr lang="ru-RU"/>
          </a:p>
          <a:p>
            <a:pPr lvl="1"/>
            <a:r>
              <a:rPr lang="en-US"/>
              <a:t>[] </a:t>
            </a:r>
            <a:r>
              <a:rPr lang="ru-RU"/>
              <a:t>для массивов и ассоциативных контейнеров</a:t>
            </a:r>
          </a:p>
          <a:p>
            <a:pPr lvl="1"/>
            <a:r>
              <a:rPr lang="ru-RU"/>
              <a:t>() для функторов (объектов функций)</a:t>
            </a:r>
          </a:p>
          <a:p>
            <a:pPr lvl="1"/>
            <a:r>
              <a:rPr lang="ru-RU"/>
              <a:t>= для классов с собственным конструктором копирования</a:t>
            </a:r>
          </a:p>
          <a:p>
            <a:pPr lvl="1"/>
            <a:r>
              <a:rPr lang="ru-RU"/>
              <a:t>операции сравнения для строк и других типов</a:t>
            </a:r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57366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81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6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810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8096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779688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0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1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BBC4-2809-47DD-B0D0-34078C6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Tagged value</a:t>
            </a:r>
            <a:r>
              <a:rPr lang="ru-RU" dirty="0"/>
              <a:t> в </a:t>
            </a:r>
            <a:r>
              <a:rPr lang="en-US" dirty="0" err="1"/>
              <a:t>unordered_map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685B2-A250-4572-BA95-B424284DD168}"/>
              </a:ext>
            </a:extLst>
          </p:cNvPr>
          <p:cNvSpPr/>
          <p:nvPr/>
        </p:nvSpPr>
        <p:spPr>
          <a:xfrm>
            <a:off x="911424" y="1988840"/>
            <a:ext cx="1044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E6D1A-5B36-4036-A426-69B57BEB3DDE}"/>
              </a:ext>
            </a:extLst>
          </p:cNvPr>
          <p:cNvSpPr/>
          <p:nvPr/>
        </p:nvSpPr>
        <p:spPr>
          <a:xfrm>
            <a:off x="2351584" y="3812847"/>
            <a:ext cx="5328592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</a:t>
            </a:r>
            <a:r>
              <a:rPr lang="en-US" dirty="0" err="1"/>
              <a:t>TaggedValue</a:t>
            </a:r>
            <a:r>
              <a:rPr lang="ru-RU" dirty="0"/>
              <a:t> не определена хеш-функция.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1370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Critical St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326E-4E4D-41AB-B0F8-A1F308FD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ru-RU" dirty="0" err="1"/>
              <a:t>хешер</a:t>
            </a:r>
            <a:r>
              <a:rPr lang="ru-RU" dirty="0"/>
              <a:t> для </a:t>
            </a:r>
            <a:r>
              <a:rPr lang="en-US" dirty="0"/>
              <a:t>Tagged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8E701-A6E6-4995-B6E1-9A70774113C2}"/>
              </a:ext>
            </a:extLst>
          </p:cNvPr>
          <p:cNvSpPr/>
          <p:nvPr/>
        </p:nvSpPr>
        <p:spPr>
          <a:xfrm>
            <a:off x="407368" y="1720840"/>
            <a:ext cx="11521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значения, хранящегося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4C99-F1E2-4CF3-B3B7-50E3630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Специализируем шаблон </a:t>
            </a:r>
            <a:r>
              <a:rPr lang="en-US" dirty="0"/>
              <a:t>std::hash&lt;Tagged&gt;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9A7ED-3153-4FFB-B37D-3FAE88D10277}"/>
              </a:ext>
            </a:extLst>
          </p:cNvPr>
          <p:cNvSpPr/>
          <p:nvPr/>
        </p:nvSpPr>
        <p:spPr>
          <a:xfrm>
            <a:off x="911424" y="1556793"/>
            <a:ext cx="1101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&gt;&gt;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[[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Теперь работает и без явного указания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endParaRPr lang="de-DE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186EE-05DB-4182-90EC-915E823BF3C7}"/>
              </a:ext>
            </a:extLst>
          </p:cNvPr>
          <p:cNvSpPr/>
          <p:nvPr/>
        </p:nvSpPr>
        <p:spPr>
          <a:xfrm>
            <a:off x="6594055" y="6450440"/>
            <a:ext cx="479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https://en.cppreference.com/w/cpp/utility/hash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40DC-CD9B-4347-B558-0A0602C9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58" y="3769883"/>
            <a:ext cx="2476518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8055</Words>
  <Application>Microsoft Office PowerPoint</Application>
  <PresentationFormat>Widescreen</PresentationFormat>
  <Paragraphs>1235</Paragraphs>
  <Slides>100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9" baseType="lpstr">
      <vt:lpstr>Aptos</vt:lpstr>
      <vt:lpstr>Arial</vt:lpstr>
      <vt:lpstr>Calibri</vt:lpstr>
      <vt:lpstr>Calibri Light</vt:lpstr>
      <vt:lpstr>Cascadia Mono</vt:lpstr>
      <vt:lpstr>Consolas</vt:lpstr>
      <vt:lpstr>Courier New</vt:lpstr>
      <vt:lpstr>Impact</vt:lpstr>
      <vt:lpstr>Office Theme</vt:lpstr>
      <vt:lpstr>Дружественные функции и классы</vt:lpstr>
      <vt:lpstr>Перегрузка операций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Перегрузка арифметических операций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операции сложения для класса Rational</vt:lpstr>
      <vt:lpstr>Перегрузка присваивающих выражений</vt:lpstr>
      <vt:lpstr>Реализация оператора +=</vt:lpstr>
      <vt:lpstr>Перегрузка операций сравнения</vt:lpstr>
      <vt:lpstr>Перегрузка операторов сравнения</vt:lpstr>
      <vt:lpstr>Реализация операторов == и !=</vt:lpstr>
      <vt:lpstr>Сравнение в C++ 20</vt:lpstr>
      <vt:lpstr>PowerPoint Presentation</vt:lpstr>
      <vt:lpstr>PowerPoint Presentation</vt:lpstr>
      <vt:lpstr>ordering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Маркированные типы</vt:lpstr>
      <vt:lpstr>Проблемы встроенных типов</vt:lpstr>
      <vt:lpstr>Id пользователя и Id книги – разные типы</vt:lpstr>
      <vt:lpstr>Решение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User-defined literals</vt:lpstr>
      <vt:lpstr>Литералы</vt:lpstr>
      <vt:lpstr>Пользовательские литералы</vt:lpstr>
      <vt:lpstr>Автоматический перевод из градусов в радианы</vt:lpstr>
      <vt:lpstr>Литерал для создания котиков</vt:lpstr>
      <vt:lpstr>Многократный вызов функции</vt:lpstr>
      <vt:lpstr>Добавляем литералы к валюте</vt:lpstr>
      <vt:lpstr>Денежные литералы в действии</vt:lpstr>
      <vt:lpstr>PowerPoint Presentation</vt:lpstr>
      <vt:lpstr>Упрощаем создание UserId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  <vt:lpstr>Проблема: Tagged value в unordered_map</vt:lpstr>
      <vt:lpstr>Пишем хешер для Tagged</vt:lpstr>
      <vt:lpstr>Специализируем шаблон std::hash&lt;Tagged&gt;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Алексей Малов</cp:lastModifiedBy>
  <cp:revision>218</cp:revision>
  <dcterms:created xsi:type="dcterms:W3CDTF">2007-04-06T03:56:12Z</dcterms:created>
  <dcterms:modified xsi:type="dcterms:W3CDTF">2024-06-30T01:19:40Z</dcterms:modified>
</cp:coreProperties>
</file>