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tags/tag7.xml" ContentType="application/vnd.openxmlformats-officedocument.presentationml.tags+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ppt/tags/tag9.xml" ContentType="application/vnd.openxmlformats-officedocument.presentationml.tags+xml"/>
  <Override PartName="/ppt/notesSlides/notesSlide33.xml" ContentType="application/vnd.openxmlformats-officedocument.presentationml.notesSlide+xml"/>
  <Override PartName="/ppt/tags/tag10.xml" ContentType="application/vnd.openxmlformats-officedocument.presentationml.tags+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tags/tag12.xml" ContentType="application/vnd.openxmlformats-officedocument.presentationml.tags+xml"/>
  <Override PartName="/ppt/notesSlides/notesSlide36.xml" ContentType="application/vnd.openxmlformats-officedocument.presentationml.notesSlide+xml"/>
  <Override PartName="/ppt/tags/tag13.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4.xml" ContentType="application/vnd.openxmlformats-officedocument.presentationml.tags+xml"/>
  <Override PartName="/ppt/notesSlides/notesSlide50.xml" ContentType="application/vnd.openxmlformats-officedocument.presentationml.notesSlide+xml"/>
  <Override PartName="/ppt/tags/tag15.xml" ContentType="application/vnd.openxmlformats-officedocument.presentationml.tags+xml"/>
  <Override PartName="/ppt/notesSlides/notesSlide51.xml" ContentType="application/vnd.openxmlformats-officedocument.presentationml.notesSlide+xml"/>
  <Override PartName="/ppt/tags/tag16.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tags/tag17.xml" ContentType="application/vnd.openxmlformats-officedocument.presentationml.tags+xml"/>
  <Override PartName="/ppt/notesSlides/notesSlide54.xml" ContentType="application/vnd.openxmlformats-officedocument.presentationml.notesSlide+xml"/>
  <Override PartName="/ppt/tags/tag18.xml" ContentType="application/vnd.openxmlformats-officedocument.presentationml.tags+xml"/>
  <Override PartName="/ppt/notesSlides/notesSlide55.xml" ContentType="application/vnd.openxmlformats-officedocument.presentationml.notesSlide+xml"/>
  <Override PartName="/ppt/tags/tag19.xml" ContentType="application/vnd.openxmlformats-officedocument.presentationml.tags+xml"/>
  <Override PartName="/ppt/notesSlides/notesSlide56.xml" ContentType="application/vnd.openxmlformats-officedocument.presentationml.notesSlide+xml"/>
  <Override PartName="/ppt/tags/tag20.xml" ContentType="application/vnd.openxmlformats-officedocument.presentationml.tags+xml"/>
  <Override PartName="/ppt/notesSlides/notesSlide57.xml" ContentType="application/vnd.openxmlformats-officedocument.presentationml.notesSlide+xml"/>
  <Override PartName="/ppt/tags/tag21.xml" ContentType="application/vnd.openxmlformats-officedocument.presentationml.tags+xml"/>
  <Override PartName="/ppt/notesSlides/notesSlide58.xml" ContentType="application/vnd.openxmlformats-officedocument.presentationml.notesSlide+xml"/>
  <Override PartName="/ppt/tags/tag22.xml" ContentType="application/vnd.openxmlformats-officedocument.presentationml.tags+xml"/>
  <Override PartName="/ppt/notesSlides/notesSlide59.xml" ContentType="application/vnd.openxmlformats-officedocument.presentationml.notesSlide+xml"/>
  <Override PartName="/ppt/tags/tag23.xml" ContentType="application/vnd.openxmlformats-officedocument.presentationml.tags+xml"/>
  <Override PartName="/ppt/notesSlides/notesSlide60.xml" ContentType="application/vnd.openxmlformats-officedocument.presentationml.notesSlide+xml"/>
  <Override PartName="/ppt/tags/tag24.xml" ContentType="application/vnd.openxmlformats-officedocument.presentationml.tags+xml"/>
  <Override PartName="/ppt/notesSlides/notesSlide61.xml" ContentType="application/vnd.openxmlformats-officedocument.presentationml.notesSlide+xml"/>
  <Override PartName="/ppt/tags/tag25.xml" ContentType="application/vnd.openxmlformats-officedocument.presentationml.tags+xml"/>
  <Override PartName="/ppt/notesSlides/notesSlide62.xml" ContentType="application/vnd.openxmlformats-officedocument.presentationml.notesSlide+xml"/>
  <Override PartName="/ppt/tags/tag26.xml" ContentType="application/vnd.openxmlformats-officedocument.presentationml.tags+xml"/>
  <Override PartName="/ppt/notesSlides/notesSlide63.xml" ContentType="application/vnd.openxmlformats-officedocument.presentationml.notesSlide+xml"/>
  <Override PartName="/ppt/tags/tag27.xml" ContentType="application/vnd.openxmlformats-officedocument.presentationml.tags+xml"/>
  <Override PartName="/ppt/notesSlides/notesSlide64.xml" ContentType="application/vnd.openxmlformats-officedocument.presentationml.notesSlide+xml"/>
  <Override PartName="/ppt/tags/tag28.xml" ContentType="application/vnd.openxmlformats-officedocument.presentationml.tags+xml"/>
  <Override PartName="/ppt/notesSlides/notesSlide65.xml" ContentType="application/vnd.openxmlformats-officedocument.presentationml.notesSlide+xml"/>
  <Override PartName="/ppt/tags/tag29.xml" ContentType="application/vnd.openxmlformats-officedocument.presentationml.tags+xml"/>
  <Override PartName="/ppt/notesSlides/notesSlide66.xml" ContentType="application/vnd.openxmlformats-officedocument.presentationml.notesSlide+xml"/>
  <Override PartName="/ppt/tags/tag30.xml" ContentType="application/vnd.openxmlformats-officedocument.presentationml.tags+xml"/>
  <Override PartName="/ppt/notesSlides/notesSlide67.xml" ContentType="application/vnd.openxmlformats-officedocument.presentationml.notesSlide+xml"/>
  <Override PartName="/ppt/tags/tag31.xml" ContentType="application/vnd.openxmlformats-officedocument.presentationml.tags+xml"/>
  <Override PartName="/ppt/notesSlides/notesSlide68.xml" ContentType="application/vnd.openxmlformats-officedocument.presentationml.notesSlide+xml"/>
  <Override PartName="/ppt/tags/tag32.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ags/tag33.xml" ContentType="application/vnd.openxmlformats-officedocument.presentationml.tags+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tags/tag34.xml" ContentType="application/vnd.openxmlformats-officedocument.presentationml.tags+xml"/>
  <Override PartName="/ppt/notesSlides/notesSlide90.xml" ContentType="application/vnd.openxmlformats-officedocument.presentationml.notesSlide+xml"/>
  <Override PartName="/ppt/tags/tag35.xml" ContentType="application/vnd.openxmlformats-officedocument.presentationml.tags+xml"/>
  <Override PartName="/ppt/notesSlides/notesSlide91.xml" ContentType="application/vnd.openxmlformats-officedocument.presentationml.notesSlide+xml"/>
  <Override PartName="/ppt/tags/tag36.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37.xml" ContentType="application/vnd.openxmlformats-officedocument.presentationml.tags+xml"/>
  <Override PartName="/ppt/notesSlides/notesSlide94.xml" ContentType="application/vnd.openxmlformats-officedocument.presentationml.notesSlide+xml"/>
  <Override PartName="/ppt/tags/tag38.xml" ContentType="application/vnd.openxmlformats-officedocument.presentationml.tags+xml"/>
  <Override PartName="/ppt/notesSlides/notesSlide95.xml" ContentType="application/vnd.openxmlformats-officedocument.presentationml.notesSlide+xml"/>
  <Override PartName="/ppt/tags/tag39.xml" ContentType="application/vnd.openxmlformats-officedocument.presentationml.tags+xml"/>
  <Override PartName="/ppt/notesSlides/notesSlide96.xml" ContentType="application/vnd.openxmlformats-officedocument.presentationml.notesSlide+xml"/>
  <Override PartName="/ppt/tags/tag40.xml" ContentType="application/vnd.openxmlformats-officedocument.presentationml.tags+xml"/>
  <Override PartName="/ppt/notesSlides/notesSlide97.xml" ContentType="application/vnd.openxmlformats-officedocument.presentationml.notesSlide+xml"/>
  <Override PartName="/ppt/tags/tag41.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42.xml" ContentType="application/vnd.openxmlformats-officedocument.presentationml.tags+xml"/>
  <Override PartName="/ppt/notesSlides/notesSlide100.xml" ContentType="application/vnd.openxmlformats-officedocument.presentationml.notesSlide+xml"/>
  <Override PartName="/ppt/tags/tag43.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62"/>
  </p:notesMasterIdLst>
  <p:sldIdLst>
    <p:sldId id="256" r:id="rId2"/>
    <p:sldId id="574" r:id="rId3"/>
    <p:sldId id="257" r:id="rId4"/>
    <p:sldId id="258" r:id="rId5"/>
    <p:sldId id="270" r:id="rId6"/>
    <p:sldId id="266" r:id="rId7"/>
    <p:sldId id="260" r:id="rId8"/>
    <p:sldId id="546" r:id="rId9"/>
    <p:sldId id="262" r:id="rId10"/>
    <p:sldId id="477" r:id="rId11"/>
    <p:sldId id="263" r:id="rId12"/>
    <p:sldId id="265" r:id="rId13"/>
    <p:sldId id="264" r:id="rId14"/>
    <p:sldId id="478" r:id="rId15"/>
    <p:sldId id="267" r:id="rId16"/>
    <p:sldId id="268" r:id="rId17"/>
    <p:sldId id="271" r:id="rId18"/>
    <p:sldId id="272" r:id="rId19"/>
    <p:sldId id="304" r:id="rId20"/>
    <p:sldId id="305" r:id="rId21"/>
    <p:sldId id="306" r:id="rId22"/>
    <p:sldId id="308" r:id="rId23"/>
    <p:sldId id="307" r:id="rId24"/>
    <p:sldId id="276" r:id="rId25"/>
    <p:sldId id="277" r:id="rId26"/>
    <p:sldId id="479" r:id="rId27"/>
    <p:sldId id="278" r:id="rId28"/>
    <p:sldId id="279" r:id="rId29"/>
    <p:sldId id="547" r:id="rId30"/>
    <p:sldId id="281" r:id="rId31"/>
    <p:sldId id="282" r:id="rId32"/>
    <p:sldId id="283" r:id="rId33"/>
    <p:sldId id="284" r:id="rId34"/>
    <p:sldId id="291" r:id="rId35"/>
    <p:sldId id="285" r:id="rId36"/>
    <p:sldId id="286" r:id="rId37"/>
    <p:sldId id="287" r:id="rId38"/>
    <p:sldId id="288" r:id="rId39"/>
    <p:sldId id="289" r:id="rId40"/>
    <p:sldId id="486" r:id="rId41"/>
    <p:sldId id="316" r:id="rId42"/>
    <p:sldId id="317" r:id="rId43"/>
    <p:sldId id="480" r:id="rId44"/>
    <p:sldId id="319" r:id="rId45"/>
    <p:sldId id="514" r:id="rId46"/>
    <p:sldId id="481" r:id="rId47"/>
    <p:sldId id="482" r:id="rId48"/>
    <p:sldId id="321" r:id="rId49"/>
    <p:sldId id="483" r:id="rId50"/>
    <p:sldId id="323" r:id="rId51"/>
    <p:sldId id="324" r:id="rId52"/>
    <p:sldId id="325" r:id="rId53"/>
    <p:sldId id="326" r:id="rId54"/>
    <p:sldId id="327" r:id="rId55"/>
    <p:sldId id="328" r:id="rId56"/>
    <p:sldId id="329" r:id="rId57"/>
    <p:sldId id="330" r:id="rId58"/>
    <p:sldId id="331" r:id="rId59"/>
    <p:sldId id="513" r:id="rId60"/>
    <p:sldId id="332" r:id="rId61"/>
    <p:sldId id="333" r:id="rId62"/>
    <p:sldId id="334" r:id="rId63"/>
    <p:sldId id="335" r:id="rId64"/>
    <p:sldId id="336" r:id="rId65"/>
    <p:sldId id="571" r:id="rId66"/>
    <p:sldId id="337" r:id="rId67"/>
    <p:sldId id="548" r:id="rId68"/>
    <p:sldId id="338" r:id="rId69"/>
    <p:sldId id="339" r:id="rId70"/>
    <p:sldId id="340" r:id="rId71"/>
    <p:sldId id="341" r:id="rId72"/>
    <p:sldId id="342" r:id="rId73"/>
    <p:sldId id="343" r:id="rId74"/>
    <p:sldId id="344" r:id="rId75"/>
    <p:sldId id="345" r:id="rId76"/>
    <p:sldId id="346" r:id="rId77"/>
    <p:sldId id="348" r:id="rId78"/>
    <p:sldId id="347" r:id="rId79"/>
    <p:sldId id="353" r:id="rId80"/>
    <p:sldId id="354" r:id="rId81"/>
    <p:sldId id="355" r:id="rId82"/>
    <p:sldId id="356" r:id="rId83"/>
    <p:sldId id="357" r:id="rId84"/>
    <p:sldId id="358" r:id="rId85"/>
    <p:sldId id="359" r:id="rId86"/>
    <p:sldId id="370" r:id="rId87"/>
    <p:sldId id="371" r:id="rId88"/>
    <p:sldId id="372" r:id="rId89"/>
    <p:sldId id="360" r:id="rId90"/>
    <p:sldId id="373" r:id="rId91"/>
    <p:sldId id="374" r:id="rId92"/>
    <p:sldId id="362" r:id="rId93"/>
    <p:sldId id="364" r:id="rId94"/>
    <p:sldId id="375" r:id="rId95"/>
    <p:sldId id="367" r:id="rId96"/>
    <p:sldId id="368" r:id="rId97"/>
    <p:sldId id="549" r:id="rId98"/>
    <p:sldId id="550" r:id="rId99"/>
    <p:sldId id="551" r:id="rId100"/>
    <p:sldId id="552" r:id="rId101"/>
    <p:sldId id="553" r:id="rId102"/>
    <p:sldId id="554" r:id="rId103"/>
    <p:sldId id="555" r:id="rId104"/>
    <p:sldId id="556" r:id="rId105"/>
    <p:sldId id="557" r:id="rId106"/>
    <p:sldId id="558" r:id="rId107"/>
    <p:sldId id="559" r:id="rId108"/>
    <p:sldId id="560" r:id="rId109"/>
    <p:sldId id="561" r:id="rId110"/>
    <p:sldId id="562" r:id="rId111"/>
    <p:sldId id="563" r:id="rId112"/>
    <p:sldId id="564" r:id="rId113"/>
    <p:sldId id="565" r:id="rId114"/>
    <p:sldId id="566" r:id="rId115"/>
    <p:sldId id="567" r:id="rId116"/>
    <p:sldId id="568" r:id="rId117"/>
    <p:sldId id="569" r:id="rId118"/>
    <p:sldId id="570" r:id="rId119"/>
    <p:sldId id="269" r:id="rId120"/>
    <p:sldId id="292" r:id="rId121"/>
    <p:sldId id="293" r:id="rId122"/>
    <p:sldId id="296" r:id="rId123"/>
    <p:sldId id="297" r:id="rId124"/>
    <p:sldId id="298" r:id="rId125"/>
    <p:sldId id="294" r:id="rId126"/>
    <p:sldId id="295" r:id="rId127"/>
    <p:sldId id="299" r:id="rId128"/>
    <p:sldId id="300" r:id="rId129"/>
    <p:sldId id="301" r:id="rId130"/>
    <p:sldId id="302" r:id="rId131"/>
    <p:sldId id="303" r:id="rId132"/>
    <p:sldId id="432" r:id="rId133"/>
    <p:sldId id="309" r:id="rId134"/>
    <p:sldId id="311" r:id="rId135"/>
    <p:sldId id="312" r:id="rId136"/>
    <p:sldId id="313" r:id="rId137"/>
    <p:sldId id="314" r:id="rId138"/>
    <p:sldId id="376" r:id="rId139"/>
    <p:sldId id="377" r:id="rId140"/>
    <p:sldId id="378" r:id="rId141"/>
    <p:sldId id="380" r:id="rId142"/>
    <p:sldId id="379" r:id="rId143"/>
    <p:sldId id="381" r:id="rId144"/>
    <p:sldId id="382" r:id="rId145"/>
    <p:sldId id="383" r:id="rId146"/>
    <p:sldId id="384" r:id="rId147"/>
    <p:sldId id="385" r:id="rId148"/>
    <p:sldId id="386" r:id="rId149"/>
    <p:sldId id="516" r:id="rId150"/>
    <p:sldId id="517" r:id="rId151"/>
    <p:sldId id="518" r:id="rId152"/>
    <p:sldId id="519" r:id="rId153"/>
    <p:sldId id="520" r:id="rId154"/>
    <p:sldId id="521" r:id="rId155"/>
    <p:sldId id="405" r:id="rId156"/>
    <p:sldId id="387" r:id="rId157"/>
    <p:sldId id="388" r:id="rId158"/>
    <p:sldId id="522" r:id="rId159"/>
    <p:sldId id="523" r:id="rId160"/>
    <p:sldId id="573" r:id="rId161"/>
  </p:sldIdLst>
  <p:sldSz cx="12192000" cy="6858000"/>
  <p:notesSz cx="6858000" cy="9144000"/>
  <p:custDataLst>
    <p:tags r:id="rId163"/>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574"/>
            <p14:sldId id="257"/>
            <p14:sldId id="258"/>
            <p14:sldId id="270"/>
            <p14:sldId id="266"/>
            <p14:sldId id="260"/>
            <p14:sldId id="546"/>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547"/>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571"/>
            <p14:sldId id="337"/>
            <p14:sldId id="548"/>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 id="57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72884" autoAdjust="0"/>
  </p:normalViewPr>
  <p:slideViewPr>
    <p:cSldViewPr>
      <p:cViewPr varScale="1">
        <p:scale>
          <a:sx n="54" d="100"/>
          <a:sy n="54" d="100"/>
        </p:scale>
        <p:origin x="1464" y="96"/>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gs" Target="tags/tag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22.03.2024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s://en.cppreference.com/w/cpp/string/basic_string/getline" TargetMode="External"/><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Строковые литералы в C++ хранятся как массивы символов типа </a:t>
            </a:r>
            <a:r>
              <a:rPr lang="ru-RU" dirty="0" err="1"/>
              <a:t>const</a:t>
            </a:r>
            <a:r>
              <a:rPr lang="ru-RU" dirty="0"/>
              <a:t> </a:t>
            </a:r>
            <a:r>
              <a:rPr lang="ru-RU" dirty="0" err="1"/>
              <a:t>char</a:t>
            </a:r>
            <a:r>
              <a:rPr lang="ru-RU" dirty="0"/>
              <a:t>. Каждый символ строки имеет свой собственный индекс в массиве, начиная с 0. </a:t>
            </a:r>
            <a:endParaRPr lang="en-US" dirty="0"/>
          </a:p>
          <a:p>
            <a:r>
              <a:rPr lang="ru-RU" dirty="0"/>
              <a:t>Кроме того, в конце каждой строки добавляется нулевой символ '\0', который указывает на конец строки</a:t>
            </a:r>
            <a:r>
              <a:rPr lang="en-US" dirty="0"/>
              <a:t>.</a:t>
            </a:r>
          </a:p>
          <a:p>
            <a:r>
              <a:rPr lang="ru-RU" dirty="0"/>
              <a:t>Важно отметить, что строковые литералы в C++ являются неизменяемыми, и попытки изменения символов в строковом литерале могут привести к неопределенному поведению. Если вам нужна изменяемая строка, вы можете использовать класс </a:t>
            </a:r>
            <a:r>
              <a:rPr lang="ru-RU" dirty="0" err="1"/>
              <a:t>std</a:t>
            </a:r>
            <a:r>
              <a:rPr lang="ru-RU" dirty="0"/>
              <a:t>::</a:t>
            </a:r>
            <a:r>
              <a:rPr lang="ru-RU" dirty="0" err="1"/>
              <a:t>string</a:t>
            </a:r>
            <a:r>
              <a:rPr lang="ru-RU" dirty="0"/>
              <a:t> из стандартной библиотеки C++.</a:t>
            </a:r>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160</a:t>
            </a:fld>
            <a:endParaRPr lang="ru-RU"/>
          </a:p>
        </p:txBody>
      </p:sp>
    </p:spTree>
    <p:extLst>
      <p:ext uri="{BB962C8B-B14F-4D97-AF65-F5344CB8AC3E}">
        <p14:creationId xmlns:p14="http://schemas.microsoft.com/office/powerpoint/2010/main" val="3855455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17</a:t>
            </a:fld>
            <a:endParaRPr lang="ru-RU"/>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18</a:t>
            </a:fld>
            <a:endParaRPr lang="ru-RU"/>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21</a:t>
            </a:fld>
            <a:endParaRPr lang="ru-RU"/>
          </a:p>
        </p:txBody>
      </p:sp>
    </p:spTree>
    <p:extLst>
      <p:ext uri="{BB962C8B-B14F-4D97-AF65-F5344CB8AC3E}">
        <p14:creationId xmlns:p14="http://schemas.microsoft.com/office/powerpoint/2010/main" val="3542130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24</a:t>
            </a:fld>
            <a:endParaRPr lang="ru-RU"/>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27</a:t>
            </a:fld>
            <a:endParaRPr lang="ru-RU"/>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29</a:t>
            </a:fld>
            <a:endParaRPr lang="ru-RU"/>
          </a:p>
        </p:txBody>
      </p:sp>
    </p:spTree>
    <p:extLst>
      <p:ext uri="{BB962C8B-B14F-4D97-AF65-F5344CB8AC3E}">
        <p14:creationId xmlns:p14="http://schemas.microsoft.com/office/powerpoint/2010/main" val="19929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a:t>
            </a:fld>
            <a:endParaRPr lang="ru-RU"/>
          </a:p>
        </p:txBody>
      </p:sp>
    </p:spTree>
    <p:extLst>
      <p:ext uri="{BB962C8B-B14F-4D97-AF65-F5344CB8AC3E}">
        <p14:creationId xmlns:p14="http://schemas.microsoft.com/office/powerpoint/2010/main" val="1262741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30</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31</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32</a:t>
            </a:fld>
            <a:endParaRPr lang="ru-RU"/>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xfrm>
            <a:off x="381000" y="685800"/>
            <a:ext cx="6096000" cy="3429000"/>
          </a:xfrm>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33</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xfrm>
            <a:off x="381000" y="685800"/>
            <a:ext cx="6096000" cy="3429000"/>
          </a:xfrm>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35</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xfrm>
            <a:off x="381000" y="685800"/>
            <a:ext cx="6096000" cy="3429000"/>
          </a:xfrm>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36</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39</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xfrm>
            <a:off x="381000" y="685800"/>
            <a:ext cx="6096000" cy="3429000"/>
          </a:xfrm>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41</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42</a:t>
            </a:fld>
            <a:endParaRPr lang="ru-RU"/>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44</a:t>
            </a:fld>
            <a:endParaRPr lang="ru-RU"/>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48</a:t>
            </a:fld>
            <a:endParaRPr lang="ru-RU"/>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50</a:t>
            </a:fld>
            <a:endParaRPr lang="ru-RU"/>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51</a:t>
            </a:fld>
            <a:endParaRPr lang="ru-RU"/>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52</a:t>
            </a:fld>
            <a:endParaRPr lang="ru-RU"/>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53</a:t>
            </a:fld>
            <a:endParaRPr lang="ru-RU"/>
          </a:p>
        </p:txBody>
      </p:sp>
      <p:sp>
        <p:nvSpPr>
          <p:cNvPr id="151555" name="Rectangle 2"/>
          <p:cNvSpPr>
            <a:spLocks noGrp="1" noRot="1" noChangeAspect="1" noChangeArrowheads="1" noTextEdit="1"/>
          </p:cNvSpPr>
          <p:nvPr>
            <p:ph type="sldImg"/>
          </p:nvPr>
        </p:nvSpPr>
        <p:spPr>
          <a:xfrm>
            <a:off x="381000" y="685800"/>
            <a:ext cx="6096000" cy="3429000"/>
          </a:xfrm>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54</a:t>
            </a:fld>
            <a:endParaRPr lang="ru-RU"/>
          </a:p>
        </p:txBody>
      </p:sp>
      <p:sp>
        <p:nvSpPr>
          <p:cNvPr id="145411" name="Rectangle 2"/>
          <p:cNvSpPr>
            <a:spLocks noGrp="1" noRot="1" noChangeAspect="1" noChangeArrowheads="1" noTextEdit="1"/>
          </p:cNvSpPr>
          <p:nvPr>
            <p:ph type="sldImg"/>
          </p:nvPr>
        </p:nvSpPr>
        <p:spPr>
          <a:xfrm>
            <a:off x="1235075" y="214313"/>
            <a:ext cx="317341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7</a:t>
            </a:fld>
            <a:endParaRPr lang="ru-RU"/>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63</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64</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5189C-09BA-B6F9-007B-BA5F3943009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704E20-F745-E4A9-3EDC-71D9FADA59F6}"/>
              </a:ext>
            </a:extLst>
          </p:cNvPr>
          <p:cNvSpPr>
            <a:spLocks noGrp="1" noRot="1" noChangeAspect="1"/>
          </p:cNvSpPr>
          <p:nvPr>
            <p:ph type="sldImg"/>
          </p:nvPr>
        </p:nvSpPr>
        <p:spPr>
          <a:xfrm>
            <a:off x="381000" y="685800"/>
            <a:ext cx="6096000" cy="3429000"/>
          </a:xfrm>
        </p:spPr>
      </p:sp>
      <p:sp>
        <p:nvSpPr>
          <p:cNvPr id="3" name="Заметки 2">
            <a:extLst>
              <a:ext uri="{FF2B5EF4-FFF2-40B4-BE49-F238E27FC236}">
                <a16:creationId xmlns:a16="http://schemas.microsoft.com/office/drawing/2014/main" id="{D508A467-6114-973E-80E3-7255C6485FB2}"/>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3FA8E0E9-D7F6-B0B6-7BAD-FF02A742A94A}"/>
              </a:ext>
            </a:extLst>
          </p:cNvPr>
          <p:cNvSpPr>
            <a:spLocks noGrp="1"/>
          </p:cNvSpPr>
          <p:nvPr>
            <p:ph type="sldNum" sz="quarter" idx="10"/>
          </p:nvPr>
        </p:nvSpPr>
        <p:spPr/>
        <p:txBody>
          <a:bodyPr/>
          <a:lstStyle/>
          <a:p>
            <a:pPr>
              <a:defRPr/>
            </a:pPr>
            <a:fld id="{A9EEDAFB-66F6-4554-A2E1-FF14FD81AE35}" type="slidenum">
              <a:rPr lang="ru-RU" smtClean="0"/>
              <a:pPr>
                <a:defRPr/>
              </a:pPr>
              <a:t>65</a:t>
            </a:fld>
            <a:endParaRPr lang="ru-RU"/>
          </a:p>
        </p:txBody>
      </p:sp>
    </p:spTree>
    <p:extLst>
      <p:ext uri="{BB962C8B-B14F-4D97-AF65-F5344CB8AC3E}">
        <p14:creationId xmlns:p14="http://schemas.microsoft.com/office/powerpoint/2010/main" val="4123053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66</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68</a:t>
            </a:fld>
            <a:endParaRPr lang="ru-RU"/>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69</a:t>
            </a:fld>
            <a:endParaRPr lang="ru-RU"/>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71</a:t>
            </a:fld>
            <a:endParaRPr lang="ru-RU"/>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72</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73</a:t>
            </a:fld>
            <a:endParaRPr lang="ru-RU"/>
          </a:p>
        </p:txBody>
      </p:sp>
      <p:sp>
        <p:nvSpPr>
          <p:cNvPr id="155651" name="Rectangle 2"/>
          <p:cNvSpPr>
            <a:spLocks noGrp="1" noRot="1" noChangeAspect="1" noChangeArrowheads="1" noTextEdit="1"/>
          </p:cNvSpPr>
          <p:nvPr>
            <p:ph type="sldImg"/>
          </p:nvPr>
        </p:nvSpPr>
        <p:spPr>
          <a:xfrm>
            <a:off x="363538" y="107950"/>
            <a:ext cx="6096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74</a:t>
            </a:fld>
            <a:endParaRPr lang="ru-RU"/>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75</a:t>
            </a:fld>
            <a:endParaRPr lang="ru-RU"/>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76</a:t>
            </a:fld>
            <a:endParaRPr lang="ru-RU"/>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xfrm>
            <a:off x="381000" y="685800"/>
            <a:ext cx="6096000" cy="3429000"/>
          </a:xfrm>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79</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80</a:t>
            </a:fld>
            <a:endParaRPr lang="ru-RU"/>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10</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xfrm>
            <a:off x="381000" y="685800"/>
            <a:ext cx="6096000" cy="3429000"/>
          </a:xfrm>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81</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xfrm>
            <a:off x="381000" y="685800"/>
            <a:ext cx="6096000" cy="3429000"/>
          </a:xfrm>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82</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xfrm>
            <a:off x="381000" y="685800"/>
            <a:ext cx="6096000" cy="3429000"/>
          </a:xfrm>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83</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xfrm>
            <a:off x="381000" y="685800"/>
            <a:ext cx="6096000" cy="3429000"/>
          </a:xfrm>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84</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xfrm>
            <a:off x="381000" y="685800"/>
            <a:ext cx="6096000" cy="3429000"/>
          </a:xfrm>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85</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xfrm>
            <a:off x="381000" y="685800"/>
            <a:ext cx="6096000" cy="3429000"/>
          </a:xfrm>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89</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xfrm>
            <a:off x="381000" y="685800"/>
            <a:ext cx="6096000" cy="3429000"/>
          </a:xfrm>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92</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xfrm>
            <a:off x="381000" y="685800"/>
            <a:ext cx="6096000" cy="3429000"/>
          </a:xfrm>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93</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xfrm>
            <a:off x="381000" y="685800"/>
            <a:ext cx="6096000" cy="3429000"/>
          </a:xfrm>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95</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xfrm>
            <a:off x="381000" y="685800"/>
            <a:ext cx="6096000" cy="3429000"/>
          </a:xfrm>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96</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11</a:t>
            </a:fld>
            <a:endParaRPr lang="ru-RU"/>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Возможность делать внутри функции что угодно с аргументом, переданным по значению, очень полезна. В следующем примере функция </a:t>
            </a:r>
            <a:r>
              <a:rPr lang="ru-RU" sz="1200" kern="1200" dirty="0" err="1">
                <a:solidFill>
                  <a:schemeClr val="tx1"/>
                </a:solidFill>
                <a:effectLst/>
                <a:latin typeface="+mn-lt"/>
                <a:ea typeface="+mn-ea"/>
                <a:cs typeface="+mn-cs"/>
              </a:rPr>
              <a:t>UnderscoreSpaces</a:t>
            </a:r>
            <a:r>
              <a:rPr lang="ru-RU" dirty="0"/>
              <a:t> заменяет в переданной строке все пробелы на символ подчёркивания. Так как функция принимает строку по значению, манипуляции со строкой внутри функции никак не отражаются на строке </a:t>
            </a:r>
            <a:r>
              <a:rPr lang="ru-RU" sz="1200" kern="1200" dirty="0" err="1">
                <a:solidFill>
                  <a:schemeClr val="tx1"/>
                </a:solidFill>
                <a:effectLst/>
                <a:latin typeface="+mn-lt"/>
                <a:ea typeface="+mn-ea"/>
                <a:cs typeface="+mn-cs"/>
              </a:rPr>
              <a:t>greeting</a:t>
            </a:r>
            <a:r>
              <a:rPr lang="ru-RU" dirty="0"/>
              <a:t> из функции </a:t>
            </a:r>
            <a:r>
              <a:rPr lang="ru-RU" sz="1200" kern="1200" dirty="0" err="1">
                <a:solidFill>
                  <a:schemeClr val="tx1"/>
                </a:solidFill>
                <a:effectLst/>
                <a:latin typeface="+mn-lt"/>
                <a:ea typeface="+mn-ea"/>
                <a:cs typeface="+mn-cs"/>
              </a:rPr>
              <a:t>main</a:t>
            </a:r>
            <a:r>
              <a:rPr lang="ru-RU" dirty="0"/>
              <a:t>.</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104</a:t>
            </a:fld>
            <a:endParaRPr lang="ru-RU"/>
          </a:p>
        </p:txBody>
      </p:sp>
    </p:spTree>
    <p:extLst>
      <p:ext uri="{BB962C8B-B14F-4D97-AF65-F5344CB8AC3E}">
        <p14:creationId xmlns:p14="http://schemas.microsoft.com/office/powerpoint/2010/main" val="754648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Однако иногда может возникнуть необходимость повлиять изнутри вызываемой функции на внешнюю переменную. Например, функция </a:t>
            </a:r>
            <a:r>
              <a:rPr lang="ru-RU" sz="1200" kern="1200" dirty="0" err="1">
                <a:solidFill>
                  <a:schemeClr val="tx1"/>
                </a:solidFill>
                <a:effectLst/>
                <a:latin typeface="+mn-lt"/>
                <a:ea typeface="+mn-ea"/>
                <a:cs typeface="+mn-cs"/>
                <a:hlinkClick r:id="rId3"/>
              </a:rPr>
              <a:t>std</a:t>
            </a:r>
            <a:r>
              <a:rPr lang="ru-RU" sz="1200" kern="1200" dirty="0">
                <a:solidFill>
                  <a:schemeClr val="tx1"/>
                </a:solidFill>
                <a:effectLst/>
                <a:latin typeface="+mn-lt"/>
                <a:ea typeface="+mn-ea"/>
                <a:cs typeface="+mn-cs"/>
                <a:hlinkClick r:id="rId3"/>
              </a:rPr>
              <a:t>::</a:t>
            </a:r>
            <a:r>
              <a:rPr lang="ru-RU" sz="1200" kern="1200" dirty="0" err="1">
                <a:solidFill>
                  <a:schemeClr val="tx1"/>
                </a:solidFill>
                <a:effectLst/>
                <a:latin typeface="+mn-lt"/>
                <a:ea typeface="+mn-ea"/>
                <a:cs typeface="+mn-cs"/>
                <a:hlinkClick r:id="rId3"/>
              </a:rPr>
              <a:t>getline</a:t>
            </a:r>
            <a:r>
              <a:rPr lang="ru-RU" dirty="0"/>
              <a:t> принимает поток, из которого выполняется чтение, и строку, в которую будет записана прочитанная строка.</a:t>
            </a:r>
            <a:endParaRPr lang="en-US" dirty="0"/>
          </a:p>
          <a:p>
            <a:endParaRPr lang="en-US" dirty="0"/>
          </a:p>
          <a:p>
            <a:r>
              <a:rPr lang="ru-RU" dirty="0"/>
              <a:t>Функция </a:t>
            </a:r>
            <a:r>
              <a:rPr lang="ru-RU" sz="1200" kern="1200" dirty="0" err="1">
                <a:solidFill>
                  <a:schemeClr val="tx1"/>
                </a:solidFill>
                <a:effectLst/>
                <a:latin typeface="+mn-lt"/>
                <a:ea typeface="+mn-ea"/>
                <a:cs typeface="+mn-cs"/>
              </a:rPr>
              <a:t>std</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getline</a:t>
            </a:r>
            <a:r>
              <a:rPr lang="ru-RU" dirty="0"/>
              <a:t> использует другой способ передачи аргумента — </a:t>
            </a:r>
            <a:r>
              <a:rPr lang="ru-RU" b="1" dirty="0">
                <a:effectLst/>
              </a:rPr>
              <a:t>передачу по ссылке</a:t>
            </a:r>
            <a:r>
              <a:rPr lang="ru-RU" dirty="0"/>
              <a:t>. Чтобы использовать его, нужно между типом параметра и его именем поставить знак </a:t>
            </a:r>
            <a:r>
              <a:rPr lang="ru-RU" sz="1200" kern="1200" dirty="0">
                <a:solidFill>
                  <a:schemeClr val="tx1"/>
                </a:solidFill>
                <a:effectLst/>
                <a:latin typeface="+mn-lt"/>
                <a:ea typeface="+mn-ea"/>
                <a:cs typeface="+mn-cs"/>
              </a:rPr>
              <a:t>&amp;</a:t>
            </a:r>
            <a:r>
              <a:rPr lang="ru-RU" dirty="0"/>
              <a:t>. В этом случае копия переданной переменной создаваться не будет, и изменение аргумента скажется на значении переменной из вызывающей функции.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105</a:t>
            </a:fld>
            <a:endParaRPr lang="ru-RU"/>
          </a:p>
        </p:txBody>
      </p:sp>
    </p:spTree>
    <p:extLst>
      <p:ext uri="{BB962C8B-B14F-4D97-AF65-F5344CB8AC3E}">
        <p14:creationId xmlns:p14="http://schemas.microsoft.com/office/powerpoint/2010/main" val="24358104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Покажем пользу от передачи по ссылке на примере функции </a:t>
            </a:r>
            <a:r>
              <a:rPr lang="ru-RU" sz="1200" kern="1200" dirty="0" err="1">
                <a:solidFill>
                  <a:schemeClr val="tx1"/>
                </a:solidFill>
                <a:effectLst/>
                <a:latin typeface="+mn-lt"/>
                <a:ea typeface="+mn-ea"/>
                <a:cs typeface="+mn-cs"/>
              </a:rPr>
              <a:t>RemoveSpaces</a:t>
            </a:r>
            <a:r>
              <a:rPr lang="ru-RU" dirty="0"/>
              <a:t>. Она получает ссылку на строку, из которой удаляет все пробельные символы.</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106</a:t>
            </a:fld>
            <a:endParaRPr lang="ru-RU"/>
          </a:p>
        </p:txBody>
      </p:sp>
    </p:spTree>
    <p:extLst>
      <p:ext uri="{BB962C8B-B14F-4D97-AF65-F5344CB8AC3E}">
        <p14:creationId xmlns:p14="http://schemas.microsoft.com/office/powerpoint/2010/main" val="419273677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Аргумент, переданный по ссылке, можно использовать, чтобы вернуть из функции дополнительное значение, помимо основного. Аргумент, который функция принимает по ссылке и использует только для записи, называется </a:t>
            </a:r>
            <a:r>
              <a:rPr lang="ru-RU" b="1" dirty="0">
                <a:effectLst/>
              </a:rPr>
              <a:t>выходным аргументом</a:t>
            </a:r>
            <a:r>
              <a:rPr lang="ru-RU" dirty="0"/>
              <a:t> (</a:t>
            </a:r>
            <a:r>
              <a:rPr lang="ru-RU" dirty="0" err="1"/>
              <a:t>output</a:t>
            </a:r>
            <a:r>
              <a:rPr lang="ru-RU" dirty="0"/>
              <a:t> </a:t>
            </a:r>
            <a:r>
              <a:rPr lang="ru-RU" dirty="0" err="1"/>
              <a:t>argument</a:t>
            </a:r>
            <a:r>
              <a:rPr lang="ru-RU" dirty="0"/>
              <a:t>).</a:t>
            </a:r>
          </a:p>
          <a:p>
            <a:endParaRPr lang="ru-RU" dirty="0"/>
          </a:p>
          <a:p>
            <a:r>
              <a:rPr lang="ru-RU" dirty="0"/>
              <a:t>Если запустить эту программу и ввести число 2, программа выведет обратное ему число — 0.5, так как 0.5 * 2 = 1. Если ввести 0, программа выведет строку </a:t>
            </a:r>
            <a:r>
              <a:rPr lang="ru-RU" dirty="0" err="1"/>
              <a:t>Error</a:t>
            </a:r>
            <a:r>
              <a:rPr lang="ru-RU" dirty="0"/>
              <a:t>, так как не существует числа, которое при умножении на ноль давало бы единицу.</a:t>
            </a:r>
          </a:p>
          <a:p>
            <a:r>
              <a:rPr lang="ru-RU" dirty="0"/>
              <a:t>Важно следить за тем, чтобы в выходной аргумент всегда записывалось значение, если вызывающая сторона его ожидает. Иначе можно получить неактуальное значение или вообще мусор.</a:t>
            </a:r>
          </a:p>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107</a:t>
            </a:fld>
            <a:endParaRPr lang="ru-RU"/>
          </a:p>
        </p:txBody>
      </p:sp>
    </p:spTree>
    <p:extLst>
      <p:ext uri="{BB962C8B-B14F-4D97-AF65-F5344CB8AC3E}">
        <p14:creationId xmlns:p14="http://schemas.microsoft.com/office/powerpoint/2010/main" val="7212382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функции </a:t>
            </a:r>
            <a:r>
              <a:rPr lang="ru-RU" sz="1200" kern="1200" dirty="0" err="1">
                <a:solidFill>
                  <a:schemeClr val="tx1"/>
                </a:solidFill>
                <a:effectLst/>
                <a:latin typeface="+mn-lt"/>
                <a:ea typeface="+mn-ea"/>
                <a:cs typeface="+mn-cs"/>
              </a:rPr>
              <a:t>Invert</a:t>
            </a:r>
            <a:r>
              <a:rPr lang="ru-RU" dirty="0"/>
              <a:t> не изменяется значение параметра </a:t>
            </a:r>
            <a:r>
              <a:rPr lang="ru-RU" sz="1200" kern="1200" dirty="0" err="1">
                <a:solidFill>
                  <a:schemeClr val="tx1"/>
                </a:solidFill>
                <a:effectLst/>
                <a:latin typeface="+mn-lt"/>
                <a:ea typeface="+mn-ea"/>
                <a:cs typeface="+mn-cs"/>
              </a:rPr>
              <a:t>was_error</a:t>
            </a:r>
            <a:r>
              <a:rPr lang="ru-RU" dirty="0"/>
              <a:t>, если в </a:t>
            </a:r>
            <a:r>
              <a:rPr lang="ru-RU" sz="1200" kern="1200" dirty="0" err="1">
                <a:solidFill>
                  <a:schemeClr val="tx1"/>
                </a:solidFill>
                <a:effectLst/>
                <a:latin typeface="+mn-lt"/>
                <a:ea typeface="+mn-ea"/>
                <a:cs typeface="+mn-cs"/>
              </a:rPr>
              <a:t>number</a:t>
            </a:r>
            <a:r>
              <a:rPr lang="ru-RU" dirty="0"/>
              <a:t> было ненулевое значение. Функция </a:t>
            </a:r>
            <a:r>
              <a:rPr lang="ru-RU" sz="1200" kern="1200" dirty="0" err="1">
                <a:solidFill>
                  <a:schemeClr val="tx1"/>
                </a:solidFill>
                <a:effectLst/>
                <a:latin typeface="+mn-lt"/>
                <a:ea typeface="+mn-ea"/>
                <a:cs typeface="+mn-cs"/>
              </a:rPr>
              <a:t>main</a:t>
            </a:r>
            <a:r>
              <a:rPr lang="ru-RU" dirty="0"/>
              <a:t> инициализирует </a:t>
            </a:r>
            <a:r>
              <a:rPr lang="ru-RU" sz="1200" kern="1200" dirty="0" err="1">
                <a:solidFill>
                  <a:schemeClr val="tx1"/>
                </a:solidFill>
                <a:effectLst/>
                <a:latin typeface="+mn-lt"/>
                <a:ea typeface="+mn-ea"/>
                <a:cs typeface="+mn-cs"/>
              </a:rPr>
              <a:t>was_error</a:t>
            </a:r>
            <a:r>
              <a:rPr lang="ru-RU" dirty="0"/>
              <a:t> значением </a:t>
            </a:r>
            <a:r>
              <a:rPr lang="ru-RU" sz="1200" kern="1200" dirty="0" err="1">
                <a:solidFill>
                  <a:schemeClr val="tx1"/>
                </a:solidFill>
                <a:effectLst/>
                <a:latin typeface="+mn-lt"/>
                <a:ea typeface="+mn-ea"/>
                <a:cs typeface="+mn-cs"/>
              </a:rPr>
              <a:t>true</a:t>
            </a:r>
            <a:r>
              <a:rPr lang="ru-RU" dirty="0"/>
              <a:t>. Поэтому после возврата из </a:t>
            </a:r>
            <a:r>
              <a:rPr lang="ru-RU" sz="1200" kern="1200" dirty="0" err="1">
                <a:solidFill>
                  <a:schemeClr val="tx1"/>
                </a:solidFill>
                <a:effectLst/>
                <a:latin typeface="+mn-lt"/>
                <a:ea typeface="+mn-ea"/>
                <a:cs typeface="+mn-cs"/>
              </a:rPr>
              <a:t>Invert</a:t>
            </a:r>
            <a:r>
              <a:rPr lang="ru-RU" dirty="0"/>
              <a:t> в </a:t>
            </a:r>
            <a:r>
              <a:rPr lang="ru-RU" sz="1200" kern="1200" dirty="0" err="1">
                <a:solidFill>
                  <a:schemeClr val="tx1"/>
                </a:solidFill>
                <a:effectLst/>
                <a:latin typeface="+mn-lt"/>
                <a:ea typeface="+mn-ea"/>
                <a:cs typeface="+mn-cs"/>
              </a:rPr>
              <a:t>main</a:t>
            </a:r>
            <a:r>
              <a:rPr lang="ru-RU" dirty="0"/>
              <a:t> в переменной </a:t>
            </a:r>
            <a:r>
              <a:rPr lang="ru-RU" sz="1200" kern="1200" dirty="0" err="1">
                <a:solidFill>
                  <a:schemeClr val="tx1"/>
                </a:solidFill>
                <a:effectLst/>
                <a:latin typeface="+mn-lt"/>
                <a:ea typeface="+mn-ea"/>
                <a:cs typeface="+mn-cs"/>
              </a:rPr>
              <a:t>was_error</a:t>
            </a:r>
            <a:r>
              <a:rPr lang="ru-RU" dirty="0"/>
              <a:t> будет значение </a:t>
            </a:r>
            <a:r>
              <a:rPr lang="ru-RU" sz="1200" kern="1200" dirty="0" err="1">
                <a:solidFill>
                  <a:schemeClr val="tx1"/>
                </a:solidFill>
                <a:effectLst/>
                <a:latin typeface="+mn-lt"/>
                <a:ea typeface="+mn-ea"/>
                <a:cs typeface="+mn-cs"/>
              </a:rPr>
              <a:t>true</a:t>
            </a:r>
            <a:r>
              <a:rPr lang="ru-RU" dirty="0"/>
              <a:t>, и программа напечатает строку </a:t>
            </a:r>
            <a:r>
              <a:rPr lang="ru-RU" sz="1200" kern="1200" dirty="0" err="1">
                <a:solidFill>
                  <a:schemeClr val="tx1"/>
                </a:solidFill>
                <a:effectLst/>
                <a:latin typeface="+mn-lt"/>
                <a:ea typeface="+mn-ea"/>
                <a:cs typeface="+mn-cs"/>
              </a:rPr>
              <a:t>Error</a:t>
            </a:r>
            <a:r>
              <a:rPr lang="ru-RU" dirty="0"/>
              <a:t>. Чтобы исправить ошибку, нужно в </a:t>
            </a:r>
            <a:r>
              <a:rPr lang="ru-RU" sz="1200" kern="1200" dirty="0" err="1">
                <a:solidFill>
                  <a:schemeClr val="tx1"/>
                </a:solidFill>
                <a:effectLst/>
                <a:latin typeface="+mn-lt"/>
                <a:ea typeface="+mn-ea"/>
                <a:cs typeface="+mn-cs"/>
              </a:rPr>
              <a:t>was_error</a:t>
            </a:r>
            <a:r>
              <a:rPr lang="ru-RU" dirty="0"/>
              <a:t> записывать значение </a:t>
            </a:r>
            <a:r>
              <a:rPr lang="ru-RU" sz="1200" kern="1200" dirty="0" err="1">
                <a:solidFill>
                  <a:schemeClr val="tx1"/>
                </a:solidFill>
                <a:effectLst/>
                <a:latin typeface="+mn-lt"/>
                <a:ea typeface="+mn-ea"/>
                <a:cs typeface="+mn-cs"/>
              </a:rPr>
              <a:t>false</a:t>
            </a:r>
            <a:r>
              <a:rPr lang="ru-RU" dirty="0"/>
              <a:t>, если в </a:t>
            </a:r>
            <a:r>
              <a:rPr lang="ru-RU" sz="1200" kern="1200" dirty="0" err="1">
                <a:solidFill>
                  <a:schemeClr val="tx1"/>
                </a:solidFill>
                <a:effectLst/>
                <a:latin typeface="+mn-lt"/>
                <a:ea typeface="+mn-ea"/>
                <a:cs typeface="+mn-cs"/>
              </a:rPr>
              <a:t>number</a:t>
            </a:r>
            <a:r>
              <a:rPr lang="ru-RU" dirty="0"/>
              <a:t> не ноль.</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108</a:t>
            </a:fld>
            <a:endParaRPr lang="ru-RU"/>
          </a:p>
        </p:txBody>
      </p:sp>
    </p:spTree>
    <p:extLst>
      <p:ext uri="{BB962C8B-B14F-4D97-AF65-F5344CB8AC3E}">
        <p14:creationId xmlns:p14="http://schemas.microsoft.com/office/powerpoint/2010/main" val="272811386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 ссылке можно передать только реально существующий объект, такой как переменная или элемент вектора. Временный объект, который образуется в ходе вычислений выражения, передать по ссылке нельзя.</a:t>
            </a:r>
          </a:p>
          <a:p>
            <a:r>
              <a:rPr lang="ru-RU" dirty="0"/>
              <a:t>Нельзя передать константную переменную. Значение константной переменной изменять нельзя, поэтому попытка передать константу в функцию, которая попытается её изменить, завершится ошибкой.</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109</a:t>
            </a:fld>
            <a:endParaRPr lang="ru-RU"/>
          </a:p>
        </p:txBody>
      </p:sp>
    </p:spTree>
    <p:extLst>
      <p:ext uri="{BB962C8B-B14F-4D97-AF65-F5344CB8AC3E}">
        <p14:creationId xmlns:p14="http://schemas.microsoft.com/office/powerpoint/2010/main" val="57666165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передачи параметра по ссылке есть ещё одно полезное качество: так как функция работает с оригинальным объектом, не нужно тратить время процессора и память на создание копии. Это особенно актуально, когда функция принимает строку или вектор. Эти объекты могут содержать много элементов, и их копирование может быть затратным.</a:t>
            </a:r>
          </a:p>
          <a:p>
            <a:endParaRPr lang="ru-RU" dirty="0"/>
          </a:p>
          <a:p>
            <a:r>
              <a:rPr lang="ru-RU" dirty="0"/>
              <a:t>Чтобы не копировать тяжёлый объект в функцию, которая не изменяет его значение, применяется передача по константной ссылке. Внутри функции нельзя изменить значение такого аргумента. Поэтому ограничения, которые были у обычных, </a:t>
            </a:r>
            <a:r>
              <a:rPr lang="ru-RU" dirty="0" err="1"/>
              <a:t>неконстантных</a:t>
            </a:r>
            <a:r>
              <a:rPr lang="ru-RU" dirty="0"/>
              <a:t>, ссылок, здесь отсутствуют.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111</a:t>
            </a:fld>
            <a:endParaRPr lang="ru-RU"/>
          </a:p>
        </p:txBody>
      </p:sp>
    </p:spTree>
    <p:extLst>
      <p:ext uri="{BB962C8B-B14F-4D97-AF65-F5344CB8AC3E}">
        <p14:creationId xmlns:p14="http://schemas.microsoft.com/office/powerpoint/2010/main" val="35163219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Передача аргумента по ссылке, в том числе константной, имеет небольшие накладные расходы. Они становятся заметными, когда передаются простые типы данных: целые и вещественные числа, символы, </a:t>
            </a:r>
            <a:r>
              <a:rPr lang="ru-RU" sz="1200" kern="1200" dirty="0" err="1">
                <a:solidFill>
                  <a:schemeClr val="tx1"/>
                </a:solidFill>
                <a:effectLst/>
                <a:latin typeface="+mn-lt"/>
                <a:ea typeface="+mn-ea"/>
                <a:cs typeface="+mn-cs"/>
              </a:rPr>
              <a:t>bool</a:t>
            </a:r>
            <a:r>
              <a:rPr lang="ru-RU" dirty="0"/>
              <a:t>. Простые типы выгоднее передавать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113</a:t>
            </a:fld>
            <a:endParaRPr lang="ru-RU"/>
          </a:p>
        </p:txBody>
      </p:sp>
    </p:spTree>
    <p:extLst>
      <p:ext uri="{BB962C8B-B14F-4D97-AF65-F5344CB8AC3E}">
        <p14:creationId xmlns:p14="http://schemas.microsoft.com/office/powerpoint/2010/main" val="242404359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effectLst/>
              </a:rPr>
              <a:t>Функция</a:t>
            </a:r>
            <a:r>
              <a:rPr lang="ru-RU" dirty="0"/>
              <a:t> не модифицирует строку, поэтому параметр следует принимать по константной ссылке, чтобы избежать копирования строки.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114</a:t>
            </a:fld>
            <a:endParaRPr lang="ru-RU"/>
          </a:p>
        </p:txBody>
      </p:sp>
    </p:spTree>
    <p:extLst>
      <p:ext uri="{BB962C8B-B14F-4D97-AF65-F5344CB8AC3E}">
        <p14:creationId xmlns:p14="http://schemas.microsoft.com/office/powerpoint/2010/main" val="97982919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должна принять аргумент по значению, так как </a:t>
            </a:r>
            <a:r>
              <a:rPr lang="ru-RU" sz="1200" kern="1200" dirty="0" err="1">
                <a:solidFill>
                  <a:schemeClr val="tx1"/>
                </a:solidFill>
                <a:effectLst/>
                <a:latin typeface="+mn-lt"/>
                <a:ea typeface="+mn-ea"/>
                <a:cs typeface="+mn-cs"/>
              </a:rPr>
              <a:t>int</a:t>
            </a:r>
            <a:r>
              <a:rPr lang="ru-RU" dirty="0"/>
              <a:t> легковесный, а сама функция не меняет аргумент.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115</a:t>
            </a:fld>
            <a:endParaRPr lang="ru-RU"/>
          </a:p>
        </p:txBody>
      </p:sp>
    </p:spTree>
    <p:extLst>
      <p:ext uri="{BB962C8B-B14F-4D97-AF65-F5344CB8AC3E}">
        <p14:creationId xmlns:p14="http://schemas.microsoft.com/office/powerpoint/2010/main" val="218908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12</a:t>
            </a:fld>
            <a:endParaRPr lang="ru-RU"/>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Чтобы обменять значения переданных переменных, их следует принимать по ссылке.</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116</a:t>
            </a:fld>
            <a:endParaRPr lang="ru-RU"/>
          </a:p>
        </p:txBody>
      </p:sp>
    </p:spTree>
    <p:extLst>
      <p:ext uri="{BB962C8B-B14F-4D97-AF65-F5344CB8AC3E}">
        <p14:creationId xmlns:p14="http://schemas.microsoft.com/office/powerpoint/2010/main" val="23689377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возвращает модуль переданного числа. От неё не ожидается, что аргумент будет изменён. Поэтому его следует принять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117</a:t>
            </a:fld>
            <a:endParaRPr lang="ru-RU"/>
          </a:p>
        </p:txBody>
      </p:sp>
    </p:spTree>
    <p:extLst>
      <p:ext uri="{BB962C8B-B14F-4D97-AF65-F5344CB8AC3E}">
        <p14:creationId xmlns:p14="http://schemas.microsoft.com/office/powerpoint/2010/main" val="19459357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От функции ожидается, что она вернёт модифицированную копию строки. Поэтому строку следует принимать по значению, чтобы её модификация не отразилась на переданном значении.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118</a:t>
            </a:fld>
            <a:endParaRPr lang="ru-RU"/>
          </a:p>
        </p:txBody>
      </p:sp>
    </p:spTree>
    <p:extLst>
      <p:ext uri="{BB962C8B-B14F-4D97-AF65-F5344CB8AC3E}">
        <p14:creationId xmlns:p14="http://schemas.microsoft.com/office/powerpoint/2010/main" val="20368064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120</a:t>
            </a:fld>
            <a:endParaRPr lang="ru-RU"/>
          </a:p>
        </p:txBody>
      </p:sp>
      <p:sp>
        <p:nvSpPr>
          <p:cNvPr id="131075" name="Rectangle 2"/>
          <p:cNvSpPr>
            <a:spLocks noGrp="1" noRot="1" noChangeAspect="1" noChangeArrowheads="1" noTextEdit="1"/>
          </p:cNvSpPr>
          <p:nvPr>
            <p:ph type="sldImg"/>
          </p:nvPr>
        </p:nvSpPr>
        <p:spPr>
          <a:xfrm>
            <a:off x="458788" y="500063"/>
            <a:ext cx="43688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126</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128</a:t>
            </a:fld>
            <a:endParaRPr lang="ru-RU"/>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xfrm>
            <a:off x="381000" y="685800"/>
            <a:ext cx="6096000" cy="3429000"/>
          </a:xfrm>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129</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130</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xfrm>
            <a:off x="381000" y="685800"/>
            <a:ext cx="6096000" cy="3429000"/>
          </a:xfrm>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132</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138</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14</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139</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88603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22.03.2024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22.03.2024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andbox.org/permlink/1kI9P4seoNjsVbS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1.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hyperlink" Target="https://wandbox.org/permlink/jrEliIk1UDXC39E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en.cppreference.com/w/cpp/types/intege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9.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4.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wandbox.org/permlink/k6guW5Mc2bE6RMYd" TargetMode="External"/><Relationship Id="rId4" Type="http://schemas.openxmlformats.org/officeDocument/2006/relationships/hyperlink" Target="https://wandbox.org/permlink/WwKAnkY477XkyuBc"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hyperlink" Target="https://en.cppreference.com/w/cpp/language/operator_precedence"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hyperlink" Target="https://wandbox.org/permlink/OH7svtLrRjT6b2wV" TargetMode="External"/><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4.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p:txBody>
          <a:bodyPr/>
          <a:lstStyle/>
          <a:p>
            <a:r>
              <a:rPr lang="ru-RU" dirty="0">
                <a:solidFill>
                  <a:schemeClr val="bg1"/>
                </a:solidFill>
                <a:latin typeface="Impact" panose="020B0806030902050204" pitchFamily="34" charset="0"/>
              </a:rPr>
              <a:t>Синтаксис языка </a:t>
            </a:r>
            <a:r>
              <a:rPr lang="en-US" dirty="0">
                <a:solidFill>
                  <a:schemeClr val="bg1"/>
                </a:solidFill>
                <a:latin typeface="Impact" panose="020B0806030902050204" pitchFamily="34" charset="0"/>
              </a:rPr>
              <a:t>C++</a:t>
            </a:r>
            <a:endParaRPr lang="ru-RU"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Пример – определение чётности числа</a:t>
            </a:r>
          </a:p>
        </p:txBody>
      </p:sp>
      <p:sp>
        <p:nvSpPr>
          <p:cNvPr id="6" name="Rectangle 5"/>
          <p:cNvSpPr/>
          <p:nvPr/>
        </p:nvSpPr>
        <p:spPr>
          <a:xfrm>
            <a:off x="1947304" y="1502688"/>
            <a:ext cx="8613192" cy="5355312"/>
          </a:xfrm>
          <a:prstGeom prst="rect">
            <a:avLst/>
          </a:prstGeom>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5735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pic>
        <p:nvPicPr>
          <p:cNvPr id="3" name="Picture 2">
            <a:extLst>
              <a:ext uri="{FF2B5EF4-FFF2-40B4-BE49-F238E27FC236}">
                <a16:creationId xmlns:a16="http://schemas.microsoft.com/office/drawing/2014/main" id="{A495E709-7D70-407D-B040-34D7099A5AC6}"/>
              </a:ext>
            </a:extLst>
          </p:cNvPr>
          <p:cNvPicPr>
            <a:picLocks noChangeAspect="1"/>
          </p:cNvPicPr>
          <p:nvPr/>
        </p:nvPicPr>
        <p:blipFill>
          <a:blip r:embed="rId4"/>
          <a:stretch>
            <a:fillRect/>
          </a:stretch>
        </p:blipFill>
        <p:spPr>
          <a:xfrm>
            <a:off x="9433830" y="4149080"/>
            <a:ext cx="2509856" cy="2533669"/>
          </a:xfrm>
          <a:prstGeom prst="rect">
            <a:avLst/>
          </a:prstGeom>
        </p:spPr>
      </p:pic>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42D-47AD-4FA5-A40B-BC43AED3A3E9}"/>
              </a:ext>
            </a:extLst>
          </p:cNvPr>
          <p:cNvSpPr>
            <a:spLocks noGrp="1"/>
          </p:cNvSpPr>
          <p:nvPr>
            <p:ph type="title"/>
          </p:nvPr>
        </p:nvSpPr>
        <p:spPr/>
        <p:txBody>
          <a:bodyPr/>
          <a:lstStyle/>
          <a:p>
            <a:r>
              <a:rPr lang="ru-RU" dirty="0"/>
              <a:t>Локальные переменные функций</a:t>
            </a:r>
          </a:p>
        </p:txBody>
      </p:sp>
      <p:sp>
        <p:nvSpPr>
          <p:cNvPr id="3" name="Content Placeholder 2">
            <a:extLst>
              <a:ext uri="{FF2B5EF4-FFF2-40B4-BE49-F238E27FC236}">
                <a16:creationId xmlns:a16="http://schemas.microsoft.com/office/drawing/2014/main" id="{4560808E-579D-4448-A66E-6EA61C1FCF89}"/>
              </a:ext>
            </a:extLst>
          </p:cNvPr>
          <p:cNvSpPr>
            <a:spLocks noGrp="1"/>
          </p:cNvSpPr>
          <p:nvPr>
            <p:ph idx="1"/>
          </p:nvPr>
        </p:nvSpPr>
        <p:spPr/>
        <p:txBody>
          <a:bodyPr/>
          <a:lstStyle/>
          <a:p>
            <a:r>
              <a:rPr lang="ru-RU" dirty="0"/>
              <a:t>Создаются внутри функции и разрушаются при выходе из неё</a:t>
            </a:r>
          </a:p>
          <a:p>
            <a:endParaRPr lang="ru-RU" dirty="0"/>
          </a:p>
        </p:txBody>
      </p:sp>
    </p:spTree>
    <p:extLst>
      <p:ext uri="{BB962C8B-B14F-4D97-AF65-F5344CB8AC3E}">
        <p14:creationId xmlns:p14="http://schemas.microsoft.com/office/powerpoint/2010/main" val="179245294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D271B-C788-433F-BA78-131CC24808A4}"/>
              </a:ext>
            </a:extLst>
          </p:cNvPr>
          <p:cNvSpPr>
            <a:spLocks noGrp="1"/>
          </p:cNvSpPr>
          <p:nvPr>
            <p:ph type="title"/>
          </p:nvPr>
        </p:nvSpPr>
        <p:spPr/>
        <p:txBody>
          <a:bodyPr/>
          <a:lstStyle/>
          <a:p>
            <a:r>
              <a:rPr lang="ru-RU" dirty="0"/>
              <a:t>Тест</a:t>
            </a:r>
          </a:p>
        </p:txBody>
      </p:sp>
      <p:sp>
        <p:nvSpPr>
          <p:cNvPr id="6" name="Rectangle 5">
            <a:extLst>
              <a:ext uri="{FF2B5EF4-FFF2-40B4-BE49-F238E27FC236}">
                <a16:creationId xmlns:a16="http://schemas.microsoft.com/office/drawing/2014/main" id="{DBD31228-A993-434C-BBB8-662081899BDE}"/>
              </a:ext>
            </a:extLst>
          </p:cNvPr>
          <p:cNvSpPr/>
          <p:nvPr/>
        </p:nvSpPr>
        <p:spPr>
          <a:xfrm>
            <a:off x="767408" y="1916832"/>
            <a:ext cx="10298360" cy="480131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a:solidFill>
                  <a:srgbClr val="098658"/>
                </a:solidFill>
                <a:effectLst/>
                <a:latin typeface="Consolas" panose="020B0609020204030204" pitchFamily="49" charset="0"/>
              </a:rPr>
              <a:t>4</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3</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Чему равны значения переменных </a:t>
            </a:r>
            <a:r>
              <a:rPr lang="de-DE" b="0" dirty="0">
                <a:solidFill>
                  <a:srgbClr val="008000"/>
                </a:solidFill>
                <a:effectLst/>
                <a:latin typeface="Consolas" panose="020B0609020204030204" pitchFamily="49" charset="0"/>
              </a:rPr>
              <a:t>w, h, </a:t>
            </a:r>
            <a:r>
              <a:rPr lang="de-DE" b="0" dirty="0" err="1">
                <a:solidFill>
                  <a:srgbClr val="008000"/>
                </a:solidFill>
                <a:effectLst/>
                <a:latin typeface="Consolas" panose="020B0609020204030204" pitchFamily="49" charset="0"/>
              </a:rPr>
              <a:t>ch</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этой точке?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28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fade">
                                      <p:cBhvr>
                                        <p:cTn id="25" dur="500"/>
                                        <p:tgtEl>
                                          <p:spTgt spid="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500"/>
                                        <p:tgtEl>
                                          <p:spTgt spid="6">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fade">
                                      <p:cBhvr>
                                        <p:cTn id="36" dur="500"/>
                                        <p:tgtEl>
                                          <p:spTgt spid="6">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fade">
                                      <p:cBhvr>
                                        <p:cTn id="39" dur="500"/>
                                        <p:tgtEl>
                                          <p:spTgt spid="6">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4C2BA-7A86-435E-9B79-70645F8BCF02}"/>
              </a:ext>
            </a:extLst>
          </p:cNvPr>
          <p:cNvSpPr>
            <a:spLocks noGrp="1"/>
          </p:cNvSpPr>
          <p:nvPr>
            <p:ph type="title"/>
          </p:nvPr>
        </p:nvSpPr>
        <p:spPr/>
        <p:txBody>
          <a:bodyPr/>
          <a:lstStyle/>
          <a:p>
            <a:r>
              <a:rPr lang="ru-RU"/>
              <a:t>Передача параметров по значению</a:t>
            </a:r>
            <a:endParaRPr lang="ru-RU" dirty="0"/>
          </a:p>
        </p:txBody>
      </p:sp>
      <p:sp>
        <p:nvSpPr>
          <p:cNvPr id="6" name="Content Placeholder 5">
            <a:extLst>
              <a:ext uri="{FF2B5EF4-FFF2-40B4-BE49-F238E27FC236}">
                <a16:creationId xmlns:a16="http://schemas.microsoft.com/office/drawing/2014/main" id="{40B371F9-C4CC-4ED6-868C-E24FEE82A674}"/>
              </a:ext>
            </a:extLst>
          </p:cNvPr>
          <p:cNvSpPr>
            <a:spLocks noGrp="1"/>
          </p:cNvSpPr>
          <p:nvPr>
            <p:ph idx="1"/>
          </p:nvPr>
        </p:nvSpPr>
        <p:spPr/>
        <p:txBody>
          <a:bodyPr/>
          <a:lstStyle/>
          <a:p>
            <a:r>
              <a:rPr lang="ru-RU" dirty="0"/>
              <a:t>По умолчанию параметры передаются по значению</a:t>
            </a:r>
          </a:p>
          <a:p>
            <a:pPr lvl="1"/>
            <a:r>
              <a:rPr lang="ru-RU" dirty="0"/>
              <a:t>Функция работает со значением выражения</a:t>
            </a:r>
          </a:p>
          <a:p>
            <a:pPr lvl="1"/>
            <a:r>
              <a:rPr lang="ru-RU" dirty="0"/>
              <a:t>Эффект такой же, как если бы функция работал с копией переданного значения</a:t>
            </a:r>
          </a:p>
          <a:p>
            <a:r>
              <a:rPr lang="ru-RU" dirty="0"/>
              <a:t>Изменение параметра внутри функции не сказывается на значении переданного аргумента</a:t>
            </a:r>
          </a:p>
        </p:txBody>
      </p:sp>
    </p:spTree>
    <p:extLst>
      <p:ext uri="{BB962C8B-B14F-4D97-AF65-F5344CB8AC3E}">
        <p14:creationId xmlns:p14="http://schemas.microsoft.com/office/powerpoint/2010/main" val="4434256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DC1695-8747-4FCC-897A-BA26B9D0F819}"/>
              </a:ext>
            </a:extLst>
          </p:cNvPr>
          <p:cNvSpPr/>
          <p:nvPr/>
        </p:nvSpPr>
        <p:spPr>
          <a:xfrm>
            <a:off x="838200" y="2420888"/>
            <a:ext cx="7848872" cy="2862322"/>
          </a:xfrm>
          <a:prstGeom prst="rect">
            <a:avLst/>
          </a:prstGeom>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42</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"param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TryToChangeParam</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"x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5" name="Title 4">
            <a:extLst>
              <a:ext uri="{FF2B5EF4-FFF2-40B4-BE49-F238E27FC236}">
                <a16:creationId xmlns:a16="http://schemas.microsoft.com/office/drawing/2014/main" id="{C64207C9-A60D-4FD1-AC91-DB14D9375586}"/>
              </a:ext>
            </a:extLst>
          </p:cNvPr>
          <p:cNvSpPr>
            <a:spLocks noGrp="1"/>
          </p:cNvSpPr>
          <p:nvPr>
            <p:ph type="title"/>
          </p:nvPr>
        </p:nvSpPr>
        <p:spPr/>
        <p:txBody>
          <a:bodyPr/>
          <a:lstStyle/>
          <a:p>
            <a:r>
              <a:rPr lang="ru-RU" dirty="0"/>
              <a:t>Передача аргумента по значению</a:t>
            </a:r>
          </a:p>
        </p:txBody>
      </p:sp>
      <p:sp>
        <p:nvSpPr>
          <p:cNvPr id="6" name="Rectangle 5">
            <a:extLst>
              <a:ext uri="{FF2B5EF4-FFF2-40B4-BE49-F238E27FC236}">
                <a16:creationId xmlns:a16="http://schemas.microsoft.com/office/drawing/2014/main" id="{9AAFDDB3-27AF-4F15-B8B8-FD791A4D1D93}"/>
              </a:ext>
            </a:extLst>
          </p:cNvPr>
          <p:cNvSpPr/>
          <p:nvPr/>
        </p:nvSpPr>
        <p:spPr>
          <a:xfrm>
            <a:off x="4295800" y="5690244"/>
            <a:ext cx="1242712" cy="646331"/>
          </a:xfrm>
          <a:prstGeom prst="rect">
            <a:avLst/>
          </a:prstGeom>
        </p:spPr>
        <p:txBody>
          <a:bodyPr wrap="none">
            <a:spAutoFit/>
          </a:bodyPr>
          <a:lstStyle/>
          <a:p>
            <a:r>
              <a:rPr lang="de-DE" dirty="0" err="1"/>
              <a:t>param</a:t>
            </a:r>
            <a:r>
              <a:rPr lang="de-DE" dirty="0"/>
              <a:t> = 42</a:t>
            </a:r>
            <a:endParaRPr lang="ru-RU" dirty="0"/>
          </a:p>
          <a:p>
            <a:r>
              <a:rPr lang="de-DE" dirty="0"/>
              <a:t>x = 0</a:t>
            </a:r>
            <a:endParaRPr lang="ru-RU" dirty="0"/>
          </a:p>
        </p:txBody>
      </p:sp>
    </p:spTree>
    <p:extLst>
      <p:ext uri="{BB962C8B-B14F-4D97-AF65-F5344CB8AC3E}">
        <p14:creationId xmlns:p14="http://schemas.microsoft.com/office/powerpoint/2010/main" val="9777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4EE748-AFAD-49FB-A26E-38ECC9342620}"/>
              </a:ext>
            </a:extLst>
          </p:cNvPr>
          <p:cNvSpPr/>
          <p:nvPr/>
        </p:nvSpPr>
        <p:spPr>
          <a:xfrm>
            <a:off x="407368" y="548680"/>
            <a:ext cx="11593288" cy="5909310"/>
          </a:xfrm>
          <a:prstGeom prst="rect">
            <a:avLst/>
          </a:prstGeom>
        </p:spPr>
        <p:txBody>
          <a:bodyPr wrap="square">
            <a:spAutoFit/>
          </a:bodyPr>
          <a:lstStyle/>
          <a:p>
            <a:r>
              <a:rPr lang="ru-RU" b="0" dirty="0">
                <a:solidFill>
                  <a:srgbClr val="008000"/>
                </a:solidFill>
                <a:effectLst/>
                <a:latin typeface="Consolas" panose="020B0609020204030204" pitchFamily="49" charset="0"/>
              </a:rPr>
              <a:t>// Заменяет в строке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на символы подчёркивания и возвращает результат.</a:t>
            </a:r>
            <a:endParaRPr lang="ru-RU"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s</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auto</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s)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'_'</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внутри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заменены на подчёркивания.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s;</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Напечатает строку "</a:t>
            </a:r>
            <a:r>
              <a:rPr lang="de-DE" b="0" dirty="0" err="1">
                <a:solidFill>
                  <a:srgbClr val="008000"/>
                </a:solidFill>
                <a:effectLst/>
                <a:latin typeface="Consolas" panose="020B0609020204030204" pitchFamily="49" charset="0"/>
              </a:rPr>
              <a:t>Hello_world</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Переменная </a:t>
            </a:r>
            <a:r>
              <a:rPr lang="de-DE" b="0" dirty="0" err="1">
                <a:solidFill>
                  <a:srgbClr val="008000"/>
                </a:solidFill>
                <a:effectLst/>
                <a:latin typeface="Consolas" panose="020B0609020204030204" pitchFamily="49" charset="0"/>
              </a:rPr>
              <a:t>greeting</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останется без изменения.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assert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769293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B0D95-1148-4B6E-841D-F43321B6DB6E}"/>
              </a:ext>
            </a:extLst>
          </p:cNvPr>
          <p:cNvSpPr/>
          <p:nvPr/>
        </p:nvSpPr>
        <p:spPr>
          <a:xfrm>
            <a:off x="1055440" y="3356992"/>
            <a:ext cx="8016552" cy="230832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getline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 </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содержимое введённой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2BB69626-09F3-40D4-A8CB-7491CA79F275}"/>
              </a:ext>
            </a:extLst>
          </p:cNvPr>
          <p:cNvSpPr>
            <a:spLocks noGrp="1"/>
          </p:cNvSpPr>
          <p:nvPr>
            <p:ph type="title"/>
          </p:nvPr>
        </p:nvSpPr>
        <p:spPr/>
        <p:txBody>
          <a:bodyPr/>
          <a:lstStyle/>
          <a:p>
            <a:r>
              <a:rPr lang="ru-RU" dirty="0"/>
              <a:t>Передача аргумента по ссылке</a:t>
            </a:r>
          </a:p>
        </p:txBody>
      </p:sp>
    </p:spTree>
    <p:extLst>
      <p:ext uri="{BB962C8B-B14F-4D97-AF65-F5344CB8AC3E}">
        <p14:creationId xmlns:p14="http://schemas.microsoft.com/office/powerpoint/2010/main" val="142345352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E811E-7CD4-4102-8D96-B8AE66B66C7F}"/>
              </a:ext>
            </a:extLst>
          </p:cNvPr>
          <p:cNvSpPr/>
          <p:nvPr/>
        </p:nvSpPr>
        <p:spPr>
          <a:xfrm>
            <a:off x="839416" y="139050"/>
            <a:ext cx="10945216" cy="6740307"/>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std</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Удаляет все пробелы из строки.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принимается по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std</a:t>
            </a:r>
            <a:r>
              <a:rPr lang="de-DE" b="1"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string</a:t>
            </a:r>
            <a:r>
              <a:rPr lang="de-DE" b="1" dirty="0">
                <a:solidFill>
                  <a:srgbClr val="0000FF"/>
                </a:solidFill>
                <a:effectLst/>
                <a:latin typeface="Consolas" panose="020B0609020204030204" pitchFamily="49" charset="0"/>
              </a:rPr>
              <a:t>&amp;</a:t>
            </a:r>
            <a:r>
              <a:rPr lang="de-DE" b="1" dirty="0">
                <a:solidFill>
                  <a:srgbClr val="3B3B3B"/>
                </a:solidFill>
                <a:effectLst/>
                <a:latin typeface="Consolas" panose="020B0609020204030204" pitchFamily="49" charset="0"/>
              </a:rPr>
              <a:t> </a:t>
            </a:r>
            <a:r>
              <a:rPr lang="de-DE" b="1"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только </a:t>
            </a:r>
            <a:r>
              <a:rPr lang="ru-RU" b="0" dirty="0" err="1">
                <a:solidFill>
                  <a:srgbClr val="008000"/>
                </a:solidFill>
                <a:effectLst/>
                <a:latin typeface="Consolas" panose="020B0609020204030204" pitchFamily="49" charset="0"/>
              </a:rPr>
              <a:t>непробельные</a:t>
            </a:r>
            <a:r>
              <a:rPr lang="ru-RU" b="0" dirty="0">
                <a:solidFill>
                  <a:srgbClr val="008000"/>
                </a:solidFill>
                <a:effectLst/>
                <a:latin typeface="Consolas" panose="020B0609020204030204" pitchFamily="49" charset="0"/>
              </a:rPr>
              <a:t> символы.</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length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символ, только если это не пробел.</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dst_index</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позицию в строке, следующую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за последним скопированным символом.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resize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Отрезаем всё лишнее.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a:p>
            <a:br>
              <a:rPr lang="ru-RU"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How</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are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you</a:t>
            </a:r>
            <a:r>
              <a:rPr lang="de-DE" b="0" dirty="0">
                <a:solidFill>
                  <a:srgbClr val="A31515"/>
                </a:solidFill>
                <a:effectLst/>
                <a:latin typeface="Consolas" panose="020B0609020204030204" pitchFamily="49" charset="0"/>
              </a:rPr>
              <a:t>?"</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text</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строку "</a:t>
            </a:r>
            <a:r>
              <a:rPr lang="de-DE" b="0" dirty="0" err="1">
                <a:solidFill>
                  <a:srgbClr val="008000"/>
                </a:solidFill>
                <a:effectLst/>
                <a:latin typeface="Consolas" panose="020B0609020204030204" pitchFamily="49" charset="0"/>
              </a:rPr>
              <a:t>Hello!Howareyou</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3765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animEffect transition="in" filter="fade">
                                      <p:cBhvr>
                                        <p:cTn id="5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9AE19-C817-4038-8E81-6A41B09DF710}"/>
              </a:ext>
            </a:extLst>
          </p:cNvPr>
          <p:cNvSpPr/>
          <p:nvPr/>
        </p:nvSpPr>
        <p:spPr>
          <a:xfrm>
            <a:off x="191344" y="120322"/>
            <a:ext cx="10968880" cy="6740307"/>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число, обратное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то есть 1 /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Произведение числа на обратное ему даёт единицу.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В переменную, переданную в параметре </a:t>
            </a:r>
            <a:r>
              <a:rPr lang="de-DE" b="0" dirty="0" err="1">
                <a:solidFill>
                  <a:srgbClr val="008000"/>
                </a:solidFill>
                <a:effectLst/>
                <a:latin typeface="Consolas" panose="020B0609020204030204" pitchFamily="49" charset="0"/>
              </a:rPr>
              <a:t>was_error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будет записан признак ошибки.</a:t>
            </a:r>
            <a:endParaRPr lang="ru-RU" b="0" dirty="0">
              <a:solidFill>
                <a:srgbClr val="3B3B3B"/>
              </a:solidFill>
              <a:effectLst/>
              <a:latin typeface="Consolas" panose="020B0609020204030204" pitchFamily="49" charset="0"/>
            </a:endParaRPr>
          </a:p>
          <a:p>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1.</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isfinite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проверяет, что аргумент – это</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корректное число </a:t>
            </a:r>
            <a:r>
              <a:rPr lang="de-DE" b="0" dirty="0">
                <a:solidFill>
                  <a:srgbClr val="008000"/>
                </a:solidFill>
                <a:effectLst/>
                <a:latin typeface="Consolas" panose="020B0609020204030204" pitchFamily="49" charset="0"/>
              </a:rPr>
              <a:t>double, </a:t>
            </a:r>
            <a:r>
              <a:rPr lang="ru-RU" b="0" dirty="0">
                <a:solidFill>
                  <a:srgbClr val="008000"/>
                </a:solidFill>
                <a:effectLst/>
                <a:latin typeface="Consolas" panose="020B0609020204030204" pitchFamily="49" charset="0"/>
              </a:rPr>
              <a:t>отличное от </a:t>
            </a:r>
            <a:r>
              <a:rPr lang="de-DE" b="0" dirty="0" err="1">
                <a:solidFill>
                  <a:srgbClr val="008000"/>
                </a:solidFill>
                <a:effectLst/>
                <a:latin typeface="Consolas" panose="020B0609020204030204" pitchFamily="49" charset="0"/>
              </a:rPr>
              <a:t>NaN</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 бесконечности. </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isfinite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0.0</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&gt;&gt;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 </a:t>
            </a:r>
            <a:r>
              <a:rPr lang="de-DE" b="0" dirty="0" err="1">
                <a:solidFill>
                  <a:srgbClr val="AF00DB"/>
                </a:solidFill>
                <a:effectLst/>
                <a:latin typeface="Consolas" panose="020B0609020204030204" pitchFamily="49" charset="0"/>
              </a:rPr>
              <a:t>else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Error"</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636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fade">
                                      <p:cBhvr>
                                        <p:cTn id="23" dur="500"/>
                                        <p:tgtEl>
                                          <p:spTgt spid="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animEffect transition="in" filter="fade">
                                      <p:cBhvr>
                                        <p:cTn id="31" dur="500"/>
                                        <p:tgtEl>
                                          <p:spTgt spid="2">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5" end="15"/>
                                            </p:txEl>
                                          </p:spTgt>
                                        </p:tgtEl>
                                        <p:attrNameLst>
                                          <p:attrName>style.visibility</p:attrName>
                                        </p:attrNameLst>
                                      </p:cBhvr>
                                      <p:to>
                                        <p:strVal val="visible"/>
                                      </p:to>
                                    </p:set>
                                    <p:animEffect transition="in" filter="fade">
                                      <p:cBhvr>
                                        <p:cTn id="36" dur="500"/>
                                        <p:tgtEl>
                                          <p:spTgt spid="2">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animEffect transition="in" filter="fade">
                                      <p:cBhvr>
                                        <p:cTn id="39" dur="500"/>
                                        <p:tgtEl>
                                          <p:spTgt spid="2">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17" end="17"/>
                                            </p:txEl>
                                          </p:spTgt>
                                        </p:tgtEl>
                                        <p:attrNameLst>
                                          <p:attrName>style.visibility</p:attrName>
                                        </p:attrNameLst>
                                      </p:cBhvr>
                                      <p:to>
                                        <p:strVal val="visible"/>
                                      </p:to>
                                    </p:set>
                                    <p:animEffect transition="in" filter="fade">
                                      <p:cBhvr>
                                        <p:cTn id="44" dur="500"/>
                                        <p:tgtEl>
                                          <p:spTgt spid="2">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animEffect transition="in" filter="fade">
                                      <p:cBhvr>
                                        <p:cTn id="47" dur="500"/>
                                        <p:tgtEl>
                                          <p:spTgt spid="2">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9" end="19"/>
                                            </p:txEl>
                                          </p:spTgt>
                                        </p:tgtEl>
                                        <p:attrNameLst>
                                          <p:attrName>style.visibility</p:attrName>
                                        </p:attrNameLst>
                                      </p:cBhvr>
                                      <p:to>
                                        <p:strVal val="visible"/>
                                      </p:to>
                                    </p:set>
                                    <p:animEffect transition="in" filter="fade">
                                      <p:cBhvr>
                                        <p:cTn id="52" dur="500"/>
                                        <p:tgtEl>
                                          <p:spTgt spid="2">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animEffect transition="in" filter="fade">
                                      <p:cBhvr>
                                        <p:cTn id="55"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C5D310-D127-4EEA-BE1F-8539B92623CF}"/>
              </a:ext>
            </a:extLst>
          </p:cNvPr>
          <p:cNvSpPr/>
          <p:nvPr/>
        </p:nvSpPr>
        <p:spPr>
          <a:xfrm>
            <a:off x="695400" y="1772816"/>
            <a:ext cx="11305256" cy="4924425"/>
          </a:xfrm>
          <a:prstGeom prst="rect">
            <a:avLst/>
          </a:prstGeom>
        </p:spPr>
        <p:txBody>
          <a:bodyPr wrap="square">
            <a:spAutoFit/>
          </a:bodyPr>
          <a:lstStyle/>
          <a:p>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0000FF"/>
                </a:solidFill>
                <a:effectLst/>
                <a:latin typeface="Consolas" panose="020B0609020204030204" pitchFamily="49" charset="0"/>
              </a:rPr>
              <a:t>&amp;</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isfinite</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0.0</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&gt;&gt;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 </a:t>
            </a:r>
            <a:r>
              <a:rPr lang="de-DE" sz="1600" b="0" dirty="0" err="1">
                <a:solidFill>
                  <a:srgbClr val="AF00DB"/>
                </a:solidFill>
                <a:effectLst/>
                <a:latin typeface="Consolas" panose="020B0609020204030204" pitchFamily="49" charset="0"/>
              </a:rPr>
              <a:t>else</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Error"</a:t>
            </a:r>
            <a:r>
              <a:rPr lang="de-DE" sz="1600" b="0" dirty="0" err="1">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7C9253E3-C8AA-4562-919C-AC1D10876451}"/>
              </a:ext>
            </a:extLst>
          </p:cNvPr>
          <p:cNvSpPr>
            <a:spLocks noGrp="1"/>
          </p:cNvSpPr>
          <p:nvPr>
            <p:ph type="title"/>
          </p:nvPr>
        </p:nvSpPr>
        <p:spPr/>
        <p:txBody>
          <a:bodyPr/>
          <a:lstStyle/>
          <a:p>
            <a:r>
              <a:rPr lang="ru-RU" dirty="0"/>
              <a:t>Что выведет программа, если ввести 4</a:t>
            </a:r>
            <a:r>
              <a:rPr lang="en-US" dirty="0"/>
              <a:t>?</a:t>
            </a:r>
            <a:endParaRPr lang="ru-RU" dirty="0"/>
          </a:p>
        </p:txBody>
      </p:sp>
    </p:spTree>
    <p:extLst>
      <p:ext uri="{BB962C8B-B14F-4D97-AF65-F5344CB8AC3E}">
        <p14:creationId xmlns:p14="http://schemas.microsoft.com/office/powerpoint/2010/main" val="23922875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12A-1445-4636-AB57-B541D2B10DC3}"/>
              </a:ext>
            </a:extLst>
          </p:cNvPr>
          <p:cNvSpPr>
            <a:spLocks noGrp="1"/>
          </p:cNvSpPr>
          <p:nvPr>
            <p:ph type="title"/>
          </p:nvPr>
        </p:nvSpPr>
        <p:spPr/>
        <p:txBody>
          <a:bodyPr/>
          <a:lstStyle/>
          <a:p>
            <a:r>
              <a:rPr lang="ru-RU" dirty="0"/>
              <a:t>Ограничения параметров по ссылке</a:t>
            </a:r>
          </a:p>
        </p:txBody>
      </p:sp>
      <p:sp>
        <p:nvSpPr>
          <p:cNvPr id="3" name="Content Placeholder 2">
            <a:extLst>
              <a:ext uri="{FF2B5EF4-FFF2-40B4-BE49-F238E27FC236}">
                <a16:creationId xmlns:a16="http://schemas.microsoft.com/office/drawing/2014/main" id="{75185CDC-0113-4892-B514-1E1B58D86217}"/>
              </a:ext>
            </a:extLst>
          </p:cNvPr>
          <p:cNvSpPr>
            <a:spLocks noGrp="1"/>
          </p:cNvSpPr>
          <p:nvPr>
            <p:ph idx="1"/>
          </p:nvPr>
        </p:nvSpPr>
        <p:spPr/>
        <p:txBody>
          <a:bodyPr/>
          <a:lstStyle/>
          <a:p>
            <a:r>
              <a:rPr lang="ru-RU" dirty="0"/>
              <a:t>По ссылке можно передать только реально существующий объект</a:t>
            </a:r>
          </a:p>
          <a:p>
            <a:r>
              <a:rPr lang="ru-RU" dirty="0"/>
              <a:t>Нельзя передать константную переменную. </a:t>
            </a:r>
          </a:p>
        </p:txBody>
      </p:sp>
    </p:spTree>
    <p:extLst>
      <p:ext uri="{BB962C8B-B14F-4D97-AF65-F5344CB8AC3E}">
        <p14:creationId xmlns:p14="http://schemas.microsoft.com/office/powerpoint/2010/main" val="2634589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fontScale="92500" lnSpcReduction="10000"/>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 </a:t>
            </a:r>
            <a:r>
              <a:rPr lang="ru-RU" dirty="0"/>
              <a:t>символ </a:t>
            </a:r>
            <a:r>
              <a:rPr lang="en-US" dirty="0"/>
              <a:t>'</a:t>
            </a:r>
            <a:r>
              <a:rPr lang="en-US" dirty="0">
                <a:latin typeface="Courier New" pitchFamily="49" charset="0"/>
              </a:rPr>
              <a:t> </a:t>
            </a:r>
          </a:p>
          <a:p>
            <a:pPr lvl="1" eaLnBrk="1" hangingPunct="1"/>
            <a:r>
              <a:rPr lang="en-US" dirty="0">
                <a:latin typeface="Courier New" pitchFamily="49" charset="0"/>
              </a:rPr>
              <a:t>'\0' </a:t>
            </a:r>
            <a:r>
              <a:rPr lang="en-US" sz="2800" dirty="0"/>
              <a:t>– </a:t>
            </a:r>
            <a:r>
              <a:rPr lang="ru-RU" sz="2800" dirty="0"/>
              <a:t>символ с кодом 0</a:t>
            </a:r>
          </a:p>
          <a:p>
            <a:pPr lvl="1" eaLnBrk="1" hangingPunct="1"/>
            <a:r>
              <a:rPr lang="en-US" dirty="0">
                <a:latin typeface="Courier New" pitchFamily="49" charset="0"/>
              </a:rPr>
              <a:t>‘\n'</a:t>
            </a:r>
            <a:r>
              <a:rPr lang="ru-RU" dirty="0">
                <a:latin typeface="Courier New" pitchFamily="49" charset="0"/>
              </a:rPr>
              <a:t> </a:t>
            </a:r>
            <a:r>
              <a:rPr lang="ru-RU" sz="2800" dirty="0"/>
              <a:t>– символ перевода строки</a:t>
            </a:r>
          </a:p>
          <a:p>
            <a:pPr lvl="1" eaLnBrk="1" hangingPunct="1"/>
            <a:r>
              <a:rPr lang="en-US" dirty="0">
                <a:latin typeface="Courier New" pitchFamily="49" charset="0"/>
              </a:rPr>
              <a:t>'\177'</a:t>
            </a:r>
            <a:r>
              <a:rPr lang="ru-RU" dirty="0">
                <a:latin typeface="Courier New" pitchFamily="49" charset="0"/>
              </a:rPr>
              <a:t> </a:t>
            </a:r>
            <a:r>
              <a:rPr lang="ru-RU" sz="2800" dirty="0"/>
              <a:t>– символ с кодом 127</a:t>
            </a:r>
          </a:p>
          <a:p>
            <a:pPr lvl="1" eaLnBrk="1" hangingPunct="1"/>
            <a:r>
              <a:rPr lang="en-US" dirty="0">
                <a:latin typeface="Courier New" pitchFamily="49" charset="0"/>
              </a:rPr>
              <a:t>'\</a:t>
            </a:r>
            <a:r>
              <a:rPr lang="en-US" dirty="0" err="1">
                <a:latin typeface="Courier New" pitchFamily="49" charset="0"/>
              </a:rPr>
              <a:t>xff</a:t>
            </a:r>
            <a:r>
              <a:rPr lang="en-US" dirty="0">
                <a:latin typeface="Courier New" pitchFamily="49" charset="0"/>
              </a:rPr>
              <a:t>'</a:t>
            </a:r>
            <a:r>
              <a:rPr lang="ru-RU" dirty="0">
                <a:latin typeface="Courier New" pitchFamily="49" charset="0"/>
              </a:rPr>
              <a:t> </a:t>
            </a:r>
            <a:r>
              <a:rPr lang="ru-RU" sz="2800" dirty="0"/>
              <a:t>– символ с кодом 255</a:t>
            </a: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666E1-2CB4-478A-AF31-143BB5CB5CE4}"/>
              </a:ext>
            </a:extLst>
          </p:cNvPr>
          <p:cNvSpPr/>
          <p:nvPr/>
        </p:nvSpPr>
        <p:spPr>
          <a:xfrm>
            <a:off x="0" y="0"/>
            <a:ext cx="12192000" cy="6986528"/>
          </a:xfrm>
          <a:prstGeom prst="rect">
            <a:avLst/>
          </a:prstGeom>
        </p:spPr>
        <p:txBody>
          <a:bodyPr wrap="square">
            <a:spAutoFit/>
          </a:bodyPr>
          <a:lstStyle/>
          <a:p>
            <a:r>
              <a:rPr lang="de-DE" sz="1600" b="0" dirty="0" err="1">
                <a:solidFill>
                  <a:srgbClr val="0000FF"/>
                </a:solidFill>
                <a:effectLst/>
                <a:latin typeface="Consolas" panose="020B0609020204030204" pitchFamily="49" charset="0"/>
              </a:rPr>
              <a:t>void</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std</a:t>
            </a:r>
            <a:r>
              <a:rPr lang="de-DE" sz="1600" b="1"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string</a:t>
            </a:r>
            <a:r>
              <a:rPr lang="de-DE" sz="1600" b="1" dirty="0">
                <a:solidFill>
                  <a:srgbClr val="0000FF"/>
                </a:solidFill>
                <a:effectLst/>
                <a:latin typeface="Consolas" panose="020B0609020204030204" pitchFamily="49" charset="0"/>
              </a:rPr>
              <a:t>&amp;</a:t>
            </a:r>
            <a:r>
              <a:rPr lang="de-DE" sz="1600" b="1" dirty="0">
                <a:solidFill>
                  <a:srgbClr val="3B3B3B"/>
                </a:solidFill>
                <a:effectLst/>
                <a:latin typeface="Consolas" panose="020B0609020204030204" pitchFamily="49" charset="0"/>
              </a:rPr>
              <a:t> </a:t>
            </a:r>
            <a:r>
              <a:rPr lang="de-DE" sz="1600" b="1" dirty="0" err="1">
                <a:solidFill>
                  <a:srgbClr val="001080"/>
                </a:solidFill>
                <a:effectLst/>
                <a:latin typeface="Consolas" panose="020B0609020204030204" pitchFamily="49" charset="0"/>
              </a:rPr>
              <a:t>str</a:t>
            </a:r>
            <a:r>
              <a:rPr lang="de-DE" sz="1600" b="0" dirty="0">
                <a:solidFill>
                  <a:srgbClr val="3B3B3B"/>
                </a:solidFill>
                <a:effectLst/>
                <a:latin typeface="Consolas" panose="020B0609020204030204" pitchFamily="49" charset="0"/>
              </a:rPr>
              <a:t>)</a:t>
            </a:r>
            <a:r>
              <a:rPr lang="ru-RU" sz="1600" b="0" dirty="0">
                <a:solidFill>
                  <a:srgbClr val="3B3B3B"/>
                </a:solidFill>
                <a:effectLst/>
                <a:latin typeface="Consolas" panose="020B0609020204030204" pitchFamily="49" charset="0"/>
              </a:rPr>
              <a:t> </a:t>
            </a:r>
            <a:r>
              <a:rPr lang="en-US" sz="1600" b="0" dirty="0">
                <a:solidFill>
                  <a:srgbClr val="3B3B3B"/>
                </a:solidFill>
                <a:effectLst/>
                <a:latin typeface="Consolas" panose="020B0609020204030204" pitchFamily="49" charset="0"/>
              </a:rPr>
              <a:t>{…}</a:t>
            </a:r>
            <a:endParaRPr lang="ru-RU" sz="1600" b="0" dirty="0">
              <a:solidFill>
                <a:srgbClr val="267F99"/>
              </a:solidFill>
              <a:effectLst/>
              <a:latin typeface="Consolas" panose="020B0609020204030204" pitchFamily="49" charset="0"/>
            </a:endParaRPr>
          </a:p>
          <a:p>
            <a:endParaRPr lang="ru-RU" sz="1600" dirty="0">
              <a:solidFill>
                <a:srgbClr val="267F99"/>
              </a:solidFill>
              <a:latin typeface="Consolas" panose="020B0609020204030204" pitchFamily="49" charset="0"/>
            </a:endParaRPr>
          </a:p>
          <a:p>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getline</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How</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are</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you</a:t>
            </a:r>
            <a:r>
              <a:rPr lang="de-DE" sz="1600" b="0" dirty="0">
                <a:solidFill>
                  <a:srgbClr val="A31515"/>
                </a:solidFill>
                <a:effectLst/>
                <a:latin typeface="Consolas" panose="020B0609020204030204" pitchFamily="49" charset="0"/>
              </a:rPr>
              <a:t>?"</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временную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const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err="1">
                <a:solidFill>
                  <a:srgbClr val="A31515"/>
                </a:solidFill>
                <a:effectLst/>
                <a:latin typeface="Consolas" panose="020B0609020204030204" pitchFamily="49" charset="0"/>
              </a:rPr>
              <a:t>world</a:t>
            </a:r>
            <a:r>
              <a:rPr lang="de-DE" sz="1600" b="0" dirty="0">
                <a:solidFill>
                  <a:srgbClr val="A31515"/>
                </a:solidFill>
                <a:effectLst/>
                <a:latin typeface="Consolas" panose="020B0609020204030204" pitchFamily="49" charset="0"/>
              </a:rPr>
              <a: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a:t>
            </a:r>
            <a:r>
              <a:rPr lang="de-DE" sz="1600" b="0" dirty="0" err="1">
                <a:solidFill>
                  <a:srgbClr val="008000"/>
                </a:solidFill>
                <a:effectLst/>
                <a:latin typeface="Consolas" panose="020B0609020204030204" pitchFamily="49" charset="0"/>
              </a:rPr>
              <a:t>const_str</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константная строка. Её нельзя</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передать в функцию, принимающую ссылку на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временный объект.</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Сохраняем строку в переменную </a:t>
            </a:r>
            <a:r>
              <a:rPr lang="de-DE" sz="1600" b="0" dirty="0">
                <a:solidFill>
                  <a:srgbClr val="008000"/>
                </a:solidFill>
                <a:effectLst/>
                <a:latin typeface="Consolas" panose="020B0609020204030204" pitchFamily="49" charset="0"/>
              </a:rPr>
              <a:t>s.</a:t>
            </a:r>
            <a:endParaRPr lang="de-DE" sz="1600" b="0" dirty="0">
              <a:solidFill>
                <a:srgbClr val="3B3B3B"/>
              </a:solidFill>
              <a:effectLst/>
              <a:latin typeface="Consolas" panose="020B0609020204030204" pitchFamily="49" charset="0"/>
            </a:endParaRP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А вот так </a:t>
            </a:r>
            <a:r>
              <a:rPr lang="de-DE" sz="1600" b="0" dirty="0">
                <a:solidFill>
                  <a:srgbClr val="008000"/>
                </a:solidFill>
                <a:effectLst/>
                <a:latin typeface="Consolas" panose="020B0609020204030204" pitchFamily="49" charset="0"/>
              </a:rPr>
              <a:t>OK.</a:t>
            </a:r>
            <a:endParaRPr lang="de-DE" sz="1600" b="0" dirty="0">
              <a:solidFill>
                <a:srgbClr val="3B3B3B"/>
              </a:solidFill>
              <a:effectLst/>
              <a:latin typeface="Consolas" panose="020B0609020204030204" pitchFamily="49" charset="0"/>
            </a:endParaRP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vector</a:t>
            </a:r>
            <a:r>
              <a:rPr lang="de-DE" sz="1600" b="0" dirty="0">
                <a:solidFill>
                  <a:srgbClr val="000000"/>
                </a:solidFill>
                <a:effectLst/>
                <a:latin typeface="Consolas" panose="020B0609020204030204" pitchFamily="49" charset="0"/>
              </a:rPr>
              <a:t>&lt;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000000"/>
                </a:solidFill>
                <a:effectLst/>
                <a:latin typeface="Consolas" panose="020B0609020204030204" pitchFamily="49" charset="0"/>
              </a:rPr>
              <a: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strings</a:t>
            </a:r>
            <a:r>
              <a:rPr lang="de-DE" sz="1600" b="0" dirty="0" err="1">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push_back</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r>
              <a:rPr lang="de-DE" sz="1600" b="0" dirty="0">
                <a:solidFill>
                  <a:srgbClr val="098658"/>
                </a:solidFill>
                <a:effectLst/>
                <a:latin typeface="Consolas" panose="020B0609020204030204" pitchFamily="49" charset="0"/>
              </a:rPr>
              <a:t>0</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Тут тоже всё в порядке. </a:t>
            </a:r>
            <a:r>
              <a:rPr lang="de-DE" sz="1600" b="0" dirty="0" err="1">
                <a:solidFill>
                  <a:srgbClr val="008000"/>
                </a:solidFill>
                <a:effectLst/>
                <a:latin typeface="Consolas" panose="020B0609020204030204" pitchFamily="49" charset="0"/>
              </a:rPr>
              <a:t>strings</a:t>
            </a:r>
            <a:r>
              <a:rPr lang="de-DE" sz="1600" b="0" dirty="0">
                <a:solidFill>
                  <a:srgbClr val="008000"/>
                </a:solidFill>
                <a:effectLst/>
                <a:latin typeface="Consolas" panose="020B0609020204030204" pitchFamily="49" charset="0"/>
              </a:rPr>
              <a:t>[0] — </a:t>
            </a:r>
            <a:r>
              <a:rPr lang="ru-RU" sz="1600" b="0" dirty="0">
                <a:solidFill>
                  <a:srgbClr val="008000"/>
                </a:solidFill>
                <a:effectLst/>
                <a:latin typeface="Consolas" panose="020B0609020204030204" pitchFamily="49" charset="0"/>
              </a:rPr>
              <a:t>строка </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в реально существующем массиве.</a:t>
            </a:r>
            <a:endParaRPr lang="ru-RU" sz="1600" b="0" dirty="0">
              <a:solidFill>
                <a:srgbClr val="3B3B3B"/>
              </a:solidFill>
              <a:effectLst/>
              <a:latin typeface="Consolas" panose="020B0609020204030204" pitchFamily="49" charset="0"/>
            </a:endParaRPr>
          </a:p>
          <a:p>
            <a:r>
              <a:rPr lang="ru-RU"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890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500"/>
                                        <p:tgtEl>
                                          <p:spTgt spid="4">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500"/>
                                        <p:tgtEl>
                                          <p:spTgt spid="4">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animEffect transition="in" filter="fade">
                                      <p:cBhvr>
                                        <p:cTn id="39" dur="500"/>
                                        <p:tgtEl>
                                          <p:spTgt spid="4">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7" end="17"/>
                                            </p:txEl>
                                          </p:spTgt>
                                        </p:tgtEl>
                                        <p:attrNameLst>
                                          <p:attrName>style.visibility</p:attrName>
                                        </p:attrNameLst>
                                      </p:cBhvr>
                                      <p:to>
                                        <p:strVal val="visible"/>
                                      </p:to>
                                    </p:set>
                                    <p:animEffect transition="in" filter="fade">
                                      <p:cBhvr>
                                        <p:cTn id="44" dur="500"/>
                                        <p:tgtEl>
                                          <p:spTgt spid="4">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animEffect transition="in" filter="fade">
                                      <p:cBhvr>
                                        <p:cTn id="47" dur="500"/>
                                        <p:tgtEl>
                                          <p:spTgt spid="4">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9" end="19"/>
                                            </p:txEl>
                                          </p:spTgt>
                                        </p:tgtEl>
                                        <p:attrNameLst>
                                          <p:attrName>style.visibility</p:attrName>
                                        </p:attrNameLst>
                                      </p:cBhvr>
                                      <p:to>
                                        <p:strVal val="visible"/>
                                      </p:to>
                                    </p:set>
                                    <p:animEffect transition="in" filter="fade">
                                      <p:cBhvr>
                                        <p:cTn id="50" dur="500"/>
                                        <p:tgtEl>
                                          <p:spTgt spid="4">
                                            <p:txEl>
                                              <p:pRg st="19" end="1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animEffect transition="in" filter="fade">
                                      <p:cBhvr>
                                        <p:cTn id="53"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6FFD-0D77-4020-A41D-E71B3A2A5E16}"/>
              </a:ext>
            </a:extLst>
          </p:cNvPr>
          <p:cNvSpPr>
            <a:spLocks noGrp="1"/>
          </p:cNvSpPr>
          <p:nvPr>
            <p:ph type="title"/>
          </p:nvPr>
        </p:nvSpPr>
        <p:spPr/>
        <p:txBody>
          <a:bodyPr/>
          <a:lstStyle/>
          <a:p>
            <a:r>
              <a:rPr lang="ru-RU" dirty="0"/>
              <a:t>Передача по константной ссылке</a:t>
            </a:r>
          </a:p>
        </p:txBody>
      </p:sp>
      <p:sp>
        <p:nvSpPr>
          <p:cNvPr id="3" name="Content Placeholder 2">
            <a:extLst>
              <a:ext uri="{FF2B5EF4-FFF2-40B4-BE49-F238E27FC236}">
                <a16:creationId xmlns:a16="http://schemas.microsoft.com/office/drawing/2014/main" id="{DDDCEB66-F7D3-4916-8C01-C8DB299A882C}"/>
              </a:ext>
            </a:extLst>
          </p:cNvPr>
          <p:cNvSpPr>
            <a:spLocks noGrp="1"/>
          </p:cNvSpPr>
          <p:nvPr>
            <p:ph idx="1"/>
          </p:nvPr>
        </p:nvSpPr>
        <p:spPr/>
        <p:txBody>
          <a:bodyPr/>
          <a:lstStyle/>
          <a:p>
            <a:r>
              <a:rPr lang="ru-RU" dirty="0"/>
              <a:t>Если объект тяжёлый, то передача по ссылке экономит память и/или время процессора</a:t>
            </a:r>
          </a:p>
          <a:p>
            <a:r>
              <a:rPr lang="ru-RU" dirty="0"/>
              <a:t>Если функция не меняет тяжёлый объект, его следует передать по константной ссылке</a:t>
            </a:r>
          </a:p>
        </p:txBody>
      </p:sp>
    </p:spTree>
    <p:extLst>
      <p:ext uri="{BB962C8B-B14F-4D97-AF65-F5344CB8AC3E}">
        <p14:creationId xmlns:p14="http://schemas.microsoft.com/office/powerpoint/2010/main" val="33646167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1095F-FDB1-49F0-84B2-EF0FC9F2ADE6}"/>
              </a:ext>
            </a:extLst>
          </p:cNvPr>
          <p:cNvSpPr>
            <a:spLocks noGrp="1"/>
          </p:cNvSpPr>
          <p:nvPr>
            <p:ph type="title"/>
          </p:nvPr>
        </p:nvSpPr>
        <p:spPr/>
        <p:txBody>
          <a:bodyPr/>
          <a:lstStyle/>
          <a:p>
            <a:r>
              <a:rPr lang="ru-RU" dirty="0"/>
              <a:t>Передача по константной ссылке</a:t>
            </a:r>
          </a:p>
        </p:txBody>
      </p:sp>
      <p:sp>
        <p:nvSpPr>
          <p:cNvPr id="5" name="Rectangle 4">
            <a:extLst>
              <a:ext uri="{FF2B5EF4-FFF2-40B4-BE49-F238E27FC236}">
                <a16:creationId xmlns:a16="http://schemas.microsoft.com/office/drawing/2014/main" id="{4A5BDCCB-FD7A-406E-9723-795E0A7623E9}"/>
              </a:ext>
            </a:extLst>
          </p:cNvPr>
          <p:cNvSpPr/>
          <p:nvPr/>
        </p:nvSpPr>
        <p:spPr>
          <a:xfrm>
            <a:off x="983432" y="1916831"/>
            <a:ext cx="10729192" cy="4801314"/>
          </a:xfrm>
          <a:prstGeom prst="rect">
            <a:avLst/>
          </a:prstGeom>
        </p:spPr>
        <p:txBody>
          <a:bodyPr wrap="square">
            <a:spAutoFit/>
          </a:bodyPr>
          <a:lstStyle/>
          <a:p>
            <a:r>
              <a:rPr lang="ru-RU" b="0" dirty="0">
                <a:solidFill>
                  <a:srgbClr val="008000"/>
                </a:solidFill>
                <a:effectLst/>
                <a:latin typeface="Consolas" panose="020B0609020204030204" pitchFamily="49" charset="0"/>
              </a:rPr>
              <a:t>// Выводит строку, обрамлённую кавычками.</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передан по константной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PrintQuoted</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может работать и с временным объектом.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функцию можно передать и константную переменную.</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1888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Effect transition="in" filter="fade">
                                      <p:cBhvr>
                                        <p:cTn id="21" dur="500"/>
                                        <p:tgtEl>
                                          <p:spTgt spid="5">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Effect transition="in" filter="fade">
                                      <p:cBhvr>
                                        <p:cTn id="24" dur="500"/>
                                        <p:tgtEl>
                                          <p:spTgt spid="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A6EC-0122-4D11-B0CF-A76B6B5DA638}"/>
              </a:ext>
            </a:extLst>
          </p:cNvPr>
          <p:cNvSpPr>
            <a:spLocks noGrp="1"/>
          </p:cNvSpPr>
          <p:nvPr>
            <p:ph type="title"/>
          </p:nvPr>
        </p:nvSpPr>
        <p:spPr/>
        <p:txBody>
          <a:bodyPr/>
          <a:lstStyle/>
          <a:p>
            <a:r>
              <a:rPr lang="ru-RU" dirty="0"/>
              <a:t>Простые типы передавайте по значению</a:t>
            </a:r>
          </a:p>
        </p:txBody>
      </p:sp>
      <p:sp>
        <p:nvSpPr>
          <p:cNvPr id="4" name="Rectangle 3">
            <a:extLst>
              <a:ext uri="{FF2B5EF4-FFF2-40B4-BE49-F238E27FC236}">
                <a16:creationId xmlns:a16="http://schemas.microsoft.com/office/drawing/2014/main" id="{87720986-C129-4321-9AA0-0DF602114BBC}"/>
              </a:ext>
            </a:extLst>
          </p:cNvPr>
          <p:cNvSpPr/>
          <p:nvPr/>
        </p:nvSpPr>
        <p:spPr>
          <a:xfrm>
            <a:off x="838200" y="2276872"/>
            <a:ext cx="10515600" cy="1754326"/>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среднее значение между x и y.</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double</a:t>
            </a:r>
            <a:r>
              <a:rPr lang="ru-RU" b="0" dirty="0">
                <a:solidFill>
                  <a:srgbClr val="008000"/>
                </a:solidFill>
                <a:effectLst/>
                <a:latin typeface="Consolas" panose="020B0609020204030204" pitchFamily="49" charset="0"/>
              </a:rPr>
              <a:t> — простой тип данных, поэтому выгоднее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передать его по значению, а не по константной ссылке.</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Middle</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x</a:t>
            </a:r>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0.5</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15548884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B379-9D8C-449A-B91C-FF73F43A2942}"/>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14DC534C-E74A-42C9-B1BE-2E04850B4780}"/>
              </a:ext>
            </a:extLst>
          </p:cNvPr>
          <p:cNvSpPr/>
          <p:nvPr/>
        </p:nvSpPr>
        <p:spPr>
          <a:xfrm>
            <a:off x="983432" y="2348879"/>
            <a:ext cx="8160568" cy="2862322"/>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количество пробелов в строке </a:t>
            </a:r>
            <a:r>
              <a:rPr lang="de-DE" b="0" dirty="0" err="1">
                <a:solidFill>
                  <a:srgbClr val="008000"/>
                </a:solidFill>
                <a:effectLst/>
                <a:latin typeface="Consolas" panose="020B0609020204030204" pitchFamily="49" charset="0"/>
              </a:rPr>
              <a:t>str.</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CountSpaces</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242740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81ED-5A5D-4B08-8DA4-B4F68CF607AF}"/>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4" name="Rectangle 3">
            <a:extLst>
              <a:ext uri="{FF2B5EF4-FFF2-40B4-BE49-F238E27FC236}">
                <a16:creationId xmlns:a16="http://schemas.microsoft.com/office/drawing/2014/main" id="{C7814C00-52FC-473A-B002-5644E96A8266}"/>
              </a:ext>
            </a:extLst>
          </p:cNvPr>
          <p:cNvSpPr/>
          <p:nvPr/>
        </p:nvSpPr>
        <p:spPr>
          <a:xfrm>
            <a:off x="838200" y="2132856"/>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int</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3" name="Rectangle 3">
            <a:extLst>
              <a:ext uri="{FF2B5EF4-FFF2-40B4-BE49-F238E27FC236}">
                <a16:creationId xmlns:a16="http://schemas.microsoft.com/office/drawing/2014/main" id="{A0E83135-801A-D5E8-D4C2-ED56CB271014}"/>
              </a:ext>
            </a:extLst>
          </p:cNvPr>
          <p:cNvSpPr/>
          <p:nvPr/>
        </p:nvSpPr>
        <p:spPr>
          <a:xfrm>
            <a:off x="820942" y="4077072"/>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418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DC19-9805-42AA-8EDE-F325FF21A9D1}"/>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E1886607-BD94-4B58-A746-4098F84FC1AF}"/>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C3E44AF3-467A-6731-5242-B6AA85AAA3BF}"/>
              </a:ext>
            </a:extLst>
          </p:cNvPr>
          <p:cNvSpPr/>
          <p:nvPr/>
        </p:nvSpPr>
        <p:spPr>
          <a:xfrm>
            <a:off x="838200" y="4461550"/>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12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938-3B4F-450A-95CF-0CD0C7CEA543}"/>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76FA2582-4CA5-44DB-B658-23C0826B3799}"/>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79D56421-3900-89EA-5018-24E28F592F5D}"/>
              </a:ext>
            </a:extLst>
          </p:cNvPr>
          <p:cNvSpPr/>
          <p:nvPr/>
        </p:nvSpPr>
        <p:spPr>
          <a:xfrm>
            <a:off x="838200" y="4208581"/>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93661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8C14-B02E-49F4-AE23-F03D12B6692E}"/>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5277C12D-A980-4684-944A-D8C56AECDC43}"/>
              </a:ext>
            </a:extLst>
          </p:cNvPr>
          <p:cNvSpPr/>
          <p:nvPr/>
        </p:nvSpPr>
        <p:spPr>
          <a:xfrm>
            <a:off x="838200" y="1690688"/>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0E2CB50B-5563-F75C-86F7-D784DCD476AB}"/>
              </a:ext>
            </a:extLst>
          </p:cNvPr>
          <p:cNvSpPr/>
          <p:nvPr/>
        </p:nvSpPr>
        <p:spPr>
          <a:xfrm>
            <a:off x="695400" y="4308912"/>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267F99"/>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23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defRPr/>
            </a:pPr>
            <a:r>
              <a:rPr lang="ru-RU"/>
              <a:t>Строковые константы (строковые литералы)</a:t>
            </a:r>
          </a:p>
        </p:txBody>
      </p:sp>
      <p:sp>
        <p:nvSpPr>
          <p:cNvPr id="14339" name="Rectangle 3"/>
          <p:cNvSpPr>
            <a:spLocks noGrp="1" noChangeArrowheads="1"/>
          </p:cNvSpPr>
          <p:nvPr>
            <p:ph idx="1"/>
          </p:nvPr>
        </p:nvSpPr>
        <p:spPr/>
        <p:txBody>
          <a:bodyPr>
            <a:normAutofit/>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2357"/>
            <a:ext cx="9144000" cy="3052118"/>
          </a:xfrm>
          <a:prstGeom prst="rect">
            <a:avLst/>
          </a:prstGeom>
        </p:spPr>
        <p:txBody>
          <a:bodyPr wrap="square">
            <a:spAutoFit/>
          </a:bodyPr>
          <a:lstStyle/>
          <a:p>
            <a:pPr defTabSz="493713">
              <a:lnSpc>
                <a:spcPct val="115000"/>
              </a:lnSpc>
              <a:tabLst>
                <a:tab pos="506413" algn="l"/>
              </a:tabLst>
            </a:pPr>
            <a:r>
              <a:rPr lang="ru-RU" sz="1600" dirty="0">
                <a:solidFill>
                  <a:srgbClr val="008000"/>
                </a:solidFill>
                <a:latin typeface="Consolas"/>
                <a:ea typeface="Calibri"/>
                <a:cs typeface="Times New Roman"/>
              </a:rPr>
              <a:t>// Структура </a:t>
            </a:r>
            <a:r>
              <a:rPr lang="ru-RU" sz="1600" dirty="0" err="1">
                <a:solidFill>
                  <a:srgbClr val="008000"/>
                </a:solidFill>
                <a:latin typeface="Consolas"/>
                <a:ea typeface="Calibri"/>
                <a:cs typeface="Times New Roman"/>
              </a:rPr>
              <a:t>Point</a:t>
            </a:r>
            <a:r>
              <a:rPr lang="ru-RU" sz="1600" dirty="0">
                <a:solidFill>
                  <a:srgbClr val="008000"/>
                </a:solidFill>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x;</a:t>
            </a:r>
          </a:p>
          <a:p>
            <a:pPr defTabSz="493713">
              <a:lnSpc>
                <a:spcPct val="115000"/>
              </a:lnSpc>
              <a:tabLst>
                <a:tab pos="506413" algn="l"/>
              </a:tabLst>
            </a:pPr>
            <a:r>
              <a:rPr lang="en-US" sz="1600" dirty="0">
                <a:solidFill>
                  <a:srgbClr val="0000FF"/>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 </a:t>
            </a:r>
            <a:endParaRPr lang="ru-RU" sz="1600" dirty="0">
              <a:ea typeface="Calibri"/>
              <a:cs typeface="Times New Roman"/>
            </a:endParaRPr>
          </a:p>
          <a:p>
            <a:pPr defTabSz="493713">
              <a:lnSpc>
                <a:spcPct val="115000"/>
              </a:lnSpc>
              <a:tabLst>
                <a:tab pos="506413" algn="l"/>
              </a:tabLst>
            </a:pPr>
            <a:r>
              <a:rPr lang="ru-RU" sz="1600" dirty="0">
                <a:solidFill>
                  <a:srgbClr val="008000"/>
                </a:solidFill>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err="1">
                <a:solidFill>
                  <a:srgbClr val="000080"/>
                </a:solidFill>
                <a:latin typeface="Consolas"/>
                <a:ea typeface="Calibri"/>
                <a:cs typeface="Times New Roman"/>
              </a:rPr>
              <a:t>globalPoint</a:t>
            </a:r>
            <a:r>
              <a:rPr lang="ru-RU" sz="1600" dirty="0">
                <a:solidFill>
                  <a:srgbClr val="000000"/>
                </a:solidFill>
                <a:latin typeface="Consolas"/>
                <a:ea typeface="Calibri"/>
                <a:cs typeface="Times New Roman"/>
              </a:rPr>
              <a:t>;</a:t>
            </a:r>
            <a:endParaRPr lang="en-US" sz="1600" dirty="0">
              <a:solidFill>
                <a:srgbClr val="000000"/>
              </a:solidFill>
              <a:latin typeface="Consolas"/>
              <a:ea typeface="Calibri"/>
              <a:cs typeface="Times New Roman"/>
            </a:endParaRPr>
          </a:p>
          <a:p>
            <a:pPr>
              <a:lnSpc>
                <a:spcPct val="115000"/>
              </a:lnSpc>
              <a:tabLst>
                <a:tab pos="506413" algn="l"/>
              </a:tabLst>
            </a:pPr>
            <a:r>
              <a:rPr lang="ru-RU" sz="1600" dirty="0">
                <a:solidFill>
                  <a:srgbClr val="000000"/>
                </a:solidFill>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406400"/>
            <a:r>
              <a:rPr lang="ru-RU" sz="1600" dirty="0">
                <a:solidFill>
                  <a:srgbClr val="000000"/>
                </a:solidFill>
                <a:highlight>
                  <a:srgbClr val="FFFFFF"/>
                </a:highlight>
                <a:latin typeface="Consolas"/>
              </a:rPr>
              <a:t>{</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Объявляем переменную </a:t>
            </a:r>
            <a:r>
              <a:rPr lang="ru-RU" sz="1600" dirty="0" err="1">
                <a:solidFill>
                  <a:srgbClr val="008000"/>
                </a:solidFill>
                <a:latin typeface="Consolas"/>
                <a:ea typeface="Calibri"/>
                <a:cs typeface="Times New Roman"/>
              </a:rPr>
              <a:t>pt</a:t>
            </a:r>
            <a:r>
              <a:rPr lang="ru-RU" sz="1600" dirty="0">
                <a:solidFill>
                  <a:srgbClr val="008000"/>
                </a:solidFill>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10;</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Объявление переменной-структуры можно совместить</a:t>
            </a:r>
          </a:p>
          <a:p>
            <a:pPr defTabSz="406400"/>
            <a:r>
              <a:rPr lang="ru-RU" sz="1600" dirty="0">
                <a:solidFill>
                  <a:srgbClr val="008000"/>
                </a:solidFill>
                <a:latin typeface="Consolas"/>
                <a:ea typeface="Calibri"/>
                <a:cs typeface="Times New Roman"/>
              </a:rPr>
              <a:t>	// с инициализацией ее полей</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 = { 33, 24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33 &amp;&amp;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24);</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 14, -22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14 &amp;&amp;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-22);</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 = { 21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21 &amp;&amp;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 =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Поля глобальных и статических переменных-структур по умолчанию </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инициализируются нулями</a:t>
            </a:r>
            <a:endParaRPr lang="ru-RU" sz="1600" dirty="0">
              <a:ea typeface="Calibri"/>
              <a:cs typeface="Times New Roman"/>
            </a:endParaRPr>
          </a:p>
          <a:p>
            <a:pPr defTabSz="406400"/>
            <a:r>
              <a:rPr lang="en-US" sz="1600" dirty="0">
                <a:solidFill>
                  <a:srgbClr val="0000FF"/>
                </a:solidFill>
                <a:latin typeface="Consolas"/>
                <a:ea typeface="Calibri"/>
                <a:cs typeface="Times New Roman"/>
              </a:rPr>
              <a:t>	static</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p>
          <a:p>
            <a:pPr defTabSz="406400"/>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5448410"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6647974"/>
          </a:xfrm>
          <a:prstGeom prst="rect">
            <a:avLst/>
          </a:prstGeom>
        </p:spPr>
        <p:txBody>
          <a:bodyPr wrap="square">
            <a:spAutoFit/>
          </a:bodyPr>
          <a:lstStyle/>
          <a:p>
            <a:pPr>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a:solidFill>
                  <a:srgbClr val="000080"/>
                </a:solidFill>
                <a:latin typeface="Consolas"/>
                <a:ea typeface="Calibri"/>
                <a:cs typeface="Times New Roman"/>
              </a:rPr>
              <a:t>vertex3</a:t>
            </a:r>
            <a:r>
              <a:rPr lang="ru-RU"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ru-RU" sz="1600" dirty="0">
                <a:solidFill>
                  <a:srgbClr val="000000"/>
                </a:solidFill>
                <a:latin typeface="Consolas"/>
                <a:ea typeface="Calibri"/>
                <a:cs typeface="Times New Roman"/>
              </a:rPr>
              <a:t>};</a:t>
            </a:r>
          </a:p>
          <a:p>
            <a:pPr defTabSz="520700"/>
            <a:endParaRPr lang="ru-RU" sz="1600" dirty="0">
              <a:solidFill>
                <a:srgbClr val="008000"/>
              </a:solidFill>
              <a:latin typeface="Consolas"/>
              <a:ea typeface="Calibri"/>
              <a:cs typeface="Times New Roman"/>
            </a:endParaRPr>
          </a:p>
          <a:p>
            <a:pPr defTabSz="520700"/>
            <a:r>
              <a:rPr lang="ru-RU" sz="1600" dirty="0">
                <a:solidFill>
                  <a:srgbClr val="008000"/>
                </a:solidFill>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520700"/>
            <a:r>
              <a:rPr lang="ru-RU" sz="1600" dirty="0">
                <a:solidFill>
                  <a:srgbClr val="000000"/>
                </a:solidFill>
                <a:latin typeface="Consolas"/>
                <a:ea typeface="Calibri"/>
                <a:cs typeface="Times New Roman"/>
              </a:rPr>
              <a:t>{</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{0, 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{20, 100},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{30, 15}</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100);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15);</a:t>
            </a:r>
            <a:endParaRPr lang="ru-RU" sz="1600" dirty="0">
              <a:ea typeface="Calibri"/>
              <a:cs typeface="Times New Roman"/>
            </a:endParaRPr>
          </a:p>
          <a:p>
            <a:pPr defTabSz="520700"/>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ru-RU" sz="1600" dirty="0">
                <a:solidFill>
                  <a:srgbClr val="000000"/>
                </a:solidFill>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5428230"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992"/>
            <a:ext cx="9144000" cy="6422271"/>
          </a:xfrm>
          <a:prstGeom prst="rect">
            <a:avLst/>
          </a:prstGeom>
        </p:spPr>
        <p:txBody>
          <a:bodyPr wrap="square">
            <a:spAutoFit/>
          </a:bodyPr>
          <a:lstStyle/>
          <a:p>
            <a:pPr defTabSz="520700"/>
            <a:r>
              <a:rPr lang="ru-RU" sz="1300" dirty="0">
                <a:solidFill>
                  <a:srgbClr val="008000"/>
                </a:solidFill>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en-US" sz="1300" dirty="0">
                <a:solidFill>
                  <a:srgbClr val="000000"/>
                </a:solidFill>
                <a:latin typeface="Consolas" panose="020B0609020204030204" pitchFamily="49" charset="0"/>
                <a:ea typeface="Calibri"/>
                <a:cs typeface="Times New Roman"/>
              </a:rPr>
              <a:t> </a:t>
            </a:r>
            <a:r>
              <a:rPr lang="en-US" sz="1300" i="1" dirty="0" err="1">
                <a:solidFill>
                  <a:srgbClr val="880000"/>
                </a:solidFill>
                <a:latin typeface="Consolas" panose="020B0609020204030204" pitchFamily="49" charset="0"/>
                <a:ea typeface="Calibri"/>
                <a:cs typeface="Times New Roman"/>
              </a:rPr>
              <a:t>hypot</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p>
          <a:p>
            <a:r>
              <a:rPr lang="ru-RU" sz="1300" dirty="0">
                <a:solidFill>
                  <a:srgbClr val="000000"/>
                </a:solidFill>
                <a:highlight>
                  <a:srgbClr val="FFFFFF"/>
                </a:highlight>
                <a:latin typeface="Consolas" panose="020B0609020204030204" pitchFamily="49" charset="0"/>
              </a:rPr>
              <a:t>{</a:t>
            </a: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auto</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10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i="1" dirty="0">
                <a:solidFill>
                  <a:srgbClr val="880000"/>
                </a:solidFill>
                <a:latin typeface="Consolas" panose="020B0609020204030204" pitchFamily="49" charset="0"/>
                <a:ea typeface="Calibri"/>
                <a:cs typeface="Times New Roman"/>
              </a:rPr>
              <a:t>abs</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5400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0"/>
            <a:ext cx="8928992" cy="6463308"/>
          </a:xfrm>
          <a:prstGeom prst="rect">
            <a:avLst/>
          </a:prstGeom>
        </p:spPr>
        <p:txBody>
          <a:bodyPr wrap="square">
            <a:spAutoFit/>
          </a:bodyPr>
          <a:lstStyle/>
          <a:p>
            <a:pPr defTabSz="457200"/>
            <a:r>
              <a:rPr lang="en-US" dirty="0" err="1">
                <a:solidFill>
                  <a:srgbClr val="0000FF"/>
                </a:solidFill>
                <a:latin typeface="Consolas"/>
                <a:ea typeface="Calibri"/>
                <a:cs typeface="Times New Roman"/>
              </a:rPr>
              <a:t>enum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class</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January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February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March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April</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June</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July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August</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September</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October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November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December</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endParaRPr lang="ru-RU" dirty="0">
              <a:ea typeface="Calibri"/>
              <a:cs typeface="Times New Roman"/>
            </a:endParaRPr>
          </a:p>
          <a:p>
            <a:pPr defTabSz="457200"/>
            <a:r>
              <a:rPr lang="en-US" dirty="0" err="1">
                <a:solidFill>
                  <a:srgbClr val="0000FF"/>
                </a:solidFill>
                <a:latin typeface="Consolas"/>
                <a:ea typeface="Calibri"/>
                <a:cs typeface="Times New Roman"/>
              </a:rPr>
              <a:t>struct</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Date</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int</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day</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r>
              <a:rPr lang="en-US" dirty="0">
                <a:solidFill>
                  <a:srgbClr val="000000"/>
                </a:solidFill>
                <a:latin typeface="Consolas"/>
                <a:ea typeface="Calibri"/>
                <a:cs typeface="Times New Roman"/>
              </a:rPr>
              <a:t> </a:t>
            </a:r>
            <a:r>
              <a:rPr lang="en-US" dirty="0" err="1">
                <a:solidFill>
                  <a:srgbClr val="000080"/>
                </a:solidFill>
                <a:latin typeface="Consolas"/>
                <a:ea typeface="Calibri"/>
                <a:cs typeface="Times New Roman"/>
              </a:rPr>
              <a:t>month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year</a:t>
            </a:r>
            <a:r>
              <a:rPr lang="ru-RU" dirty="0">
                <a:solidFill>
                  <a:srgbClr val="000000"/>
                </a:solidFill>
                <a:latin typeface="Consolas"/>
                <a:ea typeface="Calibri"/>
                <a:cs typeface="Times New Roman"/>
              </a:rPr>
              <a:t>;</a:t>
            </a:r>
            <a:endParaRPr lang="ru-RU" dirty="0">
              <a:ea typeface="Calibri"/>
              <a:cs typeface="Times New Roman"/>
            </a:endParaRPr>
          </a:p>
          <a:p>
            <a:pPr defTabSz="457200"/>
            <a:r>
              <a:rPr lang="ru-RU" dirty="0">
                <a:solidFill>
                  <a:srgbClr val="000000"/>
                </a:solidFill>
                <a:latin typeface="Consolas"/>
                <a:ea typeface="Calibri"/>
                <a:cs typeface="Times New Roman"/>
              </a:rPr>
              <a:t>};</a:t>
            </a:r>
          </a:p>
          <a:p>
            <a:pPr defTabSz="457200"/>
            <a:endParaRPr lang="en-US" dirty="0">
              <a:solidFill>
                <a:srgbClr val="000000"/>
              </a:solidFill>
              <a:latin typeface="Consolas"/>
              <a:ea typeface="Calibri"/>
              <a:cs typeface="Times New Roman"/>
            </a:endParaRPr>
          </a:p>
          <a:p>
            <a:pPr defTabSz="508000"/>
            <a:r>
              <a:rPr lang="ru-RU" dirty="0">
                <a:solidFill>
                  <a:srgbClr val="008000"/>
                </a:solidFill>
                <a:latin typeface="Consolas"/>
                <a:ea typeface="Calibri"/>
                <a:cs typeface="Times New Roman"/>
              </a:rPr>
              <a:t>// </a:t>
            </a:r>
            <a:r>
              <a:rPr lang="ru-RU" dirty="0" err="1">
                <a:solidFill>
                  <a:srgbClr val="008000"/>
                </a:solidFill>
                <a:latin typeface="Consolas"/>
                <a:ea typeface="Calibri"/>
                <a:cs typeface="Times New Roman"/>
              </a:rPr>
              <a:t>Person</a:t>
            </a:r>
            <a:r>
              <a:rPr lang="ru-RU" dirty="0">
                <a:solidFill>
                  <a:srgbClr val="008000"/>
                </a:solidFill>
                <a:latin typeface="Consolas"/>
                <a:ea typeface="Calibri"/>
                <a:cs typeface="Times New Roman"/>
              </a:rPr>
              <a:t> - пример более сложной </a:t>
            </a:r>
            <a:r>
              <a:rPr lang="ru-RU" dirty="0" err="1">
                <a:solidFill>
                  <a:srgbClr val="008000"/>
                </a:solidFill>
                <a:latin typeface="Consolas"/>
                <a:ea typeface="Calibri"/>
                <a:cs typeface="Times New Roman"/>
              </a:rPr>
              <a:t>стуктуры</a:t>
            </a:r>
            <a:endParaRPr lang="ru-RU" dirty="0">
              <a:ea typeface="Calibri"/>
              <a:cs typeface="Times New Roman"/>
            </a:endParaRPr>
          </a:p>
          <a:p>
            <a:pPr defTabSz="508000"/>
            <a:r>
              <a:rPr lang="ru-RU" dirty="0" err="1">
                <a:solidFill>
                  <a:srgbClr val="0000FF"/>
                </a:solidFill>
                <a:latin typeface="Consolas"/>
                <a:ea typeface="Calibri"/>
                <a:cs typeface="Times New Roman"/>
              </a:rPr>
              <a:t>struct</a:t>
            </a:r>
            <a:r>
              <a:rPr lang="ru-RU"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Person</a:t>
            </a:r>
            <a:endParaRPr lang="ru-RU" dirty="0">
              <a:ea typeface="Calibri"/>
              <a:cs typeface="Times New Roman"/>
            </a:endParaRPr>
          </a:p>
          <a:p>
            <a:pPr defTabSz="508000"/>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name</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address</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Date</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birthday</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height</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31504" y="44625"/>
            <a:ext cx="8424936" cy="6740307"/>
          </a:xfrm>
          <a:prstGeom prst="rect">
            <a:avLst/>
          </a:prstGeom>
        </p:spPr>
        <p:txBody>
          <a:bodyPr wrap="square" lIns="0" tIns="0" rIns="0" bIns="0">
            <a:spAutoFit/>
          </a:bodyPr>
          <a:lstStyle/>
          <a:p>
            <a:pPr defTabSz="350838"/>
            <a:r>
              <a:rPr lang="ru-RU" sz="1500" dirty="0">
                <a:solidFill>
                  <a:srgbClr val="008000"/>
                </a:solidFill>
                <a:latin typeface="Consolas"/>
                <a:ea typeface="Calibri"/>
                <a:cs typeface="Times New Roman"/>
              </a:rPr>
              <a:t>// Проверка двух дат на равенство</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&amp;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8000"/>
                </a:solidFill>
                <a:latin typeface="Consolas"/>
                <a:ea typeface="Calibri"/>
                <a:cs typeface="Times New Roman"/>
              </a:rPr>
              <a:t>// Проверка двух людей на идентичность</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&amp;&amp;</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p1</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 == </a:t>
            </a:r>
            <a:r>
              <a:rPr lang="ru-RU" sz="1500" dirty="0">
                <a:solidFill>
                  <a:srgbClr val="000080"/>
                </a:solidFill>
                <a:latin typeface="Consolas"/>
                <a:ea typeface="Calibri"/>
                <a:cs typeface="Times New Roman"/>
              </a:rPr>
              <a:t>p2</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dirty="0">
                <a:solidFill>
                  <a:srgbClr val="000000"/>
                </a:solidFill>
                <a:highlight>
                  <a:srgbClr val="FFFFFF"/>
                </a:highlight>
                <a:latin typeface="Consolas"/>
              </a:rPr>
              <a:t>()</a:t>
            </a: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 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Sergeev</a:t>
            </a:r>
            <a:r>
              <a:rPr lang="en-US" sz="1500" dirty="0">
                <a:solidFill>
                  <a:srgbClr val="A31515"/>
                </a:solidFill>
                <a:latin typeface="Consolas"/>
                <a:ea typeface="Calibri"/>
                <a:cs typeface="Times New Roman"/>
              </a:rPr>
              <a:t> </a:t>
            </a:r>
            <a:r>
              <a:rPr lang="en-US" sz="1500" dirty="0" err="1">
                <a:solidFill>
                  <a:srgbClr val="A31515"/>
                </a:solidFill>
                <a:latin typeface="Consolas"/>
                <a:ea typeface="Calibri"/>
                <a:cs typeface="Times New Roman"/>
              </a:rPr>
              <a:t>Egor</a:t>
            </a:r>
            <a:r>
              <a:rPr lang="en-US" sz="1500" dirty="0">
                <a:solidFill>
                  <a:srgbClr val="A31515"/>
                </a:solidFill>
                <a:latin typeface="Consolas"/>
                <a:ea typeface="Calibri"/>
                <a:cs typeface="Times New Roman"/>
              </a:rPr>
              <a:t>"</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Sovetskaya</a:t>
            </a:r>
            <a:r>
              <a:rPr lang="en-US" sz="1500" dirty="0">
                <a:solidFill>
                  <a:srgbClr val="A31515"/>
                </a:solidFill>
                <a:latin typeface="Consolas"/>
                <a:ea typeface="Calibri"/>
                <a:cs typeface="Times New Roman"/>
              </a:rPr>
              <a:t> Street, 24"</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11,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February</a:t>
            </a:r>
            <a:r>
              <a:rPr lang="en-US" sz="1500" dirty="0">
                <a:solidFill>
                  <a:srgbClr val="000000"/>
                </a:solidFill>
                <a:latin typeface="Consolas"/>
                <a:ea typeface="Calibri"/>
                <a:cs typeface="Times New Roman"/>
              </a:rPr>
              <a:t>, 1990 }, 116</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ru-RU" sz="1500" i="1" dirty="0" err="1">
                <a:solidFill>
                  <a:srgbClr val="6F008A"/>
                </a:solidFill>
                <a:latin typeface="Consolas"/>
                <a:ea typeface="Calibri"/>
                <a:cs typeface="Times New Roman"/>
              </a:rPr>
              <a:t>assert</a:t>
            </a:r>
            <a:r>
              <a:rPr lang="ru-RU" sz="1500" dirty="0">
                <a:solidFill>
                  <a:srgbClr val="000000"/>
                </a:solidFill>
                <a:latin typeface="Consolas"/>
                <a:ea typeface="Calibri"/>
                <a:cs typeface="Times New Roman"/>
              </a:rPr>
              <a:t>(</a:t>
            </a:r>
            <a:r>
              <a:rPr lang="ru-RU" sz="1500" dirty="0" err="1">
                <a:solidFill>
                  <a:srgbClr val="880000"/>
                </a:solidFill>
                <a:latin typeface="Consolas"/>
                <a:ea typeface="Calibri"/>
                <a:cs typeface="Times New Roman"/>
              </a:rPr>
              <a:t>Equals</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person1</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person3</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5308250"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7752185" y="5949281"/>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1524000" y="1"/>
            <a:ext cx="9144000" cy="6924973"/>
          </a:xfrm>
          <a:prstGeom prst="rect">
            <a:avLst/>
          </a:prstGeom>
        </p:spPr>
        <p:txBody>
          <a:bodyPr wrap="square">
            <a:spAutoFit/>
          </a:bodyPr>
          <a:lstStyle/>
          <a:p>
            <a:pPr defTabSz="406400"/>
            <a:r>
              <a:rPr lang="en-US" sz="1200" dirty="0">
                <a:solidFill>
                  <a:srgbClr val="0000FF"/>
                </a:solidFill>
                <a:latin typeface="Consolas"/>
                <a:ea typeface="Calibri"/>
                <a:cs typeface="Times New Roman"/>
              </a:rPr>
              <a:t>#include</a:t>
            </a:r>
            <a:r>
              <a:rPr lang="en-US" sz="1200" dirty="0">
                <a:solidFill>
                  <a:srgbClr val="000000"/>
                </a:solidFill>
                <a:latin typeface="Consolas"/>
                <a:ea typeface="Calibri"/>
                <a:cs typeface="Times New Roman"/>
              </a:rPr>
              <a:t> </a:t>
            </a:r>
            <a:r>
              <a:rPr lang="en-US" sz="1200" dirty="0">
                <a:solidFill>
                  <a:srgbClr val="A31515"/>
                </a:solidFill>
                <a:latin typeface="Consolas"/>
                <a:ea typeface="Calibri"/>
                <a:cs typeface="Times New Roman"/>
              </a:rPr>
              <a:t>&lt;</a:t>
            </a:r>
            <a:r>
              <a:rPr lang="en-US" sz="1200" dirty="0" err="1">
                <a:solidFill>
                  <a:srgbClr val="A31515"/>
                </a:solidFill>
                <a:latin typeface="Consolas"/>
                <a:ea typeface="Calibri"/>
                <a:cs typeface="Times New Roman"/>
              </a:rPr>
              <a:t>iostream</a:t>
            </a:r>
            <a:r>
              <a:rPr lang="en-US" sz="1200" dirty="0">
                <a:solidFill>
                  <a:srgbClr val="A31515"/>
                </a:solidFill>
                <a:latin typeface="Consolas"/>
                <a:ea typeface="Calibri"/>
                <a:cs typeface="Times New Roman"/>
              </a:rPr>
              <a:t>&gt;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err="1">
                <a:solidFill>
                  <a:srgbClr val="0000FF"/>
                </a:solidFill>
                <a:latin typeface="Consolas"/>
                <a:ea typeface="Calibri"/>
                <a:cs typeface="Times New Roman"/>
              </a:rPr>
              <a:t>enum</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err="1">
                <a:solidFill>
                  <a:srgbClr val="0000FF"/>
                </a:solidFill>
                <a:latin typeface="Consolas"/>
                <a:ea typeface="Calibri"/>
                <a:cs typeface="Times New Roman"/>
              </a:rPr>
              <a:t>struct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union</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FF"/>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double</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err="1">
                <a:solidFill>
                  <a:srgbClr val="0000FF"/>
                </a:solidFill>
                <a:latin typeface="Consolas"/>
                <a:ea typeface="Calibri"/>
                <a:cs typeface="Times New Roman"/>
              </a:rPr>
              <a:t>const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&amp; </a:t>
            </a:r>
            <a:r>
              <a:rPr lang="en-US" sz="1200" dirty="0">
                <a:solidFill>
                  <a:srgbClr val="000080"/>
                </a:solidFill>
                <a:latin typeface="Consolas"/>
                <a:ea typeface="Calibri"/>
                <a:cs typeface="Times New Roman"/>
              </a:rPr>
              <a:t>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if</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else</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i="1" dirty="0">
                <a:solidFill>
                  <a:srgbClr val="880000"/>
                </a:solidFill>
                <a:latin typeface="Consolas"/>
                <a:ea typeface="Calibri"/>
                <a:cs typeface="Times New Roman"/>
              </a:rPr>
              <a:t>main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 5;</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 3.8;</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ru-RU" sz="1200" dirty="0">
                <a:solidFill>
                  <a:srgbClr val="000000"/>
                </a:solidFill>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26CDB-5D93-457A-98CB-3F92C38B33D0}"/>
              </a:ext>
            </a:extLst>
          </p:cNvPr>
          <p:cNvPicPr>
            <a:picLocks noChangeAspect="1"/>
          </p:cNvPicPr>
          <p:nvPr/>
        </p:nvPicPr>
        <p:blipFill>
          <a:blip r:embed="rId2"/>
          <a:stretch>
            <a:fillRect/>
          </a:stretch>
        </p:blipFill>
        <p:spPr>
          <a:xfrm>
            <a:off x="9480376" y="849921"/>
            <a:ext cx="2524143" cy="2571769"/>
          </a:xfrm>
          <a:prstGeom prst="rect">
            <a:avLst/>
          </a:prstGeom>
        </p:spPr>
      </p:pic>
      <p:sp>
        <p:nvSpPr>
          <p:cNvPr id="2" name="Прямоугольник 1"/>
          <p:cNvSpPr/>
          <p:nvPr/>
        </p:nvSpPr>
        <p:spPr>
          <a:xfrm>
            <a:off x="152400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1524000" y="0"/>
            <a:ext cx="8856984" cy="6750374"/>
          </a:xfrm>
          <a:prstGeom prst="rect">
            <a:avLst/>
          </a:prstGeom>
        </p:spPr>
        <p:txBody>
          <a:bodyPr wrap="square">
            <a:spAutoFit/>
          </a:bodyPr>
          <a:lstStyle/>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&lt;string&gt;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err="1">
                <a:solidFill>
                  <a:srgbClr val="0000FF"/>
                </a:solidFill>
                <a:latin typeface="Consolas"/>
                <a:ea typeface="Calibri"/>
                <a:cs typeface="Times New Roman"/>
              </a:rPr>
              <a:t>int</a:t>
            </a:r>
            <a:r>
              <a:rPr lang="en-US" sz="1300" dirty="0">
                <a:solidFill>
                  <a:srgbClr val="000000"/>
                </a:solidFill>
                <a:latin typeface="Consolas"/>
                <a:ea typeface="Calibri"/>
                <a:cs typeface="Times New Roman"/>
              </a:rPr>
              <a:t> </a:t>
            </a:r>
            <a:r>
              <a:rPr lang="en-US" sz="1300" i="1" dirty="0">
                <a:solidFill>
                  <a:srgbClr val="880000"/>
                </a:solidFill>
                <a:latin typeface="Consolas"/>
                <a:ea typeface="Calibri"/>
                <a:cs typeface="Times New Roman"/>
              </a:rPr>
              <a:t>main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letterA</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'A'</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eol</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filePath</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8000"/>
                </a:solidFill>
                <a:latin typeface="Consolas"/>
                <a:ea typeface="Calibri"/>
                <a:cs typeface="Times New Roman"/>
              </a:rPr>
              <a:t>// </a:t>
            </a:r>
            <a:r>
              <a:rPr lang="ru-RU" sz="1300" dirty="0">
                <a:solidFill>
                  <a:srgbClr val="008000"/>
                </a:solidFill>
                <a:latin typeface="Consolas"/>
                <a:ea typeface="Calibri"/>
                <a:cs typeface="Times New Roman"/>
              </a:rPr>
              <a:t>Либо использовать</a:t>
            </a:r>
            <a:r>
              <a:rPr lang="en-US" sz="1300" dirty="0">
                <a:solidFill>
                  <a:srgbClr val="008000"/>
                </a:solidFill>
                <a:latin typeface="Consolas"/>
                <a:ea typeface="Calibri"/>
                <a:cs typeface="Times New Roman"/>
              </a:rPr>
              <a:t> raw string literals</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a:solidFill>
                  <a:srgbClr val="000080"/>
                </a:solidFill>
                <a:latin typeface="Consolas"/>
                <a:ea typeface="Calibri"/>
                <a:cs typeface="Times New Roman"/>
              </a:rPr>
              <a:t>filePath1</a:t>
            </a:r>
            <a:r>
              <a:rPr lang="en-US" sz="1300" dirty="0">
                <a:solidFill>
                  <a:srgbClr val="000000"/>
                </a:solidFill>
                <a:latin typeface="Consolas"/>
                <a:ea typeface="Calibri"/>
                <a:cs typeface="Times New Roman"/>
              </a:rPr>
              <a:t> = </a:t>
            </a:r>
            <a:r>
              <a:rPr lang="en-US" sz="1300" i="1" dirty="0">
                <a:solidFill>
                  <a:srgbClr val="000080"/>
                </a:solidFill>
                <a:latin typeface="Consolas"/>
                <a:ea typeface="Calibri"/>
                <a:cs typeface="Times New Roman"/>
              </a:rPr>
              <a:t>R</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multiLineString</a:t>
            </a: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"&lt;html&gt;\n"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"\t&lt;body&gt;\n"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"\t\t&lt;p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;\"&gt;&lt;/p&gt;"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При помощи </a:t>
            </a:r>
            <a:r>
              <a:rPr lang="ru-RU" sz="1300" dirty="0" err="1">
                <a:solidFill>
                  <a:srgbClr val="008000"/>
                </a:solidFill>
                <a:latin typeface="Consolas"/>
                <a:ea typeface="Calibri"/>
                <a:cs typeface="Times New Roman"/>
              </a:rPr>
              <a:t>raw</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string</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literal</a:t>
            </a:r>
            <a:r>
              <a:rPr lang="ru-RU" sz="1300" dirty="0">
                <a:solidFill>
                  <a:srgbClr val="008000"/>
                </a:solidFill>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htmlPage</a:t>
            </a:r>
            <a:r>
              <a:rPr lang="en-US" sz="1300" dirty="0">
                <a:solidFill>
                  <a:srgbClr val="000000"/>
                </a:solidFill>
                <a:latin typeface="Consolas"/>
                <a:ea typeface="Calibri"/>
                <a:cs typeface="Times New Roman"/>
              </a:rPr>
              <a:t> = </a:t>
            </a:r>
            <a:r>
              <a:rPr lang="en-US" sz="1300" i="1" dirty="0" err="1">
                <a:solidFill>
                  <a:srgbClr val="000080"/>
                </a:solidFill>
                <a:latin typeface="Consolas"/>
                <a:ea typeface="Calibri"/>
                <a:cs typeface="Times New Roman"/>
              </a:rPr>
              <a:t>R</a:t>
            </a:r>
            <a:r>
              <a:rPr lang="en-US" sz="1300" dirty="0" err="1">
                <a:solidFill>
                  <a:srgbClr val="A31515"/>
                </a:solidFill>
                <a:latin typeface="Consolas"/>
                <a:ea typeface="Calibri"/>
                <a:cs typeface="Times New Roman"/>
              </a:rPr>
              <a:t>"marker</a:t>
            </a:r>
            <a:r>
              <a:rPr lang="en-US" sz="1300" dirty="0">
                <a:solidFill>
                  <a:srgbClr val="A31515"/>
                </a:solidFill>
                <a:latin typeface="Consolas"/>
                <a:ea typeface="Calibri"/>
                <a:cs typeface="Times New Roman"/>
              </a:rPr>
              <a:t>(&lt;html&gt;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&lt;body&gt;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;"&gt;Hello, world&lt;/p&gt;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err="1">
                <a:solidFill>
                  <a:srgbClr val="A31515"/>
                </a:solidFill>
                <a:latin typeface="Consolas"/>
                <a:ea typeface="Calibri"/>
                <a:cs typeface="Times New Roman"/>
              </a:rPr>
              <a:t>marker</a:t>
            </a:r>
            <a:r>
              <a:rPr lang="ru-RU" sz="1300" dirty="0">
                <a:solidFill>
                  <a:srgbClr val="A31515"/>
                </a:solidFill>
                <a:latin typeface="Consolas"/>
                <a:ea typeface="Calibri"/>
                <a:cs typeface="Times New Roman"/>
              </a:rPr>
              <a: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5951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5447928" y="-37288"/>
            <a:ext cx="5112568" cy="369332"/>
          </a:xfrm>
          <a:prstGeom prst="rect">
            <a:avLst/>
          </a:prstGeom>
          <a:noFill/>
        </p:spPr>
        <p:txBody>
          <a:bodyPr wrap="square">
            <a:spAutoFit/>
          </a:bodyPr>
          <a:lstStyle/>
          <a:p>
            <a:r>
              <a:rPr lang="de-DE" dirty="0">
                <a:hlinkClick r:id="rId3"/>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6528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1990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6600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6600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6528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6816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7104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7392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7752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7824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7824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7752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8040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8328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8616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8976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9048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9048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8976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9264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9552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9840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6456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6528049" y="1700808"/>
            <a:ext cx="1054199"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7608" y="0"/>
            <a:ext cx="9170392" cy="7094250"/>
          </a:xfrm>
          <a:prstGeom prst="rect">
            <a:avLst/>
          </a:prstGeom>
        </p:spPr>
        <p:txBody>
          <a:bodyPr wrap="square">
            <a:spAutoFit/>
          </a:bodyPr>
          <a:lstStyle/>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2005703" y="2420888"/>
            <a:ext cx="6400800" cy="2817694"/>
          </a:xfrm>
          <a:prstGeom prst="rect">
            <a:avLst/>
          </a:prstGeom>
        </p:spPr>
        <p:txBody>
          <a:bodyPr wrap="square">
            <a:spAutoFit/>
          </a:bodyPr>
          <a:lstStyle/>
          <a:p>
            <a:pPr>
              <a:lnSpc>
                <a:spcPct val="115000"/>
              </a:lnSpc>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03512" y="1424031"/>
            <a:ext cx="82958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5646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1892660" y="1700809"/>
            <a:ext cx="8406680" cy="3323987"/>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524001" y="1484784"/>
            <a:ext cx="2843808" cy="3416320"/>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4583832" y="1484785"/>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5512794"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5560" y="1456474"/>
            <a:ext cx="7272808" cy="3648691"/>
          </a:xfrm>
          <a:prstGeom prst="rect">
            <a:avLst/>
          </a:prstGeom>
        </p:spPr>
        <p:txBody>
          <a:bodyPr wrap="square">
            <a:spAutoFit/>
          </a:bodyPr>
          <a:lstStyle/>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7248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ru-RU" dirty="0"/>
              <a:t>Обмен значений переменных</a:t>
            </a:r>
          </a:p>
        </p:txBody>
      </p:sp>
      <p:sp>
        <p:nvSpPr>
          <p:cNvPr id="21507" name="Rectangle 4"/>
          <p:cNvSpPr>
            <a:spLocks noChangeArrowheads="1"/>
          </p:cNvSpPr>
          <p:nvPr/>
        </p:nvSpPr>
        <p:spPr bwMode="auto">
          <a:xfrm>
            <a:off x="2351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7949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ru-RU" dirty="0"/>
              <a:t>Вывод структуры</a:t>
            </a:r>
          </a:p>
        </p:txBody>
      </p:sp>
      <p:sp>
        <p:nvSpPr>
          <p:cNvPr id="22531" name="Rectangle 4"/>
          <p:cNvSpPr>
            <a:spLocks noChangeArrowheads="1"/>
          </p:cNvSpPr>
          <p:nvPr/>
        </p:nvSpPr>
        <p:spPr bwMode="auto">
          <a:xfrm>
            <a:off x="1983393"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5484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ru-RU"/>
              <a:t>Пример</a:t>
            </a:r>
          </a:p>
        </p:txBody>
      </p:sp>
      <p:sp>
        <p:nvSpPr>
          <p:cNvPr id="29700" name="Rectangle 4"/>
          <p:cNvSpPr>
            <a:spLocks noChangeArrowheads="1"/>
          </p:cNvSpPr>
          <p:nvPr/>
        </p:nvSpPr>
        <p:spPr bwMode="auto">
          <a:xfrm>
            <a:off x="1775521" y="1844676"/>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8256240" y="5875167"/>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ru-RU" dirty="0"/>
              <a:t>Ссылки на временные объекты</a:t>
            </a:r>
          </a:p>
        </p:txBody>
      </p:sp>
      <p:sp>
        <p:nvSpPr>
          <p:cNvPr id="25603" name="Rectangle 3"/>
          <p:cNvSpPr>
            <a:spLocks noGrp="1" noChangeArrowheads="1"/>
          </p:cNvSpPr>
          <p:nvPr>
            <p:ph idx="1"/>
          </p:nvPr>
        </p:nvSpPr>
        <p:spPr/>
        <p:txBody>
          <a:bodyPr>
            <a:normAutofit/>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ru-RU" dirty="0"/>
              <a:t>Пример</a:t>
            </a:r>
            <a:r>
              <a:rPr lang="en-US" dirty="0"/>
              <a:t> 1</a:t>
            </a:r>
            <a:endParaRPr lang="ru-RU" dirty="0"/>
          </a:p>
        </p:txBody>
      </p:sp>
      <p:sp>
        <p:nvSpPr>
          <p:cNvPr id="23556" name="Rectangle 4"/>
          <p:cNvSpPr>
            <a:spLocks noChangeArrowheads="1"/>
          </p:cNvSpPr>
          <p:nvPr/>
        </p:nvSpPr>
        <p:spPr bwMode="auto">
          <a:xfrm>
            <a:off x="1829273" y="162414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5015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1619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511643" y="5759416"/>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1608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3119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2735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1619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2135560" y="2204865"/>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68" y="1604929"/>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Представление строкового литерала в памяти</a:t>
            </a:r>
          </a:p>
        </p:txBody>
      </p:sp>
      <p:grpSp>
        <p:nvGrpSpPr>
          <p:cNvPr id="34" name="Группа 33"/>
          <p:cNvGrpSpPr/>
          <p:nvPr/>
        </p:nvGrpSpPr>
        <p:grpSpPr>
          <a:xfrm>
            <a:off x="1919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1847528" y="1916833"/>
            <a:ext cx="2952328"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1869454" y="3417650"/>
            <a:ext cx="3506467"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1869454" y="4918467"/>
            <a:ext cx="3362451"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03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5231904" y="1967566"/>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631504" y="6211670"/>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1775520" y="1628800"/>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1775520" y="3129639"/>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1775520" y="4682593"/>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75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1775520" y="3157876"/>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53871"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3868" y="6171114"/>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542801" y="1403462"/>
            <a:ext cx="2399783" cy="923330"/>
          </a:xfrm>
          <a:prstGeom prst="rect">
            <a:avLst/>
          </a:prstGeom>
          <a:noFill/>
        </p:spPr>
        <p:txBody>
          <a:bodyPr wrap="square">
            <a:spAutoFit/>
          </a:bodyPr>
          <a:lstStyle/>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542801" y="2382496"/>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1553871" y="3638528"/>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542801" y="4854374"/>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1559386" y="1512098"/>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74903" y="4280982"/>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1636" y="6028311"/>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1561728" y="294524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1518012" y="425791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1574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1584158" y="3268411"/>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1584158" y="4974293"/>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84159" y="3286897"/>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4223792" y="6136644"/>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1584158" y="1556792"/>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92500" lnSpcReduction="1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39516" y="5422"/>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7176120" y="6485107"/>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1847528" y="1628801"/>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namespace</a:t>
            </a:r>
            <a:r>
              <a:rPr lang="ru-RU" dirty="0">
                <a:solidFill>
                  <a:srgbClr val="000000"/>
                </a:solidFill>
                <a:latin typeface="Consolas" panose="020B0609020204030204" pitchFamily="49" charset="0"/>
              </a:rPr>
              <a:t> {</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Add1(</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namespace</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Add2(</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Встроенные 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1055440" y="548680"/>
            <a:ext cx="9612560" cy="2961283"/>
          </a:xfrm>
        </p:spPr>
        <p:txBody>
          <a:bodyPr anchor="t">
            <a:normAutofit/>
          </a:bodyPr>
          <a:lstStyle/>
          <a:p>
            <a:pPr algn="l"/>
            <a:r>
              <a:rPr lang="ru-RU" sz="8000" dirty="0">
                <a:solidFill>
                  <a:schemeClr val="bg1"/>
                </a:solidFill>
                <a:latin typeface="Impact" panose="020B0806030902050204" pitchFamily="34" charset="0"/>
              </a:rPr>
              <a:t>Стандартная библиотека </a:t>
            </a:r>
            <a:r>
              <a:rPr lang="en-US" sz="8000" dirty="0">
                <a:solidFill>
                  <a:schemeClr val="bg1"/>
                </a:solidFill>
                <a:latin typeface="Impact" panose="020B0806030902050204" pitchFamily="34" charset="0"/>
              </a:rPr>
              <a:t>C++</a:t>
            </a:r>
            <a:endParaRPr lang="ru-RU" sz="80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055440" y="3140968"/>
            <a:ext cx="9612560" cy="2116832"/>
          </a:xfrm>
        </p:spPr>
        <p:txBody>
          <a:bodyPr>
            <a:normAutofit/>
          </a:bodyPr>
          <a:lstStyle/>
          <a:p>
            <a:pPr algn="l"/>
            <a:r>
              <a:rPr lang="ru-RU" sz="4800" dirty="0">
                <a:solidFill>
                  <a:schemeClr val="bg1"/>
                </a:solidFill>
                <a:latin typeface="Impact" panose="020B0806030902050204" pitchFamily="34" charset="0"/>
              </a:rPr>
              <a:t>Работа со строками</a:t>
            </a:r>
          </a:p>
        </p:txBody>
      </p:sp>
    </p:spTree>
    <p:extLst>
      <p:ext uri="{BB962C8B-B14F-4D97-AF65-F5344CB8AC3E}">
        <p14:creationId xmlns:p14="http://schemas.microsoft.com/office/powerpoint/2010/main" val="217451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Объявление локальных переменных и констант</a:t>
            </a:r>
          </a:p>
        </p:txBody>
      </p:sp>
      <p:sp>
        <p:nvSpPr>
          <p:cNvPr id="6" name="Прямоугольник 5"/>
          <p:cNvSpPr/>
          <p:nvPr/>
        </p:nvSpPr>
        <p:spPr>
          <a:xfrm>
            <a:off x="1775520" y="1574470"/>
            <a:ext cx="8892480" cy="4524315"/>
          </a:xfrm>
          <a:prstGeom prst="rect">
            <a:avLst/>
          </a:prstGeom>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1055440" y="548681"/>
            <a:ext cx="9612560" cy="1584176"/>
          </a:xfrm>
        </p:spPr>
        <p:txBody>
          <a:bodyPr anchor="t">
            <a:normAutofit/>
          </a:bodyPr>
          <a:lstStyle/>
          <a:p>
            <a:pPr algn="l"/>
            <a:r>
              <a:rPr lang="ru-RU" sz="8000" dirty="0">
                <a:solidFill>
                  <a:schemeClr val="bg1"/>
                </a:solidFill>
                <a:latin typeface="Impact" panose="020B0806030902050204" pitchFamily="34" charset="0"/>
              </a:rPr>
              <a:t>Основы языка </a:t>
            </a:r>
            <a:r>
              <a:rPr lang="en-US" sz="8000" dirty="0">
                <a:solidFill>
                  <a:schemeClr val="bg1"/>
                </a:solidFill>
                <a:latin typeface="Impact" panose="020B0806030902050204" pitchFamily="34" charset="0"/>
              </a:rPr>
              <a:t>C++</a:t>
            </a:r>
            <a:endParaRPr lang="ru-RU" sz="80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055440" y="1916832"/>
            <a:ext cx="9612560" cy="4680520"/>
          </a:xfrm>
        </p:spPr>
        <p:txBody>
          <a:bodyPr>
            <a:noAutofit/>
          </a:bodyPr>
          <a:lstStyle/>
          <a:p>
            <a:pPr algn="l"/>
            <a:r>
              <a:rPr lang="ru-RU" sz="6000" dirty="0">
                <a:solidFill>
                  <a:schemeClr val="bg1"/>
                </a:solidFill>
                <a:latin typeface="Impact" panose="020B0806030902050204" pitchFamily="34" charset="0"/>
              </a:rPr>
              <a:t>Часть 3</a:t>
            </a:r>
          </a:p>
          <a:p>
            <a:pPr algn="l"/>
            <a:r>
              <a:rPr lang="ru-RU" sz="4800" dirty="0">
                <a:solidFill>
                  <a:schemeClr val="bg1"/>
                </a:solidFill>
                <a:latin typeface="Impact" panose="020B0806030902050204" pitchFamily="34" charset="0"/>
              </a:rPr>
              <a:t>Структуры и массивы</a:t>
            </a:r>
          </a:p>
          <a:p>
            <a:pPr algn="l"/>
            <a:r>
              <a:rPr lang="ru-RU" sz="4800" dirty="0">
                <a:solidFill>
                  <a:schemeClr val="bg1"/>
                </a:solidFill>
                <a:latin typeface="Impact" panose="020B0806030902050204" pitchFamily="34" charset="0"/>
              </a:rPr>
              <a:t>Ссылки</a:t>
            </a:r>
          </a:p>
          <a:p>
            <a:pPr algn="l"/>
            <a:r>
              <a:rPr lang="ru-RU" sz="4800" dirty="0">
                <a:solidFill>
                  <a:schemeClr val="bg1"/>
                </a:solidFill>
                <a:latin typeface="Impact" panose="020B0806030902050204" pitchFamily="34" charset="0"/>
              </a:rPr>
              <a:t>Пространства имён</a:t>
            </a:r>
          </a:p>
        </p:txBody>
      </p:sp>
    </p:spTree>
    <p:extLst>
      <p:ext uri="{BB962C8B-B14F-4D97-AF65-F5344CB8AC3E}">
        <p14:creationId xmlns:p14="http://schemas.microsoft.com/office/powerpoint/2010/main" val="208542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Автоматическое определение типа переменной</a:t>
            </a:r>
          </a:p>
        </p:txBody>
      </p:sp>
      <p:sp>
        <p:nvSpPr>
          <p:cNvPr id="3" name="Прямоугольник 2"/>
          <p:cNvSpPr/>
          <p:nvPr/>
        </p:nvSpPr>
        <p:spPr>
          <a:xfrm>
            <a:off x="1775520" y="1700809"/>
            <a:ext cx="7992888" cy="4271939"/>
          </a:xfrm>
          <a:prstGeom prst="rect">
            <a:avLst/>
          </a:prstGeom>
        </p:spPr>
        <p:txBody>
          <a:bodyPr wrap="square">
            <a:spAutoFit/>
          </a:bodyPr>
          <a:lstStyle/>
          <a:p>
            <a:pPr>
              <a:lnSpc>
                <a:spcPct val="115000"/>
              </a:lnSpc>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B37C6-3E3F-4BBA-801E-E5C8763CCDED}"/>
              </a:ext>
            </a:extLst>
          </p:cNvPr>
          <p:cNvPicPr>
            <a:picLocks noChangeAspect="1"/>
          </p:cNvPicPr>
          <p:nvPr/>
        </p:nvPicPr>
        <p:blipFill>
          <a:blip r:embed="rId3"/>
          <a:stretch>
            <a:fillRect/>
          </a:stretch>
        </p:blipFill>
        <p:spPr>
          <a:xfrm>
            <a:off x="9367483" y="837431"/>
            <a:ext cx="2547956" cy="2567006"/>
          </a:xfrm>
          <a:prstGeom prst="rect">
            <a:avLst/>
          </a:prstGeom>
        </p:spPr>
      </p:pic>
      <p:sp>
        <p:nvSpPr>
          <p:cNvPr id="2" name="Заголовок 1"/>
          <p:cNvSpPr>
            <a:spLocks noGrp="1"/>
          </p:cNvSpPr>
          <p:nvPr>
            <p:ph type="title"/>
          </p:nvPr>
        </p:nvSpPr>
        <p:spPr/>
        <p:txBody>
          <a:bodyPr>
            <a:normAutofit/>
          </a:bodyPr>
          <a:lstStyle/>
          <a:p>
            <a:r>
              <a:rPr lang="ru-RU" dirty="0"/>
              <a:t>Область видимости переменной</a:t>
            </a:r>
          </a:p>
        </p:txBody>
      </p:sp>
      <p:sp>
        <p:nvSpPr>
          <p:cNvPr id="3" name="Прямоугольник 2"/>
          <p:cNvSpPr/>
          <p:nvPr/>
        </p:nvSpPr>
        <p:spPr>
          <a:xfrm>
            <a:off x="1550539" y="1988841"/>
            <a:ext cx="8865941" cy="4679807"/>
          </a:xfrm>
          <a:prstGeom prst="rect">
            <a:avLst/>
          </a:prstGeom>
        </p:spPr>
        <p:txBody>
          <a:bodyPr wrap="square">
            <a:spAutoFit/>
          </a:bodyPr>
          <a:lstStyle/>
          <a:p>
            <a:pPr>
              <a:lnSpc>
                <a:spcPct val="115000"/>
              </a:lnSpc>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5735961" y="6350872"/>
            <a:ext cx="4680519" cy="369332"/>
          </a:xfrm>
          <a:prstGeom prst="rect">
            <a:avLst/>
          </a:prstGeom>
          <a:noFill/>
        </p:spPr>
        <p:txBody>
          <a:bodyPr wrap="square" rtlCol="0">
            <a:spAutoFit/>
          </a:bodyPr>
          <a:lstStyle/>
          <a:p>
            <a:r>
              <a:rPr lang="de-DE" dirty="0">
                <a:hlinkClick r:id="rId4"/>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Объявление глобальных переменных</a:t>
            </a:r>
          </a:p>
        </p:txBody>
      </p:sp>
      <p:sp>
        <p:nvSpPr>
          <p:cNvPr id="3" name="Загнутый угол 2"/>
          <p:cNvSpPr/>
          <p:nvPr/>
        </p:nvSpPr>
        <p:spPr>
          <a:xfrm>
            <a:off x="1772785" y="1480127"/>
            <a:ext cx="5475344" cy="1504712"/>
          </a:xfrm>
          <a:prstGeom prst="foldedCorner">
            <a:avLst>
              <a:gd name="adj" fmla="val 27913"/>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1772785" y="3612526"/>
            <a:ext cx="8715703" cy="2975193"/>
          </a:xfrm>
          <a:prstGeom prst="foldedCorner">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7752184" y="1677392"/>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7896200" y="2854186"/>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69840" y="1779689"/>
            <a:ext cx="8414592" cy="4889672"/>
          </a:xfrm>
          <a:prstGeom prst="rect">
            <a:avLst/>
          </a:prstGeom>
          <a:ln>
            <a:solidFill>
              <a:schemeClr val="tx1"/>
            </a:solidFill>
          </a:ln>
        </p:spPr>
        <p:txBody>
          <a:bodyPr wrap="square">
            <a:spAutoFit/>
          </a:bodyPr>
          <a:lstStyle/>
          <a:p>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a:bodyPr>
          <a:lstStyle/>
          <a:p>
            <a:r>
              <a:rPr lang="ru-RU" dirty="0"/>
              <a:t>Использование глобальных переменных</a:t>
            </a:r>
          </a:p>
        </p:txBody>
      </p:sp>
      <p:sp>
        <p:nvSpPr>
          <p:cNvPr id="6" name="Выноска 1 5"/>
          <p:cNvSpPr/>
          <p:nvPr/>
        </p:nvSpPr>
        <p:spPr>
          <a:xfrm>
            <a:off x="8976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Примеры </a:t>
            </a:r>
            <a:r>
              <a:rPr lang="ru-RU"/>
              <a:t>использования </a:t>
            </a:r>
            <a:r>
              <a:rPr lang="en-US"/>
              <a:t>typedef</a:t>
            </a:r>
            <a:endParaRPr lang="ru-RU" dirty="0"/>
          </a:p>
        </p:txBody>
      </p:sp>
      <p:sp>
        <p:nvSpPr>
          <p:cNvPr id="4" name="Rectangle 4"/>
          <p:cNvSpPr>
            <a:spLocks noChangeArrowheads="1"/>
          </p:cNvSpPr>
          <p:nvPr/>
        </p:nvSpPr>
        <p:spPr bwMode="auto">
          <a:xfrm>
            <a:off x="2495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2135560" y="2204864"/>
            <a:ext cx="8208912" cy="3041217"/>
          </a:xfrm>
          <a:prstGeom prst="rect">
            <a:avLst/>
          </a:prstGeom>
        </p:spPr>
        <p:txBody>
          <a:bodyPr wrap="square">
            <a:spAutoFit/>
          </a:bodyPr>
          <a:lstStyle/>
          <a:p>
            <a:pPr>
              <a:lnSpc>
                <a:spcPct val="107000"/>
              </a:lnSpc>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pP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Dictionary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rPr>
              <a:t>std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rPr>
              <a:t>map</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2000" dirty="0">
                <a:solidFill>
                  <a:srgbClr val="0000FF"/>
                </a:solidFill>
                <a:latin typeface="Consolas" panose="020B0609020204030204" pitchFamily="49" charset="0"/>
              </a:rPr>
              <a:t>std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rPr>
              <a:t>std</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p>
          <a:p>
            <a:pPr>
              <a:lnSpc>
                <a:spcPct val="107000"/>
              </a:lnSpc>
            </a:pP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  Dictionary</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80"/>
                </a:solidFill>
                <a:latin typeface="Consolas" panose="020B0609020204030204" pitchFamily="49" charset="0"/>
                <a:ea typeface="Calibri" panose="020F0502020204030204" pitchFamily="34" charset="0"/>
                <a:cs typeface="Consolas" panose="020B0609020204030204" pitchFamily="49" charset="0"/>
              </a:rPr>
              <a:t>dict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dirty="0"/>
              <a:t>Подробнее о целых числах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a:p>
            <a:pPr lvl="1"/>
            <a:r>
              <a:rPr lang="ru-RU" dirty="0"/>
              <a:t>Можно явно указать знак </a:t>
            </a:r>
            <a:r>
              <a:rPr lang="en-US" dirty="0"/>
              <a:t>char:</a:t>
            </a:r>
            <a:endParaRPr lang="ru-RU" dirty="0"/>
          </a:p>
          <a:p>
            <a:pPr lvl="1"/>
            <a:r>
              <a:rPr lang="en-US" dirty="0"/>
              <a:t>signed char </a:t>
            </a:r>
            <a:r>
              <a:rPr lang="ru-RU" dirty="0"/>
              <a:t>или </a:t>
            </a:r>
            <a:r>
              <a:rPr lang="en-US" dirty="0"/>
              <a:t>unsigned char</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165D-E38D-435E-807F-67D2F1F8D255}"/>
              </a:ext>
            </a:extLst>
          </p:cNvPr>
          <p:cNvSpPr>
            <a:spLocks noGrp="1"/>
          </p:cNvSpPr>
          <p:nvPr>
            <p:ph type="title"/>
          </p:nvPr>
        </p:nvSpPr>
        <p:spPr/>
        <p:txBody>
          <a:bodyPr/>
          <a:lstStyle/>
          <a:p>
            <a:r>
              <a:rPr lang="ru-RU" dirty="0"/>
              <a:t>Прочие целые числа</a:t>
            </a:r>
          </a:p>
        </p:txBody>
      </p:sp>
      <p:sp>
        <p:nvSpPr>
          <p:cNvPr id="3" name="Content Placeholder 2">
            <a:extLst>
              <a:ext uri="{FF2B5EF4-FFF2-40B4-BE49-F238E27FC236}">
                <a16:creationId xmlns:a16="http://schemas.microsoft.com/office/drawing/2014/main" id="{49482662-97F6-406A-A39F-F06DE78E3376}"/>
              </a:ext>
            </a:extLst>
          </p:cNvPr>
          <p:cNvSpPr>
            <a:spLocks noGrp="1"/>
          </p:cNvSpPr>
          <p:nvPr>
            <p:ph idx="1"/>
          </p:nvPr>
        </p:nvSpPr>
        <p:spPr/>
        <p:txBody>
          <a:bodyPr>
            <a:normAutofit fontScale="55000" lnSpcReduction="20000"/>
          </a:bodyPr>
          <a:lstStyle/>
          <a:p>
            <a:r>
              <a:rPr lang="en-US" dirty="0" err="1"/>
              <a:t>size_t</a:t>
            </a:r>
            <a:endParaRPr lang="ru-RU" dirty="0"/>
          </a:p>
          <a:p>
            <a:pPr lvl="1"/>
            <a:r>
              <a:rPr lang="ru-RU" dirty="0"/>
              <a:t>Беззнаковый тип, способный хранить размер объекта в памяти или количество типов</a:t>
            </a:r>
          </a:p>
          <a:p>
            <a:r>
              <a:rPr lang="en-US" dirty="0"/>
              <a:t>int8_t, int16_t, int32_t, int64_t</a:t>
            </a:r>
            <a:endParaRPr lang="ru-RU" dirty="0"/>
          </a:p>
          <a:p>
            <a:pPr lvl="1"/>
            <a:r>
              <a:rPr lang="ru-RU" dirty="0"/>
              <a:t>Числа со знаком фиксированной разрядности</a:t>
            </a:r>
          </a:p>
          <a:p>
            <a:r>
              <a:rPr lang="en-US" dirty="0"/>
              <a:t>uint8_t, uint16_t, uint32_t, uint64_t</a:t>
            </a:r>
          </a:p>
          <a:p>
            <a:pPr lvl="1"/>
            <a:r>
              <a:rPr lang="ru-RU" dirty="0"/>
              <a:t>Числа без знака указанной разрядности</a:t>
            </a:r>
            <a:endParaRPr lang="en-US" dirty="0"/>
          </a:p>
          <a:p>
            <a:r>
              <a:rPr lang="en-US" dirty="0"/>
              <a:t>int_fast8_t, int_fast16_t, int_fast32_t, int_fast64_t</a:t>
            </a:r>
          </a:p>
          <a:p>
            <a:pPr lvl="1"/>
            <a:r>
              <a:rPr lang="ru-RU" dirty="0"/>
              <a:t>Самый быстрый знаковый целочисленный тип не меньшей разрядности</a:t>
            </a:r>
          </a:p>
          <a:p>
            <a:r>
              <a:rPr lang="en-US" dirty="0"/>
              <a:t>uint_fast8_t, uint_fast16_t, uint_fast32_t, uint_fast64_t</a:t>
            </a:r>
          </a:p>
          <a:p>
            <a:pPr lvl="1"/>
            <a:r>
              <a:rPr lang="ru-RU" dirty="0"/>
              <a:t>Самый быстрый беззнаковый целочисленный тип не меньшей разрядности</a:t>
            </a:r>
          </a:p>
          <a:p>
            <a:r>
              <a:rPr lang="en-US" dirty="0" err="1"/>
              <a:t>intmax_t</a:t>
            </a:r>
            <a:r>
              <a:rPr lang="en-US" dirty="0"/>
              <a:t>, </a:t>
            </a:r>
            <a:r>
              <a:rPr lang="en-US" dirty="0" err="1"/>
              <a:t>uintmax_t</a:t>
            </a:r>
            <a:endParaRPr lang="en-US" dirty="0"/>
          </a:p>
          <a:p>
            <a:r>
              <a:rPr lang="en-US" dirty="0" err="1"/>
              <a:t>intptr_t</a:t>
            </a:r>
            <a:r>
              <a:rPr lang="en-US" dirty="0"/>
              <a:t>, </a:t>
            </a:r>
            <a:r>
              <a:rPr lang="en-US" dirty="0" err="1"/>
              <a:t>uintptr_t</a:t>
            </a:r>
            <a:endParaRPr lang="en-US" dirty="0"/>
          </a:p>
          <a:p>
            <a:r>
              <a:rPr lang="en-US" dirty="0"/>
              <a:t>int_least8_t, int_least16_t, int_least32_t, int_least64_t, uint_least8_t, uint_least16_t, uint_least32_t, uint_least64_t</a:t>
            </a:r>
            <a:endParaRPr lang="ru-RU" dirty="0"/>
          </a:p>
          <a:p>
            <a:r>
              <a:rPr lang="ru-RU" dirty="0"/>
              <a:t>Объявлены в </a:t>
            </a:r>
            <a:r>
              <a:rPr lang="en-US" dirty="0"/>
              <a:t>&lt;</a:t>
            </a:r>
            <a:r>
              <a:rPr lang="en-US" dirty="0" err="1"/>
              <a:t>cstdint</a:t>
            </a:r>
            <a:r>
              <a:rPr lang="en-US" dirty="0"/>
              <a:t>&gt;</a:t>
            </a:r>
          </a:p>
          <a:p>
            <a:r>
              <a:rPr lang="en-US" dirty="0">
                <a:hlinkClick r:id="rId3"/>
              </a:rPr>
              <a:t>https://en.cppreference.com/w/cpp/types/integer</a:t>
            </a:r>
            <a:endParaRPr lang="en-US" dirty="0"/>
          </a:p>
        </p:txBody>
      </p:sp>
    </p:spTree>
    <p:extLst>
      <p:ext uri="{BB962C8B-B14F-4D97-AF65-F5344CB8AC3E}">
        <p14:creationId xmlns:p14="http://schemas.microsoft.com/office/powerpoint/2010/main" val="425445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Хорошо </a:t>
            </a:r>
            <a:r>
              <a:rPr lang="ru-RU" dirty="0" err="1"/>
              <a:t>совмеситм</a:t>
            </a:r>
            <a:r>
              <a:rPr lang="ru-RU" dirty="0"/>
              <a:t>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69F707-1D7B-49FA-9517-BF745865C746}"/>
              </a:ext>
            </a:extLst>
          </p:cNvPr>
          <p:cNvPicPr>
            <a:picLocks noChangeAspect="1"/>
          </p:cNvPicPr>
          <p:nvPr/>
        </p:nvPicPr>
        <p:blipFill rotWithShape="1">
          <a:blip r:embed="rId3"/>
          <a:srcRect t="8662" b="5119"/>
          <a:stretch/>
        </p:blipFill>
        <p:spPr>
          <a:xfrm>
            <a:off x="5735960" y="1088740"/>
            <a:ext cx="6096851" cy="2628292"/>
          </a:xfrm>
          <a:prstGeom prst="rect">
            <a:avLst/>
          </a:prstGeom>
        </p:spPr>
      </p:pic>
      <p:sp>
        <p:nvSpPr>
          <p:cNvPr id="2" name="Заголовок 1"/>
          <p:cNvSpPr>
            <a:spLocks noGrp="1"/>
          </p:cNvSpPr>
          <p:nvPr>
            <p:ph type="title"/>
          </p:nvPr>
        </p:nvSpPr>
        <p:spPr/>
        <p:txBody>
          <a:bodyPr>
            <a:normAutofit/>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1847528" y="1988841"/>
            <a:ext cx="3304110"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1919536" y="3429000"/>
            <a:ext cx="2592376"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3341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3971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4601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5231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6077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6708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7338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7968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3503713" y="4005064"/>
            <a:ext cx="1369221"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6528049" y="4005064"/>
            <a:ext cx="1186543"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2351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2351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3305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3935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6096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6726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ru-RU" dirty="0"/>
              <a:t>Числа с плавающей запятой</a:t>
            </a:r>
          </a:p>
        </p:txBody>
      </p:sp>
      <p:sp>
        <p:nvSpPr>
          <p:cNvPr id="24579" name="Rectangle 3"/>
          <p:cNvSpPr>
            <a:spLocks noGrp="1" noChangeArrowheads="1"/>
          </p:cNvSpPr>
          <p:nvPr>
            <p:ph idx="1"/>
          </p:nvPr>
        </p:nvSpPr>
        <p:spPr/>
        <p:txBody>
          <a:bodyPr>
            <a:normAutofit fontScale="85000" lnSpcReduction="20000"/>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p>
          <a:p>
            <a:r>
              <a:rPr lang="ru-RU" dirty="0"/>
              <a:t>Могут поддерживать специальные значения:</a:t>
            </a:r>
          </a:p>
          <a:p>
            <a:pPr lvl="1"/>
            <a:r>
              <a:rPr lang="ru-RU" dirty="0"/>
              <a:t>Положительная и отрицательная бесконечности</a:t>
            </a:r>
            <a:r>
              <a:rPr lang="en-US" dirty="0"/>
              <a:t> (INFINITY)</a:t>
            </a:r>
            <a:endParaRPr lang="ru-RU" dirty="0"/>
          </a:p>
          <a:p>
            <a:pPr lvl="1"/>
            <a:r>
              <a:rPr lang="ru-RU" dirty="0"/>
              <a:t>Отрицательный ноль. Равен положительному нулю</a:t>
            </a:r>
            <a:endParaRPr lang="en-US" dirty="0"/>
          </a:p>
          <a:p>
            <a:pPr lvl="2"/>
            <a:r>
              <a:rPr lang="en-US" dirty="0"/>
              <a:t>1.0/0.0 == INFINITY</a:t>
            </a:r>
          </a:p>
          <a:p>
            <a:pPr lvl="2"/>
            <a:r>
              <a:rPr lang="en-US" dirty="0"/>
              <a:t>1.0/-0.0 == -INFINITY</a:t>
            </a:r>
          </a:p>
          <a:p>
            <a:pPr lvl="1"/>
            <a:r>
              <a:rPr lang="ru-RU" dirty="0"/>
              <a:t>Не-числа (</a:t>
            </a:r>
            <a:r>
              <a:rPr lang="en-US" dirty="0"/>
              <a:t>not-a-number, </a:t>
            </a:r>
            <a:r>
              <a:rPr lang="en-US" dirty="0" err="1"/>
              <a:t>NaN</a:t>
            </a:r>
            <a:r>
              <a:rPr lang="en-US" dirty="0"/>
              <a:t>)</a:t>
            </a:r>
            <a:endParaRPr lang="ru-RU" dirty="0"/>
          </a:p>
          <a:p>
            <a:pPr lvl="2"/>
            <a:r>
              <a:rPr lang="ru-RU" dirty="0"/>
              <a:t>Несравнимы на равенство ни с чем (включая самих себя)</a:t>
            </a:r>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fade">
                                      <p:cBhvr>
                                        <p:cTn id="32" dur="500"/>
                                        <p:tgtEl>
                                          <p:spTgt spid="24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animEffect transition="in" filter="fade">
                                      <p:cBhvr>
                                        <p:cTn id="35" dur="500"/>
                                        <p:tgtEl>
                                          <p:spTgt spid="2457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79">
                                            <p:txEl>
                                              <p:pRg st="9" end="9"/>
                                            </p:txEl>
                                          </p:spTgt>
                                        </p:tgtEl>
                                        <p:attrNameLst>
                                          <p:attrName>style.visibility</p:attrName>
                                        </p:attrNameLst>
                                      </p:cBhvr>
                                      <p:to>
                                        <p:strVal val="visible"/>
                                      </p:to>
                                    </p:set>
                                    <p:animEffect transition="in" filter="fade">
                                      <p:cBhvr>
                                        <p:cTn id="38" dur="500"/>
                                        <p:tgtEl>
                                          <p:spTgt spid="2457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79">
                                            <p:txEl>
                                              <p:pRg st="10" end="10"/>
                                            </p:txEl>
                                          </p:spTgt>
                                        </p:tgtEl>
                                        <p:attrNameLst>
                                          <p:attrName>style.visibility</p:attrName>
                                        </p:attrNameLst>
                                      </p:cBhvr>
                                      <p:to>
                                        <p:strVal val="visible"/>
                                      </p:to>
                                    </p:set>
                                    <p:animEffect transition="in" filter="fade">
                                      <p:cBhvr>
                                        <p:cTn id="41" dur="500"/>
                                        <p:tgtEl>
                                          <p:spTgt spid="24579">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579">
                                            <p:txEl>
                                              <p:pRg st="11" end="11"/>
                                            </p:txEl>
                                          </p:spTgt>
                                        </p:tgtEl>
                                        <p:attrNameLst>
                                          <p:attrName>style.visibility</p:attrName>
                                        </p:attrNameLst>
                                      </p:cBhvr>
                                      <p:to>
                                        <p:strVal val="visible"/>
                                      </p:to>
                                    </p:set>
                                    <p:animEffect transition="in" filter="fade">
                                      <p:cBhvr>
                                        <p:cTn id="44" dur="500"/>
                                        <p:tgtEl>
                                          <p:spTgt spid="24579">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579">
                                            <p:txEl>
                                              <p:pRg st="12" end="12"/>
                                            </p:txEl>
                                          </p:spTgt>
                                        </p:tgtEl>
                                        <p:attrNameLst>
                                          <p:attrName>style.visibility</p:attrName>
                                        </p:attrNameLst>
                                      </p:cBhvr>
                                      <p:to>
                                        <p:strVal val="visible"/>
                                      </p:to>
                                    </p:set>
                                    <p:animEffect transition="in" filter="fade">
                                      <p:cBhvr>
                                        <p:cTn id="47" dur="500"/>
                                        <p:tgtEl>
                                          <p:spTgt spid="24579">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579">
                                            <p:txEl>
                                              <p:pRg st="13" end="13"/>
                                            </p:txEl>
                                          </p:spTgt>
                                        </p:tgtEl>
                                        <p:attrNameLst>
                                          <p:attrName>style.visibility</p:attrName>
                                        </p:attrNameLst>
                                      </p:cBhvr>
                                      <p:to>
                                        <p:strVal val="visible"/>
                                      </p:to>
                                    </p:set>
                                    <p:animEffect transition="in" filter="fade">
                                      <p:cBhvr>
                                        <p:cTn id="50" dur="500"/>
                                        <p:tgtEl>
                                          <p:spTgt spid="245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2208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a:p>
            <a:pPr lvl="1"/>
            <a:r>
              <a:rPr lang="ru-RU" dirty="0"/>
              <a:t>Могут неявно конвертироваться к целым числам</a:t>
            </a:r>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fade">
                                      <p:cBhvr>
                                        <p:cTn id="33"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424114"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6960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a:p>
            <a:r>
              <a:rPr lang="ru-RU" dirty="0"/>
              <a:t>Не имеют неявного преобразования к целым числам</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1981200" y="2492897"/>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1055440" y="1412776"/>
            <a:ext cx="8630107" cy="2057423"/>
          </a:xfrm>
          <a:prstGeom prst="rect">
            <a:avLst/>
          </a:prstGeom>
        </p:spPr>
        <p:txBody>
          <a:bodyPr wrap="square">
            <a:spAutoFit/>
          </a:bodyPr>
          <a:lstStyle/>
          <a:p>
            <a:pPr defTabSz="444500">
              <a:lnSpc>
                <a:spcPct val="115000"/>
              </a:lnSpc>
            </a:pPr>
            <a:r>
              <a:rPr lang="ru-RU" sz="1600" dirty="0">
                <a:solidFill>
                  <a:srgbClr val="0000FF"/>
                </a:solidFill>
                <a:latin typeface="Consolas"/>
                <a:ea typeface="Calibri"/>
                <a:cs typeface="Times New Roman"/>
              </a:rPr>
              <a:t>#</a:t>
            </a:r>
            <a:r>
              <a:rPr lang="ru-RU" sz="1600" dirty="0" err="1">
                <a:solidFill>
                  <a:srgbClr val="0000FF"/>
                </a:solidFill>
                <a:latin typeface="Consolas"/>
                <a:ea typeface="Calibri"/>
                <a:cs typeface="Times New Roman"/>
              </a:rPr>
              <a:t>include</a:t>
            </a:r>
            <a:r>
              <a:rPr lang="ru-RU" sz="1600" dirty="0">
                <a:solidFill>
                  <a:srgbClr val="000000"/>
                </a:solidFill>
                <a:latin typeface="Consolas"/>
                <a:ea typeface="Calibri"/>
                <a:cs typeface="Times New Roman"/>
              </a:rPr>
              <a:t> </a:t>
            </a:r>
            <a:r>
              <a:rPr lang="ru-RU" sz="1600" dirty="0">
                <a:solidFill>
                  <a:srgbClr val="A31515"/>
                </a:solidFill>
                <a:latin typeface="Consolas"/>
                <a:ea typeface="Calibri"/>
                <a:cs typeface="Times New Roman"/>
              </a:rPr>
              <a:t>&lt;</a:t>
            </a:r>
            <a:r>
              <a:rPr lang="ru-RU" sz="1600" dirty="0" err="1">
                <a:solidFill>
                  <a:srgbClr val="A31515"/>
                </a:solidFill>
                <a:latin typeface="Consolas"/>
                <a:ea typeface="Calibri"/>
                <a:cs typeface="Times New Roman"/>
              </a:rPr>
              <a:t>iostream</a:t>
            </a:r>
            <a:r>
              <a:rPr lang="ru-RU" sz="1600" dirty="0">
                <a:solidFill>
                  <a:srgbClr val="A31515"/>
                </a:solidFill>
                <a:latin typeface="Consolas"/>
                <a:ea typeface="Calibri"/>
                <a:cs typeface="Times New Roman"/>
              </a:rPr>
              <a:t>&gt;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endParaRPr lang="ru-RU" sz="1600" dirty="0">
              <a:ea typeface="Calibri"/>
              <a:cs typeface="Times New Roman"/>
            </a:endParaRPr>
          </a:p>
          <a:p>
            <a:pPr defTabSz="444500">
              <a:lnSpc>
                <a:spcPct val="115000"/>
              </a:lnSpc>
            </a:pPr>
            <a:r>
              <a:rPr lang="en-US" sz="1600" dirty="0">
                <a:solidFill>
                  <a:srgbClr val="0000FF"/>
                </a:solidFill>
                <a:latin typeface="Consolas"/>
                <a:ea typeface="Calibri"/>
                <a:cs typeface="Times New Roman"/>
              </a:rPr>
              <a:t>int</a:t>
            </a:r>
            <a:r>
              <a:rPr lang="ru-RU" sz="1600" dirty="0">
                <a:solidFill>
                  <a:srgbClr val="000000"/>
                </a:solidFill>
                <a:latin typeface="Consolas"/>
                <a:ea typeface="Calibri"/>
                <a:cs typeface="Times New Roman"/>
              </a:rPr>
              <a:t> </a:t>
            </a:r>
            <a:r>
              <a:rPr lang="ru-RU" sz="1600" i="1" dirty="0" err="1">
                <a:solidFill>
                  <a:srgbClr val="880000"/>
                </a:solidFill>
                <a:latin typeface="Consolas"/>
                <a:ea typeface="Calibri"/>
                <a:cs typeface="Times New Roman"/>
              </a:rPr>
              <a:t>main</a:t>
            </a: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000080"/>
                </a:solidFill>
                <a:latin typeface="Consolas"/>
                <a:ea typeface="Calibri"/>
                <a:cs typeface="Times New Roman"/>
              </a:rPr>
              <a:t>cout</a:t>
            </a:r>
            <a:r>
              <a:rPr lang="en-US" sz="1600" dirty="0">
                <a:solidFill>
                  <a:srgbClr val="000000"/>
                </a:solidFill>
                <a:latin typeface="Consolas"/>
                <a:ea typeface="Calibri"/>
                <a:cs typeface="Times New Roman"/>
              </a:rPr>
              <a:t> &lt;&lt; </a:t>
            </a:r>
            <a:r>
              <a:rPr lang="en-US" sz="1600" dirty="0">
                <a:solidFill>
                  <a:srgbClr val="A31515"/>
                </a:solidFill>
                <a:latin typeface="Consolas"/>
                <a:ea typeface="Calibri"/>
                <a:cs typeface="Times New Roman"/>
              </a:rPr>
              <a:t>"Hello, world!"</a:t>
            </a:r>
            <a:r>
              <a:rPr lang="en-US" sz="1600" dirty="0">
                <a:solidFill>
                  <a:srgbClr val="000000"/>
                </a:solidFill>
                <a:latin typeface="Consolas"/>
                <a:ea typeface="Calibri"/>
                <a:cs typeface="Times New Roman"/>
              </a:rPr>
              <a:t> &lt;&lt;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880000"/>
                </a:solidFill>
                <a:latin typeface="Consolas"/>
                <a:ea typeface="Calibri"/>
                <a:cs typeface="Times New Roman"/>
              </a:rPr>
              <a:t>endl</a:t>
            </a:r>
            <a:r>
              <a:rPr lang="en-US"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latin typeface="Consolas"/>
                <a:ea typeface="Calibri"/>
                <a:cs typeface="Times New Roman"/>
              </a:rPr>
              <a:t>}</a:t>
            </a:r>
            <a:endParaRPr lang="ru-RU" sz="1600" dirty="0">
              <a:ea typeface="Calibri"/>
              <a:cs typeface="Times New Roman"/>
            </a:endParaRPr>
          </a:p>
        </p:txBody>
      </p:sp>
      <p:sp>
        <p:nvSpPr>
          <p:cNvPr id="3" name="Rectangle 2">
            <a:extLst>
              <a:ext uri="{FF2B5EF4-FFF2-40B4-BE49-F238E27FC236}">
                <a16:creationId xmlns:a16="http://schemas.microsoft.com/office/drawing/2014/main" id="{52DDD277-11BD-4801-9E7B-B53D52F70B83}"/>
              </a:ext>
            </a:extLst>
          </p:cNvPr>
          <p:cNvSpPr/>
          <p:nvPr/>
        </p:nvSpPr>
        <p:spPr>
          <a:xfrm>
            <a:off x="869385" y="4293096"/>
            <a:ext cx="9002216" cy="2031325"/>
          </a:xfrm>
          <a:prstGeom prst="rect">
            <a:avLst/>
          </a:prstGeom>
        </p:spPr>
        <p:txBody>
          <a:bodyPr wrap="square">
            <a:spAutoFit/>
          </a:bodyPr>
          <a:lstStyle/>
          <a:p>
            <a:r>
              <a:rPr lang="ru-RU" dirty="0">
                <a:solidFill>
                  <a:srgbClr val="008000"/>
                </a:solidFill>
                <a:latin typeface="Consolas"/>
                <a:ea typeface="Calibri"/>
                <a:cs typeface="Times New Roman"/>
              </a:rPr>
              <a:t>// В </a:t>
            </a:r>
            <a:r>
              <a:rPr lang="en-US" dirty="0">
                <a:solidFill>
                  <a:srgbClr val="008000"/>
                </a:solidFill>
                <a:latin typeface="Consolas"/>
                <a:ea typeface="Calibri"/>
                <a:cs typeface="Times New Roman"/>
              </a:rPr>
              <a:t>C++23 </a:t>
            </a:r>
            <a:r>
              <a:rPr lang="ru-RU" dirty="0">
                <a:solidFill>
                  <a:srgbClr val="008000"/>
                </a:solidFill>
                <a:latin typeface="Consolas"/>
                <a:ea typeface="Calibri"/>
                <a:cs typeface="Times New Roman"/>
              </a:rPr>
              <a:t>можно использовать </a:t>
            </a:r>
            <a:r>
              <a:rPr lang="en-US" dirty="0">
                <a:solidFill>
                  <a:srgbClr val="008000"/>
                </a:solidFill>
                <a:latin typeface="Consolas"/>
                <a:ea typeface="Calibri"/>
                <a:cs typeface="Times New Roman"/>
              </a:rPr>
              <a:t>std::print</a:t>
            </a:r>
            <a:endParaRPr lang="en-US" b="0" dirty="0">
              <a:solidFill>
                <a:srgbClr val="AF00D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&lt;print&gt;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normAutofit lnSpcReduction="10000"/>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28801"/>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7563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Нахождение максимума 3-х чисел</a:t>
            </a:r>
          </a:p>
        </p:txBody>
      </p:sp>
      <p:sp>
        <p:nvSpPr>
          <p:cNvPr id="5" name="Rectangle 4"/>
          <p:cNvSpPr/>
          <p:nvPr/>
        </p:nvSpPr>
        <p:spPr>
          <a:xfrm>
            <a:off x="1981200" y="1526688"/>
            <a:ext cx="8003232" cy="5355312"/>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5375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1775520" y="2060849"/>
            <a:ext cx="8712968" cy="4247317"/>
          </a:xfrm>
          <a:prstGeom prst="rect">
            <a:avLst/>
          </a:prstGeom>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5318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Операторы инкремента и декремента</a:t>
            </a:r>
          </a:p>
        </p:txBody>
      </p:sp>
      <p:sp>
        <p:nvSpPr>
          <p:cNvPr id="34819" name="Rectangle 3"/>
          <p:cNvSpPr>
            <a:spLocks noGrp="1" noChangeArrowheads="1"/>
          </p:cNvSpPr>
          <p:nvPr>
            <p:ph idx="1"/>
          </p:nvPr>
        </p:nvSpPr>
        <p:spPr/>
        <p:txBody>
          <a:bodyPr>
            <a:normAutofit lnSpcReduction="10000"/>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17694"/>
            <a:ext cx="9036496" cy="6186309"/>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5576733"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ru-RU"/>
              <a:t>Пример: функция </a:t>
            </a:r>
            <a:r>
              <a:rPr lang="en-US"/>
              <a:t>getbits</a:t>
            </a:r>
            <a:endParaRPr lang="ru-RU"/>
          </a:p>
        </p:txBody>
      </p:sp>
      <p:sp>
        <p:nvSpPr>
          <p:cNvPr id="47107" name="Rectangle 4"/>
          <p:cNvSpPr>
            <a:spLocks noChangeArrowheads="1"/>
          </p:cNvSpPr>
          <p:nvPr/>
        </p:nvSpPr>
        <p:spPr bwMode="auto">
          <a:xfrm>
            <a:off x="2711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4800601"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4806951"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4806951" y="4564063"/>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4806951" y="4995863"/>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4230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6499226"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6502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6208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4224339"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2847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3214689" y="4130676"/>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3214689"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3214689"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1984375" y="5715001"/>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4800601" y="3627438"/>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4800601" y="5427663"/>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1775520" y="2343364"/>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Опасность неявного приведения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Решение проблемы – явное приведение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152400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1497652"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pPr lvl="1"/>
            <a:r>
              <a:rPr lang="ru-RU" dirty="0"/>
              <a:t>Указатель </a:t>
            </a:r>
            <a:r>
              <a:rPr lang="en-US" dirty="0"/>
              <a:t>void* </a:t>
            </a:r>
            <a:r>
              <a:rPr lang="ru-RU" dirty="0"/>
              <a:t>в указатель на конкретный тип.</a:t>
            </a:r>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19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ссылки или указателя</a:t>
            </a:r>
          </a:p>
          <a:p>
            <a:r>
              <a:rPr lang="ru-RU" dirty="0"/>
              <a:t>Если оригинальный объект был константным, попытка его изменить таким образом приведет к неопределённому поведению</a:t>
            </a:r>
          </a:p>
        </p:txBody>
      </p:sp>
      <p:sp>
        <p:nvSpPr>
          <p:cNvPr id="6" name="TextBox 5">
            <a:extLst>
              <a:ext uri="{FF2B5EF4-FFF2-40B4-BE49-F238E27FC236}">
                <a16:creationId xmlns:a16="http://schemas.microsoft.com/office/drawing/2014/main" id="{D92527D5-B989-409A-CA58-E2B33641A459}"/>
              </a:ext>
            </a:extLst>
          </p:cNvPr>
          <p:cNvSpPr txBox="1"/>
          <p:nvPr/>
        </p:nvSpPr>
        <p:spPr>
          <a:xfrm>
            <a:off x="838200" y="3645024"/>
            <a:ext cx="10104879" cy="3139321"/>
          </a:xfrm>
          <a:prstGeom prst="rect">
            <a:avLst/>
          </a:prstGeom>
          <a:noFill/>
        </p:spPr>
        <p:txBody>
          <a:bodyPr wrap="square">
            <a:spAutoFit/>
          </a:bodyPr>
          <a:lstStyle/>
          <a:p>
            <a:r>
              <a:rPr lang="ru-RU" b="0" dirty="0">
                <a:solidFill>
                  <a:srgbClr val="008000"/>
                </a:solidFill>
                <a:effectLst/>
                <a:latin typeface="Consolas" panose="020B0609020204030204" pitchFamily="49" charset="0"/>
              </a:rPr>
              <a:t>// Оригинальный объект не является константным</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PI = </a:t>
            </a:r>
            <a:r>
              <a:rPr lang="en-US" b="0" dirty="0">
                <a:solidFill>
                  <a:srgbClr val="098658"/>
                </a:solidFill>
                <a:effectLst/>
                <a:latin typeface="Consolas" panose="020B0609020204030204" pitchFamily="49" charset="0"/>
              </a:rPr>
              <a:t>3.14159265</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 CONST_PI = PI;</a:t>
            </a:r>
          </a:p>
          <a:p>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Изменить константную ссылку </a:t>
            </a:r>
            <a:r>
              <a:rPr lang="en-US" b="0" dirty="0">
                <a:solidFill>
                  <a:srgbClr val="008000"/>
                </a:solidFill>
                <a:effectLst/>
                <a:latin typeface="Consolas" panose="020B0609020204030204" pitchFamily="49" charset="0"/>
              </a:rPr>
              <a:t>CONST_PI </a:t>
            </a:r>
            <a:r>
              <a:rPr lang="ru-RU" b="0" dirty="0">
                <a:solidFill>
                  <a:srgbClr val="008000"/>
                </a:solidFill>
                <a:effectLst/>
                <a:latin typeface="Consolas" panose="020B0609020204030204" pitchFamily="49" charset="0"/>
              </a:rPr>
              <a:t>нельзя: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CONST_PI = 4;</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Но можно снять константность со ссылки и модифицировать объект.</a:t>
            </a:r>
            <a:endParaRPr lang="ru-RU" b="0" dirty="0">
              <a:solidFill>
                <a:srgbClr val="000000"/>
              </a:solidFill>
              <a:effectLst/>
              <a:latin typeface="Consolas" panose="020B0609020204030204" pitchFamily="49" charset="0"/>
            </a:endParaRPr>
          </a:p>
          <a:p>
            <a:r>
              <a:rPr lang="en-US" b="0" dirty="0" err="1">
                <a:solidFill>
                  <a:srgbClr val="0000FF"/>
                </a:solidFill>
                <a:effectLst/>
                <a:latin typeface="Consolas" panose="020B0609020204030204" pitchFamily="49" charset="0"/>
              </a:rPr>
              <a:t>const_cast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&amp;&gt;(CONST_PI) =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E21F1F"/>
                </a:solidFill>
                <a:effectLst/>
                <a:latin typeface="Consolas" panose="020B0609020204030204" pitchFamily="49" charset="0"/>
              </a:rPr>
              <a:t>"</a:t>
            </a:r>
            <a:r>
              <a:rPr lang="en-US" b="0" dirty="0">
                <a:solidFill>
                  <a:srgbClr val="A31515"/>
                </a:solidFill>
                <a:effectLst/>
                <a:latin typeface="Consolas" panose="020B0609020204030204" pitchFamily="49" charset="0"/>
              </a:rPr>
              <a:t>Now pi is </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 &lt;&lt; PI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B44F8-DF90-F941-F3E1-0FD938F32768}"/>
            </a:ext>
          </a:extLst>
        </p:cNvPr>
        <p:cNvGrpSpPr/>
        <p:nvPr/>
      </p:nvGrpSpPr>
      <p:grpSpPr>
        <a:xfrm>
          <a:off x="0" y="0"/>
          <a:ext cx="0" cy="0"/>
          <a:chOff x="0" y="0"/>
          <a:chExt cx="0" cy="0"/>
        </a:xfrm>
      </p:grpSpPr>
      <p:pic>
        <p:nvPicPr>
          <p:cNvPr id="12" name="Рисунок 11"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17173CDC-F786-A775-6AB9-2DA773A910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7857" y="1593015"/>
            <a:ext cx="2472050" cy="2472050"/>
          </a:xfrm>
          <a:prstGeom prst="rect">
            <a:avLst/>
          </a:prstGeom>
        </p:spPr>
      </p:pic>
      <p:sp>
        <p:nvSpPr>
          <p:cNvPr id="2" name="Заголовок 1">
            <a:extLst>
              <a:ext uri="{FF2B5EF4-FFF2-40B4-BE49-F238E27FC236}">
                <a16:creationId xmlns:a16="http://schemas.microsoft.com/office/drawing/2014/main" id="{34F44636-3119-FA98-1D69-FE666D2F3B45}"/>
              </a:ext>
            </a:extLst>
          </p:cNvPr>
          <p:cNvSpPr>
            <a:spLocks noGrp="1"/>
          </p:cNvSpPr>
          <p:nvPr>
            <p:ph type="title"/>
          </p:nvPr>
        </p:nvSpPr>
        <p:spPr/>
        <p:txBody>
          <a:bodyPr/>
          <a:lstStyle/>
          <a:p>
            <a:r>
              <a:rPr lang="ru-RU" dirty="0"/>
              <a:t>Снятие константности с константного объекта</a:t>
            </a:r>
            <a:r>
              <a:rPr lang="en-US" dirty="0"/>
              <a:t> – Undefined Behavior</a:t>
            </a:r>
            <a:endParaRPr lang="ru-RU" dirty="0"/>
          </a:p>
        </p:txBody>
      </p:sp>
      <p:sp>
        <p:nvSpPr>
          <p:cNvPr id="8" name="TextBox 7">
            <a:extLst>
              <a:ext uri="{FF2B5EF4-FFF2-40B4-BE49-F238E27FC236}">
                <a16:creationId xmlns:a16="http://schemas.microsoft.com/office/drawing/2014/main" id="{4B5CD105-E66A-8EE6-BEB9-10F3B21A51D8}"/>
              </a:ext>
            </a:extLst>
          </p:cNvPr>
          <p:cNvSpPr txBox="1"/>
          <p:nvPr/>
        </p:nvSpPr>
        <p:spPr>
          <a:xfrm>
            <a:off x="838199" y="2132143"/>
            <a:ext cx="11040997" cy="3877985"/>
          </a:xfrm>
          <a:prstGeom prst="rect">
            <a:avLst/>
          </a:prstGeom>
          <a:noFill/>
        </p:spPr>
        <p:txBody>
          <a:bodyPr wrap="square">
            <a:spAutoFit/>
          </a:bodyPr>
          <a:lstStyle/>
          <a:p>
            <a:r>
              <a:rPr lang="en-US" sz="1600" b="0" dirty="0">
                <a:solidFill>
                  <a:srgbClr val="008000"/>
                </a:solidFill>
                <a:effectLst/>
                <a:latin typeface="Consolas" panose="020B0609020204030204" pitchFamily="49" charset="0"/>
              </a:rPr>
              <a:t>// PI - </a:t>
            </a:r>
            <a:r>
              <a:rPr lang="ru-RU" sz="1600" b="0" dirty="0">
                <a:solidFill>
                  <a:srgbClr val="008000"/>
                </a:solidFill>
                <a:effectLst/>
                <a:latin typeface="Consolas" panose="020B0609020204030204" pitchFamily="49" charset="0"/>
              </a:rPr>
              <a:t>константный объект.</a:t>
            </a:r>
            <a:endParaRPr lang="ru-RU"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 PI = </a:t>
            </a:r>
            <a:r>
              <a:rPr lang="en-US" sz="1600" b="0" dirty="0">
                <a:solidFill>
                  <a:srgbClr val="098658"/>
                </a:solidFill>
                <a:effectLst/>
                <a:latin typeface="Consolas" panose="020B0609020204030204" pitchFamily="49" charset="0"/>
              </a:rPr>
              <a:t>3.1415927</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Здесь мы обманываем компилятор,</a:t>
            </a:r>
            <a:endParaRPr lang="en-US" sz="1600" b="0" dirty="0">
              <a:solidFill>
                <a:srgbClr val="008000"/>
              </a:solidFill>
              <a:effectLst/>
              <a:latin typeface="Consolas" panose="020B0609020204030204" pitchFamily="49" charset="0"/>
            </a:endParaRPr>
          </a:p>
          <a:p>
            <a:r>
              <a:rPr lang="en-US" sz="1600" dirty="0">
                <a:solidFill>
                  <a:srgbClr val="008000"/>
                </a:solidFill>
                <a:latin typeface="Consolas" panose="020B0609020204030204" pitchFamily="49" charset="0"/>
              </a:rPr>
              <a:t>    // </a:t>
            </a:r>
            <a:r>
              <a:rPr lang="ru-RU" sz="1600" b="0" dirty="0">
                <a:solidFill>
                  <a:srgbClr val="008000"/>
                </a:solidFill>
                <a:effectLst/>
                <a:latin typeface="Consolas" panose="020B0609020204030204" pitchFamily="49" charset="0"/>
              </a:rPr>
              <a:t>снимая константность к константной переменной.</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err="1">
                <a:solidFill>
                  <a:srgbClr val="0000FF"/>
                </a:solidFill>
                <a:effectLst/>
                <a:latin typeface="Consolas" panose="020B0609020204030204" pitchFamily="49" charset="0"/>
              </a:rPr>
              <a:t>const_cast</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&amp;&gt;(PI);</a:t>
            </a:r>
          </a:p>
          <a:p>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Попытка изменить константный</a:t>
            </a:r>
            <a:r>
              <a:rPr lang="en-US" sz="1600" b="0" dirty="0">
                <a:solidFill>
                  <a:srgbClr val="008000"/>
                </a:solidFill>
                <a:effectLst/>
                <a:latin typeface="Consolas" panose="020B0609020204030204" pitchFamily="49" charset="0"/>
              </a:rPr>
              <a:t> </a:t>
            </a:r>
            <a:r>
              <a:rPr lang="ru-RU" sz="1600" b="0" dirty="0">
                <a:solidFill>
                  <a:srgbClr val="008000"/>
                </a:solidFill>
                <a:effectLst/>
                <a:latin typeface="Consolas" panose="020B0609020204030204" pitchFamily="49" charset="0"/>
              </a:rPr>
              <a:t>объект, сняв константность со ссылки на него,</a:t>
            </a:r>
            <a:endParaRPr lang="ru-RU" sz="1600" b="0" dirty="0">
              <a:solidFill>
                <a:srgbClr val="000000"/>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приводит к неопределённому поведению</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PI:</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PI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nonConstPI</a:t>
            </a:r>
            <a:r>
              <a:rPr lang="en-US" sz="1600" dirty="0">
                <a:solidFill>
                  <a:srgbClr val="A31515"/>
                </a:solidFill>
                <a:latin typeface="Consolas" panose="020B0609020204030204" pitchFamily="49" charset="0"/>
              </a:rPr>
              <a:t>: </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a:t>
            </a:r>
            <a:r>
              <a:rPr lang="en-US" sz="1600" dirty="0" err="1">
                <a:solidFill>
                  <a:srgbClr val="1F377F"/>
                </a:solidFill>
                <a:latin typeface="Consolas" panose="020B0609020204030204" pitchFamily="49" charset="0"/>
              </a:rPr>
              <a:t>nonConstPI</a:t>
            </a:r>
            <a:r>
              <a:rPr lang="en-US" sz="1600" dirty="0">
                <a:solidFill>
                  <a:srgbClr val="000000"/>
                </a:solidFill>
                <a:latin typeface="Consolas" panose="020B0609020204030204" pitchFamily="49" charset="0"/>
              </a:rPr>
              <a:t> &lt;&lt; std::</a:t>
            </a:r>
            <a:r>
              <a:rPr lang="en-US" sz="1600" dirty="0" err="1">
                <a:solidFill>
                  <a:srgbClr val="74531F"/>
                </a:solidFill>
                <a:latin typeface="Consolas" panose="020B0609020204030204" pitchFamily="49" charset="0"/>
              </a:rPr>
              <a:t>endl</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8910CF43-BAE2-E2F7-FE31-FEA0409EEA5D}"/>
              </a:ext>
            </a:extLst>
          </p:cNvPr>
          <p:cNvSpPr txBox="1"/>
          <p:nvPr/>
        </p:nvSpPr>
        <p:spPr>
          <a:xfrm>
            <a:off x="838199" y="6266917"/>
            <a:ext cx="6079658" cy="369332"/>
          </a:xfrm>
          <a:prstGeom prst="rect">
            <a:avLst/>
          </a:prstGeom>
          <a:noFill/>
        </p:spPr>
        <p:txBody>
          <a:bodyPr wrap="square">
            <a:spAutoFit/>
          </a:bodyPr>
          <a:lstStyle/>
          <a:p>
            <a:r>
              <a:rPr lang="ru-RU" dirty="0">
                <a:hlinkClick r:id="rId4"/>
              </a:rPr>
              <a:t>https://wandbox.org/permlink/WwKAnkY477XkyuBc</a:t>
            </a:r>
            <a:endParaRPr lang="ru-RU" dirty="0"/>
          </a:p>
        </p:txBody>
      </p:sp>
      <p:sp>
        <p:nvSpPr>
          <p:cNvPr id="16" name="TextBox 15">
            <a:extLst>
              <a:ext uri="{FF2B5EF4-FFF2-40B4-BE49-F238E27FC236}">
                <a16:creationId xmlns:a16="http://schemas.microsoft.com/office/drawing/2014/main" id="{4741C4D0-7BEF-AECD-8EE9-8B701D987692}"/>
              </a:ext>
            </a:extLst>
          </p:cNvPr>
          <p:cNvSpPr txBox="1"/>
          <p:nvPr/>
        </p:nvSpPr>
        <p:spPr>
          <a:xfrm>
            <a:off x="6096000" y="6266917"/>
            <a:ext cx="6098240" cy="369332"/>
          </a:xfrm>
          <a:prstGeom prst="rect">
            <a:avLst/>
          </a:prstGeom>
          <a:noFill/>
        </p:spPr>
        <p:txBody>
          <a:bodyPr wrap="square">
            <a:spAutoFit/>
          </a:bodyPr>
          <a:lstStyle/>
          <a:p>
            <a:r>
              <a:rPr lang="ru-RU" dirty="0">
                <a:hlinkClick r:id="rId5"/>
              </a:rPr>
              <a:t>https://wandbox.org/permlink/k6guW5Mc2bE6RMYd</a:t>
            </a:r>
            <a:endParaRPr lang="ru-RU" dirty="0"/>
          </a:p>
        </p:txBody>
      </p:sp>
      <p:pic>
        <p:nvPicPr>
          <p:cNvPr id="18" name="Рисунок 17"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B7D7059E-7D8D-CFB3-4B8F-AC6056FE12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24392" y="1593015"/>
            <a:ext cx="2472050" cy="2472050"/>
          </a:xfrm>
          <a:prstGeom prst="rect">
            <a:avLst/>
          </a:prstGeom>
        </p:spPr>
      </p:pic>
    </p:spTree>
    <p:extLst>
      <p:ext uri="{BB962C8B-B14F-4D97-AF65-F5344CB8AC3E}">
        <p14:creationId xmlns:p14="http://schemas.microsoft.com/office/powerpoint/2010/main" val="768305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500"/>
                                        <p:tgtEl>
                                          <p:spTgt spid="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fade">
                                      <p:cBhvr>
                                        <p:cTn id="20" dur="500"/>
                                        <p:tgtEl>
                                          <p:spTgt spid="8">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9" end="9"/>
                                            </p:txEl>
                                          </p:spTgt>
                                        </p:tgtEl>
                                        <p:attrNameLst>
                                          <p:attrName>style.visibility</p:attrName>
                                        </p:attrNameLst>
                                      </p:cBhvr>
                                      <p:to>
                                        <p:strVal val="visible"/>
                                      </p:to>
                                    </p:set>
                                    <p:animEffect transition="in" filter="fade">
                                      <p:cBhvr>
                                        <p:cTn id="26" dur="500"/>
                                        <p:tgtEl>
                                          <p:spTgt spid="8">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Tree>
    <p:extLst>
      <p:ext uri="{BB962C8B-B14F-4D97-AF65-F5344CB8AC3E}">
        <p14:creationId xmlns:p14="http://schemas.microsoft.com/office/powerpoint/2010/main" val="79650522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7F536-1F4E-4D59-BC85-EAA0F18AD84D}"/>
              </a:ext>
            </a:extLst>
          </p:cNvPr>
          <p:cNvSpPr/>
          <p:nvPr/>
        </p:nvSpPr>
        <p:spPr>
          <a:xfrm>
            <a:off x="911424" y="836712"/>
            <a:ext cx="10515600" cy="5632311"/>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cstdint</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uintptr_t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"Goodbye"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нельзя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a:t>
            </a:r>
            <a:r>
              <a:rPr lang="de-DE" b="0" dirty="0" err="1">
                <a:solidFill>
                  <a:srgbClr val="008000"/>
                </a:solidFill>
                <a:effectLst/>
                <a:latin typeface="Consolas" panose="020B0609020204030204" pitchFamily="49" charset="0"/>
              </a:rPr>
              <a:t>ChangeString</a:t>
            </a:r>
            <a:r>
              <a:rPr lang="de-DE" b="0" dirty="0">
                <a:solidFill>
                  <a:srgbClr val="008000"/>
                </a:solidFill>
                <a:effectLst/>
                <a:latin typeface="Consolas" panose="020B0609020204030204" pitchFamily="49" charset="0"/>
              </a:rPr>
              <a:t>(&amp;</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можно</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uint</a:t>
            </a:r>
            <a:r>
              <a:rPr lang="en-US" dirty="0" err="1">
                <a:solidFill>
                  <a:srgbClr val="267F99"/>
                </a:solidFill>
                <a:latin typeface="Consolas" panose="020B0609020204030204" pitchFamily="49" charset="0"/>
              </a:rPr>
              <a:t>ptr</a:t>
            </a:r>
            <a:r>
              <a:rPr lang="de-DE" b="0" dirty="0">
                <a:solidFill>
                  <a:srgbClr val="267F99"/>
                </a:solidFill>
                <a:effectLst/>
                <a:latin typeface="Consolas" panose="020B0609020204030204" pitchFamily="49" charset="0"/>
              </a:rPr>
              <a:t>_t</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0000"/>
                </a:solidFill>
                <a:effectLst/>
                <a:latin typeface="Consolas" panose="020B0609020204030204" pitchFamily="49" charset="0"/>
              </a:rPr>
              <a:t>&amp;</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Выведет </a:t>
            </a:r>
            <a:r>
              <a:rPr lang="de-DE" b="0" dirty="0">
                <a:solidFill>
                  <a:srgbClr val="008000"/>
                </a:solidFill>
                <a:effectLst/>
                <a:latin typeface="Consolas" panose="020B0609020204030204" pitchFamily="49" charset="0"/>
              </a:rPr>
              <a:t>Goodbye</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74161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fade">
                                      <p:cBhvr>
                                        <p:cTn id="26" dur="500"/>
                                        <p:tgtEl>
                                          <p:spTgt spid="5">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fade">
                                      <p:cBhvr>
                                        <p:cTn id="31" dur="500"/>
                                        <p:tgtEl>
                                          <p:spTgt spid="5">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4" end="14"/>
                                            </p:txEl>
                                          </p:spTgt>
                                        </p:tgtEl>
                                        <p:attrNameLst>
                                          <p:attrName>style.visibility</p:attrName>
                                        </p:attrNameLst>
                                      </p:cBhvr>
                                      <p:to>
                                        <p:strVal val="visible"/>
                                      </p:to>
                                    </p:set>
                                    <p:animEffect transition="in" filter="fade">
                                      <p:cBhvr>
                                        <p:cTn id="34" dur="500"/>
                                        <p:tgtEl>
                                          <p:spTgt spid="5">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extLst>
              <p:ext uri="{D42A27DB-BD31-4B8C-83A1-F6EECF244321}">
                <p14:modId xmlns:p14="http://schemas.microsoft.com/office/powerpoint/2010/main" val="1253050912"/>
              </p:ext>
            </p:extLst>
          </p:nvPr>
        </p:nvGraphicFramePr>
        <p:xfrm>
          <a:off x="2566989" y="1833563"/>
          <a:ext cx="7705474" cy="3954292"/>
        </p:xfrm>
        <a:graphic>
          <a:graphicData uri="http://schemas.openxmlformats.org/drawingml/2006/table">
            <a:tbl>
              <a:tblPr/>
              <a:tblGrid>
                <a:gridCol w="512644">
                  <a:extLst>
                    <a:ext uri="{9D8B030D-6E8A-4147-A177-3AD203B41FA5}">
                      <a16:colId xmlns:a16="http://schemas.microsoft.com/office/drawing/2014/main" val="20000"/>
                    </a:ext>
                  </a:extLst>
                </a:gridCol>
                <a:gridCol w="449354">
                  <a:extLst>
                    <a:ext uri="{9D8B030D-6E8A-4147-A177-3AD203B41FA5}">
                      <a16:colId xmlns:a16="http://schemas.microsoft.com/office/drawing/2014/main" val="20001"/>
                    </a:ext>
                  </a:extLst>
                </a:gridCol>
                <a:gridCol w="449354">
                  <a:extLst>
                    <a:ext uri="{9D8B030D-6E8A-4147-A177-3AD203B41FA5}">
                      <a16:colId xmlns:a16="http://schemas.microsoft.com/office/drawing/2014/main" val="20002"/>
                    </a:ext>
                  </a:extLst>
                </a:gridCol>
                <a:gridCol w="449354">
                  <a:extLst>
                    <a:ext uri="{9D8B030D-6E8A-4147-A177-3AD203B41FA5}">
                      <a16:colId xmlns:a16="http://schemas.microsoft.com/office/drawing/2014/main" val="20003"/>
                    </a:ext>
                  </a:extLst>
                </a:gridCol>
                <a:gridCol w="379736">
                  <a:extLst>
                    <a:ext uri="{9D8B030D-6E8A-4147-A177-3AD203B41FA5}">
                      <a16:colId xmlns:a16="http://schemas.microsoft.com/office/drawing/2014/main" val="20004"/>
                    </a:ext>
                  </a:extLst>
                </a:gridCol>
                <a:gridCol w="518972">
                  <a:extLst>
                    <a:ext uri="{9D8B030D-6E8A-4147-A177-3AD203B41FA5}">
                      <a16:colId xmlns:a16="http://schemas.microsoft.com/office/drawing/2014/main" val="20005"/>
                    </a:ext>
                  </a:extLst>
                </a:gridCol>
                <a:gridCol w="480999">
                  <a:extLst>
                    <a:ext uri="{9D8B030D-6E8A-4147-A177-3AD203B41FA5}">
                      <a16:colId xmlns:a16="http://schemas.microsoft.com/office/drawing/2014/main" val="20006"/>
                    </a:ext>
                  </a:extLst>
                </a:gridCol>
                <a:gridCol w="449354">
                  <a:extLst>
                    <a:ext uri="{9D8B030D-6E8A-4147-A177-3AD203B41FA5}">
                      <a16:colId xmlns:a16="http://schemas.microsoft.com/office/drawing/2014/main" val="20007"/>
                    </a:ext>
                  </a:extLst>
                </a:gridCol>
                <a:gridCol w="803774">
                  <a:extLst>
                    <a:ext uri="{9D8B030D-6E8A-4147-A177-3AD203B41FA5}">
                      <a16:colId xmlns:a16="http://schemas.microsoft.com/office/drawing/2014/main" val="20008"/>
                    </a:ext>
                  </a:extLst>
                </a:gridCol>
                <a:gridCol w="829090">
                  <a:extLst>
                    <a:ext uri="{9D8B030D-6E8A-4147-A177-3AD203B41FA5}">
                      <a16:colId xmlns:a16="http://schemas.microsoft.com/office/drawing/2014/main" val="20009"/>
                    </a:ext>
                  </a:extLst>
                </a:gridCol>
                <a:gridCol w="582262">
                  <a:extLst>
                    <a:ext uri="{9D8B030D-6E8A-4147-A177-3AD203B41FA5}">
                      <a16:colId xmlns:a16="http://schemas.microsoft.com/office/drawing/2014/main" val="20010"/>
                    </a:ext>
                  </a:extLst>
                </a:gridCol>
                <a:gridCol w="1800581">
                  <a:extLst>
                    <a:ext uri="{9D8B030D-6E8A-4147-A177-3AD203B41FA5}">
                      <a16:colId xmlns:a16="http://schemas.microsoft.com/office/drawing/2014/main" val="20011"/>
                    </a:ext>
                  </a:extLst>
                </a:gridCol>
              </a:tblGrid>
              <a:tr h="221378">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Операторы</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Выполняются</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(type)</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sizeof</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dirty="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2966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a:bodyPr>
          <a:lstStyle/>
          <a:p>
            <a:pPr>
              <a:defRPr/>
            </a:pPr>
            <a:r>
              <a:rPr lang="ru-RU"/>
              <a:t>Приоритет и очередность выполнения операторов</a:t>
            </a:r>
          </a:p>
        </p:txBody>
      </p:sp>
      <p:sp>
        <p:nvSpPr>
          <p:cNvPr id="3" name="TextBox 2">
            <a:extLst>
              <a:ext uri="{FF2B5EF4-FFF2-40B4-BE49-F238E27FC236}">
                <a16:creationId xmlns:a16="http://schemas.microsoft.com/office/drawing/2014/main" id="{BE63C8C2-26F6-2FFA-F7FA-A5F1585FA017}"/>
              </a:ext>
            </a:extLst>
          </p:cNvPr>
          <p:cNvSpPr txBox="1"/>
          <p:nvPr/>
        </p:nvSpPr>
        <p:spPr>
          <a:xfrm>
            <a:off x="2063552" y="6169709"/>
            <a:ext cx="7178360" cy="369332"/>
          </a:xfrm>
          <a:prstGeom prst="rect">
            <a:avLst/>
          </a:prstGeom>
          <a:noFill/>
        </p:spPr>
        <p:txBody>
          <a:bodyPr wrap="square">
            <a:spAutoFit/>
          </a:bodyPr>
          <a:lstStyle/>
          <a:p>
            <a:r>
              <a:rPr lang="ru-RU" dirty="0">
                <a:hlinkClick r:id="rId4"/>
              </a:rPr>
              <a:t>https://en.cppreference.com/w/cpp/language/operator_precedence</a:t>
            </a:r>
            <a:endParaRPr lang="ru-RU" dirty="0"/>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литералы</a:t>
            </a:r>
          </a:p>
        </p:txBody>
      </p:sp>
      <p:sp>
        <p:nvSpPr>
          <p:cNvPr id="10243"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r>
              <a:rPr lang="ru-RU" dirty="0"/>
              <a:t> (</a:t>
            </a:r>
            <a:r>
              <a:rPr lang="en-US" dirty="0"/>
              <a:t>long </a:t>
            </a:r>
            <a:r>
              <a:rPr lang="ru-RU" dirty="0"/>
              <a:t>и </a:t>
            </a:r>
            <a:r>
              <a:rPr lang="en-US" dirty="0"/>
              <a:t>unsigned long)</a:t>
            </a:r>
          </a:p>
          <a:p>
            <a:pPr lvl="1">
              <a:lnSpc>
                <a:spcPct val="80000"/>
              </a:lnSpc>
            </a:pPr>
            <a:r>
              <a:rPr lang="ru-RU" dirty="0">
                <a:latin typeface="Courier New" pitchFamily="49" charset="0"/>
              </a:rPr>
              <a:t>999</a:t>
            </a:r>
            <a:r>
              <a:rPr lang="en-US" dirty="0">
                <a:latin typeface="Courier New" pitchFamily="49" charset="0"/>
              </a:rPr>
              <a:t>'456 </a:t>
            </a:r>
            <a:r>
              <a:rPr lang="ru-RU" dirty="0"/>
              <a:t>(можно группировать разряды)</a:t>
            </a:r>
            <a:r>
              <a:rPr lang="en-US" dirty="0"/>
              <a:t> </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solidFill>
                  <a:srgbClr val="FF0000"/>
                </a:solidFill>
                <a:latin typeface="Courier New" pitchFamily="49" charset="0"/>
              </a:rPr>
              <a:t>0</a:t>
            </a:r>
            <a:r>
              <a:rPr lang="en-US" b="1" dirty="0">
                <a:solidFill>
                  <a:srgbClr val="FF0000"/>
                </a:solidFill>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dirty="0"/>
              <a:t>Двоичные</a:t>
            </a:r>
          </a:p>
          <a:p>
            <a:pPr lvl="1">
              <a:lnSpc>
                <a:spcPct val="80000"/>
              </a:lnSpc>
            </a:pPr>
            <a:r>
              <a:rPr lang="ru-RU" dirty="0"/>
              <a:t>0</a:t>
            </a:r>
            <a:r>
              <a:rPr lang="en-US" dirty="0"/>
              <a:t>b1110010</a:t>
            </a: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500"/>
                                        <p:tgtEl>
                                          <p:spTgt spid="102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fade">
                                      <p:cBhvr>
                                        <p:cTn id="32" dur="500"/>
                                        <p:tgtEl>
                                          <p:spTgt spid="10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243">
                                            <p:txEl>
                                              <p:pRg st="10" end="10"/>
                                            </p:txEl>
                                          </p:spTgt>
                                        </p:tgtEl>
                                        <p:attrNameLst>
                                          <p:attrName>style.visibility</p:attrName>
                                        </p:attrNameLst>
                                      </p:cBhvr>
                                      <p:to>
                                        <p:strVal val="visible"/>
                                      </p:to>
                                    </p:set>
                                    <p:animEffect transition="in" filter="fade">
                                      <p:cBhvr>
                                        <p:cTn id="45" dur="500"/>
                                        <p:tgtEl>
                                          <p:spTgt spid="1024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43">
                                            <p:txEl>
                                              <p:pRg st="11" end="11"/>
                                            </p:txEl>
                                          </p:spTgt>
                                        </p:tgtEl>
                                        <p:attrNameLst>
                                          <p:attrName>style.visibility</p:attrName>
                                        </p:attrNameLst>
                                      </p:cBhvr>
                                      <p:to>
                                        <p:strVal val="visible"/>
                                      </p:to>
                                    </p:set>
                                    <p:animEffect transition="in" filter="fade">
                                      <p:cBhvr>
                                        <p:cTn id="48" dur="500"/>
                                        <p:tgtEl>
                                          <p:spTgt spid="1024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243">
                                            <p:txEl>
                                              <p:pRg st="12" end="12"/>
                                            </p:txEl>
                                          </p:spTgt>
                                        </p:tgtEl>
                                        <p:attrNameLst>
                                          <p:attrName>style.visibility</p:attrName>
                                        </p:attrNameLst>
                                      </p:cBhvr>
                                      <p:to>
                                        <p:strVal val="visible"/>
                                      </p:to>
                                    </p:set>
                                    <p:animEffect transition="in" filter="fade">
                                      <p:cBhvr>
                                        <p:cTn id="51"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3143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578818-5708-40D2-B779-AB2709E23DF3}"/>
              </a:ext>
            </a:extLst>
          </p:cNvPr>
          <p:cNvPicPr>
            <a:picLocks noChangeAspect="1"/>
          </p:cNvPicPr>
          <p:nvPr/>
        </p:nvPicPr>
        <p:blipFill>
          <a:blip r:embed="rId4"/>
          <a:stretch>
            <a:fillRect/>
          </a:stretch>
        </p:blipFill>
        <p:spPr>
          <a:xfrm>
            <a:off x="8832304" y="1846168"/>
            <a:ext cx="2984328" cy="2950984"/>
          </a:xfrm>
          <a:prstGeom prst="rect">
            <a:avLst/>
          </a:prstGeom>
        </p:spPr>
      </p:pic>
      <p:sp>
        <p:nvSpPr>
          <p:cNvPr id="26626" name="Rectangle 4"/>
          <p:cNvSpPr>
            <a:spLocks noGrp="1" noChangeArrowheads="1"/>
          </p:cNvSpPr>
          <p:nvPr>
            <p:ph type="title"/>
          </p:nvPr>
        </p:nvSpPr>
        <p:spPr/>
        <p:txBody>
          <a:bodyPr/>
          <a:lstStyle/>
          <a:p>
            <a:pPr>
              <a:defRPr/>
            </a:pPr>
            <a:r>
              <a:rPr lang="ru-RU"/>
              <a:t>Пример, бинарный поиск</a:t>
            </a:r>
          </a:p>
        </p:txBody>
      </p:sp>
      <p:sp>
        <p:nvSpPr>
          <p:cNvPr id="55299" name="Rectangle 5"/>
          <p:cNvSpPr>
            <a:spLocks noChangeArrowheads="1"/>
          </p:cNvSpPr>
          <p:nvPr/>
        </p:nvSpPr>
        <p:spPr bwMode="auto">
          <a:xfrm>
            <a:off x="983432" y="1846168"/>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5519936" y="6400224"/>
            <a:ext cx="5112568" cy="369332"/>
          </a:xfrm>
          <a:prstGeom prst="rect">
            <a:avLst/>
          </a:prstGeom>
          <a:noFill/>
        </p:spPr>
        <p:txBody>
          <a:bodyPr wrap="square">
            <a:spAutoFit/>
          </a:bodyPr>
          <a:lstStyle/>
          <a:p>
            <a:pPr algn="r"/>
            <a:r>
              <a:rPr lang="ru-RU" dirty="0">
                <a:hlinkClick r:id="rId5"/>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6418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6243"/>
            <a:ext cx="9144000" cy="6771084"/>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5025"/>
            <a:ext cx="9324528" cy="6986528"/>
          </a:xfrm>
          <a:prstGeom prst="rect">
            <a:avLst/>
          </a:prstGeom>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ru-RU"/>
              <a:t>Циклическое выполнение</a:t>
            </a:r>
          </a:p>
        </p:txBody>
      </p:sp>
      <p:sp>
        <p:nvSpPr>
          <p:cNvPr id="58371" name="Текст 3"/>
          <p:cNvSpPr>
            <a:spLocks noGrp="1"/>
          </p:cNvSpPr>
          <p:nvPr>
            <p:ph type="body" idx="1"/>
          </p:nvPr>
        </p:nvSpPr>
        <p:spPr>
          <a:xfrm>
            <a:off x="2054225" y="2705101"/>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6A47-9C3D-4BF2-8107-0B6D0B861FD7}"/>
              </a:ext>
            </a:extLst>
          </p:cNvPr>
          <p:cNvSpPr>
            <a:spLocks noGrp="1"/>
          </p:cNvSpPr>
          <p:nvPr>
            <p:ph type="title"/>
          </p:nvPr>
        </p:nvSpPr>
        <p:spPr/>
        <p:txBody>
          <a:bodyPr/>
          <a:lstStyle/>
          <a:p>
            <a:r>
              <a:rPr lang="ru-RU" dirty="0"/>
              <a:t>Быстрый тест</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D5D83-E811-4ACA-B696-778F2B0B4779}"/>
                  </a:ext>
                </a:extLst>
              </p:cNvPr>
              <p:cNvSpPr>
                <a:spLocks noGrp="1"/>
              </p:cNvSpPr>
              <p:nvPr>
                <p:ph idx="1"/>
              </p:nvPr>
            </p:nvSpPr>
            <p:spPr/>
            <p:txBody>
              <a:bodyPr>
                <a:normAutofit lnSpcReduction="10000"/>
              </a:bodyPr>
              <a:lstStyle/>
              <a:p>
                <a:r>
                  <a:rPr lang="ru-RU" dirty="0"/>
                  <a:t>Переведите в десятичную систему число </a:t>
                </a:r>
                <a:r>
                  <a:rPr lang="en-US" dirty="0"/>
                  <a:t>0x17</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17</m:t>
                        </m:r>
                      </m:e>
                      <m:sub>
                        <m:r>
                          <a:rPr lang="ru-RU" b="0" i="1" smtClean="0">
                            <a:latin typeface="Cambria Math" panose="02040503050406030204" pitchFamily="18" charset="0"/>
                          </a:rPr>
                          <m:t>16</m:t>
                        </m:r>
                      </m:sub>
                    </m:sSub>
                    <m:r>
                      <a:rPr lang="ru-RU" b="0" i="1" smtClean="0">
                        <a:latin typeface="Cambria Math" panose="02040503050406030204" pitchFamily="18" charset="0"/>
                      </a:rPr>
                      <m:t>=1∗</m:t>
                    </m:r>
                    <m:sSup>
                      <m:sSupPr>
                        <m:ctrlPr>
                          <a:rPr lang="en-US" b="0" i="1" smtClean="0">
                            <a:latin typeface="Cambria Math" panose="02040503050406030204" pitchFamily="18" charset="0"/>
                          </a:rPr>
                        </m:ctrlPr>
                      </m:sSupPr>
                      <m:e>
                        <m:r>
                          <a:rPr lang="ru-RU" b="0" i="1" smtClean="0">
                            <a:latin typeface="Cambria Math" panose="02040503050406030204" pitchFamily="18" charset="0"/>
                          </a:rPr>
                          <m:t>1</m:t>
                        </m:r>
                        <m:r>
                          <a:rPr lang="en-US" b="0" i="1" smtClean="0">
                            <a:latin typeface="Cambria Math" panose="02040503050406030204" pitchFamily="18" charset="0"/>
                          </a:rPr>
                          <m:t>6</m:t>
                        </m:r>
                      </m:e>
                      <m:sup>
                        <m:r>
                          <a:rPr lang="en-US" b="0" i="1" smtClean="0">
                            <a:latin typeface="Cambria Math" panose="02040503050406030204" pitchFamily="18" charset="0"/>
                          </a:rPr>
                          <m:t>1</m:t>
                        </m:r>
                      </m:sup>
                    </m:sSup>
                    <m:r>
                      <a:rPr lang="en-US" b="0" i="1" smtClean="0">
                        <a:latin typeface="Cambria Math" panose="02040503050406030204" pitchFamily="18" charset="0"/>
                      </a:rPr>
                      <m:t>+7∗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=16+7=23</m:t>
                    </m:r>
                  </m:oMath>
                </a14:m>
                <a:endParaRPr lang="en-US" b="0" dirty="0"/>
              </a:p>
              <a:p>
                <a:r>
                  <a:rPr lang="ru-RU" dirty="0"/>
                  <a:t>Переведите в десятичную систему число </a:t>
                </a:r>
                <a:r>
                  <a:rPr lang="en-US" dirty="0"/>
                  <a:t>0b1011</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1011</m:t>
                        </m:r>
                      </m:e>
                      <m:sub>
                        <m:r>
                          <a:rPr lang="ru-RU" b="0" i="1" smtClean="0">
                            <a:latin typeface="Cambria Math" panose="02040503050406030204" pitchFamily="18" charset="0"/>
                          </a:rPr>
                          <m:t>2</m:t>
                        </m:r>
                      </m:sub>
                    </m:sSub>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=8+2+1=11</m:t>
                    </m:r>
                  </m:oMath>
                </a14:m>
                <a:endParaRPr lang="en-US" b="0" dirty="0"/>
              </a:p>
              <a:p>
                <a:r>
                  <a:rPr lang="ru-RU" dirty="0"/>
                  <a:t>Переведите в десятичную систему число 0215</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215</m:t>
                        </m:r>
                      </m:e>
                      <m:sub>
                        <m:r>
                          <a:rPr lang="ru-RU" b="0" i="1" smtClean="0">
                            <a:latin typeface="Cambria Math" panose="02040503050406030204" pitchFamily="18" charset="0"/>
                          </a:rPr>
                          <m:t>8</m:t>
                        </m:r>
                      </m:sub>
                    </m:sSub>
                    <m:r>
                      <a:rPr lang="ru-RU" b="0" i="1" smtClean="0">
                        <a:latin typeface="Cambria Math" panose="02040503050406030204" pitchFamily="18" charset="0"/>
                      </a:rPr>
                      <m:t>=2∗</m:t>
                    </m:r>
                    <m:sSup>
                      <m:sSupPr>
                        <m:ctrlPr>
                          <a:rPr lang="en-US" b="0" i="1" smtClean="0">
                            <a:latin typeface="Cambria Math" panose="02040503050406030204" pitchFamily="18" charset="0"/>
                          </a:rPr>
                        </m:ctrlPr>
                      </m:sSupPr>
                      <m:e>
                        <m:r>
                          <a:rPr lang="ru-RU" b="0" i="1" smtClean="0">
                            <a:latin typeface="Cambria Math" panose="02040503050406030204" pitchFamily="18" charset="0"/>
                          </a:rPr>
                          <m:t>8</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1</m:t>
                        </m:r>
                      </m:sup>
                    </m:s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0</m:t>
                        </m:r>
                      </m:sup>
                    </m:sSup>
                    <m:r>
                      <a:rPr lang="en-US" b="0" i="1" smtClean="0">
                        <a:latin typeface="Cambria Math" panose="02040503050406030204" pitchFamily="18" charset="0"/>
                      </a:rPr>
                      <m:t>=2∗64+8+5=128+13=141</m:t>
                    </m:r>
                  </m:oMath>
                </a14:m>
                <a:endParaRPr lang="en-US" b="0" dirty="0"/>
              </a:p>
              <a:p>
                <a:r>
                  <a:rPr lang="ru-RU" dirty="0"/>
                  <a:t>Переведите в шестнадцатеричную систему число 59</a:t>
                </a:r>
                <a:endParaRPr lang="en-US" dirty="0"/>
              </a:p>
              <a:p>
                <a:pPr lvl="1"/>
                <a14:m>
                  <m:oMath xmlns:m="http://schemas.openxmlformats.org/officeDocument/2006/math">
                    <m:r>
                      <a:rPr lang="en-US" b="0" i="1" smtClean="0">
                        <a:latin typeface="Cambria Math" panose="02040503050406030204" pitchFamily="18" charset="0"/>
                      </a:rPr>
                      <m:t>59=48+11=3∗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1</m:t>
                        </m:r>
                      </m:sup>
                    </m:sSup>
                    <m:r>
                      <a:rPr lang="en-US" b="0" i="1" smtClean="0">
                        <a:latin typeface="Cambria Math" panose="02040503050406030204" pitchFamily="18" charset="0"/>
                      </a:rPr>
                      <m:t>+11∗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m:rPr>
                            <m:sty m:val="p"/>
                          </m:rPr>
                          <a:rPr lang="en-US" b="0" i="0" smtClean="0">
                            <a:latin typeface="Cambria Math" panose="02040503050406030204" pitchFamily="18" charset="0"/>
                          </a:rPr>
                          <m:t>B</m:t>
                        </m:r>
                      </m:e>
                      <m:sub>
                        <m:r>
                          <a:rPr lang="en-US" b="0" i="1" smtClean="0">
                            <a:latin typeface="Cambria Math" panose="02040503050406030204" pitchFamily="18" charset="0"/>
                          </a:rPr>
                          <m:t>16</m:t>
                        </m:r>
                      </m:sub>
                    </m:sSub>
                  </m:oMath>
                </a14:m>
                <a:endParaRPr lang="en-US" b="0" dirty="0"/>
              </a:p>
              <a:p>
                <a:r>
                  <a:rPr lang="ru-RU" dirty="0"/>
                  <a:t>Переведите в двоичную систему число </a:t>
                </a:r>
                <a:r>
                  <a:rPr lang="en-US" dirty="0"/>
                  <a:t>19</a:t>
                </a:r>
              </a:p>
              <a:p>
                <a:pPr lvl="1"/>
                <a14:m>
                  <m:oMath xmlns:m="http://schemas.openxmlformats.org/officeDocument/2006/math">
                    <m:r>
                      <a:rPr lang="en-US" b="0" i="1" smtClean="0">
                        <a:latin typeface="Cambria Math" panose="02040503050406030204" pitchFamily="18" charset="0"/>
                      </a:rPr>
                      <m:t>19=16+2+1=1∗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10011</m:t>
                        </m:r>
                      </m:e>
                      <m:sub>
                        <m:r>
                          <a:rPr lang="en-US" b="0" i="1" smtClean="0">
                            <a:latin typeface="Cambria Math" panose="02040503050406030204" pitchFamily="18" charset="0"/>
                          </a:rPr>
                          <m:t>2</m:t>
                        </m:r>
                      </m:sub>
                    </m:sSub>
                  </m:oMath>
                </a14:m>
                <a:endParaRPr lang="ru-RU" dirty="0"/>
              </a:p>
            </p:txBody>
          </p:sp>
        </mc:Choice>
        <mc:Fallback xmlns="">
          <p:sp>
            <p:nvSpPr>
              <p:cNvPr id="3" name="Content Placeholder 2">
                <a:extLst>
                  <a:ext uri="{FF2B5EF4-FFF2-40B4-BE49-F238E27FC236}">
                    <a16:creationId xmlns:a16="http://schemas.microsoft.com/office/drawing/2014/main" id="{3D6D5D83-E811-4ACA-B696-778F2B0B4779}"/>
                  </a:ext>
                </a:extLst>
              </p:cNvPr>
              <p:cNvSpPr>
                <a:spLocks noGrp="1" noRot="1" noChangeAspect="1" noMove="1" noResize="1" noEditPoints="1" noAdjustHandles="1" noChangeArrowheads="1" noChangeShapeType="1" noTextEdit="1"/>
              </p:cNvSpPr>
              <p:nvPr>
                <p:ph idx="1"/>
              </p:nvPr>
            </p:nvSpPr>
            <p:spPr>
              <a:blipFill>
                <a:blip r:embed="rId2"/>
                <a:stretch>
                  <a:fillRect l="-1043" t="-3081" b="-840"/>
                </a:stretch>
              </a:blipFill>
            </p:spPr>
            <p:txBody>
              <a:bodyPr/>
              <a:lstStyle/>
              <a:p>
                <a:r>
                  <a:rPr lang="ru-RU">
                    <a:noFill/>
                  </a:rPr>
                  <a:t> </a:t>
                </a:r>
              </a:p>
            </p:txBody>
          </p:sp>
        </mc:Fallback>
      </mc:AlternateContent>
    </p:spTree>
    <p:extLst>
      <p:ext uri="{BB962C8B-B14F-4D97-AF65-F5344CB8AC3E}">
        <p14:creationId xmlns:p14="http://schemas.microsoft.com/office/powerpoint/2010/main" val="185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defRPr/>
            </a:pPr>
            <a:r>
              <a:rPr lang="ru-RU"/>
              <a:t>Что такое циклическое выполнение</a:t>
            </a:r>
          </a:p>
        </p:txBody>
      </p:sp>
      <p:sp>
        <p:nvSpPr>
          <p:cNvPr id="10243" name="Rectangle 3"/>
          <p:cNvSpPr>
            <a:spLocks noGrp="1" noChangeArrowheads="1"/>
          </p:cNvSpPr>
          <p:nvPr>
            <p:ph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ru-RU"/>
              <a:t>Циклическое выполнение в языке Си</a:t>
            </a:r>
          </a:p>
        </p:txBody>
      </p:sp>
      <p:sp>
        <p:nvSpPr>
          <p:cNvPr id="7171" name="Rectangle 3"/>
          <p:cNvSpPr>
            <a:spLocks noGrp="1" noChangeArrowheads="1"/>
          </p:cNvSpPr>
          <p:nvPr>
            <p:ph idx="1"/>
          </p:nvPr>
        </p:nvSpPr>
        <p:spPr/>
        <p:txBody>
          <a:bodyPr>
            <a:normAutofit/>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ru-RU" dirty="0"/>
              <a:t>Пример: нахождение наибольшего общего делителя</a:t>
            </a:r>
          </a:p>
        </p:txBody>
      </p:sp>
      <p:sp>
        <p:nvSpPr>
          <p:cNvPr id="2" name="Прямоугольник 1"/>
          <p:cNvSpPr/>
          <p:nvPr/>
        </p:nvSpPr>
        <p:spPr>
          <a:xfrm>
            <a:off x="1966257" y="1628800"/>
            <a:ext cx="8229600" cy="2677656"/>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4691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1950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ru-RU" dirty="0"/>
              <a:t>Простой цикл </a:t>
            </a:r>
            <a:r>
              <a:rPr lang="en-US" dirty="0"/>
              <a:t>for</a:t>
            </a:r>
            <a:endParaRPr lang="ru-RU" dirty="0"/>
          </a:p>
        </p:txBody>
      </p:sp>
      <p:sp>
        <p:nvSpPr>
          <p:cNvPr id="2" name="Прямоугольник 1"/>
          <p:cNvSpPr/>
          <p:nvPr/>
        </p:nvSpPr>
        <p:spPr>
          <a:xfrm>
            <a:off x="1847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Пример: обход элементов массива</a:t>
            </a:r>
          </a:p>
        </p:txBody>
      </p:sp>
      <p:sp>
        <p:nvSpPr>
          <p:cNvPr id="5" name="Прямоугольник 4"/>
          <p:cNvSpPr/>
          <p:nvPr/>
        </p:nvSpPr>
        <p:spPr>
          <a:xfrm>
            <a:off x="1950480" y="1700809"/>
            <a:ext cx="8538008" cy="3323987"/>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p>
        </p:txBody>
      </p:sp>
    </p:spTree>
    <p:extLst>
      <p:ext uri="{BB962C8B-B14F-4D97-AF65-F5344CB8AC3E}">
        <p14:creationId xmlns:p14="http://schemas.microsoft.com/office/powerpoint/2010/main" val="4665530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5909310"/>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4727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81200" y="1700809"/>
            <a:ext cx="6606480" cy="2246769"/>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Бесконечные циклы </a:t>
            </a:r>
            <a:r>
              <a:rPr lang="en-US" dirty="0"/>
              <a:t>for, while, do-while</a:t>
            </a:r>
            <a:endParaRPr lang="ru-RU" dirty="0"/>
          </a:p>
        </p:txBody>
      </p:sp>
      <p:sp>
        <p:nvSpPr>
          <p:cNvPr id="3" name="Прямоугольник 2"/>
          <p:cNvSpPr/>
          <p:nvPr/>
        </p:nvSpPr>
        <p:spPr>
          <a:xfrm>
            <a:off x="1524000" y="1584565"/>
            <a:ext cx="7740352" cy="5262979"/>
          </a:xfrm>
          <a:prstGeom prst="rect">
            <a:avLst/>
          </a:prstGeom>
        </p:spPr>
        <p:txBody>
          <a:bodyPr wrap="square">
            <a:spAutoFit/>
          </a:bodyPr>
          <a:lstStyle/>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1981200" y="1772817"/>
            <a:ext cx="8229600" cy="4401205"/>
          </a:xfrm>
          <a:prstGeom prst="rect">
            <a:avLst/>
          </a:prstGeom>
        </p:spPr>
        <p:txBody>
          <a:bodyPr wrap="square">
            <a:spAutoFit/>
          </a:bodyPr>
          <a:lstStyle/>
          <a:p>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5375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a:defRPr/>
            </a:pPr>
            <a:r>
              <a:rPr lang="ru-RU"/>
              <a:t>Пример</a:t>
            </a:r>
          </a:p>
        </p:txBody>
      </p:sp>
      <p:sp>
        <p:nvSpPr>
          <p:cNvPr id="73731" name="Rectangle 5"/>
          <p:cNvSpPr>
            <a:spLocks noChangeArrowheads="1"/>
          </p:cNvSpPr>
          <p:nvPr/>
        </p:nvSpPr>
        <p:spPr bwMode="auto">
          <a:xfrm>
            <a:off x="2782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49286-775F-41EF-8C2C-3A993D2C8269}"/>
              </a:ext>
            </a:extLst>
          </p:cNvPr>
          <p:cNvSpPr>
            <a:spLocks noGrp="1"/>
          </p:cNvSpPr>
          <p:nvPr>
            <p:ph type="title"/>
          </p:nvPr>
        </p:nvSpPr>
        <p:spPr/>
        <p:txBody>
          <a:bodyPr/>
          <a:lstStyle/>
          <a:p>
            <a:r>
              <a:rPr lang="ru-RU" dirty="0"/>
              <a:t>Функции</a:t>
            </a:r>
          </a:p>
        </p:txBody>
      </p:sp>
      <p:sp>
        <p:nvSpPr>
          <p:cNvPr id="4" name="Text Placeholder 3">
            <a:extLst>
              <a:ext uri="{FF2B5EF4-FFF2-40B4-BE49-F238E27FC236}">
                <a16:creationId xmlns:a16="http://schemas.microsoft.com/office/drawing/2014/main" id="{6F196B4A-0E36-470A-ACA9-C2C7ECEAE16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541969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C85F0-63DF-4EA4-902C-535C6A0C9A20}"/>
              </a:ext>
            </a:extLst>
          </p:cNvPr>
          <p:cNvSpPr>
            <a:spLocks noGrp="1"/>
          </p:cNvSpPr>
          <p:nvPr>
            <p:ph type="title"/>
          </p:nvPr>
        </p:nvSpPr>
        <p:spPr/>
        <p:txBody>
          <a:bodyPr/>
          <a:lstStyle/>
          <a:p>
            <a:r>
              <a:rPr lang="ru-RU" dirty="0"/>
              <a:t>Функция</a:t>
            </a:r>
          </a:p>
        </p:txBody>
      </p:sp>
      <p:sp>
        <p:nvSpPr>
          <p:cNvPr id="5" name="Content Placeholder 4">
            <a:extLst>
              <a:ext uri="{FF2B5EF4-FFF2-40B4-BE49-F238E27FC236}">
                <a16:creationId xmlns:a16="http://schemas.microsoft.com/office/drawing/2014/main" id="{46CF831D-814C-4D98-90B9-29179208022E}"/>
              </a:ext>
            </a:extLst>
          </p:cNvPr>
          <p:cNvSpPr>
            <a:spLocks noGrp="1"/>
          </p:cNvSpPr>
          <p:nvPr>
            <p:ph idx="1"/>
          </p:nvPr>
        </p:nvSpPr>
        <p:spPr/>
        <p:txBody>
          <a:bodyPr/>
          <a:lstStyle/>
          <a:p>
            <a:r>
              <a:rPr lang="ru-RU" dirty="0"/>
              <a:t>Именованная последовательность инструкций</a:t>
            </a:r>
          </a:p>
          <a:p>
            <a:r>
              <a:rPr lang="ru-RU" dirty="0"/>
              <a:t>Основа процедурного программирования</a:t>
            </a:r>
          </a:p>
          <a:p>
            <a:r>
              <a:rPr lang="ru-RU" dirty="0"/>
              <a:t>Определив однажды функцию, можно вызывать её многократно</a:t>
            </a:r>
          </a:p>
          <a:p>
            <a:r>
              <a:rPr lang="ru-RU" dirty="0"/>
              <a:t>Могут иметь возвращаемое значение</a:t>
            </a:r>
          </a:p>
          <a:p>
            <a:pPr lvl="1"/>
            <a:r>
              <a:rPr lang="ru-RU" dirty="0"/>
              <a:t>Оператор </a:t>
            </a:r>
            <a:r>
              <a:rPr lang="en-US" dirty="0"/>
              <a:t>return</a:t>
            </a:r>
            <a:endParaRPr lang="ru-RU" dirty="0"/>
          </a:p>
        </p:txBody>
      </p:sp>
    </p:spTree>
    <p:extLst>
      <p:ext uri="{BB962C8B-B14F-4D97-AF65-F5344CB8AC3E}">
        <p14:creationId xmlns:p14="http://schemas.microsoft.com/office/powerpoint/2010/main" val="16557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89A4-546E-4B3E-B521-4A3271A37FD4}"/>
              </a:ext>
            </a:extLst>
          </p:cNvPr>
          <p:cNvSpPr/>
          <p:nvPr/>
        </p:nvSpPr>
        <p:spPr>
          <a:xfrm>
            <a:off x="838200" y="2204864"/>
            <a:ext cx="10298360" cy="4524315"/>
          </a:xfrm>
          <a:prstGeom prst="rect">
            <a:avLst/>
          </a:prstGeom>
        </p:spPr>
        <p:txBody>
          <a:bodyPr wrap="square">
            <a:spAutoFit/>
          </a:bodyPr>
          <a:lstStyle/>
          <a:p>
            <a:r>
              <a:rPr lang="ru-RU" b="0" dirty="0">
                <a:solidFill>
                  <a:srgbClr val="008000"/>
                </a:solidFill>
                <a:effectLst/>
                <a:latin typeface="Consolas" panose="020B0609020204030204" pitchFamily="49" charset="0"/>
              </a:rPr>
              <a:t>// Функция без параметров и возвращаемого значения</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SayHello</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параметром</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Print</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параметрами, которая возвращает значение типа </a:t>
            </a:r>
            <a:r>
              <a:rPr lang="de-DE" b="0" dirty="0" err="1">
                <a:solidFill>
                  <a:srgbClr val="008000"/>
                </a:solidFill>
                <a:effectLst/>
                <a:latin typeface="Consolas" panose="020B0609020204030204" pitchFamily="49" charset="0"/>
              </a:rPr>
              <a:t>int</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Add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endParaRPr lang="de-DE" b="0" dirty="0">
              <a:solidFill>
                <a:srgbClr val="3B3B3B"/>
              </a:solidFill>
              <a:effectLst/>
              <a:latin typeface="Consolas" panose="020B0609020204030204" pitchFamily="49" charset="0"/>
            </a:endParaRPr>
          </a:p>
        </p:txBody>
      </p:sp>
      <p:sp>
        <p:nvSpPr>
          <p:cNvPr id="5" name="Title 4">
            <a:extLst>
              <a:ext uri="{FF2B5EF4-FFF2-40B4-BE49-F238E27FC236}">
                <a16:creationId xmlns:a16="http://schemas.microsoft.com/office/drawing/2014/main" id="{87904848-C4DE-44A0-ADFF-313291B4F4D5}"/>
              </a:ext>
            </a:extLst>
          </p:cNvPr>
          <p:cNvSpPr>
            <a:spLocks noGrp="1"/>
          </p:cNvSpPr>
          <p:nvPr>
            <p:ph type="title"/>
          </p:nvPr>
        </p:nvSpPr>
        <p:spPr/>
        <p:txBody>
          <a:bodyPr/>
          <a:lstStyle/>
          <a:p>
            <a:r>
              <a:rPr lang="ru-RU" dirty="0"/>
              <a:t>Примеры функций</a:t>
            </a:r>
          </a:p>
        </p:txBody>
      </p:sp>
    </p:spTree>
    <p:extLst>
      <p:ext uri="{BB962C8B-B14F-4D97-AF65-F5344CB8AC3E}">
        <p14:creationId xmlns:p14="http://schemas.microsoft.com/office/powerpoint/2010/main" val="2057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4838</TotalTime>
  <Words>21695</Words>
  <Application>Microsoft Office PowerPoint</Application>
  <PresentationFormat>Широкоэкранный</PresentationFormat>
  <Paragraphs>2596</Paragraphs>
  <Slides>160</Slides>
  <Notes>102</Notes>
  <HiddenSlides>6</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160</vt:i4>
      </vt:variant>
    </vt:vector>
  </HeadingPairs>
  <TitlesOfParts>
    <vt:vector size="172" baseType="lpstr">
      <vt:lpstr>Arial</vt:lpstr>
      <vt:lpstr>Arial Narrow</vt:lpstr>
      <vt:lpstr>Calibri</vt:lpstr>
      <vt:lpstr>Calibri Light</vt:lpstr>
      <vt:lpstr>Cambria Math</vt:lpstr>
      <vt:lpstr>Consolas</vt:lpstr>
      <vt:lpstr>Courier New</vt:lpstr>
      <vt:lpstr>Impact</vt:lpstr>
      <vt:lpstr>Lucida Console</vt:lpstr>
      <vt:lpstr>Tahoma</vt:lpstr>
      <vt:lpstr>Wingdings</vt:lpstr>
      <vt:lpstr>Office Theme</vt:lpstr>
      <vt:lpstr>Синтаксис языка C++</vt:lpstr>
      <vt:lpstr>Основы языка C++</vt:lpstr>
      <vt:lpstr>Язык С++</vt:lpstr>
      <vt:lpstr>Программа Hello, World!</vt:lpstr>
      <vt:lpstr>Константы</vt:lpstr>
      <vt:lpstr>Константы</vt:lpstr>
      <vt:lpstr>Числовые литералы</vt:lpstr>
      <vt:lpstr>Быстрый тест</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Встроенные 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Примеры использования typedef</vt:lpstr>
      <vt:lpstr>Using – альтернатива typedef</vt:lpstr>
      <vt:lpstr>Подробнее о целых числах</vt:lpstr>
      <vt:lpstr>Знаковые и беззнаковые целые числа</vt:lpstr>
      <vt:lpstr>Прочие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Снятие константности с константного объекта – Undefined Behavior</vt:lpstr>
      <vt:lpstr>Оператор reinterpret_cast</vt:lpstr>
      <vt:lpstr>Презентация PowerPoint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Функции</vt:lpstr>
      <vt:lpstr>Функция</vt:lpstr>
      <vt:lpstr>Примеры функций</vt:lpstr>
      <vt:lpstr>Локальные переменные функций</vt:lpstr>
      <vt:lpstr>Тест</vt:lpstr>
      <vt:lpstr>Передача параметров по значению</vt:lpstr>
      <vt:lpstr>Передача аргумента по значению</vt:lpstr>
      <vt:lpstr>Презентация PowerPoint</vt:lpstr>
      <vt:lpstr>Передача аргумента по ссылке</vt:lpstr>
      <vt:lpstr>Презентация PowerPoint</vt:lpstr>
      <vt:lpstr>Презентация PowerPoint</vt:lpstr>
      <vt:lpstr>Что выведет программа, если ввести 4?</vt:lpstr>
      <vt:lpstr>Ограничения параметров по ссылке</vt:lpstr>
      <vt:lpstr>Презентация PowerPoint</vt:lpstr>
      <vt:lpstr>Передача по константной ссылке</vt:lpstr>
      <vt:lpstr>Передача по константной ссылке</vt:lpstr>
      <vt:lpstr>Простые типы передавайте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Презентация PowerPoint</vt:lpstr>
      <vt:lpstr>Безымянное пространство имён</vt:lpstr>
      <vt:lpstr>Безымянное пространство имён</vt:lpstr>
      <vt:lpstr>Стандартная библиотека 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173</cp:revision>
  <dcterms:created xsi:type="dcterms:W3CDTF">2016-02-02T19:36:42Z</dcterms:created>
  <dcterms:modified xsi:type="dcterms:W3CDTF">2024-03-22T19:51:39Z</dcterms:modified>
</cp:coreProperties>
</file>