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tags/tag3.xml" ContentType="application/vnd.openxmlformats-officedocument.presentationml.tags+xml"/>
  <Override PartName="/ppt/notesSlides/notesSlide5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6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3" r:id="rId1"/>
  </p:sldMasterIdLst>
  <p:notesMasterIdLst>
    <p:notesMasterId r:id="rId160"/>
  </p:notesMasterIdLst>
  <p:sldIdLst>
    <p:sldId id="625" r:id="rId2"/>
    <p:sldId id="624" r:id="rId3"/>
    <p:sldId id="629" r:id="rId4"/>
    <p:sldId id="626" r:id="rId5"/>
    <p:sldId id="627" r:id="rId6"/>
    <p:sldId id="628" r:id="rId7"/>
    <p:sldId id="281" r:id="rId8"/>
    <p:sldId id="377" r:id="rId9"/>
    <p:sldId id="378" r:id="rId10"/>
    <p:sldId id="290" r:id="rId11"/>
    <p:sldId id="292" r:id="rId12"/>
    <p:sldId id="379" r:id="rId13"/>
    <p:sldId id="294" r:id="rId14"/>
    <p:sldId id="380" r:id="rId15"/>
    <p:sldId id="293" r:id="rId16"/>
    <p:sldId id="381" r:id="rId17"/>
    <p:sldId id="282" r:id="rId18"/>
    <p:sldId id="305" r:id="rId19"/>
    <p:sldId id="283" r:id="rId20"/>
    <p:sldId id="307" r:id="rId21"/>
    <p:sldId id="382" r:id="rId22"/>
    <p:sldId id="383" r:id="rId23"/>
    <p:sldId id="259" r:id="rId24"/>
    <p:sldId id="384" r:id="rId25"/>
    <p:sldId id="385" r:id="rId26"/>
    <p:sldId id="387" r:id="rId27"/>
    <p:sldId id="386" r:id="rId28"/>
    <p:sldId id="352" r:id="rId29"/>
    <p:sldId id="389" r:id="rId30"/>
    <p:sldId id="388" r:id="rId31"/>
    <p:sldId id="390" r:id="rId32"/>
    <p:sldId id="391" r:id="rId33"/>
    <p:sldId id="268" r:id="rId34"/>
    <p:sldId id="392" r:id="rId35"/>
    <p:sldId id="393" r:id="rId36"/>
    <p:sldId id="270" r:id="rId37"/>
    <p:sldId id="271" r:id="rId38"/>
    <p:sldId id="394" r:id="rId39"/>
    <p:sldId id="397" r:id="rId40"/>
    <p:sldId id="399" r:id="rId41"/>
    <p:sldId id="398" r:id="rId42"/>
    <p:sldId id="395" r:id="rId43"/>
    <p:sldId id="396" r:id="rId44"/>
    <p:sldId id="400" r:id="rId45"/>
    <p:sldId id="260" r:id="rId46"/>
    <p:sldId id="263" r:id="rId47"/>
    <p:sldId id="264" r:id="rId48"/>
    <p:sldId id="308" r:id="rId49"/>
    <p:sldId id="291" r:id="rId50"/>
    <p:sldId id="258" r:id="rId51"/>
    <p:sldId id="285" r:id="rId52"/>
    <p:sldId id="405" r:id="rId53"/>
    <p:sldId id="407" r:id="rId54"/>
    <p:sldId id="408" r:id="rId55"/>
    <p:sldId id="286" r:id="rId56"/>
    <p:sldId id="287" r:id="rId57"/>
    <p:sldId id="356" r:id="rId58"/>
    <p:sldId id="261" r:id="rId59"/>
    <p:sldId id="262" r:id="rId60"/>
    <p:sldId id="406" r:id="rId61"/>
    <p:sldId id="401" r:id="rId62"/>
    <p:sldId id="402" r:id="rId63"/>
    <p:sldId id="266" r:id="rId64"/>
    <p:sldId id="403" r:id="rId65"/>
    <p:sldId id="404" r:id="rId66"/>
    <p:sldId id="357" r:id="rId67"/>
    <p:sldId id="358" r:id="rId68"/>
    <p:sldId id="272" r:id="rId69"/>
    <p:sldId id="273" r:id="rId70"/>
    <p:sldId id="277" r:id="rId71"/>
    <p:sldId id="359" r:id="rId72"/>
    <p:sldId id="361" r:id="rId73"/>
    <p:sldId id="410" r:id="rId74"/>
    <p:sldId id="279" r:id="rId75"/>
    <p:sldId id="278" r:id="rId76"/>
    <p:sldId id="409" r:id="rId77"/>
    <p:sldId id="363" r:id="rId78"/>
    <p:sldId id="364" r:id="rId79"/>
    <p:sldId id="362" r:id="rId80"/>
    <p:sldId id="365" r:id="rId81"/>
    <p:sldId id="630" r:id="rId82"/>
    <p:sldId id="411" r:id="rId83"/>
    <p:sldId id="274" r:id="rId84"/>
    <p:sldId id="325" r:id="rId85"/>
    <p:sldId id="328" r:id="rId86"/>
    <p:sldId id="275" r:id="rId87"/>
    <p:sldId id="631" r:id="rId88"/>
    <p:sldId id="329" r:id="rId89"/>
    <p:sldId id="330" r:id="rId90"/>
    <p:sldId id="331" r:id="rId91"/>
    <p:sldId id="333" r:id="rId92"/>
    <p:sldId id="332" r:id="rId93"/>
    <p:sldId id="326" r:id="rId94"/>
    <p:sldId id="327" r:id="rId95"/>
    <p:sldId id="334" r:id="rId96"/>
    <p:sldId id="297" r:id="rId97"/>
    <p:sldId id="298" r:id="rId98"/>
    <p:sldId id="412" r:id="rId99"/>
    <p:sldId id="413" r:id="rId100"/>
    <p:sldId id="632" r:id="rId101"/>
    <p:sldId id="299" r:id="rId102"/>
    <p:sldId id="414" r:id="rId103"/>
    <p:sldId id="301" r:id="rId104"/>
    <p:sldId id="302" r:id="rId105"/>
    <p:sldId id="633" r:id="rId106"/>
    <p:sldId id="303" r:id="rId107"/>
    <p:sldId id="366" r:id="rId108"/>
    <p:sldId id="367" r:id="rId109"/>
    <p:sldId id="368" r:id="rId110"/>
    <p:sldId id="635" r:id="rId111"/>
    <p:sldId id="634" r:id="rId112"/>
    <p:sldId id="369" r:id="rId113"/>
    <p:sldId id="370" r:id="rId114"/>
    <p:sldId id="371" r:id="rId115"/>
    <p:sldId id="335" r:id="rId116"/>
    <p:sldId id="339" r:id="rId117"/>
    <p:sldId id="340" r:id="rId118"/>
    <p:sldId id="341" r:id="rId119"/>
    <p:sldId id="336" r:id="rId120"/>
    <p:sldId id="338" r:id="rId121"/>
    <p:sldId id="342" r:id="rId122"/>
    <p:sldId id="343" r:id="rId123"/>
    <p:sldId id="344" r:id="rId124"/>
    <p:sldId id="349" r:id="rId125"/>
    <p:sldId id="345" r:id="rId126"/>
    <p:sldId id="636" r:id="rId127"/>
    <p:sldId id="346" r:id="rId128"/>
    <p:sldId id="350" r:id="rId129"/>
    <p:sldId id="347" r:id="rId130"/>
    <p:sldId id="348" r:id="rId131"/>
    <p:sldId id="372" r:id="rId132"/>
    <p:sldId id="373" r:id="rId133"/>
    <p:sldId id="637" r:id="rId134"/>
    <p:sldId id="374" r:id="rId135"/>
    <p:sldId id="638" r:id="rId136"/>
    <p:sldId id="639" r:id="rId137"/>
    <p:sldId id="640" r:id="rId138"/>
    <p:sldId id="641" r:id="rId139"/>
    <p:sldId id="375" r:id="rId140"/>
    <p:sldId id="376" r:id="rId141"/>
    <p:sldId id="313" r:id="rId142"/>
    <p:sldId id="415" r:id="rId143"/>
    <p:sldId id="416" r:id="rId144"/>
    <p:sldId id="417" r:id="rId145"/>
    <p:sldId id="418" r:id="rId146"/>
    <p:sldId id="420" r:id="rId147"/>
    <p:sldId id="419" r:id="rId148"/>
    <p:sldId id="421" r:id="rId149"/>
    <p:sldId id="422" r:id="rId150"/>
    <p:sldId id="423" r:id="rId151"/>
    <p:sldId id="424" r:id="rId152"/>
    <p:sldId id="425" r:id="rId153"/>
    <p:sldId id="426" r:id="rId154"/>
    <p:sldId id="427" r:id="rId155"/>
    <p:sldId id="319" r:id="rId156"/>
    <p:sldId id="320" r:id="rId157"/>
    <p:sldId id="321" r:id="rId158"/>
    <p:sldId id="355" r:id="rId159"/>
  </p:sldIdLst>
  <p:sldSz cx="12192000" cy="6858000"/>
  <p:notesSz cx="6858000" cy="9144000"/>
  <p:custDataLst>
    <p:tags r:id="rId161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Объектно-ориентированная парадигма" id="{7651F0BE-0BE9-4323-9B09-74B694D24A6F}">
          <p14:sldIdLst>
            <p14:sldId id="625"/>
            <p14:sldId id="624"/>
            <p14:sldId id="629"/>
          </p14:sldIdLst>
        </p14:section>
        <p14:section name="Объектно-ориентированная парадигма" id="{1318F023-8DD9-4A8A-8DDB-CB2EB0C1E05B}">
          <p14:sldIdLst>
            <p14:sldId id="626"/>
            <p14:sldId id="627"/>
            <p14:sldId id="628"/>
            <p14:sldId id="281"/>
            <p14:sldId id="377"/>
            <p14:sldId id="378"/>
            <p14:sldId id="290"/>
            <p14:sldId id="292"/>
            <p14:sldId id="379"/>
            <p14:sldId id="294"/>
            <p14:sldId id="380"/>
            <p14:sldId id="293"/>
          </p14:sldIdLst>
        </p14:section>
        <p14:section name="Классы" id="{5675DF16-8B35-4E93-8050-02B7373D0E36}">
          <p14:sldIdLst>
            <p14:sldId id="381"/>
            <p14:sldId id="282"/>
            <p14:sldId id="305"/>
            <p14:sldId id="283"/>
            <p14:sldId id="307"/>
            <p14:sldId id="382"/>
            <p14:sldId id="383"/>
            <p14:sldId id="259"/>
            <p14:sldId id="384"/>
          </p14:sldIdLst>
        </p14:section>
        <p14:section name="Методы" id="{2460A18B-B030-44FB-B015-B1D6C22FE6A9}">
          <p14:sldIdLst>
            <p14:sldId id="385"/>
            <p14:sldId id="387"/>
            <p14:sldId id="386"/>
            <p14:sldId id="352"/>
            <p14:sldId id="389"/>
            <p14:sldId id="388"/>
            <p14:sldId id="390"/>
            <p14:sldId id="391"/>
          </p14:sldIdLst>
        </p14:section>
        <p14:section name="Константные методы" id="{FD3F81DB-3EC9-4500-BF93-61EFF2A19914}">
          <p14:sldIdLst>
            <p14:sldId id="268"/>
            <p14:sldId id="392"/>
            <p14:sldId id="393"/>
            <p14:sldId id="270"/>
            <p14:sldId id="271"/>
            <p14:sldId id="394"/>
            <p14:sldId id="397"/>
            <p14:sldId id="399"/>
            <p14:sldId id="398"/>
            <p14:sldId id="395"/>
            <p14:sldId id="396"/>
          </p14:sldIdLst>
        </p14:section>
        <p14:section name="Уровни доступа в классе" id="{C25A9056-7118-4BAF-B166-81B0ECD66DE0}">
          <p14:sldIdLst>
            <p14:sldId id="400"/>
            <p14:sldId id="260"/>
            <p14:sldId id="263"/>
            <p14:sldId id="264"/>
            <p14:sldId id="308"/>
            <p14:sldId id="291"/>
            <p14:sldId id="258"/>
          </p14:sldIdLst>
        </p14:section>
        <p14:section name="Свойства" id="{639C4329-66D6-41C4-BF95-6D03EB932BCC}">
          <p14:sldIdLst>
            <p14:sldId id="285"/>
            <p14:sldId id="405"/>
            <p14:sldId id="407"/>
            <p14:sldId id="408"/>
            <p14:sldId id="286"/>
            <p14:sldId id="287"/>
            <p14:sldId id="356"/>
          </p14:sldIdLst>
        </p14:section>
        <p14:section name="Классы и файлы" id="{924A951C-4B01-4304-BC7D-E39B518F7F15}">
          <p14:sldIdLst>
            <p14:sldId id="261"/>
            <p14:sldId id="262"/>
          </p14:sldIdLst>
        </p14:section>
        <p14:section name="Ссылка на текущий объект" id="{CE112920-A474-4EBB-B41C-276B7CE584FA}">
          <p14:sldIdLst>
            <p14:sldId id="406"/>
            <p14:sldId id="401"/>
            <p14:sldId id="402"/>
            <p14:sldId id="266"/>
            <p14:sldId id="403"/>
            <p14:sldId id="404"/>
          </p14:sldIdLst>
        </p14:section>
        <p14:section name="Конструкторы" id="{EE43C98B-3C4C-493E-BAF8-24727E8F731D}">
          <p14:sldIdLst>
            <p14:sldId id="357"/>
            <p14:sldId id="358"/>
            <p14:sldId id="272"/>
            <p14:sldId id="273"/>
          </p14:sldIdLst>
        </p14:section>
        <p14:section name="Конструктор по умолчанию" id="{4D781A25-E570-4344-9FD4-28D3ED173F50}">
          <p14:sldIdLst>
            <p14:sldId id="277"/>
            <p14:sldId id="359"/>
            <p14:sldId id="361"/>
          </p14:sldIdLst>
        </p14:section>
        <p14:section name="Список инициализации" id="{D9FE5545-3168-4D59-9341-260CE5B479B5}">
          <p14:sldIdLst>
            <p14:sldId id="410"/>
            <p14:sldId id="279"/>
            <p14:sldId id="278"/>
            <p14:sldId id="409"/>
          </p14:sldIdLst>
        </p14:section>
        <p14:section name="Конвертирующий конструктор" id="{47E4EB29-3CFA-4622-8F9D-9F8E9FCE2693}">
          <p14:sldIdLst>
            <p14:sldId id="363"/>
            <p14:sldId id="364"/>
            <p14:sldId id="362"/>
            <p14:sldId id="365"/>
            <p14:sldId id="630"/>
          </p14:sldIdLst>
        </p14:section>
        <p14:section name="Деструктор" id="{0E83F095-11A2-4245-A4FF-38A37F2912DC}">
          <p14:sldIdLst>
            <p14:sldId id="411"/>
            <p14:sldId id="274"/>
            <p14:sldId id="325"/>
            <p14:sldId id="328"/>
            <p14:sldId id="275"/>
            <p14:sldId id="631"/>
            <p14:sldId id="329"/>
            <p14:sldId id="330"/>
            <p14:sldId id="331"/>
            <p14:sldId id="333"/>
            <p14:sldId id="332"/>
            <p14:sldId id="326"/>
            <p14:sldId id="327"/>
            <p14:sldId id="334"/>
          </p14:sldIdLst>
        </p14:section>
        <p14:section name="Копирование объектов" id="{8F6D1FD3-87F0-4368-8009-6784FA00768F}">
          <p14:sldIdLst>
            <p14:sldId id="297"/>
            <p14:sldId id="298"/>
            <p14:sldId id="412"/>
            <p14:sldId id="413"/>
            <p14:sldId id="632"/>
            <p14:sldId id="299"/>
            <p14:sldId id="414"/>
            <p14:sldId id="301"/>
            <p14:sldId id="302"/>
            <p14:sldId id="633"/>
            <p14:sldId id="303"/>
          </p14:sldIdLst>
        </p14:section>
        <p14:section name="Присваивание" id="{77E6D7F3-DC7F-408E-8008-6B540BF9F9B2}">
          <p14:sldIdLst>
            <p14:sldId id="366"/>
            <p14:sldId id="367"/>
            <p14:sldId id="368"/>
            <p14:sldId id="635"/>
            <p14:sldId id="634"/>
            <p14:sldId id="369"/>
            <p14:sldId id="370"/>
            <p14:sldId id="371"/>
          </p14:sldIdLst>
        </p14:section>
        <p14:section name="Перемещающий конструктор" id="{EFF35AB7-F4C1-4162-A2AF-4218E20817B7}">
          <p14:sldIdLst>
            <p14:sldId id="335"/>
            <p14:sldId id="339"/>
            <p14:sldId id="340"/>
            <p14:sldId id="341"/>
            <p14:sldId id="336"/>
            <p14:sldId id="338"/>
            <p14:sldId id="342"/>
            <p14:sldId id="343"/>
            <p14:sldId id="344"/>
            <p14:sldId id="349"/>
            <p14:sldId id="345"/>
            <p14:sldId id="636"/>
            <p14:sldId id="346"/>
            <p14:sldId id="350"/>
            <p14:sldId id="347"/>
            <p14:sldId id="348"/>
          </p14:sldIdLst>
        </p14:section>
        <p14:section name="Перемещающий оператор присваиваиня" id="{AF7A4D73-B88B-4F2C-8ECC-9EF4CBAD04C0}">
          <p14:sldIdLst>
            <p14:sldId id="372"/>
            <p14:sldId id="373"/>
            <p14:sldId id="637"/>
            <p14:sldId id="374"/>
          </p14:sldIdLst>
        </p14:section>
        <p14:section name="Делегирующий конструктор" id="{07CC2094-6037-4257-9848-BC8B6463EE11}">
          <p14:sldIdLst>
            <p14:sldId id="638"/>
            <p14:sldId id="639"/>
            <p14:sldId id="640"/>
          </p14:sldIdLst>
        </p14:section>
        <p14:section name="Конструкторы, деструкторы и операции присваивания в действии" id="{4AE03C3A-7426-4978-A966-CC465AED4171}">
          <p14:sldIdLst>
            <p14:sldId id="641"/>
            <p14:sldId id="375"/>
            <p14:sldId id="376"/>
          </p14:sldIdLst>
        </p14:section>
        <p14:section name="Статические методы" id="{667FB414-5B1D-411C-99C4-894326E198AB}">
          <p14:sldIdLst>
            <p14:sldId id="313"/>
            <p14:sldId id="415"/>
            <p14:sldId id="416"/>
            <p14:sldId id="417"/>
            <p14:sldId id="418"/>
          </p14:sldIdLst>
        </p14:section>
        <p14:section name="Статические данные" id="{8CADD5A7-E311-4EBE-B0AD-C0AE2EA9AB46}">
          <p14:sldIdLst>
            <p14:sldId id="420"/>
            <p14:sldId id="419"/>
            <p14:sldId id="421"/>
            <p14:sldId id="422"/>
            <p14:sldId id="423"/>
            <p14:sldId id="424"/>
            <p14:sldId id="425"/>
            <p14:sldId id="426"/>
            <p14:sldId id="427"/>
          </p14:sldIdLst>
        </p14:section>
        <p14:section name="Кладбище" id="{40389D9F-E49B-47F9-BDB9-3860F2E86801}">
          <p14:sldIdLst>
            <p14:sldId id="319"/>
            <p14:sldId id="320"/>
            <p14:sldId id="321"/>
            <p14:sldId id="35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256" autoAdjust="0"/>
    <p:restoredTop sz="69942" autoAdjust="0"/>
  </p:normalViewPr>
  <p:slideViewPr>
    <p:cSldViewPr>
      <p:cViewPr>
        <p:scale>
          <a:sx n="66" d="100"/>
          <a:sy n="66" d="100"/>
        </p:scale>
        <p:origin x="1656" y="105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-721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tableStyles" Target="tableStyles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67A01C-1EBA-4F57-910C-24A56814DEBC}" type="datetimeFigureOut">
              <a:rPr lang="ru-RU" smtClean="0"/>
              <a:pPr/>
              <a:t>01.05.2024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66AAE-56D7-4996-AF0D-BCEC07780D2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78122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string/basic_string/npos" TargetMode="External"/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Когда внутри метода вы используете поле или метод этого класса, для компилятора это выглядит как обращение к ним через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Если мы взглянем на метод класса глазами компилятора, то он будет выглядеть примерно так: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46253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Добавим в структуру </a:t>
            </a:r>
            <a:r>
              <a:rPr lang="ru-RU" dirty="0" err="1"/>
              <a:t>Point</a:t>
            </a:r>
            <a:r>
              <a:rPr lang="ru-RU" dirty="0"/>
              <a:t> метод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Set</a:t>
            </a:r>
            <a:r>
              <a:rPr lang="ru-RU" dirty="0"/>
              <a:t>(</a:t>
            </a:r>
            <a:r>
              <a:rPr lang="ru-RU" dirty="0" err="1"/>
              <a:t>double</a:t>
            </a:r>
            <a:r>
              <a:rPr lang="ru-RU" dirty="0"/>
              <a:t> x, </a:t>
            </a:r>
            <a:r>
              <a:rPr lang="ru-RU" dirty="0" err="1"/>
              <a:t>double</a:t>
            </a:r>
            <a:r>
              <a:rPr lang="ru-RU" dirty="0"/>
              <a:t> y), изменяющий координаты точки. Внутри этого метода имена x и y привязаны к параметрам метода, а не к полям класса. Это явление называется {{</a:t>
            </a:r>
            <a:r>
              <a:rPr lang="ru-RU" dirty="0" err="1"/>
              <a:t>shadowing</a:t>
            </a:r>
            <a:r>
              <a:rPr lang="ru-RU" dirty="0"/>
              <a:t>}}[</a:t>
            </a:r>
            <a:r>
              <a:rPr lang="ru-RU" dirty="0" err="1"/>
              <a:t>be_cpp_shadowing</a:t>
            </a:r>
            <a:r>
              <a:rPr lang="ru-RU" dirty="0"/>
              <a:t>]. Чтобы обратиться к полю класса, надо явно обратиться к ним через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r>
              <a:rPr lang="ru-RU" dirty="0"/>
              <a:t>Таких ситуаций следует избегать:</a:t>
            </a:r>
          </a:p>
          <a:p>
            <a:r>
              <a:rPr lang="ru-RU" dirty="0"/>
              <a:t>В большом методе не сразу понятно, обращается код к полю класса или к параметру метода.</a:t>
            </a:r>
          </a:p>
          <a:p>
            <a:r>
              <a:rPr lang="ru-RU" dirty="0"/>
              <a:t>Легко забыть написать </a:t>
            </a:r>
            <a:r>
              <a:rPr lang="ru-RU" dirty="0" err="1"/>
              <a:t>this</a:t>
            </a:r>
            <a:r>
              <a:rPr lang="ru-RU" dirty="0"/>
              <a:t>-&gt;.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37721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Код</a:t>
            </a:r>
            <a:r>
              <a:rPr lang="ru-RU" baseline="0" dirty="0"/>
              <a:t> на </a:t>
            </a:r>
            <a:r>
              <a:rPr lang="en-US" baseline="0" dirty="0"/>
              <a:t>C++ </a:t>
            </a:r>
            <a:r>
              <a:rPr lang="ru-RU" baseline="0" dirty="0"/>
              <a:t>славится высокой производительностью. Однако до появления нового стандарта </a:t>
            </a:r>
            <a:r>
              <a:rPr lang="en-US" baseline="0" dirty="0"/>
              <a:t>C++11</a:t>
            </a:r>
            <a:r>
              <a:rPr lang="ru-RU" baseline="0" dirty="0"/>
              <a:t> в языке присутствовала ложка дегтя, приводящая к снижению производительности многих программ на </a:t>
            </a:r>
            <a:r>
              <a:rPr lang="en-US" baseline="0" dirty="0"/>
              <a:t>C++ - </a:t>
            </a:r>
            <a:r>
              <a:rPr lang="ru-RU" b="1" baseline="0" dirty="0"/>
              <a:t>создание временных объектов</a:t>
            </a:r>
            <a:r>
              <a:rPr lang="ru-RU" baseline="0" dirty="0"/>
              <a:t>.</a:t>
            </a:r>
          </a:p>
          <a:p>
            <a:r>
              <a:rPr lang="ru-RU" dirty="0"/>
              <a:t>В</a:t>
            </a:r>
            <a:r>
              <a:rPr lang="ru-RU" baseline="0" dirty="0"/>
              <a:t> некоторых случаях оптимизирующий компилятор может уменьшить количество временных объектов, но в некоторых ситуациях без создания временных объектов обойтись не получается, что может привести к дорогостоящим операциям копирования объектов.</a:t>
            </a:r>
          </a:p>
          <a:p>
            <a:endParaRPr lang="ru-RU" dirty="0"/>
          </a:p>
          <a:p>
            <a:r>
              <a:rPr lang="ru-RU" dirty="0"/>
              <a:t>В некоторых случаях</a:t>
            </a:r>
            <a:r>
              <a:rPr lang="ru-RU" baseline="0" dirty="0"/>
              <a:t> для объекта может отсутствовать семантика копирования (например, </a:t>
            </a:r>
            <a:r>
              <a:rPr lang="en-US" baseline="0" dirty="0" err="1"/>
              <a:t>fstream</a:t>
            </a:r>
            <a:r>
              <a:rPr lang="en-US" baseline="0" dirty="0"/>
              <a:t>, thread, </a:t>
            </a:r>
            <a:r>
              <a:rPr lang="en-US" baseline="0" dirty="0" err="1"/>
              <a:t>mutex</a:t>
            </a:r>
            <a:r>
              <a:rPr lang="en-US" baseline="0" dirty="0"/>
              <a:t>)</a:t>
            </a:r>
            <a:r>
              <a:rPr lang="ru-RU" baseline="0" dirty="0"/>
              <a:t>, но оказывается необходимой семантика перемещения (передача прав владения объектом)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091758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23300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Функция</a:t>
            </a:r>
            <a:r>
              <a:rPr lang="ru-RU" baseline="0" dirty="0"/>
              <a:t> </a:t>
            </a:r>
            <a:r>
              <a:rPr lang="en-US" baseline="0" dirty="0" err="1"/>
              <a:t>DoubleValues</a:t>
            </a:r>
            <a:r>
              <a:rPr lang="ru-RU" baseline="0" dirty="0"/>
              <a:t> при вызове создает новый массив, заполняя его удвоенными значениями исходного массива. Предположим, что требуется сохранить исходный массив без изменений, поэтому мы не можем вносить в него изменения.</a:t>
            </a:r>
          </a:p>
          <a:p>
            <a:r>
              <a:rPr lang="ru-RU" baseline="0" dirty="0"/>
              <a:t>Что произойдет при выполнении оператора </a:t>
            </a:r>
            <a:r>
              <a:rPr lang="en-US" baseline="0" dirty="0"/>
              <a:t>return</a:t>
            </a:r>
            <a:r>
              <a:rPr lang="ru-RU" baseline="0" dirty="0"/>
              <a:t>? </a:t>
            </a:r>
          </a:p>
          <a:p>
            <a:r>
              <a:rPr lang="ru-RU" baseline="0" dirty="0"/>
              <a:t>Будет создана временная копия массива </a:t>
            </a:r>
            <a:r>
              <a:rPr lang="en-US" baseline="0" dirty="0"/>
              <a:t>result</a:t>
            </a:r>
            <a:r>
              <a:rPr lang="ru-RU" baseline="0" dirty="0"/>
              <a:t> (при выходе из функции будет вызван деструктор объекта </a:t>
            </a:r>
            <a:r>
              <a:rPr lang="en-US" baseline="0" dirty="0"/>
              <a:t>result</a:t>
            </a:r>
            <a:r>
              <a:rPr lang="ru-RU" baseline="0" dirty="0"/>
              <a:t>, поэтому его нужно скопировать при возврате из функции).</a:t>
            </a:r>
          </a:p>
          <a:p>
            <a:r>
              <a:rPr lang="ru-RU" baseline="0" dirty="0"/>
              <a:t>Второе копирование данных произойдет при присваивании результата переменной </a:t>
            </a:r>
            <a:r>
              <a:rPr lang="en-US" baseline="0" dirty="0"/>
              <a:t>v</a:t>
            </a:r>
            <a:r>
              <a:rPr lang="ru-RU" baseline="0" dirty="0"/>
              <a:t>, при этом</a:t>
            </a:r>
            <a:r>
              <a:rPr lang="en-US" baseline="0" dirty="0"/>
              <a:t> </a:t>
            </a:r>
            <a:r>
              <a:rPr lang="ru-RU" baseline="0" dirty="0"/>
              <a:t>будут скопированы элементы временной копии.</a:t>
            </a:r>
          </a:p>
          <a:p>
            <a:r>
              <a:rPr lang="ru-RU" baseline="0" dirty="0"/>
              <a:t>Копирование при возврате массива из функции может быть в ряде случае оптимизировано компилятором (стандарт языка </a:t>
            </a:r>
            <a:r>
              <a:rPr lang="en-US" baseline="0" dirty="0"/>
              <a:t>C++03</a:t>
            </a:r>
            <a:r>
              <a:rPr lang="ru-RU" baseline="0" dirty="0"/>
              <a:t> такого рода оптимизации допускает), но копирование элементов массива при выполнении операции присваивания все равно будет выполнено.</a:t>
            </a:r>
          </a:p>
          <a:p>
            <a:r>
              <a:rPr lang="ru-RU" baseline="0" dirty="0"/>
              <a:t>Можно попытаться устранить избыточное копирование разными способами: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Передача ссылки на результирующий массив в функцию </a:t>
            </a:r>
            <a:r>
              <a:rPr lang="en-US" baseline="0" dirty="0" err="1"/>
              <a:t>DoubleValues</a:t>
            </a:r>
            <a:r>
              <a:rPr lang="ru-RU" baseline="0" dirty="0"/>
              <a:t> в виде дополнительного параметра</a:t>
            </a:r>
          </a:p>
          <a:p>
            <a:pPr marL="171450" indent="-171450">
              <a:buFontTx/>
              <a:buChar char="-"/>
            </a:pPr>
            <a:r>
              <a:rPr lang="ru-RU" baseline="0" dirty="0"/>
              <a:t>Размещение результирующего массива в куче при помощи </a:t>
            </a:r>
            <a:r>
              <a:rPr lang="en-US" baseline="0" dirty="0"/>
              <a:t>new </a:t>
            </a:r>
            <a:r>
              <a:rPr lang="ru-RU" baseline="0" dirty="0"/>
              <a:t>и возврата указателя на него</a:t>
            </a:r>
          </a:p>
          <a:p>
            <a:pPr marL="0" indent="0">
              <a:buFontTx/>
              <a:buNone/>
            </a:pPr>
            <a:r>
              <a:rPr lang="ru-RU" baseline="0" dirty="0"/>
              <a:t>Проблема в том, что оба этих способа являются, по своей сути, «костылями». В особенности второй способ, т.к. естественный стиль программирования на </a:t>
            </a:r>
            <a:r>
              <a:rPr lang="en-US" baseline="0" dirty="0"/>
              <a:t>C++ </a:t>
            </a:r>
            <a:r>
              <a:rPr lang="ru-RU" baseline="0" dirty="0"/>
              <a:t>предполагает минимум выделений объектов в куче.</a:t>
            </a:r>
          </a:p>
          <a:p>
            <a:pPr marL="0" indent="0">
              <a:buFontTx/>
              <a:buNone/>
            </a:pPr>
            <a:r>
              <a:rPr lang="ru-RU" baseline="0" dirty="0"/>
              <a:t>Самое обидное здесь в том, что массив, возвращаемый функцией </a:t>
            </a:r>
            <a:r>
              <a:rPr lang="en-US" baseline="0" dirty="0" err="1"/>
              <a:t>DoubleValues</a:t>
            </a:r>
            <a:r>
              <a:rPr lang="en-US" baseline="0" dirty="0"/>
              <a:t> </a:t>
            </a:r>
            <a:r>
              <a:rPr lang="ru-RU" baseline="0" dirty="0"/>
              <a:t>является временным объектом, который будет разрушен сразу же после копирования его элементов в операторе присваивания.</a:t>
            </a:r>
          </a:p>
          <a:p>
            <a:pPr marL="0" indent="0">
              <a:buFontTx/>
              <a:buNone/>
            </a:pPr>
            <a:r>
              <a:rPr lang="ru-RU" baseline="0" dirty="0"/>
              <a:t>В идеале хотелось бы в этой ситуации вообще избежать полного копирования элементов массива </a:t>
            </a:r>
            <a:r>
              <a:rPr lang="en-US" baseline="0" dirty="0"/>
              <a:t>result</a:t>
            </a:r>
            <a:r>
              <a:rPr lang="ru-RU" baseline="0" dirty="0"/>
              <a:t>, а просто «забрать» данные у временного объекта.</a:t>
            </a:r>
          </a:p>
          <a:p>
            <a:pPr marL="0" indent="0">
              <a:buFontTx/>
              <a:buNone/>
            </a:pPr>
            <a:endParaRPr lang="ru-RU" baseline="0" dirty="0"/>
          </a:p>
          <a:p>
            <a:pPr marL="0" indent="0">
              <a:buFontTx/>
              <a:buNone/>
            </a:pPr>
            <a:r>
              <a:rPr lang="ru-RU" baseline="0" dirty="0"/>
              <a:t>В</a:t>
            </a:r>
            <a:r>
              <a:rPr lang="en-US" baseline="0" dirty="0"/>
              <a:t> C++03 </a:t>
            </a:r>
            <a:r>
              <a:rPr lang="ru-RU" baseline="0" dirty="0"/>
              <a:t>не было способа узнать, является объект временным или нет, и приходилось всегда выполнять копирование. В </a:t>
            </a:r>
            <a:r>
              <a:rPr lang="en-US" baseline="0" dirty="0"/>
              <a:t>C++11 </a:t>
            </a:r>
            <a:r>
              <a:rPr lang="ru-RU" baseline="0" dirty="0"/>
              <a:t>такая возможность появилась!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21815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7043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Методы классов и структур неявно принимают указатель на объект класса, чтобы метод знал, у какого объекта он вызван. Но всегда ли это необходимо?</a:t>
            </a:r>
            <a:endParaRPr lang="en-US" dirty="0"/>
          </a:p>
          <a:p>
            <a:r>
              <a:rPr lang="ru-RU" dirty="0"/>
              <a:t>Предположим, что при разработке класса TV в нём был выделен метод </a:t>
            </a:r>
            <a:r>
              <a:rPr lang="ru-RU" dirty="0" err="1"/>
              <a:t>IsValidChannel</a:t>
            </a:r>
            <a:r>
              <a:rPr lang="ru-RU" dirty="0"/>
              <a:t>, который проверяет, что номер канала находится в диапазоне от 1 до 99 включительно.</a:t>
            </a:r>
            <a:endParaRPr lang="en-US" dirty="0"/>
          </a:p>
          <a:p>
            <a:r>
              <a:rPr lang="ru-RU" dirty="0"/>
              <a:t>Этот метод неявно получает указатель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, но не обращается ни к полям, ни к методам класса. С одной стороны, он напоминает свободную функцию. С другой —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имеет прямое отношение к телевизору и нигде, кроме этого класса, не используется. Поэтому кажется, что нет нужды выносить его в отдельную функцию.</a:t>
            </a:r>
          </a:p>
          <a:p>
            <a:r>
              <a:rPr lang="ru-RU" dirty="0"/>
              <a:t>Так как все телевизоры имеют один и тот же диапазон допустимых каналов, делаем вывод, что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IsValidChannel</a:t>
            </a:r>
            <a:r>
              <a:rPr lang="ru-RU" dirty="0"/>
              <a:t> относится не к какому-то отдельно взятому телевизору, а к телевизорам в общем.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38474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C++ для такой цели используются </a:t>
            </a:r>
            <a:r>
              <a:rPr lang="ru-RU" b="1" dirty="0"/>
              <a:t>статические методы</a:t>
            </a:r>
            <a:r>
              <a:rPr lang="ru-RU" dirty="0"/>
              <a:t>. Чтобы сделать метод статическим, в начале записывается ключевое слово </a:t>
            </a:r>
            <a:r>
              <a:rPr lang="ru-RU" dirty="0" err="1"/>
              <a:t>static</a:t>
            </a:r>
            <a:r>
              <a:rPr lang="ru-RU" dirty="0"/>
              <a:t>.</a:t>
            </a:r>
          </a:p>
          <a:p>
            <a:r>
              <a:rPr lang="ru-RU" dirty="0"/>
              <a:t>Внутри методов этого же класса статический метод вызывают, как и обычный, по имени. А чтобы вызвать его в остальных местах программы, не обязательно создавать экземпляр класса, можно вызвать его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r>
              <a:rPr lang="ru-RU" dirty="0"/>
              <a:t>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07805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Заглянем внутрь статического метода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. Как его можно было бы написать? Наивный способ — написать серию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</a:t>
            </a:r>
            <a:r>
              <a:rPr lang="ru-RU" dirty="0"/>
              <a:t>, проверяющих, попадает ли скорость в диапазон скоростей для каждой передачи.</a:t>
            </a:r>
          </a:p>
          <a:p>
            <a:r>
              <a:rPr lang="ru-RU" dirty="0"/>
              <a:t>Однако этот способ трудно назвать лёгким для чтения, отладки и сопровождения. А что, если у автомобиля набор передач в будущем изменится? Тогда придётся вносить изменения в ветвистый набор условий.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8918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Удобнее было бы завести таблицу и хранить в ней допустимый диапазон скоростей движения на каждой передаче. Саму таблицу представить в виде вектора, элементы которого имеют тип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GearSpeedRange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en-US" dirty="0"/>
          </a:p>
          <a:p>
            <a:r>
              <a:rPr lang="ru-RU" dirty="0"/>
              <a:t>Проблемы:</a:t>
            </a:r>
          </a:p>
          <a:p>
            <a:pPr marL="171450" indent="-171450">
              <a:buFontTx/>
              <a:buChar char="-"/>
            </a:pPr>
            <a:r>
              <a:rPr lang="ru-RU" dirty="0"/>
              <a:t>Из </a:t>
            </a:r>
            <a:r>
              <a:rPr lang="en-US" dirty="0" err="1"/>
              <a:t>IsSpeedValidForGear</a:t>
            </a:r>
            <a:r>
              <a:rPr lang="en-US" dirty="0"/>
              <a:t> </a:t>
            </a:r>
            <a:r>
              <a:rPr lang="ru-RU" dirty="0"/>
              <a:t>не получится обратиться к </a:t>
            </a:r>
            <a:r>
              <a:rPr lang="en-US" dirty="0" err="1"/>
              <a:t>m_speedTable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ru-RU" dirty="0"/>
              <a:t>Таблица </a:t>
            </a:r>
            <a:r>
              <a:rPr lang="en-US" dirty="0" err="1"/>
              <a:t>m_speedTable</a:t>
            </a:r>
            <a:r>
              <a:rPr lang="ru-RU" dirty="0"/>
              <a:t> одинакова для всех автомобилей, и каждый будет хранить её копию.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3688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815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помощь приходят </a:t>
            </a:r>
            <a:r>
              <a:rPr lang="ru-RU" b="1" dirty="0">
                <a:effectLst/>
              </a:rPr>
              <a:t>статические поля</a:t>
            </a:r>
            <a:r>
              <a:rPr lang="ru-RU" dirty="0"/>
              <a:t> класса. Статическое поле — общее для всех экземпляров класса. Оно создаётся при запуске программы и уничтожается при её завершении. Для доступа к статическим полям не нужен объект, поэтому их можно использовать и из статических методов. Чтобы объявить статическое поле, надо перед его типом написать ключевое слово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static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46871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56890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После объявления статического поля его нужно определить за пределами класса. Обычно для этого используют .</a:t>
            </a:r>
            <a:r>
              <a:rPr lang="ru-RU" dirty="0" err="1"/>
              <a:t>cpp</a:t>
            </a:r>
            <a:r>
              <a:rPr lang="ru-RU" dirty="0"/>
              <a:t>-файл, в котором размещаются методы класса. Как и при объявлении методов класса за его пределами, нужно указывать полное имя статического поля в виде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ИмяКласса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ИмяПоля</a:t>
            </a:r>
            <a:r>
              <a:rPr lang="ru-RU" dirty="0"/>
              <a:t>.</a:t>
            </a:r>
          </a:p>
          <a:p>
            <a:r>
              <a:rPr lang="ru-RU" dirty="0"/>
              <a:t>Теперь метод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Car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IsSpeedValidForGear</a:t>
            </a:r>
            <a:r>
              <a:rPr lang="ru-RU" dirty="0"/>
              <a:t> стало легче читать, а таблицу скоростей движения — редактировать.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58925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Начиная с C++17, статические переменные класса можно определить в .h-файле, прямо внутри класса или структуры. Для этого поле помечают ключевым словом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inline</a:t>
            </a:r>
            <a:r>
              <a:rPr lang="ru-RU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17664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Статические поля есть и у стандартных классов. Например, в классе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std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::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string</a:t>
            </a:r>
            <a:r>
              <a:rPr lang="ru-RU" dirty="0"/>
              <a:t> есть статическое поле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npos</a:t>
            </a:r>
            <a:r>
              <a:rPr lang="ru-RU" dirty="0"/>
              <a:t>. В зависимости от контекста использования оно либо означает конец строки, либо сигнализирует об ошибке: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374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0632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/>
              <a:t>Абстра́кция</a:t>
            </a:r>
            <a:r>
              <a:rPr lang="ru-RU" dirty="0"/>
              <a:t> в объектно-ориентированном программировании — это использование только тех характеристик объекта, которые с достаточной точностью представляют его в данной системе. Основная идея состоит в том, чтобы представить объект минимальным набором полей и методов и при этом с достаточной точностью для решаемой задачи. </a:t>
            </a:r>
          </a:p>
          <a:p>
            <a:r>
              <a:rPr lang="ru-RU" dirty="0"/>
              <a:t>Абстракция является основой объектно-ориентированного программирования и позволяет работать с объектами, не вдаваясь в особенности их реализации. </a:t>
            </a:r>
          </a:p>
          <a:p>
            <a:r>
              <a:rPr lang="ru-RU" dirty="0"/>
              <a:t>Абстракция данных — одно из наиболее старых понятий объектно-ориентированного программирования, возникшее ещё до его появления. Абстракция данных связывает лежащий в основе тип данных с набором операций над ним (см. также абстрактный тип данных). Пользователь типа данных не имеет прямого доступа к его реализации, но может работать с данными через предоставленный набор операций. Преимущество абстракции данных в разделении операций над данными и внутреннего представления этих данных, что позволяет изменять реализацию, не затрагивая пользователей типа данных.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8455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13964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24876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Внутри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MovePoint</a:t>
            </a:r>
            <a:r>
              <a:rPr lang="ru-RU" dirty="0"/>
              <a:t> мы обращаемся к точке по имени </a:t>
            </a: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</a:t>
            </a:r>
            <a:r>
              <a:rPr lang="ru-RU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620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Если мы заменим эту функцию на метод, то внутри него мы можем обращаться к полям по их имени.</a:t>
            </a:r>
          </a:p>
          <a:p>
            <a:endParaRPr lang="ru-RU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При вызове метода вы указываете объект, которому адресован вызов. Информация об этом объекте передаётся методу через неявный параметр с именем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. </a:t>
            </a:r>
            <a:r>
              <a:rPr lang="ru-RU" sz="120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</a:t>
            </a:r>
            <a:r>
              <a:rPr lang="ru-RU" dirty="0"/>
              <a:t> — это </a:t>
            </a:r>
            <a:r>
              <a:rPr lang="ru-RU" b="1" dirty="0">
                <a:effectLst/>
              </a:rPr>
              <a:t>указатель</a:t>
            </a:r>
            <a:r>
              <a:rPr lang="ru-RU" dirty="0"/>
              <a:t> на текущий объект, который можно использовать только внутри метода. Более подробно указатели вы будете изучать позже, а пока достаточно знать, что передача по указателю очень похожа на передачу по ссылке — объект не копируется и может быть изменён.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61249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066AAE-56D7-4996-AF0D-BCEC07780D2B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1949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33499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8229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37929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0272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824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321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01704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388966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9518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2355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3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D4A00E6-4AF6-4649-AA40-149A527CF7DB}" type="slidenum">
              <a:rPr lang="ru-RU" smtClean="0"/>
              <a:pPr>
                <a:defRPr/>
              </a:pPr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2825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4" r:id="rId1"/>
    <p:sldLayoutId id="2147483705" r:id="rId2"/>
    <p:sldLayoutId id="2147483706" r:id="rId3"/>
    <p:sldLayoutId id="2147483707" r:id="rId4"/>
    <p:sldLayoutId id="2147483708" r:id="rId5"/>
    <p:sldLayoutId id="2147483709" r:id="rId6"/>
    <p:sldLayoutId id="2147483710" r:id="rId7"/>
    <p:sldLayoutId id="2147483711" r:id="rId8"/>
    <p:sldLayoutId id="2147483712" r:id="rId9"/>
    <p:sldLayoutId id="2147483713" r:id="rId10"/>
    <p:sldLayoutId id="214748371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17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utility/exchange" TargetMode="External"/><Relationship Id="rId1" Type="http://schemas.openxmlformats.org/officeDocument/2006/relationships/slideLayout" Target="../slideLayouts/slideLayout7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0c2uBSY425nzNgiO" TargetMode="External"/><Relationship Id="rId1" Type="http://schemas.openxmlformats.org/officeDocument/2006/relationships/slideLayout" Target="../slideLayouts/slideLayout7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bzbqAdTJspyA2WZA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wandbox.org/permlink/BA36QTz5AhEHY2XN" TargetMode="Externa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andbox.org/permlink/1jrbrx0sZ2Onh9Wi" TargetMode="Externa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wandbox.org/permlink/c3su0ECMm84fRNDE" TargetMode="Externa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andbox.org/permlink/Wq8WlsDg4VzeRQfQ" TargetMode="Externa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andbox.org/permlink/vYlRGmbkmDIHo7sK" TargetMode="Externa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wandbox.org/permlink/9NCf4pztCsiSZpc8" TargetMode="Externa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c-explicit" TargetMode="Externa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692696"/>
            <a:ext cx="9144000" cy="3240360"/>
          </a:xfrm>
        </p:spPr>
        <p:txBody>
          <a:bodyPr>
            <a:normAutofit/>
          </a:bodyPr>
          <a:lstStyle/>
          <a:p>
            <a:r>
              <a:rPr lang="ru-RU" sz="66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объектно-ориентированного программирования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49080"/>
            <a:ext cx="9144000" cy="1108720"/>
          </a:xfrm>
        </p:spPr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Инкапсуляция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Способность объекта скрывать своё внутреннее устройство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Класс рассматривается как </a:t>
            </a:r>
            <a:r>
              <a:rPr lang="ru-RU" b="1" dirty="0"/>
              <a:t>черный ящик</a:t>
            </a:r>
          </a:p>
          <a:p>
            <a:pPr>
              <a:lnSpc>
                <a:spcPct val="90000"/>
              </a:lnSpc>
            </a:pPr>
            <a:r>
              <a:rPr lang="ru-RU" dirty="0"/>
              <a:t>Класс состоит из двух частей: </a:t>
            </a:r>
            <a:r>
              <a:rPr lang="ru-RU" b="1" dirty="0">
                <a:solidFill>
                  <a:srgbClr val="FF0000"/>
                </a:solidFill>
              </a:rPr>
              <a:t>интерфейса </a:t>
            </a:r>
            <a:r>
              <a:rPr lang="ru-RU" dirty="0"/>
              <a:t>и </a:t>
            </a:r>
            <a:r>
              <a:rPr lang="ru-RU" b="1" dirty="0">
                <a:solidFill>
                  <a:srgbClr val="FF0000"/>
                </a:solidFill>
              </a:rPr>
              <a:t>реализации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Пользователи класса взаимодействуют только с его интерфейсом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Реализация отвечает за сохранение </a:t>
            </a:r>
            <a:r>
              <a:rPr lang="ru-RU" b="1" dirty="0">
                <a:solidFill>
                  <a:srgbClr val="FF0000"/>
                </a:solidFill>
              </a:rPr>
              <a:t>инвариантов</a:t>
            </a:r>
            <a:r>
              <a:rPr lang="ru-RU" dirty="0"/>
              <a:t> класса (непротиворечивое внутреннее состояние объекта)</a:t>
            </a:r>
          </a:p>
          <a:p>
            <a:pPr>
              <a:lnSpc>
                <a:spcPct val="90000"/>
              </a:lnSpc>
            </a:pPr>
            <a:r>
              <a:rPr lang="ru-RU" dirty="0"/>
              <a:t>Уменьшает число связей между классами и упрощает их независимую реализацию, модификацию и тестирование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838200" y="1740872"/>
            <a:ext cx="97748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84032" y="5157192"/>
            <a:ext cx="5691675" cy="16004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created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Enter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Exit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MakeModifiedPostCard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is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copied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Post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en-US" sz="1400" dirty="0">
                <a:latin typeface="Consolas" panose="020B0609020204030204" pitchFamily="49" charset="0"/>
              </a:rPr>
              <a:t> - modified</a:t>
            </a:r>
            <a:endParaRPr lang="ru-RU" sz="1400" dirty="0">
              <a:latin typeface="Consolas" panose="020B0609020204030204" pitchFamily="49" charset="0"/>
            </a:endParaRPr>
          </a:p>
          <a:p>
            <a:r>
              <a:rPr lang="ru-RU" sz="1400" dirty="0">
                <a:latin typeface="Consolas" panose="020B0609020204030204" pitchFamily="49" charset="0"/>
              </a:rPr>
              <a:t>Post </a:t>
            </a:r>
            <a:r>
              <a:rPr lang="ru-RU" sz="1400" dirty="0" err="1">
                <a:latin typeface="Consolas" panose="020B0609020204030204" pitchFamily="49" charset="0"/>
              </a:rPr>
              <a:t>card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was</a:t>
            </a:r>
            <a:r>
              <a:rPr lang="ru-RU" sz="1400" dirty="0">
                <a:latin typeface="Consolas" panose="020B0609020204030204" pitchFamily="49" charset="0"/>
              </a:rPr>
              <a:t> </a:t>
            </a:r>
            <a:r>
              <a:rPr lang="ru-RU" sz="1400" dirty="0" err="1">
                <a:latin typeface="Consolas" panose="020B0609020204030204" pitchFamily="49" charset="0"/>
              </a:rPr>
              <a:t>destroyed</a:t>
            </a:r>
            <a:r>
              <a:rPr lang="ru-RU" sz="1400" dirty="0">
                <a:latin typeface="Consolas" panose="020B0609020204030204" pitchFamily="49" charset="0"/>
              </a:rPr>
              <a:t>: </a:t>
            </a:r>
            <a:r>
              <a:rPr lang="ru-RU" sz="1400" dirty="0" err="1">
                <a:latin typeface="Consolas" panose="020B0609020204030204" pitchFamily="49" charset="0"/>
              </a:rPr>
              <a:t>Hello</a:t>
            </a:r>
            <a:r>
              <a:rPr lang="ru-RU" sz="1400" dirty="0">
                <a:latin typeface="Consolas" panose="020B0609020204030204" pitchFamily="49" charset="0"/>
              </a:rPr>
              <a:t> - </a:t>
            </a:r>
            <a:r>
              <a:rPr lang="ru-RU" sz="1400" dirty="0" err="1">
                <a:latin typeface="Consolas" panose="020B0609020204030204" pitchFamily="49" charset="0"/>
              </a:rPr>
              <a:t>modified</a:t>
            </a:r>
            <a:endParaRPr lang="ru-RU" sz="1400" dirty="0">
              <a:latin typeface="Consolas" panose="020B0609020204030204" pitchFamily="49" charset="0"/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87DC2A5-062B-4B1C-8220-496A25FA0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Elision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7157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2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sz="3600"/>
              <a:t>Автоматически сгенерированный конструктор копирования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Если программист не определит конструктор копирования явно, компилятор сгенерирует его во время компиляции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Автоматически сгенерированный конструктор копирования </a:t>
            </a:r>
            <a:r>
              <a:rPr lang="ru-RU" b="1" dirty="0"/>
              <a:t>осуществляет копирование всех полей класса</a:t>
            </a:r>
            <a:r>
              <a:rPr lang="ru-RU" dirty="0"/>
              <a:t>, вызывая для них их конструкторы копирования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DD604AA-D8AA-4EF4-A104-861C14224A24}"/>
              </a:ext>
            </a:extLst>
          </p:cNvPr>
          <p:cNvSpPr/>
          <p:nvPr/>
        </p:nvSpPr>
        <p:spPr>
          <a:xfrm>
            <a:off x="86376" y="79581"/>
            <a:ext cx="1159328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{.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MakeModifiedPostcardInEnvelope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env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modifiedEnv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42D834-00AE-4266-A547-C59CB9F73E80}"/>
              </a:ext>
            </a:extLst>
          </p:cNvPr>
          <p:cNvSpPr/>
          <p:nvPr/>
        </p:nvSpPr>
        <p:spPr>
          <a:xfrm>
            <a:off x="6385643" y="4439317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399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Создание собственного конструктора копирования</a:t>
            </a:r>
          </a:p>
        </p:txBody>
      </p:sp>
      <p:sp>
        <p:nvSpPr>
          <p:cNvPr id="501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Автоматически сгенерированный конструктор копирования не всегда подходит</a:t>
            </a:r>
          </a:p>
          <a:p>
            <a:pPr lvl="1"/>
            <a:r>
              <a:rPr lang="ru-RU"/>
              <a:t>Создание копии объекта – больше простого копирования всех его полей</a:t>
            </a:r>
          </a:p>
          <a:p>
            <a:r>
              <a:rPr lang="ru-RU"/>
              <a:t>Пример: класс, реализующий динамический массив</a:t>
            </a:r>
          </a:p>
          <a:p>
            <a:pPr lvl="1"/>
            <a:r>
              <a:rPr lang="ru-RU"/>
              <a:t>Копирование массива требует выделения динамической памяти и копирования элементов исходного массива</a:t>
            </a:r>
          </a:p>
          <a:p>
            <a:r>
              <a:rPr lang="ru-RU"/>
              <a:t>Выход – создавать собственный копирующий конструктор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0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0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0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0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9" grpId="0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1919288" y="1857574"/>
            <a:ext cx="8497887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stdio.h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"</a:t>
            </a:r>
            <a:r>
              <a:rPr lang="ru-RU" sz="1400" b="1" dirty="0" err="1">
                <a:latin typeface="Courier New" pitchFamily="49" charset="0"/>
              </a:rPr>
              <a:t>memory.h</a:t>
            </a:r>
            <a:r>
              <a:rPr lang="ru-RU" sz="1400" b="1" dirty="0">
                <a:latin typeface="Courier New" pitchFamily="49" charset="0"/>
              </a:rPr>
              <a:t>"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():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nullptr</a:t>
            </a:r>
            <a:r>
              <a:rPr lang="ru-RU" sz="1400" b="1" dirty="0">
                <a:latin typeface="Courier New" pitchFamily="49" charset="0"/>
              </a:rPr>
              <a:t>),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(0){}</a:t>
            </a: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const&amp;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arr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: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new</a:t>
            </a:r>
            <a:r>
              <a:rPr lang="ru-RU" sz="1400" b="1" dirty="0">
                <a:latin typeface="Courier New" pitchFamily="49" charset="0"/>
              </a:rPr>
              <a:t> int [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])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,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arr.m_size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 != 0)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	</a:t>
            </a:r>
            <a:r>
              <a:rPr lang="ru-RU" sz="1400" b="1" dirty="0" err="1">
                <a:latin typeface="Courier New" pitchFamily="49" charset="0"/>
              </a:rPr>
              <a:t>memcpy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arr.m_pData</a:t>
            </a:r>
            <a:r>
              <a:rPr lang="ru-RU" sz="1400" b="1" dirty="0">
                <a:latin typeface="Courier New" pitchFamily="49" charset="0"/>
              </a:rPr>
              <a:t>, </a:t>
            </a:r>
            <a:r>
              <a:rPr lang="ru-RU" sz="1400" b="1" dirty="0" err="1">
                <a:latin typeface="Courier New" pitchFamily="49" charset="0"/>
              </a:rPr>
              <a:t>sizeof</a:t>
            </a:r>
            <a:r>
              <a:rPr lang="ru-RU" sz="1400" b="1" dirty="0">
                <a:latin typeface="Courier New" pitchFamily="49" charset="0"/>
              </a:rPr>
              <a:t>(int) * 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 </a:t>
            </a:r>
            <a:r>
              <a:rPr lang="ru-RU" sz="1400" b="1" dirty="0">
                <a:latin typeface="Courier New" pitchFamily="49" charset="0"/>
              </a:rPr>
              <a:t>}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4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400" b="1" dirty="0">
                <a:latin typeface="Courier New" pitchFamily="49" charset="0"/>
                <a:cs typeface="Courier New" pitchFamily="49" charset="0"/>
              </a:rPr>
              <a:t>;}</a:t>
            </a: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endParaRPr lang="ru-RU" sz="1400" b="1" dirty="0">
              <a:latin typeface="Courier New" pitchFamily="49" charset="0"/>
            </a:endParaRPr>
          </a:p>
          <a:p>
            <a:pPr>
              <a:tabLst>
                <a:tab pos="446088" algn="l"/>
              </a:tabLst>
            </a:pPr>
            <a:r>
              <a:rPr lang="ru-RU" sz="1400" b="1" dirty="0" err="1">
                <a:latin typeface="Courier New" pitchFamily="49" charset="0"/>
              </a:rPr>
              <a:t>private</a:t>
            </a:r>
            <a:r>
              <a:rPr lang="ru-RU" sz="1400" b="1" dirty="0">
                <a:latin typeface="Courier New" pitchFamily="49" charset="0"/>
              </a:rPr>
              <a:t>: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 * </a:t>
            </a:r>
            <a:r>
              <a:rPr lang="ru-RU" sz="1400" b="1" dirty="0" err="1">
                <a:latin typeface="Courier New" pitchFamily="49" charset="0"/>
              </a:rPr>
              <a:t>m_pData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	int	</a:t>
            </a:r>
            <a:r>
              <a:rPr lang="ru-RU" sz="1400" b="1" dirty="0" err="1">
                <a:latin typeface="Courier New" pitchFamily="49" charset="0"/>
              </a:rPr>
              <a:t>m_size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>
              <a:tabLst>
                <a:tab pos="446088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</a:p>
        </p:txBody>
      </p:sp>
    </p:spTree>
    <p:custDataLst>
      <p:tags r:id="rId1"/>
    </p:custData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77C7A89-7415-4BDA-A87E-4393C0BB6C2A}"/>
              </a:ext>
            </a:extLst>
          </p:cNvPr>
          <p:cNvSpPr txBox="1"/>
          <p:nvPr/>
        </p:nvSpPr>
        <p:spPr>
          <a:xfrm>
            <a:off x="0" y="-1"/>
            <a:ext cx="915634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grpSp>
        <p:nvGrpSpPr>
          <p:cNvPr id="48" name="Группа 47">
            <a:extLst>
              <a:ext uri="{FF2B5EF4-FFF2-40B4-BE49-F238E27FC236}">
                <a16:creationId xmlns:a16="http://schemas.microsoft.com/office/drawing/2014/main" id="{237F44B4-6AF7-4DCD-95BC-81FE18E763F4}"/>
              </a:ext>
            </a:extLst>
          </p:cNvPr>
          <p:cNvGrpSpPr/>
          <p:nvPr/>
        </p:nvGrpSpPr>
        <p:grpSpPr>
          <a:xfrm>
            <a:off x="7392144" y="3429868"/>
            <a:ext cx="3924436" cy="3137024"/>
            <a:chOff x="7392144" y="3429868"/>
            <a:chExt cx="3924436" cy="3137024"/>
          </a:xfrm>
        </p:grpSpPr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0E4355BE-3DA5-48D7-95CB-04E4C14B2710}"/>
                </a:ext>
              </a:extLst>
            </p:cNvPr>
            <p:cNvSpPr/>
            <p:nvPr/>
          </p:nvSpPr>
          <p:spPr>
            <a:xfrm>
              <a:off x="786019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4E7E2A18-094C-4CD4-8C93-E6A17F9BA604}"/>
                </a:ext>
              </a:extLst>
            </p:cNvPr>
            <p:cNvSpPr/>
            <p:nvPr/>
          </p:nvSpPr>
          <p:spPr>
            <a:xfrm>
              <a:off x="829224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321D90A5-032B-4A3F-B77F-5A6B48893F5F}"/>
                </a:ext>
              </a:extLst>
            </p:cNvPr>
            <p:cNvSpPr/>
            <p:nvPr/>
          </p:nvSpPr>
          <p:spPr>
            <a:xfrm>
              <a:off x="872429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3AF9C722-5B5F-46F5-988B-D1EDD892DBA1}"/>
                </a:ext>
              </a:extLst>
            </p:cNvPr>
            <p:cNvSpPr/>
            <p:nvPr/>
          </p:nvSpPr>
          <p:spPr>
            <a:xfrm>
              <a:off x="9156340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B9E1CEA9-6502-4D29-BCF5-18291E99066B}"/>
                </a:ext>
              </a:extLst>
            </p:cNvPr>
            <p:cNvSpPr/>
            <p:nvPr/>
          </p:nvSpPr>
          <p:spPr>
            <a:xfrm>
              <a:off x="9588388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937062F0-CD74-49D2-9A10-A5FF381FCAA1}"/>
                </a:ext>
              </a:extLst>
            </p:cNvPr>
            <p:cNvSpPr/>
            <p:nvPr/>
          </p:nvSpPr>
          <p:spPr>
            <a:xfrm>
              <a:off x="7392144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B983EDE4-7C54-47F5-A3D8-E37B6132FEE4}"/>
                </a:ext>
              </a:extLst>
            </p:cNvPr>
            <p:cNvSpPr/>
            <p:nvPr/>
          </p:nvSpPr>
          <p:spPr>
            <a:xfrm>
              <a:off x="7392144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m_capacity:7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034707C2-2D0A-4A68-A9A3-4E0CA2D87EDF}"/>
                </a:ext>
              </a:extLst>
            </p:cNvPr>
            <p:cNvSpPr/>
            <p:nvPr/>
          </p:nvSpPr>
          <p:spPr>
            <a:xfrm>
              <a:off x="7392144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cxnSp>
          <p:nvCxnSpPr>
            <p:cNvPr id="20" name="Соединитель: уступ 19">
              <a:extLst>
                <a:ext uri="{FF2B5EF4-FFF2-40B4-BE49-F238E27FC236}">
                  <a16:creationId xmlns:a16="http://schemas.microsoft.com/office/drawing/2014/main" id="{1802EDC2-EB69-48C8-9C97-35D24D354D49}"/>
                </a:ext>
              </a:extLst>
            </p:cNvPr>
            <p:cNvCxnSpPr>
              <a:stCxn id="13" idx="3"/>
              <a:endCxn id="7" idx="2"/>
            </p:cNvCxnSpPr>
            <p:nvPr/>
          </p:nvCxnSpPr>
          <p:spPr>
            <a:xfrm flipH="1" flipV="1">
              <a:off x="8076220" y="3861916"/>
              <a:ext cx="828092" cy="2488952"/>
            </a:xfrm>
            <a:prstGeom prst="bentConnector4">
              <a:avLst>
                <a:gd name="adj1" fmla="val -27606"/>
                <a:gd name="adj2" fmla="val 5434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Прямоугольник 24">
              <a:extLst>
                <a:ext uri="{FF2B5EF4-FFF2-40B4-BE49-F238E27FC236}">
                  <a16:creationId xmlns:a16="http://schemas.microsoft.com/office/drawing/2014/main" id="{14029C99-C96B-4F92-9568-281424106D0A}"/>
                </a:ext>
              </a:extLst>
            </p:cNvPr>
            <p:cNvSpPr/>
            <p:nvPr/>
          </p:nvSpPr>
          <p:spPr>
            <a:xfrm>
              <a:off x="10020436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6" name="Прямоугольник 25">
              <a:extLst>
                <a:ext uri="{FF2B5EF4-FFF2-40B4-BE49-F238E27FC236}">
                  <a16:creationId xmlns:a16="http://schemas.microsoft.com/office/drawing/2014/main" id="{78F22C12-88F3-4104-956C-F8163EE6036D}"/>
                </a:ext>
              </a:extLst>
            </p:cNvPr>
            <p:cNvSpPr/>
            <p:nvPr/>
          </p:nvSpPr>
          <p:spPr>
            <a:xfrm>
              <a:off x="10452484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27" name="Прямоугольник 26">
              <a:extLst>
                <a:ext uri="{FF2B5EF4-FFF2-40B4-BE49-F238E27FC236}">
                  <a16:creationId xmlns:a16="http://schemas.microsoft.com/office/drawing/2014/main" id="{9C581B60-3515-4267-A70A-8B2D7E246436}"/>
                </a:ext>
              </a:extLst>
            </p:cNvPr>
            <p:cNvSpPr/>
            <p:nvPr/>
          </p:nvSpPr>
          <p:spPr>
            <a:xfrm>
              <a:off x="10884532" y="3429868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</p:grpSp>
      <p:grpSp>
        <p:nvGrpSpPr>
          <p:cNvPr id="46" name="Группа 45">
            <a:extLst>
              <a:ext uri="{FF2B5EF4-FFF2-40B4-BE49-F238E27FC236}">
                <a16:creationId xmlns:a16="http://schemas.microsoft.com/office/drawing/2014/main" id="{AF001EB4-2CC1-4453-9E03-33A7CDDEB713}"/>
              </a:ext>
            </a:extLst>
          </p:cNvPr>
          <p:cNvGrpSpPr/>
          <p:nvPr/>
        </p:nvGrpSpPr>
        <p:grpSpPr>
          <a:xfrm>
            <a:off x="9114804" y="4134284"/>
            <a:ext cx="2160240" cy="2432608"/>
            <a:chOff x="9114804" y="4134284"/>
            <a:chExt cx="2160240" cy="2432608"/>
          </a:xfrm>
        </p:grpSpPr>
        <p:sp>
          <p:nvSpPr>
            <p:cNvPr id="22" name="Прямоугольник 21">
              <a:extLst>
                <a:ext uri="{FF2B5EF4-FFF2-40B4-BE49-F238E27FC236}">
                  <a16:creationId xmlns:a16="http://schemas.microsoft.com/office/drawing/2014/main" id="{8F75DB22-5D14-4125-A007-EEAE6AD4438C}"/>
                </a:ext>
              </a:extLst>
            </p:cNvPr>
            <p:cNvSpPr/>
            <p:nvPr/>
          </p:nvSpPr>
          <p:spPr>
            <a:xfrm>
              <a:off x="9588388" y="6134844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m_chars</a:t>
              </a:r>
              <a:endParaRPr lang="ru-RU" dirty="0"/>
            </a:p>
          </p:txBody>
        </p:sp>
        <p:sp>
          <p:nvSpPr>
            <p:cNvPr id="23" name="Прямоугольник 22">
              <a:extLst>
                <a:ext uri="{FF2B5EF4-FFF2-40B4-BE49-F238E27FC236}">
                  <a16:creationId xmlns:a16="http://schemas.microsoft.com/office/drawing/2014/main" id="{0B911A00-6FA8-44F1-B0BB-B060C4748412}"/>
                </a:ext>
              </a:extLst>
            </p:cNvPr>
            <p:cNvSpPr/>
            <p:nvPr/>
          </p:nvSpPr>
          <p:spPr>
            <a:xfrm>
              <a:off x="9588388" y="5702796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m_capacity:4</a:t>
              </a:r>
              <a:endParaRPr lang="ru-RU" dirty="0"/>
            </a:p>
          </p:txBody>
        </p:sp>
        <p:sp>
          <p:nvSpPr>
            <p:cNvPr id="24" name="Прямоугольник 23">
              <a:extLst>
                <a:ext uri="{FF2B5EF4-FFF2-40B4-BE49-F238E27FC236}">
                  <a16:creationId xmlns:a16="http://schemas.microsoft.com/office/drawing/2014/main" id="{5FBE92BD-D2A3-4C1C-A360-A28752F63822}"/>
                </a:ext>
              </a:extLst>
            </p:cNvPr>
            <p:cNvSpPr/>
            <p:nvPr/>
          </p:nvSpPr>
          <p:spPr>
            <a:xfrm>
              <a:off x="9588388" y="5270748"/>
              <a:ext cx="1512168" cy="43204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m_size:4</a:t>
              </a:r>
              <a:endParaRPr lang="ru-RU" dirty="0"/>
            </a:p>
          </p:txBody>
        </p:sp>
        <p:sp>
          <p:nvSpPr>
            <p:cNvPr id="29" name="Прямоугольник 28">
              <a:extLst>
                <a:ext uri="{FF2B5EF4-FFF2-40B4-BE49-F238E27FC236}">
                  <a16:creationId xmlns:a16="http://schemas.microsoft.com/office/drawing/2014/main" id="{B9F93D66-ED09-42A7-A634-E9CEE04B92EA}"/>
                </a:ext>
              </a:extLst>
            </p:cNvPr>
            <p:cNvSpPr/>
            <p:nvPr/>
          </p:nvSpPr>
          <p:spPr>
            <a:xfrm>
              <a:off x="9114804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0" name="Прямоугольник 29">
              <a:extLst>
                <a:ext uri="{FF2B5EF4-FFF2-40B4-BE49-F238E27FC236}">
                  <a16:creationId xmlns:a16="http://schemas.microsoft.com/office/drawing/2014/main" id="{440F88A9-1EB9-45D7-B0C1-9FB88C6C3A9B}"/>
                </a:ext>
              </a:extLst>
            </p:cNvPr>
            <p:cNvSpPr/>
            <p:nvPr/>
          </p:nvSpPr>
          <p:spPr>
            <a:xfrm>
              <a:off x="9546852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1" name="Прямоугольник 30">
              <a:extLst>
                <a:ext uri="{FF2B5EF4-FFF2-40B4-BE49-F238E27FC236}">
                  <a16:creationId xmlns:a16="http://schemas.microsoft.com/office/drawing/2014/main" id="{1A0208A0-F5C8-4C37-B811-2DCD530721E5}"/>
                </a:ext>
              </a:extLst>
            </p:cNvPr>
            <p:cNvSpPr/>
            <p:nvPr/>
          </p:nvSpPr>
          <p:spPr>
            <a:xfrm>
              <a:off x="9978900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2" name="Прямоугольник 31">
              <a:extLst>
                <a:ext uri="{FF2B5EF4-FFF2-40B4-BE49-F238E27FC236}">
                  <a16:creationId xmlns:a16="http://schemas.microsoft.com/office/drawing/2014/main" id="{7FCD76E8-7C35-49F1-93B5-CA3DCDC523C4}"/>
                </a:ext>
              </a:extLst>
            </p:cNvPr>
            <p:cNvSpPr/>
            <p:nvPr/>
          </p:nvSpPr>
          <p:spPr>
            <a:xfrm>
              <a:off x="10410948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sp>
          <p:nvSpPr>
            <p:cNvPr id="33" name="Прямоугольник 32">
              <a:extLst>
                <a:ext uri="{FF2B5EF4-FFF2-40B4-BE49-F238E27FC236}">
                  <a16:creationId xmlns:a16="http://schemas.microsoft.com/office/drawing/2014/main" id="{DFEB4E39-758A-4EA3-8DCF-06A60019B98A}"/>
                </a:ext>
              </a:extLst>
            </p:cNvPr>
            <p:cNvSpPr/>
            <p:nvPr/>
          </p:nvSpPr>
          <p:spPr>
            <a:xfrm>
              <a:off x="10842996" y="4134284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?</a:t>
              </a:r>
              <a:endParaRPr lang="ru-RU" dirty="0"/>
            </a:p>
          </p:txBody>
        </p:sp>
        <p:cxnSp>
          <p:nvCxnSpPr>
            <p:cNvPr id="37" name="Соединитель: уступ 36">
              <a:extLst>
                <a:ext uri="{FF2B5EF4-FFF2-40B4-BE49-F238E27FC236}">
                  <a16:creationId xmlns:a16="http://schemas.microsoft.com/office/drawing/2014/main" id="{EB949936-9BA8-4BD3-8671-A8B06CB46D6C}"/>
                </a:ext>
              </a:extLst>
            </p:cNvPr>
            <p:cNvCxnSpPr>
              <a:cxnSpLocks/>
              <a:stCxn id="22" idx="3"/>
              <a:endCxn id="29" idx="2"/>
            </p:cNvCxnSpPr>
            <p:nvPr/>
          </p:nvCxnSpPr>
          <p:spPr>
            <a:xfrm flipH="1" flipV="1">
              <a:off x="9330828" y="4566332"/>
              <a:ext cx="1769728" cy="1784536"/>
            </a:xfrm>
            <a:prstGeom prst="bentConnector4">
              <a:avLst>
                <a:gd name="adj1" fmla="val -12917"/>
                <a:gd name="adj2" fmla="val 7455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Группа 46">
            <a:extLst>
              <a:ext uri="{FF2B5EF4-FFF2-40B4-BE49-F238E27FC236}">
                <a16:creationId xmlns:a16="http://schemas.microsoft.com/office/drawing/2014/main" id="{9D1D135D-F4FF-47BE-9833-6A1D90BB15E5}"/>
              </a:ext>
            </a:extLst>
          </p:cNvPr>
          <p:cNvGrpSpPr/>
          <p:nvPr/>
        </p:nvGrpSpPr>
        <p:grpSpPr>
          <a:xfrm>
            <a:off x="9114804" y="4134284"/>
            <a:ext cx="2160240" cy="432048"/>
            <a:chOff x="12288688" y="4144460"/>
            <a:chExt cx="2160240" cy="432048"/>
          </a:xfrm>
        </p:grpSpPr>
        <p:sp>
          <p:nvSpPr>
            <p:cNvPr id="41" name="Прямоугольник 40">
              <a:extLst>
                <a:ext uri="{FF2B5EF4-FFF2-40B4-BE49-F238E27FC236}">
                  <a16:creationId xmlns:a16="http://schemas.microsoft.com/office/drawing/2014/main" id="{56C95ADD-571B-41F9-9A55-AD92E234C46A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2" name="Прямоугольник 41">
              <a:extLst>
                <a:ext uri="{FF2B5EF4-FFF2-40B4-BE49-F238E27FC236}">
                  <a16:creationId xmlns:a16="http://schemas.microsoft.com/office/drawing/2014/main" id="{F6304DC4-ED30-459A-98DF-2C834017899D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43" name="Прямоугольник 42">
              <a:extLst>
                <a:ext uri="{FF2B5EF4-FFF2-40B4-BE49-F238E27FC236}">
                  <a16:creationId xmlns:a16="http://schemas.microsoft.com/office/drawing/2014/main" id="{1BBF4F04-F8CB-4C03-A9A0-E72459A7D711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44" name="Прямоугольник 43">
              <a:extLst>
                <a:ext uri="{FF2B5EF4-FFF2-40B4-BE49-F238E27FC236}">
                  <a16:creationId xmlns:a16="http://schemas.microsoft.com/office/drawing/2014/main" id="{A225F88F-8718-4AC3-9739-E969905A330C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45" name="Прямоугольник 44">
              <a:extLst>
                <a:ext uri="{FF2B5EF4-FFF2-40B4-BE49-F238E27FC236}">
                  <a16:creationId xmlns:a16="http://schemas.microsoft.com/office/drawing/2014/main" id="{CFE50153-62A0-4CEB-9AE4-9CDEC5025BF6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1679534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Запрещение копирования объектов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ru-RU" sz="2800" dirty="0"/>
              <a:t>Возможны ситуации, когда операция копирования объекта не имеет смысла и должна быть запрещена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сетевое соединение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Класс, инкапсулирующий работу с файлом</a:t>
            </a:r>
          </a:p>
          <a:p>
            <a:pPr lvl="1">
              <a:lnSpc>
                <a:spcPct val="80000"/>
              </a:lnSpc>
            </a:pPr>
            <a:r>
              <a:rPr lang="ru-RU" sz="2300" dirty="0"/>
              <a:t>Объект должен существовать в единственном экземпляре внутри приложения, например, «клавиатура»</a:t>
            </a:r>
          </a:p>
          <a:p>
            <a:pPr>
              <a:lnSpc>
                <a:spcPct val="80000"/>
              </a:lnSpc>
            </a:pPr>
            <a:r>
              <a:rPr lang="ru-RU" dirty="0"/>
              <a:t>Для запрещения копирования объекта, конструктор помечается = </a:t>
            </a:r>
            <a:r>
              <a:rPr lang="en-US" dirty="0"/>
              <a:t>delete</a:t>
            </a:r>
            <a:endParaRPr lang="ru-RU" dirty="0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28E7928-B8A2-42F2-BD9F-3456E53A0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11624" y="4869160"/>
            <a:ext cx="7344816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2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22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2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22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22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227" grpId="0" build="p"/>
      <p:bldP spid="4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Перегрузка оператора присваивания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210206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Автоматически сгенерированный оператор присваивания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Оператор присваивания, как и конструктор копирования может быть автоматически сгенерирован компилятором в случае необходимости</a:t>
            </a:r>
          </a:p>
          <a:p>
            <a:pPr lvl="1"/>
            <a:r>
              <a:rPr lang="ru-RU" dirty="0"/>
              <a:t>Автоматически сгенерированный оператор присваивания выполняет вызов операторов присваивания для всех своих полей, а также родительского класса (если есть родитель)</a:t>
            </a:r>
          </a:p>
          <a:p>
            <a:r>
              <a:rPr lang="ru-RU" dirty="0"/>
              <a:t>В ряде случаев компилятор не может сгенерировать оператор присваивания</a:t>
            </a:r>
          </a:p>
          <a:p>
            <a:pPr lvl="1"/>
            <a:r>
              <a:rPr lang="ru-RU" dirty="0"/>
              <a:t>Класс содержит ссылки или константы</a:t>
            </a:r>
          </a:p>
          <a:p>
            <a:pPr lvl="1"/>
            <a:r>
              <a:rPr lang="ru-RU" dirty="0"/>
              <a:t>В родительском классе оператор присваивания объявлен приватным</a:t>
            </a:r>
          </a:p>
        </p:txBody>
      </p:sp>
    </p:spTree>
    <p:extLst>
      <p:ext uri="{BB962C8B-B14F-4D97-AF65-F5344CB8AC3E}">
        <p14:creationId xmlns:p14="http://schemas.microsoft.com/office/powerpoint/2010/main" val="475290575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нужен собственный оператор присваивания?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Как правило, во всех случаях, когда классу нужен собственный конструктор копирования</a:t>
            </a:r>
          </a:p>
          <a:p>
            <a:pPr lvl="1"/>
            <a:r>
              <a:rPr lang="ru-RU" dirty="0"/>
              <a:t>Создание копии не сводится к обычному копированию полей класса</a:t>
            </a:r>
            <a:endParaRPr lang="en-US" dirty="0"/>
          </a:p>
          <a:p>
            <a:r>
              <a:rPr lang="ru-RU" dirty="0"/>
              <a:t>Оператор присваивания должен возвращать ссылку на левый операнд, чтобы были возможны следующие выражения, допустимые для встроенных типов:</a:t>
            </a:r>
          </a:p>
          <a:p>
            <a:pPr lvl="1"/>
            <a:r>
              <a:rPr lang="en-US" dirty="0"/>
              <a:t>if ((a =</a:t>
            </a:r>
            <a:r>
              <a:rPr lang="ru-RU" dirty="0"/>
              <a:t> </a:t>
            </a:r>
            <a:r>
              <a:rPr lang="en-US" dirty="0"/>
              <a:t>b) == c) {…}</a:t>
            </a:r>
            <a:endParaRPr lang="ru-RU" dirty="0"/>
          </a:p>
          <a:p>
            <a:r>
              <a:rPr lang="ru-RU" dirty="0"/>
              <a:t>Оператор присваивания должен корректно обрабатывать некоторые особенные ситуации</a:t>
            </a:r>
          </a:p>
          <a:p>
            <a:pPr lvl="1"/>
            <a:r>
              <a:rPr lang="ru-RU" dirty="0"/>
              <a:t>Например, присваивание самому себе не должно приводить к порче данных</a:t>
            </a:r>
          </a:p>
          <a:p>
            <a:pPr lvl="1"/>
            <a:r>
              <a:rPr lang="ru-RU" dirty="0"/>
              <a:t>Наиболее надежный способ – использовать конструктор копирования для создания копии</a:t>
            </a:r>
          </a:p>
        </p:txBody>
      </p:sp>
    </p:spTree>
    <p:extLst>
      <p:ext uri="{BB962C8B-B14F-4D97-AF65-F5344CB8AC3E}">
        <p14:creationId xmlns:p14="http://schemas.microsoft.com/office/powerpoint/2010/main" val="615132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Наследование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Концепция, при которой новый абстрактный тип данных наследует данные и функциональность существующего типа</a:t>
            </a:r>
          </a:p>
          <a:p>
            <a:r>
              <a:rPr lang="ru-RU" dirty="0"/>
              <a:t>Способствует повторному использованию кода</a:t>
            </a:r>
          </a:p>
          <a:p>
            <a:r>
              <a:rPr lang="ru-RU" dirty="0"/>
              <a:t>Расширение функционала за счёт добавления новых данных и</a:t>
            </a:r>
            <a:r>
              <a:rPr lang="en-US" dirty="0"/>
              <a:t>/</a:t>
            </a:r>
            <a:r>
              <a:rPr lang="ru-RU" dirty="0"/>
              <a:t>или операций</a:t>
            </a:r>
            <a:endParaRPr lang="en-US" dirty="0"/>
          </a:p>
          <a:p>
            <a:r>
              <a:rPr lang="ru-RU" dirty="0"/>
              <a:t>Позволяет строить иерархии классов</a:t>
            </a:r>
          </a:p>
        </p:txBody>
      </p:sp>
    </p:spTree>
    <p:custDataLst>
      <p:tags r:id="rId1"/>
    </p:custData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99FFA69-1756-4DB7-89F4-DCBBDFE01BAF}"/>
              </a:ext>
            </a:extLst>
          </p:cNvPr>
          <p:cNvSpPr txBox="1"/>
          <p:nvPr/>
        </p:nvSpPr>
        <p:spPr>
          <a:xfrm>
            <a:off x="0" y="1"/>
            <a:ext cx="12192000" cy="64633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"Post card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 is assigned value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struct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Envelope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env1{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Envelope env2{ 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postCard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"world"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env1 = env2;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env1.postCard.GetText()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DEFC91-7FC9-40B8-AFDA-F5EDA30D8A6F}"/>
              </a:ext>
            </a:extLst>
          </p:cNvPr>
          <p:cNvSpPr txBox="1"/>
          <p:nvPr/>
        </p:nvSpPr>
        <p:spPr>
          <a:xfrm>
            <a:off x="6960096" y="5013176"/>
            <a:ext cx="5112568" cy="1754326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Hello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assigned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value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Post </a:t>
            </a:r>
            <a:r>
              <a:rPr lang="ru-RU" dirty="0" err="1">
                <a:latin typeface="Consolas" panose="020B0609020204030204" pitchFamily="49" charset="0"/>
              </a:rPr>
              <a:t>card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r>
              <a:rPr lang="ru-RU" dirty="0">
                <a:latin typeface="Consolas" panose="020B0609020204030204" pitchFamily="49" charset="0"/>
              </a:rPr>
              <a:t>: </a:t>
            </a:r>
            <a:r>
              <a:rPr lang="ru-RU" dirty="0" err="1">
                <a:latin typeface="Consolas" panose="020B0609020204030204" pitchFamily="49" charset="0"/>
              </a:rPr>
              <a:t>world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456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 tmFilter="0, 0; .2, .5; .8, .5; 1, 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5" dur="250" autoRev="1" fill="hold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 tmFilter="0, 0; .2, .5; .8, .5; 1, 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5" dur="250" autoRev="1" fill="hold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4" dur="500" tmFilter="0, 0; .2, .5; .8, .5; 1, 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5" dur="250" autoRev="1" fill="hold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8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4" dur="500" tmFilter="0, 0; .2, .5; .8, .5; 1, 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5" dur="250" autoRev="1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 tmFilter="0, 0; .2, .5; .8, .5; 1, 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0" dur="250" autoRev="1" fill="hold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9" dur="500" tmFilter="0, 0; .2, .5; .8, .5; 1, 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0" dur="250" autoRev="1" fill="hold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B7FC795-5628-49E8-BDDF-C47F57DA9F34}"/>
              </a:ext>
            </a:extLst>
          </p:cNvPr>
          <p:cNvSpPr txBox="1"/>
          <p:nvPr/>
        </p:nvSpPr>
        <p:spPr>
          <a:xfrm>
            <a:off x="670720" y="476672"/>
            <a:ext cx="1152128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&gt;=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    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Используем идиому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copy-and-swap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String copy{ other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copy.m_chars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01303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некорректной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2143116"/>
            <a:ext cx="8215370" cy="42780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class</a:t>
            </a:r>
            <a:r>
              <a:rPr lang="ru-RU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CMyString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 err="1">
                <a:latin typeface="Courier New" pitchFamily="49" charset="0"/>
              </a:rPr>
              <a:t>public</a:t>
            </a:r>
            <a:r>
              <a:rPr lang="ru-RU" sz="1600" b="1" dirty="0">
                <a:latin typeface="Courier New" pitchFamily="49" charset="0"/>
              </a:rPr>
              <a:t>: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600" b="1" dirty="0">
                <a:latin typeface="Courier New" pitchFamily="49" charset="0"/>
              </a:rPr>
              <a:t>operator </a:t>
            </a:r>
            <a:r>
              <a:rPr lang="ru-RU" sz="1600" b="1" dirty="0">
                <a:latin typeface="Courier New" pitchFamily="49" charset="0"/>
              </a:rPr>
              <a:t>=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600" b="1" dirty="0">
                <a:latin typeface="Courier New" pitchFamily="49" charset="0"/>
              </a:rPr>
              <a:t> other</a:t>
            </a:r>
            <a:r>
              <a:rPr lang="en-US" sz="1600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delete []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 = new char[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+ 1];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memcpy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other.m_pChars</a:t>
            </a:r>
            <a:r>
              <a:rPr lang="en-US" sz="1600" b="1" dirty="0">
                <a:latin typeface="Courier New" pitchFamily="49" charset="0"/>
              </a:rPr>
              <a:t>,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 + 1);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 = </a:t>
            </a:r>
            <a:r>
              <a:rPr lang="en-US" sz="1600" b="1" dirty="0" err="1">
                <a:latin typeface="Courier New" pitchFamily="49" charset="0"/>
              </a:rPr>
              <a:t>other.m_length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…</a:t>
            </a:r>
            <a:endParaRPr lang="en-US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char * </a:t>
            </a:r>
            <a:r>
              <a:rPr lang="en-US" sz="1600" b="1" dirty="0" err="1">
                <a:latin typeface="Courier New" pitchFamily="49" charset="0"/>
              </a:rPr>
              <a:t>m_pChars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size_t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m_length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};</a:t>
            </a:r>
            <a:endParaRPr lang="en-US" sz="16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238876" y="4857760"/>
            <a:ext cx="4286248" cy="1857364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ru-RU" dirty="0"/>
              <a:t>Некорректная работа оператора в случае</a:t>
            </a:r>
            <a:r>
              <a:rPr lang="en-US" dirty="0"/>
              <a:t> </a:t>
            </a:r>
            <a:r>
              <a:rPr lang="ru-RU" dirty="0" err="1"/>
              <a:t>самоприсваивания</a:t>
            </a:r>
            <a:r>
              <a:rPr lang="ru-RU" dirty="0"/>
              <a:t>:</a:t>
            </a:r>
          </a:p>
          <a:p>
            <a:endParaRPr lang="en-US" dirty="0"/>
          </a:p>
          <a:p>
            <a:r>
              <a:rPr lang="en-US" dirty="0" err="1"/>
              <a:t>CMyString</a:t>
            </a:r>
            <a:r>
              <a:rPr lang="en-US" dirty="0"/>
              <a:t> s(“some string”);</a:t>
            </a:r>
          </a:p>
          <a:p>
            <a:r>
              <a:rPr lang="en-US" dirty="0"/>
              <a:t>s = s;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46038899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1981200" y="214290"/>
            <a:ext cx="8305800" cy="1632798"/>
          </a:xfrm>
        </p:spPr>
        <p:txBody>
          <a:bodyPr>
            <a:normAutofit/>
          </a:bodyPr>
          <a:lstStyle/>
          <a:p>
            <a:r>
              <a:rPr lang="ru-RU" dirty="0"/>
              <a:t>Пример корректной</a:t>
            </a:r>
            <a:r>
              <a:rPr lang="en-US" dirty="0"/>
              <a:t> </a:t>
            </a:r>
            <a:r>
              <a:rPr lang="ru-RU" dirty="0"/>
              <a:t>реализации присваивания строк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95472" y="1841242"/>
            <a:ext cx="8215370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class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 err="1">
                <a:latin typeface="Courier New" pitchFamily="49" charset="0"/>
              </a:rPr>
              <a:t>public</a:t>
            </a:r>
            <a:r>
              <a:rPr lang="ru-RU" sz="1400" b="1" dirty="0">
                <a:latin typeface="Courier New" pitchFamily="49" charset="0"/>
              </a:rPr>
              <a:t>: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if (std::</a:t>
            </a:r>
            <a:r>
              <a:rPr lang="en-US" sz="1400" b="1" dirty="0" err="1">
                <a:latin typeface="Courier New" pitchFamily="49" charset="0"/>
              </a:rPr>
              <a:t>addressof</a:t>
            </a:r>
            <a:r>
              <a:rPr lang="en-US" sz="1400" b="1" dirty="0">
                <a:latin typeface="Courier New" pitchFamily="49" charset="0"/>
              </a:rPr>
              <a:t>(other) != this)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{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</a:t>
            </a:r>
            <a:r>
              <a:rPr lang="en-US" sz="1400" b="1" dirty="0" err="1">
                <a:latin typeface="Courier New" pitchFamily="49" charset="0"/>
              </a:rPr>
              <a:t>CMyString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tmpCopy</a:t>
            </a:r>
            <a:r>
              <a:rPr lang="en-US" sz="1400" b="1" dirty="0">
                <a:latin typeface="Courier New" pitchFamily="49" charset="0"/>
              </a:rPr>
              <a:t>(other);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tmpCopy.m_pChars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	std::swap(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tmpCopy.m_length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}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	return *this;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latin typeface="Courier New" pitchFamily="49" charset="0"/>
              </a:rPr>
              <a:t>// </a:t>
            </a:r>
            <a:r>
              <a:rPr lang="ru-RU" sz="1400" b="1" dirty="0">
                <a:latin typeface="Courier New" pitchFamily="49" charset="0"/>
              </a:rPr>
              <a:t>сходным образом перегружаем операторы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 const&amp;</a:t>
            </a:r>
            <a:r>
              <a:rPr lang="en-US" sz="1400" b="1" dirty="0">
                <a:latin typeface="Courier New" pitchFamily="49" charset="0"/>
              </a:rPr>
              <a:t> other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CMyString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&amp; </a:t>
            </a:r>
            <a:r>
              <a:rPr lang="en-US" sz="1400" b="1" dirty="0">
                <a:latin typeface="Courier New" pitchFamily="49" charset="0"/>
              </a:rPr>
              <a:t>operator +</a:t>
            </a:r>
            <a:r>
              <a:rPr lang="ru-RU" sz="1400" b="1" dirty="0">
                <a:latin typeface="Courier New" pitchFamily="49" charset="0"/>
              </a:rPr>
              <a:t>=</a:t>
            </a:r>
            <a:r>
              <a:rPr lang="en-US" sz="1400" b="1" dirty="0">
                <a:latin typeface="Courier New" pitchFamily="49" charset="0"/>
              </a:rPr>
              <a:t>(const char* </a:t>
            </a:r>
            <a:r>
              <a:rPr lang="en-US" sz="1400" b="1" dirty="0" err="1">
                <a:latin typeface="Courier New" pitchFamily="49" charset="0"/>
              </a:rPr>
              <a:t>pChars</a:t>
            </a:r>
            <a:r>
              <a:rPr lang="en-US" sz="1400" dirty="0">
                <a:latin typeface="Courier New" pitchFamily="49" charset="0"/>
              </a:rPr>
              <a:t>);</a:t>
            </a:r>
            <a:endParaRPr lang="ru-RU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	…</a:t>
            </a:r>
            <a:endParaRPr lang="en-US" sz="1400" b="1" dirty="0">
              <a:latin typeface="Courier New" pitchFamily="49" charset="0"/>
            </a:endParaRP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char * </a:t>
            </a:r>
            <a:r>
              <a:rPr lang="en-US" sz="1400" b="1" dirty="0" err="1">
                <a:latin typeface="Courier New" pitchFamily="49" charset="0"/>
              </a:rPr>
              <a:t>m_pChars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size_t</a:t>
            </a:r>
            <a:r>
              <a:rPr lang="en-US" sz="1400" b="1" dirty="0">
                <a:latin typeface="Courier New" pitchFamily="49" charset="0"/>
              </a:rPr>
              <a:t> </a:t>
            </a:r>
            <a:r>
              <a:rPr lang="en-US" sz="1400" b="1" dirty="0" err="1">
                <a:latin typeface="Courier New" pitchFamily="49" charset="0"/>
              </a:rPr>
              <a:t>m_length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635000">
              <a:tabLst>
                <a:tab pos="533400" algn="l"/>
                <a:tab pos="1079500" algn="l"/>
                <a:tab pos="1612900" algn="l"/>
              </a:tabLst>
            </a:pPr>
            <a:r>
              <a:rPr lang="ru-RU" sz="1400" b="1" dirty="0">
                <a:latin typeface="Courier New" pitchFamily="49" charset="0"/>
              </a:rPr>
              <a:t>};</a:t>
            </a:r>
            <a:endParaRPr lang="en-US" sz="14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6134205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Запрет операции присваивания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ряде случае операция присваивания объектов может быть нежелательной</a:t>
            </a:r>
          </a:p>
          <a:p>
            <a:pPr lvl="1"/>
            <a:r>
              <a:rPr lang="ru-RU" dirty="0"/>
              <a:t>С экземпляром объекта связываются какие-то внешние объекты, например, файловый дескриптор или сетевое соединение</a:t>
            </a:r>
          </a:p>
          <a:p>
            <a:r>
              <a:rPr lang="ru-RU" dirty="0"/>
              <a:t>Операцию присваивания для объектов можно</a:t>
            </a:r>
            <a:r>
              <a:rPr lang="en-US" dirty="0"/>
              <a:t> </a:t>
            </a:r>
            <a:r>
              <a:rPr lang="ru-RU" dirty="0"/>
              <a:t>запретить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5C88B0A-9157-41FB-99C3-CEDAF612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59496" y="4627384"/>
            <a:ext cx="8712968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600" b="1" dirty="0">
                <a:latin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</a:rPr>
              <a:t>NetworkConnection</a:t>
            </a:r>
            <a:endParaRPr lang="en-US" sz="1600" b="1" dirty="0">
              <a:latin typeface="Courier New" pitchFamily="49" charset="0"/>
            </a:endParaRPr>
          </a:p>
          <a:p>
            <a:pPr defTabSz="539750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// …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NetworkConnection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 operator=(const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NetwordConnection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&amp;) = delete;</a:t>
            </a:r>
          </a:p>
          <a:p>
            <a:pPr defTabSz="539750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3415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33933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с копированием объектов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Проблемы с производительностью</a:t>
            </a:r>
          </a:p>
          <a:p>
            <a:pPr lvl="1"/>
            <a:r>
              <a:rPr lang="ru-RU" dirty="0"/>
              <a:t>Избыточное создание временных объектов</a:t>
            </a:r>
          </a:p>
          <a:p>
            <a:pPr lvl="2"/>
            <a:r>
              <a:rPr lang="ru-RU" dirty="0"/>
              <a:t>Оптимизатор не всегда справляется</a:t>
            </a:r>
          </a:p>
          <a:p>
            <a:pPr lvl="1"/>
            <a:r>
              <a:rPr lang="ru-RU" dirty="0"/>
              <a:t>Создание копий «тяжелых» объектов может сильно ударить по производительности</a:t>
            </a:r>
          </a:p>
          <a:p>
            <a:r>
              <a:rPr lang="ru-RU" dirty="0"/>
              <a:t>Не для всех типов объектов имеет смысл семантика копирования</a:t>
            </a:r>
          </a:p>
          <a:p>
            <a:pPr lvl="1"/>
            <a:r>
              <a:rPr lang="en-US" dirty="0" err="1"/>
              <a:t>fstream</a:t>
            </a:r>
            <a:r>
              <a:rPr lang="en-US" dirty="0"/>
              <a:t>, thread, </a:t>
            </a:r>
            <a:r>
              <a:rPr lang="en-US" dirty="0" err="1"/>
              <a:t>mutex</a:t>
            </a:r>
            <a:endParaRPr lang="ru-RU" dirty="0"/>
          </a:p>
          <a:p>
            <a:pPr lvl="1"/>
            <a:r>
              <a:rPr lang="ru-RU" dirty="0"/>
              <a:t>В то же время может быть необходима семантика перемещения содержимого от одного объекта к другому</a:t>
            </a:r>
          </a:p>
        </p:txBody>
      </p:sp>
    </p:spTree>
    <p:extLst>
      <p:ext uri="{BB962C8B-B14F-4D97-AF65-F5344CB8AC3E}">
        <p14:creationId xmlns:p14="http://schemas.microsoft.com/office/powerpoint/2010/main" val="330154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0144" y="1"/>
            <a:ext cx="8496944" cy="66325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#include &lt;vector&gt;</a:t>
            </a:r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&amp; v)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result;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n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v.size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result.reserve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(n);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n;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result.push_back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(2 * v[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]);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result;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endParaRPr lang="ru-RU" sz="1700" b="1" dirty="0">
              <a:latin typeface="Courier New" pitchFamily="49" charset="0"/>
              <a:cs typeface="Courier New" pitchFamily="49" charset="0"/>
            </a:endParaRPr>
          </a:p>
          <a:p>
            <a:pPr defTabSz="274638"/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vector&lt;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&gt; v;</a:t>
            </a:r>
          </a:p>
          <a:p>
            <a:pPr defTabSz="274638"/>
            <a:r>
              <a:rPr lang="nn-NO" sz="1700" b="1" dirty="0">
                <a:latin typeface="Courier New" pitchFamily="49" charset="0"/>
                <a:cs typeface="Courier New" pitchFamily="49" charset="0"/>
              </a:rPr>
              <a:t>	for (size_t i = 0; i &lt; 100000; ++i)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v.push_back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v = </a:t>
            </a:r>
            <a:r>
              <a:rPr lang="en-US" sz="1700" b="1" dirty="0" err="1">
                <a:latin typeface="Courier New" pitchFamily="49" charset="0"/>
                <a:cs typeface="Courier New" pitchFamily="49" charset="0"/>
              </a:rPr>
              <a:t>DoubleValues</a:t>
            </a:r>
            <a:r>
              <a:rPr lang="en-US" sz="1700" b="1" dirty="0">
                <a:latin typeface="Courier New" pitchFamily="49" charset="0"/>
                <a:cs typeface="Courier New" pitchFamily="49" charset="0"/>
              </a:rPr>
              <a:t>(v);</a:t>
            </a:r>
          </a:p>
          <a:p>
            <a:pPr defTabSz="274638"/>
            <a:r>
              <a:rPr lang="en-US" sz="17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74638"/>
            <a:r>
              <a:rPr lang="ru-RU" sz="17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Rectangle 4"/>
          <p:cNvSpPr/>
          <p:nvPr/>
        </p:nvSpPr>
        <p:spPr>
          <a:xfrm>
            <a:off x="2135560" y="3068960"/>
            <a:ext cx="2304256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Rectangle 5"/>
          <p:cNvSpPr/>
          <p:nvPr/>
        </p:nvSpPr>
        <p:spPr>
          <a:xfrm>
            <a:off x="2135560" y="5719731"/>
            <a:ext cx="2808312" cy="29755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256839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Избыточное копирование объектов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 приведенном примере выполняются 2 операции копирования</a:t>
            </a:r>
          </a:p>
          <a:p>
            <a:pPr lvl="1"/>
            <a:r>
              <a:rPr lang="ru-RU" dirty="0"/>
              <a:t>Оператор </a:t>
            </a:r>
            <a:r>
              <a:rPr lang="en-US" dirty="0"/>
              <a:t>return </a:t>
            </a:r>
            <a:r>
              <a:rPr lang="ru-RU" dirty="0"/>
              <a:t>возвращает</a:t>
            </a:r>
            <a:r>
              <a:rPr lang="en-US" dirty="0"/>
              <a:t> </a:t>
            </a:r>
            <a:r>
              <a:rPr lang="ru-RU" dirty="0"/>
              <a:t>временную копию</a:t>
            </a:r>
            <a:endParaRPr lang="en-US" dirty="0"/>
          </a:p>
          <a:p>
            <a:pPr lvl="2"/>
            <a:r>
              <a:rPr lang="ru-RU" dirty="0"/>
              <a:t>Данный этап может быть оптимизирован компилятором</a:t>
            </a:r>
          </a:p>
          <a:p>
            <a:pPr lvl="1"/>
            <a:r>
              <a:rPr lang="ru-RU" dirty="0"/>
              <a:t>При выполнении оператора присваивания временная копия копируется в массив </a:t>
            </a:r>
            <a:r>
              <a:rPr lang="en-US" dirty="0"/>
              <a:t>v</a:t>
            </a:r>
            <a:endParaRPr lang="ru-RU" dirty="0"/>
          </a:p>
          <a:p>
            <a:r>
              <a:rPr lang="ru-RU" dirty="0"/>
              <a:t>Попытки избежать копирования усложняют код и являются «костылями»</a:t>
            </a:r>
          </a:p>
          <a:p>
            <a:r>
              <a:rPr lang="ru-RU" dirty="0"/>
              <a:t>Причина проблемы: в </a:t>
            </a:r>
            <a:r>
              <a:rPr lang="en-US" dirty="0"/>
              <a:t>C++03 </a:t>
            </a:r>
            <a:r>
              <a:rPr lang="ru-RU" dirty="0"/>
              <a:t>нельзя отличить временный объект от невременного</a:t>
            </a:r>
          </a:p>
          <a:p>
            <a:r>
              <a:rPr lang="en-US" dirty="0"/>
              <a:t>C++11</a:t>
            </a:r>
            <a:r>
              <a:rPr lang="ru-RU" dirty="0"/>
              <a:t> это позволяет за счет нового типа ссылок на </a:t>
            </a:r>
            <a:r>
              <a:rPr lang="en-US" dirty="0" err="1"/>
              <a:t>rvalue</a:t>
            </a:r>
            <a:endParaRPr lang="ru-RU" dirty="0"/>
          </a:p>
          <a:p>
            <a:pPr lvl="1"/>
            <a:r>
              <a:rPr lang="ru-RU" dirty="0"/>
              <a:t>Все контейнеры </a:t>
            </a:r>
            <a:r>
              <a:rPr lang="en-US" dirty="0"/>
              <a:t>STL</a:t>
            </a:r>
            <a:r>
              <a:rPr lang="ru-RU" dirty="0"/>
              <a:t> в стандарте </a:t>
            </a:r>
            <a:r>
              <a:rPr lang="en-US" dirty="0"/>
              <a:t>C++11 </a:t>
            </a:r>
            <a:r>
              <a:rPr lang="ru-RU" dirty="0"/>
              <a:t>поддерживают семантику перемещения своих элементов при копировании и присваивании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92672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такое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Lvalue</a:t>
            </a:r>
            <a:r>
              <a:rPr lang="ru-RU" dirty="0"/>
              <a:t>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Название термина происходит от синтаксиса операции присваивания во многих языках программирования:</a:t>
            </a:r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= </a:t>
            </a:r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endParaRPr lang="en-US" b="1" i="1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Выражение1</a:t>
            </a:r>
            <a:r>
              <a:rPr lang="en-US" i="1" dirty="0"/>
              <a:t>&gt;</a:t>
            </a:r>
            <a:r>
              <a:rPr lang="ru-RU" dirty="0"/>
              <a:t> после вычисления должно привести к местоположению объекта данных, в который будет производиться запись (левостороннее значение или </a:t>
            </a:r>
            <a:r>
              <a:rPr lang="en-US" dirty="0" err="1"/>
              <a:t>lvalue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i="1" dirty="0"/>
              <a:t>&lt;</a:t>
            </a:r>
            <a:r>
              <a:rPr lang="ru-RU" i="1" dirty="0"/>
              <a:t>Выражение2</a:t>
            </a:r>
            <a:r>
              <a:rPr lang="en-US" i="1" dirty="0"/>
              <a:t>&gt;</a:t>
            </a:r>
            <a:r>
              <a:rPr lang="ru-RU" dirty="0"/>
              <a:t> после вычисления должно обозначать величину, которая будет присвоена объекту данных (правостороннее значение или </a:t>
            </a:r>
            <a:r>
              <a:rPr lang="en-US" dirty="0" err="1"/>
              <a:t>rvalue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Примеры</a:t>
            </a:r>
          </a:p>
          <a:p>
            <a:pPr lvl="1"/>
            <a:r>
              <a:rPr lang="en-US" dirty="0" err="1"/>
              <a:t>ptr</a:t>
            </a:r>
            <a:r>
              <a:rPr lang="en-US" dirty="0"/>
              <a:t> = NULL;</a:t>
            </a:r>
          </a:p>
          <a:p>
            <a:pPr lvl="1"/>
            <a:r>
              <a:rPr lang="en-US" dirty="0" err="1"/>
              <a:t>arr</a:t>
            </a:r>
            <a:r>
              <a:rPr lang="en-US" dirty="0"/>
              <a:t>[</a:t>
            </a:r>
            <a:r>
              <a:rPr lang="en-US" dirty="0" err="1"/>
              <a:t>i</a:t>
            </a:r>
            <a:r>
              <a:rPr lang="en-US" dirty="0"/>
              <a:t>*2] = b;</a:t>
            </a:r>
            <a:endParaRPr lang="ru-RU" dirty="0"/>
          </a:p>
          <a:p>
            <a:pPr lvl="1"/>
            <a:r>
              <a:rPr lang="en-US" dirty="0"/>
              <a:t>*(</a:t>
            </a:r>
            <a:r>
              <a:rPr lang="en-US" dirty="0" err="1"/>
              <a:t>pInt</a:t>
            </a:r>
            <a:r>
              <a:rPr lang="en-US" dirty="0"/>
              <a:t> + 3) = 42;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21695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>
            <a:extLst>
              <a:ext uri="{FF2B5EF4-FFF2-40B4-BE49-F238E27FC236}">
                <a16:creationId xmlns:a16="http://schemas.microsoft.com/office/drawing/2014/main" id="{1FD01447-0C9D-4BCF-BAFD-B2E87B0BEF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816" y="61728"/>
            <a:ext cx="4210966" cy="25210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991328E1-E828-49CF-AD70-C35829139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487" y="1531180"/>
            <a:ext cx="10644101" cy="529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111335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Два типа ссылок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Обычные (</a:t>
            </a:r>
            <a:r>
              <a:rPr lang="en-US" dirty="0"/>
              <a:t>l-value) </a:t>
            </a:r>
            <a:r>
              <a:rPr lang="ru-RU" dirty="0"/>
              <a:t>ссылки:</a:t>
            </a:r>
          </a:p>
          <a:p>
            <a:pPr lvl="1"/>
            <a:r>
              <a:rPr lang="en-US" dirty="0"/>
              <a:t>Type &amp; ref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pPr lvl="1"/>
            <a:r>
              <a:rPr lang="en-US" dirty="0" err="1"/>
              <a:t>const</a:t>
            </a:r>
            <a:r>
              <a:rPr lang="en-US" dirty="0"/>
              <a:t> Type &amp; </a:t>
            </a:r>
            <a:r>
              <a:rPr lang="en-US" dirty="0" err="1"/>
              <a:t>constRef</a:t>
            </a:r>
            <a:r>
              <a:rPr lang="en-US" dirty="0"/>
              <a:t> = </a:t>
            </a:r>
            <a:r>
              <a:rPr lang="en-US" dirty="0" err="1"/>
              <a:t>someVar</a:t>
            </a:r>
            <a:r>
              <a:rPr lang="en-US" dirty="0"/>
              <a:t>;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11 введен новый тип ссылок</a:t>
            </a:r>
            <a:r>
              <a:rPr lang="en-US" dirty="0"/>
              <a:t>: </a:t>
            </a:r>
            <a:r>
              <a:rPr lang="en-US" dirty="0" err="1"/>
              <a:t>rvalue</a:t>
            </a:r>
            <a:r>
              <a:rPr lang="en-US" dirty="0"/>
              <a:t> reference:</a:t>
            </a:r>
          </a:p>
          <a:p>
            <a:pPr lvl="1"/>
            <a:r>
              <a:rPr lang="en-US" dirty="0"/>
              <a:t>Type &amp;&amp; ref = </a:t>
            </a:r>
            <a:r>
              <a:rPr lang="en-US" dirty="0" err="1"/>
              <a:t>someRvalueExpr</a:t>
            </a:r>
            <a:r>
              <a:rPr lang="en-US" dirty="0"/>
              <a:t>;</a:t>
            </a:r>
            <a:endParaRPr lang="ru-RU" dirty="0"/>
          </a:p>
          <a:p>
            <a:r>
              <a:rPr lang="ru-RU" dirty="0"/>
              <a:t>Использование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ссылок позволяет реализовать семантику перемещения в конструкторе и операторе присваивания</a:t>
            </a:r>
            <a:endParaRPr lang="en-US" dirty="0"/>
          </a:p>
          <a:p>
            <a:pPr lvl="1"/>
            <a:r>
              <a:rPr lang="ru-RU" dirty="0"/>
              <a:t>Рассмотрим на следующем примере</a:t>
            </a:r>
          </a:p>
        </p:txBody>
      </p:sp>
    </p:spTree>
    <p:extLst>
      <p:ext uri="{BB962C8B-B14F-4D97-AF65-F5344CB8AC3E}">
        <p14:creationId xmlns:p14="http://schemas.microsoft.com/office/powerpoint/2010/main" val="221714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91544" y="188641"/>
            <a:ext cx="8496944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&lt;string&gt;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#include 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iostream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string 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void Print(string &amp;&amp;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&lt;&lt; " is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\n";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string s1 = 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Print(s1);</a:t>
            </a: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Print("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RValue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365125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365125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65125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528048" y="3717032"/>
            <a:ext cx="3960440" cy="1368152"/>
          </a:xfrm>
          <a:prstGeom prst="borderCallout2">
            <a:avLst>
              <a:gd name="adj1" fmla="val 70669"/>
              <a:gd name="adj2" fmla="val -1984"/>
              <a:gd name="adj3" fmla="val 120746"/>
              <a:gd name="adj4" fmla="val -36433"/>
              <a:gd name="adj5" fmla="val 138154"/>
              <a:gd name="adj6" fmla="val -67985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s1 </a:t>
            </a:r>
            <a:r>
              <a:rPr lang="ru-RU" dirty="0"/>
              <a:t>не является временным объектом, поэтому для него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5447928" y="5229200"/>
            <a:ext cx="5040560" cy="1512168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48776"/>
              <a:gd name="adj6" fmla="val -15679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данном вызове функции </a:t>
            </a:r>
            <a:r>
              <a:rPr lang="en-US" dirty="0"/>
              <a:t>Print </a:t>
            </a:r>
            <a:r>
              <a:rPr lang="ru-RU" dirty="0"/>
              <a:t>будет сконструирован временный объект </a:t>
            </a:r>
            <a:r>
              <a:rPr lang="en-US" dirty="0"/>
              <a:t>string</a:t>
            </a:r>
            <a:r>
              <a:rPr lang="ru-RU" dirty="0"/>
              <a:t>, поэтому будет вызвана версия функции </a:t>
            </a:r>
            <a:r>
              <a:rPr lang="en-US" dirty="0"/>
              <a:t>Print</a:t>
            </a:r>
            <a:r>
              <a:rPr lang="ru-RU" dirty="0"/>
              <a:t>, принимающая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ссылку</a:t>
            </a:r>
          </a:p>
        </p:txBody>
      </p:sp>
      <p:sp>
        <p:nvSpPr>
          <p:cNvPr id="7" name="Line Callout 2 6"/>
          <p:cNvSpPr/>
          <p:nvPr/>
        </p:nvSpPr>
        <p:spPr>
          <a:xfrm>
            <a:off x="6707560" y="1412776"/>
            <a:ext cx="3960440" cy="1800200"/>
          </a:xfrm>
          <a:prstGeom prst="borderCallout2">
            <a:avLst>
              <a:gd name="adj1" fmla="val 70669"/>
              <a:gd name="adj2" fmla="val -1984"/>
              <a:gd name="adj3" fmla="val 91784"/>
              <a:gd name="adj4" fmla="val -18732"/>
              <a:gd name="adj5" fmla="val 96939"/>
              <a:gd name="adj6" fmla="val -302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Данная версия функции </a:t>
            </a:r>
            <a:r>
              <a:rPr lang="en-US" dirty="0"/>
              <a:t>Print</a:t>
            </a:r>
            <a:r>
              <a:rPr lang="ru-RU" dirty="0"/>
              <a:t> может быть вызвана </a:t>
            </a:r>
            <a:r>
              <a:rPr lang="ru-RU" b="1" dirty="0"/>
              <a:t>только для временных объектов</a:t>
            </a:r>
            <a:r>
              <a:rPr lang="ru-RU" dirty="0"/>
              <a:t> типа </a:t>
            </a:r>
            <a:r>
              <a:rPr lang="en-US" dirty="0"/>
              <a:t>string.</a:t>
            </a:r>
          </a:p>
          <a:p>
            <a:pPr algn="ctr"/>
            <a:r>
              <a:rPr lang="ru-RU" dirty="0"/>
              <a:t>При ее отсутствии всегда будет вызываться версия</a:t>
            </a:r>
            <a:r>
              <a:rPr lang="en-US" dirty="0"/>
              <a:t> Print</a:t>
            </a:r>
            <a:r>
              <a:rPr lang="ru-RU" dirty="0"/>
              <a:t>, принимающая </a:t>
            </a:r>
            <a:r>
              <a:rPr lang="en-US" dirty="0" err="1"/>
              <a:t>lvalue</a:t>
            </a:r>
            <a:r>
              <a:rPr lang="en-US" dirty="0"/>
              <a:t>-</a:t>
            </a:r>
            <a:r>
              <a:rPr lang="ru-RU" dirty="0"/>
              <a:t>ссылку</a:t>
            </a:r>
          </a:p>
        </p:txBody>
      </p:sp>
    </p:spTree>
    <p:extLst>
      <p:ext uri="{BB962C8B-B14F-4D97-AF65-F5344CB8AC3E}">
        <p14:creationId xmlns:p14="http://schemas.microsoft.com/office/powerpoint/2010/main" val="4119198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Перемещающий конструктор и оператор присваивания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Перемещающий конструктор</a:t>
            </a:r>
          </a:p>
          <a:p>
            <a:pPr lvl="1"/>
            <a:r>
              <a:rPr lang="ru-RU" dirty="0"/>
              <a:t>Служит для создания нового объекта на основе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</a:t>
            </a:r>
            <a:r>
              <a:rPr lang="ru-RU" b="1" dirty="0"/>
              <a:t>перемещается</a:t>
            </a:r>
            <a:r>
              <a:rPr lang="ru-RU" dirty="0"/>
              <a:t> к создаваемому объекту</a:t>
            </a:r>
          </a:p>
          <a:p>
            <a:r>
              <a:rPr lang="ru-RU" dirty="0"/>
              <a:t>Перемещающий оператор присваивания</a:t>
            </a:r>
          </a:p>
          <a:p>
            <a:pPr lvl="1"/>
            <a:r>
              <a:rPr lang="ru-RU" dirty="0"/>
              <a:t>Служит для изменения значения объекта путем присваивания значения временного объекта</a:t>
            </a:r>
          </a:p>
          <a:p>
            <a:pPr lvl="2"/>
            <a:r>
              <a:rPr lang="ru-RU" dirty="0"/>
              <a:t>Содержимое временного объекта перемещается к объекту в левой части присваивания</a:t>
            </a:r>
          </a:p>
          <a:p>
            <a:pPr lvl="2"/>
            <a:r>
              <a:rPr lang="ru-RU" dirty="0"/>
              <a:t>Перегрузка операторов присваивания будет рассмотрена в следующей лекции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22314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значит «переместить содержимое объекта»?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Для примитивных значений (</a:t>
            </a:r>
            <a:r>
              <a:rPr lang="en-US" dirty="0" err="1"/>
              <a:t>int</a:t>
            </a:r>
            <a:r>
              <a:rPr lang="en-US" dirty="0"/>
              <a:t>, double, </a:t>
            </a:r>
            <a:r>
              <a:rPr lang="ru-RU" dirty="0"/>
              <a:t>и т.п.) эта операция эквивалентна копированию</a:t>
            </a:r>
          </a:p>
          <a:p>
            <a:r>
              <a:rPr lang="ru-RU" dirty="0"/>
              <a:t>С владеющими указателями сложнее:</a:t>
            </a:r>
          </a:p>
          <a:p>
            <a:pPr lvl="1"/>
            <a:r>
              <a:rPr lang="ru-RU" dirty="0"/>
              <a:t>Вместо выделения памяти и ее инициализации, мы забираем указатель себе, обнуляя соответсвующий указатель временного объекта</a:t>
            </a:r>
          </a:p>
          <a:p>
            <a:pPr lvl="2"/>
            <a:r>
              <a:rPr lang="ru-RU" dirty="0"/>
              <a:t>Применяется, как правило, при эксклюзивном владении данными, переданными по указателю</a:t>
            </a:r>
          </a:p>
          <a:p>
            <a:r>
              <a:rPr lang="ru-RU" dirty="0"/>
              <a:t>Перемещение иных типов данных выполняется с учетом конкретных особенностей их использования объектом</a:t>
            </a:r>
          </a:p>
          <a:p>
            <a:pPr lvl="1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393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Требования Стандарта к перемещающему конструктору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Значение создаваемого объекта должно быть равно значению оригинального объекта до вызова перемещающего конструктора</a:t>
            </a:r>
          </a:p>
          <a:p>
            <a:r>
              <a:rPr lang="ru-RU" dirty="0"/>
              <a:t>После перемещения объект должен остаться в некотором валидном состоянии, возможно, неизвестном</a:t>
            </a:r>
          </a:p>
          <a:p>
            <a:pPr lvl="1"/>
            <a:r>
              <a:rPr lang="ru-RU" dirty="0"/>
              <a:t>В общем случае полагаться на состояние объекта после перемещения нельзя</a:t>
            </a:r>
          </a:p>
          <a:p>
            <a:pPr lvl="2"/>
            <a:r>
              <a:rPr lang="en-US" dirty="0"/>
              <a:t>string, vector</a:t>
            </a:r>
          </a:p>
          <a:p>
            <a:r>
              <a:rPr lang="ru-RU" dirty="0"/>
              <a:t>Для некоторых классов (например, </a:t>
            </a:r>
            <a:r>
              <a:rPr lang="en-US" dirty="0" err="1"/>
              <a:t>unique_ptr</a:t>
            </a:r>
            <a:r>
              <a:rPr lang="ru-RU" dirty="0"/>
              <a:t>)</a:t>
            </a:r>
            <a:r>
              <a:rPr lang="en-US" dirty="0"/>
              <a:t> </a:t>
            </a:r>
            <a:r>
              <a:rPr lang="ru-RU" dirty="0"/>
              <a:t>поведение перемещающего конструктора определено</a:t>
            </a:r>
          </a:p>
          <a:p>
            <a:pPr lvl="1"/>
            <a:r>
              <a:rPr lang="ru-RU" dirty="0"/>
              <a:t>Правый указатель будет «пустым»</a:t>
            </a:r>
          </a:p>
        </p:txBody>
      </p:sp>
    </p:spTree>
    <p:extLst>
      <p:ext uri="{BB962C8B-B14F-4D97-AF65-F5344CB8AC3E}">
        <p14:creationId xmlns:p14="http://schemas.microsoft.com/office/powerpoint/2010/main" val="2660155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631504" y="0"/>
            <a:ext cx="8424936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(NULL),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(0){}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&amp;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(new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[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]),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if 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!= 0)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memcpy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 *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r>
              <a:rPr lang="en-US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),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Оригинальный объект более не владеет массивом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arr.m_pData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nullptr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arr.m_size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0975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IntArray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(){delete []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;}</a:t>
            </a:r>
          </a:p>
          <a:p>
            <a:pPr defTabSz="180975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*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m_pData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m_size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Line Callout 2 4"/>
          <p:cNvSpPr/>
          <p:nvPr/>
        </p:nvSpPr>
        <p:spPr>
          <a:xfrm>
            <a:off x="6671556" y="2852936"/>
            <a:ext cx="3996444" cy="756084"/>
          </a:xfrm>
          <a:prstGeom prst="borderCallout2">
            <a:avLst>
              <a:gd name="adj1" fmla="val 70669"/>
              <a:gd name="adj2" fmla="val -1984"/>
              <a:gd name="adj3" fmla="val 71363"/>
              <a:gd name="adj4" fmla="val -12245"/>
              <a:gd name="adj5" fmla="val 119051"/>
              <a:gd name="adj6" fmla="val -39796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Перемещающий конструктор «крадет» у оригинала его данные</a:t>
            </a:r>
          </a:p>
        </p:txBody>
      </p:sp>
      <p:sp>
        <p:nvSpPr>
          <p:cNvPr id="6" name="Line Callout 2 5"/>
          <p:cNvSpPr/>
          <p:nvPr/>
        </p:nvSpPr>
        <p:spPr>
          <a:xfrm>
            <a:off x="6675761" y="260648"/>
            <a:ext cx="3996444" cy="756084"/>
          </a:xfrm>
          <a:prstGeom prst="borderCallout2">
            <a:avLst>
              <a:gd name="adj1" fmla="val 114795"/>
              <a:gd name="adj2" fmla="val 5746"/>
              <a:gd name="adj3" fmla="val 143273"/>
              <a:gd name="adj4" fmla="val -4206"/>
              <a:gd name="adj5" fmla="val 150103"/>
              <a:gd name="adj6" fmla="val -28974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Копирующий 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972897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8D7A3BF-EEAC-4BC2-87A0-744254C01F56}"/>
              </a:ext>
            </a:extLst>
          </p:cNvPr>
          <p:cNvSpPr txBox="1"/>
          <p:nvPr/>
        </p:nvSpPr>
        <p:spPr>
          <a:xfrm>
            <a:off x="220666" y="396361"/>
            <a:ext cx="1135258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ru-RU" b="0" dirty="0">
              <a:solidFill>
                <a:srgbClr val="0000FF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087017D-F422-49F8-B3DE-027FF327C3FB}"/>
              </a:ext>
            </a:extLst>
          </p:cNvPr>
          <p:cNvSpPr/>
          <p:nvPr/>
        </p:nvSpPr>
        <p:spPr>
          <a:xfrm>
            <a:off x="6638822" y="4509120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m_chars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F552EFC-A664-47B5-93A6-6393B33D806D}"/>
              </a:ext>
            </a:extLst>
          </p:cNvPr>
          <p:cNvSpPr/>
          <p:nvPr/>
        </p:nvSpPr>
        <p:spPr>
          <a:xfrm>
            <a:off x="6663208" y="5805264"/>
            <a:ext cx="1919830" cy="6480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other.m_chars</a:t>
            </a:r>
            <a:endParaRPr lang="ru-RU" dirty="0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B1351A42-8249-417E-86B7-2BCAC67CF90D}"/>
              </a:ext>
            </a:extLst>
          </p:cNvPr>
          <p:cNvGrpSpPr/>
          <p:nvPr/>
        </p:nvGrpSpPr>
        <p:grpSpPr>
          <a:xfrm>
            <a:off x="9840416" y="5211873"/>
            <a:ext cx="2160240" cy="432048"/>
            <a:chOff x="12288688" y="4144460"/>
            <a:chExt cx="2160240" cy="432048"/>
          </a:xfrm>
        </p:grpSpPr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F921C691-7469-4219-AA97-132AC0371978}"/>
                </a:ext>
              </a:extLst>
            </p:cNvPr>
            <p:cNvSpPr/>
            <p:nvPr/>
          </p:nvSpPr>
          <p:spPr>
            <a:xfrm>
              <a:off x="12288688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ABB32655-55D4-4206-809C-553DBEAD58D2}"/>
                </a:ext>
              </a:extLst>
            </p:cNvPr>
            <p:cNvSpPr/>
            <p:nvPr/>
          </p:nvSpPr>
          <p:spPr>
            <a:xfrm>
              <a:off x="12720736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</a:t>
              </a:r>
              <a:endParaRPr lang="ru-RU" dirty="0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8D1DD161-86ED-4454-9635-4193385002E0}"/>
                </a:ext>
              </a:extLst>
            </p:cNvPr>
            <p:cNvSpPr/>
            <p:nvPr/>
          </p:nvSpPr>
          <p:spPr>
            <a:xfrm>
              <a:off x="13152784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X</a:t>
              </a:r>
              <a:endParaRPr lang="ru-RU" dirty="0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F4DA56B-86D4-4875-A774-860E65CD0B03}"/>
                </a:ext>
              </a:extLst>
            </p:cNvPr>
            <p:cNvSpPr/>
            <p:nvPr/>
          </p:nvSpPr>
          <p:spPr>
            <a:xfrm>
              <a:off x="13584832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</a:t>
              </a:r>
              <a:endParaRPr lang="ru-RU" dirty="0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F44E475E-8356-4B29-B7E5-7FDFE1CFF73E}"/>
                </a:ext>
              </a:extLst>
            </p:cNvPr>
            <p:cNvSpPr/>
            <p:nvPr/>
          </p:nvSpPr>
          <p:spPr>
            <a:xfrm>
              <a:off x="14016880" y="4144460"/>
              <a:ext cx="432048" cy="432048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\0</a:t>
              </a:r>
              <a:endParaRPr lang="ru-RU" dirty="0"/>
            </a:p>
          </p:txBody>
        </p:sp>
      </p:grp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35B3D73-1EA7-4B6D-9050-683F04C83E49}"/>
              </a:ext>
            </a:extLst>
          </p:cNvPr>
          <p:cNvSpPr/>
          <p:nvPr/>
        </p:nvSpPr>
        <p:spPr>
          <a:xfrm>
            <a:off x="9830568" y="5880421"/>
            <a:ext cx="432048" cy="432048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\0</a:t>
            </a:r>
            <a:endParaRPr lang="ru-RU" dirty="0"/>
          </a:p>
        </p:txBody>
      </p: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CA7383FC-CEE9-419D-A39B-F65871D841AF}"/>
              </a:ext>
            </a:extLst>
          </p:cNvPr>
          <p:cNvCxnSpPr>
            <a:stCxn id="9" idx="3"/>
            <a:endCxn id="12" idx="1"/>
          </p:cNvCxnSpPr>
          <p:nvPr/>
        </p:nvCxnSpPr>
        <p:spPr>
          <a:xfrm flipV="1">
            <a:off x="8583038" y="5427897"/>
            <a:ext cx="1257378" cy="70140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DCDC0A8A-93C5-496C-8C9A-F231BED61127}"/>
              </a:ext>
            </a:extLst>
          </p:cNvPr>
          <p:cNvSpPr txBox="1"/>
          <p:nvPr/>
        </p:nvSpPr>
        <p:spPr>
          <a:xfrm>
            <a:off x="9686552" y="6326667"/>
            <a:ext cx="166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s_emptyString</a:t>
            </a:r>
            <a:endParaRPr lang="ru-RU" dirty="0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2F20E04B-1175-4BA0-9E68-A1A7495E1777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8583038" y="6096445"/>
            <a:ext cx="1247530" cy="3285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Прямая со стрелкой 28">
            <a:extLst>
              <a:ext uri="{FF2B5EF4-FFF2-40B4-BE49-F238E27FC236}">
                <a16:creationId xmlns:a16="http://schemas.microsoft.com/office/drawing/2014/main" id="{E2AB091F-2B9D-430E-91C9-3E9E8ABAD8E3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>
            <a:off x="8558652" y="4833156"/>
            <a:ext cx="1281764" cy="5947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793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8" grpId="0" animBg="1"/>
      <p:bldP spid="25" grpId="0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создавать перемещающий конструктор?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Когда компилятор не может сгенерировать перемещающий конструктор</a:t>
            </a:r>
          </a:p>
          <a:p>
            <a:pPr lvl="1"/>
            <a:r>
              <a:rPr lang="ru-RU" dirty="0"/>
              <a:t>В классе есть явно заданный копирующий конструктор, копирующий или перемещающий оператор присваивания или деструктор</a:t>
            </a:r>
            <a:endParaRPr lang="en-US" dirty="0"/>
          </a:p>
          <a:p>
            <a:r>
              <a:rPr lang="ru-RU" dirty="0"/>
              <a:t>Создание копии объекта является дорогостоящей операцией, а операция перемещения может быть реализована гораздо эффективнее</a:t>
            </a:r>
          </a:p>
          <a:p>
            <a:r>
              <a:rPr lang="ru-RU" dirty="0"/>
              <a:t>Операция копирования для объекта неприменима, но необходима возможность его перемещения</a:t>
            </a:r>
          </a:p>
          <a:p>
            <a:pPr lvl="1"/>
            <a:r>
              <a:rPr lang="ru-RU" dirty="0"/>
              <a:t>Возврат из функции по значению</a:t>
            </a:r>
            <a:endParaRPr lang="en-US" dirty="0"/>
          </a:p>
          <a:p>
            <a:pPr lvl="1"/>
            <a:r>
              <a:rPr lang="ru-RU" dirty="0"/>
              <a:t>Хранение в контейнерах </a:t>
            </a:r>
            <a:r>
              <a:rPr lang="en-US" dirty="0"/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87269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нет смысла создавать перемещающий конструктор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 может создать его автоматически</a:t>
            </a:r>
          </a:p>
          <a:p>
            <a:r>
              <a:rPr lang="ru-RU" dirty="0"/>
              <a:t>Операция перемещения не может быть реализована эффективнее операции копирования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HeavyMovableClass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{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m_someFixedSizeData</a:t>
            </a:r>
            <a:r>
              <a:rPr lang="en-US" dirty="0">
                <a:latin typeface="Consolas" panose="020B0609020204030204" pitchFamily="49" charset="0"/>
              </a:rPr>
              <a:t>[100];</a:t>
            </a:r>
            <a:br>
              <a:rPr lang="ru-RU" dirty="0">
                <a:latin typeface="Consolas" panose="020B0609020204030204" pitchFamily="49" charset="0"/>
              </a:rPr>
            </a:br>
            <a:r>
              <a:rPr lang="ru-RU" dirty="0">
                <a:latin typeface="Consolas" panose="020B0609020204030204" pitchFamily="49" charset="0"/>
              </a:rPr>
              <a:t>};</a:t>
            </a:r>
            <a:endParaRPr lang="en-US" dirty="0">
              <a:latin typeface="Consolas" panose="020B0609020204030204" pitchFamily="49" charset="0"/>
            </a:endParaRPr>
          </a:p>
          <a:p>
            <a:pPr lvl="2"/>
            <a:r>
              <a:rPr lang="ru-RU" dirty="0"/>
              <a:t>Операция перемещения в данном случае будет копировать все элементы</a:t>
            </a:r>
          </a:p>
        </p:txBody>
      </p:sp>
    </p:spTree>
    <p:extLst>
      <p:ext uri="{BB962C8B-B14F-4D97-AF65-F5344CB8AC3E}">
        <p14:creationId xmlns:p14="http://schemas.microsoft.com/office/powerpoint/2010/main" val="3441130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Явное преобразование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std</a:t>
            </a:r>
            <a:r>
              <a:rPr lang="en-US" dirty="0"/>
              <a:t>::move</a:t>
            </a:r>
            <a:endParaRPr lang="ru-RU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Неявное преобразование ссылок на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ссылку на </a:t>
            </a:r>
            <a:r>
              <a:rPr lang="en-US" dirty="0" err="1"/>
              <a:t>rvalue</a:t>
            </a:r>
            <a:r>
              <a:rPr lang="ru-RU" dirty="0"/>
              <a:t> запрещено Стандартом</a:t>
            </a:r>
          </a:p>
          <a:p>
            <a:pPr lvl="1"/>
            <a:r>
              <a:rPr lang="ru-RU" dirty="0"/>
              <a:t>Именованные объекты </a:t>
            </a:r>
            <a:r>
              <a:rPr lang="en-US" dirty="0"/>
              <a:t>(</a:t>
            </a:r>
            <a:r>
              <a:rPr lang="ru-RU" dirty="0"/>
              <a:t>переменные) трактуются компилятором как </a:t>
            </a:r>
            <a:r>
              <a:rPr lang="en-US" dirty="0" err="1"/>
              <a:t>lvalues</a:t>
            </a:r>
            <a:endParaRPr lang="ru-RU" dirty="0"/>
          </a:p>
          <a:p>
            <a:r>
              <a:rPr lang="ru-RU" dirty="0"/>
              <a:t>В ряде случаев требуется явное преобразование из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Необходимо выполнить операцию (например, перемещение значения) над объектом, не являющегося временным</a:t>
            </a:r>
            <a:endParaRPr lang="en-US" dirty="0"/>
          </a:p>
          <a:p>
            <a:r>
              <a:rPr lang="ru-RU" dirty="0"/>
              <a:t>Библиотека </a:t>
            </a:r>
            <a:r>
              <a:rPr lang="en-US" dirty="0"/>
              <a:t>STL </a:t>
            </a:r>
            <a:r>
              <a:rPr lang="ru-RU" dirty="0"/>
              <a:t>предоставляет функцию </a:t>
            </a:r>
            <a:r>
              <a:rPr lang="en-US" b="1" dirty="0" err="1"/>
              <a:t>std</a:t>
            </a:r>
            <a:r>
              <a:rPr lang="en-US" b="1" dirty="0"/>
              <a:t>::move</a:t>
            </a:r>
            <a:r>
              <a:rPr lang="ru-RU" b="1" dirty="0"/>
              <a:t> </a:t>
            </a:r>
            <a:r>
              <a:rPr lang="ru-RU" dirty="0"/>
              <a:t>(файл </a:t>
            </a:r>
            <a:r>
              <a:rPr lang="en-US" dirty="0"/>
              <a:t>&lt;utility&gt;)</a:t>
            </a:r>
            <a:r>
              <a:rPr lang="ru-RU" dirty="0"/>
              <a:t>, для преобразования</a:t>
            </a:r>
            <a:r>
              <a:rPr lang="en-US" dirty="0"/>
              <a:t> </a:t>
            </a:r>
            <a:r>
              <a:rPr lang="en-US" dirty="0" err="1"/>
              <a:t>lvalue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 err="1"/>
              <a:t>rvalue</a:t>
            </a:r>
            <a:endParaRPr lang="en-US" dirty="0"/>
          </a:p>
          <a:p>
            <a:pPr lvl="1"/>
            <a:r>
              <a:rPr lang="ru-RU" dirty="0"/>
              <a:t>Программист явно указывает свое намерение выполнить операцию над объектом как над временным</a:t>
            </a:r>
          </a:p>
          <a:p>
            <a:pPr lvl="2"/>
            <a:r>
              <a:rPr lang="ru-RU" dirty="0"/>
              <a:t>Например, выполнить операцию перемещения его значения</a:t>
            </a:r>
          </a:p>
        </p:txBody>
      </p:sp>
    </p:spTree>
    <p:extLst>
      <p:ext uri="{BB962C8B-B14F-4D97-AF65-F5344CB8AC3E}">
        <p14:creationId xmlns:p14="http://schemas.microsoft.com/office/powerpoint/2010/main" val="1761410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Полиморфизм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sz="2800" b="1" dirty="0">
                <a:solidFill>
                  <a:srgbClr val="FF0000"/>
                </a:solidFill>
              </a:rPr>
              <a:t>Полиморфизмом</a:t>
            </a:r>
            <a:r>
              <a:rPr lang="ru-RU" sz="2800" dirty="0"/>
              <a:t> – возможность работать с разными реализациями через один интерфейс</a:t>
            </a:r>
          </a:p>
          <a:p>
            <a:pPr lvl="1"/>
            <a:r>
              <a:rPr lang="ru-RU" dirty="0"/>
              <a:t>Полиморфизм позволяет обрабатывать объекты классов-потомков как однотипные объекты, не</a:t>
            </a:r>
            <a:r>
              <a:rPr lang="en-US" dirty="0"/>
              <a:t> </a:t>
            </a:r>
            <a:r>
              <a:rPr lang="ru-RU" dirty="0"/>
              <a:t>смотря на то, что реализация методов у них может различаться</a:t>
            </a:r>
          </a:p>
        </p:txBody>
      </p:sp>
    </p:spTree>
    <p:custDataLst>
      <p:tags r:id="rId1"/>
    </p:custData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1926" y="17779"/>
            <a:ext cx="9146073" cy="7232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A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A(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data):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(data){}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m_data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using namespace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5738"/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main1()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p1(new A(1));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unique_ptr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&lt;A&gt; p2(new A(2));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useP1;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…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Ошибка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ru-RU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копирующий оператор присваивания отсутствует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 = useP1 ? p1 : p2;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	// Перемещаем значение, явно преобразовав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lvalue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в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rvalue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p = useP1 ?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(p1) :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move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(p2);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А вот так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OK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	//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Тут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p1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и </a:t>
            </a:r>
            <a:r>
              <a:rPr lang="en-US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p2 </a:t>
            </a:r>
            <a:r>
              <a:rPr lang="ru-RU" sz="16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Courier New" pitchFamily="49" charset="0"/>
                <a:cs typeface="Courier New" pitchFamily="49" charset="0"/>
              </a:rPr>
              <a:t>лучше использовать осторожно, т.к. один из них обнулен</a:t>
            </a:r>
            <a:endParaRPr lang="en-US" sz="1600" b="1" dirty="0">
              <a:solidFill>
                <a:schemeClr val="tx1">
                  <a:lumMod val="65000"/>
                  <a:lumOff val="35000"/>
                </a:schemeClr>
              </a:solidFill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5738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//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Выполняем необходимые действия над 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p</a:t>
            </a:r>
          </a:p>
          <a:p>
            <a:pPr defTabSz="185738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185738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0397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800" dirty="0"/>
              <a:t>Перегрузка перемещающего оператора присваивания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2183289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Перемещающий оператор присваивания</a:t>
            </a:r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Данный оператор используется при присваивании значения временного объекта</a:t>
            </a:r>
          </a:p>
          <a:p>
            <a:pPr lvl="1"/>
            <a:r>
              <a:rPr lang="ru-RU" dirty="0"/>
              <a:t>Как и перемещающий конструктор, вместо копирования он просто забирает данные у переданного объекта</a:t>
            </a:r>
          </a:p>
          <a:p>
            <a:r>
              <a:rPr lang="ru-RU" dirty="0"/>
              <a:t>Значение левого аргумента должно быть эквивалентно значению правого аргумента ДО операции присваивания</a:t>
            </a:r>
          </a:p>
          <a:p>
            <a:r>
              <a:rPr lang="ru-RU" dirty="0"/>
              <a:t>Правый аргумент должен остаться в валидном состоянии</a:t>
            </a:r>
          </a:p>
          <a:p>
            <a:pPr lvl="1"/>
            <a:r>
              <a:rPr lang="ru-RU" dirty="0"/>
              <a:t>Для некоторых типов</a:t>
            </a:r>
          </a:p>
        </p:txBody>
      </p:sp>
    </p:spTree>
    <p:extLst>
      <p:ext uri="{BB962C8B-B14F-4D97-AF65-F5344CB8AC3E}">
        <p14:creationId xmlns:p14="http://schemas.microsoft.com/office/powerpoint/2010/main" val="347638366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433A3F1-30E2-4363-A2AE-CF11F1FDF232}"/>
              </a:ext>
            </a:extLst>
          </p:cNvPr>
          <p:cNvSpPr txBox="1"/>
          <p:nvPr/>
        </p:nvSpPr>
        <p:spPr>
          <a:xfrm>
            <a:off x="0" y="1"/>
            <a:ext cx="1135258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…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std::exchange(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  <a:hlinkClick r:id="rId2"/>
              </a:rPr>
              <a:t>std::exchange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operator=(String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&amp;other)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std::swap(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*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92307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2351584" y="1"/>
            <a:ext cx="6768752" cy="689419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CMyString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static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const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char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[] = "";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return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?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zeroLengthString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&amp; operator=(</a:t>
            </a:r>
            <a:r>
              <a:rPr lang="en-US" sz="13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CMyString</a:t>
            </a:r>
            <a:r>
              <a:rPr lang="en-US" sz="13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&amp;&amp; other)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if (&amp;other != this)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delete []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NULL;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other.m_length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= 0;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*this;</a:t>
            </a:r>
            <a:endParaRPr lang="ru-RU" sz="1300" b="1" dirty="0">
              <a:latin typeface="Courier New" pitchFamily="49" charset="0"/>
              <a:cs typeface="Courier New" pitchFamily="49" charset="0"/>
            </a:endParaRP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ru-RU" sz="1300" b="1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char *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m_pChars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size_t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m_length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182563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964853261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4D3C13-77C4-4F94-AF9D-CFB5EDFB4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C3C5482-84C0-4734-B0AF-A75ED942F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473323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6974F6E-3DD1-4582-AC75-0DEF40515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Делегирующий конструктор</a:t>
            </a:r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52C74851-AF28-4D7C-8118-13B3F76DD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Это конструктор, который делегирует инициализацию полей другому  (</a:t>
            </a:r>
            <a:r>
              <a:rPr lang="ru-RU" b="1" dirty="0"/>
              <a:t>целевому</a:t>
            </a:r>
            <a:r>
              <a:rPr lang="ru-RU" dirty="0"/>
              <a:t>) конструктору этого же класса</a:t>
            </a:r>
          </a:p>
          <a:p>
            <a:r>
              <a:rPr lang="ru-RU" dirty="0"/>
              <a:t>В списке инициализации указано имя этого же класса</a:t>
            </a:r>
          </a:p>
          <a:p>
            <a:pPr lvl="1"/>
            <a:r>
              <a:rPr lang="ru-RU" dirty="0"/>
              <a:t>Поля указывать нельзя</a:t>
            </a:r>
          </a:p>
          <a:p>
            <a:r>
              <a:rPr lang="ru-RU" dirty="0"/>
              <a:t>Сначала выполнится список инициализации и тело целевого конструктора, затем управление вернётся к делегирующему и выполнится его тело</a:t>
            </a:r>
          </a:p>
          <a:p>
            <a:r>
              <a:rPr lang="ru-RU" dirty="0"/>
              <a:t>Делегирующий конструктор помогает устранить дублирование кода</a:t>
            </a:r>
          </a:p>
        </p:txBody>
      </p:sp>
    </p:spTree>
    <p:extLst>
      <p:ext uri="{BB962C8B-B14F-4D97-AF65-F5344CB8AC3E}">
        <p14:creationId xmlns:p14="http://schemas.microsoft.com/office/powerpoint/2010/main" val="2021138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32B1A84-CCDE-4A89-A9C2-12E697D748AB}"/>
              </a:ext>
            </a:extLst>
          </p:cNvPr>
          <p:cNvSpPr txBox="1"/>
          <p:nvPr/>
        </p:nvSpPr>
        <p:spPr>
          <a:xfrm>
            <a:off x="0" y="1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text,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size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end =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*end 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Следующие конструкторы делегируют работу конструктору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String(const char*,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size_t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size)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String(text,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other)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String(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other.m_size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…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12669831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74D524-05F2-447A-859E-8FCF9A93F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деструкторы в действии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97DB38A-E422-475B-8076-D688892D5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7516512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777EC5A-0D50-7F08-503D-0B92393C8862}"/>
              </a:ext>
            </a:extLst>
          </p:cNvPr>
          <p:cNvSpPr txBox="1"/>
          <p:nvPr/>
        </p:nvSpPr>
        <p:spPr>
          <a:xfrm>
            <a:off x="838200" y="2060848"/>
            <a:ext cx="1051560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"Default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Foo(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"Copy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&amp;&amp;) {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"Move assign\n"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this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~Foo() {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kern="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Dtor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\n"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EC8EBF4-FD90-4D0C-B463-F51893B61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Конструкторы и операции присваивания в действии</a:t>
            </a:r>
          </a:p>
        </p:txBody>
      </p:sp>
    </p:spTree>
    <p:extLst>
      <p:ext uri="{BB962C8B-B14F-4D97-AF65-F5344CB8AC3E}">
        <p14:creationId xmlns:p14="http://schemas.microsoft.com/office/powerpoint/2010/main" val="1914542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C076958-B4E4-4CE0-A59C-C9A0215D091E}"/>
              </a:ext>
            </a:extLst>
          </p:cNvPr>
          <p:cNvSpPr/>
          <p:nvPr/>
        </p:nvSpPr>
        <p:spPr>
          <a:xfrm>
            <a:off x="0" y="0"/>
            <a:ext cx="6096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cassert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0ABBF-DC49-4615-A8DE-DD1A6C299C40}"/>
              </a:ext>
            </a:extLst>
          </p:cNvPr>
          <p:cNvSpPr/>
          <p:nvPr/>
        </p:nvSpPr>
        <p:spPr>
          <a:xfrm>
            <a:off x="6456040" y="276999"/>
            <a:ext cx="547260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istringstream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"3 5 8 10"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8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"points.txt"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inputFile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ReadPoint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795E26"/>
                </a:solidFill>
                <a:latin typeface="Consolas" panose="020B0609020204030204" pitchFamily="49" charset="0"/>
              </a:rPr>
              <a:t>WritePoint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p5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55036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8CC3EB7-270D-49F3-F9D7-8B6C74DF0A36}"/>
              </a:ext>
            </a:extLst>
          </p:cNvPr>
          <p:cNvSpPr txBox="1"/>
          <p:nvPr/>
        </p:nvSpPr>
        <p:spPr>
          <a:xfrm>
            <a:off x="1524001" y="1"/>
            <a:ext cx="4355976" cy="67882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Create() {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{};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Create2()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foo;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Create3(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a,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returnA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? a : b;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2B91AF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(foo);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2B91A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ByVal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(std::move(foo));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highlight>
                <a:srgbClr val="C0C0C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Create();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Create2();</a:t>
            </a:r>
            <a:endParaRPr lang="ru-RU" kern="100" dirty="0">
              <a:highlight>
                <a:srgbClr val="00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Create3(</a:t>
            </a:r>
            <a:r>
              <a:rPr lang="en-US" kern="0" dirty="0">
                <a:solidFill>
                  <a:srgbClr val="0000FF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highlight>
                  <a:srgbClr val="00FF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kern="100" dirty="0">
              <a:highlight>
                <a:srgbClr val="00FF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kern="0" dirty="0">
                <a:solidFill>
                  <a:srgbClr val="000000"/>
                </a:solidFill>
                <a:highlight>
                  <a:srgbClr val="FF00FF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Create2();</a:t>
            </a:r>
            <a:endParaRPr lang="ru-RU" kern="100" dirty="0">
              <a:highlight>
                <a:srgbClr val="FF00FF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8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A31515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"--\n"</a:t>
            </a: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highlight>
                <a:srgbClr val="FFFF00"/>
              </a:highlight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highlight>
                  <a:srgbClr val="C0C0C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highlight>
                <a:srgbClr val="C0C0C0"/>
              </a:highlight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C6A605-9668-5355-71BF-34F57C5199ED}"/>
              </a:ext>
            </a:extLst>
          </p:cNvPr>
          <p:cNvSpPr txBox="1"/>
          <p:nvPr/>
        </p:nvSpPr>
        <p:spPr>
          <a:xfrm>
            <a:off x="6744073" y="948690"/>
            <a:ext cx="3923927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Move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00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0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Copy</a:t>
            </a:r>
            <a:r>
              <a:rPr lang="ru-RU" dirty="0">
                <a:highlight>
                  <a:srgbClr val="00FF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ctor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00FFFF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00FFFF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Default</a:t>
            </a:r>
            <a:r>
              <a:rPr lang="ru-RU" dirty="0">
                <a:highlight>
                  <a:srgbClr val="FF00FF"/>
                </a:highlight>
                <a:latin typeface="Consolas" panose="020B0609020204030204" pitchFamily="49" charset="0"/>
              </a:rPr>
              <a:t> </a:t>
            </a:r>
            <a:r>
              <a:rPr lang="ru-RU" dirty="0" err="1">
                <a:highlight>
                  <a:srgbClr val="FF00FF"/>
                </a:highlight>
                <a:latin typeface="Consolas" panose="020B0609020204030204" pitchFamily="49" charset="0"/>
              </a:rPr>
              <a:t>ctor</a:t>
            </a:r>
            <a:endParaRPr lang="en-US" dirty="0">
              <a:highlight>
                <a:srgbClr val="FF00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highlight>
                  <a:srgbClr val="FFFF00"/>
                </a:highlight>
                <a:latin typeface="Consolas" panose="020B0609020204030204" pitchFamily="49" charset="0"/>
              </a:rPr>
              <a:t>--</a:t>
            </a:r>
            <a:endParaRPr lang="ru-RU" dirty="0">
              <a:highlight>
                <a:srgbClr val="FFFF00"/>
              </a:highlight>
              <a:latin typeface="Consolas" panose="020B0609020204030204" pitchFamily="49" charset="0"/>
            </a:endParaRPr>
          </a:p>
          <a:p>
            <a:r>
              <a:rPr lang="ru-RU" dirty="0" err="1">
                <a:highlight>
                  <a:srgbClr val="C0C0C0"/>
                </a:highlight>
                <a:latin typeface="Consolas" panose="020B0609020204030204" pitchFamily="49" charset="0"/>
              </a:rPr>
              <a:t>Dtor</a:t>
            </a:r>
            <a:endParaRPr lang="ru-RU" dirty="0">
              <a:highlight>
                <a:srgbClr val="C0C0C0"/>
              </a:highlight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C7ECF3-B20F-0086-99F0-144E0AE13ACD}"/>
              </a:ext>
            </a:extLst>
          </p:cNvPr>
          <p:cNvSpPr txBox="1"/>
          <p:nvPr/>
        </p:nvSpPr>
        <p:spPr>
          <a:xfrm>
            <a:off x="5340424" y="69731"/>
            <a:ext cx="53640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https://wandbox.org/permlink/0c2uBSY425nzNgiO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1475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Статические методы класса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B4A41AB-14C6-43DD-A44E-4C194BD71B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FD91C69-2050-4C52-9A80-CF7CDFFD77D4}"/>
              </a:ext>
            </a:extLst>
          </p:cNvPr>
          <p:cNvSpPr/>
          <p:nvPr/>
        </p:nvSpPr>
        <p:spPr>
          <a:xfrm>
            <a:off x="119336" y="32632"/>
            <a:ext cx="11377264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 имеет значения, у какого телевизора вызван метод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 '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tv2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59557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0294F-5997-474A-8A73-4D1DB60F3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C3301-2FCC-4E11-B817-31251E4F4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Обозначаются ключевым словом </a:t>
            </a:r>
            <a:r>
              <a:rPr lang="en-US" dirty="0"/>
              <a:t>static</a:t>
            </a:r>
            <a:endParaRPr lang="ru-RU" dirty="0"/>
          </a:p>
          <a:p>
            <a:r>
              <a:rPr lang="ru-RU" dirty="0"/>
              <a:t>Внутри класса вызываются по имени</a:t>
            </a:r>
          </a:p>
          <a:p>
            <a:r>
              <a:rPr lang="ru-RU" dirty="0"/>
              <a:t>Вне класса вызываются по полному имени: </a:t>
            </a:r>
            <a:r>
              <a:rPr lang="ru-RU" dirty="0" err="1"/>
              <a:t>ИмяКласса</a:t>
            </a:r>
            <a:r>
              <a:rPr lang="ru-RU" dirty="0"/>
              <a:t>::</a:t>
            </a:r>
            <a:r>
              <a:rPr lang="ru-RU" dirty="0" err="1"/>
              <a:t>ИмяМетода</a:t>
            </a:r>
            <a:endParaRPr lang="ru-RU" dirty="0"/>
          </a:p>
          <a:p>
            <a:r>
              <a:rPr lang="ru-RU" dirty="0"/>
              <a:t>С ними не связан никакой экземпляр класса</a:t>
            </a:r>
          </a:p>
          <a:p>
            <a:pPr lvl="1"/>
            <a:r>
              <a:rPr lang="ru-RU" dirty="0"/>
              <a:t>Они не получают указатель </a:t>
            </a:r>
            <a:r>
              <a:rPr lang="en-US" dirty="0"/>
              <a:t>this</a:t>
            </a:r>
          </a:p>
          <a:p>
            <a:r>
              <a:rPr lang="ru-RU" dirty="0"/>
              <a:t>При их вызове нет «текущего объекта»</a:t>
            </a:r>
          </a:p>
          <a:p>
            <a:pPr lvl="1"/>
            <a:r>
              <a:rPr lang="ru-RU" dirty="0"/>
              <a:t>Из статического метода нельзя обратиться к полям класса</a:t>
            </a:r>
          </a:p>
          <a:p>
            <a:pPr lvl="1"/>
            <a:r>
              <a:rPr lang="ru-RU" dirty="0"/>
              <a:t>Нельзя вызывать только нестатические методы</a:t>
            </a:r>
          </a:p>
          <a:p>
            <a:r>
              <a:rPr lang="ru-RU" dirty="0"/>
              <a:t>Внутри статических методов можно обращаться к полям и вызывать методы экземпляров класса, переданных снаружи или созданных внутри метода</a:t>
            </a:r>
          </a:p>
          <a:p>
            <a:r>
              <a:rPr lang="ru-RU" dirty="0"/>
              <a:t>Есть доступ к приватным полям и методам</a:t>
            </a:r>
          </a:p>
        </p:txBody>
      </p:sp>
    </p:spTree>
    <p:extLst>
      <p:ext uri="{BB962C8B-B14F-4D97-AF65-F5344CB8AC3E}">
        <p14:creationId xmlns:p14="http://schemas.microsoft.com/office/powerpoint/2010/main" val="11353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288BDC3-D265-4FAD-B61D-6ABB201E7992}"/>
              </a:ext>
            </a:extLst>
          </p:cNvPr>
          <p:cNvSpPr/>
          <p:nvPr/>
        </p:nvSpPr>
        <p:spPr>
          <a:xfrm>
            <a:off x="119336" y="1"/>
            <a:ext cx="11449272" cy="685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SelectChannel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класса статический метод вызывается по имени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1700" dirty="0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у статических методов не пишется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99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m_isTurnedOn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Вне класса статический метод вызывается с указанием имени класса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' </a:t>
            </a:r>
            <a:r>
              <a:rPr lang="en-US" sz="1700" dirty="0">
                <a:solidFill>
                  <a:srgbClr val="A31515"/>
                </a:solidFill>
                <a:latin typeface="Consolas" panose="020B0609020204030204" pitchFamily="49" charset="0"/>
              </a:rPr>
              <a:t>'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 Можно указать и имя объекта, но так обычно не делают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tv1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IsValidChannel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830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0CFBDD-FD77-40A5-BCA2-88B308852991}"/>
              </a:ext>
            </a:extLst>
          </p:cNvPr>
          <p:cNvSpPr/>
          <p:nvPr/>
        </p:nvSpPr>
        <p:spPr>
          <a:xfrm>
            <a:off x="227348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Ошибка: нельзя вызвать нестатический метод из статического.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FF0000"/>
                </a:solidFill>
                <a:latin typeface="Consolas" panose="020B0609020204030204" pitchFamily="49" charset="0"/>
              </a:rPr>
              <a:t>();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есть экземпляр класса, можно вызывать его нестатические методы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 обращаться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MyClass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myObject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статических методов можно вызывать другие статические методы, даже приватные.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NonStaticMethod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AnotherStaticMethod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422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DCB27-1DD8-4337-A93E-173672991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класса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AE0503-BDDB-4FF2-9102-517FC7512D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0867317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A74DB62-B932-4449-9B40-39466E79A85D}"/>
              </a:ext>
            </a:extLst>
          </p:cNvPr>
          <p:cNvSpPr/>
          <p:nvPr/>
        </p:nvSpPr>
        <p:spPr>
          <a:xfrm>
            <a:off x="479376" y="116632"/>
            <a:ext cx="11449272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Определяет, допустимо ли ехать со скоростью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когда включена передача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(...)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 ...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605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815F2FA-C205-433B-94A0-DDB9A92905AD}"/>
              </a:ext>
            </a:extLst>
          </p:cNvPr>
          <p:cNvSpPr/>
          <p:nvPr/>
        </p:nvSpPr>
        <p:spPr>
          <a:xfrm>
            <a:off x="479376" y="404664"/>
            <a:ext cx="1130525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Передача.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Минимальная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Максимальная скорость на этой передаче.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...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…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Таблица скоростей.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197531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BAE45-E348-4247-BDD0-1E0AC6A44C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класса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631587-9154-4C68-BAAD-F3EFC3783F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Статическое поле – общее для всех экземпляров</a:t>
            </a:r>
          </a:p>
          <a:p>
            <a:r>
              <a:rPr lang="ru-RU" dirty="0"/>
              <a:t>Создаётся при запуске программы и уничтожается при её завершении</a:t>
            </a:r>
          </a:p>
          <a:p>
            <a:r>
              <a:rPr lang="ru-RU" dirty="0"/>
              <a:t>Для доступа к статическому полю не нужно указывать объект</a:t>
            </a:r>
          </a:p>
          <a:p>
            <a:pPr lvl="1"/>
            <a:r>
              <a:rPr lang="ru-RU" dirty="0"/>
              <a:t>Можно использовать из статических методов</a:t>
            </a:r>
          </a:p>
          <a:p>
            <a:r>
              <a:rPr lang="ru-RU" dirty="0"/>
              <a:t>Перед объявлением статического поля пишется ключевое слово </a:t>
            </a:r>
            <a:r>
              <a:rPr lang="en-US" b="1" dirty="0"/>
              <a:t>static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496135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0" y="-3990"/>
            <a:ext cx="9252520" cy="65659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~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virtual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Circle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Shape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override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*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SetRadius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m_radius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1.0;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PrintShapeInfo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(const Shape&amp; s) {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"Color:"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s.GetColor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std::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&lt;&lt; "Area:" &lt;&lt; </a:t>
            </a:r>
            <a:r>
              <a:rPr lang="en-US" dirty="0" err="1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s.GetArea</a:t>
            </a:r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() &lt;&lt; "\n";</a:t>
            </a:r>
          </a:p>
          <a:p>
            <a:r>
              <a:rPr lang="en-US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161CC7-5FE1-465C-9F46-DA4BFD76C11C}"/>
              </a:ext>
            </a:extLst>
          </p:cNvPr>
          <p:cNvSpPr/>
          <p:nvPr/>
        </p:nvSpPr>
        <p:spPr>
          <a:xfrm>
            <a:off x="335360" y="620688"/>
            <a:ext cx="11665296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car.h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…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m_engineIsOn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Объявляем таблицу диапазонов скоростей статической и константной,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чтобы она была одна всю программу и не изменялась.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704667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23FB970-0D0F-441C-BEEC-F464D8D75E32}"/>
              </a:ext>
            </a:extLst>
          </p:cNvPr>
          <p:cNvSpPr/>
          <p:nvPr/>
        </p:nvSpPr>
        <p:spPr>
          <a:xfrm>
            <a:off x="335360" y="260648"/>
            <a:ext cx="1137726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car.cpp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car.h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„</a:t>
            </a: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Так объявляется статическая переменная за пределами класса.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IsSpeedValidForGear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range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maxSpeed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752937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1801BB8-F118-409C-ABEE-9F9E27159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статического поля в </a:t>
            </a:r>
            <a:r>
              <a:rPr lang="en-US" dirty="0"/>
              <a:t>.h-</a:t>
            </a:r>
            <a:r>
              <a:rPr lang="ru-RU" dirty="0"/>
              <a:t>файле (с++17</a:t>
            </a:r>
            <a:r>
              <a:rPr lang="en-US" dirty="0"/>
              <a:t> </a:t>
            </a:r>
            <a:r>
              <a:rPr lang="ru-RU" dirty="0"/>
              <a:t>и выше)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4B711C-4349-4A44-AD17-D11FB76BD7DB}"/>
              </a:ext>
            </a:extLst>
          </p:cNvPr>
          <p:cNvSpPr/>
          <p:nvPr/>
        </p:nvSpPr>
        <p:spPr>
          <a:xfrm>
            <a:off x="767408" y="206084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Так статическое поле объявляется и определяется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inline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GearSpeedRange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s_speedTable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NEUTRAL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FIRST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SECOND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THIRD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FOURTH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FIFTH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Gear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0070C1"/>
                </a:solidFill>
                <a:latin typeface="Consolas" panose="020B0609020204030204" pitchFamily="49" charset="0"/>
              </a:rPr>
              <a:t>REVERSE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99500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00772-1F1E-405F-8B35-072A8CF81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поля в классах Стандартной Библиотеки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0D72FF6-BC5A-49C8-A02D-2FE84EE20827}"/>
              </a:ext>
            </a:extLst>
          </p:cNvPr>
          <p:cNvSpPr/>
          <p:nvPr/>
        </p:nvSpPr>
        <p:spPr>
          <a:xfrm>
            <a:off x="695400" y="2492896"/>
            <a:ext cx="11233248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 quick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brown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fox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jumps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over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lazy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dog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Иголка, которую мы будем искать в стоге сена.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Вводим текст для поиска.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Метод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find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возвращает позицию в строке, с которой начинается искомый текст.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Если текст не найден, возвращается значение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size_t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find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t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npos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at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position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found_at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else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needle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not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found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1194204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8ACB-F3C0-42BE-A69B-EFE777CA0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Статические данные и методы – итоги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E226F-9668-4B88-B056-938D8224D4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Статические методы не привязаны к конкретному экземпляру класса</a:t>
            </a:r>
          </a:p>
          <a:p>
            <a:r>
              <a:rPr lang="ru-RU" dirty="0"/>
              <a:t>Статические поля используются для хранения данных, общих для всех экземпляров класса</a:t>
            </a:r>
          </a:p>
          <a:p>
            <a:r>
              <a:rPr lang="ru-RU" dirty="0"/>
              <a:t>Статические данные часто делают константными</a:t>
            </a:r>
          </a:p>
        </p:txBody>
      </p:sp>
    </p:spTree>
    <p:extLst>
      <p:ext uri="{BB962C8B-B14F-4D97-AF65-F5344CB8AC3E}">
        <p14:creationId xmlns:p14="http://schemas.microsoft.com/office/powerpoint/2010/main" val="1363542643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Вложенные классы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Вложенное объявление классов и других типов данных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Язык </a:t>
            </a:r>
            <a:r>
              <a:rPr lang="en-US" dirty="0"/>
              <a:t>C++ </a:t>
            </a:r>
            <a:r>
              <a:rPr lang="ru-RU" dirty="0"/>
              <a:t>позволяет разместить объявление одного класса (или другого типа данных) внутри объявления другого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Это полезно, когда вложенный тип данных используется лишь внешним классом, или совместно с ним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ru-RU" dirty="0"/>
              <a:t>Пример - итераторы стандартных контейнеров </a:t>
            </a:r>
            <a:r>
              <a:rPr lang="en-US" dirty="0"/>
              <a:t>STL</a:t>
            </a:r>
            <a:endParaRPr lang="ru-RU" dirty="0"/>
          </a:p>
          <a:p>
            <a:pPr marL="274320" indent="-274320">
              <a:buClr>
                <a:schemeClr val="accent3"/>
              </a:buClr>
              <a:buFont typeface="Wingdings 2"/>
              <a:buChar char=""/>
              <a:defRPr/>
            </a:pPr>
            <a:r>
              <a:rPr lang="ru-RU" dirty="0"/>
              <a:t>Использование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Из методов внешнего класса – по имени вложенного класса</a:t>
            </a:r>
          </a:p>
          <a:p>
            <a:pPr marL="640080" lvl="1" indent="-246888">
              <a:buFont typeface="Wingdings 2"/>
              <a:buChar char=""/>
              <a:defRPr/>
            </a:pPr>
            <a:r>
              <a:rPr lang="ru-RU" dirty="0"/>
              <a:t>Снаружи – при помощи указания имени внешнего класса:</a:t>
            </a:r>
          </a:p>
          <a:p>
            <a:pPr lvl="2" indent="-246888">
              <a:buFont typeface="Wingdings 2"/>
              <a:buChar char=""/>
              <a:defRPr/>
            </a:pPr>
            <a:r>
              <a:rPr lang="en-US" dirty="0" err="1"/>
              <a:t>ExternalClass</a:t>
            </a:r>
            <a:r>
              <a:rPr lang="en-US" dirty="0"/>
              <a:t>::Internal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5" grpId="0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</a:t>
            </a:r>
            <a:r>
              <a:rPr lang="en-US" dirty="0"/>
              <a:t> 1</a:t>
            </a:r>
            <a:endParaRPr lang="ru-RU" dirty="0"/>
          </a:p>
        </p:txBody>
      </p:sp>
      <p:sp>
        <p:nvSpPr>
          <p:cNvPr id="22531" name="Text Box 5"/>
          <p:cNvSpPr txBox="1">
            <a:spLocks noChangeArrowheads="1"/>
          </p:cNvSpPr>
          <p:nvPr/>
        </p:nvSpPr>
        <p:spPr bwMode="auto">
          <a:xfrm>
            <a:off x="2024034" y="1785926"/>
            <a:ext cx="7643842" cy="5047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539750"/>
            <a:r>
              <a:rPr lang="en-US" sz="1400" b="1" dirty="0">
                <a:latin typeface="Courier New" pitchFamily="49" charset="0"/>
              </a:rPr>
              <a:t>class External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class Internal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public: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	void </a:t>
            </a:r>
            <a:r>
              <a:rPr lang="en-US" sz="1400" b="1" dirty="0" err="1">
                <a:latin typeface="Courier New" pitchFamily="49" charset="0"/>
              </a:rPr>
              <a:t>Foo</a:t>
            </a:r>
            <a:r>
              <a:rPr lang="en-US" sz="1400" b="1" dirty="0">
                <a:latin typeface="Courier New" pitchFamily="49" charset="0"/>
              </a:rPr>
              <a:t>(){}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private: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void Bar()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{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 // </a:t>
            </a:r>
            <a:r>
              <a:rPr lang="ru-RU" sz="1400" b="1" dirty="0">
                <a:latin typeface="Courier New" pitchFamily="49" charset="0"/>
              </a:rPr>
              <a:t>из методов внешнего класса можем обращаться по имени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};</a:t>
            </a:r>
            <a:endParaRPr lang="ru-RU" sz="1400" b="1" dirty="0">
              <a:latin typeface="Courier New" pitchFamily="49" charset="0"/>
            </a:endParaRPr>
          </a:p>
          <a:p>
            <a:pPr defTabSz="539750"/>
            <a:endParaRPr lang="ru-RU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char* 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>
                <a:latin typeface="Courier New" pitchFamily="49" charset="0"/>
              </a:rPr>
              <a:t>[])</a:t>
            </a:r>
            <a:endParaRPr lang="en-US" sz="1400" b="1" dirty="0">
              <a:latin typeface="Courier New" pitchFamily="49" charset="0"/>
            </a:endParaRPr>
          </a:p>
          <a:p>
            <a:pPr defTabSz="539750"/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External::Internal </a:t>
            </a:r>
            <a:r>
              <a:rPr lang="en-US" sz="1400" b="1" dirty="0" err="1">
                <a:latin typeface="Courier New" pitchFamily="49" charset="0"/>
              </a:rPr>
              <a:t>internal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internal.Foo</a:t>
            </a:r>
            <a:r>
              <a:rPr lang="en-US" sz="1400" b="1" dirty="0">
                <a:latin typeface="Courier New" pitchFamily="49" charset="0"/>
              </a:rPr>
              <a:t>();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539750"/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6204" y="764705"/>
            <a:ext cx="3703414" cy="2554545"/>
          </a:xfrm>
          <a:prstGeom prst="rect">
            <a:avLst/>
          </a:prstGeom>
          <a:solidFill>
            <a:schemeClr val="bg1"/>
          </a:solidFill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07968" y="764705"/>
            <a:ext cx="4824462" cy="6001643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Foo.h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make_unique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{}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~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m_impl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DoSomething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47530" y="764704"/>
            <a:ext cx="792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Foo.h</a:t>
            </a:r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9624392" y="764704"/>
            <a:ext cx="10080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Foo.cpp</a:t>
            </a:r>
            <a:endParaRPr lang="ru-RU" dirty="0"/>
          </a:p>
        </p:txBody>
      </p:sp>
      <p:sp>
        <p:nvSpPr>
          <p:cNvPr id="7" name="TextBox 6"/>
          <p:cNvSpPr txBox="1"/>
          <p:nvPr/>
        </p:nvSpPr>
        <p:spPr>
          <a:xfrm>
            <a:off x="1842716" y="3861049"/>
            <a:ext cx="33843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Идиома </a:t>
            </a:r>
            <a:r>
              <a:rPr lang="en-US" dirty="0" err="1"/>
              <a:t>PImpl</a:t>
            </a:r>
            <a:r>
              <a:rPr lang="en-US" dirty="0"/>
              <a:t> (Pointer to implementation)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21192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9BA02-ECA5-44AF-9AD6-0AAD41EDF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F0DCA9-CD51-4D27-90EB-9588FB185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2996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Классы и объекты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ООП вводится понятие </a:t>
            </a:r>
            <a:r>
              <a:rPr lang="ru-RU" b="1" dirty="0">
                <a:solidFill>
                  <a:srgbClr val="FF0000"/>
                </a:solidFill>
              </a:rPr>
              <a:t>Класса</a:t>
            </a:r>
            <a:r>
              <a:rPr lang="ru-RU" dirty="0"/>
              <a:t> – пользовательского типа данных, объединяющего </a:t>
            </a:r>
            <a:r>
              <a:rPr lang="ru-RU" b="1" dirty="0"/>
              <a:t>данные</a:t>
            </a:r>
            <a:r>
              <a:rPr lang="ru-RU" dirty="0"/>
              <a:t> и </a:t>
            </a:r>
            <a:r>
              <a:rPr lang="ru-RU" b="1" dirty="0"/>
              <a:t>методы</a:t>
            </a:r>
            <a:r>
              <a:rPr lang="ru-RU" dirty="0"/>
              <a:t> их обработки</a:t>
            </a:r>
          </a:p>
          <a:p>
            <a:pPr lvl="1"/>
            <a:r>
              <a:rPr lang="ru-RU" dirty="0"/>
              <a:t>Класс – тип, описывающий устройство объекта</a:t>
            </a:r>
          </a:p>
          <a:p>
            <a:r>
              <a:rPr lang="ru-RU" b="1" dirty="0">
                <a:solidFill>
                  <a:srgbClr val="FF0000"/>
                </a:solidFill>
              </a:rPr>
              <a:t>Объектом</a:t>
            </a:r>
            <a:r>
              <a:rPr lang="ru-RU" dirty="0"/>
              <a:t> называется </a:t>
            </a:r>
            <a:r>
              <a:rPr lang="ru-RU" b="1" dirty="0"/>
              <a:t>экземпляр</a:t>
            </a:r>
            <a:r>
              <a:rPr lang="ru-RU" dirty="0"/>
              <a:t> класса</a:t>
            </a:r>
            <a:endParaRPr lang="en-US" dirty="0"/>
          </a:p>
          <a:p>
            <a:pPr lvl="1"/>
            <a:r>
              <a:rPr lang="ru-RU" dirty="0"/>
              <a:t>Собака – это класс</a:t>
            </a:r>
          </a:p>
          <a:p>
            <a:pPr lvl="1"/>
            <a:r>
              <a:rPr lang="ru-RU" dirty="0"/>
              <a:t>Собака Жучка из 3 подъезда – это объект, представитель или экземпляр класса «Собака»</a:t>
            </a:r>
          </a:p>
          <a:p>
            <a:pPr lvl="1"/>
            <a:r>
              <a:rPr lang="ru-RU" dirty="0"/>
              <a:t>Чертеж дома – класс, построенный по нему дом - объект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класса</a:t>
            </a:r>
            <a:r>
              <a:rPr lang="en-US" dirty="0"/>
              <a:t> </a:t>
            </a:r>
            <a:r>
              <a:rPr lang="ru-RU" dirty="0"/>
              <a:t>в С++</a:t>
            </a:r>
          </a:p>
        </p:txBody>
      </p:sp>
      <p:sp>
        <p:nvSpPr>
          <p:cNvPr id="3" name="Rectangle 2"/>
          <p:cNvSpPr/>
          <p:nvPr/>
        </p:nvSpPr>
        <p:spPr>
          <a:xfrm>
            <a:off x="2063552" y="2708921"/>
            <a:ext cx="604867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Поля класса (данные и методы)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EC274-02EF-4ADE-ADEB-8576FA5ACBC9}"/>
              </a:ext>
            </a:extLst>
          </p:cNvPr>
          <p:cNvSpPr txBox="1"/>
          <p:nvPr/>
        </p:nvSpPr>
        <p:spPr>
          <a:xfrm>
            <a:off x="2067447" y="4437112"/>
            <a:ext cx="4583574" cy="23692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Использование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F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main()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car1;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Car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car2;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ascadia Mono" panose="020B06090200000200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</a:t>
            </a:r>
            <a:endParaRPr lang="ru-RU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sz="4000"/>
              <a:t>Данные объекта (переменные объекта, члены-данные)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b="1" dirty="0">
                <a:solidFill>
                  <a:srgbClr val="FF0000"/>
                </a:solidFill>
              </a:rPr>
              <a:t>Члены-данные</a:t>
            </a:r>
            <a:r>
              <a:rPr lang="ru-RU" b="1" dirty="0">
                <a:solidFill>
                  <a:schemeClr val="hlink"/>
                </a:solidFill>
              </a:rPr>
              <a:t> </a:t>
            </a:r>
            <a:r>
              <a:rPr lang="ru-RU" dirty="0"/>
              <a:t>(</a:t>
            </a:r>
            <a:r>
              <a:rPr lang="en-US" dirty="0"/>
              <a:t>data members</a:t>
            </a:r>
            <a:r>
              <a:rPr lang="ru-RU" dirty="0"/>
              <a:t>) хранят всю необходимую информацию об объекте, формируют его состояние, характеристики и т.п.</a:t>
            </a:r>
          </a:p>
          <a:p>
            <a:r>
              <a:rPr lang="ru-RU" dirty="0"/>
              <a:t>Изменение состояния объекта или его характеристик связано с изменением данных, в нем содержащихся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3600399"/>
          </a:xfrm>
        </p:spPr>
        <p:txBody>
          <a:bodyPr>
            <a:normAutofit/>
          </a:bodyPr>
          <a:lstStyle/>
          <a:p>
            <a:pPr algn="l"/>
            <a:r>
              <a:rPr lang="ru-RU" sz="72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Понятие класса</a:t>
            </a: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Поля и методы</a:t>
            </a:r>
          </a:p>
        </p:txBody>
      </p:sp>
    </p:spTree>
    <p:extLst>
      <p:ext uri="{BB962C8B-B14F-4D97-AF65-F5344CB8AC3E}">
        <p14:creationId xmlns:p14="http://schemas.microsoft.com/office/powerpoint/2010/main" val="167573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E84460E-D93B-4CCB-AD70-270F4C4F681F}"/>
              </a:ext>
            </a:extLst>
          </p:cNvPr>
          <p:cNvSpPr/>
          <p:nvPr/>
        </p:nvSpPr>
        <p:spPr>
          <a:xfrm>
            <a:off x="896257" y="1916832"/>
            <a:ext cx="576064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Mitsubishi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Volkswagen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0977D-1DE0-4753-BF30-16DE1E99B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Время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FF70C0-3C36-4728-BCDE-CA4A872FEEFC}"/>
              </a:ext>
            </a:extLst>
          </p:cNvPr>
          <p:cNvSpPr/>
          <p:nvPr/>
        </p:nvSpPr>
        <p:spPr>
          <a:xfrm>
            <a:off x="838200" y="1836662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C47612-CE9D-4AEC-AC84-7E0ADF6D5D85}"/>
              </a:ext>
            </a:extLst>
          </p:cNvPr>
          <p:cNvSpPr/>
          <p:nvPr/>
        </p:nvSpPr>
        <p:spPr>
          <a:xfrm>
            <a:off x="838200" y="4581128"/>
            <a:ext cx="6096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6450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E2F74C6-FE19-4232-8A7C-16F5E17BA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Сокрытие данных по умолчанию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615964-653C-4330-B53F-972A9585B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отличие от структур, по умолчанию доступ к содержимому класса закрыт</a:t>
            </a:r>
          </a:p>
          <a:p>
            <a:pPr lvl="1"/>
            <a:r>
              <a:rPr lang="ru-RU" dirty="0"/>
              <a:t>Снаружи класса нельзя обратиться к его данным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66B726F-2E04-4DCC-83B9-A8FBE448F507}"/>
              </a:ext>
            </a:extLst>
          </p:cNvPr>
          <p:cNvSpPr/>
          <p:nvPr/>
        </p:nvSpPr>
        <p:spPr>
          <a:xfrm>
            <a:off x="840184" y="4576001"/>
            <a:ext cx="90730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Test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   // error: cannot access private member declared in class 'Time'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48992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Ограничение доступа к содержимому классов и структур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Каждое поле класса или структуры имеет определённый уровень доступа</a:t>
            </a:r>
          </a:p>
          <a:p>
            <a:r>
              <a:rPr lang="en-US" b="1" dirty="0"/>
              <a:t>public</a:t>
            </a:r>
            <a:r>
              <a:rPr lang="en-US" dirty="0"/>
              <a:t> –</a:t>
            </a:r>
            <a:r>
              <a:rPr lang="ru-RU" dirty="0"/>
              <a:t> публичный уровень доступа. Можно обращаться отовсюду</a:t>
            </a:r>
          </a:p>
          <a:p>
            <a:pPr lvl="1"/>
            <a:r>
              <a:rPr lang="ru-RU" dirty="0"/>
              <a:t>В структурах это уровень доступа по умолчанию</a:t>
            </a:r>
            <a:endParaRPr lang="en-US" dirty="0"/>
          </a:p>
          <a:p>
            <a:r>
              <a:rPr lang="en-US" b="1" dirty="0"/>
              <a:t>private</a:t>
            </a:r>
            <a:r>
              <a:rPr lang="ru-RU" dirty="0"/>
              <a:t> – приватный (закрытый) уровень доступа. Нельзя обращаться из кода за пределами класса</a:t>
            </a:r>
          </a:p>
          <a:p>
            <a:pPr lvl="1"/>
            <a:r>
              <a:rPr lang="ru-RU" dirty="0"/>
              <a:t>В классах это уровень доступа по умолчанию</a:t>
            </a:r>
            <a:endParaRPr lang="en-US" dirty="0"/>
          </a:p>
          <a:p>
            <a:r>
              <a:rPr lang="en-US" b="1" dirty="0"/>
              <a:t>protected</a:t>
            </a:r>
            <a:r>
              <a:rPr lang="ru-RU" dirty="0"/>
              <a:t> – защищённый уровень доступа. Обращаться может сам класс и его наследники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6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6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56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655E41D-28E9-4CA3-95F9-A518BA3F828B}"/>
              </a:ext>
            </a:extLst>
          </p:cNvPr>
          <p:cNvSpPr/>
          <p:nvPr/>
        </p:nvSpPr>
        <p:spPr>
          <a:xfrm>
            <a:off x="648072" y="566678"/>
            <a:ext cx="1056171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доступно для внешнего кода.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D4F800E-841B-4ACB-AFC8-603C77CBEE71}"/>
              </a:ext>
            </a:extLst>
          </p:cNvPr>
          <p:cNvSpPr/>
          <p:nvPr/>
        </p:nvSpPr>
        <p:spPr>
          <a:xfrm>
            <a:off x="648072" y="3789040"/>
            <a:ext cx="97943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Класс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спецификатор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неявно подразумевается внутри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FF">
                    <a:alpha val="50000"/>
                  </a:srgbClr>
                </a:solidFill>
                <a:latin typeface="Consolas" panose="020B0609020204030204" pitchFamily="49" charset="0"/>
              </a:rPr>
              <a:t>private: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Всё, что ниже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private:,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скрыто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740138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5AF9F-96AC-46DE-AF3A-45632A07A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0956B6-5D86-45C2-AEBC-65FC2C827A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Вместо прямого доступа к своим данным класс предоставляет </a:t>
            </a:r>
            <a:r>
              <a:rPr lang="ru-RU" b="1" dirty="0"/>
              <a:t>методы</a:t>
            </a:r>
          </a:p>
          <a:p>
            <a:r>
              <a:rPr lang="ru-RU" dirty="0"/>
              <a:t>Метод – функция, объявленная внутри класса или структуры</a:t>
            </a:r>
          </a:p>
          <a:p>
            <a:pPr lvl="1"/>
            <a:r>
              <a:rPr lang="ru-RU" dirty="0"/>
              <a:t>Методы также называют функциями-членами класса (</a:t>
            </a:r>
            <a:r>
              <a:rPr lang="en-US" dirty="0"/>
              <a:t>class member functions)</a:t>
            </a:r>
            <a:endParaRPr lang="ru-RU" dirty="0"/>
          </a:p>
          <a:p>
            <a:r>
              <a:rPr lang="ru-RU" dirty="0"/>
              <a:t>Методы класса задают операции, которые можно выполнить над объектом</a:t>
            </a:r>
          </a:p>
          <a:p>
            <a:r>
              <a:rPr lang="ru-RU" dirty="0"/>
              <a:t>В классах методы делают публичными, а данные – приватными</a:t>
            </a:r>
          </a:p>
        </p:txBody>
      </p:sp>
    </p:spTree>
    <p:extLst>
      <p:ext uri="{BB962C8B-B14F-4D97-AF65-F5344CB8AC3E}">
        <p14:creationId xmlns:p14="http://schemas.microsoft.com/office/powerpoint/2010/main" val="3657409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A147AF2-E3CC-42B2-B3AD-F9D3AD84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 метода класса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D4375C-B49C-482F-B653-C9D25C3D82DD}"/>
              </a:ext>
            </a:extLst>
          </p:cNvPr>
          <p:cNvSpPr/>
          <p:nvPr/>
        </p:nvSpPr>
        <p:spPr>
          <a:xfrm>
            <a:off x="695400" y="2204863"/>
            <a:ext cx="10729192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SomeClass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метод класса. Выглядит как функция, описанная внутри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 приватным данным можно обращаться только внутри методов класса.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Данные надёжно спрятаны от внешнего мира.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Никто, кроме самого класса, не имеет к ним доступа.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3415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AE94ACB-DF50-47AA-8442-6B6269AF3473}"/>
              </a:ext>
            </a:extLst>
          </p:cNvPr>
          <p:cNvSpPr/>
          <p:nvPr/>
        </p:nvSpPr>
        <p:spPr>
          <a:xfrm>
            <a:off x="623392" y="404664"/>
            <a:ext cx="1036915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Time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3600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%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SetTime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24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  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||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hours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minutes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60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seconds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m_secondsSinceMidnight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313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567608" y="2276873"/>
            <a:ext cx="6696744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Drive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distanceKm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Repaint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fuel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… 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m_make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MakeOfCar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Toyota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m_yearOfManufacture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2019;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m_fuel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3A780E-7E6D-48B4-84C5-972BB25EE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- автомобиль</a:t>
            </a:r>
          </a:p>
        </p:txBody>
      </p:sp>
    </p:spTree>
    <p:extLst>
      <p:ext uri="{BB962C8B-B14F-4D97-AF65-F5344CB8AC3E}">
        <p14:creationId xmlns:p14="http://schemas.microsoft.com/office/powerpoint/2010/main" val="1439973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372DBC4-9EC6-444E-ADD5-B9A04254BC1A}"/>
              </a:ext>
            </a:extLst>
          </p:cNvPr>
          <p:cNvSpPr/>
          <p:nvPr/>
        </p:nvSpPr>
        <p:spPr>
          <a:xfrm>
            <a:off x="695400" y="548680"/>
            <a:ext cx="11594504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415A72-9BA5-47DA-8709-E8DF4AA637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36360" y="4077072"/>
            <a:ext cx="2629267" cy="2581635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578FF23-370C-49BE-A433-1C1264895926}"/>
              </a:ext>
            </a:extLst>
          </p:cNvPr>
          <p:cNvSpPr/>
          <p:nvPr/>
        </p:nvSpPr>
        <p:spPr>
          <a:xfrm>
            <a:off x="4290299" y="6381328"/>
            <a:ext cx="504606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https://wandbox.org/permlink/bzbqAdTJspyA2WZA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040684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7368" y="764703"/>
            <a:ext cx="10260632" cy="2232249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Основы ООП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368" y="2530750"/>
            <a:ext cx="8424936" cy="3600399"/>
          </a:xfrm>
        </p:spPr>
        <p:txBody>
          <a:bodyPr>
            <a:normAutofit fontScale="92500"/>
          </a:bodyPr>
          <a:lstStyle/>
          <a:p>
            <a:pPr algn="l"/>
            <a:r>
              <a:rPr lang="ru-RU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Часть </a:t>
            </a:r>
            <a:r>
              <a:rPr lang="en-US" sz="66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2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Уровни доступа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Свойства</a:t>
            </a:r>
          </a:p>
          <a:p>
            <a:pPr algn="l"/>
            <a:r>
              <a:rPr lang="ru-RU" sz="5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Конструкторы и деструкторы</a:t>
            </a:r>
          </a:p>
        </p:txBody>
      </p:sp>
    </p:spTree>
    <p:extLst>
      <p:ext uri="{BB962C8B-B14F-4D97-AF65-F5344CB8AC3E}">
        <p14:creationId xmlns:p14="http://schemas.microsoft.com/office/powerpoint/2010/main" val="38419876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1A98D7-6355-4879-9214-D1C11461A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состояние класса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198547-0A93-4071-A526-B4615E5B5F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объекта формируется его членами данными</a:t>
            </a:r>
          </a:p>
          <a:p>
            <a:r>
              <a:rPr lang="ru-RU" dirty="0"/>
              <a:t>Чтобы изменить состояние объекта, нужно изменить его данные</a:t>
            </a:r>
          </a:p>
          <a:p>
            <a:r>
              <a:rPr lang="ru-RU" dirty="0"/>
              <a:t>Когда данные приватные, сделать это можно только в методе класса</a:t>
            </a:r>
          </a:p>
        </p:txBody>
      </p:sp>
    </p:spTree>
    <p:extLst>
      <p:ext uri="{BB962C8B-B14F-4D97-AF65-F5344CB8AC3E}">
        <p14:creationId xmlns:p14="http://schemas.microsoft.com/office/powerpoint/2010/main" val="15497429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E3839-9DFF-4609-BF0D-38E4648446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быть с константными объектами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9A750-097C-4F50-8628-096BBCB0D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Когда объект константный, его состояние должно быть нельзя изменить</a:t>
            </a:r>
          </a:p>
          <a:p>
            <a:r>
              <a:rPr lang="ru-RU" dirty="0"/>
              <a:t>Если метод может изменить состояние объекта, значит его нельзя вызвать у константного объекта</a:t>
            </a:r>
          </a:p>
          <a:p>
            <a:r>
              <a:rPr lang="ru-RU" dirty="0"/>
              <a:t>Как быть</a:t>
            </a:r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727361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A38FB-3754-41AD-9188-61BCDE629222}"/>
              </a:ext>
            </a:extLst>
          </p:cNvPr>
          <p:cNvSpPr/>
          <p:nvPr/>
        </p:nvSpPr>
        <p:spPr>
          <a:xfrm>
            <a:off x="119336" y="116633"/>
            <a:ext cx="11233248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b="1" dirty="0" err="1">
                <a:solidFill>
                  <a:srgbClr val="FF0000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F700A52-CBB5-4E60-B234-233C7F70CAB6}"/>
              </a:ext>
            </a:extLst>
          </p:cNvPr>
          <p:cNvSpPr/>
          <p:nvPr/>
        </p:nvSpPr>
        <p:spPr>
          <a:xfrm>
            <a:off x="227348" y="2132856"/>
            <a:ext cx="11845316" cy="338554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prog.cc: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function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void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PrintCircle</a:t>
            </a:r>
            <a:r>
              <a:rPr lang="ru-RU" sz="1600" dirty="0">
                <a:latin typeface="Consolas" panose="020B0609020204030204" pitchFamily="49" charset="0"/>
              </a:rPr>
              <a:t>(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&amp;)':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prog.cc:20:46: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~~~~~~~~~~~^~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prog.cc:11:16: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11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GetRadius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^~~~~~~~~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prog.cc:20:74: </a:t>
            </a:r>
            <a:r>
              <a:rPr lang="ru-RU" sz="1600" dirty="0" err="1">
                <a:latin typeface="Consolas" panose="020B0609020204030204" pitchFamily="49" charset="0"/>
              </a:rPr>
              <a:t>error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passing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const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as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this</a:t>
            </a:r>
            <a:r>
              <a:rPr lang="ru-RU" sz="1600" dirty="0">
                <a:latin typeface="Consolas" panose="020B0609020204030204" pitchFamily="49" charset="0"/>
              </a:rPr>
              <a:t>' </a:t>
            </a:r>
            <a:r>
              <a:rPr lang="ru-RU" sz="1600" dirty="0" err="1">
                <a:latin typeface="Consolas" panose="020B0609020204030204" pitchFamily="49" charset="0"/>
              </a:rPr>
              <a:t>argument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discards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qualifiers</a:t>
            </a:r>
            <a:r>
              <a:rPr lang="ru-RU" sz="1600" dirty="0">
                <a:latin typeface="Consolas" panose="020B0609020204030204" pitchFamily="49" charset="0"/>
              </a:rPr>
              <a:t> [-</a:t>
            </a:r>
            <a:r>
              <a:rPr lang="ru-RU" sz="1600" dirty="0" err="1">
                <a:latin typeface="Consolas" panose="020B0609020204030204" pitchFamily="49" charset="0"/>
              </a:rPr>
              <a:t>fpermissive</a:t>
            </a:r>
            <a:r>
              <a:rPr lang="ru-RU" sz="1600" dirty="0">
                <a:latin typeface="Consolas" panose="020B0609020204030204" pitchFamily="49" charset="0"/>
              </a:rPr>
              <a:t>]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20 |        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cout</a:t>
            </a:r>
            <a:r>
              <a:rPr lang="ru-RU" sz="1600" dirty="0">
                <a:latin typeface="Consolas" panose="020B0609020204030204" pitchFamily="49" charset="0"/>
              </a:rPr>
              <a:t> &lt;&lt; "</a:t>
            </a:r>
            <a:r>
              <a:rPr lang="ru-RU" sz="1600" dirty="0" err="1">
                <a:latin typeface="Consolas" panose="020B0609020204030204" pitchFamily="49" charset="0"/>
              </a:rPr>
              <a:t>radius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c.GetRadius</a:t>
            </a:r>
            <a:r>
              <a:rPr lang="ru-RU" sz="1600" dirty="0">
                <a:latin typeface="Consolas" panose="020B0609020204030204" pitchFamily="49" charset="0"/>
              </a:rPr>
              <a:t>() &lt;&lt; ", </a:t>
            </a:r>
            <a:r>
              <a:rPr lang="ru-RU" sz="1600" dirty="0" err="1">
                <a:latin typeface="Consolas" panose="020B0609020204030204" pitchFamily="49" charset="0"/>
              </a:rPr>
              <a:t>area</a:t>
            </a:r>
            <a:r>
              <a:rPr lang="ru-RU" sz="1600" dirty="0">
                <a:latin typeface="Consolas" panose="020B0609020204030204" pitchFamily="49" charset="0"/>
              </a:rPr>
              <a:t>=" &lt;&lt; </a:t>
            </a:r>
            <a:r>
              <a:rPr lang="ru-RU" sz="1600" dirty="0" err="1">
                <a:latin typeface="Consolas" panose="020B0609020204030204" pitchFamily="49" charset="0"/>
              </a:rPr>
              <a:t>c.GetArea</a:t>
            </a:r>
            <a:r>
              <a:rPr lang="ru-RU" sz="1600" dirty="0">
                <a:latin typeface="Consolas" panose="020B0609020204030204" pitchFamily="49" charset="0"/>
              </a:rPr>
              <a:t>() &lt;&lt;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endl</a:t>
            </a:r>
            <a:r>
              <a:rPr lang="ru-RU" sz="1600" dirty="0">
                <a:latin typeface="Consolas" panose="020B0609020204030204" pitchFamily="49" charset="0"/>
              </a:rPr>
              <a:t>;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                                                 ~~~~~~~~~^~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prog.cc:12:16: </a:t>
            </a:r>
            <a:r>
              <a:rPr lang="ru-RU" sz="1600" dirty="0" err="1">
                <a:latin typeface="Consolas" panose="020B0609020204030204" pitchFamily="49" charset="0"/>
              </a:rPr>
              <a:t>note</a:t>
            </a:r>
            <a:r>
              <a:rPr lang="ru-RU" sz="1600" dirty="0">
                <a:latin typeface="Consolas" panose="020B0609020204030204" pitchFamily="49" charset="0"/>
              </a:rPr>
              <a:t>:   </a:t>
            </a:r>
            <a:r>
              <a:rPr lang="ru-RU" sz="1600" dirty="0" err="1">
                <a:latin typeface="Consolas" panose="020B0609020204030204" pitchFamily="49" charset="0"/>
              </a:rPr>
              <a:t>in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call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to</a:t>
            </a:r>
            <a:r>
              <a:rPr lang="ru-RU" sz="1600" dirty="0">
                <a:latin typeface="Consolas" panose="020B0609020204030204" pitchFamily="49" charset="0"/>
              </a:rPr>
              <a:t> '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Circle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()'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12 |         </a:t>
            </a:r>
            <a:r>
              <a:rPr lang="ru-RU" sz="1600" dirty="0" err="1">
                <a:latin typeface="Consolas" panose="020B0609020204030204" pitchFamily="49" charset="0"/>
              </a:rPr>
              <a:t>double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GetArea</a:t>
            </a:r>
            <a:r>
              <a:rPr lang="ru-RU" sz="1600" dirty="0">
                <a:latin typeface="Consolas" panose="020B0609020204030204" pitchFamily="49" charset="0"/>
              </a:rPr>
              <a:t>() { </a:t>
            </a:r>
            <a:r>
              <a:rPr lang="ru-RU" sz="1600" dirty="0" err="1">
                <a:latin typeface="Consolas" panose="020B0609020204030204" pitchFamily="49" charset="0"/>
              </a:rPr>
              <a:t>return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std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numbers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pi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 * </a:t>
            </a:r>
            <a:r>
              <a:rPr lang="ru-RU" sz="1600" dirty="0" err="1">
                <a:latin typeface="Consolas" panose="020B0609020204030204" pitchFamily="49" charset="0"/>
              </a:rPr>
              <a:t>m_radius</a:t>
            </a:r>
            <a:r>
              <a:rPr lang="ru-RU" sz="1600" dirty="0">
                <a:latin typeface="Consolas" panose="020B0609020204030204" pitchFamily="49" charset="0"/>
              </a:rPr>
              <a:t>; }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    |                ^~~~~~~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22BDA0-4AA2-48B7-A080-8A0B5AAC154D}"/>
              </a:ext>
            </a:extLst>
          </p:cNvPr>
          <p:cNvSpPr/>
          <p:nvPr/>
        </p:nvSpPr>
        <p:spPr>
          <a:xfrm>
            <a:off x="3543891" y="6352765"/>
            <a:ext cx="510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https://wandbox.org/permlink/BA36QTz5AhEHY2XN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D52D06-AB59-472C-9389-A671FE26FE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126122"/>
            <a:ext cx="2322258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793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Константные методы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Метод, внутри которого не разрешается менять состояние объекта, помечают константным с помощью спецификатора </a:t>
            </a:r>
            <a:r>
              <a:rPr lang="en-US" b="1" dirty="0">
                <a:solidFill>
                  <a:srgbClr val="FF0000"/>
                </a:solidFill>
              </a:rPr>
              <a:t>const</a:t>
            </a:r>
          </a:p>
          <a:p>
            <a:pPr>
              <a:lnSpc>
                <a:spcPct val="90000"/>
              </a:lnSpc>
            </a:pPr>
            <a:r>
              <a:rPr lang="ru-RU" dirty="0"/>
              <a:t>Внутри </a:t>
            </a:r>
            <a:r>
              <a:rPr lang="en-US" dirty="0"/>
              <a:t>const-</a:t>
            </a:r>
            <a:r>
              <a:rPr lang="ru-RU" dirty="0"/>
              <a:t>метода нельзя менять состояние объекта</a:t>
            </a:r>
          </a:p>
          <a:p>
            <a:pPr lvl="1"/>
            <a:r>
              <a:rPr lang="ru-RU" dirty="0"/>
              <a:t>Присваивать значения полям класса</a:t>
            </a:r>
          </a:p>
          <a:p>
            <a:pPr lvl="1"/>
            <a:r>
              <a:rPr lang="ru-RU" dirty="0"/>
              <a:t>Вызывать </a:t>
            </a:r>
            <a:r>
              <a:rPr lang="ru-RU" dirty="0" err="1"/>
              <a:t>неконстантные</a:t>
            </a:r>
            <a:r>
              <a:rPr lang="ru-RU" dirty="0"/>
              <a:t> методы текущего объекта</a:t>
            </a:r>
          </a:p>
          <a:p>
            <a:pPr lvl="1"/>
            <a:r>
              <a:rPr lang="ru-RU" dirty="0"/>
              <a:t>Вызвать у поля текущего объекта </a:t>
            </a:r>
            <a:r>
              <a:rPr lang="ru-RU" dirty="0" err="1"/>
              <a:t>неконстантный</a:t>
            </a:r>
            <a:r>
              <a:rPr lang="ru-RU" dirty="0"/>
              <a:t> метод</a:t>
            </a:r>
          </a:p>
          <a:p>
            <a:pPr lvl="1"/>
            <a:r>
              <a:rPr lang="ru-RU" dirty="0"/>
              <a:t>Передать поле класса в функцию, принимающую аргумент по </a:t>
            </a:r>
            <a:r>
              <a:rPr lang="ru-RU" dirty="0" err="1"/>
              <a:t>неконстантной</a:t>
            </a:r>
            <a:r>
              <a:rPr lang="ru-RU" dirty="0"/>
              <a:t> ссылке</a:t>
            </a:r>
            <a:endParaRPr lang="en-US" dirty="0"/>
          </a:p>
          <a:p>
            <a:r>
              <a:rPr lang="ru-RU" dirty="0"/>
              <a:t>К константных объектов разрешается вызывать только константные методы</a:t>
            </a:r>
          </a:p>
          <a:p>
            <a:pPr lvl="1"/>
            <a:r>
              <a:rPr lang="ru-RU" dirty="0"/>
              <a:t>То же самое касается объектов, доступных по константной ссылке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CAEC119-C037-44F7-8F2F-53948774BB52}"/>
              </a:ext>
            </a:extLst>
          </p:cNvPr>
          <p:cNvSpPr/>
          <p:nvPr/>
        </p:nvSpPr>
        <p:spPr>
          <a:xfrm>
            <a:off x="119336" y="116632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m_radius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 = 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radius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area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="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GetArea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SetRadius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PrintCircle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C9CD8A-44D9-49C1-8456-1A184B2E777E}"/>
              </a:ext>
            </a:extLst>
          </p:cNvPr>
          <p:cNvSpPr/>
          <p:nvPr/>
        </p:nvSpPr>
        <p:spPr>
          <a:xfrm>
            <a:off x="3543891" y="6352765"/>
            <a:ext cx="49049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hlinkClick r:id="rId2"/>
              </a:rPr>
              <a:t>https://wandbox.org/permlink/1jrbrx0sZ2Onh9Wi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E6E126-94F0-4CFC-A5D7-AB9458BFEF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96400" y="4450709"/>
            <a:ext cx="2254146" cy="2296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540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D0901-316D-4223-A006-2AA8D4FBA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Физическая и логическая константность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AD5085-F445-402A-B8D6-44B180586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Физическая константность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4EC64FE-50DE-488A-9A29-1CBF8FB6DC08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ru-RU" dirty="0"/>
              <a:t>Объект объявлен как </a:t>
            </a:r>
            <a:r>
              <a:rPr lang="en-US" dirty="0"/>
              <a:t>const</a:t>
            </a:r>
          </a:p>
          <a:p>
            <a:r>
              <a:rPr lang="ru-RU" dirty="0"/>
              <a:t>Его состояние не изменяется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0A3D49-5A56-48A7-AC52-1AA9C2F596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ru-RU" dirty="0"/>
              <a:t>Логическая константность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CD87A51-D292-4F9C-B104-BB4EB85D4A6C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ru-RU" dirty="0"/>
              <a:t>Объект неизменен внешне</a:t>
            </a:r>
          </a:p>
          <a:p>
            <a:r>
              <a:rPr lang="ru-RU" dirty="0"/>
              <a:t>Внутреннее состояние может меняться</a:t>
            </a:r>
          </a:p>
          <a:p>
            <a:pPr lvl="1"/>
            <a:r>
              <a:rPr lang="ru-RU" dirty="0"/>
              <a:t>Объект может кешировать данные</a:t>
            </a:r>
          </a:p>
        </p:txBody>
      </p:sp>
    </p:spTree>
    <p:extLst>
      <p:ext uri="{BB962C8B-B14F-4D97-AF65-F5344CB8AC3E}">
        <p14:creationId xmlns:p14="http://schemas.microsoft.com/office/powerpoint/2010/main" val="378602029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Изменчивые (</a:t>
            </a:r>
            <a:r>
              <a:rPr lang="en-US"/>
              <a:t>mutable)</a:t>
            </a:r>
            <a:r>
              <a:rPr lang="ru-RU"/>
              <a:t> данные класса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b="1" dirty="0"/>
              <a:t>mutable</a:t>
            </a:r>
            <a:r>
              <a:rPr lang="ru-RU" dirty="0"/>
              <a:t> разрешает изменять поле, даже если содержащий объект объявлен константным</a:t>
            </a:r>
          </a:p>
          <a:p>
            <a:pPr lvl="1"/>
            <a:r>
              <a:rPr lang="en-US" dirty="0"/>
              <a:t>Mutable-</a:t>
            </a:r>
            <a:r>
              <a:rPr lang="ru-RU" dirty="0"/>
              <a:t>поля можно изменять внутри константных методов</a:t>
            </a:r>
          </a:p>
          <a:p>
            <a:r>
              <a:rPr lang="ru-RU" dirty="0"/>
              <a:t>Означает, что поле не влияет на наблюдаемое извне состояние класса</a:t>
            </a:r>
          </a:p>
          <a:p>
            <a:pPr lvl="1"/>
            <a:r>
              <a:rPr lang="ru-RU" dirty="0"/>
              <a:t>Мьютексы</a:t>
            </a:r>
          </a:p>
          <a:p>
            <a:pPr lvl="1"/>
            <a:r>
              <a:rPr lang="ru-RU" dirty="0"/>
              <a:t>Кеширование вычисленных значений</a:t>
            </a:r>
          </a:p>
          <a:p>
            <a:pPr lvl="1"/>
            <a:r>
              <a:rPr lang="ru-RU" dirty="0"/>
              <a:t>Ленивые вычисления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 dirty="0"/>
              <a:t>Пример – кеширование вычисленных значений</a:t>
            </a:r>
          </a:p>
        </p:txBody>
      </p:sp>
      <p:sp>
        <p:nvSpPr>
          <p:cNvPr id="36867" name="Text Box 4"/>
          <p:cNvSpPr txBox="1">
            <a:spLocks noChangeArrowheads="1"/>
          </p:cNvSpPr>
          <p:nvPr/>
        </p:nvSpPr>
        <p:spPr bwMode="auto">
          <a:xfrm>
            <a:off x="2423592" y="1772817"/>
            <a:ext cx="7993062" cy="4339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VeryComplexShape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double </a:t>
            </a:r>
            <a:r>
              <a:rPr lang="en-US" sz="1200" b="1" dirty="0" err="1">
                <a:latin typeface="Courier New" pitchFamily="49" charset="0"/>
              </a:rPr>
              <a:t>GetArea</a:t>
            </a:r>
            <a:r>
              <a:rPr lang="en-US" sz="1200" b="1" dirty="0">
                <a:latin typeface="Courier New" pitchFamily="49" charset="0"/>
              </a:rPr>
              <a:t>()const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(!</a:t>
            </a:r>
            <a:r>
              <a:rPr lang="en-US" sz="1200" b="1" dirty="0" err="1">
                <a:latin typeface="Courier New" pitchFamily="49" charset="0"/>
              </a:rPr>
              <a:t>m_area.has_value</a:t>
            </a:r>
            <a:r>
              <a:rPr lang="en-US" sz="1200" b="1" dirty="0">
                <a:latin typeface="Courier New" pitchFamily="49" charset="0"/>
              </a:rPr>
              <a:t>())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…</a:t>
            </a:r>
          </a:p>
          <a:p>
            <a:pPr defTabSz="363538"/>
            <a:r>
              <a:rPr lang="en-US" sz="1200" i="1" dirty="0">
                <a:latin typeface="Courier New" pitchFamily="49" charset="0"/>
              </a:rPr>
              <a:t>			// </a:t>
            </a:r>
            <a:r>
              <a:rPr lang="ru-RU" sz="1200" i="1" dirty="0">
                <a:latin typeface="Courier New" pitchFamily="49" charset="0"/>
              </a:rPr>
              <a:t>вычисляем площадь фигуры (задача требует длительных вычислений)</a:t>
            </a: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 = …;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*</a:t>
            </a:r>
            <a:r>
              <a:rPr lang="en-US" sz="1200" b="1" dirty="0" err="1">
                <a:latin typeface="Courier New" pitchFamily="49" charset="0"/>
              </a:rPr>
              <a:t>m_area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</a:t>
            </a:r>
            <a:r>
              <a:rPr lang="en-US" sz="1200" b="1" dirty="0" err="1">
                <a:latin typeface="Courier New" pitchFamily="49" charset="0"/>
              </a:rPr>
              <a:t>ModifyShape</a:t>
            </a:r>
            <a:r>
              <a:rPr lang="en-US" sz="1200" b="1" dirty="0">
                <a:latin typeface="Courier New" pitchFamily="49" charset="0"/>
              </a:rPr>
              <a:t>(...)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m_area.reset</a:t>
            </a:r>
            <a:r>
              <a:rPr lang="en-US" sz="12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// 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mutable std::optional&lt;double&gt;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m_area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6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68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68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8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68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68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8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68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68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68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68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68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68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82DF3E3-F3B3-4C57-9A23-2010C54FAAF9}"/>
              </a:ext>
            </a:extLst>
          </p:cNvPr>
          <p:cNvSpPr/>
          <p:nvPr/>
        </p:nvSpPr>
        <p:spPr>
          <a:xfrm>
            <a:off x="335360" y="2060848"/>
            <a:ext cx="4034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NonThreadsafeCounter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Непотокобезопасный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0FCD3F8-BBFF-4BD2-AAAE-BA0C7876AB14}"/>
              </a:ext>
            </a:extLst>
          </p:cNvPr>
          <p:cNvSpPr/>
          <p:nvPr/>
        </p:nvSpPr>
        <p:spPr>
          <a:xfrm>
            <a:off x="31651" y="6381328"/>
            <a:ext cx="513698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https://wandbox.org/permlink/c3su0ECMm84fRNDE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7AAF53-476D-44EE-945D-F81A3473E4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0026" y="4221088"/>
            <a:ext cx="1993365" cy="1993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295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6612AC5-A615-42A7-85E8-A3879B1A3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Мьютекс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5A96B5-3955-47C7-A261-0F1225B8A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Мьютекс – примитив синхронизации, разрешающий доступ к объекту только одному из потоков</a:t>
            </a:r>
          </a:p>
          <a:p>
            <a:pPr lvl="1"/>
            <a:r>
              <a:rPr lang="en-US" dirty="0"/>
              <a:t>std::mutex</a:t>
            </a:r>
            <a:endParaRPr lang="ru-RU" dirty="0"/>
          </a:p>
          <a:p>
            <a:r>
              <a:rPr lang="ru-RU" dirty="0"/>
              <a:t>Когда в классе содержится мьютекс, его практически всегда помечают </a:t>
            </a:r>
            <a:r>
              <a:rPr lang="en-US" dirty="0"/>
              <a:t>mutable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14948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270C2D-5882-4811-A611-1DAB7A27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Парадигмы программирования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1A5CAF-0780-4629-89FE-8E26D316D2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 – способ программирования, не зависящий от конкретного языка</a:t>
            </a:r>
          </a:p>
          <a:p>
            <a:r>
              <a:rPr lang="ru-RU" dirty="0"/>
              <a:t>Стиль программирования как описания намерений программиста</a:t>
            </a:r>
          </a:p>
          <a:p>
            <a:r>
              <a:rPr lang="ru-RU" dirty="0"/>
              <a:t>Модель или подход к решению проблемы</a:t>
            </a:r>
          </a:p>
          <a:p>
            <a:r>
              <a:rPr lang="ru-RU" dirty="0"/>
              <a:t>Современные языки программирования допускают использование разных парадигм</a:t>
            </a:r>
          </a:p>
        </p:txBody>
      </p:sp>
    </p:spTree>
    <p:extLst>
      <p:ext uri="{BB962C8B-B14F-4D97-AF65-F5344CB8AC3E}">
        <p14:creationId xmlns:p14="http://schemas.microsoft.com/office/powerpoint/2010/main" val="212971079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0D3205-AF01-4DD2-9811-163736528726}"/>
              </a:ext>
            </a:extLst>
          </p:cNvPr>
          <p:cNvSpPr/>
          <p:nvPr/>
        </p:nvSpPr>
        <p:spPr>
          <a:xfrm>
            <a:off x="5591944" y="1"/>
            <a:ext cx="6480720" cy="7029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Триггер, который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разблокируется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когда трижды вызовут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arrive_and_wait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latch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1'000'000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jthread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t3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([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l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arrive_and_wait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Все потоки завершат работу при выходе из блока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"---"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counter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3ECDF11-0C72-4346-B776-B75A54DD6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365125"/>
            <a:ext cx="5544616" cy="1325563"/>
          </a:xfrm>
        </p:spPr>
        <p:txBody>
          <a:bodyPr/>
          <a:lstStyle/>
          <a:p>
            <a:r>
              <a:rPr lang="ru-RU" dirty="0" err="1"/>
              <a:t>Потокобезопасный</a:t>
            </a:r>
            <a:r>
              <a:rPr lang="ru-RU" dirty="0"/>
              <a:t> счётчик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AF74FEB-C7C9-4BAA-8EE5-B3E6A9293E77}"/>
              </a:ext>
            </a:extLst>
          </p:cNvPr>
          <p:cNvSpPr/>
          <p:nvPr/>
        </p:nvSpPr>
        <p:spPr>
          <a:xfrm>
            <a:off x="0" y="1690688"/>
            <a:ext cx="5231904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ThreadsafeCounter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Inc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lock_guard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lk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m_mutex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AB8C99E-11C2-456F-9F9E-7561A63C61E0}"/>
              </a:ext>
            </a:extLst>
          </p:cNvPr>
          <p:cNvSpPr/>
          <p:nvPr/>
        </p:nvSpPr>
        <p:spPr>
          <a:xfrm>
            <a:off x="50826" y="6381328"/>
            <a:ext cx="51302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https://wandbox.org/permlink/Wq8WlsDg4VzeRQfQ</a:t>
            </a:r>
            <a:endParaRPr lang="ru-R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833C4A-C7D6-4A39-80E3-82E981FA8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70422" y="4214696"/>
            <a:ext cx="1926719" cy="190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244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6CE37F2-53A8-419B-A630-7A56AAB9A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mutable-</a:t>
            </a:r>
            <a:r>
              <a:rPr lang="ru-RU" dirty="0"/>
              <a:t>поля аккуратно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09D925F-7C91-48B7-8212-407908C8AA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Используйте </a:t>
            </a:r>
            <a:r>
              <a:rPr lang="en-US" dirty="0"/>
              <a:t>mutable</a:t>
            </a:r>
            <a:r>
              <a:rPr lang="ru-RU" dirty="0"/>
              <a:t>, чтобы обеспечить логическую константность</a:t>
            </a:r>
          </a:p>
          <a:p>
            <a:r>
              <a:rPr lang="ru-RU" dirty="0"/>
              <a:t>Наблюдаемое состояние должно оставаться неизменным, когда объект меняет внутреннее состояние</a:t>
            </a:r>
          </a:p>
          <a:p>
            <a:r>
              <a:rPr lang="ru-RU" dirty="0"/>
              <a:t>Не нарушайте правила доступа к константным объектам</a:t>
            </a:r>
          </a:p>
        </p:txBody>
      </p:sp>
    </p:spTree>
    <p:extLst>
      <p:ext uri="{BB962C8B-B14F-4D97-AF65-F5344CB8AC3E}">
        <p14:creationId xmlns:p14="http://schemas.microsoft.com/office/powerpoint/2010/main" val="21655431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2DA0E0-F245-40ED-A8EE-A4483F669452}"/>
              </a:ext>
            </a:extLst>
          </p:cNvPr>
          <p:cNvSpPr/>
          <p:nvPr/>
        </p:nvSpPr>
        <p:spPr>
          <a:xfrm>
            <a:off x="0" y="0"/>
            <a:ext cx="5447928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"Enter Mutable::Change"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>
                <a:solidFill>
                  <a:srgbClr val="A31515"/>
                </a:solidFill>
                <a:latin typeface="Consolas" panose="020B0609020204030204" pitchFamily="49" charset="0"/>
              </a:rPr>
              <a:t>Exit Mutable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b="1" dirty="0">
                <a:solidFill>
                  <a:srgbClr val="0000FF"/>
                </a:solidFill>
                <a:latin typeface="Consolas" panose="020B0609020204030204" pitchFamily="49" charset="0"/>
              </a:rPr>
              <a:t>mutable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b="1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sz="1600" b="1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6CEB707-4F4E-44A6-AFA9-54B4552C1052}"/>
              </a:ext>
            </a:extLst>
          </p:cNvPr>
          <p:cNvSpPr/>
          <p:nvPr/>
        </p:nvSpPr>
        <p:spPr>
          <a:xfrm>
            <a:off x="6096000" y="188640"/>
            <a:ext cx="60960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</a:p>
          <a:p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            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::Change"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              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}</a:t>
            </a:r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90272740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4522EB0-12B7-4B7E-8A3F-8206C2A4E4B4}"/>
              </a:ext>
            </a:extLst>
          </p:cNvPr>
          <p:cNvSpPr/>
          <p:nvPr/>
        </p:nvSpPr>
        <p:spPr>
          <a:xfrm>
            <a:off x="191344" y="189068"/>
            <a:ext cx="1094521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 Mutable: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Immutable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Change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immut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GetCounter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3DF5382-A976-4093-82F0-1FFFCFC4BB81}"/>
              </a:ext>
            </a:extLst>
          </p:cNvPr>
          <p:cNvSpPr/>
          <p:nvPr/>
        </p:nvSpPr>
        <p:spPr>
          <a:xfrm>
            <a:off x="119336" y="4316034"/>
            <a:ext cx="50760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https://wandbox.org/permlink/vYlRGmbkmDIHo7sK</a:t>
            </a:r>
            <a:endParaRPr lang="ru-RU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11D3CD8-ACCB-4247-B070-2265B85137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27223" y="4199346"/>
            <a:ext cx="2528299" cy="25435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F943C20-336E-43CE-BD3C-4CE09C696C37}"/>
              </a:ext>
            </a:extLst>
          </p:cNvPr>
          <p:cNvSpPr/>
          <p:nvPr/>
        </p:nvSpPr>
        <p:spPr>
          <a:xfrm>
            <a:off x="119336" y="4848050"/>
            <a:ext cx="6096000" cy="15696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 0x402038 - 42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  </a:t>
            </a:r>
            <a:r>
              <a:rPr lang="ru-RU" sz="1600" dirty="0" err="1">
                <a:latin typeface="Consolas" panose="020B0609020204030204" pitchFamily="49" charset="0"/>
              </a:rPr>
              <a:t>Mutable</a:t>
            </a:r>
            <a:r>
              <a:rPr lang="ru-RU" sz="1600" dirty="0">
                <a:latin typeface="Consolas" panose="020B0609020204030204" pitchFamily="49" charset="0"/>
              </a:rPr>
              <a:t>: 0x404050 - 42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Enter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en-US" sz="1600" dirty="0">
                <a:latin typeface="Consolas" panose="020B0609020204030204" pitchFamily="49" charset="0"/>
              </a:rPr>
              <a:t>M</a:t>
            </a:r>
            <a:r>
              <a:rPr lang="ru-RU" sz="1600" dirty="0" err="1">
                <a:latin typeface="Consolas" panose="020B0609020204030204" pitchFamily="49" charset="0"/>
              </a:rPr>
              <a:t>utable</a:t>
            </a:r>
            <a:r>
              <a:rPr lang="ru-RU" sz="1600" dirty="0">
                <a:latin typeface="Consolas" panose="020B0609020204030204" pitchFamily="49" charset="0"/>
              </a:rPr>
              <a:t>::Change</a:t>
            </a:r>
          </a:p>
          <a:p>
            <a:r>
              <a:rPr lang="ru-RU" sz="1600" dirty="0">
                <a:latin typeface="Consolas" panose="020B0609020204030204" pitchFamily="49" charset="0"/>
              </a:rPr>
              <a:t>1</a:t>
            </a: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Immutable</a:t>
            </a:r>
            <a:r>
              <a:rPr lang="ru-RU" sz="1600" dirty="0">
                <a:latin typeface="Consolas" panose="020B0609020204030204" pitchFamily="49" charset="0"/>
              </a:rPr>
              <a:t>::</a:t>
            </a:r>
            <a:r>
              <a:rPr lang="ru-RU" sz="1600" dirty="0" err="1">
                <a:latin typeface="Consolas" panose="020B0609020204030204" pitchFamily="49" charset="0"/>
              </a:rPr>
              <a:t>Change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428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FAD5-DB54-459C-895B-8B59D52B1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Спецификаторы уровня доступа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DC871-A6C4-4109-B915-4E55B896AC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985390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Публичные (</a:t>
            </a:r>
            <a:r>
              <a:rPr lang="en-US" dirty="0"/>
              <a:t>public)</a:t>
            </a:r>
            <a:r>
              <a:rPr lang="ru-RU" dirty="0"/>
              <a:t> поля и методы класса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Public-</a:t>
            </a:r>
            <a:r>
              <a:rPr lang="ru-RU" dirty="0"/>
              <a:t>методы и данные класса определяют его интерфейс</a:t>
            </a:r>
          </a:p>
          <a:p>
            <a:pPr lvl="1"/>
            <a:r>
              <a:rPr lang="ru-RU" dirty="0"/>
              <a:t>доступ к ним возможен из любой части кода</a:t>
            </a:r>
          </a:p>
          <a:p>
            <a:pPr lvl="1"/>
            <a:r>
              <a:rPr lang="en-US" dirty="0"/>
              <a:t>Public</a:t>
            </a:r>
            <a:r>
              <a:rPr lang="ru-RU" dirty="0"/>
              <a:t>-область определяет то, как класс может использоваться пользователями класса</a:t>
            </a:r>
          </a:p>
          <a:p>
            <a:r>
              <a:rPr lang="ru-RU" dirty="0"/>
              <a:t>Размещайте в публичной области класса только необходимый набор операций высокого уровня</a:t>
            </a:r>
          </a:p>
          <a:p>
            <a:r>
              <a:rPr lang="ru-RU" dirty="0"/>
              <a:t>Вызов </a:t>
            </a:r>
            <a:r>
              <a:rPr lang="en-US" dirty="0"/>
              <a:t>public-</a:t>
            </a:r>
            <a:r>
              <a:rPr lang="ru-RU" dirty="0"/>
              <a:t>метода должен переводить объект из одного валидного состояния в другое валидное состояние, либо не менять состояние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Закрытые (приватные) поля класса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Private-</a:t>
            </a:r>
            <a:r>
              <a:rPr lang="ru-RU" dirty="0"/>
              <a:t>данные и методы класса определяют его реализацию</a:t>
            </a:r>
          </a:p>
          <a:p>
            <a:pPr lvl="1"/>
            <a:r>
              <a:rPr lang="ru-RU" dirty="0"/>
              <a:t>Доступ разрешен только из методов этого класса</a:t>
            </a:r>
          </a:p>
          <a:p>
            <a:r>
              <a:rPr lang="ru-RU" b="1" dirty="0">
                <a:solidFill>
                  <a:srgbClr val="FF0000"/>
                </a:solidFill>
              </a:rPr>
              <a:t>Рекомендуется все данные класса делать закрытыми</a:t>
            </a:r>
            <a:r>
              <a:rPr lang="ru-RU" b="1" dirty="0"/>
              <a:t>,</a:t>
            </a:r>
            <a:r>
              <a:rPr lang="ru-RU" dirty="0"/>
              <a:t> их обработку осуществлять внутри методов</a:t>
            </a:r>
          </a:p>
          <a:p>
            <a:pPr lvl="1"/>
            <a:r>
              <a:rPr lang="ru-RU" dirty="0"/>
              <a:t>Закрытые методы класса обычно используются публичными и защищенными методами, решая внутренние задачи класса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76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Защищенные</a:t>
            </a:r>
            <a:r>
              <a:rPr lang="en-US"/>
              <a:t> </a:t>
            </a:r>
            <a:r>
              <a:rPr lang="ru-RU"/>
              <a:t>поля класса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Protected-</a:t>
            </a:r>
            <a:r>
              <a:rPr lang="ru-RU" dirty="0"/>
              <a:t>данные и методы определяют интерфейс для производных классов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Доступ к ним разрешен изнутри методов данного класса и всех его потомков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защищенной зоне размещают методы, которые не должны быть видны снаружи класса, но реализация которых может быть переопределена или использована производными классами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Заголовок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Уровни доступа к полям и методам класса</a:t>
            </a:r>
          </a:p>
        </p:txBody>
      </p:sp>
      <p:graphicFrame>
        <p:nvGraphicFramePr>
          <p:cNvPr id="15" name="Содержимое 14"/>
          <p:cNvGraphicFramePr>
            <a:graphicFrameLocks noGrp="1"/>
          </p:cNvGraphicFramePr>
          <p:nvPr>
            <p:ph idx="1"/>
          </p:nvPr>
        </p:nvGraphicFramePr>
        <p:xfrm>
          <a:off x="2152650" y="1825625"/>
          <a:ext cx="7886701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31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3221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96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71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public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protected</a:t>
                      </a:r>
                      <a:endParaRPr lang="ru-RU" dirty="0"/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private</a:t>
                      </a:r>
                      <a:endParaRPr lang="ru-RU" dirty="0"/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самого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 методов классов-наследников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dirty="0"/>
                        <a:t>Доступ извне класса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00B050"/>
                          </a:solidFill>
                        </a:rPr>
                        <a:t>Есть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tc>
                  <a:txBody>
                    <a:bodyPr/>
                    <a:lstStyle/>
                    <a:p>
                      <a:r>
                        <a:rPr lang="ru-RU" b="1" dirty="0">
                          <a:solidFill>
                            <a:srgbClr val="FF0000"/>
                          </a:solidFill>
                        </a:rPr>
                        <a:t>Нет</a:t>
                      </a:r>
                    </a:p>
                  </a:txBody>
                  <a:tcPr marL="87630" marR="8763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Пример. Стек целых чисел</a:t>
            </a:r>
          </a:p>
        </p:txBody>
      </p:sp>
      <p:sp>
        <p:nvSpPr>
          <p:cNvPr id="2" name="Rectangle 1"/>
          <p:cNvSpPr/>
          <p:nvPr/>
        </p:nvSpPr>
        <p:spPr>
          <a:xfrm>
            <a:off x="2783632" y="1916832"/>
            <a:ext cx="482453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IntStack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unique_ptr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DBFB7B4-1973-4E95-8330-BC5A77A5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Структурное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A2E7F40-73D0-44E6-AB4A-956875EC9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Последовательное выполнение инструкций </a:t>
            </a:r>
          </a:p>
          <a:p>
            <a:r>
              <a:rPr lang="ru-RU" dirty="0"/>
              <a:t>Ветвление</a:t>
            </a:r>
            <a:r>
              <a:rPr lang="en-US" dirty="0"/>
              <a:t> </a:t>
            </a:r>
            <a:r>
              <a:rPr lang="ru-RU" dirty="0"/>
              <a:t>для принятия решений</a:t>
            </a:r>
          </a:p>
          <a:p>
            <a:r>
              <a:rPr lang="ru-RU" dirty="0"/>
              <a:t>Циклы для организации повторяющихся действий</a:t>
            </a:r>
          </a:p>
          <a:p>
            <a:r>
              <a:rPr lang="ru-RU" dirty="0"/>
              <a:t>Явный запрет операции </a:t>
            </a:r>
            <a:r>
              <a:rPr lang="en-US" b="1" dirty="0" err="1"/>
              <a:t>goto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32243366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03512" y="1052737"/>
            <a:ext cx="8964488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…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Реализация методов класса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m_day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m_month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"/"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m_year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Date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Next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Переводит дату на следующий день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Свойства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ru-RU" dirty="0">
                <a:solidFill>
                  <a:srgbClr val="FF0000"/>
                </a:solidFill>
              </a:rPr>
              <a:t>Свойство</a:t>
            </a:r>
            <a:r>
              <a:rPr lang="ru-RU" dirty="0"/>
              <a:t> – составляющая часть объекта, доступ к которой осуществляется программистом как к полю</a:t>
            </a:r>
          </a:p>
          <a:p>
            <a:pPr lvl="1"/>
            <a:r>
              <a:rPr lang="ru-RU" dirty="0"/>
              <a:t>При записи свойства можно выполнить валидацию или преобразование входных данных</a:t>
            </a:r>
          </a:p>
          <a:p>
            <a:pPr lvl="1"/>
            <a:r>
              <a:rPr lang="ru-RU" dirty="0"/>
              <a:t>При чтении свойства можно вычислить результат</a:t>
            </a:r>
          </a:p>
          <a:p>
            <a:pPr lvl="1"/>
            <a:r>
              <a:rPr lang="ru-RU" dirty="0"/>
              <a:t>Свойства могут быть доступны на чтение, запись или на чтение и запись</a:t>
            </a:r>
          </a:p>
          <a:p>
            <a:r>
              <a:rPr lang="ru-RU" dirty="0"/>
              <a:t>Отладчик может </a:t>
            </a:r>
            <a:r>
              <a:rPr lang="en-US" dirty="0"/>
              <a:t>IDE </a:t>
            </a:r>
            <a:r>
              <a:rPr lang="ru-RU" dirty="0"/>
              <a:t>может отображать значения свойств наравне со значениями полей</a:t>
            </a:r>
            <a:endParaRPr lang="en-US" dirty="0"/>
          </a:p>
          <a:p>
            <a:pPr lvl="1"/>
            <a:r>
              <a:rPr lang="en-US" dirty="0"/>
              <a:t>Getter</a:t>
            </a:r>
            <a:r>
              <a:rPr lang="ru-RU" dirty="0"/>
              <a:t>-ы свойств не должны иметь видимых побочных эффектов</a:t>
            </a:r>
          </a:p>
          <a:p>
            <a:pPr>
              <a:lnSpc>
                <a:spcPct val="90000"/>
              </a:lnSpc>
            </a:pPr>
            <a:r>
              <a:rPr lang="ru-RU" dirty="0"/>
              <a:t>В некоторых языках программирования свойства, как элемент языка, отсутствуют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В этом случае эмулируют свойства за счёт </a:t>
            </a:r>
            <a:r>
              <a:rPr lang="en-US" dirty="0"/>
              <a:t>get</a:t>
            </a:r>
            <a:r>
              <a:rPr lang="ru-RU" dirty="0"/>
              <a:t>- и </a:t>
            </a:r>
            <a:r>
              <a:rPr lang="en-US" dirty="0"/>
              <a:t> set- </a:t>
            </a:r>
            <a:r>
              <a:rPr lang="ru-RU" dirty="0"/>
              <a:t>методов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CBA43E-0CAE-2501-E457-EE124A70E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свойства в языке </a:t>
            </a:r>
            <a:r>
              <a:rPr lang="en-US" dirty="0"/>
              <a:t>C#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2EA573-C46F-9BF9-2BBF-5978AECBB4CC}"/>
              </a:ext>
            </a:extLst>
          </p:cNvPr>
          <p:cNvSpPr txBox="1"/>
          <p:nvPr/>
        </p:nvSpPr>
        <p:spPr>
          <a:xfrm>
            <a:off x="838200" y="1691561"/>
            <a:ext cx="993832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public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class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TimePeriod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latin typeface="Consolas" panose="020B0609020204030204" pitchFamily="49" charset="0"/>
              </a:rPr>
              <a:t>{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ru-RU" dirty="0" err="1">
                <a:latin typeface="Consolas" panose="020B0609020204030204" pitchFamily="49" charset="0"/>
              </a:rPr>
              <a:t>private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double</a:t>
            </a:r>
            <a:r>
              <a:rPr lang="ru-RU" dirty="0">
                <a:latin typeface="Consolas" panose="020B0609020204030204" pitchFamily="49" charset="0"/>
              </a:rPr>
              <a:t> _</a:t>
            </a:r>
            <a:r>
              <a:rPr lang="ru-RU" dirty="0" err="1">
                <a:latin typeface="Consolas" panose="020B0609020204030204" pitchFamily="49" charset="0"/>
              </a:rPr>
              <a:t>seconds</a:t>
            </a:r>
            <a:r>
              <a:rPr lang="ru-RU" dirty="0">
                <a:latin typeface="Consolas" panose="020B0609020204030204" pitchFamily="49" charset="0"/>
              </a:rPr>
              <a:t>;</a:t>
            </a:r>
          </a:p>
          <a:p>
            <a:endParaRPr lang="ru-RU" dirty="0"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public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Hours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get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{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return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/ 3600;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&lt; 0 ||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&gt;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24)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throw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new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ArgumentOutOfRangeException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nameof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          "The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valid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range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is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between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0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and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24.");</a:t>
            </a:r>
          </a:p>
          <a:p>
            <a:endParaRPr lang="ru-RU" dirty="0">
              <a:solidFill>
                <a:srgbClr val="0070C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    _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seconds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= </a:t>
            </a:r>
            <a:r>
              <a:rPr lang="ru-RU" dirty="0" err="1">
                <a:solidFill>
                  <a:srgbClr val="0070C0"/>
                </a:solidFill>
                <a:latin typeface="Consolas" panose="020B0609020204030204" pitchFamily="49" charset="0"/>
              </a:rPr>
              <a:t>value</a:t>
            </a:r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* 3600;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ru-RU" dirty="0">
                <a:solidFill>
                  <a:srgbClr val="0070C0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ru-RU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6387492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C831D7-AF19-4AFF-BCC4-E9E378393D95}"/>
              </a:ext>
            </a:extLst>
          </p:cNvPr>
          <p:cNvSpPr/>
          <p:nvPr/>
        </p:nvSpPr>
        <p:spPr>
          <a:xfrm>
            <a:off x="20561" y="117693"/>
            <a:ext cx="11353800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must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Math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Circle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        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ArgumentException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"Radius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must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not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negative"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B96D8-16D7-4716-8984-65A5B33E8612}"/>
              </a:ext>
            </a:extLst>
          </p:cNvPr>
          <p:cNvSpPr/>
          <p:nvPr/>
        </p:nvSpPr>
        <p:spPr>
          <a:xfrm>
            <a:off x="5707333" y="5689729"/>
            <a:ext cx="617475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267F99"/>
                </a:solidFill>
                <a:latin typeface="Consolas" panose="020B0609020204030204" pitchFamily="49" charset="0"/>
              </a:rPr>
              <a:t>Circle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Radius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Console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WriteLine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"Area:"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Area</a:t>
            </a:r>
            <a:r>
              <a:rPr lang="en-US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ToString</a:t>
            </a:r>
            <a:r>
              <a:rPr lang="en-US" sz="16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en-US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3476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4E512F8-4C8F-4901-95F6-DCD0EE1B2905}"/>
              </a:ext>
            </a:extLst>
          </p:cNvPr>
          <p:cNvSpPr/>
          <p:nvPr/>
        </p:nvSpPr>
        <p:spPr>
          <a:xfrm>
            <a:off x="0" y="-1"/>
            <a:ext cx="122886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internal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Counter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Поле _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будет увеличиваться всякий раз, когда происходит чтение свойства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Value.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Даже, если просматривать его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Это может вызвать удивление.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 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_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 свойство будет долго вычисляться при просмотре под отладчиком.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LongCalculation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1000000000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++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667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Пример: Треугольник</a:t>
            </a:r>
          </a:p>
        </p:txBody>
      </p:sp>
      <p:sp>
        <p:nvSpPr>
          <p:cNvPr id="21512" name="Rectangle 8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Свойства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A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B</a:t>
            </a:r>
          </a:p>
          <a:p>
            <a:pPr lvl="1"/>
            <a:r>
              <a:rPr lang="ru-RU" dirty="0"/>
              <a:t>Координаты вершины </a:t>
            </a:r>
            <a:r>
              <a:rPr lang="en-US" dirty="0"/>
              <a:t>C</a:t>
            </a:r>
          </a:p>
          <a:p>
            <a:pPr lvl="1"/>
            <a:r>
              <a:rPr lang="ru-RU" dirty="0"/>
              <a:t>Площадь</a:t>
            </a:r>
          </a:p>
          <a:p>
            <a:pPr lvl="1"/>
            <a:r>
              <a:rPr lang="ru-RU" dirty="0"/>
              <a:t>Периметр</a:t>
            </a:r>
          </a:p>
          <a:p>
            <a:pPr lvl="1"/>
            <a:r>
              <a:rPr lang="ru-RU" dirty="0"/>
              <a:t>Координаты центра вписанной окружности</a:t>
            </a:r>
          </a:p>
          <a:p>
            <a:r>
              <a:rPr lang="ru-RU" dirty="0"/>
              <a:t>Члены-данные</a:t>
            </a:r>
          </a:p>
          <a:p>
            <a:pPr lvl="1"/>
            <a:r>
              <a:rPr lang="ru-RU" dirty="0"/>
              <a:t>Координаты вершин</a:t>
            </a:r>
          </a:p>
          <a:p>
            <a:r>
              <a:rPr lang="ru-RU" dirty="0"/>
              <a:t>Методы</a:t>
            </a:r>
          </a:p>
          <a:p>
            <a:pPr lvl="1"/>
            <a:r>
              <a:rPr lang="ru-RU" dirty="0"/>
              <a:t>Переместить в заданном направлении</a:t>
            </a:r>
          </a:p>
          <a:p>
            <a:pPr lvl="1"/>
            <a:r>
              <a:rPr lang="ru-RU" dirty="0"/>
              <a:t>Отмасштабировать</a:t>
            </a:r>
          </a:p>
          <a:p>
            <a:pPr lvl="1"/>
            <a:r>
              <a:rPr lang="ru-RU" dirty="0"/>
              <a:t>Повернуть вокруг заданной точки</a:t>
            </a: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5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5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15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15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5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5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15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5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15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15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151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2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703512" y="1052736"/>
            <a:ext cx="8784976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Triangle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GetArea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GetPerimeter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Move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Scale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Rotate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m_</a:t>
            </a:r>
            <a:r>
              <a:rPr lang="en-US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CA9A22D-8CD2-461B-B8E6-83336E1CB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Какие данные должен иметь </a:t>
            </a:r>
            <a:r>
              <a:rPr lang="en-US" dirty="0"/>
              <a:t>Rectangle?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11EF7-BD0B-4591-875A-98624E5166FD}"/>
              </a:ext>
            </a:extLst>
          </p:cNvPr>
          <p:cNvSpPr txBox="1"/>
          <p:nvPr/>
        </p:nvSpPr>
        <p:spPr>
          <a:xfrm>
            <a:off x="851198" y="1628800"/>
            <a:ext cx="815144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x;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y;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 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Rectangle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{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GetLeftTop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GetRightBottom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GetWidth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GetHeight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()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прочие методы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private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: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/* данные */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ascadia Mono" panose="020B0609020000020004" pitchFamily="49" charset="0"/>
              </a:rPr>
              <a:t>};</a:t>
            </a:r>
            <a:endParaRPr lang="ru-RU" sz="24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2004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Размещение классов файлах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Общепринятой практикой является размещение объявления классов в заголовочных файлах </a:t>
            </a:r>
            <a:r>
              <a:rPr lang="en-US" dirty="0"/>
              <a:t>.h, </a:t>
            </a:r>
            <a:r>
              <a:rPr lang="ru-RU" dirty="0"/>
              <a:t>а их реализации – в файлах </a:t>
            </a:r>
            <a:r>
              <a:rPr lang="en-US" dirty="0"/>
              <a:t>.</a:t>
            </a:r>
            <a:r>
              <a:rPr lang="en-US" dirty="0" err="1"/>
              <a:t>cpp</a:t>
            </a:r>
            <a:endParaRPr lang="en-US" dirty="0"/>
          </a:p>
          <a:p>
            <a:pPr lvl="1"/>
            <a:r>
              <a:rPr lang="ru-RU" dirty="0"/>
              <a:t>Облегчается использование класса</a:t>
            </a:r>
          </a:p>
          <a:p>
            <a:pPr lvl="1"/>
            <a:r>
              <a:rPr lang="ru-RU" dirty="0"/>
              <a:t>Легко найти класс</a:t>
            </a:r>
          </a:p>
          <a:p>
            <a:r>
              <a:rPr lang="ru-RU" dirty="0"/>
              <a:t>Каждый класс может быть подключен для дальнейшего использования при помощи директивы </a:t>
            </a:r>
            <a:r>
              <a:rPr lang="en-US" dirty="0"/>
              <a:t>#include</a:t>
            </a:r>
            <a:r>
              <a:rPr lang="ru-RU" dirty="0"/>
              <a:t> </a:t>
            </a:r>
            <a:r>
              <a:rPr lang="en-US" dirty="0"/>
              <a:t>"</a:t>
            </a:r>
            <a:r>
              <a:rPr lang="ru-RU" dirty="0"/>
              <a:t>имя заголовочного файла</a:t>
            </a:r>
            <a:r>
              <a:rPr lang="en-US" dirty="0"/>
              <a:t>"</a:t>
            </a:r>
          </a:p>
          <a:p>
            <a:pPr lvl="1"/>
            <a:r>
              <a:rPr lang="ru-RU" dirty="0"/>
              <a:t>При внесении изменений в реализацию метода класса перекомпиляции подвергнутся только измененные файлы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24579" name="AutoShape 4"/>
          <p:cNvSpPr>
            <a:spLocks noChangeArrowheads="1"/>
          </p:cNvSpPr>
          <p:nvPr/>
        </p:nvSpPr>
        <p:spPr bwMode="auto">
          <a:xfrm rot="10800000" flipH="1">
            <a:off x="852458" y="2276473"/>
            <a:ext cx="3011294" cy="4216402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#pragma once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class Date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Next();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void Print()const;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m_day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m_month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int </a:t>
            </a:r>
            <a:r>
              <a:rPr lang="en-US" sz="1600" b="1" dirty="0" err="1">
                <a:latin typeface="Courier New" pitchFamily="49" charset="0"/>
              </a:rPr>
              <a:t>m_year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};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0" name="AutoShape 5"/>
          <p:cNvSpPr>
            <a:spLocks noChangeArrowheads="1"/>
          </p:cNvSpPr>
          <p:nvPr/>
        </p:nvSpPr>
        <p:spPr bwMode="auto">
          <a:xfrm rot="10800000" flipH="1">
            <a:off x="4537658" y="2276471"/>
            <a:ext cx="3142518" cy="4392888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 date.cpp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Date::Next()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void Date::Print()const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// 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...</a:t>
            </a:r>
            <a:endParaRPr lang="ru-RU" sz="1600" b="1" dirty="0">
              <a:latin typeface="Courier New" pitchFamily="49" charset="0"/>
            </a:endParaRPr>
          </a:p>
        </p:txBody>
      </p:sp>
      <p:sp>
        <p:nvSpPr>
          <p:cNvPr id="24581" name="AutoShape 6"/>
          <p:cNvSpPr>
            <a:spLocks noChangeArrowheads="1"/>
          </p:cNvSpPr>
          <p:nvPr/>
        </p:nvSpPr>
        <p:spPr bwMode="auto">
          <a:xfrm rot="10800000" flipH="1">
            <a:off x="7967662" y="2276473"/>
            <a:ext cx="4105001" cy="3744814"/>
          </a:xfrm>
          <a:prstGeom prst="foldedCorner">
            <a:avLst>
              <a:gd name="adj" fmla="val 12500"/>
            </a:avLst>
          </a:prstGeom>
          <a:solidFill>
            <a:schemeClr val="bg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rot="10800000" wrap="none"/>
          <a:lstStyle/>
          <a:p>
            <a:pPr defTabSz="363538"/>
            <a:r>
              <a:rPr lang="en-US" sz="1600" b="1" dirty="0">
                <a:latin typeface="Courier New" pitchFamily="49" charset="0"/>
              </a:rPr>
              <a:t>//main.cpp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#include "</a:t>
            </a:r>
            <a:r>
              <a:rPr lang="en-US" sz="1600" b="1" dirty="0" err="1">
                <a:latin typeface="Courier New" pitchFamily="49" charset="0"/>
              </a:rPr>
              <a:t>date.h</a:t>
            </a:r>
            <a:r>
              <a:rPr lang="en-US" sz="1600" b="1" dirty="0">
                <a:latin typeface="Courier New" pitchFamily="49" charset="0"/>
              </a:rPr>
              <a:t>"</a:t>
            </a:r>
          </a:p>
          <a:p>
            <a:pPr defTabSz="363538"/>
            <a:endParaRPr lang="en-US" sz="1600" b="1" dirty="0">
              <a:latin typeface="Courier New" pitchFamily="49" charset="0"/>
            </a:endParaRPr>
          </a:p>
          <a:p>
            <a:pPr defTabSz="363538"/>
            <a:r>
              <a:rPr lang="en-US" sz="1600" b="1" dirty="0">
                <a:latin typeface="Courier New" pitchFamily="49" charset="0"/>
              </a:rPr>
              <a:t>int main()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Date date1;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6353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45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45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4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animBg="1"/>
      <p:bldP spid="24580" grpId="0" animBg="1"/>
      <p:bldP spid="2458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03EF2-7873-4A77-AA9C-0EA67501C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Процедурное программирование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201963-0419-4948-9E83-42788C1DC8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Развитие структурного подхода</a:t>
            </a:r>
          </a:p>
          <a:p>
            <a:r>
              <a:rPr lang="ru-RU" dirty="0"/>
              <a:t>Последовательно выполняемые операции собираются в подпрограммы: процедуры и функции</a:t>
            </a:r>
          </a:p>
          <a:p>
            <a:r>
              <a:rPr lang="ru-RU" dirty="0"/>
              <a:t>Достоинства</a:t>
            </a:r>
          </a:p>
          <a:p>
            <a:pPr lvl="1"/>
            <a:r>
              <a:rPr lang="ru-RU" dirty="0"/>
              <a:t>Повторное использование кода</a:t>
            </a:r>
          </a:p>
          <a:p>
            <a:pPr lvl="1"/>
            <a:r>
              <a:rPr lang="ru-RU" dirty="0"/>
              <a:t>Улучшение читаемости когда</a:t>
            </a:r>
          </a:p>
        </p:txBody>
      </p:sp>
    </p:spTree>
    <p:extLst>
      <p:ext uri="{BB962C8B-B14F-4D97-AF65-F5344CB8AC3E}">
        <p14:creationId xmlns:p14="http://schemas.microsoft.com/office/powerpoint/2010/main" val="20454794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5975EF3-D202-3831-9F2C-A6FB152FE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Указатель </a:t>
            </a:r>
            <a:r>
              <a:rPr lang="en-US" dirty="0"/>
              <a:t>this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59F5461-1D1C-24E9-017C-313991AF94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70882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F8AC7A3-F0A0-4E20-8E96-D56E0FE69C56}"/>
              </a:ext>
            </a:extLst>
          </p:cNvPr>
          <p:cNvSpPr/>
          <p:nvPr/>
        </p:nvSpPr>
        <p:spPr>
          <a:xfrm>
            <a:off x="335360" y="197346"/>
            <a:ext cx="1015312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принимает ссылку на точку, которую нужно переместить.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offset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(1, 2.5).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Сдвигаем точку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p1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вектор с координатами (-1, -1).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366782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63C00F9-F5D0-45EE-B02D-76D5B9C00D5A}"/>
              </a:ext>
            </a:extLst>
          </p:cNvPr>
          <p:cNvSpPr/>
          <p:nvPr/>
        </p:nvSpPr>
        <p:spPr>
          <a:xfrm>
            <a:off x="263352" y="332656"/>
            <a:ext cx="1130525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метода обращаемся</a:t>
            </a:r>
            <a:endParaRPr lang="en-US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       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к своим полям, указывая их имена.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Для вызова метода указываем объект.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p2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MovePoint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({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-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569ADBA-538D-4F2F-B3C4-19CA8D457303}"/>
              </a:ext>
            </a:extLst>
          </p:cNvPr>
          <p:cNvSpPr/>
          <p:nvPr/>
        </p:nvSpPr>
        <p:spPr>
          <a:xfrm>
            <a:off x="5591944" y="5576862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ru-RU" dirty="0"/>
              <a:t>Как вы думаете, откуда метод </a:t>
            </a:r>
            <a:r>
              <a:rPr lang="ru-RU" dirty="0" err="1">
                <a:solidFill>
                  <a:srgbClr val="EB5757"/>
                </a:solidFill>
                <a:latin typeface="SFMono-Regular"/>
              </a:rPr>
              <a:t>MoveBy</a:t>
            </a:r>
            <a:r>
              <a:rPr lang="ru-RU" dirty="0"/>
              <a:t> знает, какую точку перемещать, если среди его параметров перемещаемая точка не фигурирует?</a:t>
            </a:r>
          </a:p>
        </p:txBody>
      </p:sp>
    </p:spTree>
    <p:extLst>
      <p:ext uri="{BB962C8B-B14F-4D97-AF65-F5344CB8AC3E}">
        <p14:creationId xmlns:p14="http://schemas.microsoft.com/office/powerpoint/2010/main" val="110284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Ссылка на себя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методов класса для обращения к данным и методам можно использовать их имена</a:t>
            </a:r>
          </a:p>
          <a:p>
            <a:r>
              <a:rPr lang="ru-RU" dirty="0"/>
              <a:t>В метод класса </a:t>
            </a:r>
            <a:r>
              <a:rPr lang="ru-RU" b="1" dirty="0"/>
              <a:t>неявно</a:t>
            </a:r>
            <a:r>
              <a:rPr lang="ru-RU" dirty="0"/>
              <a:t> передается указатель на объект, для которого он вызывается</a:t>
            </a:r>
            <a:endParaRPr lang="en-US" dirty="0"/>
          </a:p>
          <a:p>
            <a:pPr lvl="1"/>
            <a:r>
              <a:rPr lang="ru-RU" dirty="0"/>
              <a:t>Этот указатель </a:t>
            </a:r>
            <a:r>
              <a:rPr lang="ru-RU" dirty="0" err="1"/>
              <a:t>указатель</a:t>
            </a:r>
            <a:r>
              <a:rPr lang="ru-RU" dirty="0"/>
              <a:t> доступен по ключевому слову </a:t>
            </a:r>
            <a:r>
              <a:rPr lang="en-US" b="1" dirty="0">
                <a:solidFill>
                  <a:srgbClr val="FF0000"/>
                </a:solidFill>
              </a:rPr>
              <a:t>this</a:t>
            </a:r>
            <a:endParaRPr lang="ru-RU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5085AF7-1A54-455F-B78D-8BF3009D0BB4}"/>
              </a:ext>
            </a:extLst>
          </p:cNvPr>
          <p:cNvSpPr/>
          <p:nvPr/>
        </p:nvSpPr>
        <p:spPr>
          <a:xfrm>
            <a:off x="767408" y="548680"/>
            <a:ext cx="88569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Структура глазами компилятора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Первым параметром в метод передаётся неявный параметр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.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MoveBy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/* Point*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*/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обращении к полям и методам через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вместо точки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используется стрелочка -&gt;, состоящая из символов - и &gt;.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+=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306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981EEE4-647A-407D-9633-C8168C8CBD66}"/>
              </a:ext>
            </a:extLst>
          </p:cNvPr>
          <p:cNvSpPr/>
          <p:nvPr/>
        </p:nvSpPr>
        <p:spPr>
          <a:xfrm>
            <a:off x="479376" y="908720"/>
            <a:ext cx="11233248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 err="1">
                <a:solidFill>
                  <a:srgbClr val="795E26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Область видимости параметров x и y ограничена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методом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Point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::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. Поэтому внутри метода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Set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имена x и y относятся к параметрам, а не к полям.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Когда мы пишем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-&gt;x и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-&gt;y, то явно сообщаем 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компилятору, что обращаемся к полям текущего объекта.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ru-RU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-&gt;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Если напишем x = x, то присвоим параметру x его собственное значение.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95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8E400EE-5A84-8D9D-5878-3003C763E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Инициализация класса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1D12F73-A8D2-3289-21BE-6B8C5F4971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269047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5">
            <a:extLst>
              <a:ext uri="{FF2B5EF4-FFF2-40B4-BE49-F238E27FC236}">
                <a16:creationId xmlns:a16="http://schemas.microsoft.com/office/drawing/2014/main" id="{58504201-66F6-D93A-8AE3-7A2C67466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Начальное состояние объекта</a:t>
            </a:r>
          </a:p>
        </p:txBody>
      </p:sp>
      <p:sp>
        <p:nvSpPr>
          <p:cNvPr id="7" name="Объект 6">
            <a:extLst>
              <a:ext uri="{FF2B5EF4-FFF2-40B4-BE49-F238E27FC236}">
                <a16:creationId xmlns:a16="http://schemas.microsoft.com/office/drawing/2014/main" id="{F5BD8F3F-92BE-AC90-9544-DE8901F1D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экземпляра класса определяется значением его полей</a:t>
            </a:r>
          </a:p>
          <a:p>
            <a:r>
              <a:rPr lang="ru-RU" dirty="0"/>
              <a:t>Поля класса делают приватными, чтобы нельзя было нарушить инварианты класса</a:t>
            </a:r>
          </a:p>
          <a:p>
            <a:r>
              <a:rPr lang="ru-RU" dirty="0"/>
              <a:t>Вызов публичного метода переводит объект из одного валидного состояния в другое валидное</a:t>
            </a:r>
          </a:p>
          <a:p>
            <a:pPr lvl="1"/>
            <a:r>
              <a:rPr lang="ru-RU" dirty="0"/>
              <a:t>Либо не изменяет состояние объекта</a:t>
            </a:r>
          </a:p>
          <a:p>
            <a:endParaRPr lang="ru-RU" dirty="0"/>
          </a:p>
          <a:p>
            <a:r>
              <a:rPr lang="ru-RU" dirty="0"/>
              <a:t>Следствие: после своего создания объект должен быть в валидном состоянии</a:t>
            </a:r>
          </a:p>
        </p:txBody>
      </p:sp>
    </p:spTree>
    <p:extLst>
      <p:ext uri="{BB962C8B-B14F-4D97-AF65-F5344CB8AC3E}">
        <p14:creationId xmlns:p14="http://schemas.microsoft.com/office/powerpoint/2010/main" val="4034616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endParaRPr lang="ru-RU" dirty="0"/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Специальная функция-член класса для инициализации объекта в момент его создания</a:t>
            </a:r>
          </a:p>
          <a:p>
            <a:r>
              <a:rPr lang="ru-RU" dirty="0"/>
              <a:t>Конструктор вызывается один раз в момент создания экземпляра класса</a:t>
            </a:r>
            <a:r>
              <a:rPr lang="en-US" dirty="0"/>
              <a:t> (</a:t>
            </a:r>
            <a:r>
              <a:rPr lang="ru-RU" dirty="0"/>
              <a:t>объявление переменной класса или вызов оператора </a:t>
            </a:r>
            <a:r>
              <a:rPr lang="en-US" dirty="0"/>
              <a:t>new)</a:t>
            </a:r>
            <a:endParaRPr lang="ru-RU" dirty="0"/>
          </a:p>
          <a:p>
            <a:r>
              <a:rPr lang="ru-RU" dirty="0"/>
              <a:t>В классе может быть несколько конструкторов, чтобы инициализировать по-разному</a:t>
            </a:r>
          </a:p>
          <a:p>
            <a:pPr lvl="1"/>
            <a:r>
              <a:rPr lang="ru-RU" dirty="0"/>
              <a:t>Они должны различаться количеством или типами аргументов</a:t>
            </a:r>
          </a:p>
          <a:p>
            <a:pPr lvl="1"/>
            <a:r>
              <a:rPr lang="ru-RU" dirty="0"/>
              <a:t>Для инициализации объекта может быть вызван только один из них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7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37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3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3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38915" name="Text Box 4"/>
          <p:cNvSpPr txBox="1">
            <a:spLocks noChangeArrowheads="1"/>
          </p:cNvSpPr>
          <p:nvPr/>
        </p:nvSpPr>
        <p:spPr bwMode="auto">
          <a:xfrm>
            <a:off x="2135560" y="1690689"/>
            <a:ext cx="8532440" cy="50079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dirty="0">
                <a:latin typeface="Consolas" panose="020B0609020204030204" pitchFamily="49" charset="0"/>
              </a:rPr>
              <a:t>class Date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public: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</a:t>
            </a:r>
            <a:r>
              <a:rPr lang="en-US" sz="1300" dirty="0" err="1">
                <a:latin typeface="Consolas" panose="020B0609020204030204" pitchFamily="49" charset="0"/>
              </a:rPr>
              <a:t>GetCurrentYear</a:t>
            </a:r>
            <a:r>
              <a:rPr lang="en-US" sz="1300" dirty="0"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solidFill>
                  <a:srgbClr val="FF0000"/>
                </a:solidFill>
                <a:latin typeface="Consolas" panose="020B0609020204030204" pitchFamily="49" charset="0"/>
              </a:rPr>
              <a:t>Date(int day, int month, int year)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 = day;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 = month; 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	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 = year;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}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private: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int </a:t>
            </a:r>
            <a:r>
              <a:rPr lang="en-US" sz="1300" dirty="0" err="1">
                <a:latin typeface="Consolas" panose="020B0609020204030204" pitchFamily="49" charset="0"/>
              </a:rPr>
              <a:t>m_day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m_month</a:t>
            </a:r>
            <a:r>
              <a:rPr lang="en-US" sz="1300" dirty="0">
                <a:latin typeface="Consolas" panose="020B0609020204030204" pitchFamily="49" charset="0"/>
              </a:rPr>
              <a:t>, </a:t>
            </a:r>
            <a:r>
              <a:rPr lang="en-US" sz="1300" dirty="0" err="1">
                <a:latin typeface="Consolas" panose="020B0609020204030204" pitchFamily="49" charset="0"/>
              </a:rPr>
              <a:t>m_year</a:t>
            </a:r>
            <a:r>
              <a:rPr lang="en-US" sz="1300" dirty="0"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};</a:t>
            </a:r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endParaRPr lang="ru-RU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int main()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	Date d1{10, 3};		// 10 </a:t>
            </a:r>
            <a:r>
              <a:rPr lang="ru-RU" sz="1300" dirty="0">
                <a:latin typeface="Consolas" panose="020B0609020204030204" pitchFamily="49" charset="0"/>
              </a:rPr>
              <a:t>марта текущего года</a:t>
            </a:r>
          </a:p>
          <a:p>
            <a:pPr defTabSz="363538"/>
            <a:r>
              <a:rPr lang="ru-RU" sz="1300" dirty="0">
                <a:latin typeface="Consolas" panose="020B0609020204030204" pitchFamily="49" charset="0"/>
              </a:rPr>
              <a:t>	</a:t>
            </a:r>
            <a:r>
              <a:rPr lang="en-US" sz="1300" dirty="0">
                <a:latin typeface="Consolas" panose="020B0609020204030204" pitchFamily="49" charset="0"/>
              </a:rPr>
              <a:t>Date d2{1, 1, 20</a:t>
            </a:r>
            <a:r>
              <a:rPr lang="ru-RU" sz="1300" dirty="0">
                <a:latin typeface="Consolas" panose="020B0609020204030204" pitchFamily="49" charset="0"/>
              </a:rPr>
              <a:t>00</a:t>
            </a:r>
            <a:r>
              <a:rPr lang="en-US" sz="1300" dirty="0">
                <a:latin typeface="Consolas" panose="020B0609020204030204" pitchFamily="49" charset="0"/>
              </a:rPr>
              <a:t>};	// 1 </a:t>
            </a:r>
            <a:r>
              <a:rPr lang="ru-RU" sz="1300" dirty="0">
                <a:latin typeface="Consolas" panose="020B0609020204030204" pitchFamily="49" charset="0"/>
              </a:rPr>
              <a:t>января 2000 года</a:t>
            </a:r>
            <a:endParaRPr lang="en-US" sz="1300" dirty="0">
              <a:latin typeface="Consolas" panose="020B0609020204030204" pitchFamily="49" charset="0"/>
            </a:endParaRPr>
          </a:p>
          <a:p>
            <a:pPr defTabSz="363538"/>
            <a:r>
              <a:rPr lang="en-US" sz="1300" dirty="0">
                <a:latin typeface="Consolas" panose="020B0609020204030204" pitchFamily="49" charset="0"/>
              </a:rPr>
              <a:t>}</a:t>
            </a:r>
            <a:endParaRPr lang="ru-RU" sz="1300" dirty="0"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Объектно-ориентированное программирование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/>
              <a:t>Парадигма программирования, основанная на представлении предметной области в виде взаимосвязанных </a:t>
            </a:r>
            <a:r>
              <a:rPr lang="ru-RU" b="1">
                <a:solidFill>
                  <a:srgbClr val="FF0000"/>
                </a:solidFill>
              </a:rPr>
              <a:t>абстрактных объектов</a:t>
            </a:r>
            <a:r>
              <a:rPr lang="ru-RU">
                <a:solidFill>
                  <a:srgbClr val="FF0000"/>
                </a:solidFill>
              </a:rPr>
              <a:t> </a:t>
            </a:r>
            <a:r>
              <a:rPr lang="ru-RU"/>
              <a:t>и их </a:t>
            </a:r>
            <a:r>
              <a:rPr lang="ru-RU" b="1">
                <a:solidFill>
                  <a:srgbClr val="FF0000"/>
                </a:solidFill>
              </a:rPr>
              <a:t>реализаций</a:t>
            </a:r>
            <a:endParaRPr lang="ru-RU" b="1" dirty="0">
              <a:solidFill>
                <a:srgbClr val="FF0000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Конструктор</a:t>
            </a:r>
            <a:r>
              <a:rPr lang="en-US"/>
              <a:t> </a:t>
            </a:r>
            <a:r>
              <a:rPr lang="ru-RU"/>
              <a:t>по умолчанию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Некоторые объекты могут иметь состояние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Пустая строка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Пустой вектор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Точка в начале координат</a:t>
            </a:r>
          </a:p>
          <a:p>
            <a:pPr>
              <a:lnSpc>
                <a:spcPct val="90000"/>
              </a:lnSpc>
            </a:pPr>
            <a:r>
              <a:rPr lang="ru-RU" dirty="0"/>
              <a:t>Конструктор, не имеющий параметров, называется конструктором по умолчанию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Поля данных в таком конструкторе инициализируются значениями по умолчанию</a:t>
            </a:r>
          </a:p>
          <a:p>
            <a:pPr>
              <a:lnSpc>
                <a:spcPct val="90000"/>
              </a:lnSpc>
            </a:pPr>
            <a:r>
              <a:rPr lang="ru-RU" dirty="0"/>
              <a:t>Может быть неявно сгенерирован компилятором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Если не объявлены другие конструкторы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91232CD-109F-EF4F-F222-48B512479941}"/>
              </a:ext>
            </a:extLst>
          </p:cNvPr>
          <p:cNvSpPr txBox="1"/>
          <p:nvPr/>
        </p:nvSpPr>
        <p:spPr>
          <a:xfrm>
            <a:off x="1513114" y="1844824"/>
            <a:ext cx="3646782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E63846-8E49-FC19-AB52-B45B48449A02}"/>
              </a:ext>
            </a:extLst>
          </p:cNvPr>
          <p:cNvSpPr txBox="1"/>
          <p:nvPr/>
        </p:nvSpPr>
        <p:spPr>
          <a:xfrm>
            <a:off x="6096000" y="1844825"/>
            <a:ext cx="4572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/*Компилятор сгенерирует конструктор по умолчанию*/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DA266F-74EB-8508-DE8F-923FD407A7DF}"/>
              </a:ext>
            </a:extLst>
          </p:cNvPr>
          <p:cNvSpPr txBox="1"/>
          <p:nvPr/>
        </p:nvSpPr>
        <p:spPr>
          <a:xfrm>
            <a:off x="6096000" y="1340768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Можно проще:</a:t>
            </a:r>
          </a:p>
        </p:txBody>
      </p:sp>
    </p:spTree>
    <p:extLst>
      <p:ext uri="{BB962C8B-B14F-4D97-AF65-F5344CB8AC3E}">
        <p14:creationId xmlns:p14="http://schemas.microsoft.com/office/powerpoint/2010/main" val="42804480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4DFD45-4305-4F83-ED56-FB08E8067AC5}"/>
              </a:ext>
            </a:extLst>
          </p:cNvPr>
          <p:cNvSpPr txBox="1"/>
          <p:nvPr/>
        </p:nvSpPr>
        <p:spPr>
          <a:xfrm>
            <a:off x="1775520" y="1052737"/>
            <a:ext cx="878497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Явно объявив конструктор с параметрами,</a:t>
            </a:r>
          </a:p>
          <a:p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// запрещаем компилятору неявно создать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6F008A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assert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0 &amp;&amp;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100);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Явно просим компилятор сгенерировать конструктор по умолчанию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6575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DCF61F-75BC-493C-A12A-8B679C22B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Список инициализации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F42D16-864F-40DC-93EC-66BED86CC2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40574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/>
              <a:t>Инициализация данных экземпляра класса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качестве данных класса могут выступать другие классы</a:t>
            </a:r>
          </a:p>
          <a:p>
            <a:pPr lvl="1"/>
            <a:r>
              <a:rPr lang="ru-RU" dirty="0"/>
              <a:t>Их инициализация осуществляется ДО выполнения тела конструктора</a:t>
            </a:r>
          </a:p>
          <a:p>
            <a:pPr lvl="1"/>
            <a:r>
              <a:rPr lang="ru-RU" dirty="0"/>
              <a:t>Для их инициализации вызываются конструкторы по умолчанию</a:t>
            </a:r>
          </a:p>
          <a:p>
            <a:r>
              <a:rPr lang="ru-RU" dirty="0"/>
              <a:t>Инициализация полей значением по умолчанию не всегда подходит</a:t>
            </a:r>
          </a:p>
          <a:p>
            <a:pPr lvl="1"/>
            <a:r>
              <a:rPr lang="ru-RU" dirty="0"/>
              <a:t>В классе может не быть конструктора по умолчанию</a:t>
            </a:r>
          </a:p>
          <a:p>
            <a:pPr lvl="1"/>
            <a:r>
              <a:rPr lang="ru-RU" dirty="0"/>
              <a:t>Поле класса может быть константой или ссылкой</a:t>
            </a:r>
          </a:p>
          <a:p>
            <a:r>
              <a:rPr lang="ru-RU" dirty="0"/>
              <a:t>На помощь приходят </a:t>
            </a:r>
            <a:r>
              <a:rPr lang="ru-RU" b="1" dirty="0">
                <a:solidFill>
                  <a:srgbClr val="FF0000"/>
                </a:solidFill>
              </a:rPr>
              <a:t>списки инициализации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09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09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09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09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09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Списки инициализации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Применяются для инициализации полей класса в конструкторе ДО выполнения его тела</a:t>
            </a:r>
          </a:p>
          <a:p>
            <a:r>
              <a:rPr lang="ru-RU" dirty="0"/>
              <a:t>Использование списков инициализации – единственное решение в случае, когда класс содержит внутри себя</a:t>
            </a:r>
          </a:p>
          <a:p>
            <a:pPr lvl="1"/>
            <a:r>
              <a:rPr lang="ru-RU" dirty="0"/>
              <a:t>поля, являющиеся классами без конструкторов по умолчанию</a:t>
            </a:r>
          </a:p>
          <a:p>
            <a:pPr lvl="1"/>
            <a:r>
              <a:rPr lang="ru-RU" dirty="0"/>
              <a:t>константы</a:t>
            </a:r>
          </a:p>
          <a:p>
            <a:pPr lvl="1"/>
            <a:r>
              <a:rPr lang="ru-RU" dirty="0"/>
              <a:t>ссылки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86F918B-0E89-4C04-9C95-46F4546A891A}"/>
              </a:ext>
            </a:extLst>
          </p:cNvPr>
          <p:cNvSpPr/>
          <p:nvPr/>
        </p:nvSpPr>
        <p:spPr>
          <a:xfrm>
            <a:off x="0" y="0"/>
            <a:ext cx="8400256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/* ... */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RemoteControl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 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}, 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de-DE" sz="1600" b="1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600" b="1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{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getline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command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TurnOn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"TV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turned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on"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Команда не найдена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m_tv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istream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m_input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m_output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865D291-A939-4F93-82A8-7995AC44455B}"/>
              </a:ext>
            </a:extLst>
          </p:cNvPr>
          <p:cNvSpPr/>
          <p:nvPr/>
        </p:nvSpPr>
        <p:spPr>
          <a:xfrm>
            <a:off x="4439816" y="5103674"/>
            <a:ext cx="760816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tv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remoteControl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ExecuteCommand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6758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F6F925-D265-8F17-00C2-44AEC06B1D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Converting Constructor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723A435-2BE2-020C-80CB-2CB5C3316A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Конструктор, не объявленный с ключевым словом </a:t>
            </a:r>
            <a:r>
              <a:rPr lang="en-US" b="1" dirty="0"/>
              <a:t>explicit</a:t>
            </a:r>
            <a:r>
              <a:rPr lang="en-US" dirty="0"/>
              <a:t> </a:t>
            </a:r>
            <a:r>
              <a:rPr lang="ru-RU" dirty="0"/>
              <a:t>– называется </a:t>
            </a:r>
            <a:r>
              <a:rPr lang="ru-RU" b="1" dirty="0"/>
              <a:t>конвертирующим</a:t>
            </a:r>
            <a:r>
              <a:rPr lang="ru-RU" dirty="0"/>
              <a:t> конструктором</a:t>
            </a:r>
            <a:endParaRPr lang="en-US" dirty="0"/>
          </a:p>
          <a:p>
            <a:r>
              <a:rPr lang="ru-RU" dirty="0"/>
              <a:t>Конвертирующий конструктор неявно преобразует свои аргументов к типу класса, где этот конструктор объявлен</a:t>
            </a:r>
          </a:p>
        </p:txBody>
      </p:sp>
    </p:spTree>
    <p:extLst>
      <p:ext uri="{BB962C8B-B14F-4D97-AF65-F5344CB8AC3E}">
        <p14:creationId xmlns:p14="http://schemas.microsoft.com/office/powerpoint/2010/main" val="407565626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114E213-18F8-C60E-963A-9FA38809C74A}"/>
              </a:ext>
            </a:extLst>
          </p:cNvPr>
          <p:cNvSpPr txBox="1"/>
          <p:nvPr/>
        </p:nvSpPr>
        <p:spPr>
          <a:xfrm>
            <a:off x="5231904" y="2978"/>
            <a:ext cx="5436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https://wandbox.org/permlink/9NCf4pztCsiSZpc8</a:t>
            </a:r>
            <a:r>
              <a:rPr lang="en-US" dirty="0">
                <a:solidFill>
                  <a:srgbClr val="FF0000"/>
                </a:solidFill>
              </a:rPr>
              <a:t> 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22D992A-FF80-A902-2DF3-ED36A8169D58}"/>
              </a:ext>
            </a:extLst>
          </p:cNvPr>
          <p:cNvSpPr txBox="1"/>
          <p:nvPr/>
        </p:nvSpPr>
        <p:spPr>
          <a:xfrm>
            <a:off x="1524000" y="1"/>
            <a:ext cx="9144000" cy="66325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Complex(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0.0,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0.0;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Add(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7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return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.Re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+ </a:t>
            </a:r>
            <a:r>
              <a:rPr lang="en-US" sz="17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</a:t>
            </a:r>
            <a:r>
              <a:rPr lang="en-US" sz="17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.Im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()};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7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result = Add(3, {1.2, 2.3});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4.2+2.3i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a = 3.2;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3.2+0.i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b = { 2, 7.3 };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2+7.3i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c;     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7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Complex</a:t>
            </a:r>
            <a:r>
              <a:rPr lang="en-US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d = {};                   </a:t>
            </a:r>
            <a:r>
              <a:rPr lang="en-US" sz="1700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0+0i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7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7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0630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83D197-A5E1-2D1D-4BB0-491D167EE0DE}"/>
              </a:ext>
            </a:extLst>
          </p:cNvPr>
          <p:cNvSpPr txBox="1"/>
          <p:nvPr/>
        </p:nvSpPr>
        <p:spPr>
          <a:xfrm>
            <a:off x="1416050" y="981075"/>
            <a:ext cx="6660232" cy="59093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default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</a:p>
          <a:p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…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... */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tv{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 </a:t>
            </a:r>
            <a:r>
              <a:rPr lang="en-US" kern="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*/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(tv);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tv1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WTF?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749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6EE92-FEC7-43B9-B3F0-AA7921859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Основные понятия ООП</a:t>
            </a:r>
            <a:br>
              <a:rPr lang="ru-RU" dirty="0"/>
            </a:b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AEC1FD-796F-47A7-843B-E1E1A08BDB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  <a:p>
            <a:r>
              <a:rPr lang="ru-RU" dirty="0"/>
              <a:t>Инкапсуляция</a:t>
            </a:r>
          </a:p>
          <a:p>
            <a:r>
              <a:rPr lang="ru-RU" dirty="0"/>
              <a:t>Наследование</a:t>
            </a:r>
          </a:p>
          <a:p>
            <a:r>
              <a:rPr lang="ru-RU" dirty="0"/>
              <a:t>Полиморфизм</a:t>
            </a:r>
          </a:p>
          <a:p>
            <a:r>
              <a:rPr lang="ru-RU" dirty="0"/>
              <a:t>Класс</a:t>
            </a:r>
          </a:p>
          <a:p>
            <a:r>
              <a:rPr lang="ru-RU" dirty="0"/>
              <a:t>Объекты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965273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42D0879-76D9-F192-A8D3-01DAD4AF1A90}"/>
              </a:ext>
            </a:extLst>
          </p:cNvPr>
          <p:cNvSpPr txBox="1"/>
          <p:nvPr/>
        </p:nvSpPr>
        <p:spPr>
          <a:xfrm>
            <a:off x="1415480" y="987971"/>
            <a:ext cx="5904656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 TV {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TV() = default;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explicit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TV(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 …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private: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bool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false;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int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m_currentChannel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1;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 </a:t>
            </a:r>
            <a:r>
              <a:rPr lang="en-US" kern="0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(const TV&amp; tv) { /* ... */ }</a:t>
            </a:r>
            <a:endParaRPr lang="ru-RU" sz="2400" kern="100" dirty="0">
              <a:solidFill>
                <a:schemeClr val="bg1">
                  <a:lumMod val="5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Test()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   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PrintInfo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true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 </a:t>
            </a:r>
            <a:r>
              <a:rPr lang="en-US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 </a:t>
            </a:r>
            <a:r>
              <a:rPr lang="ru-RU" kern="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Ошибка компиляции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0041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87880B9-8488-44D6-895C-BF3162347D5A}"/>
              </a:ext>
            </a:extLst>
          </p:cNvPr>
          <p:cNvGrpSpPr/>
          <p:nvPr/>
        </p:nvGrpSpPr>
        <p:grpSpPr>
          <a:xfrm>
            <a:off x="7994004" y="476672"/>
            <a:ext cx="4176464" cy="6214978"/>
            <a:chOff x="6960096" y="476672"/>
            <a:chExt cx="4176464" cy="6214978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22E1A886-65EF-4ADE-A157-D2D127F8F8E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60096" y="476672"/>
              <a:ext cx="4176464" cy="621497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2CB848C4-7B1B-4387-8784-200071DB9B49}"/>
                </a:ext>
              </a:extLst>
            </p:cNvPr>
            <p:cNvSpPr txBox="1"/>
            <p:nvPr/>
          </p:nvSpPr>
          <p:spPr>
            <a:xfrm>
              <a:off x="7392144" y="1090962"/>
              <a:ext cx="1296144" cy="646331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Explicit constructor</a:t>
              </a:r>
              <a:endParaRPr lang="ru-RU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675532B-11C5-4E5D-A3BB-DF76BAC81042}"/>
                </a:ext>
              </a:extLst>
            </p:cNvPr>
            <p:cNvSpPr txBox="1"/>
            <p:nvPr/>
          </p:nvSpPr>
          <p:spPr>
            <a:xfrm>
              <a:off x="8760298" y="874938"/>
              <a:ext cx="1296144" cy="584775"/>
            </a:xfrm>
            <a:prstGeom prst="rect">
              <a:avLst/>
            </a:prstGeom>
            <a:noFill/>
            <a:scene3d>
              <a:camera prst="perspectiveRight" fov="3300000">
                <a:rot lat="21445441" lon="20979941" rev="886928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Implicit constructor</a:t>
              </a:r>
              <a:endParaRPr lang="ru-RU" sz="1600" dirty="0"/>
            </a:p>
          </p:txBody>
        </p:sp>
      </p:grpSp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DB76541-4E8A-4854-A44E-61516576E7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or Implicit?</a:t>
            </a:r>
            <a:endParaRPr lang="ru-RU" dirty="0"/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8E76FEE-2A23-4D3C-B715-79B7E5422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69968" cy="4351338"/>
          </a:xfrm>
        </p:spPr>
        <p:txBody>
          <a:bodyPr>
            <a:normAutofit/>
          </a:bodyPr>
          <a:lstStyle/>
          <a:p>
            <a:r>
              <a:rPr lang="ru-RU" dirty="0"/>
              <a:t>Если конструктор имеет один параметр, то очень часто его нужно пометить ключевым словом </a:t>
            </a:r>
            <a:r>
              <a:rPr lang="en-US" dirty="0"/>
              <a:t>explicit</a:t>
            </a:r>
          </a:p>
          <a:p>
            <a:pPr lvl="1"/>
            <a:r>
              <a:rPr lang="ru-RU" dirty="0"/>
              <a:t>Кроме случаев, когда необходимо неявное преобразование</a:t>
            </a:r>
          </a:p>
          <a:p>
            <a:r>
              <a:rPr lang="ru-RU" dirty="0"/>
              <a:t>Если конструктор имеет несколько параметров,</a:t>
            </a:r>
            <a:r>
              <a:rPr lang="en-US" dirty="0"/>
              <a:t> </a:t>
            </a:r>
            <a:r>
              <a:rPr lang="ru-RU" dirty="0"/>
              <a:t>не помечайте его ключевым словом </a:t>
            </a:r>
            <a:r>
              <a:rPr lang="en-US" dirty="0"/>
              <a:t>explicit</a:t>
            </a:r>
          </a:p>
          <a:p>
            <a:r>
              <a:rPr lang="en-US" dirty="0">
                <a:hlinkClick r:id="rId3"/>
              </a:rPr>
              <a:t>C.46: By default, declare single-argument constructors explicit</a:t>
            </a:r>
            <a:endParaRPr lang="ru-RU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D2E513-D6F3-4253-BE69-D235299B17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5912" y="5016857"/>
            <a:ext cx="1656184" cy="1674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0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1E6CF-8935-4EC1-A25D-D6553A16C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Деинициализация</a:t>
            </a:r>
            <a:r>
              <a:rPr lang="ru-RU" dirty="0"/>
              <a:t> экземпляра класса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C240D-714A-4032-82D2-CA2912A548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3280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Деинициализация экземпляра класса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ходе своей работы объект может использовать определенные системные ресурсы</a:t>
            </a:r>
          </a:p>
          <a:p>
            <a:pPr lvl="1"/>
            <a:r>
              <a:rPr lang="ru-RU" dirty="0"/>
              <a:t>Динамическая память, открытые файлы, сетевые соединения и т.п.</a:t>
            </a:r>
          </a:p>
          <a:p>
            <a:r>
              <a:rPr lang="ru-RU" dirty="0"/>
              <a:t>При разрушении объекта используемые им единолично ресурсы должны освобождаться</a:t>
            </a:r>
            <a:endParaRPr lang="en-US" dirty="0"/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для освобождения этих ресурсов служит особый метод класса – деструктор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6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6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6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867" grpId="0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Деструктор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Имя деструктора совпадает с именем класса, только перед ним указывается символ </a:t>
            </a:r>
            <a:r>
              <a:rPr lang="en-US" dirty="0">
                <a:solidFill>
                  <a:srgbClr val="FF0000"/>
                </a:solidFill>
              </a:rPr>
              <a:t>~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тильда)</a:t>
            </a:r>
          </a:p>
          <a:p>
            <a:r>
              <a:rPr lang="ru-RU" dirty="0"/>
              <a:t>Деструктор вызывается автоматически при уничтожении экземпляра класса:</a:t>
            </a:r>
          </a:p>
          <a:p>
            <a:pPr lvl="1"/>
            <a:r>
              <a:rPr lang="ru-RU" dirty="0"/>
              <a:t>Выход за пределы блока, в котором объявлен экземпляр класса</a:t>
            </a:r>
          </a:p>
          <a:p>
            <a:pPr lvl="1"/>
            <a:r>
              <a:rPr lang="ru-RU" dirty="0"/>
              <a:t>Вызов оператора </a:t>
            </a:r>
            <a:r>
              <a:rPr lang="en-US" dirty="0"/>
              <a:t>delete</a:t>
            </a:r>
            <a:r>
              <a:rPr lang="ru-RU" dirty="0"/>
              <a:t> или </a:t>
            </a:r>
            <a:r>
              <a:rPr lang="en-US" dirty="0"/>
              <a:t>delete []</a:t>
            </a:r>
            <a:endParaRPr lang="ru-RU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Содержимое тела деструктора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деструкторе  программист размещает код, выполняющий действия, завершающие жизненный цикл объекта</a:t>
            </a:r>
          </a:p>
          <a:p>
            <a:pPr lvl="1"/>
            <a:r>
              <a:rPr lang="ru-RU"/>
              <a:t>Освобождение выделенных объектом ресурсов</a:t>
            </a:r>
          </a:p>
          <a:p>
            <a:pPr lvl="1"/>
            <a:r>
              <a:rPr lang="ru-RU"/>
              <a:t>Что-нибудь еще</a:t>
            </a:r>
            <a:endParaRPr lang="ru-RU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Пример</a:t>
            </a:r>
          </a:p>
        </p:txBody>
      </p:sp>
      <p:sp>
        <p:nvSpPr>
          <p:cNvPr id="45059" name="Text Box 4"/>
          <p:cNvSpPr txBox="1">
            <a:spLocks noChangeArrowheads="1"/>
          </p:cNvSpPr>
          <p:nvPr/>
        </p:nvSpPr>
        <p:spPr bwMode="auto">
          <a:xfrm>
            <a:off x="1703512" y="1772817"/>
            <a:ext cx="4536504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endParaRPr lang="en-US" sz="1200" b="1" dirty="0">
              <a:latin typeface="Courier New" pitchFamily="49" charset="0"/>
            </a:endParaRPr>
          </a:p>
          <a:p>
            <a:pPr defTabSz="363538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MyFile</a:t>
            </a:r>
            <a:r>
              <a:rPr lang="en-US" sz="1200" b="1" dirty="0">
                <a:latin typeface="Courier New" pitchFamily="49" charset="0"/>
              </a:rPr>
              <a:t>():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~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MyFile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bool Open(const char *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Close();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fopen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fileName</a:t>
            </a:r>
            <a:r>
              <a:rPr lang="en-US" sz="1200" b="1" dirty="0">
                <a:latin typeface="Courier New" pitchFamily="49" charset="0"/>
              </a:rPr>
              <a:t>, “r”);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!=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void Close()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{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fclose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);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 = </a:t>
            </a:r>
            <a:r>
              <a:rPr lang="en-US" sz="1200" b="1" dirty="0" err="1">
                <a:latin typeface="Courier New" pitchFamily="49" charset="0"/>
              </a:rPr>
              <a:t>nullptr</a:t>
            </a:r>
            <a:r>
              <a:rPr lang="en-US" sz="1200" b="1" dirty="0">
                <a:latin typeface="Courier New" pitchFamily="49" charset="0"/>
              </a:rPr>
              <a:t>;</a:t>
            </a:r>
            <a:endParaRPr lang="ru-RU" sz="1200" b="1" dirty="0">
              <a:latin typeface="Courier New" pitchFamily="49" charset="0"/>
            </a:endParaRPr>
          </a:p>
          <a:p>
            <a:pPr defTabSz="363538"/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	FILE *</a:t>
            </a:r>
            <a:r>
              <a:rPr lang="en-US" sz="1200" b="1" dirty="0" err="1">
                <a:latin typeface="Courier New" pitchFamily="49" charset="0"/>
              </a:rPr>
              <a:t>m_pFile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sz="1200" b="1" dirty="0">
                <a:latin typeface="Courier New" pitchFamily="49" charset="0"/>
              </a:rPr>
              <a:t>};</a:t>
            </a:r>
            <a:endParaRPr lang="ru-RU" sz="1200" b="1" dirty="0">
              <a:latin typeface="Courier New" pitchFamily="49" charset="0"/>
            </a:endParaRP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6240016" y="1764299"/>
            <a:ext cx="4427984" cy="42934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main(</a:t>
            </a:r>
            <a:r>
              <a:rPr lang="en-US" sz="1300" b="1" dirty="0" err="1">
                <a:latin typeface="Courier New" pitchFamily="49" charset="0"/>
              </a:rPr>
              <a:t>int</a:t>
            </a:r>
            <a:r>
              <a:rPr lang="en-US" sz="1300" b="1" dirty="0">
                <a:latin typeface="Courier New" pitchFamily="49" charset="0"/>
              </a:rPr>
              <a:t> </a:t>
            </a:r>
            <a:r>
              <a:rPr lang="en-US" sz="1300" b="1" dirty="0" err="1">
                <a:latin typeface="Courier New" pitchFamily="49" charset="0"/>
              </a:rPr>
              <a:t>argc</a:t>
            </a:r>
            <a:r>
              <a:rPr lang="en-US" sz="1300" b="1" dirty="0">
                <a:latin typeface="Courier New" pitchFamily="49" charset="0"/>
              </a:rPr>
              <a:t>, char * </a:t>
            </a:r>
            <a:r>
              <a:rPr lang="en-US" sz="1300" b="1" dirty="0" err="1">
                <a:latin typeface="Courier New" pitchFamily="49" charset="0"/>
              </a:rPr>
              <a:t>argv</a:t>
            </a:r>
            <a:r>
              <a:rPr lang="en-US" sz="1300" b="1" dirty="0">
                <a:latin typeface="Courier New" pitchFamily="49" charset="0"/>
              </a:rPr>
              <a:t>[])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file;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if (</a:t>
            </a:r>
            <a:r>
              <a:rPr lang="en-US" sz="1300" b="1" dirty="0" err="1">
                <a:latin typeface="Courier New" pitchFamily="49" charset="0"/>
              </a:rPr>
              <a:t>file.Open</a:t>
            </a:r>
            <a:r>
              <a:rPr lang="en-US" sz="1300" b="1" dirty="0">
                <a:latin typeface="Courier New" pitchFamily="49" charset="0"/>
              </a:rPr>
              <a:t>("text.txt"))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dirty="0">
                <a:latin typeface="Courier New" pitchFamily="49" charset="0"/>
              </a:rPr>
              <a:t>	</a:t>
            </a:r>
            <a:r>
              <a:rPr lang="en-US" sz="1300" i="1" dirty="0">
                <a:latin typeface="Courier New" pitchFamily="49" charset="0"/>
              </a:rPr>
              <a:t>// </a:t>
            </a:r>
            <a:r>
              <a:rPr lang="ru-RU" sz="1300" i="1" dirty="0">
                <a:latin typeface="Courier New" pitchFamily="49" charset="0"/>
              </a:rPr>
              <a:t>Выполняем операции над файлом</a:t>
            </a:r>
            <a:endParaRPr lang="en-US" sz="1300" i="1" dirty="0">
              <a:latin typeface="Courier New" pitchFamily="49" charset="0"/>
            </a:endParaRPr>
          </a:p>
          <a:p>
            <a:pPr defTabSz="363538"/>
            <a:r>
              <a:rPr lang="en-US" sz="1300" b="1" dirty="0">
                <a:latin typeface="Courier New" pitchFamily="49" charset="0"/>
              </a:rPr>
              <a:t>	}</a:t>
            </a:r>
            <a:endParaRPr lang="ru-RU" sz="1300" b="1" dirty="0">
              <a:latin typeface="Courier New" pitchFamily="49" charset="0"/>
            </a:endParaRP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 *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new </a:t>
            </a:r>
            <a:r>
              <a:rPr lang="en-US" sz="1300" b="1" dirty="0" err="1">
                <a:latin typeface="Courier New" pitchFamily="49" charset="0"/>
              </a:rPr>
              <a:t>MyFile</a:t>
            </a:r>
            <a:r>
              <a:rPr lang="en-US" sz="1300" b="1" dirty="0">
                <a:latin typeface="Courier New" pitchFamily="49" charset="0"/>
              </a:rPr>
              <a:t>();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...</a:t>
            </a:r>
          </a:p>
          <a:p>
            <a:pPr defTabSz="363538"/>
            <a:r>
              <a:rPr lang="en-US" sz="1300" dirty="0">
                <a:latin typeface="Courier New" pitchFamily="49" charset="0"/>
              </a:rPr>
              <a:t>	// </a:t>
            </a:r>
            <a:r>
              <a:rPr lang="ru-RU" sz="1300" dirty="0">
                <a:latin typeface="Courier New" pitchFamily="49" charset="0"/>
              </a:rPr>
              <a:t>вызов деструктора и освобождение </a:t>
            </a:r>
          </a:p>
          <a:p>
            <a:pPr defTabSz="363538"/>
            <a:r>
              <a:rPr lang="ru-RU" sz="1300" dirty="0">
                <a:latin typeface="Courier New" pitchFamily="49" charset="0"/>
              </a:rPr>
              <a:t>	// памяти, занимаемой объектом </a:t>
            </a:r>
            <a:r>
              <a:rPr lang="en-US" sz="1300" dirty="0" err="1">
                <a:latin typeface="Courier New" pitchFamily="49" charset="0"/>
              </a:rPr>
              <a:t>pFile</a:t>
            </a:r>
            <a:endParaRPr lang="ru-RU" sz="1300" dirty="0">
              <a:latin typeface="Courier New" pitchFamily="49" charset="0"/>
            </a:endParaRPr>
          </a:p>
          <a:p>
            <a:pPr defTabSz="363538"/>
            <a:r>
              <a:rPr lang="ru-RU" sz="1300" dirty="0">
                <a:latin typeface="Courier New" pitchFamily="49" charset="0"/>
              </a:rPr>
              <a:t>	// в куче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delete 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; 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	</a:t>
            </a:r>
            <a:r>
              <a:rPr lang="en-US" sz="1300" b="1" dirty="0" err="1">
                <a:latin typeface="Courier New" pitchFamily="49" charset="0"/>
              </a:rPr>
              <a:t>pFile</a:t>
            </a:r>
            <a:r>
              <a:rPr lang="en-US" sz="1300" b="1" dirty="0">
                <a:latin typeface="Courier New" pitchFamily="49" charset="0"/>
              </a:rPr>
              <a:t> = </a:t>
            </a:r>
            <a:r>
              <a:rPr lang="en-US" sz="1300" b="1" dirty="0" err="1">
                <a:latin typeface="Courier New" pitchFamily="49" charset="0"/>
              </a:rPr>
              <a:t>nullptr</a:t>
            </a:r>
            <a:r>
              <a:rPr lang="en-US" sz="1300" b="1" dirty="0">
                <a:latin typeface="Courier New" pitchFamily="49" charset="0"/>
              </a:rPr>
              <a:t>;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  <a:p>
            <a:pPr defTabSz="363538"/>
            <a:r>
              <a:rPr lang="ru-RU" sz="1300" b="1" dirty="0">
                <a:latin typeface="Courier New" pitchFamily="49" charset="0"/>
              </a:rPr>
              <a:t>	</a:t>
            </a:r>
            <a:r>
              <a:rPr lang="en-US" sz="1300" b="1" dirty="0">
                <a:latin typeface="Courier New" pitchFamily="49" charset="0"/>
              </a:rPr>
              <a:t>return 0;</a:t>
            </a:r>
          </a:p>
          <a:p>
            <a:pPr defTabSz="363538"/>
            <a:r>
              <a:rPr lang="en-US" sz="1300" b="1" dirty="0">
                <a:latin typeface="Courier New" pitchFamily="49" charset="0"/>
              </a:rPr>
              <a:t>}</a:t>
            </a:r>
            <a:r>
              <a:rPr lang="ru-RU" sz="1300" b="1" dirty="0">
                <a:latin typeface="Courier New" pitchFamily="49" charset="0"/>
              </a:rPr>
              <a:t>	</a:t>
            </a:r>
            <a:endParaRPr lang="en-US" sz="1300" b="1" dirty="0">
              <a:latin typeface="Courier New" pitchFamily="49" charset="0"/>
            </a:endParaRPr>
          </a:p>
          <a:p>
            <a:pPr defTabSz="363538"/>
            <a:r>
              <a:rPr lang="en-US" sz="1300" b="1" i="1" dirty="0">
                <a:latin typeface="Courier New" pitchFamily="49" charset="0"/>
              </a:rPr>
              <a:t>	</a:t>
            </a:r>
            <a:r>
              <a:rPr lang="ru-RU" sz="1300" i="1" dirty="0">
                <a:latin typeface="Courier New" pitchFamily="49" charset="0"/>
              </a:rPr>
              <a:t>// При выходе из данного блока</a:t>
            </a:r>
          </a:p>
          <a:p>
            <a:pPr defTabSz="363538"/>
            <a:r>
              <a:rPr lang="ru-RU" sz="1300" i="1" dirty="0">
                <a:latin typeface="Courier New" pitchFamily="49" charset="0"/>
              </a:rPr>
              <a:t>	// будет вызван деструктор объекта </a:t>
            </a:r>
            <a:r>
              <a:rPr lang="en-US" sz="1300" i="1" dirty="0">
                <a:latin typeface="Courier New" pitchFamily="49" charset="0"/>
              </a:rPr>
              <a:t>file</a:t>
            </a:r>
          </a:p>
          <a:p>
            <a:pPr defTabSz="363538"/>
            <a:endParaRPr lang="ru-RU" sz="13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992BEF6-2424-4849-B619-AEFB0D20848A}"/>
              </a:ext>
            </a:extLst>
          </p:cNvPr>
          <p:cNvSpPr txBox="1"/>
          <p:nvPr/>
        </p:nvSpPr>
        <p:spPr>
          <a:xfrm>
            <a:off x="335360" y="-24063"/>
            <a:ext cx="11089232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String {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 {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String(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text)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strlen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(text) },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 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}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uninitialized_copy_n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(text,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~String()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std::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destroy_n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m_chars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500" dirty="0" err="1">
                <a:solidFill>
                  <a:srgbClr val="000000"/>
                </a:solidFill>
                <a:latin typeface="Consolas" panose="020B0609020204030204" pitchFamily="49" charset="0"/>
              </a:rPr>
              <a:t>m_size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    Deallocate(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5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Allocate(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 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*&gt;(operator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(size));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Deallocate(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char*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buffer)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noexcept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operator delete(buffer);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s_emptyString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15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'\0’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b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m_size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m_capacity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5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5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en-US" sz="15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m_chars</a:t>
            </a:r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5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1155303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Жизнь после смерти</a:t>
            </a:r>
            <a:endParaRPr lang="ru-RU" dirty="0"/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В </a:t>
            </a:r>
            <a:r>
              <a:rPr lang="en-US"/>
              <a:t>C++ </a:t>
            </a:r>
            <a:r>
              <a:rPr lang="ru-RU"/>
              <a:t>после выполнения тела деструктора происходит автоматический вызов деструкторов членов-данных класса</a:t>
            </a:r>
          </a:p>
          <a:p>
            <a:pPr lvl="1"/>
            <a:r>
              <a:rPr lang="ru-RU"/>
              <a:t>Порядок  вызова деструкторов  полей данных обратен порядку их объявления внутри класса</a:t>
            </a:r>
          </a:p>
          <a:p>
            <a:r>
              <a:rPr lang="ru-RU"/>
              <a:t>Если класс был унаследован от другого класса, будет вызван деструктор родительского класса</a:t>
            </a:r>
          </a:p>
          <a:p>
            <a:pPr lvl="1"/>
            <a:r>
              <a:rPr lang="ru-RU"/>
              <a:t>И т.д. по цепочке</a:t>
            </a:r>
          </a:p>
          <a:p>
            <a:r>
              <a:rPr lang="ru-RU"/>
              <a:t>После этого происходит освобождение занимаемой объектом памяти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«Колесо»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2056687"/>
            <a:ext cx="7992888" cy="38779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Wheel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~Wheel()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wheel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A09EF-A0FF-4AEF-8918-622C13E38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Абстракция данных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728FEC-646A-4BCF-B6E9-CBFB6644D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только тех характеристики объекта, которые с достаточной точностью описывает его в нашей системе</a:t>
            </a:r>
          </a:p>
          <a:p>
            <a:r>
              <a:rPr lang="ru-RU" dirty="0"/>
              <a:t>Абстракция связывает тип данных с набором операций над ним</a:t>
            </a:r>
          </a:p>
          <a:p>
            <a:pPr lvl="1"/>
            <a:r>
              <a:rPr lang="ru-RU" dirty="0"/>
              <a:t>Пользователь может работать с данными не напрямую, а через предоставленный набор операций</a:t>
            </a:r>
          </a:p>
          <a:p>
            <a:r>
              <a:rPr lang="ru-RU" dirty="0"/>
              <a:t>Примеры</a:t>
            </a:r>
          </a:p>
          <a:p>
            <a:pPr lvl="1"/>
            <a:r>
              <a:rPr lang="ru-RU" dirty="0"/>
              <a:t>Класс </a:t>
            </a:r>
            <a:r>
              <a:rPr lang="en-US" dirty="0" err="1"/>
              <a:t>std:string</a:t>
            </a:r>
            <a:r>
              <a:rPr lang="ru-RU" dirty="0"/>
              <a:t> – описывает тип данных «строка» и набор операций над ним</a:t>
            </a:r>
          </a:p>
          <a:p>
            <a:pPr lvl="1"/>
            <a:r>
              <a:rPr lang="ru-RU" dirty="0"/>
              <a:t>Класс </a:t>
            </a:r>
            <a:r>
              <a:rPr lang="en-US" dirty="0"/>
              <a:t>Rational – </a:t>
            </a:r>
            <a:r>
              <a:rPr lang="ru-RU" dirty="0"/>
              <a:t>описывает тип данных «дробь» и набор операций над дробями</a:t>
            </a:r>
          </a:p>
        </p:txBody>
      </p:sp>
    </p:spTree>
    <p:extLst>
      <p:ext uri="{BB962C8B-B14F-4D97-AF65-F5344CB8AC3E}">
        <p14:creationId xmlns:p14="http://schemas.microsoft.com/office/powerpoint/2010/main" val="33119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«Автомобиль»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1991544" y="1810465"/>
            <a:ext cx="7992888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class Car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Car(string const&amp; name):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(name)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left")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("Rear right“),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("Front left")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"Constructing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3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return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virtual ~Car()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"Destroying car " &lt;&lt;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 &lt;&lt; "\n";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string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m_name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m_frontRight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m_rearLeft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13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300" b="1" dirty="0" err="1">
                <a:latin typeface="Courier New" pitchFamily="49" charset="0"/>
                <a:cs typeface="Courier New" pitchFamily="49" charset="0"/>
              </a:rPr>
              <a:t>m_rearRight</a:t>
            </a:r>
            <a:r>
              <a:rPr lang="en-US" sz="13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3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</a:t>
            </a:r>
            <a:r>
              <a:rPr lang="ru-RU" dirty="0" err="1"/>
              <a:t>Супер</a:t>
            </a:r>
            <a:r>
              <a:rPr lang="ru-RU" dirty="0"/>
              <a:t> автомобиль»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2063552" y="1916832"/>
            <a:ext cx="8208912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: public Car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(string const&amp; 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:Car(name)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,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("Fifth wheel")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"Constructing super car " &lt;&lt; name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~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	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"Destroying super car " &lt;&lt;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GetName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() &lt;&lt; "\n";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sz="1600" b="1" dirty="0">
                <a:latin typeface="Courier New" pitchFamily="49" charset="0"/>
                <a:cs typeface="Courier New" pitchFamily="49" charset="0"/>
              </a:rPr>
              <a:t>	Wheel 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m_fifthWheel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Порядок вызова конструкторов и деструкторов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847528" y="1916832"/>
            <a:ext cx="610242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main(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, char*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SuperCar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("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Kalina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");</a:t>
            </a:r>
          </a:p>
          <a:p>
            <a:pPr defTabSz="266700"/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defTabSz="266700"/>
            <a:r>
              <a:rPr lang="en-US" b="1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266700"/>
            <a:r>
              <a:rPr lang="ru-RU" b="1" dirty="0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5735960" y="3534014"/>
            <a:ext cx="4932040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Constructing wheel Rear right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Constructing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Constructing wheel Fifth wheel</a:t>
            </a: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Constructing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Destroying super car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chemeClr val="accent5">
                    <a:lumMod val="50000"/>
                  </a:schemeClr>
                </a:solidFill>
                <a:latin typeface="Courier New" pitchFamily="49" charset="0"/>
                <a:cs typeface="Courier New" pitchFamily="49" charset="0"/>
              </a:rPr>
              <a:t>Destroying wheel Fifth wheel</a:t>
            </a:r>
          </a:p>
          <a:p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Destroying car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Lada</a:t>
            </a:r>
            <a:r>
              <a:rPr lang="en-US" sz="1500" b="1" dirty="0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500" b="1" dirty="0" err="1">
                <a:solidFill>
                  <a:srgbClr val="7030A0"/>
                </a:solidFill>
                <a:latin typeface="Courier New" pitchFamily="49" charset="0"/>
                <a:cs typeface="Courier New" pitchFamily="49" charset="0"/>
              </a:rPr>
              <a:t>Kalina</a:t>
            </a:r>
            <a:endParaRPr lang="en-US" sz="1500" b="1" dirty="0">
              <a:solidFill>
                <a:srgbClr val="7030A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Rear left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right</a:t>
            </a:r>
          </a:p>
          <a:p>
            <a:r>
              <a:rPr lang="en-US" sz="1500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Destroying wheel Front Left</a:t>
            </a:r>
            <a:endParaRPr lang="ru-RU" sz="1500" b="1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Левая фигурная скобка 4"/>
          <p:cNvSpPr/>
          <p:nvPr/>
        </p:nvSpPr>
        <p:spPr>
          <a:xfrm>
            <a:off x="5447928" y="3623538"/>
            <a:ext cx="288032" cy="86409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6" name="TextBox 5"/>
          <p:cNvSpPr txBox="1"/>
          <p:nvPr/>
        </p:nvSpPr>
        <p:spPr>
          <a:xfrm>
            <a:off x="1524000" y="386104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базового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7" name="Левая фигурная скобка 6"/>
          <p:cNvSpPr/>
          <p:nvPr/>
        </p:nvSpPr>
        <p:spPr>
          <a:xfrm>
            <a:off x="5519936" y="450912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8" name="TextBox 7"/>
          <p:cNvSpPr txBox="1"/>
          <p:nvPr/>
        </p:nvSpPr>
        <p:spPr>
          <a:xfrm>
            <a:off x="1524000" y="443711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Выполнение тела конструктора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9" name="Левая фигурная скобка 8"/>
          <p:cNvSpPr/>
          <p:nvPr/>
        </p:nvSpPr>
        <p:spPr>
          <a:xfrm>
            <a:off x="5519936" y="4725144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TextBox 9"/>
          <p:cNvSpPr txBox="1"/>
          <p:nvPr/>
        </p:nvSpPr>
        <p:spPr>
          <a:xfrm>
            <a:off x="1524000" y="4705400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Конструирование полей класса</a:t>
            </a:r>
            <a:r>
              <a:rPr lang="en-US" sz="1400" dirty="0"/>
              <a:t>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1" name="Левая фигурная скобка 10"/>
          <p:cNvSpPr/>
          <p:nvPr/>
        </p:nvSpPr>
        <p:spPr>
          <a:xfrm>
            <a:off x="5519936" y="4941168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2" name="TextBox 11"/>
          <p:cNvSpPr txBox="1"/>
          <p:nvPr/>
        </p:nvSpPr>
        <p:spPr>
          <a:xfrm>
            <a:off x="1524000" y="4941169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конструктора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3" name="Левая фигурная скобка 12"/>
          <p:cNvSpPr/>
          <p:nvPr/>
        </p:nvSpPr>
        <p:spPr>
          <a:xfrm>
            <a:off x="5519936" y="5157192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4" name="TextBox 13"/>
          <p:cNvSpPr txBox="1"/>
          <p:nvPr/>
        </p:nvSpPr>
        <p:spPr>
          <a:xfrm>
            <a:off x="1524000" y="5157193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5" name="Левая фигурная скобка 14"/>
          <p:cNvSpPr/>
          <p:nvPr/>
        </p:nvSpPr>
        <p:spPr>
          <a:xfrm>
            <a:off x="5519936" y="5373216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6" name="TextBox 15"/>
          <p:cNvSpPr txBox="1"/>
          <p:nvPr/>
        </p:nvSpPr>
        <p:spPr>
          <a:xfrm>
            <a:off x="1524000" y="5353472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 </a:t>
            </a:r>
            <a:r>
              <a:rPr lang="en-US" sz="1400" dirty="0" err="1"/>
              <a:t>SuperCar</a:t>
            </a:r>
            <a:endParaRPr lang="ru-RU" sz="1400" dirty="0"/>
          </a:p>
        </p:txBody>
      </p:sp>
      <p:sp>
        <p:nvSpPr>
          <p:cNvPr id="17" name="Левая фигурная скобка 16"/>
          <p:cNvSpPr/>
          <p:nvPr/>
        </p:nvSpPr>
        <p:spPr>
          <a:xfrm>
            <a:off x="5519936" y="5589240"/>
            <a:ext cx="216024" cy="21602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/>
          <p:cNvSpPr txBox="1"/>
          <p:nvPr/>
        </p:nvSpPr>
        <p:spPr>
          <a:xfrm>
            <a:off x="1524000" y="5589241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Тело деструктора класса </a:t>
            </a:r>
            <a:r>
              <a:rPr lang="en-US" sz="1400" dirty="0"/>
              <a:t>Car</a:t>
            </a:r>
            <a:endParaRPr lang="ru-RU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1524000" y="6093297"/>
            <a:ext cx="3923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/>
              <a:t>Деструкторы полей класса</a:t>
            </a:r>
            <a:r>
              <a:rPr lang="en-US" sz="1400" dirty="0"/>
              <a:t> Car</a:t>
            </a:r>
            <a:endParaRPr lang="ru-RU" sz="1400" dirty="0"/>
          </a:p>
        </p:txBody>
      </p:sp>
      <p:sp>
        <p:nvSpPr>
          <p:cNvPr id="20" name="Левая фигурная скобка 19"/>
          <p:cNvSpPr/>
          <p:nvPr/>
        </p:nvSpPr>
        <p:spPr>
          <a:xfrm>
            <a:off x="5519936" y="5805264"/>
            <a:ext cx="216024" cy="936104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1" name="TextBox 20"/>
          <p:cNvSpPr txBox="1"/>
          <p:nvPr/>
        </p:nvSpPr>
        <p:spPr>
          <a:xfrm>
            <a:off x="5879977" y="3212976"/>
            <a:ext cx="918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Output:</a:t>
            </a:r>
            <a:endParaRPr lang="ru-RU" dirty="0"/>
          </a:p>
        </p:txBody>
      </p:sp>
      <p:sp>
        <p:nvSpPr>
          <p:cNvPr id="22" name="Прямоугольник 21"/>
          <p:cNvSpPr/>
          <p:nvPr/>
        </p:nvSpPr>
        <p:spPr>
          <a:xfrm>
            <a:off x="2135560" y="2492896"/>
            <a:ext cx="4896544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2135560" y="3068960"/>
            <a:ext cx="144016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9" grpId="0" animBg="1"/>
      <p:bldP spid="10" grpId="0"/>
      <p:bldP spid="11" grpId="0" animBg="1"/>
      <p:bldP spid="12" grpId="0"/>
      <p:bldP spid="13" grpId="0" animBg="1"/>
      <p:bldP spid="14" grpId="0"/>
      <p:bldP spid="15" grpId="0" animBg="1"/>
      <p:bldP spid="16" grpId="0"/>
      <p:bldP spid="17" grpId="0" animBg="1"/>
      <p:bldP spid="18" grpId="0"/>
      <p:bldP spid="19" grpId="0"/>
      <p:bldP spid="20" grpId="0" animBg="1"/>
      <p:bldP spid="22" grpId="0" animBg="1"/>
      <p:bldP spid="22" grpId="1" animBg="1"/>
      <p:bldP spid="23" grpId="0" animBg="1"/>
      <p:bldP spid="23" grpId="1" animBg="1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Автоматически сгенерированный деструктор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Создается компилятором, если в классе не был явно объявлен деструктор</a:t>
            </a:r>
          </a:p>
          <a:p>
            <a:r>
              <a:rPr lang="ru-RU" dirty="0"/>
              <a:t>Автоматически сгенерированный  деструктор  имеет пустое тело</a:t>
            </a:r>
          </a:p>
          <a:p>
            <a:pPr lvl="1"/>
            <a:r>
              <a:rPr lang="ru-RU" dirty="0"/>
              <a:t>Остальные механизмы разрушения объекта работают обычным образом</a:t>
            </a:r>
          </a:p>
          <a:p>
            <a:r>
              <a:rPr lang="ru-RU" dirty="0"/>
              <a:t>Деструктор </a:t>
            </a:r>
            <a:r>
              <a:rPr lang="en-US" dirty="0"/>
              <a:t> </a:t>
            </a:r>
            <a:r>
              <a:rPr lang="ru-RU" dirty="0"/>
              <a:t>примитивных объектов</a:t>
            </a:r>
          </a:p>
          <a:p>
            <a:pPr lvl="1"/>
            <a:r>
              <a:rPr lang="ru-RU" dirty="0"/>
              <a:t>Разрушение обычного указателя не выполняет удаление объекта (объектов), на который он ссылается</a:t>
            </a:r>
          </a:p>
          <a:p>
            <a:pPr lvl="2"/>
            <a:r>
              <a:rPr lang="ru-RU" dirty="0"/>
              <a:t>Деструкторы «умных» указателей выполняют необходимые операции для удаления объекта</a:t>
            </a: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5"/>
            <a:ext cx="4427984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375920" y="4797152"/>
            <a:ext cx="4896544" cy="1440160"/>
          </a:xfrm>
          <a:prstGeom prst="wedgeRectCallout">
            <a:avLst>
              <a:gd name="adj1" fmla="val -62721"/>
              <a:gd name="adj2" fmla="val -10152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При разрушении экземпляра класса </a:t>
            </a:r>
            <a:r>
              <a:rPr lang="en-US" dirty="0" err="1"/>
              <a:t>CDataBase</a:t>
            </a:r>
            <a:r>
              <a:rPr lang="en-US" dirty="0"/>
              <a:t> </a:t>
            </a:r>
            <a:r>
              <a:rPr lang="ru-RU" dirty="0"/>
              <a:t> деструкторы содержащихся в нем объектов освободят занимаемую память и закроют файл</a:t>
            </a: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600" dirty="0"/>
              <a:t>Некорректно работающий автоматически сгенерированный деструктор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1847528" y="2204864"/>
            <a:ext cx="6624736" cy="34163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63538"/>
            <a:r>
              <a:rPr lang="en-US" b="1" dirty="0">
                <a:latin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</a:rPr>
              <a:t>CDataBase</a:t>
            </a:r>
            <a:endParaRPr lang="en-US" b="1" dirty="0">
              <a:latin typeface="Courier New" pitchFamily="49" charset="0"/>
            </a:endParaRPr>
          </a:p>
          <a:p>
            <a:pPr defTabSz="363538"/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public: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void </a:t>
            </a:r>
            <a:r>
              <a:rPr lang="en-US" b="1" dirty="0" err="1">
                <a:latin typeface="Courier New" pitchFamily="49" charset="0"/>
              </a:rPr>
              <a:t>DoSomething</a:t>
            </a:r>
            <a:r>
              <a:rPr lang="en-US" b="1" dirty="0">
                <a:latin typeface="Courier New" pitchFamily="49" charset="0"/>
              </a:rPr>
              <a:t>()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{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	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 = new 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[100];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}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private:</a:t>
            </a:r>
            <a:endParaRPr lang="ru-RU" b="1" dirty="0">
              <a:latin typeface="Courier New" pitchFamily="49" charset="0"/>
            </a:endParaRPr>
          </a:p>
          <a:p>
            <a:pPr defTabSz="363538"/>
            <a:r>
              <a:rPr lang="ru-RU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int</a:t>
            </a:r>
            <a:r>
              <a:rPr lang="en-US" b="1" dirty="0">
                <a:latin typeface="Courier New" pitchFamily="49" charset="0"/>
              </a:rPr>
              <a:t> * </a:t>
            </a:r>
            <a:r>
              <a:rPr lang="en-US" b="1" dirty="0" err="1">
                <a:latin typeface="Courier New" pitchFamily="49" charset="0"/>
              </a:rPr>
              <a:t>m_bufferArray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std::string </a:t>
            </a:r>
            <a:r>
              <a:rPr lang="en-US" b="1" dirty="0" err="1">
                <a:latin typeface="Courier New" pitchFamily="49" charset="0"/>
              </a:rPr>
              <a:t>m_databaseName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MyFile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m_databaseFile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63538"/>
            <a:r>
              <a:rPr lang="en-US" b="1" dirty="0">
                <a:latin typeface="Courier New" pitchFamily="49" charset="0"/>
              </a:rPr>
              <a:t>};</a:t>
            </a:r>
          </a:p>
        </p:txBody>
      </p:sp>
      <p:sp>
        <p:nvSpPr>
          <p:cNvPr id="10" name="Прямоугольная выноска 9"/>
          <p:cNvSpPr/>
          <p:nvPr/>
        </p:nvSpPr>
        <p:spPr>
          <a:xfrm>
            <a:off x="5519936" y="5417840"/>
            <a:ext cx="4896544" cy="1440160"/>
          </a:xfrm>
          <a:prstGeom prst="wedgeRectCallout">
            <a:avLst>
              <a:gd name="adj1" fmla="val -36525"/>
              <a:gd name="adj2" fmla="val -97114"/>
            </a:avLst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ru-RU" dirty="0"/>
              <a:t>Автоматически сгенерированный деструктор не выполнит удаление массива </a:t>
            </a:r>
            <a:r>
              <a:rPr lang="en-US" dirty="0" err="1"/>
              <a:t>m_bufferArray</a:t>
            </a:r>
            <a:endParaRPr lang="ru-RU" dirty="0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ru-RU"/>
              <a:t>Копирование объектов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custDataLst>
      <p:tags r:id="rId1"/>
    </p:custData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ru-RU" dirty="0"/>
              <a:t>Конструктор копирования (копирующий конструктор)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языке </a:t>
            </a:r>
            <a:r>
              <a:rPr lang="en-US" dirty="0"/>
              <a:t>C++ </a:t>
            </a:r>
            <a:r>
              <a:rPr lang="ru-RU" dirty="0"/>
              <a:t>существует специальный тип конструкторов, использующийся для создания копии объекта</a:t>
            </a:r>
          </a:p>
          <a:p>
            <a:pPr lvl="1"/>
            <a:r>
              <a:rPr lang="ru-RU" dirty="0"/>
              <a:t>Явное создание копии</a:t>
            </a:r>
            <a:r>
              <a:rPr lang="en-US" dirty="0"/>
              <a:t> </a:t>
            </a:r>
            <a:r>
              <a:rPr lang="ru-RU" dirty="0"/>
              <a:t>объекта</a:t>
            </a:r>
            <a:r>
              <a:rPr lang="en-US" dirty="0"/>
              <a:t> </a:t>
            </a:r>
            <a:r>
              <a:rPr lang="ru-RU" dirty="0"/>
              <a:t>программистом</a:t>
            </a:r>
          </a:p>
          <a:p>
            <a:pPr lvl="1"/>
            <a:r>
              <a:rPr lang="ru-RU" dirty="0"/>
              <a:t>Неявное создание копии объекта</a:t>
            </a:r>
          </a:p>
          <a:p>
            <a:pPr lvl="2"/>
            <a:r>
              <a:rPr lang="ru-RU" dirty="0"/>
              <a:t>Возврат объекта из функции</a:t>
            </a:r>
          </a:p>
          <a:p>
            <a:pPr lvl="2"/>
            <a:r>
              <a:rPr lang="ru-RU" dirty="0"/>
              <a:t>Передача объекта в функцию по значению</a:t>
            </a:r>
          </a:p>
          <a:p>
            <a:pPr lvl="2"/>
            <a:r>
              <a:rPr lang="ru-RU" dirty="0"/>
              <a:t>Во время работы механизма исключений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/>
              <a:t>Type(Type const&amp; t);</a:t>
            </a:r>
            <a:endParaRPr lang="ru-RU" dirty="0"/>
          </a:p>
        </p:txBody>
      </p: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7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7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7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7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7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7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71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7" grpId="0" build="p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FEDD702-3777-4FF0-A8EB-64269B3F21DF}"/>
              </a:ext>
            </a:extLst>
          </p:cNvPr>
          <p:cNvSpPr/>
          <p:nvPr/>
        </p:nvSpPr>
        <p:spPr>
          <a:xfrm>
            <a:off x="191344" y="260648"/>
            <a:ext cx="11593288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   // Копирующий конструктор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"Post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m_text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19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5D9A02-9ED1-4E2F-ACF7-C240865DADE0}"/>
              </a:ext>
            </a:extLst>
          </p:cNvPr>
          <p:cNvSpPr/>
          <p:nvPr/>
        </p:nvSpPr>
        <p:spPr>
          <a:xfrm>
            <a:off x="191344" y="332656"/>
            <a:ext cx="9793088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"Enter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+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-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modified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MakeModifiedPostCard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postCard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modifiedPostCard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GetText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B39C0B0-806D-44F4-A5F7-D3AE80C95395}"/>
              </a:ext>
            </a:extLst>
          </p:cNvPr>
          <p:cNvSpPr/>
          <p:nvPr/>
        </p:nvSpPr>
        <p:spPr>
          <a:xfrm>
            <a:off x="6310898" y="4365104"/>
            <a:ext cx="5691675" cy="233910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created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Enter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Exit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MakeModifiedPostCard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is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copied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en-US" sz="1600" dirty="0">
                <a:latin typeface="Consolas" panose="020B0609020204030204" pitchFamily="49" charset="0"/>
              </a:rPr>
              <a:t> - 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r>
              <a:rPr lang="ru-RU" sz="1600" dirty="0">
                <a:latin typeface="Consolas" panose="020B0609020204030204" pitchFamily="49" charset="0"/>
              </a:rPr>
              <a:t> - </a:t>
            </a:r>
            <a:r>
              <a:rPr lang="ru-RU" sz="1600" dirty="0" err="1">
                <a:latin typeface="Consolas" panose="020B0609020204030204" pitchFamily="49" charset="0"/>
              </a:rPr>
              <a:t>modified</a:t>
            </a:r>
            <a:endParaRPr lang="ru-RU" sz="1600" dirty="0">
              <a:latin typeface="Consolas" panose="020B0609020204030204" pitchFamily="49" charset="0"/>
            </a:endParaRPr>
          </a:p>
          <a:p>
            <a:r>
              <a:rPr lang="ru-RU" sz="1600" dirty="0" err="1">
                <a:latin typeface="Consolas" panose="020B0609020204030204" pitchFamily="49" charset="0"/>
              </a:rPr>
              <a:t>Post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card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was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destroyed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Hello</a:t>
            </a:r>
            <a:endParaRPr lang="ru-RU" sz="1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0523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 tmFilter="0, 0; .2, .5; .8, .5; 1, 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" dur="250" autoRev="1" fill="hold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 tmFilter="0, 0; .2, .5; .8, .5; 1, 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37" dur="250" autoRev="1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 tmFilter="0, 0; .2, .5; .8, .5; 1, 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2" dur="250" autoRev="1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 tmFilter="0, 0; .2, .5; .8, .5; 1, 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2" dur="250" autoRev="1" fill="hold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 tmFilter="0, 0; .2, .5; .8, .5; 1, 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7" dur="250" autoRev="1" fill="hold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c8c1947053ea6e455f1e2a93189d128df0d39f0"/>
  <p:tag name="ISPRING_RESOURCE_PATHS_HASH_PRESENTER" val="c41b46544913ba61c3687de2e4ca49c7dccefb4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a88b8e6-6e31-462d-bd10-0014c72d9f0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d321ef0-6db3-4e5c-9a35-6180e6679f8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b372e54-6a5c-4ecb-b298-f6471f9776b5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61c9d514-8602-4f7d-9d6d-0b325a9710a7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c19f529-c221-4c79-80e1-6918050eccfc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55076f9-abea-4e39-a8e9-47d9872c2585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ab1e8d9-dde9-4ca3-b05e-a7941c556288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a180ef-b3fb-4efc-ac6f-8f05c3067cfb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fe65d3fa-eabe-407a-bb2a-8e45c80a3f2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7954940-803c-4b70-98b9-0ebc7d70a0c9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950cff3-6931-4ab9-96ab-7a85957e3e9a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dfef470a-e880-4b96-b419-55776cba237a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87e283f5-f0ef-448d-80a0-c992baa323a3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7019b02f-c1a7-42cc-b20c-139ca902727b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b2fadb0a-df69-4457-a4e8-a510d6c431c7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2beb681-3558-49dc-ab46-1e49c9f5bb8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f52d02d-7a67-44ec-8744-f2179af4d652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4208</TotalTime>
  <Words>17392</Words>
  <Application>Microsoft Office PowerPoint</Application>
  <PresentationFormat>Широкоэкранный</PresentationFormat>
  <Paragraphs>2255</Paragraphs>
  <Slides>158</Slides>
  <Notes>24</Notes>
  <HiddenSlides>13</HiddenSlides>
  <MMClips>0</MMClips>
  <ScaleCrop>false</ScaleCrop>
  <HeadingPairs>
    <vt:vector size="6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158</vt:i4>
      </vt:variant>
    </vt:vector>
  </HeadingPairs>
  <TitlesOfParts>
    <vt:vector size="168" baseType="lpstr">
      <vt:lpstr>Arial</vt:lpstr>
      <vt:lpstr>Calibri</vt:lpstr>
      <vt:lpstr>Calibri Light</vt:lpstr>
      <vt:lpstr>Cascadia Mono</vt:lpstr>
      <vt:lpstr>Consolas</vt:lpstr>
      <vt:lpstr>Courier New</vt:lpstr>
      <vt:lpstr>Impact</vt:lpstr>
      <vt:lpstr>SFMono-Regular</vt:lpstr>
      <vt:lpstr>Wingdings 2</vt:lpstr>
      <vt:lpstr>Office Theme</vt:lpstr>
      <vt:lpstr>Основы объектно-ориентированного программирования</vt:lpstr>
      <vt:lpstr>Основы ООП</vt:lpstr>
      <vt:lpstr>Основы ООП</vt:lpstr>
      <vt:lpstr>Парадигмы программирования</vt:lpstr>
      <vt:lpstr>Структурное программирование</vt:lpstr>
      <vt:lpstr>Процедурное программирование</vt:lpstr>
      <vt:lpstr>Объектно-ориентированное программирование</vt:lpstr>
      <vt:lpstr>Основные понятия ООП </vt:lpstr>
      <vt:lpstr>Абстракция данных</vt:lpstr>
      <vt:lpstr>Инкапсуляция</vt:lpstr>
      <vt:lpstr>Наследование</vt:lpstr>
      <vt:lpstr>Презентация PowerPoint</vt:lpstr>
      <vt:lpstr>Полиморфизм</vt:lpstr>
      <vt:lpstr>Презентация PowerPoint</vt:lpstr>
      <vt:lpstr>Презентация PowerPoint</vt:lpstr>
      <vt:lpstr>Анатомия класса</vt:lpstr>
      <vt:lpstr>Классы и объекты</vt:lpstr>
      <vt:lpstr>Объявление класса в С++</vt:lpstr>
      <vt:lpstr>Данные объекта (переменные объекта, члены-данные)</vt:lpstr>
      <vt:lpstr>Пример - Автомобиль</vt:lpstr>
      <vt:lpstr>Пример - Время</vt:lpstr>
      <vt:lpstr>Сокрытие данных по умолчанию</vt:lpstr>
      <vt:lpstr>Ограничение доступа к содержимому классов и структур</vt:lpstr>
      <vt:lpstr>Презентация PowerPoint</vt:lpstr>
      <vt:lpstr>Методы</vt:lpstr>
      <vt:lpstr>Метод метода класса</vt:lpstr>
      <vt:lpstr>Презентация PowerPoint</vt:lpstr>
      <vt:lpstr>Пример - автомобиль</vt:lpstr>
      <vt:lpstr>Презентация PowerPoint</vt:lpstr>
      <vt:lpstr>Методы и состояние класса</vt:lpstr>
      <vt:lpstr>Как быть с константными объектами?</vt:lpstr>
      <vt:lpstr>Презентация PowerPoint</vt:lpstr>
      <vt:lpstr>Константные методы</vt:lpstr>
      <vt:lpstr>Презентация PowerPoint</vt:lpstr>
      <vt:lpstr>Физическая и логическая константность</vt:lpstr>
      <vt:lpstr>Изменчивые (mutable) данные класса</vt:lpstr>
      <vt:lpstr>Пример – кеширование вычисленных значений</vt:lpstr>
      <vt:lpstr>Непотокобезопасный счётчик</vt:lpstr>
      <vt:lpstr>Мьютекс</vt:lpstr>
      <vt:lpstr>Потокобезопасный счётчик</vt:lpstr>
      <vt:lpstr>Используйте mutable-поля аккуратно</vt:lpstr>
      <vt:lpstr>Презентация PowerPoint</vt:lpstr>
      <vt:lpstr>Презентация PowerPoint</vt:lpstr>
      <vt:lpstr>Спецификаторы уровня доступа</vt:lpstr>
      <vt:lpstr>Публичные (public) поля и методы класса</vt:lpstr>
      <vt:lpstr>Закрытые (приватные) поля класса</vt:lpstr>
      <vt:lpstr>Защищенные поля класса</vt:lpstr>
      <vt:lpstr>Уровни доступа к полям и методам класса</vt:lpstr>
      <vt:lpstr>Пример. Стек целых чисел</vt:lpstr>
      <vt:lpstr>Презентация PowerPoint</vt:lpstr>
      <vt:lpstr>Свойства</vt:lpstr>
      <vt:lpstr>Пример – свойства в языке C#</vt:lpstr>
      <vt:lpstr>Презентация PowerPoint</vt:lpstr>
      <vt:lpstr>Презентация PowerPoint</vt:lpstr>
      <vt:lpstr>Пример: Треугольник</vt:lpstr>
      <vt:lpstr>Презентация PowerPoint</vt:lpstr>
      <vt:lpstr>Какие данные должен иметь Rectangle?</vt:lpstr>
      <vt:lpstr>Размещение классов файлах</vt:lpstr>
      <vt:lpstr>Пример</vt:lpstr>
      <vt:lpstr>Указатель this</vt:lpstr>
      <vt:lpstr>Презентация PowerPoint</vt:lpstr>
      <vt:lpstr>Презентация PowerPoint</vt:lpstr>
      <vt:lpstr>Ссылка на себя</vt:lpstr>
      <vt:lpstr>Презентация PowerPoint</vt:lpstr>
      <vt:lpstr>Презентация PowerPoint</vt:lpstr>
      <vt:lpstr>Инициализация класса</vt:lpstr>
      <vt:lpstr>Начальное состояние объекта</vt:lpstr>
      <vt:lpstr>Конструктор</vt:lpstr>
      <vt:lpstr>Пример</vt:lpstr>
      <vt:lpstr>Конструктор по умолчанию</vt:lpstr>
      <vt:lpstr>Презентация PowerPoint</vt:lpstr>
      <vt:lpstr>Презентация PowerPoint</vt:lpstr>
      <vt:lpstr>Список инициализации</vt:lpstr>
      <vt:lpstr>Инициализация данных экземпляра класса</vt:lpstr>
      <vt:lpstr>Списки инициализации</vt:lpstr>
      <vt:lpstr>Презентация PowerPoint</vt:lpstr>
      <vt:lpstr>Converting Constructor</vt:lpstr>
      <vt:lpstr>Презентация PowerPoint</vt:lpstr>
      <vt:lpstr>Презентация PowerPoint</vt:lpstr>
      <vt:lpstr>Презентация PowerPoint</vt:lpstr>
      <vt:lpstr>Explicit or Implicit?</vt:lpstr>
      <vt:lpstr>Деинициализация экземпляра класса</vt:lpstr>
      <vt:lpstr>Деинициализация экземпляра класса</vt:lpstr>
      <vt:lpstr>Деструктор</vt:lpstr>
      <vt:lpstr>Содержимое тела деструктора</vt:lpstr>
      <vt:lpstr>Пример</vt:lpstr>
      <vt:lpstr>Презентация PowerPoint</vt:lpstr>
      <vt:lpstr>Жизнь после смерти</vt:lpstr>
      <vt:lpstr>Класс «Колесо»</vt:lpstr>
      <vt:lpstr>Класс «Автомобиль»</vt:lpstr>
      <vt:lpstr>Класс «Супер автомобиль»</vt:lpstr>
      <vt:lpstr>Порядок вызова конструкторов и деструкторов</vt:lpstr>
      <vt:lpstr>Автоматически сгенерированный деструктор</vt:lpstr>
      <vt:lpstr>Корректно работающий автоматически сгенерированный деструктор</vt:lpstr>
      <vt:lpstr>Некорректно работающий автоматически сгенерированный деструктор</vt:lpstr>
      <vt:lpstr>Копирование объектов</vt:lpstr>
      <vt:lpstr>Конструктор копирования (копирующий конструктор)</vt:lpstr>
      <vt:lpstr>Презентация PowerPoint</vt:lpstr>
      <vt:lpstr>Презентация PowerPoint</vt:lpstr>
      <vt:lpstr>Copy Elision</vt:lpstr>
      <vt:lpstr>Автоматически сгенерированный конструктор копирования</vt:lpstr>
      <vt:lpstr>Презентация PowerPoint</vt:lpstr>
      <vt:lpstr>Создание собственного конструктора копирования</vt:lpstr>
      <vt:lpstr>Пример</vt:lpstr>
      <vt:lpstr>Презентация PowerPoint</vt:lpstr>
      <vt:lpstr>Запрещение копирования объектов</vt:lpstr>
      <vt:lpstr>Перегрузка оператора присваивания</vt:lpstr>
      <vt:lpstr>Автоматически сгенерированный оператор присваивания</vt:lpstr>
      <vt:lpstr>Когда нужен собственный оператор присваивания?</vt:lpstr>
      <vt:lpstr>Презентация PowerPoint</vt:lpstr>
      <vt:lpstr>Презентация PowerPoint</vt:lpstr>
      <vt:lpstr>Пример некорректной реализации присваивания строк</vt:lpstr>
      <vt:lpstr>Пример корректной реализации присваивания строк</vt:lpstr>
      <vt:lpstr>Запрет операции присваивания</vt:lpstr>
      <vt:lpstr>Перемещающий конструктор</vt:lpstr>
      <vt:lpstr>Проблемы с копированием объектов</vt:lpstr>
      <vt:lpstr>Презентация PowerPoint</vt:lpstr>
      <vt:lpstr>Избыточное копирование объектов</vt:lpstr>
      <vt:lpstr>Что такое Rvalue и Lvalue?</vt:lpstr>
      <vt:lpstr>Два типа ссылок в C++</vt:lpstr>
      <vt:lpstr>Презентация PowerPoint</vt:lpstr>
      <vt:lpstr>Перемещающий конструктор и оператор присваивания</vt:lpstr>
      <vt:lpstr>Что значит «переместить содержимое объекта»?</vt:lpstr>
      <vt:lpstr>Требования Стандарта к перемещающему конструктору</vt:lpstr>
      <vt:lpstr>Презентация PowerPoint</vt:lpstr>
      <vt:lpstr>Презентация PowerPoint</vt:lpstr>
      <vt:lpstr>Когда создавать перемещающий конструктор?</vt:lpstr>
      <vt:lpstr>Когда нет смысла создавать перемещающий конструктор</vt:lpstr>
      <vt:lpstr>Явное преобразование lvalue в rvalue и std::move</vt:lpstr>
      <vt:lpstr>Презентация PowerPoint</vt:lpstr>
      <vt:lpstr>Перегрузка перемещающего оператора присваивания</vt:lpstr>
      <vt:lpstr>Перемещающий оператор присваивания</vt:lpstr>
      <vt:lpstr>Презентация PowerPoint</vt:lpstr>
      <vt:lpstr>Презентация PowerPoint</vt:lpstr>
      <vt:lpstr>Делегирующий конструктор</vt:lpstr>
      <vt:lpstr>Делегирующий конструктор</vt:lpstr>
      <vt:lpstr>Презентация PowerPoint</vt:lpstr>
      <vt:lpstr>Конструкторы и деструкторы в действии</vt:lpstr>
      <vt:lpstr>Конструкторы и операции присваивания в действии</vt:lpstr>
      <vt:lpstr>Презентация PowerPoint</vt:lpstr>
      <vt:lpstr>Статические методы класса</vt:lpstr>
      <vt:lpstr>Презентация PowerPoint</vt:lpstr>
      <vt:lpstr>Статические методы</vt:lpstr>
      <vt:lpstr>Презентация PowerPoint</vt:lpstr>
      <vt:lpstr>Презентация PowerPoint</vt:lpstr>
      <vt:lpstr>Статические данные класса</vt:lpstr>
      <vt:lpstr>Презентация PowerPoint</vt:lpstr>
      <vt:lpstr>Презентация PowerPoint</vt:lpstr>
      <vt:lpstr>Статические поля класса</vt:lpstr>
      <vt:lpstr>Презентация PowerPoint</vt:lpstr>
      <vt:lpstr>Презентация PowerPoint</vt:lpstr>
      <vt:lpstr>Определение статического поля в .h-файле (с++17 и выше)</vt:lpstr>
      <vt:lpstr>Статические поля в классах Стандартной Библиотеки</vt:lpstr>
      <vt:lpstr>Статические данные и методы – итоги</vt:lpstr>
      <vt:lpstr>Вложенные классы</vt:lpstr>
      <vt:lpstr>Вложенное объявление классов и других типов данных</vt:lpstr>
      <vt:lpstr>Пример 1</vt:lpstr>
      <vt:lpstr>Презентация PowerPoint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Aleksey Malov</dc:creator>
  <cp:lastModifiedBy>Vivid</cp:lastModifiedBy>
  <cp:revision>332</cp:revision>
  <dcterms:created xsi:type="dcterms:W3CDTF">2007-03-30T02:07:07Z</dcterms:created>
  <dcterms:modified xsi:type="dcterms:W3CDTF">2024-05-01T22:58:32Z</dcterms:modified>
</cp:coreProperties>
</file>