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5"/>
  </p:notesMasterIdLst>
  <p:sldIdLst>
    <p:sldId id="286" r:id="rId2"/>
    <p:sldId id="287" r:id="rId3"/>
    <p:sldId id="288" r:id="rId4"/>
    <p:sldId id="289" r:id="rId5"/>
    <p:sldId id="370" r:id="rId6"/>
    <p:sldId id="371" r:id="rId7"/>
    <p:sldId id="372" r:id="rId8"/>
    <p:sldId id="369" r:id="rId9"/>
    <p:sldId id="306" r:id="rId10"/>
    <p:sldId id="380" r:id="rId11"/>
    <p:sldId id="381" r:id="rId12"/>
    <p:sldId id="307" r:id="rId13"/>
    <p:sldId id="308" r:id="rId14"/>
    <p:sldId id="320" r:id="rId15"/>
    <p:sldId id="373" r:id="rId16"/>
    <p:sldId id="291" r:id="rId17"/>
    <p:sldId id="382" r:id="rId18"/>
    <p:sldId id="383" r:id="rId19"/>
    <p:sldId id="384" r:id="rId20"/>
    <p:sldId id="385" r:id="rId21"/>
    <p:sldId id="321" r:id="rId22"/>
    <p:sldId id="376" r:id="rId23"/>
    <p:sldId id="374" r:id="rId24"/>
    <p:sldId id="375" r:id="rId25"/>
    <p:sldId id="293" r:id="rId26"/>
    <p:sldId id="377" r:id="rId27"/>
    <p:sldId id="303" r:id="rId28"/>
    <p:sldId id="304" r:id="rId29"/>
    <p:sldId id="294" r:id="rId30"/>
    <p:sldId id="295" r:id="rId31"/>
    <p:sldId id="300" r:id="rId32"/>
    <p:sldId id="301" r:id="rId33"/>
    <p:sldId id="378" r:id="rId34"/>
    <p:sldId id="379" r:id="rId35"/>
    <p:sldId id="387" r:id="rId36"/>
    <p:sldId id="299" r:id="rId37"/>
    <p:sldId id="386" r:id="rId38"/>
    <p:sldId id="388" r:id="rId39"/>
    <p:sldId id="389" r:id="rId40"/>
    <p:sldId id="324" r:id="rId41"/>
    <p:sldId id="325" r:id="rId42"/>
    <p:sldId id="326" r:id="rId43"/>
    <p:sldId id="328" r:id="rId44"/>
    <p:sldId id="329" r:id="rId45"/>
    <p:sldId id="330" r:id="rId46"/>
    <p:sldId id="365" r:id="rId47"/>
    <p:sldId id="366" r:id="rId48"/>
    <p:sldId id="367" r:id="rId49"/>
    <p:sldId id="368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</p:sldIdLst>
  <p:sldSz cx="12192000" cy="6858000"/>
  <p:notesSz cx="6858000" cy="9144000"/>
  <p:custDataLst>
    <p:tags r:id="rId8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1" autoAdjust="0"/>
    <p:restoredTop sz="85109" autoAdjust="0"/>
  </p:normalViewPr>
  <p:slideViewPr>
    <p:cSldViewPr>
      <p:cViewPr varScale="1">
        <p:scale>
          <a:sx n="90" d="100"/>
          <a:sy n="90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5618843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4989878" y="248970"/>
              </a:lnTo>
              <a:lnTo>
                <a:pt x="4989878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9073374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535347" y="248970"/>
              </a:lnTo>
              <a:lnTo>
                <a:pt x="1535347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9027654" y="2699640"/>
          <a:ext cx="91440" cy="365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7538027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1535347" y="0"/>
              </a:moveTo>
              <a:lnTo>
                <a:pt x="1535347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5618843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3454531" y="248970"/>
              </a:lnTo>
              <a:lnTo>
                <a:pt x="3454531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5618843" y="1536614"/>
          <a:ext cx="115151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151510" y="248970"/>
              </a:lnTo>
              <a:lnTo>
                <a:pt x="115151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5235006" y="1536614"/>
          <a:ext cx="383836" cy="365342"/>
        </a:xfrm>
        <a:custGeom>
          <a:avLst/>
          <a:gdLst/>
          <a:ahLst/>
          <a:cxnLst/>
          <a:rect l="0" t="0" r="0" b="0"/>
          <a:pathLst>
            <a:path>
              <a:moveTo>
                <a:pt x="383836" y="0"/>
              </a:moveTo>
              <a:lnTo>
                <a:pt x="383836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3699659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2303020" y="248970"/>
              </a:lnTo>
              <a:lnTo>
                <a:pt x="23030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3699659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767673" y="248970"/>
              </a:lnTo>
              <a:lnTo>
                <a:pt x="767673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931985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767673" y="0"/>
              </a:moveTo>
              <a:lnTo>
                <a:pt x="767673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396638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2303020" y="0"/>
              </a:moveTo>
              <a:lnTo>
                <a:pt x="2303020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3699659" y="1536614"/>
          <a:ext cx="1919184" cy="365342"/>
        </a:xfrm>
        <a:custGeom>
          <a:avLst/>
          <a:gdLst/>
          <a:ahLst/>
          <a:cxnLst/>
          <a:rect l="0" t="0" r="0" b="0"/>
          <a:pathLst>
            <a:path>
              <a:moveTo>
                <a:pt x="1919184" y="0"/>
              </a:moveTo>
              <a:lnTo>
                <a:pt x="1919184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2164311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3454531" y="0"/>
              </a:moveTo>
              <a:lnTo>
                <a:pt x="3454531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628964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4989878" y="0"/>
              </a:moveTo>
              <a:lnTo>
                <a:pt x="4989878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990746" y="738931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5130323" y="871530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0000"/>
              </a:solidFill>
            </a:rPr>
            <a:t>exception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5153686" y="894893"/>
        <a:ext cx="1209467" cy="750956"/>
      </dsp:txXfrm>
    </dsp:sp>
    <dsp:sp modelId="{C7A5C130-C500-4D5B-B87B-C13293C06B18}">
      <dsp:nvSpPr>
        <dsp:cNvPr id="0" name=""/>
        <dsp:cNvSpPr/>
      </dsp:nvSpPr>
      <dsp:spPr>
        <a:xfrm>
          <a:off x="86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4044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ios_base</a:t>
          </a:r>
          <a:r>
            <a:rPr lang="en-US" sz="1100" kern="1200" dirty="0"/>
            <a:t>::failure</a:t>
          </a:r>
          <a:endParaRPr lang="ru-RU" sz="1100" kern="1200" dirty="0"/>
        </a:p>
      </dsp:txBody>
      <dsp:txXfrm>
        <a:off x="163808" y="2057918"/>
        <a:ext cx="1209467" cy="750956"/>
      </dsp:txXfrm>
    </dsp:sp>
    <dsp:sp modelId="{22BD0722-0B72-42E0-8330-B4C3CEEB5001}">
      <dsp:nvSpPr>
        <dsp:cNvPr id="0" name=""/>
        <dsp:cNvSpPr/>
      </dsp:nvSpPr>
      <dsp:spPr>
        <a:xfrm>
          <a:off x="153621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67579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bad_typeid</a:t>
          </a:r>
          <a:endParaRPr lang="ru-RU" sz="1100" kern="1200" dirty="0"/>
        </a:p>
      </dsp:txBody>
      <dsp:txXfrm>
        <a:off x="1699155" y="2057918"/>
        <a:ext cx="1209467" cy="750956"/>
      </dsp:txXfrm>
    </dsp:sp>
    <dsp:sp modelId="{2F11B5FF-7555-4546-A79B-A6E4923430BD}">
      <dsp:nvSpPr>
        <dsp:cNvPr id="0" name=""/>
        <dsp:cNvSpPr/>
      </dsp:nvSpPr>
      <dsp:spPr>
        <a:xfrm>
          <a:off x="3071562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3211139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logic_error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3234502" y="2057918"/>
        <a:ext cx="1209467" cy="750956"/>
      </dsp:txXfrm>
    </dsp:sp>
    <dsp:sp modelId="{91F28EF6-A702-405D-9330-610A7233FC3D}">
      <dsp:nvSpPr>
        <dsp:cNvPr id="0" name=""/>
        <dsp:cNvSpPr/>
      </dsp:nvSpPr>
      <dsp:spPr>
        <a:xfrm>
          <a:off x="76854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90811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invalid_argument</a:t>
          </a:r>
          <a:endParaRPr lang="ru-RU" sz="1100" kern="1200"/>
        </a:p>
      </dsp:txBody>
      <dsp:txXfrm>
        <a:off x="931481" y="3220944"/>
        <a:ext cx="1209467" cy="750956"/>
      </dsp:txXfrm>
    </dsp:sp>
    <dsp:sp modelId="{2C342227-5416-41B1-A4C2-0C0A975393E3}">
      <dsp:nvSpPr>
        <dsp:cNvPr id="0" name=""/>
        <dsp:cNvSpPr/>
      </dsp:nvSpPr>
      <dsp:spPr>
        <a:xfrm>
          <a:off x="2303889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2443466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out_of_range</a:t>
          </a:r>
          <a:endParaRPr lang="ru-RU" sz="1100" kern="1200"/>
        </a:p>
      </dsp:txBody>
      <dsp:txXfrm>
        <a:off x="2466829" y="3220944"/>
        <a:ext cx="1209467" cy="750956"/>
      </dsp:txXfrm>
    </dsp:sp>
    <dsp:sp modelId="{73A01E18-7F91-4C9E-BC4B-B0885DBDA959}">
      <dsp:nvSpPr>
        <dsp:cNvPr id="0" name=""/>
        <dsp:cNvSpPr/>
      </dsp:nvSpPr>
      <dsp:spPr>
        <a:xfrm>
          <a:off x="3839236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978813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length_error</a:t>
          </a:r>
          <a:endParaRPr lang="ru-RU" sz="1100" kern="1200"/>
        </a:p>
      </dsp:txBody>
      <dsp:txXfrm>
        <a:off x="4002176" y="3220944"/>
        <a:ext cx="1209467" cy="750956"/>
      </dsp:txXfrm>
    </dsp:sp>
    <dsp:sp modelId="{56F8BE59-2822-4F06-9597-5F91002399D0}">
      <dsp:nvSpPr>
        <dsp:cNvPr id="0" name=""/>
        <dsp:cNvSpPr/>
      </dsp:nvSpPr>
      <dsp:spPr>
        <a:xfrm>
          <a:off x="5374583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5514160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domain_error</a:t>
          </a:r>
          <a:endParaRPr lang="ru-RU" sz="1100" kern="1200"/>
        </a:p>
      </dsp:txBody>
      <dsp:txXfrm>
        <a:off x="5537523" y="3220944"/>
        <a:ext cx="1209467" cy="750956"/>
      </dsp:txXfrm>
    </dsp:sp>
    <dsp:sp modelId="{EBF8A63C-93C7-4A42-8939-B78EA508637D}">
      <dsp:nvSpPr>
        <dsp:cNvPr id="0" name=""/>
        <dsp:cNvSpPr/>
      </dsp:nvSpPr>
      <dsp:spPr>
        <a:xfrm>
          <a:off x="4606910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4746487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bad_exception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4769850" y="2057918"/>
        <a:ext cx="1209467" cy="750956"/>
      </dsp:txXfrm>
    </dsp:sp>
    <dsp:sp modelId="{9BB83F59-11B3-4746-97DB-495D832256C1}">
      <dsp:nvSpPr>
        <dsp:cNvPr id="0" name=""/>
        <dsp:cNvSpPr/>
      </dsp:nvSpPr>
      <dsp:spPr>
        <a:xfrm>
          <a:off x="6142257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6281834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bad_alloc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6305197" y="2057918"/>
        <a:ext cx="1209467" cy="750956"/>
      </dsp:txXfrm>
    </dsp:sp>
    <dsp:sp modelId="{9A182B59-659E-438A-AA5B-3A6952C28F25}">
      <dsp:nvSpPr>
        <dsp:cNvPr id="0" name=""/>
        <dsp:cNvSpPr/>
      </dsp:nvSpPr>
      <dsp:spPr>
        <a:xfrm>
          <a:off x="844527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858485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runtime_error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8608218" y="2057918"/>
        <a:ext cx="1209467" cy="750956"/>
      </dsp:txXfrm>
    </dsp:sp>
    <dsp:sp modelId="{30F363D5-6A69-4831-836E-177A846ABBE2}">
      <dsp:nvSpPr>
        <dsp:cNvPr id="0" name=""/>
        <dsp:cNvSpPr/>
      </dsp:nvSpPr>
      <dsp:spPr>
        <a:xfrm>
          <a:off x="690993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704950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overflow_error</a:t>
          </a:r>
          <a:endParaRPr lang="ru-RU" sz="1100" kern="1200" dirty="0"/>
        </a:p>
      </dsp:txBody>
      <dsp:txXfrm>
        <a:off x="7072871" y="3220944"/>
        <a:ext cx="1209467" cy="750956"/>
      </dsp:txXfrm>
    </dsp:sp>
    <dsp:sp modelId="{C5345F1C-226A-4973-B272-787412EEF783}">
      <dsp:nvSpPr>
        <dsp:cNvPr id="0" name=""/>
        <dsp:cNvSpPr/>
      </dsp:nvSpPr>
      <dsp:spPr>
        <a:xfrm>
          <a:off x="8445278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8584855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range_error</a:t>
          </a:r>
          <a:endParaRPr lang="ru-RU" sz="1100" kern="1200" dirty="0"/>
        </a:p>
      </dsp:txBody>
      <dsp:txXfrm>
        <a:off x="8608218" y="3220944"/>
        <a:ext cx="1209467" cy="750956"/>
      </dsp:txXfrm>
    </dsp:sp>
    <dsp:sp modelId="{F7FDDE19-2B44-4258-8BF4-FB8AA10DBFD8}">
      <dsp:nvSpPr>
        <dsp:cNvPr id="0" name=""/>
        <dsp:cNvSpPr/>
      </dsp:nvSpPr>
      <dsp:spPr>
        <a:xfrm>
          <a:off x="9980625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10120202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underflow_error</a:t>
          </a:r>
          <a:endParaRPr lang="ru-RU" sz="1100" kern="1200" dirty="0"/>
        </a:p>
      </dsp:txBody>
      <dsp:txXfrm>
        <a:off x="10143565" y="3220944"/>
        <a:ext cx="1209467" cy="750956"/>
      </dsp:txXfrm>
    </dsp:sp>
    <dsp:sp modelId="{A602CB2D-F69C-4C23-AB12-CB84550207AE}">
      <dsp:nvSpPr>
        <dsp:cNvPr id="0" name=""/>
        <dsp:cNvSpPr/>
      </dsp:nvSpPr>
      <dsp:spPr>
        <a:xfrm>
          <a:off x="998062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1012020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bad_cast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0143565" y="2057918"/>
        <a:ext cx="1209467" cy="75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</a:t>
            </a:r>
            <a:r>
              <a:rPr lang="en-US" b="1" dirty="0" err="1"/>
              <a:t>PrintInfo</a:t>
            </a:r>
            <a:r>
              <a:rPr lang="en-US" dirty="0"/>
              <a:t> </a:t>
            </a:r>
            <a:r>
              <a:rPr lang="ru-RU" dirty="0"/>
              <a:t>вызовется конструктор копирования класса </a:t>
            </a:r>
            <a:r>
              <a:rPr lang="en-US" dirty="0"/>
              <a:t>Base</a:t>
            </a:r>
            <a:r>
              <a:rPr lang="ru-RU" dirty="0"/>
              <a:t>, который создаст урезанную копию объекта </a:t>
            </a:r>
            <a:r>
              <a:rPr lang="en-US" dirty="0"/>
              <a:t>Derived.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1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Анализатор кода может посоветовать объявить перемещающий конструктор </a:t>
            </a:r>
            <a:r>
              <a:rPr lang="en-US" dirty="0" err="1"/>
              <a:t>noexcept</a:t>
            </a:r>
            <a:r>
              <a:rPr lang="ru-RU" dirty="0"/>
              <a:t>, но это не выйдет сделать, так как у некоторых стандартных контейнеров перемещающий конструктор не </a:t>
            </a:r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74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cppreference.com/w/cpp/language/noexcept_spe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-bench.com/q/_uklryCDJgzH4Xa4ZtD4YO09Xb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D95-E7BD-40A3-9915-9E9A5D7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BF0-01B6-46EF-8945-9EB9858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программы в момент ошибки должно быть восстановимо</a:t>
            </a:r>
          </a:p>
          <a:p>
            <a:r>
              <a:rPr lang="ru-RU" dirty="0"/>
              <a:t>Ошибку нужно обработать на более высоком уровне</a:t>
            </a:r>
          </a:p>
          <a:p>
            <a:pPr lvl="1"/>
            <a:r>
              <a:rPr lang="ru-RU" dirty="0"/>
              <a:t>Например, функция сортировки не должна знать, что делать при нехватке памяти, а вот использующая её программа – может обработать эту ситуацию</a:t>
            </a:r>
          </a:p>
        </p:txBody>
      </p:sp>
    </p:spTree>
    <p:extLst>
      <p:ext uri="{BB962C8B-B14F-4D97-AF65-F5344CB8AC3E}">
        <p14:creationId xmlns:p14="http://schemas.microsoft.com/office/powerpoint/2010/main" val="24703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234-3DB7-492A-9C67-5A15689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9240-A230-4543-A384-647E836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может быть обработана локально</a:t>
            </a:r>
          </a:p>
          <a:p>
            <a:pPr lvl="1"/>
            <a:r>
              <a:rPr lang="ru-RU" dirty="0"/>
              <a:t>Обрабатываем локально и </a:t>
            </a:r>
          </a:p>
          <a:p>
            <a:r>
              <a:rPr lang="ru-RU" dirty="0"/>
              <a:t>Восстановить работу программы нельзя</a:t>
            </a:r>
          </a:p>
        </p:txBody>
      </p:sp>
    </p:spTree>
    <p:extLst>
      <p:ext uri="{BB962C8B-B14F-4D97-AF65-F5344CB8AC3E}">
        <p14:creationId xmlns:p14="http://schemas.microsoft.com/office/powerpoint/2010/main" val="15514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</a:t>
            </a:r>
            <a:r>
              <a:rPr lang="ru-RU" b="1" dirty="0"/>
              <a:t>раскрутка стека</a:t>
            </a:r>
            <a:r>
              <a:rPr lang="ru-RU" dirty="0"/>
              <a:t>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публичных наследников этого класса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BBE707-4DA9-4430-9143-FEA519FEA99A}"/>
              </a:ext>
            </a:extLst>
          </p:cNvPr>
          <p:cNvSpPr/>
          <p:nvPr/>
        </p:nvSpPr>
        <p:spPr>
          <a:xfrm>
            <a:off x="838200" y="1700808"/>
            <a:ext cx="90732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No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1D0D08-9D3D-44AB-A7D1-901D6F1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для отслеживания времени жизни</a:t>
            </a:r>
          </a:p>
        </p:txBody>
      </p:sp>
    </p:spTree>
    <p:extLst>
      <p:ext uri="{BB962C8B-B14F-4D97-AF65-F5344CB8AC3E}">
        <p14:creationId xmlns:p14="http://schemas.microsoft.com/office/powerpoint/2010/main" val="13016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Штатное выполнение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2892" y="1690688"/>
            <a:ext cx="52650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30516" y="2182391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Аварийное завершение программы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8200" y="1690688"/>
            <a:ext cx="5328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74578" y="263691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BB6-841E-41BA-ABAB-8AEA38F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Выбрасывание исключения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201FA-F245-4CFC-B92A-606FE6A0CE7F}"/>
              </a:ext>
            </a:extLst>
          </p:cNvPr>
          <p:cNvSpPr/>
          <p:nvPr/>
        </p:nvSpPr>
        <p:spPr>
          <a:xfrm>
            <a:off x="838200" y="1690688"/>
            <a:ext cx="1073040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"Error in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9177C-3665-4908-A4C5-6118AD9607FE}"/>
              </a:ext>
            </a:extLst>
          </p:cNvPr>
          <p:cNvSpPr/>
          <p:nvPr/>
        </p:nvSpPr>
        <p:spPr>
          <a:xfrm>
            <a:off x="7248128" y="2060848"/>
            <a:ext cx="4056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Caught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Error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FE29-5B2F-4866-97EF-AC6C57B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45A0E-C39F-498E-A64F-DE5693CF41E6}"/>
              </a:ext>
            </a:extLst>
          </p:cNvPr>
          <p:cNvSpPr/>
          <p:nvPr/>
        </p:nvSpPr>
        <p:spPr>
          <a:xfrm>
            <a:off x="838200" y="1454250"/>
            <a:ext cx="7562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&lt;Base&amp;&gt;(d));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	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Срезка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8ACA4-A8E9-4CCE-9658-0C1537BB41BB}"/>
              </a:ext>
            </a:extLst>
          </p:cNvPr>
          <p:cNvSpPr txBox="1"/>
          <p:nvPr/>
        </p:nvSpPr>
        <p:spPr>
          <a:xfrm>
            <a:off x="119336" y="0"/>
            <a:ext cx="1207266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Vector()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: data_(Allocate(size))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capacity_(size)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size_(size)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(data_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T();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переменной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содержится количество созданных элементов.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Теперь их надо разрушить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память, выделенную через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Allocate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Deallocate(data_);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Перевыбрасываем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пойманное исключение, чтобы сообщить об ошибке создания объекта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9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27641"/>
              </p:ext>
            </p:extLst>
          </p:nvPr>
        </p:nvGraphicFramePr>
        <p:xfrm>
          <a:off x="407368" y="1988840"/>
          <a:ext cx="11377264" cy="473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стандартные 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  <a:p>
            <a:r>
              <a:rPr lang="en-US" b="1" dirty="0" err="1"/>
              <a:t>bad_optional_access</a:t>
            </a:r>
            <a:r>
              <a:rPr lang="en-US" dirty="0"/>
              <a:t> – </a:t>
            </a:r>
            <a:r>
              <a:rPr lang="ru-RU" dirty="0"/>
              <a:t>попытка вызывать </a:t>
            </a:r>
            <a:r>
              <a:rPr lang="en-US" dirty="0"/>
              <a:t>value() </a:t>
            </a:r>
            <a:r>
              <a:rPr lang="ru-RU" dirty="0"/>
              <a:t>у пустого </a:t>
            </a:r>
            <a:r>
              <a:rPr 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  <a:p>
            <a:r>
              <a:rPr lang="ru-RU" dirty="0"/>
              <a:t>Исключение выбрасывается в одном месте, а обрабатывается на уровень выше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 (особенно, если исключение выбросилось)</a:t>
            </a:r>
          </a:p>
          <a:p>
            <a:r>
              <a:rPr lang="ru-RU" dirty="0"/>
              <a:t>Необходимость разработки кода, 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1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1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A60AD-1E9E-469A-A7AC-DAC1ECA0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функции, не выбрасывающие исключений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0ECB-3153-463F-89EA-92736301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3AEA0-B736-4507-AF4F-A7C7518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F6830-EBCE-4724-96E6-0F0F0598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Указывает на то, может ли функция или метод выбросить исключение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 err="1"/>
              <a:t>noexcept</a:t>
            </a:r>
            <a:r>
              <a:rPr lang="ru-RU" dirty="0"/>
              <a:t>(</a:t>
            </a:r>
            <a:r>
              <a:rPr lang="ru-RU" i="1" dirty="0"/>
              <a:t>выражение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Если значение выражения равно </a:t>
            </a:r>
            <a:r>
              <a:rPr lang="en-US" dirty="0"/>
              <a:t>true</a:t>
            </a:r>
            <a:r>
              <a:rPr lang="ru-RU" dirty="0"/>
              <a:t>, функция не выбрасывает исключений</a:t>
            </a:r>
          </a:p>
          <a:p>
            <a:pPr lvl="1"/>
            <a:r>
              <a:rPr lang="en-US" dirty="0" err="1"/>
              <a:t>noexcept</a:t>
            </a:r>
            <a:r>
              <a:rPr lang="en-US" dirty="0"/>
              <a:t> – </a:t>
            </a:r>
            <a:r>
              <a:rPr lang="ru-RU" dirty="0"/>
              <a:t>то же, что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pPr lvl="1"/>
            <a:r>
              <a:rPr lang="ru-RU" dirty="0"/>
              <a:t>Выражение должно быть вычислимо во время компиляции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B06B1-AA47-4010-AB0C-A7D5B3F7EBF8}"/>
              </a:ext>
            </a:extLst>
          </p:cNvPr>
          <p:cNvSpPr/>
          <p:nvPr/>
        </p:nvSpPr>
        <p:spPr>
          <a:xfrm>
            <a:off x="826023" y="4776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e-D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4F6-385F-436B-9AA8-CCDEA6359B1F}"/>
              </a:ext>
            </a:extLst>
          </p:cNvPr>
          <p:cNvSpPr/>
          <p:nvPr/>
        </p:nvSpPr>
        <p:spPr>
          <a:xfrm>
            <a:off x="5951984" y="6381328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https://en.cppreference.com/w/cpp/language/noexcept_spec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B04E1-0105-47BB-A498-66677D52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3" y="4365104"/>
            <a:ext cx="1976510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F95-4461-4078-8C46-A961BAA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функция выбросит исключение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C8B0-2E0C-4F3E-B9B5-4046123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исключение не будет поймано внутри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функции, вызовется </a:t>
            </a:r>
            <a:r>
              <a:rPr lang="en-US" dirty="0"/>
              <a:t>std::terminate </a:t>
            </a:r>
            <a:r>
              <a:rPr lang="ru-RU" dirty="0"/>
              <a:t>и программа завершит свою работу</a:t>
            </a:r>
          </a:p>
          <a:p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 должны либо всегда завершаться успехом, либо использовать альтернативные способы сообщить наружу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5099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Деструкторы по умолчанию</a:t>
            </a:r>
            <a:r>
              <a:rPr lang="en-US" dirty="0"/>
              <a:t> </a:t>
            </a:r>
            <a:r>
              <a:rPr lang="en-US" dirty="0" err="1"/>
              <a:t>noexcept</a:t>
            </a:r>
            <a:endParaRPr lang="ru-RU" dirty="0"/>
          </a:p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приводит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2AF1-F2C9-4AA5-901D-D088708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Стремитесь делать </a:t>
            </a:r>
            <a:r>
              <a:rPr lang="en-US" dirty="0"/>
              <a:t>move-</a:t>
            </a:r>
            <a:r>
              <a:rPr lang="ru-RU" dirty="0"/>
              <a:t>конструктор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moving </a:t>
            </a:r>
            <a:r>
              <a:rPr lang="ru-RU" dirty="0"/>
              <a:t>оператор присваивания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CCC8-E8C8-4A7E-BC3E-F121D8C4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стандартных коллекций используют более эффективные алгоритмы, если у элементов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конструкторы или операции присваивания</a:t>
            </a:r>
          </a:p>
          <a:p>
            <a:pPr lvl="1"/>
            <a:r>
              <a:rPr lang="ru-RU" dirty="0"/>
              <a:t>Например, </a:t>
            </a:r>
            <a:r>
              <a:rPr lang="en-US" b="1" dirty="0"/>
              <a:t>vector::</a:t>
            </a:r>
            <a:r>
              <a:rPr lang="en-US" b="1" dirty="0" err="1"/>
              <a:t>push_back</a:t>
            </a:r>
            <a:r>
              <a:rPr lang="ru-RU" dirty="0"/>
              <a:t> будет перемещать элементы, а не копировать, если элементы имеют </a:t>
            </a:r>
            <a:r>
              <a:rPr lang="en-US" dirty="0" err="1"/>
              <a:t>noexcept</a:t>
            </a:r>
            <a:r>
              <a:rPr lang="en-US" dirty="0"/>
              <a:t> move-</a:t>
            </a:r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79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1739D-8EF6-415E-95BE-7B3CE1B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6E31C-F561-4DFA-B37F-0BB812B9A4ED}"/>
              </a:ext>
            </a:extLst>
          </p:cNvPr>
          <p:cNvSpPr/>
          <p:nvPr/>
        </p:nvSpPr>
        <p:spPr>
          <a:xfrm>
            <a:off x="191344" y="1916832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B8680-D5C6-4FD9-92DF-4ECF1567962A}"/>
              </a:ext>
            </a:extLst>
          </p:cNvPr>
          <p:cNvSpPr/>
          <p:nvPr/>
        </p:nvSpPr>
        <p:spPr>
          <a:xfrm>
            <a:off x="6816080" y="1916832"/>
            <a:ext cx="5375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1B33-99AE-40FB-BFC2-7A3C110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3987450"/>
            <a:ext cx="2524477" cy="25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E0CD17-FB89-4626-8F9C-412083260128}"/>
              </a:ext>
            </a:extLst>
          </p:cNvPr>
          <p:cNvSpPr/>
          <p:nvPr/>
        </p:nvSpPr>
        <p:spPr>
          <a:xfrm>
            <a:off x="119336" y="0"/>
            <a:ext cx="9074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NoexceptMoveAndAssignment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&lt;Foo&gt;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70D88-A2CA-4564-B87F-D14C725EF539}"/>
              </a:ext>
            </a:extLst>
          </p:cNvPr>
          <p:cNvSpPr/>
          <p:nvPr/>
        </p:nvSpPr>
        <p:spPr>
          <a:xfrm>
            <a:off x="47328" y="3441680"/>
            <a:ext cx="1015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PotentiallyThrowingMoveAndAssignment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&lt;Bar&gt;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446D-1814-493B-A876-D211D6A40176}"/>
              </a:ext>
            </a:extLst>
          </p:cNvPr>
          <p:cNvSpPr/>
          <p:nvPr/>
        </p:nvSpPr>
        <p:spPr>
          <a:xfrm>
            <a:off x="2351584" y="6488668"/>
            <a:ext cx="583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https://quick-bench.com/q/_uklryCDJgzH4Xa4ZtD4YO09XbY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E3D-767D-4ECA-AD1C-8131B476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" y="188640"/>
            <a:ext cx="8842470" cy="488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Exception-safe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/>
              <a:t>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(строгий) уровень безопасности</a:t>
            </a:r>
          </a:p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следующий уровень предоставляет все гарантии предыдущих уровней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функция выбросит исключение, состояние программы может быть </a:t>
            </a:r>
            <a:r>
              <a:rPr lang="ru-RU" dirty="0" err="1"/>
              <a:t>невалидным</a:t>
            </a:r>
            <a:endParaRPr lang="ru-RU" dirty="0"/>
          </a:p>
          <a:p>
            <a:r>
              <a:rPr lang="ru-RU" dirty="0"/>
              <a:t>Последствия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 выбросит исключение, состояние программы остаётся валидным</a:t>
            </a:r>
          </a:p>
          <a:p>
            <a:r>
              <a:rPr lang="ru-RU" dirty="0"/>
              <a:t>Сохраняются инварианты объектов, ресурсы не утекают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  <a:p>
            <a:r>
              <a:rPr lang="ru-RU" dirty="0"/>
              <a:t>Вы должны ориентироваться на этот уровень или </a:t>
            </a:r>
            <a:r>
              <a:rPr lang="ru-RU"/>
              <a:t>более высокий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 умолчанию</a:t>
            </a:r>
            <a:r>
              <a:rPr lang="en-US" dirty="0"/>
              <a:t> </a:t>
            </a:r>
            <a:r>
              <a:rPr lang="ru-RU" dirty="0"/>
              <a:t>деструкторы не должны выбрасывать исключений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335845"/>
            <a:ext cx="10873208" cy="6186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");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 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Ресайзим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));      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SEEK_SET); 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     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UB</a:t>
            </a:r>
            <a:endParaRPr lang="ru-RU" dirty="0"/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/>
              <a:t>gsl</a:t>
            </a:r>
            <a:r>
              <a:rPr lang="en-US" dirty="0"/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97346"/>
            <a:ext cx="9144000" cy="6463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ReadFileToVectorTryCatch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FILE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SEEK_SET);</a:t>
            </a:r>
            <a:endParaRPr lang="ru-RU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catch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bad_alloc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151179"/>
            <a:ext cx="9144000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BOOST_SCOPE_EXIT_ALL((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ReadFileToVectorFast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failbit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file.tellg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char[1]),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 = '\0’;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(const 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other)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const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GetStr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+ 1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char *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X_fixed1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X_fixed1(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 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X_fixed3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X_fixed3(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Item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Item(T const&amp; v,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const&amp; p)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:value(v)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(p){}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Stack&amp; operator=(const Stack&amp;) = delete;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return 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make_shared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&lt;Item&gt;(value,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T result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StackFixed1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Pop(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 &amp; 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StackFixed1&lt;string&gt;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 top;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StackFixed2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unique_ptr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make_unique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StackFixed2&lt;string&gt;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16080" y="4609211"/>
            <a:ext cx="5220072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7448" y="2276873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X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Y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&lt;X&gt; const&amp; x,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838200" y="206084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838200" y="350100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4799856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83820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285564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990328" y="5405517"/>
            <a:ext cx="865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007768" y="54055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5624527" y="4797152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3162918" y="2760467"/>
            <a:ext cx="1040412" cy="33855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&lt;X&gt; x(new X);</a:t>
            </a:r>
            <a:br>
              <a:rPr lang="en-US" dirty="0"/>
            </a:br>
            <a:r>
              <a:rPr lang="en-US" dirty="0" err="1"/>
              <a:t>shared_ptr</a:t>
            </a:r>
            <a:r>
              <a:rPr lang="en-US" dirty="0"/>
              <a:t>&lt;Y&gt; y(new Y);</a:t>
            </a:r>
            <a:br>
              <a:rPr lang="en-US" dirty="0"/>
            </a:br>
            <a:r>
              <a:rPr lang="en-US" dirty="0" err="1"/>
              <a:t>DoSomething</a:t>
            </a:r>
            <a:r>
              <a:rPr lang="en-US" dirty="0"/>
              <a:t>(x, y);</a:t>
            </a:r>
            <a:endParaRPr lang="ru-RU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&lt;X&gt;(), </a:t>
            </a:r>
            <a:r>
              <a:rPr lang="en-US" dirty="0" err="1"/>
              <a:t>make_shared</a:t>
            </a:r>
            <a:r>
              <a:rPr lang="en-US" dirty="0"/>
              <a:t>&lt;Y&gt;</a:t>
            </a:r>
            <a:r>
              <a:rPr lang="ru-RU" dirty="0"/>
              <a:t>())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Words>7185</Words>
  <Application>Microsoft Office PowerPoint</Application>
  <PresentationFormat>Widescreen</PresentationFormat>
  <Paragraphs>1205</Paragraphs>
  <Slides>83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Aptos</vt:lpstr>
      <vt:lpstr>Aptos Display</vt:lpstr>
      <vt:lpstr>Arial</vt:lpstr>
      <vt:lpstr>Calibri</vt:lpstr>
      <vt:lpstr>Cascadia Mono</vt:lpstr>
      <vt:lpstr>Consolas</vt:lpstr>
      <vt:lpstr>Courier New</vt:lpstr>
      <vt:lpstr>Segoe UI</vt:lpstr>
      <vt:lpstr>Wingdings</vt:lpstr>
      <vt:lpstr>Office Theme</vt:lpstr>
      <vt:lpstr>Обработка исключений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Когда использовать исключения</vt:lpstr>
      <vt:lpstr>Когда не использовать исключения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Класс для отслеживания времени жизни</vt:lpstr>
      <vt:lpstr>Штатное выполнение</vt:lpstr>
      <vt:lpstr>Аварийное завершение программы</vt:lpstr>
      <vt:lpstr>Выбрасывание исключения</vt:lpstr>
      <vt:lpstr>Выбрасывание и перехват исключений в C++</vt:lpstr>
      <vt:lpstr>Срезка</vt:lpstr>
      <vt:lpstr>PowerPoint Presentation</vt:lpstr>
      <vt:lpstr>PowerPoint Presentation</vt:lpstr>
      <vt:lpstr>Перевыброс исключения</vt:lpstr>
      <vt:lpstr>PowerPoint Presentation</vt:lpstr>
      <vt:lpstr>Стандартные классы исключений библиотеки STL</vt:lpstr>
      <vt:lpstr>Некоторые стандартные классы исключений</vt:lpstr>
      <vt:lpstr>Преимущества использования исключений</vt:lpstr>
      <vt:lpstr>Недостатки исключений</vt:lpstr>
      <vt:lpstr>Выброс исключения в конструкторе</vt:lpstr>
      <vt:lpstr>PowerPoint Presentation</vt:lpstr>
      <vt:lpstr>Методы и функции, не выбрасывающие исключений</vt:lpstr>
      <vt:lpstr>Спецификатор noexcept</vt:lpstr>
      <vt:lpstr>Что если noexcept-функция выбросит исключение?</vt:lpstr>
      <vt:lpstr>Выброс исключений в деструкторе</vt:lpstr>
      <vt:lpstr>Стремитесь делать move-конструктор и moving оператор присваивания noexcept</vt:lpstr>
      <vt:lpstr>Бенчмарк</vt:lpstr>
      <vt:lpstr>PowerPoint Presentation</vt:lpstr>
      <vt:lpstr>Exception-safe programming</vt:lpstr>
      <vt:lpstr>Гарантии безопасности исключений</vt:lpstr>
      <vt:lpstr>Отсутствие безопасности исключений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Алексей Малов</cp:lastModifiedBy>
  <cp:revision>225</cp:revision>
  <dcterms:created xsi:type="dcterms:W3CDTF">2007-04-12T21:07:55Z</dcterms:created>
  <dcterms:modified xsi:type="dcterms:W3CDTF">2024-05-24T19:14:13Z</dcterms:modified>
</cp:coreProperties>
</file>