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tags/tag7.xml" ContentType="application/vnd.openxmlformats-officedocument.presentationml.tags+xml"/>
  <Override PartName="/ppt/notesSlides/notesSlide30.xml" ContentType="application/vnd.openxmlformats-officedocument.presentationml.notesSlide+xml"/>
  <Override PartName="/ppt/tags/tag8.xml" ContentType="application/vnd.openxmlformats-officedocument.presentationml.tags+xml"/>
  <Override PartName="/ppt/notesSlides/notesSlide31.xml" ContentType="application/vnd.openxmlformats-officedocument.presentationml.notesSlide+xml"/>
  <Override PartName="/ppt/tags/tag9.xml" ContentType="application/vnd.openxmlformats-officedocument.presentationml.tags+xml"/>
  <Override PartName="/ppt/notesSlides/notesSlide32.xml" ContentType="application/vnd.openxmlformats-officedocument.presentationml.notesSlide+xml"/>
  <Override PartName="/ppt/tags/tag10.xml" ContentType="application/vnd.openxmlformats-officedocument.presentationml.tags+xml"/>
  <Override PartName="/ppt/notesSlides/notesSlide33.xml" ContentType="application/vnd.openxmlformats-officedocument.presentationml.notesSlide+xml"/>
  <Override PartName="/ppt/tags/tag11.xml" ContentType="application/vnd.openxmlformats-officedocument.presentationml.tags+xml"/>
  <Override PartName="/ppt/notesSlides/notesSlide34.xml" ContentType="application/vnd.openxmlformats-officedocument.presentationml.notesSlide+xml"/>
  <Override PartName="/ppt/tags/tag12.xml" ContentType="application/vnd.openxmlformats-officedocument.presentationml.tags+xml"/>
  <Override PartName="/ppt/notesSlides/notesSlide35.xml" ContentType="application/vnd.openxmlformats-officedocument.presentationml.notesSlide+xml"/>
  <Override PartName="/ppt/tags/tag13.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4.xml" ContentType="application/vnd.openxmlformats-officedocument.presentationml.tags+xml"/>
  <Override PartName="/ppt/notesSlides/notesSlide49.xml" ContentType="application/vnd.openxmlformats-officedocument.presentationml.notesSlide+xml"/>
  <Override PartName="/ppt/tags/tag15.xml" ContentType="application/vnd.openxmlformats-officedocument.presentationml.tags+xml"/>
  <Override PartName="/ppt/notesSlides/notesSlide50.xml" ContentType="application/vnd.openxmlformats-officedocument.presentationml.notesSlide+xml"/>
  <Override PartName="/ppt/tags/tag16.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17.xml" ContentType="application/vnd.openxmlformats-officedocument.presentationml.tags+xml"/>
  <Override PartName="/ppt/notesSlides/notesSlide53.xml" ContentType="application/vnd.openxmlformats-officedocument.presentationml.notesSlide+xml"/>
  <Override PartName="/ppt/tags/tag18.xml" ContentType="application/vnd.openxmlformats-officedocument.presentationml.tags+xml"/>
  <Override PartName="/ppt/notesSlides/notesSlide54.xml" ContentType="application/vnd.openxmlformats-officedocument.presentationml.notesSlide+xml"/>
  <Override PartName="/ppt/tags/tag19.xml" ContentType="application/vnd.openxmlformats-officedocument.presentationml.tags+xml"/>
  <Override PartName="/ppt/notesSlides/notesSlide55.xml" ContentType="application/vnd.openxmlformats-officedocument.presentationml.notesSlide+xml"/>
  <Override PartName="/ppt/tags/tag20.xml" ContentType="application/vnd.openxmlformats-officedocument.presentationml.tags+xml"/>
  <Override PartName="/ppt/notesSlides/notesSlide56.xml" ContentType="application/vnd.openxmlformats-officedocument.presentationml.notesSlide+xml"/>
  <Override PartName="/ppt/tags/tag21.xml" ContentType="application/vnd.openxmlformats-officedocument.presentationml.tags+xml"/>
  <Override PartName="/ppt/notesSlides/notesSlide57.xml" ContentType="application/vnd.openxmlformats-officedocument.presentationml.notesSlide+xml"/>
  <Override PartName="/ppt/tags/tag22.xml" ContentType="application/vnd.openxmlformats-officedocument.presentationml.tags+xml"/>
  <Override PartName="/ppt/notesSlides/notesSlide58.xml" ContentType="application/vnd.openxmlformats-officedocument.presentationml.notesSlide+xml"/>
  <Override PartName="/ppt/tags/tag23.xml" ContentType="application/vnd.openxmlformats-officedocument.presentationml.tags+xml"/>
  <Override PartName="/ppt/notesSlides/notesSlide59.xml" ContentType="application/vnd.openxmlformats-officedocument.presentationml.notesSlide+xml"/>
  <Override PartName="/ppt/tags/tag24.xml" ContentType="application/vnd.openxmlformats-officedocument.presentationml.tags+xml"/>
  <Override PartName="/ppt/notesSlides/notesSlide60.xml" ContentType="application/vnd.openxmlformats-officedocument.presentationml.notesSlide+xml"/>
  <Override PartName="/ppt/tags/tag25.xml" ContentType="application/vnd.openxmlformats-officedocument.presentationml.tags+xml"/>
  <Override PartName="/ppt/notesSlides/notesSlide61.xml" ContentType="application/vnd.openxmlformats-officedocument.presentationml.notesSlide+xml"/>
  <Override PartName="/ppt/tags/tag26.xml" ContentType="application/vnd.openxmlformats-officedocument.presentationml.tags+xml"/>
  <Override PartName="/ppt/notesSlides/notesSlide62.xml" ContentType="application/vnd.openxmlformats-officedocument.presentationml.notesSlide+xml"/>
  <Override PartName="/ppt/tags/tag27.xml" ContentType="application/vnd.openxmlformats-officedocument.presentationml.tags+xml"/>
  <Override PartName="/ppt/notesSlides/notesSlide63.xml" ContentType="application/vnd.openxmlformats-officedocument.presentationml.notesSlide+xml"/>
  <Override PartName="/ppt/tags/tag28.xml" ContentType="application/vnd.openxmlformats-officedocument.presentationml.tags+xml"/>
  <Override PartName="/ppt/notesSlides/notesSlide64.xml" ContentType="application/vnd.openxmlformats-officedocument.presentationml.notesSlide+xml"/>
  <Override PartName="/ppt/tags/tag29.xml" ContentType="application/vnd.openxmlformats-officedocument.presentationml.tags+xml"/>
  <Override PartName="/ppt/notesSlides/notesSlide65.xml" ContentType="application/vnd.openxmlformats-officedocument.presentationml.notesSlide+xml"/>
  <Override PartName="/ppt/tags/tag30.xml" ContentType="application/vnd.openxmlformats-officedocument.presentationml.tags+xml"/>
  <Override PartName="/ppt/notesSlides/notesSlide66.xml" ContentType="application/vnd.openxmlformats-officedocument.presentationml.notesSlide+xml"/>
  <Override PartName="/ppt/tags/tag31.xml" ContentType="application/vnd.openxmlformats-officedocument.presentationml.tags+xml"/>
  <Override PartName="/ppt/notesSlides/notesSlide67.xml" ContentType="application/vnd.openxmlformats-officedocument.presentationml.notesSlide+xml"/>
  <Override PartName="/ppt/tags/tag32.xml" ContentType="application/vnd.openxmlformats-officedocument.presentationml.tags+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tags/tag33.xml" ContentType="application/vnd.openxmlformats-officedocument.presentationml.tags+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tags/tag34.xml" ContentType="application/vnd.openxmlformats-officedocument.presentationml.tags+xml"/>
  <Override PartName="/ppt/notesSlides/notesSlide89.xml" ContentType="application/vnd.openxmlformats-officedocument.presentationml.notesSlide+xml"/>
  <Override PartName="/ppt/tags/tag35.xml" ContentType="application/vnd.openxmlformats-officedocument.presentationml.tags+xml"/>
  <Override PartName="/ppt/notesSlides/notesSlide90.xml" ContentType="application/vnd.openxmlformats-officedocument.presentationml.notesSlide+xml"/>
  <Override PartName="/ppt/tags/tag36.xml" ContentType="application/vnd.openxmlformats-officedocument.presentationml.tags+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tags/tag37.xml" ContentType="application/vnd.openxmlformats-officedocument.presentationml.tags+xml"/>
  <Override PartName="/ppt/notesSlides/notesSlide93.xml" ContentType="application/vnd.openxmlformats-officedocument.presentationml.notesSlide+xml"/>
  <Override PartName="/ppt/tags/tag38.xml" ContentType="application/vnd.openxmlformats-officedocument.presentationml.tags+xml"/>
  <Override PartName="/ppt/notesSlides/notesSlide94.xml" ContentType="application/vnd.openxmlformats-officedocument.presentationml.notesSlide+xml"/>
  <Override PartName="/ppt/tags/tag39.xml" ContentType="application/vnd.openxmlformats-officedocument.presentationml.tags+xml"/>
  <Override PartName="/ppt/notesSlides/notesSlide95.xml" ContentType="application/vnd.openxmlformats-officedocument.presentationml.notesSlide+xml"/>
  <Override PartName="/ppt/tags/tag40.xml" ContentType="application/vnd.openxmlformats-officedocument.presentationml.tags+xml"/>
  <Override PartName="/ppt/notesSlides/notesSlide96.xml" ContentType="application/vnd.openxmlformats-officedocument.presentationml.notesSlide+xml"/>
  <Override PartName="/ppt/tags/tag41.xml" ContentType="application/vnd.openxmlformats-officedocument.presentationml.tags+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tags/tag42.xml" ContentType="application/vnd.openxmlformats-officedocument.presentationml.tags+xml"/>
  <Override PartName="/ppt/notesSlides/notesSlide99.xml" ContentType="application/vnd.openxmlformats-officedocument.presentationml.notesSlide+xml"/>
  <Override PartName="/ppt/tags/tag43.xml" ContentType="application/vnd.openxmlformats-officedocument.presentationml.tags+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tags/tag44.xml" ContentType="application/vnd.openxmlformats-officedocument.presentationml.tags+xml"/>
  <Override PartName="/ppt/notesSlides/notesSlide102.xml" ContentType="application/vnd.openxmlformats-officedocument.presentationml.notesSlide+xml"/>
  <Override PartName="/ppt/tags/tag45.xml" ContentType="application/vnd.openxmlformats-officedocument.presentationml.tags+xml"/>
  <Override PartName="/ppt/notesSlides/notesSlide103.xml" ContentType="application/vnd.openxmlformats-officedocument.presentationml.notesSlide+xml"/>
  <Override PartName="/ppt/tags/tag46.xml" ContentType="application/vnd.openxmlformats-officedocument.presentationml.tags+xml"/>
  <Override PartName="/ppt/notesSlides/notesSlide104.xml" ContentType="application/vnd.openxmlformats-officedocument.presentationml.notesSlide+xml"/>
  <Override PartName="/ppt/tags/tag47.xml" ContentType="application/vnd.openxmlformats-officedocument.presentationml.tags+xml"/>
  <Override PartName="/ppt/notesSlides/notesSlide105.xml" ContentType="application/vnd.openxmlformats-officedocument.presentationml.notesSlide+xml"/>
  <Override PartName="/ppt/comments/modernComment_1D9_74DD5B5E.xml" ContentType="application/vnd.ms-powerpoint.comments+xml"/>
  <Override PartName="/ppt/tags/tag48.xml" ContentType="application/vnd.openxmlformats-officedocument.presentationml.tags+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tags/tag49.xml" ContentType="application/vnd.openxmlformats-officedocument.presentationml.tags+xml"/>
  <Override PartName="/ppt/notesSlides/notesSlide108.xml" ContentType="application/vnd.openxmlformats-officedocument.presentationml.notesSlide+xml"/>
  <Override PartName="/ppt/tags/tag50.xml" ContentType="application/vnd.openxmlformats-officedocument.presentationml.tags+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tags/tag51.xml" ContentType="application/vnd.openxmlformats-officedocument.presentationml.tags+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tags/tag52.xml" ContentType="application/vnd.openxmlformats-officedocument.presentationml.tags+xml"/>
  <Override PartName="/ppt/notesSlides/notesSlide114.xml" ContentType="application/vnd.openxmlformats-officedocument.presentationml.notesSlide+xml"/>
  <Override PartName="/ppt/tags/tag53.xml" ContentType="application/vnd.openxmlformats-officedocument.presentationml.tags+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tags/tag54.xml" ContentType="application/vnd.openxmlformats-officedocument.presentationml.tags+xml"/>
  <Override PartName="/ppt/notesSlides/notesSlide117.xml" ContentType="application/vnd.openxmlformats-officedocument.presentationml.notesSlide+xml"/>
  <Override PartName="/ppt/tags/tag55.xml" ContentType="application/vnd.openxmlformats-officedocument.presentationml.tags+xml"/>
  <Override PartName="/ppt/notesSlides/notesSlide118.xml" ContentType="application/vnd.openxmlformats-officedocument.presentationml.notesSlide+xml"/>
  <Override PartName="/ppt/tags/tag56.xml" ContentType="application/vnd.openxmlformats-officedocument.presentationml.tags+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tags/tag57.xml" ContentType="application/vnd.openxmlformats-officedocument.presentationml.tags+xml"/>
  <Override PartName="/ppt/notesSlides/notesSlide162.xml" ContentType="application/vnd.openxmlformats-officedocument.presentationml.notesSlide+xml"/>
  <Override PartName="/ppt/tags/tag58.xml" ContentType="application/vnd.openxmlformats-officedocument.presentationml.tags+xml"/>
  <Override PartName="/ppt/notesSlides/notesSlide163.xml" ContentType="application/vnd.openxmlformats-officedocument.presentationml.notesSlide+xml"/>
  <Override PartName="/ppt/tags/tag59.xml" ContentType="application/vnd.openxmlformats-officedocument.presentationml.tags+xml"/>
  <Override PartName="/ppt/notesSlides/notesSlide164.xml" ContentType="application/vnd.openxmlformats-officedocument.presentationml.notesSlide+xml"/>
  <Override PartName="/ppt/tags/tag60.xml" ContentType="application/vnd.openxmlformats-officedocument.presentationml.tags+xml"/>
  <Override PartName="/ppt/notesSlides/notesSlide165.xml" ContentType="application/vnd.openxmlformats-officedocument.presentationml.notesSlide+xml"/>
  <Override PartName="/ppt/tags/tag61.xml" ContentType="application/vnd.openxmlformats-officedocument.presentationml.tags+xml"/>
  <Override PartName="/ppt/notesSlides/notesSlide166.xml" ContentType="application/vnd.openxmlformats-officedocument.presentationml.notesSlide+xml"/>
  <Override PartName="/ppt/tags/tag62.xml" ContentType="application/vnd.openxmlformats-officedocument.presentationml.tags+xml"/>
  <Override PartName="/ppt/notesSlides/notesSlide167.xml" ContentType="application/vnd.openxmlformats-officedocument.presentationml.notesSlide+xml"/>
  <Override PartName="/ppt/tags/tag63.xml" ContentType="application/vnd.openxmlformats-officedocument.presentationml.tags+xml"/>
  <Override PartName="/ppt/notesSlides/notesSlide168.xml" ContentType="application/vnd.openxmlformats-officedocument.presentationml.notesSlide+xml"/>
  <Override PartName="/ppt/tags/tag64.xml" ContentType="application/vnd.openxmlformats-officedocument.presentationml.tags+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tags/tag65.xml" ContentType="application/vnd.openxmlformats-officedocument.presentationml.tags+xml"/>
  <Override PartName="/ppt/notesSlides/notesSlide171.xml" ContentType="application/vnd.openxmlformats-officedocument.presentationml.notesSlide+xml"/>
  <Override PartName="/ppt/tags/tag66.xml" ContentType="application/vnd.openxmlformats-officedocument.presentationml.tags+xml"/>
  <Override PartName="/ppt/notesSlides/notesSlide172.xml" ContentType="application/vnd.openxmlformats-officedocument.presentationml.notesSlide+xml"/>
  <Override PartName="/ppt/tags/tag67.xml" ContentType="application/vnd.openxmlformats-officedocument.presentationml.tags+xml"/>
  <Override PartName="/ppt/notesSlides/notesSlide173.xml" ContentType="application/vnd.openxmlformats-officedocument.presentationml.notesSlide+xml"/>
  <Override PartName="/ppt/tags/tag68.xml" ContentType="application/vnd.openxmlformats-officedocument.presentationml.tags+xml"/>
  <Override PartName="/ppt/notesSlides/notesSlide174.xml" ContentType="application/vnd.openxmlformats-officedocument.presentationml.notesSlide+xml"/>
  <Override PartName="/ppt/tags/tag69.xml" ContentType="application/vnd.openxmlformats-officedocument.presentationml.tags+xml"/>
  <Override PartName="/ppt/notesSlides/notesSlide175.xml" ContentType="application/vnd.openxmlformats-officedocument.presentationml.notesSlide+xml"/>
  <Override PartName="/ppt/tags/tag70.xml" ContentType="application/vnd.openxmlformats-officedocument.presentationml.tags+xml"/>
  <Override PartName="/ppt/notesSlides/notesSlide176.xml" ContentType="application/vnd.openxmlformats-officedocument.presentationml.notesSlide+xml"/>
  <Override PartName="/ppt/tags/tag71.xml" ContentType="application/vnd.openxmlformats-officedocument.presentationml.tags+xml"/>
  <Override PartName="/ppt/notesSlides/notesSlide177.xml" ContentType="application/vnd.openxmlformats-officedocument.presentationml.notesSlide+xml"/>
  <Override PartName="/ppt/tags/tag72.xml" ContentType="application/vnd.openxmlformats-officedocument.presentationml.tags+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tags/tag73.xml" ContentType="application/vnd.openxmlformats-officedocument.presentationml.tags+xml"/>
  <Override PartName="/ppt/notesSlides/notesSlide180.xml" ContentType="application/vnd.openxmlformats-officedocument.presentationml.notesSlide+xml"/>
  <Override PartName="/ppt/tags/tag74.xml" ContentType="application/vnd.openxmlformats-officedocument.presentationml.tags+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tags/tag75.xml" ContentType="application/vnd.openxmlformats-officedocument.presentationml.tags+xml"/>
  <Override PartName="/ppt/notesSlides/notesSlide183.xml" ContentType="application/vnd.openxmlformats-officedocument.presentationml.notesSlide+xml"/>
  <Override PartName="/ppt/tags/tag76.xml" ContentType="application/vnd.openxmlformats-officedocument.presentationml.tags+xml"/>
  <Override PartName="/ppt/notesSlides/notesSlide184.xml" ContentType="application/vnd.openxmlformats-officedocument.presentationml.notesSlide+xml"/>
  <Override PartName="/ppt/tags/tag77.xml" ContentType="application/vnd.openxmlformats-officedocument.presentationml.tags+xml"/>
  <Override PartName="/ppt/notesSlides/notesSlide185.xml" ContentType="application/vnd.openxmlformats-officedocument.presentationml.notesSlide+xml"/>
  <Override PartName="/ppt/tags/tag78.xml" ContentType="application/vnd.openxmlformats-officedocument.presentationml.tags+xml"/>
  <Override PartName="/ppt/notesSlides/notesSlide186.xml" ContentType="application/vnd.openxmlformats-officedocument.presentationml.notesSlide+xml"/>
  <Override PartName="/ppt/tags/tag79.xml" ContentType="application/vnd.openxmlformats-officedocument.presentationml.tags+xml"/>
  <Override PartName="/ppt/notesSlides/notesSlide187.xml" ContentType="application/vnd.openxmlformats-officedocument.presentationml.notesSlide+xml"/>
  <Override PartName="/ppt/tags/tag80.xml" ContentType="application/vnd.openxmlformats-officedocument.presentationml.tags+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tags/tag81.xml" ContentType="application/vnd.openxmlformats-officedocument.presentationml.tags+xml"/>
  <Override PartName="/ppt/notesSlides/notesSlide190.xml" ContentType="application/vnd.openxmlformats-officedocument.presentationml.notesSlide+xml"/>
  <Override PartName="/ppt/tags/tag82.xml" ContentType="application/vnd.openxmlformats-officedocument.presentationml.tags+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296"/>
  </p:notesMasterIdLst>
  <p:sldIdLst>
    <p:sldId id="256" r:id="rId2"/>
    <p:sldId id="257" r:id="rId3"/>
    <p:sldId id="258" r:id="rId4"/>
    <p:sldId id="270" r:id="rId5"/>
    <p:sldId id="266" r:id="rId6"/>
    <p:sldId id="260" r:id="rId7"/>
    <p:sldId id="546" r:id="rId8"/>
    <p:sldId id="262" r:id="rId9"/>
    <p:sldId id="477" r:id="rId10"/>
    <p:sldId id="263" r:id="rId11"/>
    <p:sldId id="265" r:id="rId12"/>
    <p:sldId id="264" r:id="rId13"/>
    <p:sldId id="478" r:id="rId14"/>
    <p:sldId id="267" r:id="rId15"/>
    <p:sldId id="268" r:id="rId16"/>
    <p:sldId id="271" r:id="rId17"/>
    <p:sldId id="272" r:id="rId18"/>
    <p:sldId id="304" r:id="rId19"/>
    <p:sldId id="305" r:id="rId20"/>
    <p:sldId id="306" r:id="rId21"/>
    <p:sldId id="308" r:id="rId22"/>
    <p:sldId id="307" r:id="rId23"/>
    <p:sldId id="276" r:id="rId24"/>
    <p:sldId id="277" r:id="rId25"/>
    <p:sldId id="479" r:id="rId26"/>
    <p:sldId id="278" r:id="rId27"/>
    <p:sldId id="279" r:id="rId28"/>
    <p:sldId id="547" r:id="rId29"/>
    <p:sldId id="281" r:id="rId30"/>
    <p:sldId id="282" r:id="rId31"/>
    <p:sldId id="283" r:id="rId32"/>
    <p:sldId id="284" r:id="rId33"/>
    <p:sldId id="291" r:id="rId34"/>
    <p:sldId id="285" r:id="rId35"/>
    <p:sldId id="286" r:id="rId36"/>
    <p:sldId id="287" r:id="rId37"/>
    <p:sldId id="288" r:id="rId38"/>
    <p:sldId id="289" r:id="rId39"/>
    <p:sldId id="486" r:id="rId40"/>
    <p:sldId id="316" r:id="rId41"/>
    <p:sldId id="317" r:id="rId42"/>
    <p:sldId id="480" r:id="rId43"/>
    <p:sldId id="319" r:id="rId44"/>
    <p:sldId id="514" r:id="rId45"/>
    <p:sldId id="481" r:id="rId46"/>
    <p:sldId id="482" r:id="rId47"/>
    <p:sldId id="321" r:id="rId48"/>
    <p:sldId id="483" r:id="rId49"/>
    <p:sldId id="323" r:id="rId50"/>
    <p:sldId id="324" r:id="rId51"/>
    <p:sldId id="325" r:id="rId52"/>
    <p:sldId id="326" r:id="rId53"/>
    <p:sldId id="327" r:id="rId54"/>
    <p:sldId id="328" r:id="rId55"/>
    <p:sldId id="329" r:id="rId56"/>
    <p:sldId id="330" r:id="rId57"/>
    <p:sldId id="331" r:id="rId58"/>
    <p:sldId id="513" r:id="rId59"/>
    <p:sldId id="332" r:id="rId60"/>
    <p:sldId id="333" r:id="rId61"/>
    <p:sldId id="334" r:id="rId62"/>
    <p:sldId id="335" r:id="rId63"/>
    <p:sldId id="336" r:id="rId64"/>
    <p:sldId id="571" r:id="rId65"/>
    <p:sldId id="337" r:id="rId66"/>
    <p:sldId id="548" r:id="rId67"/>
    <p:sldId id="338" r:id="rId68"/>
    <p:sldId id="339" r:id="rId69"/>
    <p:sldId id="340" r:id="rId70"/>
    <p:sldId id="341" r:id="rId71"/>
    <p:sldId id="342" r:id="rId72"/>
    <p:sldId id="343" r:id="rId73"/>
    <p:sldId id="344" r:id="rId74"/>
    <p:sldId id="345" r:id="rId75"/>
    <p:sldId id="346" r:id="rId76"/>
    <p:sldId id="348" r:id="rId77"/>
    <p:sldId id="347" r:id="rId78"/>
    <p:sldId id="353" r:id="rId79"/>
    <p:sldId id="354" r:id="rId80"/>
    <p:sldId id="355" r:id="rId81"/>
    <p:sldId id="356" r:id="rId82"/>
    <p:sldId id="357" r:id="rId83"/>
    <p:sldId id="358" r:id="rId84"/>
    <p:sldId id="359" r:id="rId85"/>
    <p:sldId id="370" r:id="rId86"/>
    <p:sldId id="371" r:id="rId87"/>
    <p:sldId id="372" r:id="rId88"/>
    <p:sldId id="360" r:id="rId89"/>
    <p:sldId id="373" r:id="rId90"/>
    <p:sldId id="374" r:id="rId91"/>
    <p:sldId id="362" r:id="rId92"/>
    <p:sldId id="364" r:id="rId93"/>
    <p:sldId id="375" r:id="rId94"/>
    <p:sldId id="367" r:id="rId95"/>
    <p:sldId id="368" r:id="rId96"/>
    <p:sldId id="549" r:id="rId97"/>
    <p:sldId id="550" r:id="rId98"/>
    <p:sldId id="551" r:id="rId99"/>
    <p:sldId id="552" r:id="rId100"/>
    <p:sldId id="553" r:id="rId101"/>
    <p:sldId id="554" r:id="rId102"/>
    <p:sldId id="555" r:id="rId103"/>
    <p:sldId id="556" r:id="rId104"/>
    <p:sldId id="557" r:id="rId105"/>
    <p:sldId id="558" r:id="rId106"/>
    <p:sldId id="559" r:id="rId107"/>
    <p:sldId id="560" r:id="rId108"/>
    <p:sldId id="561" r:id="rId109"/>
    <p:sldId id="562" r:id="rId110"/>
    <p:sldId id="563" r:id="rId111"/>
    <p:sldId id="564" r:id="rId112"/>
    <p:sldId id="565" r:id="rId113"/>
    <p:sldId id="566" r:id="rId114"/>
    <p:sldId id="567" r:id="rId115"/>
    <p:sldId id="568" r:id="rId116"/>
    <p:sldId id="569" r:id="rId117"/>
    <p:sldId id="570" r:id="rId118"/>
    <p:sldId id="269" r:id="rId119"/>
    <p:sldId id="292" r:id="rId120"/>
    <p:sldId id="293" r:id="rId121"/>
    <p:sldId id="296" r:id="rId122"/>
    <p:sldId id="297" r:id="rId123"/>
    <p:sldId id="298" r:id="rId124"/>
    <p:sldId id="294" r:id="rId125"/>
    <p:sldId id="295" r:id="rId126"/>
    <p:sldId id="299" r:id="rId127"/>
    <p:sldId id="300" r:id="rId128"/>
    <p:sldId id="301" r:id="rId129"/>
    <p:sldId id="302" r:id="rId130"/>
    <p:sldId id="303" r:id="rId131"/>
    <p:sldId id="432" r:id="rId132"/>
    <p:sldId id="309" r:id="rId133"/>
    <p:sldId id="311" r:id="rId134"/>
    <p:sldId id="312" r:id="rId135"/>
    <p:sldId id="313" r:id="rId136"/>
    <p:sldId id="314" r:id="rId137"/>
    <p:sldId id="376" r:id="rId138"/>
    <p:sldId id="377" r:id="rId139"/>
    <p:sldId id="378" r:id="rId140"/>
    <p:sldId id="380" r:id="rId141"/>
    <p:sldId id="379" r:id="rId142"/>
    <p:sldId id="381" r:id="rId143"/>
    <p:sldId id="382" r:id="rId144"/>
    <p:sldId id="383" r:id="rId145"/>
    <p:sldId id="384" r:id="rId146"/>
    <p:sldId id="385" r:id="rId147"/>
    <p:sldId id="386" r:id="rId148"/>
    <p:sldId id="516" r:id="rId149"/>
    <p:sldId id="517" r:id="rId150"/>
    <p:sldId id="518" r:id="rId151"/>
    <p:sldId id="519" r:id="rId152"/>
    <p:sldId id="520" r:id="rId153"/>
    <p:sldId id="521" r:id="rId154"/>
    <p:sldId id="405" r:id="rId155"/>
    <p:sldId id="387" r:id="rId156"/>
    <p:sldId id="388" r:id="rId157"/>
    <p:sldId id="522" r:id="rId158"/>
    <p:sldId id="523" r:id="rId159"/>
    <p:sldId id="433" r:id="rId160"/>
    <p:sldId id="434" r:id="rId161"/>
    <p:sldId id="435" r:id="rId162"/>
    <p:sldId id="436" r:id="rId163"/>
    <p:sldId id="437" r:id="rId164"/>
    <p:sldId id="524" r:id="rId165"/>
    <p:sldId id="465" r:id="rId166"/>
    <p:sldId id="471" r:id="rId167"/>
    <p:sldId id="466" r:id="rId168"/>
    <p:sldId id="467" r:id="rId169"/>
    <p:sldId id="468" r:id="rId170"/>
    <p:sldId id="469" r:id="rId171"/>
    <p:sldId id="470" r:id="rId172"/>
    <p:sldId id="472" r:id="rId173"/>
    <p:sldId id="473" r:id="rId174"/>
    <p:sldId id="526" r:id="rId175"/>
    <p:sldId id="474" r:id="rId176"/>
    <p:sldId id="475" r:id="rId177"/>
    <p:sldId id="515" r:id="rId178"/>
    <p:sldId id="439" r:id="rId179"/>
    <p:sldId id="528" r:id="rId180"/>
    <p:sldId id="440" r:id="rId181"/>
    <p:sldId id="460" r:id="rId182"/>
    <p:sldId id="527" r:id="rId183"/>
    <p:sldId id="444" r:id="rId184"/>
    <p:sldId id="441" r:id="rId185"/>
    <p:sldId id="442" r:id="rId186"/>
    <p:sldId id="443" r:id="rId187"/>
    <p:sldId id="529" r:id="rId188"/>
    <p:sldId id="445" r:id="rId189"/>
    <p:sldId id="446" r:id="rId190"/>
    <p:sldId id="461" r:id="rId191"/>
    <p:sldId id="485" r:id="rId192"/>
    <p:sldId id="484" r:id="rId193"/>
    <p:sldId id="462" r:id="rId194"/>
    <p:sldId id="463" r:id="rId195"/>
    <p:sldId id="464" r:id="rId196"/>
    <p:sldId id="476" r:id="rId197"/>
    <p:sldId id="447" r:id="rId198"/>
    <p:sldId id="448" r:id="rId199"/>
    <p:sldId id="449" r:id="rId200"/>
    <p:sldId id="530" r:id="rId201"/>
    <p:sldId id="531" r:id="rId202"/>
    <p:sldId id="532" r:id="rId203"/>
    <p:sldId id="450" r:id="rId204"/>
    <p:sldId id="451" r:id="rId205"/>
    <p:sldId id="452" r:id="rId206"/>
    <p:sldId id="545" r:id="rId207"/>
    <p:sldId id="453" r:id="rId208"/>
    <p:sldId id="454" r:id="rId209"/>
    <p:sldId id="455" r:id="rId210"/>
    <p:sldId id="456" r:id="rId211"/>
    <p:sldId id="543" r:id="rId212"/>
    <p:sldId id="544" r:id="rId213"/>
    <p:sldId id="525" r:id="rId214"/>
    <p:sldId id="533" r:id="rId215"/>
    <p:sldId id="534" r:id="rId216"/>
    <p:sldId id="457" r:id="rId217"/>
    <p:sldId id="458" r:id="rId218"/>
    <p:sldId id="459" r:id="rId219"/>
    <p:sldId id="352" r:id="rId220"/>
    <p:sldId id="488" r:id="rId221"/>
    <p:sldId id="487" r:id="rId222"/>
    <p:sldId id="489" r:id="rId223"/>
    <p:sldId id="490" r:id="rId224"/>
    <p:sldId id="491" r:id="rId225"/>
    <p:sldId id="492" r:id="rId226"/>
    <p:sldId id="493" r:id="rId227"/>
    <p:sldId id="349" r:id="rId228"/>
    <p:sldId id="494" r:id="rId229"/>
    <p:sldId id="495" r:id="rId230"/>
    <p:sldId id="496" r:id="rId231"/>
    <p:sldId id="497" r:id="rId232"/>
    <p:sldId id="498" r:id="rId233"/>
    <p:sldId id="499" r:id="rId234"/>
    <p:sldId id="500" r:id="rId235"/>
    <p:sldId id="501" r:id="rId236"/>
    <p:sldId id="502" r:id="rId237"/>
    <p:sldId id="503" r:id="rId238"/>
    <p:sldId id="504" r:id="rId239"/>
    <p:sldId id="505" r:id="rId240"/>
    <p:sldId id="506" r:id="rId241"/>
    <p:sldId id="507" r:id="rId242"/>
    <p:sldId id="508" r:id="rId243"/>
    <p:sldId id="509" r:id="rId244"/>
    <p:sldId id="510" r:id="rId245"/>
    <p:sldId id="511" r:id="rId246"/>
    <p:sldId id="512" r:id="rId247"/>
    <p:sldId id="350" r:id="rId248"/>
    <p:sldId id="351" r:id="rId249"/>
    <p:sldId id="535" r:id="rId250"/>
    <p:sldId id="536" r:id="rId251"/>
    <p:sldId id="537" r:id="rId252"/>
    <p:sldId id="538" r:id="rId253"/>
    <p:sldId id="539" r:id="rId254"/>
    <p:sldId id="540" r:id="rId255"/>
    <p:sldId id="541" r:id="rId256"/>
    <p:sldId id="542" r:id="rId257"/>
    <p:sldId id="389" r:id="rId258"/>
    <p:sldId id="390" r:id="rId259"/>
    <p:sldId id="391" r:id="rId260"/>
    <p:sldId id="392" r:id="rId261"/>
    <p:sldId id="393" r:id="rId262"/>
    <p:sldId id="394" r:id="rId263"/>
    <p:sldId id="395" r:id="rId264"/>
    <p:sldId id="396" r:id="rId265"/>
    <p:sldId id="398" r:id="rId266"/>
    <p:sldId id="399" r:id="rId267"/>
    <p:sldId id="400" r:id="rId268"/>
    <p:sldId id="401" r:id="rId269"/>
    <p:sldId id="402" r:id="rId270"/>
    <p:sldId id="403" r:id="rId271"/>
    <p:sldId id="404" r:id="rId272"/>
    <p:sldId id="408" r:id="rId273"/>
    <p:sldId id="409" r:id="rId274"/>
    <p:sldId id="410" r:id="rId275"/>
    <p:sldId id="411" r:id="rId276"/>
    <p:sldId id="412" r:id="rId277"/>
    <p:sldId id="413" r:id="rId278"/>
    <p:sldId id="414" r:id="rId279"/>
    <p:sldId id="415" r:id="rId280"/>
    <p:sldId id="416" r:id="rId281"/>
    <p:sldId id="417" r:id="rId282"/>
    <p:sldId id="418" r:id="rId283"/>
    <p:sldId id="419" r:id="rId284"/>
    <p:sldId id="420" r:id="rId285"/>
    <p:sldId id="421" r:id="rId286"/>
    <p:sldId id="422" r:id="rId287"/>
    <p:sldId id="424" r:id="rId288"/>
    <p:sldId id="425" r:id="rId289"/>
    <p:sldId id="426" r:id="rId290"/>
    <p:sldId id="427" r:id="rId291"/>
    <p:sldId id="428" r:id="rId292"/>
    <p:sldId id="429" r:id="rId293"/>
    <p:sldId id="430" r:id="rId294"/>
    <p:sldId id="431" r:id="rId295"/>
  </p:sldIdLst>
  <p:sldSz cx="12192000" cy="6858000"/>
  <p:notesSz cx="6858000" cy="9144000"/>
  <p:custDataLst>
    <p:tags r:id="rId297"/>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655D4A-5D90-476B-ACFC-70A995BADD2F}">
          <p14:sldIdLst>
            <p14:sldId id="256"/>
            <p14:sldId id="257"/>
            <p14:sldId id="258"/>
            <p14:sldId id="270"/>
            <p14:sldId id="266"/>
            <p14:sldId id="260"/>
            <p14:sldId id="546"/>
            <p14:sldId id="262"/>
            <p14:sldId id="477"/>
            <p14:sldId id="263"/>
            <p14:sldId id="265"/>
            <p14:sldId id="264"/>
            <p14:sldId id="478"/>
            <p14:sldId id="267"/>
            <p14:sldId id="268"/>
            <p14:sldId id="271"/>
            <p14:sldId id="272"/>
            <p14:sldId id="304"/>
            <p14:sldId id="305"/>
            <p14:sldId id="306"/>
            <p14:sldId id="308"/>
            <p14:sldId id="307"/>
            <p14:sldId id="276"/>
            <p14:sldId id="277"/>
            <p14:sldId id="479"/>
            <p14:sldId id="278"/>
            <p14:sldId id="279"/>
            <p14:sldId id="547"/>
            <p14:sldId id="281"/>
            <p14:sldId id="282"/>
            <p14:sldId id="283"/>
            <p14:sldId id="284"/>
            <p14:sldId id="291"/>
            <p14:sldId id="285"/>
            <p14:sldId id="286"/>
            <p14:sldId id="287"/>
            <p14:sldId id="288"/>
            <p14:sldId id="289"/>
          </p14:sldIdLst>
        </p14:section>
        <p14:section name="Операторы" id="{8F5EA601-4308-4A6E-AC45-B85FC39CF690}">
          <p14:sldIdLst>
            <p14:sldId id="486"/>
            <p14:sldId id="316"/>
            <p14:sldId id="317"/>
            <p14:sldId id="480"/>
            <p14:sldId id="319"/>
            <p14:sldId id="514"/>
            <p14:sldId id="481"/>
            <p14:sldId id="482"/>
            <p14:sldId id="321"/>
            <p14:sldId id="483"/>
            <p14:sldId id="323"/>
            <p14:sldId id="324"/>
            <p14:sldId id="325"/>
            <p14:sldId id="326"/>
            <p14:sldId id="327"/>
            <p14:sldId id="328"/>
            <p14:sldId id="329"/>
            <p14:sldId id="330"/>
            <p14:sldId id="331"/>
            <p14:sldId id="513"/>
            <p14:sldId id="332"/>
            <p14:sldId id="333"/>
            <p14:sldId id="334"/>
            <p14:sldId id="335"/>
            <p14:sldId id="336"/>
            <p14:sldId id="571"/>
            <p14:sldId id="337"/>
            <p14:sldId id="548"/>
            <p14:sldId id="338"/>
            <p14:sldId id="339"/>
          </p14:sldIdLst>
        </p14:section>
        <p14:section name="Инструкции и ветвление" id="{863392E1-A8B2-43AF-BCB0-467A97831621}">
          <p14:sldIdLst>
            <p14:sldId id="340"/>
            <p14:sldId id="341"/>
            <p14:sldId id="342"/>
            <p14:sldId id="343"/>
            <p14:sldId id="344"/>
            <p14:sldId id="345"/>
            <p14:sldId id="346"/>
            <p14:sldId id="348"/>
            <p14:sldId id="347"/>
          </p14:sldIdLst>
        </p14:section>
        <p14:section name="Циклы" id="{81D964F1-B797-499F-959E-1F236E2878D0}">
          <p14:sldIdLst>
            <p14:sldId id="353"/>
            <p14:sldId id="354"/>
            <p14:sldId id="355"/>
            <p14:sldId id="356"/>
            <p14:sldId id="357"/>
            <p14:sldId id="358"/>
            <p14:sldId id="359"/>
            <p14:sldId id="370"/>
            <p14:sldId id="371"/>
            <p14:sldId id="372"/>
            <p14:sldId id="360"/>
            <p14:sldId id="373"/>
            <p14:sldId id="374"/>
            <p14:sldId id="362"/>
            <p14:sldId id="364"/>
            <p14:sldId id="375"/>
            <p14:sldId id="367"/>
            <p14:sldId id="368"/>
            <p14:sldId id="549"/>
            <p14:sldId id="550"/>
            <p14:sldId id="551"/>
            <p14:sldId id="552"/>
            <p14:sldId id="553"/>
            <p14:sldId id="554"/>
            <p14:sldId id="555"/>
            <p14:sldId id="556"/>
            <p14:sldId id="557"/>
            <p14:sldId id="558"/>
            <p14:sldId id="559"/>
            <p14:sldId id="560"/>
            <p14:sldId id="561"/>
            <p14:sldId id="562"/>
            <p14:sldId id="563"/>
            <p14:sldId id="564"/>
            <p14:sldId id="565"/>
            <p14:sldId id="566"/>
            <p14:sldId id="567"/>
            <p14:sldId id="568"/>
            <p14:sldId id="569"/>
            <p14:sldId id="570"/>
          </p14:sldIdLst>
        </p14:section>
        <p14:section name="Структуры" id="{794BD681-6FA8-4C73-B6B5-F8CFA02DF44F}">
          <p14:sldIdLst>
            <p14:sldId id="269"/>
            <p14:sldId id="292"/>
            <p14:sldId id="293"/>
            <p14:sldId id="296"/>
            <p14:sldId id="297"/>
            <p14:sldId id="298"/>
            <p14:sldId id="294"/>
            <p14:sldId id="295"/>
            <p14:sldId id="299"/>
            <p14:sldId id="300"/>
            <p14:sldId id="301"/>
            <p14:sldId id="302"/>
          </p14:sldIdLst>
        </p14:section>
        <p14:section name="Массивы" id="{7F261873-303A-485C-9F28-E4A09F7B0931}">
          <p14:sldIdLst>
            <p14:sldId id="303"/>
            <p14:sldId id="432"/>
            <p14:sldId id="309"/>
            <p14:sldId id="311"/>
            <p14:sldId id="312"/>
            <p14:sldId id="313"/>
            <p14:sldId id="314"/>
          </p14:sldIdLst>
        </p14:section>
        <p14:section name="Ссылки" id="{FFFE7F68-BD8C-4D86-825F-1D7EF87954E3}">
          <p14:sldIdLst>
            <p14:sldId id="376"/>
            <p14:sldId id="377"/>
            <p14:sldId id="378"/>
            <p14:sldId id="380"/>
            <p14:sldId id="379"/>
            <p14:sldId id="381"/>
            <p14:sldId id="382"/>
            <p14:sldId id="383"/>
            <p14:sldId id="384"/>
            <p14:sldId id="385"/>
            <p14:sldId id="386"/>
            <p14:sldId id="516"/>
            <p14:sldId id="517"/>
            <p14:sldId id="518"/>
            <p14:sldId id="519"/>
            <p14:sldId id="520"/>
            <p14:sldId id="521"/>
          </p14:sldIdLst>
        </p14:section>
        <p14:section name="Пространства имён" id="{6F2FE1EE-37FB-47FE-93AC-1AE796999B30}">
          <p14:sldIdLst>
            <p14:sldId id="405"/>
            <p14:sldId id="387"/>
            <p14:sldId id="388"/>
            <p14:sldId id="522"/>
            <p14:sldId id="523"/>
          </p14:sldIdLst>
        </p14:section>
        <p14:section name="Стандартная библиотека" id="{D76DA428-86A2-42CE-99EA-D25B25631D55}">
          <p14:sldIdLst>
            <p14:sldId id="433"/>
            <p14:sldId id="434"/>
            <p14:sldId id="435"/>
            <p14:sldId id="436"/>
            <p14:sldId id="437"/>
            <p14:sldId id="524"/>
            <p14:sldId id="465"/>
            <p14:sldId id="471"/>
            <p14:sldId id="466"/>
            <p14:sldId id="467"/>
            <p14:sldId id="468"/>
            <p14:sldId id="469"/>
            <p14:sldId id="470"/>
            <p14:sldId id="472"/>
            <p14:sldId id="473"/>
            <p14:sldId id="526"/>
            <p14:sldId id="474"/>
            <p14:sldId id="475"/>
            <p14:sldId id="515"/>
            <p14:sldId id="439"/>
            <p14:sldId id="528"/>
            <p14:sldId id="440"/>
            <p14:sldId id="460"/>
            <p14:sldId id="527"/>
            <p14:sldId id="444"/>
            <p14:sldId id="441"/>
            <p14:sldId id="442"/>
            <p14:sldId id="443"/>
            <p14:sldId id="529"/>
            <p14:sldId id="445"/>
            <p14:sldId id="446"/>
            <p14:sldId id="461"/>
            <p14:sldId id="485"/>
            <p14:sldId id="484"/>
            <p14:sldId id="462"/>
            <p14:sldId id="463"/>
            <p14:sldId id="464"/>
            <p14:sldId id="476"/>
            <p14:sldId id="447"/>
            <p14:sldId id="448"/>
            <p14:sldId id="449"/>
            <p14:sldId id="530"/>
            <p14:sldId id="531"/>
            <p14:sldId id="532"/>
            <p14:sldId id="450"/>
            <p14:sldId id="451"/>
            <p14:sldId id="452"/>
            <p14:sldId id="545"/>
            <p14:sldId id="453"/>
            <p14:sldId id="454"/>
            <p14:sldId id="455"/>
            <p14:sldId id="456"/>
            <p14:sldId id="543"/>
            <p14:sldId id="544"/>
            <p14:sldId id="525"/>
            <p14:sldId id="533"/>
            <p14:sldId id="534"/>
            <p14:sldId id="457"/>
            <p14:sldId id="458"/>
            <p14:sldId id="459"/>
          </p14:sldIdLst>
        </p14:section>
        <p14:section name="Указатели" id="{614234C3-F438-4BA1-8CCC-D915472788FC}">
          <p14:sldIdLst>
            <p14:sldId id="352"/>
            <p14:sldId id="488"/>
            <p14:sldId id="487"/>
            <p14:sldId id="489"/>
            <p14:sldId id="490"/>
            <p14:sldId id="491"/>
            <p14:sldId id="492"/>
            <p14:sldId id="493"/>
            <p14:sldId id="349"/>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350"/>
            <p14:sldId id="351"/>
            <p14:sldId id="535"/>
            <p14:sldId id="536"/>
            <p14:sldId id="537"/>
            <p14:sldId id="538"/>
            <p14:sldId id="539"/>
            <p14:sldId id="540"/>
            <p14:sldId id="541"/>
            <p14:sldId id="542"/>
            <p14:sldId id="389"/>
            <p14:sldId id="390"/>
            <p14:sldId id="391"/>
            <p14:sldId id="392"/>
            <p14:sldId id="393"/>
            <p14:sldId id="394"/>
            <p14:sldId id="395"/>
            <p14:sldId id="396"/>
            <p14:sldId id="398"/>
            <p14:sldId id="399"/>
            <p14:sldId id="400"/>
            <p14:sldId id="401"/>
            <p14:sldId id="402"/>
            <p14:sldId id="403"/>
            <p14:sldId id="404"/>
            <p14:sldId id="408"/>
            <p14:sldId id="409"/>
            <p14:sldId id="410"/>
            <p14:sldId id="411"/>
            <p14:sldId id="412"/>
            <p14:sldId id="413"/>
            <p14:sldId id="414"/>
            <p14:sldId id="415"/>
            <p14:sldId id="416"/>
            <p14:sldId id="417"/>
            <p14:sldId id="418"/>
            <p14:sldId id="419"/>
            <p14:sldId id="420"/>
            <p14:sldId id="421"/>
            <p14:sldId id="422"/>
            <p14:sldId id="424"/>
            <p14:sldId id="425"/>
            <p14:sldId id="426"/>
            <p14:sldId id="427"/>
            <p14:sldId id="428"/>
            <p14:sldId id="429"/>
            <p14:sldId id="430"/>
            <p14:sldId id="43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2722E03-E50A-125D-914E-77E41B71B406}" name="Alexey Malov" initials="AM" userId="S::alexey.malov@ispring.com::84d975bf-7581-4e72-b098-b36a7b6fbb5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03" autoAdjust="0"/>
    <p:restoredTop sz="72884" autoAdjust="0"/>
  </p:normalViewPr>
  <p:slideViewPr>
    <p:cSldViewPr>
      <p:cViewPr>
        <p:scale>
          <a:sx n="33" d="100"/>
          <a:sy n="33" d="100"/>
        </p:scale>
        <p:origin x="3252" y="1164"/>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2155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viewProps" Target="viewProps.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notesMaster" Target="notesMasters/notesMaster1.xml"/><Relationship Id="rId300" Type="http://schemas.openxmlformats.org/officeDocument/2006/relationships/theme" Target="theme/theme1.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tags" Target="tags/tag1.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presProps" Target="pres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microsoft.com/office/2018/10/relationships/authors" Target="author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s>
</file>

<file path=ppt/comments/modernComment_1D9_74DD5B5E.xml><?xml version="1.0" encoding="utf-8"?>
<p188:cmLst xmlns:a="http://schemas.openxmlformats.org/drawingml/2006/main" xmlns:r="http://schemas.openxmlformats.org/officeDocument/2006/relationships" xmlns:p188="http://schemas.microsoft.com/office/powerpoint/2018/8/main">
  <p188:cm id="{ECB33CB3-58B6-4933-9E8D-20C8EDBF70B7}" authorId="{12722E03-E50A-125D-914E-77E41B71B406}" created="2022-01-26T06:02:45.035">
    <pc:sldMkLst xmlns:pc="http://schemas.microsoft.com/office/powerpoint/2013/main/command">
      <pc:docMk/>
      <pc:sldMk cId="1960663902" sldId="473"/>
    </pc:sldMkLst>
    <p188:txBody>
      <a:bodyPr/>
      <a:lstStyle/>
      <a:p>
        <a:r>
          <a:rPr lang="ru-RU"/>
          <a:t>Добавить иллюстрацию, поясняющую работу string_view</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pPr/>
              <a:t>18.02.2024</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pPr/>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ru.wikipedia.org/wiki/%D0%A2%D0%B8%D0%BF_%D0%B4%D0%B0%D0%BD%D0%BD%D1%8B%D1%85" TargetMode="External"/><Relationship Id="rId7" Type="http://schemas.openxmlformats.org/officeDocument/2006/relationships/hyperlink" Target="http://ru.wikipedia.org/wiki/%D0%A7%D0%B8%D1%81%D0%BB%D0%BE_%D1%81_%D0%BF%D0%BB%D0%B0%D0%B2%D0%B0%D1%8E%D1%89%D0%B5%D0%B9_%D0%B7%D0%B0%D0%BF%D1%8F%D1%82%D0%BE%D0%B9"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ru.wikipedia.org/wiki/%D0%A6%D0%B5%D0%BB%D0%BE%D0%B5_%D1%87%D0%B8%D1%81%D0%BB%D0%BE" TargetMode="External"/><Relationship Id="rId5" Type="http://schemas.openxmlformats.org/officeDocument/2006/relationships/hyperlink" Target="http://ru.wikipedia.org/wiki/%D0%9F%D0%B0%D1%81%D0%BA%D0%B0%D0%BB%D1%8C_(%D1%8F%D0%B7%D1%8B%D0%BA_%D0%BF%D1%80%D0%BE%D0%B3%D1%80%D0%B0%D0%BC%D0%BC%D0%B8%D1%80%D0%BE%D0%B2%D0%B0%D0%BD%D0%B8%D1%8F)" TargetMode="External"/><Relationship Id="rId4" Type="http://schemas.openxmlformats.org/officeDocument/2006/relationships/hyperlink" Target="http://ru.wikipedia.org/wiki/%D0%90%D0%BB%D0%B3%D0%BE%D0%BB" TargetMode="Externa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8" Type="http://schemas.openxmlformats.org/officeDocument/2006/relationships/hyperlink" Target="http://ru.wikipedia.org/wiki/%D0%91%D0%B0%D0%B3" TargetMode="External"/><Relationship Id="rId3" Type="http://schemas.openxmlformats.org/officeDocument/2006/relationships/hyperlink" Target="http://ru.wikipedia.org/wiki/%D0%9A%D0%BE%D0%BC%D0%BF%D1%8C%D1%8E%D1%82%D0%B5%D1%80%D0%BD%D0%B0%D1%8F_%D0%BF%D0%B0%D0%BC%D1%8F%D1%82%D1%8C" TargetMode="External"/><Relationship Id="rId7" Type="http://schemas.openxmlformats.org/officeDocument/2006/relationships/hyperlink" Target="http://ru.wikipedia.org/wiki/%D0%9A%D0%BE%D0%BC%D0%BF%D0%B8%D0%BB%D1%8F%D1%82%D0%BE%D1%80" TargetMode="External"/><Relationship Id="rId2" Type="http://schemas.openxmlformats.org/officeDocument/2006/relationships/slide" Target="../slides/slide248.xml"/><Relationship Id="rId1" Type="http://schemas.openxmlformats.org/officeDocument/2006/relationships/notesMaster" Target="../notesMasters/notesMaster1.xml"/><Relationship Id="rId6" Type="http://schemas.openxmlformats.org/officeDocument/2006/relationships/hyperlink" Target="http://ru.wikipedia.org/w/index.php?title=%D0%9A%D1%83%D1%87%D0%B0_(%D0%B8%D0%BD%D1%84%D0%BE%D1%80%D0%BC%D0%B0%D1%82%D0%B8%D0%BA%D0%B0)&amp;action=edit" TargetMode="External"/><Relationship Id="rId5" Type="http://schemas.openxmlformats.org/officeDocument/2006/relationships/hyperlink" Target="http://ru.wikipedia.org/wiki/%D0%A1%D1%82%D0%B5%D0%BA" TargetMode="External"/><Relationship Id="rId4" Type="http://schemas.openxmlformats.org/officeDocument/2006/relationships/hyperlink" Target="http://ru.wikipedia.org/w/index.php?title=%D0%92%D1%80%D0%B5%D0%BC%D1%8F_%D0%B6%D0%B8%D0%B7%D0%BD%D0%B8_(%D0%BF%D1%80%D0%BE%D0%B3%D1%80%D0%B0%D0%BC%D0%BC%D0%B8%D1%80%D0%BE%D0%B2%D0%B0%D0%BD%D0%B8%D0%B5)&amp;action=edit" TargetMode="Externa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283.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285.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286.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287.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91.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93.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9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3" Type="http://schemas.openxmlformats.org/officeDocument/2006/relationships/hyperlink" Target="https://en.cppreference.com/w/cpp/string/basic_string/getline" TargetMode="External"/><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a:t>
            </a:fld>
            <a:endParaRPr lang="ru-RU"/>
          </a:p>
        </p:txBody>
      </p:sp>
    </p:spTree>
    <p:extLst>
      <p:ext uri="{BB962C8B-B14F-4D97-AF65-F5344CB8AC3E}">
        <p14:creationId xmlns:p14="http://schemas.microsoft.com/office/powerpoint/2010/main" val="356855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6175C98-FB1A-41D3-B037-21C0F959CE42}" type="slidenum">
              <a:rPr lang="ru-RU" smtClean="0"/>
              <a:pPr/>
              <a:t>16</a:t>
            </a:fld>
            <a:endParaRPr lang="ru-RU"/>
          </a:p>
        </p:txBody>
      </p:sp>
      <p:sp>
        <p:nvSpPr>
          <p:cNvPr id="118787" name="Rectangle 2"/>
          <p:cNvSpPr>
            <a:spLocks noGrp="1" noRot="1" noChangeAspect="1" noChangeArrowheads="1" noTextEdit="1"/>
          </p:cNvSpPr>
          <p:nvPr>
            <p:ph type="sldImg"/>
          </p:nvPr>
        </p:nvSpPr>
        <p:spPr>
          <a:xfrm>
            <a:off x="381000" y="685800"/>
            <a:ext cx="6096000" cy="3429000"/>
          </a:xfrm>
          <a:ln/>
        </p:spPr>
      </p:sp>
      <p:sp>
        <p:nvSpPr>
          <p:cNvPr id="118788" name="Rectangle 3"/>
          <p:cNvSpPr>
            <a:spLocks noGrp="1" noChangeArrowheads="1"/>
          </p:cNvSpPr>
          <p:nvPr>
            <p:ph type="body" idx="1"/>
          </p:nvPr>
        </p:nvSpPr>
        <p:spPr>
          <a:noFill/>
          <a:ln/>
        </p:spPr>
        <p:txBody>
          <a:bodyPr/>
          <a:lstStyle/>
          <a:p>
            <a:pPr eaLnBrk="1" hangingPunct="1"/>
            <a:r>
              <a:rPr lang="ru-RU"/>
              <a:t>Си имеет ту же систему </a:t>
            </a:r>
            <a:r>
              <a:rPr lang="ru-RU">
                <a:hlinkClick r:id="rId3" tooltip="Тип данных"/>
              </a:rPr>
              <a:t>типов</a:t>
            </a:r>
            <a:r>
              <a:rPr lang="ru-RU"/>
              <a:t>, что и другие потомки </a:t>
            </a:r>
            <a:r>
              <a:rPr lang="ru-RU">
                <a:hlinkClick r:id="rId4" tooltip="Алгол"/>
              </a:rPr>
              <a:t>Алгола</a:t>
            </a:r>
            <a:r>
              <a:rPr lang="ru-RU"/>
              <a:t>, такие как </a:t>
            </a:r>
            <a:r>
              <a:rPr lang="ru-RU">
                <a:hlinkClick r:id="rId5" tooltip="Паскаль (язык программирования)"/>
              </a:rPr>
              <a:t>Паскаль</a:t>
            </a:r>
            <a:r>
              <a:rPr lang="ru-RU"/>
              <a:t>. Существуют типы для </a:t>
            </a:r>
            <a:r>
              <a:rPr lang="ru-RU">
                <a:hlinkClick r:id="rId6" tooltip="Целое число"/>
              </a:rPr>
              <a:t>целых чисел</a:t>
            </a:r>
            <a:r>
              <a:rPr lang="ru-RU"/>
              <a:t> различных размеров, имеющих знак и не имеющих его, </a:t>
            </a:r>
            <a:r>
              <a:rPr lang="ru-RU">
                <a:hlinkClick r:id="rId7" tooltip="Число с плавающей запятой"/>
              </a:rPr>
              <a:t>чисел с плавающей запятой</a:t>
            </a:r>
            <a:r>
              <a:rPr lang="ru-RU"/>
              <a:t>, символов, перечисляемых типов (</a:t>
            </a:r>
            <a:r>
              <a:rPr lang="ru-RU" b="1"/>
              <a:t>enum</a:t>
            </a:r>
            <a:r>
              <a:rPr lang="ru-RU"/>
              <a:t>) и структур (</a:t>
            </a:r>
            <a:r>
              <a:rPr lang="ru-RU" b="1"/>
              <a:t>struct</a:t>
            </a:r>
            <a:r>
              <a:rPr lang="ru-RU"/>
              <a:t>). Кроме того, язык Си имеет тип объединения (</a:t>
            </a:r>
            <a:r>
              <a:rPr lang="ru-RU" b="1"/>
              <a:t>union</a:t>
            </a:r>
            <a:r>
              <a:rPr lang="ru-RU"/>
              <a:t>), позволяющий программисту создавать структуры, способные хранить данные разных типов, но только одного типа единовременно. </a:t>
            </a:r>
          </a:p>
          <a:p>
            <a:pPr eaLnBrk="1" hangingPunct="1"/>
            <a:r>
              <a:rPr lang="ru-RU"/>
              <a:t>Массивы позволяют объединить несколько элементов вышеуказанных типы данных под одним именем и предоставить к ним доступ по целочисленному интексу</a:t>
            </a:r>
          </a:p>
        </p:txBody>
      </p:sp>
    </p:spTree>
    <p:extLst>
      <p:ext uri="{BB962C8B-B14F-4D97-AF65-F5344CB8AC3E}">
        <p14:creationId xmlns:p14="http://schemas.microsoft.com/office/powerpoint/2010/main" val="354694096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156</a:t>
            </a:fld>
            <a:endParaRPr lang="ru-RU"/>
          </a:p>
        </p:txBody>
      </p:sp>
    </p:spTree>
    <p:extLst>
      <p:ext uri="{BB962C8B-B14F-4D97-AF65-F5344CB8AC3E}">
        <p14:creationId xmlns:p14="http://schemas.microsoft.com/office/powerpoint/2010/main" val="52573215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159</a:t>
            </a:fld>
            <a:endParaRPr lang="ru-RU"/>
          </a:p>
        </p:txBody>
      </p:sp>
    </p:spTree>
    <p:extLst>
      <p:ext uri="{BB962C8B-B14F-4D97-AF65-F5344CB8AC3E}">
        <p14:creationId xmlns:p14="http://schemas.microsoft.com/office/powerpoint/2010/main" val="355038692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160</a:t>
            </a:fld>
            <a:endParaRPr lang="ru-RU"/>
          </a:p>
        </p:txBody>
      </p:sp>
    </p:spTree>
    <p:extLst>
      <p:ext uri="{BB962C8B-B14F-4D97-AF65-F5344CB8AC3E}">
        <p14:creationId xmlns:p14="http://schemas.microsoft.com/office/powerpoint/2010/main" val="313494082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161</a:t>
            </a:fld>
            <a:endParaRPr lang="ru-RU"/>
          </a:p>
        </p:txBody>
      </p:sp>
    </p:spTree>
    <p:extLst>
      <p:ext uri="{BB962C8B-B14F-4D97-AF65-F5344CB8AC3E}">
        <p14:creationId xmlns:p14="http://schemas.microsoft.com/office/powerpoint/2010/main" val="66676770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162</a:t>
            </a:fld>
            <a:endParaRPr lang="ru-RU"/>
          </a:p>
        </p:txBody>
      </p:sp>
    </p:spTree>
    <p:extLst>
      <p:ext uri="{BB962C8B-B14F-4D97-AF65-F5344CB8AC3E}">
        <p14:creationId xmlns:p14="http://schemas.microsoft.com/office/powerpoint/2010/main" val="147150359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163</a:t>
            </a:fld>
            <a:endParaRPr lang="ru-RU"/>
          </a:p>
        </p:txBody>
      </p:sp>
    </p:spTree>
    <p:extLst>
      <p:ext uri="{BB962C8B-B14F-4D97-AF65-F5344CB8AC3E}">
        <p14:creationId xmlns:p14="http://schemas.microsoft.com/office/powerpoint/2010/main" val="299827373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178</a:t>
            </a:fld>
            <a:endParaRPr lang="ru-RU"/>
          </a:p>
        </p:txBody>
      </p:sp>
    </p:spTree>
    <p:extLst>
      <p:ext uri="{BB962C8B-B14F-4D97-AF65-F5344CB8AC3E}">
        <p14:creationId xmlns:p14="http://schemas.microsoft.com/office/powerpoint/2010/main" val="132716118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180</a:t>
            </a:fld>
            <a:endParaRPr lang="ru-RU"/>
          </a:p>
        </p:txBody>
      </p:sp>
    </p:spTree>
    <p:extLst>
      <p:ext uri="{BB962C8B-B14F-4D97-AF65-F5344CB8AC3E}">
        <p14:creationId xmlns:p14="http://schemas.microsoft.com/office/powerpoint/2010/main" val="304390219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183</a:t>
            </a:fld>
            <a:endParaRPr lang="ru-RU"/>
          </a:p>
        </p:txBody>
      </p:sp>
    </p:spTree>
    <p:extLst>
      <p:ext uri="{BB962C8B-B14F-4D97-AF65-F5344CB8AC3E}">
        <p14:creationId xmlns:p14="http://schemas.microsoft.com/office/powerpoint/2010/main" val="14268377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184</a:t>
            </a:fld>
            <a:endParaRPr lang="ru-RU"/>
          </a:p>
        </p:txBody>
      </p:sp>
    </p:spTree>
    <p:extLst>
      <p:ext uri="{BB962C8B-B14F-4D97-AF65-F5344CB8AC3E}">
        <p14:creationId xmlns:p14="http://schemas.microsoft.com/office/powerpoint/2010/main" val="2678477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B1EDD86-6A3B-437D-BEC9-784B34A4E6AB}" type="slidenum">
              <a:rPr lang="ru-RU" smtClean="0"/>
              <a:pPr/>
              <a:t>17</a:t>
            </a:fld>
            <a:endParaRPr lang="ru-RU"/>
          </a:p>
        </p:txBody>
      </p:sp>
      <p:sp>
        <p:nvSpPr>
          <p:cNvPr id="119811" name="Rectangle 2"/>
          <p:cNvSpPr>
            <a:spLocks noGrp="1" noRot="1" noChangeAspect="1" noChangeArrowheads="1" noTextEdit="1"/>
          </p:cNvSpPr>
          <p:nvPr>
            <p:ph type="sldImg"/>
          </p:nvPr>
        </p:nvSpPr>
        <p:spPr>
          <a:xfrm>
            <a:off x="381000" y="685800"/>
            <a:ext cx="6096000" cy="3429000"/>
          </a:xfrm>
          <a:ln/>
        </p:spPr>
      </p:sp>
      <p:sp>
        <p:nvSpPr>
          <p:cNvPr id="119812" name="Rectangle 3"/>
          <p:cNvSpPr>
            <a:spLocks noGrp="1" noChangeArrowheads="1"/>
          </p:cNvSpPr>
          <p:nvPr>
            <p:ph type="body" idx="1"/>
          </p:nvPr>
        </p:nvSpPr>
        <p:spPr>
          <a:noFill/>
          <a:ln/>
        </p:spPr>
        <p:txBody>
          <a:bodyPr/>
          <a:lstStyle/>
          <a:p>
            <a:pPr eaLnBrk="1" hangingPunct="1">
              <a:lnSpc>
                <a:spcPct val="80000"/>
              </a:lnSpc>
            </a:pPr>
            <a:r>
              <a:rPr lang="ru-RU" sz="900"/>
              <a:t>В Си существует всего лишь несколько базовых типов: </a:t>
            </a:r>
            <a:endParaRPr lang="ru-RU" sz="900" b="1"/>
          </a:p>
          <a:p>
            <a:pPr eaLnBrk="1" hangingPunct="1">
              <a:lnSpc>
                <a:spcPct val="80000"/>
              </a:lnSpc>
            </a:pPr>
            <a:r>
              <a:rPr lang="ru-RU" sz="900" b="1"/>
              <a:t>char</a:t>
            </a:r>
            <a:r>
              <a:rPr lang="ru-RU" sz="900"/>
              <a:t> - единичный байт, который может содержать один символ из допустимого символьного набора; </a:t>
            </a:r>
            <a:br>
              <a:rPr lang="ru-RU" sz="900"/>
            </a:br>
            <a:r>
              <a:rPr lang="ru-RU" sz="900" b="1"/>
              <a:t>int</a:t>
            </a:r>
            <a:r>
              <a:rPr lang="ru-RU" sz="900"/>
              <a:t> - целое, обычно отображающее естественное представление целых в машине; </a:t>
            </a:r>
            <a:br>
              <a:rPr lang="ru-RU" sz="900"/>
            </a:br>
            <a:r>
              <a:rPr lang="ru-RU" sz="900" b="1"/>
              <a:t>float</a:t>
            </a:r>
            <a:r>
              <a:rPr lang="ru-RU" sz="900"/>
              <a:t> - число с плавающей точкой одинарной точности; </a:t>
            </a:r>
            <a:br>
              <a:rPr lang="ru-RU" sz="900"/>
            </a:br>
            <a:r>
              <a:rPr lang="ru-RU" sz="900" b="1"/>
              <a:t>double</a:t>
            </a:r>
            <a:r>
              <a:rPr lang="ru-RU" sz="900"/>
              <a:t> - число с плавающей точкой двойной точности.</a:t>
            </a:r>
            <a:br>
              <a:rPr lang="ru-RU" sz="900"/>
            </a:br>
            <a:endParaRPr lang="ru-RU" sz="900"/>
          </a:p>
          <a:p>
            <a:pPr eaLnBrk="1" hangingPunct="1">
              <a:lnSpc>
                <a:spcPct val="80000"/>
              </a:lnSpc>
            </a:pPr>
            <a:r>
              <a:rPr lang="ru-RU" sz="900"/>
              <a:t>Имеется также несколько квалификаторов, которые можно использовать вместе с указанными базовыми типами. Например, квалификаторы </a:t>
            </a:r>
            <a:r>
              <a:rPr lang="ru-RU" sz="900" b="1"/>
              <a:t>short</a:t>
            </a:r>
            <a:r>
              <a:rPr lang="ru-RU" sz="900"/>
              <a:t> (короткий) и </a:t>
            </a:r>
            <a:r>
              <a:rPr lang="ru-RU" sz="900" b="1"/>
              <a:t>long</a:t>
            </a:r>
            <a:r>
              <a:rPr lang="ru-RU" sz="900"/>
              <a:t> (длинный) применяются к целым: </a:t>
            </a:r>
          </a:p>
          <a:p>
            <a:pPr eaLnBrk="1" hangingPunct="1">
              <a:lnSpc>
                <a:spcPct val="80000"/>
              </a:lnSpc>
            </a:pPr>
            <a:r>
              <a:rPr lang="ru-RU" sz="900"/>
              <a:t>short int sh; long int counter; В таких объявлениях слово </a:t>
            </a:r>
            <a:r>
              <a:rPr lang="ru-RU" sz="900" b="1"/>
              <a:t>int</a:t>
            </a:r>
            <a:r>
              <a:rPr lang="ru-RU" sz="900"/>
              <a:t> можно опускать, что обычно и делается. Если только не возникает противоречий со здравым смыслом, </a:t>
            </a:r>
            <a:r>
              <a:rPr lang="ru-RU" sz="900" b="1"/>
              <a:t>short int</a:t>
            </a:r>
            <a:r>
              <a:rPr lang="ru-RU" sz="900"/>
              <a:t> и </a:t>
            </a:r>
            <a:r>
              <a:rPr lang="ru-RU" sz="900" b="1"/>
              <a:t>long int</a:t>
            </a:r>
            <a:r>
              <a:rPr lang="ru-RU" sz="900"/>
              <a:t> должны быть разной длины, а </a:t>
            </a:r>
            <a:r>
              <a:rPr lang="ru-RU" sz="900" b="1"/>
              <a:t>int</a:t>
            </a:r>
            <a:r>
              <a:rPr lang="ru-RU" sz="900"/>
              <a:t> соответствовать естественному размеру целых на данной машине. Чаще всего для представления целого, описанного с квалификатором </a:t>
            </a:r>
            <a:r>
              <a:rPr lang="ru-RU" sz="900" b="1"/>
              <a:t>short</a:t>
            </a:r>
            <a:r>
              <a:rPr lang="ru-RU" sz="900"/>
              <a:t>, отводится 16 бит, с квалификатором </a:t>
            </a:r>
            <a:r>
              <a:rPr lang="ru-RU" sz="900" b="1"/>
              <a:t>long</a:t>
            </a:r>
            <a:r>
              <a:rPr lang="ru-RU" sz="900"/>
              <a:t> - 32 бита, а значению типа </a:t>
            </a:r>
            <a:r>
              <a:rPr lang="ru-RU" sz="900" b="1"/>
              <a:t>int</a:t>
            </a:r>
            <a:r>
              <a:rPr lang="ru-RU" sz="900"/>
              <a:t> - или 16, или 32 бита. Разработчики компилятора вправе сами выбирать подходящие размеры, сообразуясь с характеристиками своего компьютера и соблюдая следующие ограничения: значения типов </a:t>
            </a:r>
            <a:r>
              <a:rPr lang="ru-RU" sz="900" b="1"/>
              <a:t>short</a:t>
            </a:r>
            <a:r>
              <a:rPr lang="ru-RU" sz="900"/>
              <a:t> и </a:t>
            </a:r>
            <a:r>
              <a:rPr lang="ru-RU" sz="900" b="1"/>
              <a:t>int</a:t>
            </a:r>
            <a:r>
              <a:rPr lang="ru-RU" sz="900"/>
              <a:t> представляются по крайней мере 16 битами; типа </a:t>
            </a:r>
            <a:r>
              <a:rPr lang="ru-RU" sz="900" b="1"/>
              <a:t>long</a:t>
            </a:r>
            <a:r>
              <a:rPr lang="ru-RU" sz="900"/>
              <a:t> - по крайней мере 32 битами; размер </a:t>
            </a:r>
            <a:r>
              <a:rPr lang="ru-RU" sz="900" b="1"/>
              <a:t>short</a:t>
            </a:r>
            <a:r>
              <a:rPr lang="ru-RU" sz="900"/>
              <a:t> не больше размера </a:t>
            </a:r>
            <a:r>
              <a:rPr lang="ru-RU" sz="900" b="1"/>
              <a:t>int</a:t>
            </a:r>
            <a:r>
              <a:rPr lang="ru-RU" sz="900"/>
              <a:t>, который в свою очередь не больше размера </a:t>
            </a:r>
            <a:r>
              <a:rPr lang="ru-RU" sz="900" b="1"/>
              <a:t>long</a:t>
            </a:r>
            <a:r>
              <a:rPr lang="ru-RU" sz="900"/>
              <a:t>.</a:t>
            </a:r>
          </a:p>
          <a:p>
            <a:pPr eaLnBrk="1" hangingPunct="1">
              <a:lnSpc>
                <a:spcPct val="80000"/>
              </a:lnSpc>
            </a:pPr>
            <a:r>
              <a:rPr lang="ru-RU" sz="900"/>
              <a:t>Квалификаторы </a:t>
            </a:r>
            <a:r>
              <a:rPr lang="ru-RU" sz="900" b="1"/>
              <a:t>signed</a:t>
            </a:r>
            <a:r>
              <a:rPr lang="ru-RU" sz="900"/>
              <a:t> (со знаком) или </a:t>
            </a:r>
            <a:r>
              <a:rPr lang="ru-RU" sz="900" b="1"/>
              <a:t>unsigned</a:t>
            </a:r>
            <a:r>
              <a:rPr lang="ru-RU" sz="900"/>
              <a:t> (без знака) можно применять к типу </a:t>
            </a:r>
            <a:r>
              <a:rPr lang="ru-RU" sz="900" b="1"/>
              <a:t>char</a:t>
            </a:r>
            <a:r>
              <a:rPr lang="ru-RU" sz="900"/>
              <a:t> и любому целочисленному типу. Значения </a:t>
            </a:r>
            <a:r>
              <a:rPr lang="ru-RU" sz="900" b="1"/>
              <a:t>unsigned</a:t>
            </a:r>
            <a:r>
              <a:rPr lang="ru-RU" sz="900"/>
              <a:t> всегда положительны или равны нулю и подчиняются законам арифметики по модулю 2n, где n - количество бит в представлении типа. Так, если значению </a:t>
            </a:r>
            <a:r>
              <a:rPr lang="ru-RU" sz="900" b="1"/>
              <a:t>char</a:t>
            </a:r>
            <a:r>
              <a:rPr lang="ru-RU" sz="900"/>
              <a:t> отводится 8 битов, то </a:t>
            </a:r>
            <a:r>
              <a:rPr lang="ru-RU" sz="900" b="1"/>
              <a:t>unsigned char</a:t>
            </a:r>
            <a:r>
              <a:rPr lang="ru-RU" sz="900"/>
              <a:t> имеет значения в диапазоне от 0 до 255, a </a:t>
            </a:r>
            <a:r>
              <a:rPr lang="ru-RU" sz="900" b="1"/>
              <a:t>signed char</a:t>
            </a:r>
            <a:r>
              <a:rPr lang="ru-RU" sz="900"/>
              <a:t> – от -128 до 127 (в машине с двоичным дополнительным кодом). Являются ли значения типа просто </a:t>
            </a:r>
            <a:r>
              <a:rPr lang="ru-RU" sz="900" b="1"/>
              <a:t>char</a:t>
            </a:r>
            <a:r>
              <a:rPr lang="ru-RU" sz="900"/>
              <a:t> знаковыми или беззнаковыми, зависит от реализации, но в любом случае коды печатаемых символов положительны.</a:t>
            </a:r>
          </a:p>
          <a:p>
            <a:pPr eaLnBrk="1" hangingPunct="1">
              <a:lnSpc>
                <a:spcPct val="80000"/>
              </a:lnSpc>
            </a:pPr>
            <a:r>
              <a:rPr lang="ru-RU" sz="900"/>
              <a:t>Тип </a:t>
            </a:r>
            <a:r>
              <a:rPr lang="ru-RU" sz="900" b="1"/>
              <a:t>long double</a:t>
            </a:r>
            <a:r>
              <a:rPr lang="ru-RU" sz="900"/>
              <a:t> предназначен для арифметики с плавающей точкой повышенной точности. Как и в случае целых, размеры объектов с плавающей точкой зависят от реализации; </a:t>
            </a:r>
            <a:r>
              <a:rPr lang="ru-RU" sz="900" b="1"/>
              <a:t>float</a:t>
            </a:r>
            <a:r>
              <a:rPr lang="ru-RU" sz="900"/>
              <a:t>, </a:t>
            </a:r>
            <a:r>
              <a:rPr lang="ru-RU" sz="900" b="1"/>
              <a:t>double</a:t>
            </a:r>
            <a:r>
              <a:rPr lang="ru-RU" sz="900"/>
              <a:t> и </a:t>
            </a:r>
            <a:r>
              <a:rPr lang="ru-RU" sz="900" b="1"/>
              <a:t>long double</a:t>
            </a:r>
            <a:r>
              <a:rPr lang="ru-RU" sz="900"/>
              <a:t> могут представляться одним размером, а могут - двумя или тремя разными размерами. </a:t>
            </a:r>
          </a:p>
          <a:p>
            <a:pPr eaLnBrk="1" hangingPunct="1">
              <a:lnSpc>
                <a:spcPct val="80000"/>
              </a:lnSpc>
            </a:pPr>
            <a:r>
              <a:rPr lang="ru-RU" sz="900"/>
              <a:t>Именованные константы для всех размеров вместе с другими характеристиками машины и компилятора содержатся в стандартных заголовочных файлах </a:t>
            </a:r>
            <a:r>
              <a:rPr lang="ru-RU" sz="900" b="1"/>
              <a:t>&lt;limits.h&gt;</a:t>
            </a:r>
            <a:r>
              <a:rPr lang="ru-RU" sz="900"/>
              <a:t> и </a:t>
            </a:r>
            <a:r>
              <a:rPr lang="ru-RU" sz="900" b="1"/>
              <a:t>&lt;float.h&gt;</a:t>
            </a:r>
            <a:r>
              <a:rPr lang="ru-RU" sz="900"/>
              <a:t> </a:t>
            </a:r>
          </a:p>
        </p:txBody>
      </p:sp>
    </p:spTree>
    <p:extLst>
      <p:ext uri="{BB962C8B-B14F-4D97-AF65-F5344CB8AC3E}">
        <p14:creationId xmlns:p14="http://schemas.microsoft.com/office/powerpoint/2010/main" val="111664893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185</a:t>
            </a:fld>
            <a:endParaRPr lang="ru-RU"/>
          </a:p>
        </p:txBody>
      </p:sp>
    </p:spTree>
    <p:extLst>
      <p:ext uri="{BB962C8B-B14F-4D97-AF65-F5344CB8AC3E}">
        <p14:creationId xmlns:p14="http://schemas.microsoft.com/office/powerpoint/2010/main" val="133659230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186</a:t>
            </a:fld>
            <a:endParaRPr lang="ru-RU"/>
          </a:p>
        </p:txBody>
      </p:sp>
    </p:spTree>
    <p:extLst>
      <p:ext uri="{BB962C8B-B14F-4D97-AF65-F5344CB8AC3E}">
        <p14:creationId xmlns:p14="http://schemas.microsoft.com/office/powerpoint/2010/main" val="32545887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188</a:t>
            </a:fld>
            <a:endParaRPr lang="ru-RU"/>
          </a:p>
        </p:txBody>
      </p:sp>
    </p:spTree>
    <p:extLst>
      <p:ext uri="{BB962C8B-B14F-4D97-AF65-F5344CB8AC3E}">
        <p14:creationId xmlns:p14="http://schemas.microsoft.com/office/powerpoint/2010/main" val="75200571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189</a:t>
            </a:fld>
            <a:endParaRPr lang="ru-RU"/>
          </a:p>
        </p:txBody>
      </p:sp>
    </p:spTree>
    <p:extLst>
      <p:ext uri="{BB962C8B-B14F-4D97-AF65-F5344CB8AC3E}">
        <p14:creationId xmlns:p14="http://schemas.microsoft.com/office/powerpoint/2010/main" val="125704606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193</a:t>
            </a:fld>
            <a:endParaRPr lang="ru-RU"/>
          </a:p>
        </p:txBody>
      </p:sp>
    </p:spTree>
    <p:extLst>
      <p:ext uri="{BB962C8B-B14F-4D97-AF65-F5344CB8AC3E}">
        <p14:creationId xmlns:p14="http://schemas.microsoft.com/office/powerpoint/2010/main" val="374205316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197</a:t>
            </a:fld>
            <a:endParaRPr lang="ru-RU"/>
          </a:p>
        </p:txBody>
      </p:sp>
    </p:spTree>
    <p:extLst>
      <p:ext uri="{BB962C8B-B14F-4D97-AF65-F5344CB8AC3E}">
        <p14:creationId xmlns:p14="http://schemas.microsoft.com/office/powerpoint/2010/main" val="61574995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198</a:t>
            </a:fld>
            <a:endParaRPr lang="ru-RU"/>
          </a:p>
        </p:txBody>
      </p:sp>
    </p:spTree>
    <p:extLst>
      <p:ext uri="{BB962C8B-B14F-4D97-AF65-F5344CB8AC3E}">
        <p14:creationId xmlns:p14="http://schemas.microsoft.com/office/powerpoint/2010/main" val="196248365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199</a:t>
            </a:fld>
            <a:endParaRPr lang="ru-RU"/>
          </a:p>
        </p:txBody>
      </p:sp>
    </p:spTree>
    <p:extLst>
      <p:ext uri="{BB962C8B-B14F-4D97-AF65-F5344CB8AC3E}">
        <p14:creationId xmlns:p14="http://schemas.microsoft.com/office/powerpoint/2010/main" val="90802540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203</a:t>
            </a:fld>
            <a:endParaRPr lang="ru-RU"/>
          </a:p>
        </p:txBody>
      </p:sp>
    </p:spTree>
    <p:extLst>
      <p:ext uri="{BB962C8B-B14F-4D97-AF65-F5344CB8AC3E}">
        <p14:creationId xmlns:p14="http://schemas.microsoft.com/office/powerpoint/2010/main" val="399302872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xfrm>
            <a:off x="381000" y="685800"/>
            <a:ext cx="6096000" cy="3429000"/>
          </a:xfrm>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204</a:t>
            </a:fld>
            <a:endParaRPr lang="ru-RU"/>
          </a:p>
        </p:txBody>
      </p:sp>
    </p:spTree>
    <p:extLst>
      <p:ext uri="{BB962C8B-B14F-4D97-AF65-F5344CB8AC3E}">
        <p14:creationId xmlns:p14="http://schemas.microsoft.com/office/powerpoint/2010/main" val="686733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19</a:t>
            </a:fld>
            <a:endParaRPr lang="ru-RU"/>
          </a:p>
        </p:txBody>
      </p:sp>
    </p:spTree>
    <p:extLst>
      <p:ext uri="{BB962C8B-B14F-4D97-AF65-F5344CB8AC3E}">
        <p14:creationId xmlns:p14="http://schemas.microsoft.com/office/powerpoint/2010/main" val="404754724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205</a:t>
            </a:fld>
            <a:endParaRPr lang="ru-RU"/>
          </a:p>
        </p:txBody>
      </p:sp>
    </p:spTree>
    <p:extLst>
      <p:ext uri="{BB962C8B-B14F-4D97-AF65-F5344CB8AC3E}">
        <p14:creationId xmlns:p14="http://schemas.microsoft.com/office/powerpoint/2010/main" val="235909276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206</a:t>
            </a:fld>
            <a:endParaRPr lang="ru-RU"/>
          </a:p>
        </p:txBody>
      </p:sp>
    </p:spTree>
    <p:extLst>
      <p:ext uri="{BB962C8B-B14F-4D97-AF65-F5344CB8AC3E}">
        <p14:creationId xmlns:p14="http://schemas.microsoft.com/office/powerpoint/2010/main" val="376257726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207</a:t>
            </a:fld>
            <a:endParaRPr lang="ru-RU"/>
          </a:p>
        </p:txBody>
      </p:sp>
    </p:spTree>
    <p:extLst>
      <p:ext uri="{BB962C8B-B14F-4D97-AF65-F5344CB8AC3E}">
        <p14:creationId xmlns:p14="http://schemas.microsoft.com/office/powerpoint/2010/main" val="423451634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208</a:t>
            </a:fld>
            <a:endParaRPr lang="ru-RU"/>
          </a:p>
        </p:txBody>
      </p:sp>
    </p:spTree>
    <p:extLst>
      <p:ext uri="{BB962C8B-B14F-4D97-AF65-F5344CB8AC3E}">
        <p14:creationId xmlns:p14="http://schemas.microsoft.com/office/powerpoint/2010/main" val="1948806464"/>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209</a:t>
            </a:fld>
            <a:endParaRPr lang="ru-RU"/>
          </a:p>
        </p:txBody>
      </p:sp>
    </p:spTree>
    <p:extLst>
      <p:ext uri="{BB962C8B-B14F-4D97-AF65-F5344CB8AC3E}">
        <p14:creationId xmlns:p14="http://schemas.microsoft.com/office/powerpoint/2010/main" val="273507468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210</a:t>
            </a:fld>
            <a:endParaRPr lang="ru-RU"/>
          </a:p>
        </p:txBody>
      </p:sp>
    </p:spTree>
    <p:extLst>
      <p:ext uri="{BB962C8B-B14F-4D97-AF65-F5344CB8AC3E}">
        <p14:creationId xmlns:p14="http://schemas.microsoft.com/office/powerpoint/2010/main" val="917589057"/>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215</a:t>
            </a:fld>
            <a:endParaRPr lang="ru-RU"/>
          </a:p>
        </p:txBody>
      </p:sp>
    </p:spTree>
    <p:extLst>
      <p:ext uri="{BB962C8B-B14F-4D97-AF65-F5344CB8AC3E}">
        <p14:creationId xmlns:p14="http://schemas.microsoft.com/office/powerpoint/2010/main" val="2403226442"/>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216</a:t>
            </a:fld>
            <a:endParaRPr lang="ru-RU"/>
          </a:p>
        </p:txBody>
      </p:sp>
    </p:spTree>
    <p:extLst>
      <p:ext uri="{BB962C8B-B14F-4D97-AF65-F5344CB8AC3E}">
        <p14:creationId xmlns:p14="http://schemas.microsoft.com/office/powerpoint/2010/main" val="162433497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217</a:t>
            </a:fld>
            <a:endParaRPr lang="ru-RU"/>
          </a:p>
        </p:txBody>
      </p:sp>
    </p:spTree>
    <p:extLst>
      <p:ext uri="{BB962C8B-B14F-4D97-AF65-F5344CB8AC3E}">
        <p14:creationId xmlns:p14="http://schemas.microsoft.com/office/powerpoint/2010/main" val="4070722375"/>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218</a:t>
            </a:fld>
            <a:endParaRPr lang="ru-RU"/>
          </a:p>
        </p:txBody>
      </p:sp>
    </p:spTree>
    <p:extLst>
      <p:ext uri="{BB962C8B-B14F-4D97-AF65-F5344CB8AC3E}">
        <p14:creationId xmlns:p14="http://schemas.microsoft.com/office/powerpoint/2010/main" val="3407878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20</a:t>
            </a:fld>
            <a:endParaRPr lang="ru-RU"/>
          </a:p>
        </p:txBody>
      </p:sp>
    </p:spTree>
    <p:extLst>
      <p:ext uri="{BB962C8B-B14F-4D97-AF65-F5344CB8AC3E}">
        <p14:creationId xmlns:p14="http://schemas.microsoft.com/office/powerpoint/2010/main" val="3542130127"/>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C++ — язык программирования высокого уровня, позволяющий создавать программы для разных программно-аппаратных платформ — от микроконтроллеров и мобильных телефонов до суперкомпьютеров.</a:t>
            </a:r>
            <a:endParaRPr lang="en-US" dirty="0"/>
          </a:p>
          <a:p>
            <a:endParaRPr lang="ru-RU" dirty="0"/>
          </a:p>
          <a:p>
            <a:r>
              <a:rPr lang="ru-RU" dirty="0"/>
              <a:t>Архитектурные различия между этими платформами значительны: набор инструкций процессора, устройство памяти, организация ввода-вывода со внешними устройствами. Компилятор берёт на себя заботу о том, как преобразовать программу в машинный код для целевой платформы, а стандартная библиотека предоставляет надёжные компоненты, подходящие для решения повседневных задач.</a:t>
            </a:r>
            <a:endParaRPr lang="en-US" dirty="0"/>
          </a:p>
          <a:p>
            <a:endParaRPr lang="ru-RU" dirty="0"/>
          </a:p>
          <a:p>
            <a:r>
              <a:rPr lang="ru-RU" dirty="0"/>
              <a:t>Сильная сторона C++ в том, что когда стандартные решения не подходят, язык даёт вам возможность «спуститься» на более низкий уровень, ближе к железу, чтобы оптимально распорядиться ресурсами компьютера.</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220</a:t>
            </a:fld>
            <a:endParaRPr lang="ru-RU"/>
          </a:p>
        </p:txBody>
      </p:sp>
    </p:spTree>
    <p:extLst>
      <p:ext uri="{BB962C8B-B14F-4D97-AF65-F5344CB8AC3E}">
        <p14:creationId xmlns:p14="http://schemas.microsoft.com/office/powerpoint/2010/main" val="3539073407"/>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Один из таких ресурсов — память, которая используется для хранения кода программы и обработки её данных. Чтобы код на C++ мог выполняться на разных программно-аппаратных платформах, язык предоставляет программисту модель памяти ******— абстракцию, скрывающую особенности работы с памятью на конкретной платформе.</a:t>
            </a:r>
          </a:p>
          <a:p>
            <a:endParaRPr lang="ru-RU" dirty="0"/>
          </a:p>
          <a:p>
            <a:r>
              <a:rPr lang="ru-RU" dirty="0"/>
              <a:t>С точки зрения C++ память компьютера состоит из одной или нескольких непрерывных последовательностей ячеек. Эти ячейки называются байтами.</a:t>
            </a:r>
          </a:p>
          <a:p>
            <a:endParaRPr lang="ru-RU" dirty="0"/>
          </a:p>
          <a:p>
            <a:r>
              <a:rPr lang="ru-RU" dirty="0"/>
              <a:t>Байт — минимальная адресуемая единица памяти. В большинстве современных компьютеров каждый байт состоит из восьми двоичных разрядов, называемых битами, что позволяет ему принимать 2^8=256 различных значений. Каждый байт в памяти имеет уникальный адрес </a:t>
            </a:r>
            <a:r>
              <a:rPr lang="ru-RU" b="1" dirty="0"/>
              <a:t>—</a:t>
            </a:r>
            <a:r>
              <a:rPr lang="ru-RU" dirty="0"/>
              <a:t> числовое значение, задающее его местоположение в памяти.</a:t>
            </a:r>
          </a:p>
          <a:p>
            <a:endParaRPr lang="ru-RU" dirty="0"/>
          </a:p>
          <a:p>
            <a:r>
              <a:rPr lang="ru-RU" dirty="0"/>
              <a:t>На рисунке показано схематичное представление памяти программы. В ячейке с адресом 0x400018 находится байт со значением 42. Значения остальных ячеек памяти для примера не важны, поэтому на рисунке их нет.</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Префикс 0x говорит о том, что целое число записано в шестнадцатеричной системе счисления. Разряды этой системы счисления — степени числа, то есть 1, 16, 256, 65536. Шестнадцатеричная система счисления часто используется для записи адресов, так как «круглые» числа в ней — это степени числа 16, а значит, и числа 2.</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221</a:t>
            </a:fld>
            <a:endParaRPr lang="ru-RU"/>
          </a:p>
        </p:txBody>
      </p:sp>
    </p:spTree>
    <p:extLst>
      <p:ext uri="{BB962C8B-B14F-4D97-AF65-F5344CB8AC3E}">
        <p14:creationId xmlns:p14="http://schemas.microsoft.com/office/powerpoint/2010/main" val="277686414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Программы на C++ не манипулируют содержимым ячеек памяти напрямую. Вместо этого они работают с объектами — создают, разрушают их, считывают и модифицируют состояние объектов. В данной теме под термином «объект» будем по умолчанию подразумевать понятие не из объектно-ориентированного программирования, а более абстрактное. Объектом в C++ называется регион в памяти, который обладает такими свойствами:</a:t>
            </a:r>
          </a:p>
          <a:p>
            <a:pPr>
              <a:buFont typeface="Arial" panose="020B0604020202020204" pitchFamily="34" charset="0"/>
              <a:buChar char="•"/>
            </a:pPr>
            <a:r>
              <a:rPr lang="ru-RU" b="1" dirty="0"/>
              <a:t>Размер в байтах</a:t>
            </a:r>
            <a:r>
              <a:rPr lang="ru-RU" dirty="0"/>
              <a:t>. Типы </a:t>
            </a:r>
            <a:r>
              <a:rPr lang="ru-RU" dirty="0" err="1"/>
              <a:t>char</a:t>
            </a:r>
            <a:r>
              <a:rPr lang="ru-RU" dirty="0"/>
              <a:t>, </a:t>
            </a:r>
            <a:r>
              <a:rPr lang="ru-RU" dirty="0" err="1"/>
              <a:t>unsigned</a:t>
            </a:r>
            <a:r>
              <a:rPr lang="ru-RU" dirty="0"/>
              <a:t> </a:t>
            </a:r>
            <a:r>
              <a:rPr lang="ru-RU" dirty="0" err="1"/>
              <a:t>char</a:t>
            </a:r>
            <a:r>
              <a:rPr lang="ru-RU" dirty="0"/>
              <a:t>, int8_t, uint8_t и </a:t>
            </a:r>
            <a:r>
              <a:rPr lang="ru-RU" dirty="0" err="1"/>
              <a:t>std</a:t>
            </a:r>
            <a:r>
              <a:rPr lang="ru-RU" dirty="0"/>
              <a:t>::</a:t>
            </a:r>
            <a:r>
              <a:rPr lang="ru-RU" dirty="0" err="1"/>
              <a:t>byte</a:t>
            </a:r>
            <a:r>
              <a:rPr lang="ru-RU" dirty="0"/>
              <a:t> занимают ровно один байт памяти, а другие типы могут требовать несколько байтов. Например, значение типа </a:t>
            </a:r>
            <a:r>
              <a:rPr lang="ru-RU" dirty="0" err="1"/>
              <a:t>int</a:t>
            </a:r>
            <a:r>
              <a:rPr lang="ru-RU" dirty="0"/>
              <a:t> в программах, компилируемых для 32-разрядных процессоров, может занимать в памяти четыре байта, а для 16-разрядных — два. Узнать, сколько байт занимает тип или переменная, позволяет оператор </a:t>
            </a:r>
            <a:r>
              <a:rPr lang="ru-RU" b="1" dirty="0" err="1"/>
              <a:t>sizeof</a:t>
            </a:r>
            <a:r>
              <a:rPr lang="ru-RU" dirty="0"/>
              <a:t>.</a:t>
            </a:r>
          </a:p>
          <a:p>
            <a:pPr>
              <a:buFont typeface="Arial" panose="020B0604020202020204" pitchFamily="34" charset="0"/>
              <a:buChar char="•"/>
            </a:pPr>
            <a:r>
              <a:rPr lang="ru-RU" b="1" dirty="0"/>
              <a:t>Требования к выравниванию в памяти</a:t>
            </a:r>
            <a:r>
              <a:rPr lang="ru-RU" dirty="0"/>
              <a:t>— степень двойки, число, равное количеству байтов между адресами, по которым могут размещаться объекты данного типа. Оператор </a:t>
            </a:r>
            <a:r>
              <a:rPr lang="ru-RU" b="1" dirty="0" err="1"/>
              <a:t>alignof</a:t>
            </a:r>
            <a:r>
              <a:rPr lang="ru-RU" dirty="0"/>
              <a:t> возвращает значение выравнивания для заданного типа на целевой платформе. В общем случае оно может отличаться от размера объекта, возвращаемого </a:t>
            </a:r>
            <a:r>
              <a:rPr lang="ru-RU" b="1" dirty="0" err="1"/>
              <a:t>sizeof</a:t>
            </a:r>
            <a:r>
              <a:rPr lang="ru-RU" dirty="0"/>
              <a:t>.</a:t>
            </a:r>
          </a:p>
          <a:p>
            <a:pPr>
              <a:buFont typeface="Arial" panose="020B0604020202020204" pitchFamily="34" charset="0"/>
              <a:buChar char="•"/>
            </a:pPr>
            <a:r>
              <a:rPr lang="ru-RU" b="1" dirty="0"/>
              <a:t>Тип</a:t>
            </a:r>
            <a:r>
              <a:rPr lang="ru-RU" dirty="0"/>
              <a:t>. Позволяет программе правильно работать с областью памяти, которую объект занимает. Например, несмотря на то, что размеры типов </a:t>
            </a:r>
            <a:r>
              <a:rPr lang="ru-RU" dirty="0" err="1"/>
              <a:t>float</a:t>
            </a:r>
            <a:r>
              <a:rPr lang="ru-RU" dirty="0"/>
              <a:t> и </a:t>
            </a:r>
            <a:r>
              <a:rPr lang="ru-RU" dirty="0" err="1"/>
              <a:t>int</a:t>
            </a:r>
            <a:r>
              <a:rPr lang="ru-RU" dirty="0"/>
              <a:t> могут совпадать, для работы с ними компилятор генерирует различающийся машинный код.</a:t>
            </a:r>
          </a:p>
          <a:p>
            <a:pPr>
              <a:buFont typeface="Arial" panose="020B0604020202020204" pitchFamily="34" charset="0"/>
              <a:buChar char="•"/>
            </a:pPr>
            <a:r>
              <a:rPr lang="ru-RU" b="1" dirty="0"/>
              <a:t>Значение</a:t>
            </a:r>
            <a:r>
              <a:rPr lang="ru-RU" dirty="0"/>
              <a:t>, которое определяется содержимым области памяти, занимаемой объектом. Значение может быть неопределённым — например, при объявлении неинициализированной локальной переменной примитивного типа данных, такого как </a:t>
            </a:r>
            <a:r>
              <a:rPr lang="ru-RU" dirty="0" err="1"/>
              <a:t>int</a:t>
            </a:r>
            <a:r>
              <a:rPr lang="ru-RU" dirty="0"/>
              <a:t> или </a:t>
            </a:r>
            <a:r>
              <a:rPr lang="ru-RU" dirty="0" err="1"/>
              <a:t>char</a:t>
            </a:r>
            <a:r>
              <a:rPr lang="ru-RU" dirty="0"/>
              <a:t>.</a:t>
            </a:r>
          </a:p>
          <a:p>
            <a:pPr>
              <a:buFont typeface="Arial" panose="020B0604020202020204" pitchFamily="34" charset="0"/>
              <a:buChar char="•"/>
            </a:pPr>
            <a:r>
              <a:rPr lang="ru-RU" b="1" dirty="0"/>
              <a:t>Продолжительность времени жизни</a:t>
            </a:r>
            <a:r>
              <a:rPr lang="ru-RU" dirty="0"/>
              <a:t>. Например, время жизни локальных переменных ограничено блоком, внутри которого они объявлены, а глобальных переменных — продолжительностью работы программы.</a:t>
            </a:r>
          </a:p>
          <a:p>
            <a:pPr>
              <a:buFont typeface="Arial" panose="020B0604020202020204" pitchFamily="34" charset="0"/>
              <a:buChar char="•"/>
            </a:pPr>
            <a:r>
              <a:rPr lang="ru-RU" dirty="0"/>
              <a:t>Опциональное </a:t>
            </a:r>
            <a:r>
              <a:rPr lang="ru-RU" b="1" dirty="0"/>
              <a:t>имя</a:t>
            </a:r>
            <a:r>
              <a:rPr lang="ru-RU" dirty="0"/>
              <a:t>. Имя позволяет обращаться к объекту в программе. Простейший пример — имя переменной. Имя может отсутствовать у временного объекта, который создают как промежуточный результат вычислений. Один объект может быть доступен по нескольким именам. Так, например, ссылка создаст ещё одно имя для уже существующего объекта.</a:t>
            </a:r>
          </a:p>
          <a:p>
            <a:pPr>
              <a:buFont typeface="Arial" panose="020B0604020202020204" pitchFamily="34" charset="0"/>
              <a:buChar char="•"/>
            </a:pPr>
            <a:endParaRPr lang="ru-RU" dirty="0"/>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222</a:t>
            </a:fld>
            <a:endParaRPr lang="ru-RU"/>
          </a:p>
        </p:txBody>
      </p:sp>
    </p:spTree>
    <p:extLst>
      <p:ext uri="{BB962C8B-B14F-4D97-AF65-F5344CB8AC3E}">
        <p14:creationId xmlns:p14="http://schemas.microsoft.com/office/powerpoint/2010/main" val="286286282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На рисунке вы видите четыре объекта в памяти программы: переменная p типа </a:t>
            </a:r>
            <a:r>
              <a:rPr lang="ru-RU" dirty="0" err="1"/>
              <a:t>Point</a:t>
            </a:r>
            <a:r>
              <a:rPr lang="ru-RU" dirty="0"/>
              <a:t>, целое число </a:t>
            </a:r>
            <a:r>
              <a:rPr lang="ru-RU" dirty="0" err="1"/>
              <a:t>age</a:t>
            </a:r>
            <a:r>
              <a:rPr lang="ru-RU" dirty="0"/>
              <a:t>, переменная </a:t>
            </a:r>
            <a:r>
              <a:rPr lang="ru-RU" dirty="0" err="1"/>
              <a:t>weight</a:t>
            </a:r>
            <a:r>
              <a:rPr lang="ru-RU" dirty="0"/>
              <a:t> типа </a:t>
            </a:r>
            <a:r>
              <a:rPr lang="ru-RU" dirty="0" err="1"/>
              <a:t>double</a:t>
            </a:r>
            <a:r>
              <a:rPr lang="ru-RU" dirty="0"/>
              <a:t> и неинициализированная переменная </a:t>
            </a:r>
            <a:r>
              <a:rPr lang="ru-RU" dirty="0" err="1"/>
              <a:t>year</a:t>
            </a:r>
            <a:r>
              <a:rPr lang="ru-RU" dirty="0"/>
              <a:t> типа int16_t. Ссылка на объект p позволяет обратиться к нему по альтернативному имени </a:t>
            </a:r>
            <a:r>
              <a:rPr lang="ru-RU" dirty="0" err="1"/>
              <a:t>p_ref</a:t>
            </a:r>
            <a:r>
              <a:rPr lang="ru-RU" dirty="0"/>
              <a:t>.</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Каждый из этих объектов имеет представление в памяти, специфичное для некоторой платформы. Компилятор отвечает за корректное чтение и запись значений объектов в память.</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223</a:t>
            </a:fld>
            <a:endParaRPr lang="ru-RU"/>
          </a:p>
        </p:txBody>
      </p:sp>
    </p:spTree>
    <p:extLst>
      <p:ext uri="{BB962C8B-B14F-4D97-AF65-F5344CB8AC3E}">
        <p14:creationId xmlns:p14="http://schemas.microsoft.com/office/powerpoint/2010/main" val="2497270080"/>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На разных платформах размеры и требования к выравниванию данных могут отличаться. Например, скомпилированная для 64-разрядной ОС </a:t>
            </a:r>
            <a:r>
              <a:rPr lang="ru-RU" dirty="0" err="1"/>
              <a:t>Windows</a:t>
            </a:r>
            <a:r>
              <a:rPr lang="ru-RU" dirty="0"/>
              <a:t> программа выводит следующие значения</a:t>
            </a:r>
          </a:p>
          <a:p>
            <a:endParaRPr lang="ru-RU" dirty="0"/>
          </a:p>
          <a:p>
            <a:r>
              <a:rPr lang="ru-RU" dirty="0"/>
              <a:t>Размер структуры </a:t>
            </a:r>
            <a:r>
              <a:rPr lang="ru-RU" dirty="0" err="1">
                <a:solidFill>
                  <a:srgbClr val="EB5757"/>
                </a:solidFill>
                <a:effectLst/>
                <a:latin typeface="SFMono-Regular"/>
              </a:rPr>
              <a:t>Sportsman</a:t>
            </a:r>
            <a:r>
              <a:rPr lang="ru-RU" dirty="0"/>
              <a:t> получился больше суммарного размера её полей — компилятор добавил пустое пространство внутри структуры, чтобы её поля располагались по выровненным адресам, а размер структуры был кратен величине её выравнивания.</a:t>
            </a:r>
          </a:p>
        </p:txBody>
      </p:sp>
      <p:sp>
        <p:nvSpPr>
          <p:cNvPr id="4" name="Номер слайда 3"/>
          <p:cNvSpPr>
            <a:spLocks noGrp="1"/>
          </p:cNvSpPr>
          <p:nvPr>
            <p:ph type="sldNum" sz="quarter" idx="5"/>
          </p:nvPr>
        </p:nvSpPr>
        <p:spPr/>
        <p:txBody>
          <a:bodyPr/>
          <a:lstStyle/>
          <a:p>
            <a:fld id="{C72A1285-F988-4153-B7C5-B887A867730D}" type="slidenum">
              <a:rPr lang="ru-RU" smtClean="0"/>
              <a:pPr/>
              <a:t>224</a:t>
            </a:fld>
            <a:endParaRPr lang="ru-RU"/>
          </a:p>
        </p:txBody>
      </p:sp>
    </p:spTree>
    <p:extLst>
      <p:ext uri="{BB962C8B-B14F-4D97-AF65-F5344CB8AC3E}">
        <p14:creationId xmlns:p14="http://schemas.microsoft.com/office/powerpoint/2010/main" val="314327614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226</a:t>
            </a:fld>
            <a:endParaRPr lang="ru-RU"/>
          </a:p>
        </p:txBody>
      </p:sp>
    </p:spTree>
    <p:extLst>
      <p:ext uri="{BB962C8B-B14F-4D97-AF65-F5344CB8AC3E}">
        <p14:creationId xmlns:p14="http://schemas.microsoft.com/office/powerpoint/2010/main" val="2308743726"/>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BD1CA1A-86EF-48E0-86FA-C9F3502DAD9D}" type="slidenum">
              <a:rPr lang="ru-RU" smtClean="0"/>
              <a:pPr/>
              <a:t>227</a:t>
            </a:fld>
            <a:endParaRPr lang="ru-RU"/>
          </a:p>
        </p:txBody>
      </p:sp>
      <p:sp>
        <p:nvSpPr>
          <p:cNvPr id="137219" name="Rectangle 2"/>
          <p:cNvSpPr>
            <a:spLocks noGrp="1" noRot="1" noChangeAspect="1" noChangeArrowheads="1" noTextEdit="1"/>
          </p:cNvSpPr>
          <p:nvPr>
            <p:ph type="sldImg"/>
          </p:nvPr>
        </p:nvSpPr>
        <p:spPr>
          <a:xfrm>
            <a:off x="381000" y="685800"/>
            <a:ext cx="6096000" cy="3429000"/>
          </a:xfrm>
          <a:ln/>
        </p:spPr>
      </p:sp>
      <p:sp>
        <p:nvSpPr>
          <p:cNvPr id="137220" name="Rectangle 3"/>
          <p:cNvSpPr>
            <a:spLocks noGrp="1" noChangeArrowheads="1"/>
          </p:cNvSpPr>
          <p:nvPr>
            <p:ph type="body" idx="1"/>
          </p:nvPr>
        </p:nvSpPr>
        <p:spPr>
          <a:noFill/>
          <a:ln/>
        </p:spPr>
        <p:txBody>
          <a:bodyPr/>
          <a:lstStyle/>
          <a:p>
            <a:r>
              <a:rPr lang="ru-RU" dirty="0"/>
              <a:t>Вы узнали об устройстве памяти компьютера и о том, как в ней представляются объекты, с которыми работает ваша программа. Сегодня познакомитесь с указателями — средством языка, открывающим доступ к памяти компьютера.</a:t>
            </a:r>
          </a:p>
          <a:p>
            <a:r>
              <a:rPr lang="ru-RU" dirty="0"/>
              <a:t>Указатель — переменная, которая хранит адрес объекта в памяти программы. Это как лист бумаги с адресом. Зная адрес своего друга, вы можете его навестить. Точно так же можно обратиться к объекту при наличии указателя на него.</a:t>
            </a:r>
          </a:p>
          <a:p>
            <a:r>
              <a:rPr lang="ru-RU" dirty="0"/>
              <a:t>Указатели объявляются подобно обычным переменным, только с использованием символа «звёздочка» </a:t>
            </a:r>
            <a:r>
              <a:rPr lang="ru-RU" dirty="0">
                <a:solidFill>
                  <a:srgbClr val="EB5757"/>
                </a:solidFill>
                <a:effectLst/>
                <a:latin typeface="SFMono-Regular"/>
              </a:rPr>
              <a:t>*</a:t>
            </a:r>
            <a:r>
              <a:rPr lang="ru-RU" dirty="0"/>
              <a:t> после типа. Например, так выглядит указатель, способный хранить адрес объекта типа </a:t>
            </a:r>
            <a:r>
              <a:rPr lang="ru-RU" dirty="0" err="1">
                <a:solidFill>
                  <a:srgbClr val="EB5757"/>
                </a:solidFill>
                <a:effectLst/>
                <a:latin typeface="SFMono-Regular"/>
              </a:rPr>
              <a:t>int</a:t>
            </a:r>
            <a:r>
              <a:rPr lang="en-US" dirty="0">
                <a:solidFill>
                  <a:srgbClr val="EB5757"/>
                </a:solidFill>
                <a:effectLst/>
                <a:latin typeface="SFMono-Regular"/>
              </a:rPr>
              <a:t>.</a:t>
            </a:r>
          </a:p>
          <a:p>
            <a:r>
              <a:rPr lang="ru-RU" dirty="0"/>
              <a:t>Переменная </a:t>
            </a:r>
            <a:r>
              <a:rPr lang="ru-RU" dirty="0">
                <a:solidFill>
                  <a:srgbClr val="EB5757"/>
                </a:solidFill>
                <a:effectLst/>
                <a:latin typeface="SFMono-Regular"/>
              </a:rPr>
              <a:t>p</a:t>
            </a:r>
            <a:r>
              <a:rPr lang="ru-RU" dirty="0"/>
              <a:t> может хранить адрес целого числа. Так как переменная-указатель </a:t>
            </a:r>
            <a:r>
              <a:rPr lang="ru-RU" dirty="0">
                <a:solidFill>
                  <a:srgbClr val="EB5757"/>
                </a:solidFill>
                <a:effectLst/>
                <a:latin typeface="SFMono-Regular"/>
              </a:rPr>
              <a:t>p</a:t>
            </a:r>
            <a:r>
              <a:rPr lang="ru-RU" dirty="0"/>
              <a:t> не инициализирована, использовать её для доступа к объекту нельзя. Объявление указателя выделяет память для хранения адреса на платформе, но не инициализирует эту область памяти.</a:t>
            </a:r>
          </a:p>
        </p:txBody>
      </p:sp>
    </p:spTree>
    <p:extLst>
      <p:ext uri="{BB962C8B-B14F-4D97-AF65-F5344CB8AC3E}">
        <p14:creationId xmlns:p14="http://schemas.microsoft.com/office/powerpoint/2010/main" val="1665892269"/>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Размер указателей равен размеру адреса на конкретной платформе и не зависит от размера самих объектов. </a:t>
            </a:r>
            <a:endParaRPr lang="en-US" dirty="0"/>
          </a:p>
          <a:p>
            <a:r>
              <a:rPr lang="ru-RU" dirty="0"/>
              <a:t>Типичный размер и выравнивание указателя на 32-битной платформе равны четырём байтам, а на 64-разрядной — восьми.</a:t>
            </a:r>
          </a:p>
        </p:txBody>
      </p:sp>
      <p:sp>
        <p:nvSpPr>
          <p:cNvPr id="4" name="Номер слайда 3"/>
          <p:cNvSpPr>
            <a:spLocks noGrp="1"/>
          </p:cNvSpPr>
          <p:nvPr>
            <p:ph type="sldNum" sz="quarter" idx="5"/>
          </p:nvPr>
        </p:nvSpPr>
        <p:spPr/>
        <p:txBody>
          <a:bodyPr/>
          <a:lstStyle/>
          <a:p>
            <a:fld id="{C72A1285-F988-4153-B7C5-B887A867730D}" type="slidenum">
              <a:rPr lang="ru-RU" smtClean="0"/>
              <a:pPr/>
              <a:t>228</a:t>
            </a:fld>
            <a:endParaRPr lang="ru-RU"/>
          </a:p>
        </p:txBody>
      </p:sp>
    </p:spTree>
    <p:extLst>
      <p:ext uri="{BB962C8B-B14F-4D97-AF65-F5344CB8AC3E}">
        <p14:creationId xmlns:p14="http://schemas.microsoft.com/office/powerpoint/2010/main" val="1903286972"/>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Чтобы использовать указатель, нужно присвоить ему адрес существующего объекта. Для этого есть унарный оператор </a:t>
            </a:r>
            <a:r>
              <a:rPr lang="ru-RU" dirty="0">
                <a:solidFill>
                  <a:srgbClr val="EB5757"/>
                </a:solidFill>
                <a:effectLst/>
                <a:latin typeface="SFMono-Regular"/>
              </a:rPr>
              <a:t>&amp;</a:t>
            </a:r>
            <a:r>
              <a:rPr lang="ru-RU" dirty="0"/>
              <a:t> — оператор взятия адреса. Он применяется к объекту, адрес которого хотите получить, и возвращает адрес этого объекта:</a:t>
            </a:r>
            <a:endParaRPr lang="en-US" dirty="0"/>
          </a:p>
          <a:p>
            <a:r>
              <a:rPr lang="ru-RU" dirty="0"/>
              <a:t>Если присвоить указателю </a:t>
            </a:r>
            <a:r>
              <a:rPr lang="ru-RU" dirty="0" err="1">
                <a:solidFill>
                  <a:srgbClr val="EB5757"/>
                </a:solidFill>
                <a:effectLst/>
                <a:latin typeface="SFMono-Regular"/>
              </a:rPr>
              <a:t>value_ptr</a:t>
            </a:r>
            <a:r>
              <a:rPr lang="ru-RU" dirty="0"/>
              <a:t> результат выражения </a:t>
            </a:r>
            <a:r>
              <a:rPr lang="ru-RU" dirty="0">
                <a:solidFill>
                  <a:srgbClr val="EB5757"/>
                </a:solidFill>
                <a:effectLst/>
                <a:latin typeface="SFMono-Regular"/>
              </a:rPr>
              <a:t>&amp;</a:t>
            </a:r>
            <a:r>
              <a:rPr lang="ru-RU" dirty="0" err="1">
                <a:solidFill>
                  <a:srgbClr val="EB5757"/>
                </a:solidFill>
                <a:effectLst/>
                <a:latin typeface="SFMono-Regular"/>
              </a:rPr>
              <a:t>value</a:t>
            </a:r>
            <a:r>
              <a:rPr lang="ru-RU" dirty="0"/>
              <a:t>, указатель будет содержать адрес ячейки памяти, где располагается переменная </a:t>
            </a:r>
            <a:r>
              <a:rPr lang="ru-RU" dirty="0" err="1">
                <a:solidFill>
                  <a:srgbClr val="EB5757"/>
                </a:solidFill>
                <a:effectLst/>
                <a:latin typeface="SFMono-Regular"/>
              </a:rPr>
              <a:t>value</a:t>
            </a:r>
            <a:r>
              <a:rPr lang="ru-RU" dirty="0"/>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Переменную </a:t>
            </a:r>
            <a:r>
              <a:rPr lang="ru-RU" dirty="0" err="1"/>
              <a:t>value</a:t>
            </a:r>
            <a:r>
              <a:rPr lang="ru-RU" dirty="0"/>
              <a:t> и указатель </a:t>
            </a:r>
            <a:r>
              <a:rPr lang="ru-RU" dirty="0" err="1"/>
              <a:t>value_ptr</a:t>
            </a:r>
            <a:r>
              <a:rPr lang="ru-RU" dirty="0"/>
              <a:t> в памяти можем представить так:</a:t>
            </a:r>
          </a:p>
          <a:p>
            <a:r>
              <a:rPr lang="ru-RU" dirty="0"/>
              <a:t>Адреса ячеек памяти приведены для примера.</a:t>
            </a:r>
          </a:p>
        </p:txBody>
      </p:sp>
      <p:sp>
        <p:nvSpPr>
          <p:cNvPr id="4" name="Номер слайда 3"/>
          <p:cNvSpPr>
            <a:spLocks noGrp="1"/>
          </p:cNvSpPr>
          <p:nvPr>
            <p:ph type="sldNum" sz="quarter" idx="5"/>
          </p:nvPr>
        </p:nvSpPr>
        <p:spPr/>
        <p:txBody>
          <a:bodyPr/>
          <a:lstStyle/>
          <a:p>
            <a:fld id="{C72A1285-F988-4153-B7C5-B887A867730D}" type="slidenum">
              <a:rPr lang="ru-RU" smtClean="0"/>
              <a:pPr/>
              <a:t>229</a:t>
            </a:fld>
            <a:endParaRPr lang="ru-RU"/>
          </a:p>
        </p:txBody>
      </p:sp>
    </p:spTree>
    <p:extLst>
      <p:ext uri="{BB962C8B-B14F-4D97-AF65-F5344CB8AC3E}">
        <p14:creationId xmlns:p14="http://schemas.microsoft.com/office/powerpoint/2010/main" val="1005370308"/>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Указателю можно присвоить только адрес объекта совместимого типа. Так, присвоить адрес переменной типа </a:t>
            </a:r>
            <a:r>
              <a:rPr lang="ru-RU" dirty="0" err="1">
                <a:solidFill>
                  <a:srgbClr val="EB5757"/>
                </a:solidFill>
                <a:effectLst/>
                <a:latin typeface="SFMono-Regular"/>
              </a:rPr>
              <a:t>double</a:t>
            </a:r>
            <a:r>
              <a:rPr lang="ru-RU" dirty="0"/>
              <a:t> указателю на тип </a:t>
            </a:r>
            <a:r>
              <a:rPr lang="ru-RU" dirty="0" err="1">
                <a:solidFill>
                  <a:srgbClr val="EB5757"/>
                </a:solidFill>
                <a:effectLst/>
                <a:latin typeface="SFMono-Regular"/>
              </a:rPr>
              <a:t>int</a:t>
            </a:r>
            <a:r>
              <a:rPr lang="ru-RU" dirty="0"/>
              <a:t> нельзя:</a:t>
            </a:r>
          </a:p>
        </p:txBody>
      </p:sp>
      <p:sp>
        <p:nvSpPr>
          <p:cNvPr id="4" name="Номер слайда 3"/>
          <p:cNvSpPr>
            <a:spLocks noGrp="1"/>
          </p:cNvSpPr>
          <p:nvPr>
            <p:ph type="sldNum" sz="quarter" idx="5"/>
          </p:nvPr>
        </p:nvSpPr>
        <p:spPr/>
        <p:txBody>
          <a:bodyPr/>
          <a:lstStyle/>
          <a:p>
            <a:fld id="{C72A1285-F988-4153-B7C5-B887A867730D}" type="slidenum">
              <a:rPr lang="ru-RU" smtClean="0"/>
              <a:pPr/>
              <a:t>230</a:t>
            </a:fld>
            <a:endParaRPr lang="ru-RU"/>
          </a:p>
        </p:txBody>
      </p:sp>
    </p:spTree>
    <p:extLst>
      <p:ext uri="{BB962C8B-B14F-4D97-AF65-F5344CB8AC3E}">
        <p14:creationId xmlns:p14="http://schemas.microsoft.com/office/powerpoint/2010/main" val="2149026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1C9EAD2-569B-40AA-9848-6490EE4B37BF}" type="slidenum">
              <a:rPr lang="ru-RU" smtClean="0"/>
              <a:pPr/>
              <a:t>23</a:t>
            </a:fld>
            <a:endParaRPr lang="ru-RU"/>
          </a:p>
        </p:txBody>
      </p:sp>
      <p:sp>
        <p:nvSpPr>
          <p:cNvPr id="123907" name="Rectangle 2"/>
          <p:cNvSpPr>
            <a:spLocks noGrp="1" noRot="1" noChangeAspect="1" noChangeArrowheads="1" noTextEdit="1"/>
          </p:cNvSpPr>
          <p:nvPr>
            <p:ph type="sldImg"/>
          </p:nvPr>
        </p:nvSpPr>
        <p:spPr>
          <a:xfrm>
            <a:off x="381000" y="685800"/>
            <a:ext cx="6096000" cy="3429000"/>
          </a:xfrm>
          <a:ln/>
        </p:spPr>
      </p:sp>
      <p:sp>
        <p:nvSpPr>
          <p:cNvPr id="123908" name="Rectangle 3"/>
          <p:cNvSpPr>
            <a:spLocks noGrp="1" noChangeArrowheads="1"/>
          </p:cNvSpPr>
          <p:nvPr>
            <p:ph type="body" idx="1"/>
          </p:nvPr>
        </p:nvSpPr>
        <p:spPr>
          <a:noFill/>
          <a:ln/>
        </p:spPr>
        <p:txBody>
          <a:bodyPr/>
          <a:lstStyle/>
          <a:p>
            <a:pPr eaLnBrk="1" hangingPunct="1"/>
            <a:r>
              <a:rPr lang="ru-RU" dirty="0"/>
              <a:t>Помимо просто эстетических соображений, для применения </a:t>
            </a:r>
            <a:r>
              <a:rPr lang="ru-RU" i="1" dirty="0" err="1"/>
              <a:t>typedef</a:t>
            </a:r>
            <a:r>
              <a:rPr lang="ru-RU" dirty="0"/>
              <a:t> существуют две важные причины. Первая - параметризация программы, связанная с проблемой переносимости. Если с помощью </a:t>
            </a:r>
            <a:r>
              <a:rPr lang="ru-RU" i="1" dirty="0" err="1"/>
              <a:t>typedef</a:t>
            </a:r>
            <a:r>
              <a:rPr lang="ru-RU" dirty="0"/>
              <a:t> объявить типы данных, которые, возможно, являются машинно-зависимыми, то при переносе программы на другую машину потребуется внести изменения только в определения </a:t>
            </a:r>
            <a:r>
              <a:rPr lang="ru-RU" i="1" dirty="0" err="1"/>
              <a:t>typedef</a:t>
            </a:r>
            <a:r>
              <a:rPr lang="ru-RU" dirty="0"/>
              <a:t>. Одна из распространенных ситуаций - использование </a:t>
            </a:r>
            <a:r>
              <a:rPr lang="ru-RU" i="1" dirty="0" err="1"/>
              <a:t>typedef</a:t>
            </a:r>
            <a:r>
              <a:rPr lang="ru-RU" dirty="0"/>
              <a:t>-имен для варьирования целыми величинами. Для каждой конкретной машины это предполагает соответствующие установки </a:t>
            </a:r>
            <a:r>
              <a:rPr lang="ru-RU" i="1" dirty="0" err="1"/>
              <a:t>short</a:t>
            </a:r>
            <a:r>
              <a:rPr lang="ru-RU" dirty="0"/>
              <a:t>, </a:t>
            </a:r>
            <a:r>
              <a:rPr lang="ru-RU" i="1" dirty="0" err="1"/>
              <a:t>int</a:t>
            </a:r>
            <a:r>
              <a:rPr lang="ru-RU" dirty="0"/>
              <a:t> или </a:t>
            </a:r>
            <a:r>
              <a:rPr lang="ru-RU" i="1" dirty="0" err="1"/>
              <a:t>long</a:t>
            </a:r>
            <a:r>
              <a:rPr lang="ru-RU" dirty="0"/>
              <a:t>, которые делаются аналогично установкам стандартных типов, например </a:t>
            </a:r>
            <a:r>
              <a:rPr lang="ru-RU" i="1" dirty="0" err="1"/>
              <a:t>size_t</a:t>
            </a:r>
            <a:r>
              <a:rPr lang="ru-RU" dirty="0"/>
              <a:t> и </a:t>
            </a:r>
            <a:r>
              <a:rPr lang="ru-RU" i="1" dirty="0" err="1"/>
              <a:t>ptrdiff_t</a:t>
            </a:r>
            <a:r>
              <a:rPr lang="ru-RU" dirty="0"/>
              <a:t>. </a:t>
            </a:r>
          </a:p>
          <a:p>
            <a:pPr eaLnBrk="1" hangingPunct="1"/>
            <a:r>
              <a:rPr lang="ru-RU" dirty="0"/>
              <a:t>Вторая причина, побуждающая к применению </a:t>
            </a:r>
            <a:r>
              <a:rPr lang="ru-RU" i="1" dirty="0" err="1"/>
              <a:t>typedef</a:t>
            </a:r>
            <a:r>
              <a:rPr lang="ru-RU" dirty="0"/>
              <a:t>,- желание сделать более ясным текст программы. Тип, названный </a:t>
            </a:r>
            <a:r>
              <a:rPr lang="ru-RU" i="1" dirty="0" err="1"/>
              <a:t>Тreeptr</a:t>
            </a:r>
            <a:r>
              <a:rPr lang="ru-RU" dirty="0"/>
              <a:t> (от английских слов </a:t>
            </a:r>
            <a:r>
              <a:rPr lang="ru-RU" dirty="0" err="1"/>
              <a:t>tree</a:t>
            </a:r>
            <a:r>
              <a:rPr lang="ru-RU" dirty="0"/>
              <a:t> - дерево и </a:t>
            </a:r>
            <a:r>
              <a:rPr lang="ru-RU" dirty="0" err="1"/>
              <a:t>pointer</a:t>
            </a:r>
            <a:r>
              <a:rPr lang="ru-RU" dirty="0"/>
              <a:t> - указатель), более понятен, чем тот же тип, записанный как указатель на некоторую сложную структуру. </a:t>
            </a:r>
          </a:p>
        </p:txBody>
      </p:sp>
    </p:spTree>
    <p:extLst>
      <p:ext uri="{BB962C8B-B14F-4D97-AF65-F5344CB8AC3E}">
        <p14:creationId xmlns:p14="http://schemas.microsoft.com/office/powerpoint/2010/main" val="167612860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Объявление указателя лучше объединить с его инициализацией — так запись короче, и неинициализированных указателей в программе не будет</a:t>
            </a:r>
          </a:p>
        </p:txBody>
      </p:sp>
      <p:sp>
        <p:nvSpPr>
          <p:cNvPr id="4" name="Номер слайда 3"/>
          <p:cNvSpPr>
            <a:spLocks noGrp="1"/>
          </p:cNvSpPr>
          <p:nvPr>
            <p:ph type="sldNum" sz="quarter" idx="5"/>
          </p:nvPr>
        </p:nvSpPr>
        <p:spPr/>
        <p:txBody>
          <a:bodyPr/>
          <a:lstStyle/>
          <a:p>
            <a:fld id="{C72A1285-F988-4153-B7C5-B887A867730D}" type="slidenum">
              <a:rPr lang="ru-RU" smtClean="0"/>
              <a:pPr/>
              <a:t>231</a:t>
            </a:fld>
            <a:endParaRPr lang="ru-RU"/>
          </a:p>
        </p:txBody>
      </p:sp>
    </p:spTree>
    <p:extLst>
      <p:ext uri="{BB962C8B-B14F-4D97-AF65-F5344CB8AC3E}">
        <p14:creationId xmlns:p14="http://schemas.microsoft.com/office/powerpoint/2010/main" val="3009226332"/>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Оператор взятия адреса можно применять не только к отдельным переменным, но и к полям структур и классов.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a:t>
            </a:r>
            <a:r>
              <a:rPr lang="ru-RU" dirty="0" err="1"/>
              <a:t>y_ptr</a:t>
            </a:r>
            <a:r>
              <a:rPr lang="ru-RU" dirty="0"/>
              <a:t> имеет тип </a:t>
            </a:r>
            <a:r>
              <a:rPr lang="ru-RU" dirty="0" err="1"/>
              <a:t>double</a:t>
            </a:r>
            <a:r>
              <a:rPr lang="ru-RU" dirty="0"/>
              <a:t>* и ссылается на поле y точки p.</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232</a:t>
            </a:fld>
            <a:endParaRPr lang="ru-RU"/>
          </a:p>
        </p:txBody>
      </p:sp>
    </p:spTree>
    <p:extLst>
      <p:ext uri="{BB962C8B-B14F-4D97-AF65-F5344CB8AC3E}">
        <p14:creationId xmlns:p14="http://schemas.microsoft.com/office/powerpoint/2010/main" val="1130609885"/>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В C++ ссылки — не объекты. Они вводят новое имя для доступа к уже существующему объекту. Поэтому оператор </a:t>
            </a:r>
            <a:r>
              <a:rPr lang="ru-RU" dirty="0">
                <a:solidFill>
                  <a:srgbClr val="EB5757"/>
                </a:solidFill>
                <a:effectLst/>
                <a:latin typeface="SFMono-Regular"/>
              </a:rPr>
              <a:t>&amp;</a:t>
            </a:r>
            <a:r>
              <a:rPr lang="ru-RU" dirty="0"/>
              <a:t>, применённый к ссылке, возвращает не указатель на ссылку, а указатель на сам объект</a:t>
            </a:r>
            <a:r>
              <a:rPr lang="en-US" dirty="0"/>
              <a:t>.</a:t>
            </a:r>
          </a:p>
          <a:p>
            <a:r>
              <a:rPr lang="ru-RU" dirty="0"/>
              <a:t>И переменная </a:t>
            </a:r>
            <a:r>
              <a:rPr lang="ru-RU" dirty="0" err="1">
                <a:solidFill>
                  <a:srgbClr val="EB5757"/>
                </a:solidFill>
                <a:effectLst/>
                <a:latin typeface="SFMono-Regular"/>
              </a:rPr>
              <a:t>answer</a:t>
            </a:r>
            <a:r>
              <a:rPr lang="ru-RU" dirty="0"/>
              <a:t>, и ссылка </a:t>
            </a:r>
            <a:r>
              <a:rPr lang="ru-RU" dirty="0" err="1">
                <a:solidFill>
                  <a:srgbClr val="EB5757"/>
                </a:solidFill>
                <a:effectLst/>
                <a:latin typeface="SFMono-Regular"/>
              </a:rPr>
              <a:t>answer_ref</a:t>
            </a:r>
            <a:r>
              <a:rPr lang="ru-RU" dirty="0"/>
              <a:t> относятся к одному и тому же объекту. Поэтому взятие адреса ссылки равнозначно взятию адреса объекта</a:t>
            </a:r>
            <a:r>
              <a:rPr lang="en-US"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233</a:t>
            </a:fld>
            <a:endParaRPr lang="ru-RU"/>
          </a:p>
        </p:txBody>
      </p:sp>
    </p:spTree>
    <p:extLst>
      <p:ext uri="{BB962C8B-B14F-4D97-AF65-F5344CB8AC3E}">
        <p14:creationId xmlns:p14="http://schemas.microsoft.com/office/powerpoint/2010/main" val="2179819638"/>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Оператор &lt;&lt; может вывести в поток значение указателя:</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234</a:t>
            </a:fld>
            <a:endParaRPr lang="ru-RU"/>
          </a:p>
        </p:txBody>
      </p:sp>
    </p:spTree>
    <p:extLst>
      <p:ext uri="{BB962C8B-B14F-4D97-AF65-F5344CB8AC3E}">
        <p14:creationId xmlns:p14="http://schemas.microsoft.com/office/powerpoint/2010/main" val="3699311161"/>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Неинициализированный указатель содержит неопределённое значение. Использовать такой указатель для доступа к объекту нельзя — поведение программы будет неопределённым. Также нет смысла сравнивать этот указатель с другими — в общем случае отличить значение неинициализированного указателя от инициализированного адресом существующего объекта невозможно.</a:t>
            </a:r>
          </a:p>
          <a:p>
            <a:r>
              <a:rPr lang="ru-RU" dirty="0"/>
              <a:t>Чтобы не иметь дело с неинициализированными указателями, выполняйте инициализацию указателя при его объявлении: присвойте ему адрес существующего объекта совместимого типа или специальное значение </a:t>
            </a:r>
            <a:r>
              <a:rPr lang="ru-RU" dirty="0" err="1"/>
              <a:t>nullptr</a:t>
            </a:r>
            <a:r>
              <a:rPr lang="ru-RU" dirty="0"/>
              <a:t> — нулевой указатель.</a:t>
            </a:r>
          </a:p>
          <a:p>
            <a:r>
              <a:rPr lang="ru-RU" dirty="0"/>
              <a:t>Нулевой указатель хранит значение </a:t>
            </a:r>
            <a:r>
              <a:rPr lang="ru-RU" dirty="0" err="1"/>
              <a:t>nullptr</a:t>
            </a:r>
            <a:r>
              <a:rPr lang="ru-RU" dirty="0"/>
              <a:t>. C++ гарантирует, что по адресу </a:t>
            </a:r>
            <a:r>
              <a:rPr lang="ru-RU" dirty="0" err="1"/>
              <a:t>nullptr</a:t>
            </a:r>
            <a:r>
              <a:rPr lang="ru-RU" dirty="0"/>
              <a:t> не будет размещаться ни один объект программы. Поэтому перед использованием указателя вы сможете определить, есть ли в нём адрес существующего объекта. Для этого сравните указатель со значением </a:t>
            </a:r>
            <a:r>
              <a:rPr lang="ru-RU" dirty="0" err="1"/>
              <a:t>nullptr</a:t>
            </a:r>
            <a:r>
              <a:rPr lang="ru-RU" dirty="0"/>
              <a:t>:</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235</a:t>
            </a:fld>
            <a:endParaRPr lang="ru-RU"/>
          </a:p>
        </p:txBody>
      </p:sp>
    </p:spTree>
    <p:extLst>
      <p:ext uri="{BB962C8B-B14F-4D97-AF65-F5344CB8AC3E}">
        <p14:creationId xmlns:p14="http://schemas.microsoft.com/office/powerpoint/2010/main" val="2344050476"/>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Чтобы получить доступ к объекту в C++, используют унарную операцию разыменования указателя. Она обозначается символом </a:t>
            </a:r>
            <a:r>
              <a:rPr lang="ru-RU" dirty="0">
                <a:solidFill>
                  <a:srgbClr val="EB5757"/>
                </a:solidFill>
                <a:effectLst/>
                <a:latin typeface="SFMono-Regular"/>
              </a:rPr>
              <a:t>*</a:t>
            </a:r>
            <a:r>
              <a:rPr lang="ru-RU" dirty="0"/>
              <a:t>. </a:t>
            </a:r>
            <a:endParaRPr lang="en-US" dirty="0"/>
          </a:p>
          <a:p>
            <a:r>
              <a:rPr lang="ru-RU" dirty="0"/>
              <a:t>Эта операция выполняет обратное действие. Если её применить к указателю, она вернёт ссылку на объект, адрес которого хранит указатель. Доступ к объекту посредством указателя ещё называют косвенным доступом. Рассмотрим, как указатели дают доступ к переменной</a:t>
            </a:r>
            <a:r>
              <a:rPr lang="en-US" dirty="0"/>
              <a:t>.</a:t>
            </a:r>
          </a:p>
          <a:p>
            <a:r>
              <a:rPr lang="ru-RU" dirty="0"/>
              <a:t>В программе создаются переменная </a:t>
            </a:r>
            <a:r>
              <a:rPr lang="ru-RU" dirty="0" err="1">
                <a:solidFill>
                  <a:srgbClr val="EB5757"/>
                </a:solidFill>
                <a:effectLst/>
                <a:latin typeface="SFMono-Regular"/>
              </a:rPr>
              <a:t>value</a:t>
            </a:r>
            <a:r>
              <a:rPr lang="ru-RU" dirty="0"/>
              <a:t> и два указателя </a:t>
            </a:r>
            <a:r>
              <a:rPr lang="ru-RU" dirty="0">
                <a:solidFill>
                  <a:srgbClr val="EB5757"/>
                </a:solidFill>
                <a:effectLst/>
                <a:latin typeface="SFMono-Regular"/>
              </a:rPr>
              <a:t>value_ptr1</a:t>
            </a:r>
            <a:r>
              <a:rPr lang="ru-RU" dirty="0"/>
              <a:t> и </a:t>
            </a:r>
            <a:r>
              <a:rPr lang="ru-RU" dirty="0">
                <a:solidFill>
                  <a:srgbClr val="EB5757"/>
                </a:solidFill>
                <a:effectLst/>
                <a:latin typeface="SFMono-Regular"/>
              </a:rPr>
              <a:t>value_ptr2</a:t>
            </a:r>
            <a:r>
              <a:rPr lang="ru-RU" dirty="0"/>
              <a:t>, ссылающиеся на неё. Доступ к значению </a:t>
            </a:r>
            <a:r>
              <a:rPr lang="ru-RU" dirty="0" err="1">
                <a:solidFill>
                  <a:srgbClr val="EB5757"/>
                </a:solidFill>
                <a:effectLst/>
                <a:latin typeface="SFMono-Regular"/>
              </a:rPr>
              <a:t>value</a:t>
            </a:r>
            <a:r>
              <a:rPr lang="ru-RU" dirty="0"/>
              <a:t> можно получить как напрямую по имени самой переменной, так и косвенно — </a:t>
            </a:r>
            <a:r>
              <a:rPr lang="ru-RU" dirty="0" err="1"/>
              <a:t>разыменовать</a:t>
            </a:r>
            <a:r>
              <a:rPr lang="ru-RU" dirty="0"/>
              <a:t> любой из указателей на неё.</a:t>
            </a:r>
          </a:p>
        </p:txBody>
      </p:sp>
      <p:sp>
        <p:nvSpPr>
          <p:cNvPr id="4" name="Номер слайда 3"/>
          <p:cNvSpPr>
            <a:spLocks noGrp="1"/>
          </p:cNvSpPr>
          <p:nvPr>
            <p:ph type="sldNum" sz="quarter" idx="5"/>
          </p:nvPr>
        </p:nvSpPr>
        <p:spPr/>
        <p:txBody>
          <a:bodyPr/>
          <a:lstStyle/>
          <a:p>
            <a:fld id="{C72A1285-F988-4153-B7C5-B887A867730D}" type="slidenum">
              <a:rPr lang="ru-RU" smtClean="0"/>
              <a:pPr/>
              <a:t>236</a:t>
            </a:fld>
            <a:endParaRPr lang="ru-RU"/>
          </a:p>
        </p:txBody>
      </p:sp>
    </p:spTree>
    <p:extLst>
      <p:ext uri="{BB962C8B-B14F-4D97-AF65-F5344CB8AC3E}">
        <p14:creationId xmlns:p14="http://schemas.microsoft.com/office/powerpoint/2010/main" val="3518266384"/>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Чтобы обратиться к полям и методам классов и структур через указатель, можно использовать оператор </a:t>
            </a:r>
            <a:r>
              <a:rPr lang="ru-RU" dirty="0">
                <a:solidFill>
                  <a:srgbClr val="EB5757"/>
                </a:solidFill>
                <a:effectLst/>
                <a:latin typeface="SFMono-Regular"/>
              </a:rPr>
              <a:t>-&gt;</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237</a:t>
            </a:fld>
            <a:endParaRPr lang="ru-RU"/>
          </a:p>
        </p:txBody>
      </p:sp>
    </p:spTree>
    <p:extLst>
      <p:ext uri="{BB962C8B-B14F-4D97-AF65-F5344CB8AC3E}">
        <p14:creationId xmlns:p14="http://schemas.microsoft.com/office/powerpoint/2010/main" val="3882019740"/>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Операцию разыменования </a:t>
            </a:r>
            <a:r>
              <a:rPr lang="ru-RU" dirty="0">
                <a:solidFill>
                  <a:srgbClr val="EB5757"/>
                </a:solidFill>
                <a:effectLst/>
                <a:latin typeface="SFMono-Regular"/>
              </a:rPr>
              <a:t>*</a:t>
            </a:r>
            <a:r>
              <a:rPr lang="ru-RU" dirty="0"/>
              <a:t> и операцию доступа к полям и методов </a:t>
            </a:r>
            <a:r>
              <a:rPr lang="ru-RU" dirty="0">
                <a:solidFill>
                  <a:srgbClr val="EB5757"/>
                </a:solidFill>
                <a:effectLst/>
                <a:latin typeface="SFMono-Regular"/>
              </a:rPr>
              <a:t>-&gt;</a:t>
            </a:r>
            <a:r>
              <a:rPr lang="ru-RU" dirty="0"/>
              <a:t> можно применять только к указателям, которые хранят адрес существующего объекта в памяти. Использовать их с неинициализированным или нулевым указателем нельзя — это приведёт к неопределённому поведению. Прежде чем применять указатель, который может потенциально иметь нулевое значение, сделайте проверку на равенство </a:t>
            </a:r>
            <a:r>
              <a:rPr lang="ru-RU" dirty="0" err="1">
                <a:solidFill>
                  <a:srgbClr val="EB5757"/>
                </a:solidFill>
                <a:effectLst/>
                <a:latin typeface="SFMono-Regular"/>
              </a:rPr>
              <a:t>nullptr</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238</a:t>
            </a:fld>
            <a:endParaRPr lang="ru-RU"/>
          </a:p>
        </p:txBody>
      </p:sp>
    </p:spTree>
    <p:extLst>
      <p:ext uri="{BB962C8B-B14F-4D97-AF65-F5344CB8AC3E}">
        <p14:creationId xmlns:p14="http://schemas.microsoft.com/office/powerpoint/2010/main" val="4260430613"/>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Переменные в C++ можно объявить константными, чтобы защитить их значение от непреднамеренной модификации. При попытке изменить значение константной переменной компилятор выдаст ошибку.</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Свойство константности сохраняется и при взятии адреса объекта. Операция &amp; возвращает указатель на константный объект — его ещё называют указателем на константу. Такой указатель разрешает читать значение объекта, но не модифицировать его:</a:t>
            </a:r>
          </a:p>
          <a:p>
            <a:r>
              <a:rPr lang="ru-RU" dirty="0"/>
              <a:t>Здесь компилятор не разрешает задать указателю типа </a:t>
            </a:r>
            <a:r>
              <a:rPr lang="ru-RU" dirty="0" err="1">
                <a:solidFill>
                  <a:srgbClr val="EB5757"/>
                </a:solidFill>
                <a:effectLst/>
                <a:latin typeface="SFMono-Regular"/>
              </a:rPr>
              <a:t>int</a:t>
            </a:r>
            <a:r>
              <a:rPr lang="ru-RU" dirty="0">
                <a:solidFill>
                  <a:srgbClr val="EB5757"/>
                </a:solidFill>
                <a:effectLst/>
                <a:latin typeface="SFMono-Regular"/>
              </a:rPr>
              <a:t>*</a:t>
            </a:r>
            <a:r>
              <a:rPr lang="ru-RU" dirty="0"/>
              <a:t> значение адреса константного объекта. Такой указатель позволил бы изменить состояние объекта. В этом плане указатели на константу похожи на константные ссылки.</a:t>
            </a:r>
            <a:endParaRPr lang="en-US"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239</a:t>
            </a:fld>
            <a:endParaRPr lang="ru-RU"/>
          </a:p>
        </p:txBody>
      </p:sp>
    </p:spTree>
    <p:extLst>
      <p:ext uri="{BB962C8B-B14F-4D97-AF65-F5344CB8AC3E}">
        <p14:creationId xmlns:p14="http://schemas.microsoft.com/office/powerpoint/2010/main" val="186509699"/>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на константу может хранить адрес </a:t>
            </a:r>
            <a:r>
              <a:rPr lang="ru-RU" dirty="0" err="1"/>
              <a:t>неконстантного</a:t>
            </a:r>
            <a:r>
              <a:rPr lang="ru-RU" dirty="0"/>
              <a:t> объекта и таким образом предоставить доступ к объекту только для чтения. В этом случае указатель на константу ведёт себя подобно константой ссылке. </a:t>
            </a:r>
          </a:p>
          <a:p>
            <a:r>
              <a:rPr lang="ru-RU" dirty="0"/>
              <a:t>Константные ссылки и указатели на константу запрещают модифицировать объект, только если вы используете именно их. Изменять значение объекта иным способом можно.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этой программе доступ к переменной </a:t>
            </a:r>
            <a:r>
              <a:rPr lang="ru-RU" dirty="0" err="1"/>
              <a:t>value</a:t>
            </a:r>
            <a:r>
              <a:rPr lang="ru-RU" dirty="0"/>
              <a:t> через указатель </a:t>
            </a:r>
            <a:r>
              <a:rPr lang="ru-RU" dirty="0" err="1"/>
              <a:t>const_value_ptr</a:t>
            </a:r>
            <a:r>
              <a:rPr lang="ru-RU" dirty="0"/>
              <a:t> разрешается только для чтения. Саму переменную </a:t>
            </a:r>
            <a:r>
              <a:rPr lang="ru-RU" dirty="0" err="1"/>
              <a:t>value</a:t>
            </a:r>
            <a:r>
              <a:rPr lang="ru-RU" dirty="0"/>
              <a:t> можно изменять как обычно.</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240</a:t>
            </a:fld>
            <a:endParaRPr lang="ru-RU"/>
          </a:p>
        </p:txBody>
      </p:sp>
    </p:spTree>
    <p:extLst>
      <p:ext uri="{BB962C8B-B14F-4D97-AF65-F5344CB8AC3E}">
        <p14:creationId xmlns:p14="http://schemas.microsoft.com/office/powerpoint/2010/main" val="1937818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24</a:t>
            </a:fld>
            <a:endParaRPr lang="ru-RU"/>
          </a:p>
        </p:txBody>
      </p:sp>
    </p:spTree>
    <p:extLst>
      <p:ext uri="{BB962C8B-B14F-4D97-AF65-F5344CB8AC3E}">
        <p14:creationId xmlns:p14="http://schemas.microsoft.com/office/powerpoint/2010/main" val="8801904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В отличие от ссылок, указатели могут в процессе жизни менять своё значение, храня в разные моменты времени адреса разных объектов. Простейший способ изменить значение указателя — присвоить ему адрес другого объекта:</a:t>
            </a:r>
          </a:p>
        </p:txBody>
      </p:sp>
      <p:sp>
        <p:nvSpPr>
          <p:cNvPr id="4" name="Номер слайда 3"/>
          <p:cNvSpPr>
            <a:spLocks noGrp="1"/>
          </p:cNvSpPr>
          <p:nvPr>
            <p:ph type="sldNum" sz="quarter" idx="5"/>
          </p:nvPr>
        </p:nvSpPr>
        <p:spPr/>
        <p:txBody>
          <a:bodyPr/>
          <a:lstStyle/>
          <a:p>
            <a:fld id="{C72A1285-F988-4153-B7C5-B887A867730D}" type="slidenum">
              <a:rPr lang="ru-RU" smtClean="0"/>
              <a:pPr/>
              <a:t>241</a:t>
            </a:fld>
            <a:endParaRPr lang="ru-RU"/>
          </a:p>
        </p:txBody>
      </p:sp>
    </p:spTree>
    <p:extLst>
      <p:ext uri="{BB962C8B-B14F-4D97-AF65-F5344CB8AC3E}">
        <p14:creationId xmlns:p14="http://schemas.microsoft.com/office/powerpoint/2010/main" val="3914601659"/>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Указатель на константу сам константой не будет и может в любой момент начать ссылаться на другой объект:</a:t>
            </a:r>
          </a:p>
        </p:txBody>
      </p:sp>
      <p:sp>
        <p:nvSpPr>
          <p:cNvPr id="4" name="Номер слайда 3"/>
          <p:cNvSpPr>
            <a:spLocks noGrp="1"/>
          </p:cNvSpPr>
          <p:nvPr>
            <p:ph type="sldNum" sz="quarter" idx="5"/>
          </p:nvPr>
        </p:nvSpPr>
        <p:spPr/>
        <p:txBody>
          <a:bodyPr/>
          <a:lstStyle/>
          <a:p>
            <a:fld id="{C72A1285-F988-4153-B7C5-B887A867730D}" type="slidenum">
              <a:rPr lang="ru-RU" smtClean="0"/>
              <a:pPr/>
              <a:t>242</a:t>
            </a:fld>
            <a:endParaRPr lang="ru-RU"/>
          </a:p>
        </p:txBody>
      </p:sp>
    </p:spTree>
    <p:extLst>
      <p:ext uri="{BB962C8B-B14F-4D97-AF65-F5344CB8AC3E}">
        <p14:creationId xmlns:p14="http://schemas.microsoft.com/office/powerpoint/2010/main" val="2456646921"/>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Значение константного указателя нельзя изменить после инициализации. Чтобы объявить такой указатель, поставьте </a:t>
            </a:r>
            <a:r>
              <a:rPr lang="ru-RU" dirty="0" err="1"/>
              <a:t>const</a:t>
            </a:r>
            <a:r>
              <a:rPr lang="ru-RU" dirty="0"/>
              <a:t> справа от знака *. Как и обычная константа, константный указатель должен быть инициализирован при объявлении:</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243</a:t>
            </a:fld>
            <a:endParaRPr lang="ru-RU"/>
          </a:p>
        </p:txBody>
      </p:sp>
    </p:spTree>
    <p:extLst>
      <p:ext uri="{BB962C8B-B14F-4D97-AF65-F5344CB8AC3E}">
        <p14:creationId xmlns:p14="http://schemas.microsoft.com/office/powerpoint/2010/main" val="545213180"/>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Есть простое мнемоническое правило, которое позволяет запомнить, к чему относится </a:t>
            </a:r>
            <a:r>
              <a:rPr lang="ru-RU" dirty="0" err="1">
                <a:solidFill>
                  <a:srgbClr val="EB5757"/>
                </a:solidFill>
                <a:effectLst/>
                <a:latin typeface="SFMono-Regular"/>
              </a:rPr>
              <a:t>const</a:t>
            </a:r>
            <a:r>
              <a:rPr lang="ru-RU" dirty="0"/>
              <a:t> в типе указателя. Для этого прочитайте объявление указателя справа налево, заменяя символ </a:t>
            </a:r>
            <a:r>
              <a:rPr lang="ru-RU" dirty="0">
                <a:solidFill>
                  <a:srgbClr val="EB5757"/>
                </a:solidFill>
                <a:effectLst/>
                <a:latin typeface="SFMono-Regular"/>
              </a:rPr>
              <a:t>*</a:t>
            </a:r>
            <a:r>
              <a:rPr lang="ru-RU" dirty="0"/>
              <a:t> на слово «указатель».</a:t>
            </a:r>
          </a:p>
        </p:txBody>
      </p:sp>
      <p:sp>
        <p:nvSpPr>
          <p:cNvPr id="4" name="Номер слайда 3"/>
          <p:cNvSpPr>
            <a:spLocks noGrp="1"/>
          </p:cNvSpPr>
          <p:nvPr>
            <p:ph type="sldNum" sz="quarter" idx="5"/>
          </p:nvPr>
        </p:nvSpPr>
        <p:spPr/>
        <p:txBody>
          <a:bodyPr/>
          <a:lstStyle/>
          <a:p>
            <a:fld id="{C72A1285-F988-4153-B7C5-B887A867730D}" type="slidenum">
              <a:rPr lang="ru-RU" smtClean="0"/>
              <a:pPr/>
              <a:t>245</a:t>
            </a:fld>
            <a:endParaRPr lang="ru-RU"/>
          </a:p>
        </p:txBody>
      </p:sp>
    </p:spTree>
    <p:extLst>
      <p:ext uri="{BB962C8B-B14F-4D97-AF65-F5344CB8AC3E}">
        <p14:creationId xmlns:p14="http://schemas.microsoft.com/office/powerpoint/2010/main" val="2395986395"/>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Указатели на константу нужны, чтобы хранить адрес константного объекта и ограничивать доступ к </a:t>
            </a:r>
            <a:r>
              <a:rPr lang="ru-RU" dirty="0" err="1"/>
              <a:t>неконстантным</a:t>
            </a:r>
            <a:r>
              <a:rPr lang="ru-RU" dirty="0"/>
              <a:t> объектам. Само значение указателя также может быть константным. Инициализированный при объявлении указатель будет хранить адрес одного и того же объекта в памяти.</a:t>
            </a:r>
          </a:p>
        </p:txBody>
      </p:sp>
      <p:sp>
        <p:nvSpPr>
          <p:cNvPr id="4" name="Номер слайда 3"/>
          <p:cNvSpPr>
            <a:spLocks noGrp="1"/>
          </p:cNvSpPr>
          <p:nvPr>
            <p:ph type="sldNum" sz="quarter" idx="5"/>
          </p:nvPr>
        </p:nvSpPr>
        <p:spPr/>
        <p:txBody>
          <a:bodyPr/>
          <a:lstStyle/>
          <a:p>
            <a:fld id="{C72A1285-F988-4153-B7C5-B887A867730D}" type="slidenum">
              <a:rPr lang="ru-RU" smtClean="0"/>
              <a:pPr/>
              <a:t>246</a:t>
            </a:fld>
            <a:endParaRPr lang="ru-RU"/>
          </a:p>
        </p:txBody>
      </p:sp>
    </p:spTree>
    <p:extLst>
      <p:ext uri="{BB962C8B-B14F-4D97-AF65-F5344CB8AC3E}">
        <p14:creationId xmlns:p14="http://schemas.microsoft.com/office/powerpoint/2010/main" val="2153580877"/>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Образ слайда 1"/>
          <p:cNvSpPr>
            <a:spLocks noGrp="1" noRot="1" noChangeAspect="1" noTextEdit="1"/>
          </p:cNvSpPr>
          <p:nvPr>
            <p:ph type="sldImg"/>
          </p:nvPr>
        </p:nvSpPr>
        <p:spPr>
          <a:xfrm>
            <a:off x="381000" y="685800"/>
            <a:ext cx="6096000" cy="3429000"/>
          </a:xfrm>
          <a:ln/>
        </p:spPr>
      </p:sp>
      <p:sp>
        <p:nvSpPr>
          <p:cNvPr id="138243" name="Заметки 2"/>
          <p:cNvSpPr>
            <a:spLocks noGrp="1"/>
          </p:cNvSpPr>
          <p:nvPr>
            <p:ph type="body" idx="1"/>
          </p:nvPr>
        </p:nvSpPr>
        <p:spPr>
          <a:noFill/>
          <a:ln/>
        </p:spPr>
        <p:txBody>
          <a:bodyPr/>
          <a:lstStyle/>
          <a:p>
            <a:pPr eaLnBrk="1" hangingPunct="1"/>
            <a:endParaRPr lang="ru-RU"/>
          </a:p>
        </p:txBody>
      </p:sp>
      <p:sp>
        <p:nvSpPr>
          <p:cNvPr id="138244" name="Номер слайда 3"/>
          <p:cNvSpPr>
            <a:spLocks noGrp="1"/>
          </p:cNvSpPr>
          <p:nvPr>
            <p:ph type="sldNum" sz="quarter" idx="5"/>
          </p:nvPr>
        </p:nvSpPr>
        <p:spPr>
          <a:noFill/>
        </p:spPr>
        <p:txBody>
          <a:bodyPr/>
          <a:lstStyle/>
          <a:p>
            <a:fld id="{8677231E-9368-4F06-AABD-4A8C03B66527}" type="slidenum">
              <a:rPr lang="ru-RU" smtClean="0"/>
              <a:pPr/>
              <a:t>247</a:t>
            </a:fld>
            <a:endParaRPr lang="ru-RU"/>
          </a:p>
        </p:txBody>
      </p:sp>
    </p:spTree>
    <p:extLst>
      <p:ext uri="{BB962C8B-B14F-4D97-AF65-F5344CB8AC3E}">
        <p14:creationId xmlns:p14="http://schemas.microsoft.com/office/powerpoint/2010/main" val="1303667934"/>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C6CC537-F370-4C6F-914A-BBD949E5CE7B}" type="slidenum">
              <a:rPr lang="ru-RU" smtClean="0"/>
              <a:pPr/>
              <a:t>248</a:t>
            </a:fld>
            <a:endParaRPr lang="ru-RU"/>
          </a:p>
        </p:txBody>
      </p:sp>
      <p:sp>
        <p:nvSpPr>
          <p:cNvPr id="139267" name="Rectangle 2"/>
          <p:cNvSpPr>
            <a:spLocks noGrp="1" noRot="1" noChangeAspect="1" noChangeArrowheads="1" noTextEdit="1"/>
          </p:cNvSpPr>
          <p:nvPr>
            <p:ph type="sldImg"/>
          </p:nvPr>
        </p:nvSpPr>
        <p:spPr>
          <a:xfrm>
            <a:off x="381000" y="685800"/>
            <a:ext cx="6096000" cy="3429000"/>
          </a:xfrm>
          <a:ln/>
        </p:spPr>
      </p:sp>
      <p:sp>
        <p:nvSpPr>
          <p:cNvPr id="139268" name="Rectangle 3"/>
          <p:cNvSpPr>
            <a:spLocks noGrp="1" noChangeArrowheads="1"/>
          </p:cNvSpPr>
          <p:nvPr>
            <p:ph type="body" idx="1"/>
          </p:nvPr>
        </p:nvSpPr>
        <p:spPr>
          <a:noFill/>
          <a:ln/>
        </p:spPr>
        <p:txBody>
          <a:bodyPr/>
          <a:lstStyle/>
          <a:p>
            <a:pPr eaLnBrk="1" hangingPunct="1">
              <a:lnSpc>
                <a:spcPct val="80000"/>
              </a:lnSpc>
            </a:pPr>
            <a:r>
              <a:rPr lang="ru-RU" sz="900" b="1" dirty="0"/>
              <a:t>Хранение данных</a:t>
            </a:r>
          </a:p>
          <a:p>
            <a:pPr eaLnBrk="1" hangingPunct="1">
              <a:lnSpc>
                <a:spcPct val="80000"/>
              </a:lnSpc>
            </a:pPr>
            <a:r>
              <a:rPr lang="ru-RU" sz="900" dirty="0"/>
              <a:t>Одной из самых важных функций любого языка программирования является предоставление возможностей для управления </a:t>
            </a:r>
            <a:r>
              <a:rPr lang="ru-RU" sz="900" dirty="0">
                <a:hlinkClick r:id="rId3" tooltip="Компьютерная память"/>
              </a:rPr>
              <a:t>памятью</a:t>
            </a:r>
            <a:r>
              <a:rPr lang="ru-RU" sz="900" dirty="0"/>
              <a:t> и объектами, хранящимися в ней.</a:t>
            </a:r>
          </a:p>
          <a:p>
            <a:pPr eaLnBrk="1" hangingPunct="1">
              <a:lnSpc>
                <a:spcPct val="80000"/>
              </a:lnSpc>
            </a:pPr>
            <a:r>
              <a:rPr lang="ru-RU" sz="900" dirty="0"/>
              <a:t>В С</a:t>
            </a:r>
            <a:r>
              <a:rPr lang="en-US" sz="900" dirty="0"/>
              <a:t>++</a:t>
            </a:r>
            <a:r>
              <a:rPr lang="ru-RU" sz="900" dirty="0"/>
              <a:t> есть три разных способа выделения памяти для объектов:</a:t>
            </a:r>
          </a:p>
          <a:p>
            <a:pPr eaLnBrk="1" hangingPunct="1">
              <a:lnSpc>
                <a:spcPct val="80000"/>
              </a:lnSpc>
            </a:pPr>
            <a:r>
              <a:rPr lang="ru-RU" sz="900" i="1" dirty="0"/>
              <a:t>Статическое выделение памяти</a:t>
            </a:r>
            <a:r>
              <a:rPr lang="ru-RU" sz="900" dirty="0"/>
              <a:t>: пространство для объектов создаётся в области хранения данных кода программы в момент компиляции; </a:t>
            </a:r>
            <a:r>
              <a:rPr lang="ru-RU" sz="900" dirty="0">
                <a:hlinkClick r:id="rId4" tooltip="Время жизни (программирование)"/>
              </a:rPr>
              <a:t>время жизни</a:t>
            </a:r>
            <a:r>
              <a:rPr lang="ru-RU" sz="900" dirty="0"/>
              <a:t> таких объектов совпадает со временем жизни этого кода. </a:t>
            </a:r>
          </a:p>
          <a:p>
            <a:pPr eaLnBrk="1" hangingPunct="1">
              <a:lnSpc>
                <a:spcPct val="80000"/>
              </a:lnSpc>
            </a:pPr>
            <a:r>
              <a:rPr lang="ru-RU" sz="900" i="1" dirty="0"/>
              <a:t>Автоматическое выделение памяти</a:t>
            </a:r>
            <a:r>
              <a:rPr lang="ru-RU" sz="900" dirty="0"/>
              <a:t>: объекты можно временно хранить в </a:t>
            </a:r>
            <a:r>
              <a:rPr lang="ru-RU" sz="900" dirty="0">
                <a:hlinkClick r:id="rId5" tooltip="Стек"/>
              </a:rPr>
              <a:t>стеке</a:t>
            </a:r>
            <a:r>
              <a:rPr lang="ru-RU" sz="9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eaLnBrk="1" hangingPunct="1">
              <a:lnSpc>
                <a:spcPct val="80000"/>
              </a:lnSpc>
            </a:pPr>
            <a:r>
              <a:rPr lang="ru-RU" sz="900" i="1" dirty="0"/>
              <a:t>Динамическое выделение памяти</a:t>
            </a:r>
            <a:r>
              <a:rPr lang="ru-RU" sz="900" dirty="0"/>
              <a:t>: блоки памяти нужного размера могут запрашиваться во время выполнения программы с помощью библиотечных функций </a:t>
            </a:r>
            <a:r>
              <a:rPr lang="ru-RU" sz="900" dirty="0" err="1"/>
              <a:t>malloc</a:t>
            </a:r>
            <a:r>
              <a:rPr lang="ru-RU" sz="900" dirty="0"/>
              <a:t>, </a:t>
            </a:r>
            <a:r>
              <a:rPr lang="ru-RU" sz="900" dirty="0" err="1"/>
              <a:t>realloc</a:t>
            </a:r>
            <a:r>
              <a:rPr lang="ru-RU" sz="900" dirty="0"/>
              <a:t> и </a:t>
            </a:r>
            <a:r>
              <a:rPr lang="ru-RU" sz="900" dirty="0" err="1"/>
              <a:t>free</a:t>
            </a:r>
            <a:r>
              <a:rPr lang="ru-RU" sz="900" dirty="0"/>
              <a:t> из области памяти, называемой </a:t>
            </a:r>
            <a:r>
              <a:rPr lang="ru-RU" sz="900" dirty="0">
                <a:hlinkClick r:id="rId6" tooltip="Куча (информатика)"/>
              </a:rPr>
              <a:t>кучей</a:t>
            </a:r>
            <a:r>
              <a:rPr lang="ru-RU" sz="900" dirty="0"/>
              <a:t>. Эти блоки освобождаются и могут быть использованы снова после вызова для них функции </a:t>
            </a:r>
            <a:r>
              <a:rPr lang="ru-RU" sz="900" dirty="0" err="1"/>
              <a:t>free</a:t>
            </a:r>
            <a:r>
              <a:rPr lang="ru-RU" sz="900" dirty="0"/>
              <a:t>. </a:t>
            </a:r>
          </a:p>
          <a:p>
            <a:pPr eaLnBrk="1" hangingPunct="1">
              <a:lnSpc>
                <a:spcPct val="80000"/>
              </a:lnSpc>
            </a:pPr>
            <a:r>
              <a:rPr lang="ru-RU" sz="900" dirty="0"/>
              <a:t>Все три этих способа хранения данных пригодны в различных ситуациях и имеют свои преимущества и недостатки. Например, статическое выделение памяти не имеет накладных расходов по выделению, автоматическое выделение — лишь малые расходы при выделении, а вот динамическое выделение потенциально требует больших расходов и на выделение, и на освобождение памяти. С другой стороны, память стека гораздо больше ограничена, чем статическая, или память в куче. Только динамическая память может использоваться в случаях, когда размер используемых объектов заранее неизвестен. Большинство программ на Си интенсивно используют все три этих способа.</a:t>
            </a:r>
          </a:p>
          <a:p>
            <a:pPr eaLnBrk="1" hangingPunct="1">
              <a:lnSpc>
                <a:spcPct val="80000"/>
              </a:lnSpc>
            </a:pPr>
            <a:r>
              <a:rPr lang="ru-RU" sz="900" dirty="0"/>
              <a:t>Там, где это возможно, предпочтительным является автоматическое или статическое выделение памяти, потому что такой способ хранения объектов управляется </a:t>
            </a:r>
            <a:r>
              <a:rPr lang="ru-RU" sz="900" dirty="0">
                <a:hlinkClick r:id="rId7" tooltip="Компилятор"/>
              </a:rPr>
              <a:t>компилятором</a:t>
            </a:r>
            <a:r>
              <a:rPr lang="ru-RU" sz="900" dirty="0"/>
              <a:t>, что освобождает программиста от трудностей ручного выделения и освобождения памяти, как правило, служащего источником трудно отыскиваемых </a:t>
            </a:r>
            <a:r>
              <a:rPr lang="ru-RU" sz="900" dirty="0">
                <a:hlinkClick r:id="rId8" tooltip="Баг"/>
              </a:rPr>
              <a:t>ошибок</a:t>
            </a:r>
            <a:r>
              <a:rPr lang="ru-RU" sz="900" dirty="0"/>
              <a:t> в программе. К сожалению, многие структуры данных имеют переменный размер во время выполнения программы, поэтому из-за того, что автоматически и статически выделенные области должны иметь известный фиксированный размер во время компиляции, очень часто требуется использовать динамическое выделение. Массивы переменного размера — самый распространённый пример такого использования памяти.</a:t>
            </a:r>
          </a:p>
        </p:txBody>
      </p:sp>
    </p:spTree>
    <p:extLst>
      <p:ext uri="{BB962C8B-B14F-4D97-AF65-F5344CB8AC3E}">
        <p14:creationId xmlns:p14="http://schemas.microsoft.com/office/powerpoint/2010/main" val="3795885997"/>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249</a:t>
            </a:fld>
            <a:endParaRPr lang="ru-RU"/>
          </a:p>
        </p:txBody>
      </p:sp>
    </p:spTree>
    <p:extLst>
      <p:ext uri="{BB962C8B-B14F-4D97-AF65-F5344CB8AC3E}">
        <p14:creationId xmlns:p14="http://schemas.microsoft.com/office/powerpoint/2010/main" val="2328434448"/>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Так как переменная </a:t>
            </a:r>
            <a:r>
              <a:rPr lang="ru-RU" dirty="0" err="1">
                <a:solidFill>
                  <a:srgbClr val="EB5757"/>
                </a:solidFill>
                <a:effectLst/>
                <a:latin typeface="SFMono-Regular"/>
              </a:rPr>
              <a:t>value</a:t>
            </a:r>
            <a:r>
              <a:rPr lang="ru-RU" dirty="0"/>
              <a:t> — глобальная, её адрес остаётся неизменным на протяжении всей работы программы. Любая функция может изменить значение </a:t>
            </a:r>
            <a:r>
              <a:rPr lang="ru-RU" dirty="0" err="1">
                <a:solidFill>
                  <a:srgbClr val="EB5757"/>
                </a:solidFill>
                <a:effectLst/>
                <a:latin typeface="SFMono-Regular"/>
              </a:rPr>
              <a:t>value</a:t>
            </a:r>
            <a:r>
              <a:rPr lang="ru-RU" dirty="0"/>
              <a:t> и повлиять тем самым на работу остальных функций, которые используют эту глобальную переменную.</a:t>
            </a:r>
          </a:p>
        </p:txBody>
      </p:sp>
      <p:sp>
        <p:nvSpPr>
          <p:cNvPr id="4" name="Номер слайда 3"/>
          <p:cNvSpPr>
            <a:spLocks noGrp="1"/>
          </p:cNvSpPr>
          <p:nvPr>
            <p:ph type="sldNum" sz="quarter" idx="5"/>
          </p:nvPr>
        </p:nvSpPr>
        <p:spPr/>
        <p:txBody>
          <a:bodyPr/>
          <a:lstStyle/>
          <a:p>
            <a:fld id="{C72A1285-F988-4153-B7C5-B887A867730D}" type="slidenum">
              <a:rPr lang="ru-RU" smtClean="0"/>
              <a:pPr/>
              <a:t>250</a:t>
            </a:fld>
            <a:endParaRPr lang="ru-RU"/>
          </a:p>
        </p:txBody>
      </p:sp>
    </p:spTree>
    <p:extLst>
      <p:ext uri="{BB962C8B-B14F-4D97-AF65-F5344CB8AC3E}">
        <p14:creationId xmlns:p14="http://schemas.microsoft.com/office/powerpoint/2010/main" val="3637130826"/>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Память для хранения объекта автоматически выделяется при входе в блок, где этот объект объявлен, и освобождается при выходе из блока. Такой способ выделения памяти используют локальные переменные и аргументы функций.</a:t>
            </a:r>
          </a:p>
          <a:p>
            <a:r>
              <a:rPr lang="ru-RU" dirty="0"/>
              <a:t>Стандарт C++ не оговаривает, как должно происходить автоматическое выделение памяти для локальных переменных. Распространённые компиляторы хранят локальные переменные в области памяти, где располагается стек вызовов функций.</a:t>
            </a:r>
          </a:p>
          <a:p>
            <a:r>
              <a:rPr lang="ru-RU" dirty="0"/>
              <a:t>При входе в функцию программа выделяет кадр стека — блок памяти, способный вместить все локальные переменные текущей функции. При выходе из функции этот кадр удаляется.</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251</a:t>
            </a:fld>
            <a:endParaRPr lang="ru-RU"/>
          </a:p>
        </p:txBody>
      </p:sp>
    </p:spTree>
    <p:extLst>
      <p:ext uri="{BB962C8B-B14F-4D97-AF65-F5344CB8AC3E}">
        <p14:creationId xmlns:p14="http://schemas.microsoft.com/office/powerpoint/2010/main" val="732214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D6C360D-8BEA-4BDD-A4FB-DC9C20ABA885}" type="slidenum">
              <a:rPr lang="ru-RU" smtClean="0"/>
              <a:pPr/>
              <a:t>26</a:t>
            </a:fld>
            <a:endParaRPr lang="ru-RU"/>
          </a:p>
        </p:txBody>
      </p:sp>
      <p:sp>
        <p:nvSpPr>
          <p:cNvPr id="124931" name="Rectangle 2"/>
          <p:cNvSpPr>
            <a:spLocks noGrp="1" noRot="1" noChangeAspect="1" noChangeArrowheads="1" noTextEdit="1"/>
          </p:cNvSpPr>
          <p:nvPr>
            <p:ph type="sldImg"/>
          </p:nvPr>
        </p:nvSpPr>
        <p:spPr>
          <a:xfrm>
            <a:off x="381000" y="685800"/>
            <a:ext cx="6096000" cy="3429000"/>
          </a:xfrm>
          <a:ln/>
        </p:spPr>
      </p:sp>
      <p:sp>
        <p:nvSpPr>
          <p:cNvPr id="124932" name="Rectangle 3"/>
          <p:cNvSpPr>
            <a:spLocks noGrp="1" noChangeArrowheads="1"/>
          </p:cNvSpPr>
          <p:nvPr>
            <p:ph type="body" idx="1"/>
          </p:nvPr>
        </p:nvSpPr>
        <p:spPr>
          <a:noFill/>
          <a:ln/>
        </p:spPr>
        <p:txBody>
          <a:bodyPr/>
          <a:lstStyle/>
          <a:p>
            <a:pPr eaLnBrk="1" hangingPunct="1"/>
            <a:r>
              <a:rPr lang="ru-RU"/>
              <a:t>На платформе </a:t>
            </a:r>
            <a:r>
              <a:rPr lang="en-US"/>
              <a:t>x86/win32</a:t>
            </a:r>
            <a:r>
              <a:rPr lang="ru-RU"/>
              <a:t> целочисленные типы данных имеют следующие размеры в байтах:</a:t>
            </a:r>
          </a:p>
          <a:p>
            <a:pPr eaLnBrk="1" hangingPunct="1"/>
            <a:r>
              <a:rPr lang="en-US"/>
              <a:t>char – 1</a:t>
            </a:r>
          </a:p>
          <a:p>
            <a:pPr eaLnBrk="1" hangingPunct="1"/>
            <a:r>
              <a:rPr lang="en-US"/>
              <a:t>short – 2</a:t>
            </a:r>
          </a:p>
          <a:p>
            <a:pPr eaLnBrk="1" hangingPunct="1"/>
            <a:r>
              <a:rPr lang="en-US"/>
              <a:t>int – 4</a:t>
            </a:r>
          </a:p>
          <a:p>
            <a:pPr eaLnBrk="1" hangingPunct="1"/>
            <a:r>
              <a:rPr lang="en-US"/>
              <a:t>long – 4</a:t>
            </a:r>
          </a:p>
          <a:p>
            <a:pPr eaLnBrk="1" hangingPunct="1"/>
            <a:endParaRPr lang="ru-RU"/>
          </a:p>
        </p:txBody>
      </p:sp>
    </p:spTree>
    <p:extLst>
      <p:ext uri="{BB962C8B-B14F-4D97-AF65-F5344CB8AC3E}">
        <p14:creationId xmlns:p14="http://schemas.microsoft.com/office/powerpoint/2010/main" val="3343445469"/>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При первом входе в функцию </a:t>
            </a:r>
            <a:r>
              <a:rPr lang="ru-RU" dirty="0" err="1">
                <a:solidFill>
                  <a:srgbClr val="EB5757"/>
                </a:solidFill>
                <a:effectLst/>
                <a:latin typeface="SFMono-Regular"/>
              </a:rPr>
              <a:t>Factorial</a:t>
            </a:r>
            <a:r>
              <a:rPr lang="ru-RU" dirty="0"/>
              <a:t> адрес, по которому расположена переменная </a:t>
            </a:r>
            <a:r>
              <a:rPr lang="ru-RU" dirty="0">
                <a:solidFill>
                  <a:srgbClr val="EB5757"/>
                </a:solidFill>
                <a:effectLst/>
                <a:latin typeface="SFMono-Regular"/>
              </a:rPr>
              <a:t>n</a:t>
            </a:r>
            <a:r>
              <a:rPr lang="ru-RU" dirty="0"/>
              <a:t>, всегда один и тот же — в нашем случае </a:t>
            </a:r>
            <a:r>
              <a:rPr lang="en-US" dirty="0">
                <a:solidFill>
                  <a:srgbClr val="EB5757"/>
                </a:solidFill>
                <a:effectLst/>
                <a:latin typeface="SFMono-Regular"/>
              </a:rPr>
              <a:t>0x7fff9c2d29fc</a:t>
            </a:r>
            <a:r>
              <a:rPr lang="ru-RU" dirty="0"/>
              <a:t>. С каждым следующим рекурсивным вызовом переменная </a:t>
            </a:r>
            <a:r>
              <a:rPr lang="ru-RU" dirty="0">
                <a:solidFill>
                  <a:srgbClr val="EB5757"/>
                </a:solidFill>
                <a:effectLst/>
                <a:latin typeface="SFMono-Regular"/>
              </a:rPr>
              <a:t>n</a:t>
            </a:r>
            <a:r>
              <a:rPr lang="ru-RU" dirty="0"/>
              <a:t> размещается по адресу, меньшему на </a:t>
            </a:r>
            <a:r>
              <a:rPr lang="ru-RU" dirty="0">
                <a:solidFill>
                  <a:srgbClr val="EB5757"/>
                </a:solidFill>
                <a:effectLst/>
                <a:latin typeface="SFMono-Regular"/>
              </a:rPr>
              <a:t>0x</a:t>
            </a:r>
            <a:r>
              <a:rPr lang="en-US" dirty="0">
                <a:solidFill>
                  <a:srgbClr val="EB5757"/>
                </a:solidFill>
                <a:effectLst/>
                <a:latin typeface="SFMono-Regular"/>
              </a:rPr>
              <a:t>7</a:t>
            </a:r>
            <a:r>
              <a:rPr lang="ru-RU" dirty="0">
                <a:solidFill>
                  <a:srgbClr val="EB5757"/>
                </a:solidFill>
                <a:effectLst/>
                <a:latin typeface="SFMono-Regular"/>
              </a:rPr>
              <a:t>0</a:t>
            </a:r>
            <a:r>
              <a:rPr lang="ru-RU" dirty="0"/>
              <a:t> — </a:t>
            </a:r>
            <a:r>
              <a:rPr lang="en-US" dirty="0"/>
              <a:t>112</a:t>
            </a:r>
            <a:r>
              <a:rPr lang="ru-RU" dirty="0"/>
              <a:t> в десятичной системе. </a:t>
            </a:r>
          </a:p>
          <a:p>
            <a:r>
              <a:rPr lang="ru-RU" dirty="0"/>
              <a:t>Можно сделать вывод, что размер кадра стека функции </a:t>
            </a:r>
            <a:r>
              <a:rPr lang="ru-RU" dirty="0" err="1">
                <a:solidFill>
                  <a:srgbClr val="EB5757"/>
                </a:solidFill>
                <a:effectLst/>
                <a:latin typeface="SFMono-Regular"/>
              </a:rPr>
              <a:t>Factorial</a:t>
            </a:r>
            <a:r>
              <a:rPr lang="ru-RU" dirty="0"/>
              <a:t> равен 112 байтам. Стек на платформе x86/x64 «растёт» сверху вниз. Этим объясняется уменьшение адреса размещения локальных переменных при вложенных вызовах функции.</a:t>
            </a:r>
          </a:p>
        </p:txBody>
      </p:sp>
      <p:sp>
        <p:nvSpPr>
          <p:cNvPr id="4" name="Номер слайда 3"/>
          <p:cNvSpPr>
            <a:spLocks noGrp="1"/>
          </p:cNvSpPr>
          <p:nvPr>
            <p:ph type="sldNum" sz="quarter" idx="5"/>
          </p:nvPr>
        </p:nvSpPr>
        <p:spPr/>
        <p:txBody>
          <a:bodyPr/>
          <a:lstStyle/>
          <a:p>
            <a:fld id="{C72A1285-F988-4153-B7C5-B887A867730D}" type="slidenum">
              <a:rPr lang="ru-RU" smtClean="0"/>
              <a:pPr/>
              <a:t>254</a:t>
            </a:fld>
            <a:endParaRPr lang="ru-RU"/>
          </a:p>
        </p:txBody>
      </p:sp>
    </p:spTree>
    <p:extLst>
      <p:ext uri="{BB962C8B-B14F-4D97-AF65-F5344CB8AC3E}">
        <p14:creationId xmlns:p14="http://schemas.microsoft.com/office/powerpoint/2010/main" val="2881018857"/>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Функция </a:t>
            </a:r>
            <a:r>
              <a:rPr lang="ru-RU" dirty="0" err="1">
                <a:solidFill>
                  <a:srgbClr val="EB5757"/>
                </a:solidFill>
                <a:effectLst/>
                <a:latin typeface="SFMono-Regular"/>
              </a:rPr>
              <a:t>Run</a:t>
            </a:r>
            <a:r>
              <a:rPr lang="ru-RU" dirty="0"/>
              <a:t> три раза вызывается с одним и тем же значением </a:t>
            </a:r>
            <a:r>
              <a:rPr lang="ru-RU" dirty="0" err="1">
                <a:solidFill>
                  <a:srgbClr val="EB5757"/>
                </a:solidFill>
                <a:effectLst/>
                <a:latin typeface="SFMono-Regular"/>
              </a:rPr>
              <a:t>time</a:t>
            </a:r>
            <a:r>
              <a:rPr lang="ru-RU" dirty="0"/>
              <a:t>. Однако скорость перемещения после каждого забега уменьшается вдвое. В результате пройденное расстояние будет равно 12\times10 + 6\times10 + 3\times10 = 210. Вот так глобальные переменные неочевидным образом усложняют анализ работы программы.</a:t>
            </a:r>
          </a:p>
        </p:txBody>
      </p:sp>
      <p:sp>
        <p:nvSpPr>
          <p:cNvPr id="4" name="Номер слайда 3"/>
          <p:cNvSpPr>
            <a:spLocks noGrp="1"/>
          </p:cNvSpPr>
          <p:nvPr>
            <p:ph type="sldNum" sz="quarter" idx="5"/>
          </p:nvPr>
        </p:nvSpPr>
        <p:spPr/>
        <p:txBody>
          <a:bodyPr/>
          <a:lstStyle/>
          <a:p>
            <a:fld id="{C72A1285-F988-4153-B7C5-B887A867730D}" type="slidenum">
              <a:rPr lang="ru-RU" smtClean="0"/>
              <a:pPr/>
              <a:t>256</a:t>
            </a:fld>
            <a:endParaRPr lang="ru-RU"/>
          </a:p>
        </p:txBody>
      </p:sp>
    </p:spTree>
    <p:extLst>
      <p:ext uri="{BB962C8B-B14F-4D97-AF65-F5344CB8AC3E}">
        <p14:creationId xmlns:p14="http://schemas.microsoft.com/office/powerpoint/2010/main" val="180207715"/>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Образ слайда 1"/>
          <p:cNvSpPr>
            <a:spLocks noGrp="1" noRot="1" noChangeAspect="1" noTextEdit="1"/>
          </p:cNvSpPr>
          <p:nvPr>
            <p:ph type="sldImg"/>
          </p:nvPr>
        </p:nvSpPr>
        <p:spPr>
          <a:xfrm>
            <a:off x="381000" y="685800"/>
            <a:ext cx="6096000" cy="3429000"/>
          </a:xfrm>
          <a:ln/>
        </p:spPr>
      </p:sp>
      <p:sp>
        <p:nvSpPr>
          <p:cNvPr id="178179" name="Заметки 2"/>
          <p:cNvSpPr>
            <a:spLocks noGrp="1"/>
          </p:cNvSpPr>
          <p:nvPr>
            <p:ph type="body" idx="1"/>
          </p:nvPr>
        </p:nvSpPr>
        <p:spPr>
          <a:noFill/>
          <a:ln/>
        </p:spPr>
        <p:txBody>
          <a:bodyPr/>
          <a:lstStyle/>
          <a:p>
            <a:pPr eaLnBrk="1" hangingPunct="1"/>
            <a:endParaRPr lang="ru-RU"/>
          </a:p>
        </p:txBody>
      </p:sp>
      <p:sp>
        <p:nvSpPr>
          <p:cNvPr id="178180" name="Номер слайда 3"/>
          <p:cNvSpPr>
            <a:spLocks noGrp="1"/>
          </p:cNvSpPr>
          <p:nvPr>
            <p:ph type="sldNum" sz="quarter" idx="5"/>
          </p:nvPr>
        </p:nvSpPr>
        <p:spPr>
          <a:noFill/>
        </p:spPr>
        <p:txBody>
          <a:bodyPr/>
          <a:lstStyle/>
          <a:p>
            <a:fld id="{444859B8-6A53-4F2C-961E-51553AC96538}" type="slidenum">
              <a:rPr lang="ru-RU" smtClean="0"/>
              <a:pPr/>
              <a:t>257</a:t>
            </a:fld>
            <a:endParaRPr lang="ru-RU"/>
          </a:p>
        </p:txBody>
      </p:sp>
    </p:spTree>
    <p:extLst>
      <p:ext uri="{BB962C8B-B14F-4D97-AF65-F5344CB8AC3E}">
        <p14:creationId xmlns:p14="http://schemas.microsoft.com/office/powerpoint/2010/main" val="996270956"/>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059C6C0-5C50-4EF7-A1A7-B5BD64C2DFB0}" type="slidenum">
              <a:rPr lang="ru-RU" smtClean="0"/>
              <a:pPr/>
              <a:t>258</a:t>
            </a:fld>
            <a:endParaRPr lang="ru-RU"/>
          </a:p>
        </p:txBody>
      </p:sp>
      <p:sp>
        <p:nvSpPr>
          <p:cNvPr id="179203" name="Rectangle 2"/>
          <p:cNvSpPr>
            <a:spLocks noGrp="1" noRot="1" noChangeAspect="1" noChangeArrowheads="1" noTextEdit="1"/>
          </p:cNvSpPr>
          <p:nvPr>
            <p:ph type="sldImg"/>
          </p:nvPr>
        </p:nvSpPr>
        <p:spPr>
          <a:xfrm>
            <a:off x="381000" y="685800"/>
            <a:ext cx="6096000" cy="3429000"/>
          </a:xfrm>
          <a:ln/>
        </p:spPr>
      </p:sp>
      <p:sp>
        <p:nvSpPr>
          <p:cNvPr id="179204" name="Rectangle 3"/>
          <p:cNvSpPr>
            <a:spLocks noGrp="1" noChangeArrowheads="1"/>
          </p:cNvSpPr>
          <p:nvPr>
            <p:ph type="body" idx="1"/>
          </p:nvPr>
        </p:nvSpPr>
        <p:spPr>
          <a:noFill/>
          <a:ln/>
        </p:spPr>
        <p:txBody>
          <a:bodyPr/>
          <a:lstStyle/>
          <a:p>
            <a:pPr eaLnBrk="1" hangingPunct="1"/>
            <a:r>
              <a:rPr lang="ru-RU"/>
              <a:t>В данном примере в памяти находятся 2 переменные</a:t>
            </a:r>
            <a:r>
              <a:rPr lang="en-US"/>
              <a:t>:</a:t>
            </a:r>
          </a:p>
          <a:p>
            <a:pPr eaLnBrk="1" hangingPunct="1"/>
            <a:r>
              <a:rPr lang="en-US" b="1"/>
              <a:t>int</a:t>
            </a:r>
            <a:r>
              <a:rPr lang="en-US"/>
              <a:t> i</a:t>
            </a:r>
          </a:p>
          <a:p>
            <a:pPr eaLnBrk="1" hangingPunct="1"/>
            <a:r>
              <a:rPr lang="en-US" b="1"/>
              <a:t>char</a:t>
            </a:r>
            <a:r>
              <a:rPr lang="en-US"/>
              <a:t> a</a:t>
            </a:r>
          </a:p>
          <a:p>
            <a:pPr eaLnBrk="1" hangingPunct="1"/>
            <a:r>
              <a:rPr lang="ru-RU"/>
              <a:t>На данной машине тип </a:t>
            </a:r>
            <a:r>
              <a:rPr lang="en-US" b="1"/>
              <a:t>int</a:t>
            </a:r>
            <a:r>
              <a:rPr lang="en-US"/>
              <a:t> </a:t>
            </a:r>
            <a:r>
              <a:rPr lang="ru-RU"/>
              <a:t>занимает четыре байта, а тип </a:t>
            </a:r>
            <a:r>
              <a:rPr lang="en-US" b="1"/>
              <a:t>char</a:t>
            </a:r>
            <a:r>
              <a:rPr lang="en-US"/>
              <a:t> – </a:t>
            </a:r>
            <a:r>
              <a:rPr lang="ru-RU"/>
              <a:t>один</a:t>
            </a:r>
          </a:p>
          <a:p>
            <a:pPr eaLnBrk="1" hangingPunct="1"/>
            <a:r>
              <a:rPr lang="ru-RU"/>
              <a:t>Порядок следования байт в целых числах на данной машине – т.н. </a:t>
            </a:r>
            <a:r>
              <a:rPr lang="en-US" b="1"/>
              <a:t>little endian</a:t>
            </a:r>
            <a:r>
              <a:rPr lang="ru-RU"/>
              <a:t> – младшие байты располагаются по младшему адресу</a:t>
            </a:r>
          </a:p>
          <a:p>
            <a:pPr eaLnBrk="1" hangingPunct="1"/>
            <a:r>
              <a:rPr lang="ru-RU"/>
              <a:t>На других машинах порядок байт, а также размеры типов данных могут различаться</a:t>
            </a:r>
          </a:p>
        </p:txBody>
      </p:sp>
    </p:spTree>
    <p:extLst>
      <p:ext uri="{BB962C8B-B14F-4D97-AF65-F5344CB8AC3E}">
        <p14:creationId xmlns:p14="http://schemas.microsoft.com/office/powerpoint/2010/main" val="2878569081"/>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Образ слайда 1"/>
          <p:cNvSpPr>
            <a:spLocks noGrp="1" noRot="1" noChangeAspect="1" noTextEdit="1"/>
          </p:cNvSpPr>
          <p:nvPr>
            <p:ph type="sldImg"/>
          </p:nvPr>
        </p:nvSpPr>
        <p:spPr>
          <a:xfrm>
            <a:off x="381000" y="685800"/>
            <a:ext cx="6096000" cy="3429000"/>
          </a:xfrm>
          <a:ln/>
        </p:spPr>
      </p:sp>
      <p:sp>
        <p:nvSpPr>
          <p:cNvPr id="180227" name="Заметки 2"/>
          <p:cNvSpPr>
            <a:spLocks noGrp="1"/>
          </p:cNvSpPr>
          <p:nvPr>
            <p:ph type="body" idx="1"/>
          </p:nvPr>
        </p:nvSpPr>
        <p:spPr>
          <a:noFill/>
          <a:ln/>
        </p:spPr>
        <p:txBody>
          <a:bodyPr/>
          <a:lstStyle/>
          <a:p>
            <a:pPr eaLnBrk="1" hangingPunct="1"/>
            <a:endParaRPr lang="ru-RU"/>
          </a:p>
        </p:txBody>
      </p:sp>
      <p:sp>
        <p:nvSpPr>
          <p:cNvPr id="180228" name="Номер слайда 3"/>
          <p:cNvSpPr>
            <a:spLocks noGrp="1"/>
          </p:cNvSpPr>
          <p:nvPr>
            <p:ph type="sldNum" sz="quarter" idx="5"/>
          </p:nvPr>
        </p:nvSpPr>
        <p:spPr>
          <a:noFill/>
        </p:spPr>
        <p:txBody>
          <a:bodyPr/>
          <a:lstStyle/>
          <a:p>
            <a:fld id="{8EE9073A-7ECC-4325-A5EF-E5BC0BFC302B}" type="slidenum">
              <a:rPr lang="ru-RU" smtClean="0"/>
              <a:pPr/>
              <a:t>259</a:t>
            </a:fld>
            <a:endParaRPr lang="ru-RU"/>
          </a:p>
        </p:txBody>
      </p:sp>
    </p:spTree>
    <p:extLst>
      <p:ext uri="{BB962C8B-B14F-4D97-AF65-F5344CB8AC3E}">
        <p14:creationId xmlns:p14="http://schemas.microsoft.com/office/powerpoint/2010/main" val="794491967"/>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Образ слайда 1"/>
          <p:cNvSpPr>
            <a:spLocks noGrp="1" noRot="1" noChangeAspect="1" noTextEdit="1"/>
          </p:cNvSpPr>
          <p:nvPr>
            <p:ph type="sldImg"/>
          </p:nvPr>
        </p:nvSpPr>
        <p:spPr>
          <a:xfrm>
            <a:off x="381000" y="685800"/>
            <a:ext cx="6096000" cy="3429000"/>
          </a:xfrm>
          <a:ln/>
        </p:spPr>
      </p:sp>
      <p:sp>
        <p:nvSpPr>
          <p:cNvPr id="181251" name="Заметки 2"/>
          <p:cNvSpPr>
            <a:spLocks noGrp="1"/>
          </p:cNvSpPr>
          <p:nvPr>
            <p:ph type="body" idx="1"/>
          </p:nvPr>
        </p:nvSpPr>
        <p:spPr>
          <a:noFill/>
          <a:ln/>
        </p:spPr>
        <p:txBody>
          <a:bodyPr/>
          <a:lstStyle/>
          <a:p>
            <a:pPr eaLnBrk="1" hangingPunct="1"/>
            <a:endParaRPr lang="ru-RU"/>
          </a:p>
        </p:txBody>
      </p:sp>
      <p:sp>
        <p:nvSpPr>
          <p:cNvPr id="181252" name="Номер слайда 3"/>
          <p:cNvSpPr>
            <a:spLocks noGrp="1"/>
          </p:cNvSpPr>
          <p:nvPr>
            <p:ph type="sldNum" sz="quarter" idx="5"/>
          </p:nvPr>
        </p:nvSpPr>
        <p:spPr>
          <a:noFill/>
        </p:spPr>
        <p:txBody>
          <a:bodyPr/>
          <a:lstStyle/>
          <a:p>
            <a:fld id="{9969F3BE-266C-4F8E-A778-95D275E9C627}" type="slidenum">
              <a:rPr lang="ru-RU" smtClean="0"/>
              <a:pPr/>
              <a:t>260</a:t>
            </a:fld>
            <a:endParaRPr lang="ru-RU"/>
          </a:p>
        </p:txBody>
      </p:sp>
    </p:spTree>
    <p:extLst>
      <p:ext uri="{BB962C8B-B14F-4D97-AF65-F5344CB8AC3E}">
        <p14:creationId xmlns:p14="http://schemas.microsoft.com/office/powerpoint/2010/main" val="2749848266"/>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Образ слайда 1"/>
          <p:cNvSpPr>
            <a:spLocks noGrp="1" noRot="1" noChangeAspect="1" noTextEdit="1"/>
          </p:cNvSpPr>
          <p:nvPr>
            <p:ph type="sldImg"/>
          </p:nvPr>
        </p:nvSpPr>
        <p:spPr>
          <a:xfrm>
            <a:off x="381000" y="685800"/>
            <a:ext cx="6096000" cy="3429000"/>
          </a:xfrm>
          <a:ln/>
        </p:spPr>
      </p:sp>
      <p:sp>
        <p:nvSpPr>
          <p:cNvPr id="182275" name="Заметки 2"/>
          <p:cNvSpPr>
            <a:spLocks noGrp="1"/>
          </p:cNvSpPr>
          <p:nvPr>
            <p:ph type="body" idx="1"/>
          </p:nvPr>
        </p:nvSpPr>
        <p:spPr>
          <a:noFill/>
          <a:ln/>
        </p:spPr>
        <p:txBody>
          <a:bodyPr/>
          <a:lstStyle/>
          <a:p>
            <a:pPr eaLnBrk="1" hangingPunct="1"/>
            <a:endParaRPr lang="ru-RU"/>
          </a:p>
        </p:txBody>
      </p:sp>
      <p:sp>
        <p:nvSpPr>
          <p:cNvPr id="182276" name="Номер слайда 3"/>
          <p:cNvSpPr>
            <a:spLocks noGrp="1"/>
          </p:cNvSpPr>
          <p:nvPr>
            <p:ph type="sldNum" sz="quarter" idx="5"/>
          </p:nvPr>
        </p:nvSpPr>
        <p:spPr>
          <a:noFill/>
        </p:spPr>
        <p:txBody>
          <a:bodyPr/>
          <a:lstStyle/>
          <a:p>
            <a:fld id="{CCCE91FE-14F0-4C1C-9422-8A0634BF6A7A}" type="slidenum">
              <a:rPr lang="ru-RU" smtClean="0"/>
              <a:pPr/>
              <a:t>261</a:t>
            </a:fld>
            <a:endParaRPr lang="ru-RU"/>
          </a:p>
        </p:txBody>
      </p:sp>
    </p:spTree>
    <p:extLst>
      <p:ext uri="{BB962C8B-B14F-4D97-AF65-F5344CB8AC3E}">
        <p14:creationId xmlns:p14="http://schemas.microsoft.com/office/powerpoint/2010/main" val="3676343406"/>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Образ слайда 1"/>
          <p:cNvSpPr>
            <a:spLocks noGrp="1" noRot="1" noChangeAspect="1" noTextEdit="1"/>
          </p:cNvSpPr>
          <p:nvPr>
            <p:ph type="sldImg"/>
          </p:nvPr>
        </p:nvSpPr>
        <p:spPr>
          <a:xfrm>
            <a:off x="381000" y="685800"/>
            <a:ext cx="6096000" cy="3429000"/>
          </a:xfrm>
          <a:ln/>
        </p:spPr>
      </p:sp>
      <p:sp>
        <p:nvSpPr>
          <p:cNvPr id="183299" name="Заметки 2"/>
          <p:cNvSpPr>
            <a:spLocks noGrp="1"/>
          </p:cNvSpPr>
          <p:nvPr>
            <p:ph type="body" idx="1"/>
          </p:nvPr>
        </p:nvSpPr>
        <p:spPr>
          <a:noFill/>
          <a:ln/>
        </p:spPr>
        <p:txBody>
          <a:bodyPr/>
          <a:lstStyle/>
          <a:p>
            <a:pPr eaLnBrk="1" hangingPunct="1"/>
            <a:endParaRPr lang="ru-RU"/>
          </a:p>
        </p:txBody>
      </p:sp>
      <p:sp>
        <p:nvSpPr>
          <p:cNvPr id="183300" name="Номер слайда 3"/>
          <p:cNvSpPr>
            <a:spLocks noGrp="1"/>
          </p:cNvSpPr>
          <p:nvPr>
            <p:ph type="sldNum" sz="quarter" idx="5"/>
          </p:nvPr>
        </p:nvSpPr>
        <p:spPr>
          <a:noFill/>
        </p:spPr>
        <p:txBody>
          <a:bodyPr/>
          <a:lstStyle/>
          <a:p>
            <a:fld id="{3747EC32-1B2D-4066-A962-4901BCE894DA}" type="slidenum">
              <a:rPr lang="ru-RU" smtClean="0"/>
              <a:pPr/>
              <a:t>262</a:t>
            </a:fld>
            <a:endParaRPr lang="ru-RU"/>
          </a:p>
        </p:txBody>
      </p:sp>
    </p:spTree>
    <p:extLst>
      <p:ext uri="{BB962C8B-B14F-4D97-AF65-F5344CB8AC3E}">
        <p14:creationId xmlns:p14="http://schemas.microsoft.com/office/powerpoint/2010/main" val="1968184209"/>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64AF1317-F6F4-42D3-A340-BD87781744DE}" type="slidenum">
              <a:rPr lang="ru-RU" smtClean="0"/>
              <a:pPr/>
              <a:t>263</a:t>
            </a:fld>
            <a:endParaRPr lang="ru-RU"/>
          </a:p>
        </p:txBody>
      </p:sp>
      <p:sp>
        <p:nvSpPr>
          <p:cNvPr id="184323" name="Rectangle 2"/>
          <p:cNvSpPr>
            <a:spLocks noGrp="1" noRot="1" noChangeAspect="1" noChangeArrowheads="1" noTextEdit="1"/>
          </p:cNvSpPr>
          <p:nvPr>
            <p:ph type="sldImg"/>
          </p:nvPr>
        </p:nvSpPr>
        <p:spPr>
          <a:xfrm>
            <a:off x="381000" y="685800"/>
            <a:ext cx="6096000" cy="3429000"/>
          </a:xfrm>
          <a:ln/>
        </p:spPr>
      </p:sp>
      <p:sp>
        <p:nvSpPr>
          <p:cNvPr id="184324"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409056584"/>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Образ слайда 1"/>
          <p:cNvSpPr>
            <a:spLocks noGrp="1" noRot="1" noChangeAspect="1" noTextEdit="1"/>
          </p:cNvSpPr>
          <p:nvPr>
            <p:ph type="sldImg"/>
          </p:nvPr>
        </p:nvSpPr>
        <p:spPr>
          <a:xfrm>
            <a:off x="381000" y="685800"/>
            <a:ext cx="6096000" cy="3429000"/>
          </a:xfrm>
          <a:ln/>
        </p:spPr>
      </p:sp>
      <p:sp>
        <p:nvSpPr>
          <p:cNvPr id="185347" name="Заметки 2"/>
          <p:cNvSpPr>
            <a:spLocks noGrp="1"/>
          </p:cNvSpPr>
          <p:nvPr>
            <p:ph type="body" idx="1"/>
          </p:nvPr>
        </p:nvSpPr>
        <p:spPr>
          <a:noFill/>
          <a:ln/>
        </p:spPr>
        <p:txBody>
          <a:bodyPr/>
          <a:lstStyle/>
          <a:p>
            <a:pPr eaLnBrk="1" hangingPunct="1"/>
            <a:endParaRPr lang="ru-RU"/>
          </a:p>
        </p:txBody>
      </p:sp>
      <p:sp>
        <p:nvSpPr>
          <p:cNvPr id="185348" name="Номер слайда 3"/>
          <p:cNvSpPr>
            <a:spLocks noGrp="1"/>
          </p:cNvSpPr>
          <p:nvPr>
            <p:ph type="sldNum" sz="quarter" idx="5"/>
          </p:nvPr>
        </p:nvSpPr>
        <p:spPr>
          <a:noFill/>
        </p:spPr>
        <p:txBody>
          <a:bodyPr/>
          <a:lstStyle/>
          <a:p>
            <a:fld id="{1C7C8A02-64E9-418E-BE37-7FEEED4A7B6C}" type="slidenum">
              <a:rPr lang="ru-RU" smtClean="0"/>
              <a:pPr/>
              <a:t>264</a:t>
            </a:fld>
            <a:endParaRPr lang="ru-RU"/>
          </a:p>
        </p:txBody>
      </p:sp>
    </p:spTree>
    <p:extLst>
      <p:ext uri="{BB962C8B-B14F-4D97-AF65-F5344CB8AC3E}">
        <p14:creationId xmlns:p14="http://schemas.microsoft.com/office/powerpoint/2010/main" val="406498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27</a:t>
            </a:fld>
            <a:endParaRPr lang="ru-RU"/>
          </a:p>
        </p:txBody>
      </p:sp>
    </p:spTree>
    <p:extLst>
      <p:ext uri="{BB962C8B-B14F-4D97-AF65-F5344CB8AC3E}">
        <p14:creationId xmlns:p14="http://schemas.microsoft.com/office/powerpoint/2010/main" val="1222856736"/>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265</a:t>
            </a:fld>
            <a:endParaRPr lang="ru-RU"/>
          </a:p>
        </p:txBody>
      </p:sp>
    </p:spTree>
    <p:extLst>
      <p:ext uri="{BB962C8B-B14F-4D97-AF65-F5344CB8AC3E}">
        <p14:creationId xmlns:p14="http://schemas.microsoft.com/office/powerpoint/2010/main" val="2115645805"/>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Образ слайда 1"/>
          <p:cNvSpPr>
            <a:spLocks noGrp="1" noRot="1" noChangeAspect="1" noTextEdit="1"/>
          </p:cNvSpPr>
          <p:nvPr>
            <p:ph type="sldImg"/>
          </p:nvPr>
        </p:nvSpPr>
        <p:spPr>
          <a:xfrm>
            <a:off x="381000" y="685800"/>
            <a:ext cx="6096000" cy="3429000"/>
          </a:xfrm>
          <a:ln/>
        </p:spPr>
      </p:sp>
      <p:sp>
        <p:nvSpPr>
          <p:cNvPr id="186371" name="Заметки 2"/>
          <p:cNvSpPr>
            <a:spLocks noGrp="1"/>
          </p:cNvSpPr>
          <p:nvPr>
            <p:ph type="body" idx="1"/>
          </p:nvPr>
        </p:nvSpPr>
        <p:spPr>
          <a:noFill/>
          <a:ln/>
        </p:spPr>
        <p:txBody>
          <a:bodyPr/>
          <a:lstStyle/>
          <a:p>
            <a:pPr eaLnBrk="1" hangingPunct="1"/>
            <a:endParaRPr lang="ru-RU"/>
          </a:p>
        </p:txBody>
      </p:sp>
      <p:sp>
        <p:nvSpPr>
          <p:cNvPr id="186372" name="Номер слайда 3"/>
          <p:cNvSpPr>
            <a:spLocks noGrp="1"/>
          </p:cNvSpPr>
          <p:nvPr>
            <p:ph type="sldNum" sz="quarter" idx="5"/>
          </p:nvPr>
        </p:nvSpPr>
        <p:spPr>
          <a:noFill/>
        </p:spPr>
        <p:txBody>
          <a:bodyPr/>
          <a:lstStyle/>
          <a:p>
            <a:fld id="{C065011D-5665-4037-BF97-A31DA87E982E}" type="slidenum">
              <a:rPr lang="ru-RU" smtClean="0"/>
              <a:pPr/>
              <a:t>266</a:t>
            </a:fld>
            <a:endParaRPr lang="ru-RU"/>
          </a:p>
        </p:txBody>
      </p:sp>
    </p:spTree>
    <p:extLst>
      <p:ext uri="{BB962C8B-B14F-4D97-AF65-F5344CB8AC3E}">
        <p14:creationId xmlns:p14="http://schemas.microsoft.com/office/powerpoint/2010/main" val="2804205435"/>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Образ слайда 1"/>
          <p:cNvSpPr>
            <a:spLocks noGrp="1" noRot="1" noChangeAspect="1" noTextEdit="1"/>
          </p:cNvSpPr>
          <p:nvPr>
            <p:ph type="sldImg"/>
          </p:nvPr>
        </p:nvSpPr>
        <p:spPr>
          <a:xfrm>
            <a:off x="381000" y="685800"/>
            <a:ext cx="6096000" cy="3429000"/>
          </a:xfrm>
          <a:ln/>
        </p:spPr>
      </p:sp>
      <p:sp>
        <p:nvSpPr>
          <p:cNvPr id="187395" name="Заметки 2"/>
          <p:cNvSpPr>
            <a:spLocks noGrp="1"/>
          </p:cNvSpPr>
          <p:nvPr>
            <p:ph type="body" idx="1"/>
          </p:nvPr>
        </p:nvSpPr>
        <p:spPr>
          <a:noFill/>
          <a:ln/>
        </p:spPr>
        <p:txBody>
          <a:bodyPr/>
          <a:lstStyle/>
          <a:p>
            <a:pPr eaLnBrk="1" hangingPunct="1"/>
            <a:endParaRPr lang="ru-RU"/>
          </a:p>
        </p:txBody>
      </p:sp>
      <p:sp>
        <p:nvSpPr>
          <p:cNvPr id="187396" name="Номер слайда 3"/>
          <p:cNvSpPr>
            <a:spLocks noGrp="1"/>
          </p:cNvSpPr>
          <p:nvPr>
            <p:ph type="sldNum" sz="quarter" idx="5"/>
          </p:nvPr>
        </p:nvSpPr>
        <p:spPr>
          <a:noFill/>
        </p:spPr>
        <p:txBody>
          <a:bodyPr/>
          <a:lstStyle/>
          <a:p>
            <a:fld id="{DE4FF855-B53C-47F0-BFC2-41A113FDE38A}" type="slidenum">
              <a:rPr lang="ru-RU" smtClean="0"/>
              <a:pPr/>
              <a:t>267</a:t>
            </a:fld>
            <a:endParaRPr lang="ru-RU"/>
          </a:p>
        </p:txBody>
      </p:sp>
    </p:spTree>
    <p:extLst>
      <p:ext uri="{BB962C8B-B14F-4D97-AF65-F5344CB8AC3E}">
        <p14:creationId xmlns:p14="http://schemas.microsoft.com/office/powerpoint/2010/main" val="1221515977"/>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Образ слайда 1"/>
          <p:cNvSpPr>
            <a:spLocks noGrp="1" noRot="1" noChangeAspect="1" noTextEdit="1"/>
          </p:cNvSpPr>
          <p:nvPr>
            <p:ph type="sldImg"/>
          </p:nvPr>
        </p:nvSpPr>
        <p:spPr>
          <a:xfrm>
            <a:off x="381000" y="685800"/>
            <a:ext cx="6096000" cy="3429000"/>
          </a:xfrm>
          <a:ln/>
        </p:spPr>
      </p:sp>
      <p:sp>
        <p:nvSpPr>
          <p:cNvPr id="188419" name="Заметки 2"/>
          <p:cNvSpPr>
            <a:spLocks noGrp="1"/>
          </p:cNvSpPr>
          <p:nvPr>
            <p:ph type="body" idx="1"/>
          </p:nvPr>
        </p:nvSpPr>
        <p:spPr>
          <a:noFill/>
          <a:ln/>
        </p:spPr>
        <p:txBody>
          <a:bodyPr/>
          <a:lstStyle/>
          <a:p>
            <a:pPr eaLnBrk="1" hangingPunct="1"/>
            <a:endParaRPr lang="ru-RU"/>
          </a:p>
        </p:txBody>
      </p:sp>
      <p:sp>
        <p:nvSpPr>
          <p:cNvPr id="188420" name="Номер слайда 3"/>
          <p:cNvSpPr>
            <a:spLocks noGrp="1"/>
          </p:cNvSpPr>
          <p:nvPr>
            <p:ph type="sldNum" sz="quarter" idx="5"/>
          </p:nvPr>
        </p:nvSpPr>
        <p:spPr>
          <a:noFill/>
        </p:spPr>
        <p:txBody>
          <a:bodyPr/>
          <a:lstStyle/>
          <a:p>
            <a:fld id="{6FB13F3B-B42E-4429-ABC3-AAA374683B6E}" type="slidenum">
              <a:rPr lang="ru-RU" smtClean="0"/>
              <a:pPr/>
              <a:t>268</a:t>
            </a:fld>
            <a:endParaRPr lang="ru-RU"/>
          </a:p>
        </p:txBody>
      </p:sp>
    </p:spTree>
    <p:extLst>
      <p:ext uri="{BB962C8B-B14F-4D97-AF65-F5344CB8AC3E}">
        <p14:creationId xmlns:p14="http://schemas.microsoft.com/office/powerpoint/2010/main" val="3215246686"/>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xfrm>
            <a:off x="381000" y="685800"/>
            <a:ext cx="6096000" cy="3429000"/>
          </a:xfrm>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269</a:t>
            </a:fld>
            <a:endParaRPr lang="ru-RU"/>
          </a:p>
        </p:txBody>
      </p:sp>
    </p:spTree>
    <p:extLst>
      <p:ext uri="{BB962C8B-B14F-4D97-AF65-F5344CB8AC3E}">
        <p14:creationId xmlns:p14="http://schemas.microsoft.com/office/powerpoint/2010/main" val="2088342444"/>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xfrm>
            <a:off x="381000" y="685800"/>
            <a:ext cx="6096000" cy="3429000"/>
          </a:xfrm>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270</a:t>
            </a:fld>
            <a:endParaRPr lang="ru-RU"/>
          </a:p>
        </p:txBody>
      </p:sp>
    </p:spTree>
    <p:extLst>
      <p:ext uri="{BB962C8B-B14F-4D97-AF65-F5344CB8AC3E}">
        <p14:creationId xmlns:p14="http://schemas.microsoft.com/office/powerpoint/2010/main" val="2695903698"/>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xfrm>
            <a:off x="381000" y="685800"/>
            <a:ext cx="6096000" cy="3429000"/>
          </a:xfrm>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271</a:t>
            </a:fld>
            <a:endParaRPr lang="ru-RU"/>
          </a:p>
        </p:txBody>
      </p:sp>
    </p:spTree>
    <p:extLst>
      <p:ext uri="{BB962C8B-B14F-4D97-AF65-F5344CB8AC3E}">
        <p14:creationId xmlns:p14="http://schemas.microsoft.com/office/powerpoint/2010/main" val="2609166800"/>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Образ слайда 1"/>
          <p:cNvSpPr>
            <a:spLocks noGrp="1" noRot="1" noChangeAspect="1" noTextEdit="1"/>
          </p:cNvSpPr>
          <p:nvPr>
            <p:ph type="sldImg"/>
          </p:nvPr>
        </p:nvSpPr>
        <p:spPr>
          <a:xfrm>
            <a:off x="381000" y="685800"/>
            <a:ext cx="6096000" cy="3429000"/>
          </a:xfrm>
          <a:ln/>
        </p:spPr>
      </p:sp>
      <p:sp>
        <p:nvSpPr>
          <p:cNvPr id="192515" name="Заметки 2"/>
          <p:cNvSpPr>
            <a:spLocks noGrp="1"/>
          </p:cNvSpPr>
          <p:nvPr>
            <p:ph type="body" idx="1"/>
          </p:nvPr>
        </p:nvSpPr>
        <p:spPr>
          <a:noFill/>
          <a:ln/>
        </p:spPr>
        <p:txBody>
          <a:bodyPr/>
          <a:lstStyle/>
          <a:p>
            <a:pPr eaLnBrk="1" hangingPunct="1"/>
            <a:endParaRPr lang="ru-RU"/>
          </a:p>
        </p:txBody>
      </p:sp>
      <p:sp>
        <p:nvSpPr>
          <p:cNvPr id="192516" name="Номер слайда 3"/>
          <p:cNvSpPr>
            <a:spLocks noGrp="1"/>
          </p:cNvSpPr>
          <p:nvPr>
            <p:ph type="sldNum" sz="quarter" idx="5"/>
          </p:nvPr>
        </p:nvSpPr>
        <p:spPr>
          <a:noFill/>
        </p:spPr>
        <p:txBody>
          <a:bodyPr/>
          <a:lstStyle/>
          <a:p>
            <a:fld id="{B6E40D92-AD2D-4CA2-87D3-091A2D773B6A}" type="slidenum">
              <a:rPr lang="ru-RU" smtClean="0"/>
              <a:pPr/>
              <a:t>272</a:t>
            </a:fld>
            <a:endParaRPr lang="ru-RU"/>
          </a:p>
        </p:txBody>
      </p:sp>
    </p:spTree>
    <p:extLst>
      <p:ext uri="{BB962C8B-B14F-4D97-AF65-F5344CB8AC3E}">
        <p14:creationId xmlns:p14="http://schemas.microsoft.com/office/powerpoint/2010/main" val="1484659896"/>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Образ слайда 1"/>
          <p:cNvSpPr>
            <a:spLocks noGrp="1" noRot="1" noChangeAspect="1" noTextEdit="1"/>
          </p:cNvSpPr>
          <p:nvPr>
            <p:ph type="sldImg"/>
          </p:nvPr>
        </p:nvSpPr>
        <p:spPr>
          <a:xfrm>
            <a:off x="381000" y="685800"/>
            <a:ext cx="6096000" cy="3429000"/>
          </a:xfrm>
          <a:ln/>
        </p:spPr>
      </p:sp>
      <p:sp>
        <p:nvSpPr>
          <p:cNvPr id="193539" name="Заметки 2"/>
          <p:cNvSpPr>
            <a:spLocks noGrp="1"/>
          </p:cNvSpPr>
          <p:nvPr>
            <p:ph type="body" idx="1"/>
          </p:nvPr>
        </p:nvSpPr>
        <p:spPr>
          <a:noFill/>
          <a:ln/>
        </p:spPr>
        <p:txBody>
          <a:bodyPr/>
          <a:lstStyle/>
          <a:p>
            <a:pPr eaLnBrk="1" hangingPunct="1"/>
            <a:endParaRPr lang="ru-RU"/>
          </a:p>
        </p:txBody>
      </p:sp>
      <p:sp>
        <p:nvSpPr>
          <p:cNvPr id="193540" name="Номер слайда 3"/>
          <p:cNvSpPr>
            <a:spLocks noGrp="1"/>
          </p:cNvSpPr>
          <p:nvPr>
            <p:ph type="sldNum" sz="quarter" idx="5"/>
          </p:nvPr>
        </p:nvSpPr>
        <p:spPr>
          <a:noFill/>
        </p:spPr>
        <p:txBody>
          <a:bodyPr/>
          <a:lstStyle/>
          <a:p>
            <a:fld id="{D1FA9AAC-86FE-4D0C-BF11-3FF5459BF621}" type="slidenum">
              <a:rPr lang="ru-RU" smtClean="0"/>
              <a:pPr/>
              <a:t>273</a:t>
            </a:fld>
            <a:endParaRPr lang="ru-RU"/>
          </a:p>
        </p:txBody>
      </p:sp>
    </p:spTree>
    <p:extLst>
      <p:ext uri="{BB962C8B-B14F-4D97-AF65-F5344CB8AC3E}">
        <p14:creationId xmlns:p14="http://schemas.microsoft.com/office/powerpoint/2010/main" val="3686314260"/>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274</a:t>
            </a:fld>
            <a:endParaRPr lang="ru-RU"/>
          </a:p>
        </p:txBody>
      </p:sp>
    </p:spTree>
    <p:extLst>
      <p:ext uri="{BB962C8B-B14F-4D97-AF65-F5344CB8AC3E}">
        <p14:creationId xmlns:p14="http://schemas.microsoft.com/office/powerpoint/2010/main" val="4070422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28</a:t>
            </a:fld>
            <a:endParaRPr lang="ru-RU"/>
          </a:p>
        </p:txBody>
      </p:sp>
    </p:spTree>
    <p:extLst>
      <p:ext uri="{BB962C8B-B14F-4D97-AF65-F5344CB8AC3E}">
        <p14:creationId xmlns:p14="http://schemas.microsoft.com/office/powerpoint/2010/main" val="199294991"/>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Образ слайда 1"/>
          <p:cNvSpPr>
            <a:spLocks noGrp="1" noRot="1" noChangeAspect="1" noTextEdit="1"/>
          </p:cNvSpPr>
          <p:nvPr>
            <p:ph type="sldImg"/>
          </p:nvPr>
        </p:nvSpPr>
        <p:spPr>
          <a:xfrm>
            <a:off x="381000" y="685800"/>
            <a:ext cx="6096000" cy="3429000"/>
          </a:xfrm>
          <a:ln/>
        </p:spPr>
      </p:sp>
      <p:sp>
        <p:nvSpPr>
          <p:cNvPr id="194563" name="Заметки 2"/>
          <p:cNvSpPr>
            <a:spLocks noGrp="1"/>
          </p:cNvSpPr>
          <p:nvPr>
            <p:ph type="body" idx="1"/>
          </p:nvPr>
        </p:nvSpPr>
        <p:spPr>
          <a:noFill/>
          <a:ln/>
        </p:spPr>
        <p:txBody>
          <a:bodyPr/>
          <a:lstStyle/>
          <a:p>
            <a:pPr eaLnBrk="1" hangingPunct="1"/>
            <a:endParaRPr lang="ru-RU"/>
          </a:p>
        </p:txBody>
      </p:sp>
      <p:sp>
        <p:nvSpPr>
          <p:cNvPr id="194564" name="Номер слайда 3"/>
          <p:cNvSpPr>
            <a:spLocks noGrp="1"/>
          </p:cNvSpPr>
          <p:nvPr>
            <p:ph type="sldNum" sz="quarter" idx="5"/>
          </p:nvPr>
        </p:nvSpPr>
        <p:spPr>
          <a:noFill/>
        </p:spPr>
        <p:txBody>
          <a:bodyPr/>
          <a:lstStyle/>
          <a:p>
            <a:fld id="{B63970F1-B257-4459-B81F-973B1675B2AC}" type="slidenum">
              <a:rPr lang="ru-RU" smtClean="0"/>
              <a:pPr/>
              <a:t>275</a:t>
            </a:fld>
            <a:endParaRPr lang="ru-RU"/>
          </a:p>
        </p:txBody>
      </p:sp>
    </p:spTree>
    <p:extLst>
      <p:ext uri="{BB962C8B-B14F-4D97-AF65-F5344CB8AC3E}">
        <p14:creationId xmlns:p14="http://schemas.microsoft.com/office/powerpoint/2010/main" val="2702132987"/>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Образ слайда 1"/>
          <p:cNvSpPr>
            <a:spLocks noGrp="1" noRot="1" noChangeAspect="1" noTextEdit="1"/>
          </p:cNvSpPr>
          <p:nvPr>
            <p:ph type="sldImg"/>
          </p:nvPr>
        </p:nvSpPr>
        <p:spPr>
          <a:xfrm>
            <a:off x="381000" y="685800"/>
            <a:ext cx="6096000" cy="3429000"/>
          </a:xfrm>
          <a:ln/>
        </p:spPr>
      </p:sp>
      <p:sp>
        <p:nvSpPr>
          <p:cNvPr id="195587" name="Заметки 2"/>
          <p:cNvSpPr>
            <a:spLocks noGrp="1"/>
          </p:cNvSpPr>
          <p:nvPr>
            <p:ph type="body" idx="1"/>
          </p:nvPr>
        </p:nvSpPr>
        <p:spPr>
          <a:noFill/>
          <a:ln/>
        </p:spPr>
        <p:txBody>
          <a:bodyPr/>
          <a:lstStyle/>
          <a:p>
            <a:pPr eaLnBrk="1" hangingPunct="1"/>
            <a:endParaRPr lang="ru-RU"/>
          </a:p>
        </p:txBody>
      </p:sp>
      <p:sp>
        <p:nvSpPr>
          <p:cNvPr id="195588" name="Номер слайда 3"/>
          <p:cNvSpPr>
            <a:spLocks noGrp="1"/>
          </p:cNvSpPr>
          <p:nvPr>
            <p:ph type="sldNum" sz="quarter" idx="5"/>
          </p:nvPr>
        </p:nvSpPr>
        <p:spPr>
          <a:noFill/>
        </p:spPr>
        <p:txBody>
          <a:bodyPr/>
          <a:lstStyle/>
          <a:p>
            <a:fld id="{39EBFC9F-1598-473D-B1F0-6B6252474891}" type="slidenum">
              <a:rPr lang="ru-RU" smtClean="0"/>
              <a:pPr/>
              <a:t>276</a:t>
            </a:fld>
            <a:endParaRPr lang="ru-RU"/>
          </a:p>
        </p:txBody>
      </p:sp>
    </p:spTree>
    <p:extLst>
      <p:ext uri="{BB962C8B-B14F-4D97-AF65-F5344CB8AC3E}">
        <p14:creationId xmlns:p14="http://schemas.microsoft.com/office/powerpoint/2010/main" val="3773003994"/>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277</a:t>
            </a:fld>
            <a:endParaRPr lang="ru-RU"/>
          </a:p>
        </p:txBody>
      </p:sp>
    </p:spTree>
    <p:extLst>
      <p:ext uri="{BB962C8B-B14F-4D97-AF65-F5344CB8AC3E}">
        <p14:creationId xmlns:p14="http://schemas.microsoft.com/office/powerpoint/2010/main" val="852922941"/>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Образ слайда 1"/>
          <p:cNvSpPr>
            <a:spLocks noGrp="1" noRot="1" noChangeAspect="1" noTextEdit="1"/>
          </p:cNvSpPr>
          <p:nvPr>
            <p:ph type="sldImg"/>
          </p:nvPr>
        </p:nvSpPr>
        <p:spPr>
          <a:xfrm>
            <a:off x="381000" y="685800"/>
            <a:ext cx="6096000" cy="3429000"/>
          </a:xfrm>
          <a:ln/>
        </p:spPr>
      </p:sp>
      <p:sp>
        <p:nvSpPr>
          <p:cNvPr id="196611" name="Заметки 2"/>
          <p:cNvSpPr>
            <a:spLocks noGrp="1"/>
          </p:cNvSpPr>
          <p:nvPr>
            <p:ph type="body" idx="1"/>
          </p:nvPr>
        </p:nvSpPr>
        <p:spPr>
          <a:noFill/>
          <a:ln/>
        </p:spPr>
        <p:txBody>
          <a:bodyPr/>
          <a:lstStyle/>
          <a:p>
            <a:pPr eaLnBrk="1" hangingPunct="1"/>
            <a:endParaRPr lang="ru-RU"/>
          </a:p>
        </p:txBody>
      </p:sp>
      <p:sp>
        <p:nvSpPr>
          <p:cNvPr id="196612" name="Номер слайда 3"/>
          <p:cNvSpPr>
            <a:spLocks noGrp="1"/>
          </p:cNvSpPr>
          <p:nvPr>
            <p:ph type="sldNum" sz="quarter" idx="5"/>
          </p:nvPr>
        </p:nvSpPr>
        <p:spPr>
          <a:noFill/>
        </p:spPr>
        <p:txBody>
          <a:bodyPr/>
          <a:lstStyle/>
          <a:p>
            <a:fld id="{D04361DD-AEFB-4948-81DE-1867559913F8}" type="slidenum">
              <a:rPr lang="ru-RU" smtClean="0"/>
              <a:pPr/>
              <a:t>278</a:t>
            </a:fld>
            <a:endParaRPr lang="ru-RU"/>
          </a:p>
        </p:txBody>
      </p:sp>
    </p:spTree>
    <p:extLst>
      <p:ext uri="{BB962C8B-B14F-4D97-AF65-F5344CB8AC3E}">
        <p14:creationId xmlns:p14="http://schemas.microsoft.com/office/powerpoint/2010/main" val="1584793829"/>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Образ слайда 1"/>
          <p:cNvSpPr>
            <a:spLocks noGrp="1" noRot="1" noChangeAspect="1" noTextEdit="1"/>
          </p:cNvSpPr>
          <p:nvPr>
            <p:ph type="sldImg"/>
          </p:nvPr>
        </p:nvSpPr>
        <p:spPr>
          <a:xfrm>
            <a:off x="381000" y="685800"/>
            <a:ext cx="6096000" cy="3429000"/>
          </a:xfrm>
          <a:ln/>
        </p:spPr>
      </p:sp>
      <p:sp>
        <p:nvSpPr>
          <p:cNvPr id="198659" name="Заметки 2"/>
          <p:cNvSpPr>
            <a:spLocks noGrp="1"/>
          </p:cNvSpPr>
          <p:nvPr>
            <p:ph type="body" idx="1"/>
          </p:nvPr>
        </p:nvSpPr>
        <p:spPr>
          <a:noFill/>
          <a:ln/>
        </p:spPr>
        <p:txBody>
          <a:bodyPr/>
          <a:lstStyle/>
          <a:p>
            <a:pPr eaLnBrk="1" hangingPunct="1"/>
            <a:endParaRPr lang="ru-RU"/>
          </a:p>
        </p:txBody>
      </p:sp>
      <p:sp>
        <p:nvSpPr>
          <p:cNvPr id="198660" name="Номер слайда 3"/>
          <p:cNvSpPr>
            <a:spLocks noGrp="1"/>
          </p:cNvSpPr>
          <p:nvPr>
            <p:ph type="sldNum" sz="quarter" idx="5"/>
          </p:nvPr>
        </p:nvSpPr>
        <p:spPr>
          <a:noFill/>
        </p:spPr>
        <p:txBody>
          <a:bodyPr/>
          <a:lstStyle/>
          <a:p>
            <a:fld id="{BA269F2A-5E58-4C52-ABB3-C5D29AD8D998}" type="slidenum">
              <a:rPr lang="ru-RU" smtClean="0"/>
              <a:pPr/>
              <a:t>279</a:t>
            </a:fld>
            <a:endParaRPr lang="ru-RU"/>
          </a:p>
        </p:txBody>
      </p:sp>
    </p:spTree>
    <p:extLst>
      <p:ext uri="{BB962C8B-B14F-4D97-AF65-F5344CB8AC3E}">
        <p14:creationId xmlns:p14="http://schemas.microsoft.com/office/powerpoint/2010/main" val="1071036726"/>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Образ слайда 1"/>
          <p:cNvSpPr>
            <a:spLocks noGrp="1" noRot="1" noChangeAspect="1" noTextEdit="1"/>
          </p:cNvSpPr>
          <p:nvPr>
            <p:ph type="sldImg"/>
          </p:nvPr>
        </p:nvSpPr>
        <p:spPr>
          <a:xfrm>
            <a:off x="381000" y="685800"/>
            <a:ext cx="6096000" cy="3429000"/>
          </a:xfrm>
          <a:ln/>
        </p:spPr>
      </p:sp>
      <p:sp>
        <p:nvSpPr>
          <p:cNvPr id="199683" name="Заметки 2"/>
          <p:cNvSpPr>
            <a:spLocks noGrp="1"/>
          </p:cNvSpPr>
          <p:nvPr>
            <p:ph type="body" idx="1"/>
          </p:nvPr>
        </p:nvSpPr>
        <p:spPr>
          <a:noFill/>
          <a:ln/>
        </p:spPr>
        <p:txBody>
          <a:bodyPr/>
          <a:lstStyle/>
          <a:p>
            <a:pPr eaLnBrk="1" hangingPunct="1"/>
            <a:endParaRPr lang="ru-RU"/>
          </a:p>
        </p:txBody>
      </p:sp>
      <p:sp>
        <p:nvSpPr>
          <p:cNvPr id="199684" name="Номер слайда 3"/>
          <p:cNvSpPr>
            <a:spLocks noGrp="1"/>
          </p:cNvSpPr>
          <p:nvPr>
            <p:ph type="sldNum" sz="quarter" idx="5"/>
          </p:nvPr>
        </p:nvSpPr>
        <p:spPr>
          <a:noFill/>
        </p:spPr>
        <p:txBody>
          <a:bodyPr/>
          <a:lstStyle/>
          <a:p>
            <a:fld id="{4EC09D87-ACE4-4BBF-BBD6-D011E529FE57}" type="slidenum">
              <a:rPr lang="ru-RU" smtClean="0"/>
              <a:pPr/>
              <a:t>280</a:t>
            </a:fld>
            <a:endParaRPr lang="ru-RU"/>
          </a:p>
        </p:txBody>
      </p:sp>
    </p:spTree>
    <p:extLst>
      <p:ext uri="{BB962C8B-B14F-4D97-AF65-F5344CB8AC3E}">
        <p14:creationId xmlns:p14="http://schemas.microsoft.com/office/powerpoint/2010/main" val="2064950344"/>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Образ слайда 1"/>
          <p:cNvSpPr>
            <a:spLocks noGrp="1" noRot="1" noChangeAspect="1" noTextEdit="1"/>
          </p:cNvSpPr>
          <p:nvPr>
            <p:ph type="sldImg"/>
          </p:nvPr>
        </p:nvSpPr>
        <p:spPr>
          <a:xfrm>
            <a:off x="381000" y="685800"/>
            <a:ext cx="6096000" cy="3429000"/>
          </a:xfrm>
          <a:ln/>
        </p:spPr>
      </p:sp>
      <p:sp>
        <p:nvSpPr>
          <p:cNvPr id="200707" name="Заметки 2"/>
          <p:cNvSpPr>
            <a:spLocks noGrp="1"/>
          </p:cNvSpPr>
          <p:nvPr>
            <p:ph type="body" idx="1"/>
          </p:nvPr>
        </p:nvSpPr>
        <p:spPr>
          <a:noFill/>
          <a:ln/>
        </p:spPr>
        <p:txBody>
          <a:bodyPr/>
          <a:lstStyle/>
          <a:p>
            <a:pPr eaLnBrk="1" hangingPunct="1"/>
            <a:endParaRPr lang="ru-RU"/>
          </a:p>
        </p:txBody>
      </p:sp>
      <p:sp>
        <p:nvSpPr>
          <p:cNvPr id="200708" name="Номер слайда 3"/>
          <p:cNvSpPr>
            <a:spLocks noGrp="1"/>
          </p:cNvSpPr>
          <p:nvPr>
            <p:ph type="sldNum" sz="quarter" idx="5"/>
          </p:nvPr>
        </p:nvSpPr>
        <p:spPr>
          <a:noFill/>
        </p:spPr>
        <p:txBody>
          <a:bodyPr/>
          <a:lstStyle/>
          <a:p>
            <a:fld id="{CE5B7510-C8D6-4B71-A551-D418CB69B1D8}" type="slidenum">
              <a:rPr lang="ru-RU" smtClean="0"/>
              <a:pPr/>
              <a:t>281</a:t>
            </a:fld>
            <a:endParaRPr lang="ru-RU"/>
          </a:p>
        </p:txBody>
      </p:sp>
    </p:spTree>
    <p:extLst>
      <p:ext uri="{BB962C8B-B14F-4D97-AF65-F5344CB8AC3E}">
        <p14:creationId xmlns:p14="http://schemas.microsoft.com/office/powerpoint/2010/main" val="8675401"/>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Образ слайда 1"/>
          <p:cNvSpPr>
            <a:spLocks noGrp="1" noRot="1" noChangeAspect="1" noTextEdit="1"/>
          </p:cNvSpPr>
          <p:nvPr>
            <p:ph type="sldImg"/>
          </p:nvPr>
        </p:nvSpPr>
        <p:spPr>
          <a:xfrm>
            <a:off x="381000" y="685800"/>
            <a:ext cx="6096000" cy="3429000"/>
          </a:xfrm>
          <a:ln/>
        </p:spPr>
      </p:sp>
      <p:sp>
        <p:nvSpPr>
          <p:cNvPr id="201731" name="Заметки 2"/>
          <p:cNvSpPr>
            <a:spLocks noGrp="1"/>
          </p:cNvSpPr>
          <p:nvPr>
            <p:ph type="body" idx="1"/>
          </p:nvPr>
        </p:nvSpPr>
        <p:spPr>
          <a:noFill/>
          <a:ln/>
        </p:spPr>
        <p:txBody>
          <a:bodyPr/>
          <a:lstStyle/>
          <a:p>
            <a:pPr eaLnBrk="1" hangingPunct="1"/>
            <a:endParaRPr lang="ru-RU"/>
          </a:p>
        </p:txBody>
      </p:sp>
      <p:sp>
        <p:nvSpPr>
          <p:cNvPr id="201732" name="Номер слайда 3"/>
          <p:cNvSpPr>
            <a:spLocks noGrp="1"/>
          </p:cNvSpPr>
          <p:nvPr>
            <p:ph type="sldNum" sz="quarter" idx="5"/>
          </p:nvPr>
        </p:nvSpPr>
        <p:spPr>
          <a:noFill/>
        </p:spPr>
        <p:txBody>
          <a:bodyPr/>
          <a:lstStyle/>
          <a:p>
            <a:fld id="{5BCE105D-5496-4E36-8AA7-090637CB0DA2}" type="slidenum">
              <a:rPr lang="ru-RU" smtClean="0"/>
              <a:pPr/>
              <a:t>282</a:t>
            </a:fld>
            <a:endParaRPr lang="ru-RU"/>
          </a:p>
        </p:txBody>
      </p:sp>
    </p:spTree>
    <p:extLst>
      <p:ext uri="{BB962C8B-B14F-4D97-AF65-F5344CB8AC3E}">
        <p14:creationId xmlns:p14="http://schemas.microsoft.com/office/powerpoint/2010/main" val="2974762952"/>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283</a:t>
            </a:fld>
            <a:endParaRPr lang="ru-RU"/>
          </a:p>
        </p:txBody>
      </p:sp>
    </p:spTree>
    <p:extLst>
      <p:ext uri="{BB962C8B-B14F-4D97-AF65-F5344CB8AC3E}">
        <p14:creationId xmlns:p14="http://schemas.microsoft.com/office/powerpoint/2010/main" val="3926042218"/>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284</a:t>
            </a:fld>
            <a:endParaRPr lang="ru-RU"/>
          </a:p>
        </p:txBody>
      </p:sp>
    </p:spTree>
    <p:extLst>
      <p:ext uri="{BB962C8B-B14F-4D97-AF65-F5344CB8AC3E}">
        <p14:creationId xmlns:p14="http://schemas.microsoft.com/office/powerpoint/2010/main" val="3500696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29</a:t>
            </a:fld>
            <a:endParaRPr lang="ru-RU"/>
          </a:p>
        </p:txBody>
      </p:sp>
    </p:spTree>
    <p:extLst>
      <p:ext uri="{BB962C8B-B14F-4D97-AF65-F5344CB8AC3E}">
        <p14:creationId xmlns:p14="http://schemas.microsoft.com/office/powerpoint/2010/main" val="1364117390"/>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Образ слайда 1"/>
          <p:cNvSpPr>
            <a:spLocks noGrp="1" noRot="1" noChangeAspect="1" noTextEdit="1"/>
          </p:cNvSpPr>
          <p:nvPr>
            <p:ph type="sldImg"/>
          </p:nvPr>
        </p:nvSpPr>
        <p:spPr>
          <a:xfrm>
            <a:off x="381000" y="685800"/>
            <a:ext cx="6096000" cy="3429000"/>
          </a:xfrm>
          <a:ln/>
        </p:spPr>
      </p:sp>
      <p:sp>
        <p:nvSpPr>
          <p:cNvPr id="206851" name="Заметки 2"/>
          <p:cNvSpPr>
            <a:spLocks noGrp="1"/>
          </p:cNvSpPr>
          <p:nvPr>
            <p:ph type="body" idx="1"/>
          </p:nvPr>
        </p:nvSpPr>
        <p:spPr>
          <a:noFill/>
          <a:ln/>
        </p:spPr>
        <p:txBody>
          <a:bodyPr/>
          <a:lstStyle/>
          <a:p>
            <a:pPr eaLnBrk="1" hangingPunct="1"/>
            <a:endParaRPr lang="ru-RU"/>
          </a:p>
        </p:txBody>
      </p:sp>
      <p:sp>
        <p:nvSpPr>
          <p:cNvPr id="206852" name="Номер слайда 3"/>
          <p:cNvSpPr>
            <a:spLocks noGrp="1"/>
          </p:cNvSpPr>
          <p:nvPr>
            <p:ph type="sldNum" sz="quarter" idx="5"/>
          </p:nvPr>
        </p:nvSpPr>
        <p:spPr>
          <a:noFill/>
        </p:spPr>
        <p:txBody>
          <a:bodyPr/>
          <a:lstStyle/>
          <a:p>
            <a:fld id="{E15BEB21-307E-4B66-B83D-28201646222D}" type="slidenum">
              <a:rPr lang="ru-RU" smtClean="0"/>
              <a:pPr/>
              <a:t>285</a:t>
            </a:fld>
            <a:endParaRPr lang="ru-RU"/>
          </a:p>
        </p:txBody>
      </p:sp>
    </p:spTree>
    <p:extLst>
      <p:ext uri="{BB962C8B-B14F-4D97-AF65-F5344CB8AC3E}">
        <p14:creationId xmlns:p14="http://schemas.microsoft.com/office/powerpoint/2010/main" val="787636151"/>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Образ слайда 1"/>
          <p:cNvSpPr>
            <a:spLocks noGrp="1" noRot="1" noChangeAspect="1" noTextEdit="1"/>
          </p:cNvSpPr>
          <p:nvPr>
            <p:ph type="sldImg"/>
          </p:nvPr>
        </p:nvSpPr>
        <p:spPr>
          <a:xfrm>
            <a:off x="381000" y="685800"/>
            <a:ext cx="6096000" cy="3429000"/>
          </a:xfrm>
          <a:ln/>
        </p:spPr>
      </p:sp>
      <p:sp>
        <p:nvSpPr>
          <p:cNvPr id="207875" name="Заметки 2"/>
          <p:cNvSpPr>
            <a:spLocks noGrp="1"/>
          </p:cNvSpPr>
          <p:nvPr>
            <p:ph type="body" idx="1"/>
          </p:nvPr>
        </p:nvSpPr>
        <p:spPr>
          <a:noFill/>
          <a:ln/>
        </p:spPr>
        <p:txBody>
          <a:bodyPr/>
          <a:lstStyle/>
          <a:p>
            <a:pPr eaLnBrk="1" hangingPunct="1"/>
            <a:endParaRPr lang="ru-RU"/>
          </a:p>
        </p:txBody>
      </p:sp>
      <p:sp>
        <p:nvSpPr>
          <p:cNvPr id="207876" name="Номер слайда 3"/>
          <p:cNvSpPr>
            <a:spLocks noGrp="1"/>
          </p:cNvSpPr>
          <p:nvPr>
            <p:ph type="sldNum" sz="quarter" idx="5"/>
          </p:nvPr>
        </p:nvSpPr>
        <p:spPr>
          <a:noFill/>
        </p:spPr>
        <p:txBody>
          <a:bodyPr/>
          <a:lstStyle/>
          <a:p>
            <a:fld id="{318918DD-CB2B-43E5-B614-C126FFA8ECE2}" type="slidenum">
              <a:rPr lang="ru-RU" smtClean="0"/>
              <a:pPr/>
              <a:t>286</a:t>
            </a:fld>
            <a:endParaRPr lang="ru-RU"/>
          </a:p>
        </p:txBody>
      </p:sp>
    </p:spTree>
    <p:extLst>
      <p:ext uri="{BB962C8B-B14F-4D97-AF65-F5344CB8AC3E}">
        <p14:creationId xmlns:p14="http://schemas.microsoft.com/office/powerpoint/2010/main" val="2219970260"/>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287</a:t>
            </a:fld>
            <a:endParaRPr lang="ru-RU"/>
          </a:p>
        </p:txBody>
      </p:sp>
    </p:spTree>
    <p:extLst>
      <p:ext uri="{BB962C8B-B14F-4D97-AF65-F5344CB8AC3E}">
        <p14:creationId xmlns:p14="http://schemas.microsoft.com/office/powerpoint/2010/main" val="1769845298"/>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288</a:t>
            </a:fld>
            <a:endParaRPr lang="ru-RU"/>
          </a:p>
        </p:txBody>
      </p:sp>
    </p:spTree>
    <p:extLst>
      <p:ext uri="{BB962C8B-B14F-4D97-AF65-F5344CB8AC3E}">
        <p14:creationId xmlns:p14="http://schemas.microsoft.com/office/powerpoint/2010/main" val="120207421"/>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289</a:t>
            </a:fld>
            <a:endParaRPr lang="ru-RU"/>
          </a:p>
        </p:txBody>
      </p:sp>
    </p:spTree>
    <p:extLst>
      <p:ext uri="{BB962C8B-B14F-4D97-AF65-F5344CB8AC3E}">
        <p14:creationId xmlns:p14="http://schemas.microsoft.com/office/powerpoint/2010/main" val="2743204653"/>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290</a:t>
            </a:fld>
            <a:endParaRPr lang="ru-RU"/>
          </a:p>
        </p:txBody>
      </p:sp>
    </p:spTree>
    <p:extLst>
      <p:ext uri="{BB962C8B-B14F-4D97-AF65-F5344CB8AC3E}">
        <p14:creationId xmlns:p14="http://schemas.microsoft.com/office/powerpoint/2010/main" val="2343137040"/>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291</a:t>
            </a:fld>
            <a:endParaRPr lang="ru-RU"/>
          </a:p>
        </p:txBody>
      </p:sp>
    </p:spTree>
    <p:extLst>
      <p:ext uri="{BB962C8B-B14F-4D97-AF65-F5344CB8AC3E}">
        <p14:creationId xmlns:p14="http://schemas.microsoft.com/office/powerpoint/2010/main" val="825053264"/>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292</a:t>
            </a:fld>
            <a:endParaRPr lang="ru-RU"/>
          </a:p>
        </p:txBody>
      </p:sp>
    </p:spTree>
    <p:extLst>
      <p:ext uri="{BB962C8B-B14F-4D97-AF65-F5344CB8AC3E}">
        <p14:creationId xmlns:p14="http://schemas.microsoft.com/office/powerpoint/2010/main" val="3269279754"/>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293</a:t>
            </a:fld>
            <a:endParaRPr lang="ru-RU"/>
          </a:p>
        </p:txBody>
      </p:sp>
    </p:spTree>
    <p:extLst>
      <p:ext uri="{BB962C8B-B14F-4D97-AF65-F5344CB8AC3E}">
        <p14:creationId xmlns:p14="http://schemas.microsoft.com/office/powerpoint/2010/main" val="3339975920"/>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294</a:t>
            </a:fld>
            <a:endParaRPr lang="ru-RU"/>
          </a:p>
        </p:txBody>
      </p:sp>
    </p:spTree>
    <p:extLst>
      <p:ext uri="{BB962C8B-B14F-4D97-AF65-F5344CB8AC3E}">
        <p14:creationId xmlns:p14="http://schemas.microsoft.com/office/powerpoint/2010/main" val="983919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a:t>
            </a:fld>
            <a:endParaRPr lang="ru-RU"/>
          </a:p>
        </p:txBody>
      </p:sp>
    </p:spTree>
    <p:extLst>
      <p:ext uri="{BB962C8B-B14F-4D97-AF65-F5344CB8AC3E}">
        <p14:creationId xmlns:p14="http://schemas.microsoft.com/office/powerpoint/2010/main" val="3781700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30</a:t>
            </a:fld>
            <a:endParaRPr lang="ru-RU"/>
          </a:p>
        </p:txBody>
      </p:sp>
    </p:spTree>
    <p:extLst>
      <p:ext uri="{BB962C8B-B14F-4D97-AF65-F5344CB8AC3E}">
        <p14:creationId xmlns:p14="http://schemas.microsoft.com/office/powerpoint/2010/main" val="5076557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00124FA-1881-44BD-85B1-55F49811BD9F}" type="slidenum">
              <a:rPr lang="ru-RU" smtClean="0"/>
              <a:pPr/>
              <a:t>31</a:t>
            </a:fld>
            <a:endParaRPr lang="ru-RU"/>
          </a:p>
        </p:txBody>
      </p:sp>
      <p:sp>
        <p:nvSpPr>
          <p:cNvPr id="126979" name="Rectangle 2"/>
          <p:cNvSpPr>
            <a:spLocks noGrp="1" noRot="1" noChangeAspect="1" noChangeArrowheads="1" noTextEdit="1"/>
          </p:cNvSpPr>
          <p:nvPr>
            <p:ph type="sldImg"/>
          </p:nvPr>
        </p:nvSpPr>
        <p:spPr>
          <a:xfrm>
            <a:off x="381000" y="685800"/>
            <a:ext cx="6096000" cy="3429000"/>
          </a:xfrm>
          <a:ln/>
        </p:spPr>
      </p:sp>
      <p:sp>
        <p:nvSpPr>
          <p:cNvPr id="126980" name="Rectangle 3"/>
          <p:cNvSpPr>
            <a:spLocks noGrp="1" noChangeArrowheads="1"/>
          </p:cNvSpPr>
          <p:nvPr>
            <p:ph type="body" idx="1"/>
          </p:nvPr>
        </p:nvSpPr>
        <p:spPr>
          <a:noFill/>
          <a:ln/>
        </p:spPr>
        <p:txBody>
          <a:bodyPr/>
          <a:lstStyle/>
          <a:p>
            <a:pPr eaLnBrk="1" hangingPunct="1"/>
            <a:r>
              <a:rPr lang="ru-RU"/>
              <a:t>На платформе </a:t>
            </a:r>
            <a:r>
              <a:rPr lang="en-US"/>
              <a:t>x86 </a:t>
            </a:r>
            <a:r>
              <a:rPr lang="ru-RU"/>
              <a:t>размеры вещественных типов данных (в байтах) следующие:</a:t>
            </a:r>
          </a:p>
          <a:p>
            <a:pPr eaLnBrk="1" hangingPunct="1"/>
            <a:r>
              <a:rPr lang="en-US"/>
              <a:t>float - 4</a:t>
            </a:r>
          </a:p>
          <a:p>
            <a:pPr eaLnBrk="1" hangingPunct="1"/>
            <a:r>
              <a:rPr lang="en-US"/>
              <a:t>double - 8</a:t>
            </a:r>
          </a:p>
          <a:p>
            <a:pPr eaLnBrk="1" hangingPunct="1"/>
            <a:r>
              <a:rPr lang="en-US"/>
              <a:t>long double - 10 (</a:t>
            </a:r>
            <a:r>
              <a:rPr lang="ru-RU"/>
              <a:t>в реализациях компилятора Си от </a:t>
            </a:r>
            <a:r>
              <a:rPr lang="en-US"/>
              <a:t>Microsoft </a:t>
            </a:r>
            <a:r>
              <a:rPr lang="ru-RU"/>
              <a:t>размер </a:t>
            </a:r>
            <a:r>
              <a:rPr lang="en-US"/>
              <a:t>long double </a:t>
            </a:r>
            <a:r>
              <a:rPr lang="ru-RU"/>
              <a:t>равен 8 байтам)</a:t>
            </a:r>
          </a:p>
          <a:p>
            <a:pPr eaLnBrk="1" hangingPunct="1"/>
            <a:endParaRPr lang="ru-RU"/>
          </a:p>
        </p:txBody>
      </p:sp>
    </p:spTree>
    <p:extLst>
      <p:ext uri="{BB962C8B-B14F-4D97-AF65-F5344CB8AC3E}">
        <p14:creationId xmlns:p14="http://schemas.microsoft.com/office/powerpoint/2010/main" val="4039122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Образ слайда 1"/>
          <p:cNvSpPr>
            <a:spLocks noGrp="1" noRot="1" noChangeAspect="1" noTextEdit="1"/>
          </p:cNvSpPr>
          <p:nvPr>
            <p:ph type="sldImg"/>
          </p:nvPr>
        </p:nvSpPr>
        <p:spPr>
          <a:xfrm>
            <a:off x="381000" y="685800"/>
            <a:ext cx="6096000" cy="3429000"/>
          </a:xfrm>
          <a:ln/>
        </p:spPr>
      </p:sp>
      <p:sp>
        <p:nvSpPr>
          <p:cNvPr id="128003" name="Заметки 2"/>
          <p:cNvSpPr>
            <a:spLocks noGrp="1"/>
          </p:cNvSpPr>
          <p:nvPr>
            <p:ph type="body" idx="1"/>
          </p:nvPr>
        </p:nvSpPr>
        <p:spPr>
          <a:noFill/>
          <a:ln/>
        </p:spPr>
        <p:txBody>
          <a:bodyPr/>
          <a:lstStyle/>
          <a:p>
            <a:pPr eaLnBrk="1" hangingPunct="1"/>
            <a:endParaRPr lang="ru-RU"/>
          </a:p>
        </p:txBody>
      </p:sp>
      <p:sp>
        <p:nvSpPr>
          <p:cNvPr id="128004" name="Номер слайда 3"/>
          <p:cNvSpPr>
            <a:spLocks noGrp="1"/>
          </p:cNvSpPr>
          <p:nvPr>
            <p:ph type="sldNum" sz="quarter" idx="5"/>
          </p:nvPr>
        </p:nvSpPr>
        <p:spPr>
          <a:noFill/>
        </p:spPr>
        <p:txBody>
          <a:bodyPr/>
          <a:lstStyle/>
          <a:p>
            <a:fld id="{1AE58929-6498-494B-B961-14E76C3396A3}" type="slidenum">
              <a:rPr lang="ru-RU" smtClean="0"/>
              <a:pPr/>
              <a:t>32</a:t>
            </a:fld>
            <a:endParaRPr lang="ru-RU"/>
          </a:p>
        </p:txBody>
      </p:sp>
    </p:spTree>
    <p:extLst>
      <p:ext uri="{BB962C8B-B14F-4D97-AF65-F5344CB8AC3E}">
        <p14:creationId xmlns:p14="http://schemas.microsoft.com/office/powerpoint/2010/main" val="35808714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Образ слайда 1"/>
          <p:cNvSpPr>
            <a:spLocks noGrp="1" noRot="1" noChangeAspect="1" noTextEdit="1"/>
          </p:cNvSpPr>
          <p:nvPr>
            <p:ph type="sldImg"/>
          </p:nvPr>
        </p:nvSpPr>
        <p:spPr>
          <a:xfrm>
            <a:off x="381000" y="685800"/>
            <a:ext cx="6096000" cy="3429000"/>
          </a:xfrm>
          <a:ln/>
        </p:spPr>
      </p:sp>
      <p:sp>
        <p:nvSpPr>
          <p:cNvPr id="129027" name="Заметки 2"/>
          <p:cNvSpPr>
            <a:spLocks noGrp="1"/>
          </p:cNvSpPr>
          <p:nvPr>
            <p:ph type="body" idx="1"/>
          </p:nvPr>
        </p:nvSpPr>
        <p:spPr>
          <a:noFill/>
          <a:ln/>
        </p:spPr>
        <p:txBody>
          <a:bodyPr/>
          <a:lstStyle/>
          <a:p>
            <a:pPr eaLnBrk="1" hangingPunct="1"/>
            <a:endParaRPr lang="ru-RU"/>
          </a:p>
        </p:txBody>
      </p:sp>
      <p:sp>
        <p:nvSpPr>
          <p:cNvPr id="129028" name="Номер слайда 3"/>
          <p:cNvSpPr>
            <a:spLocks noGrp="1"/>
          </p:cNvSpPr>
          <p:nvPr>
            <p:ph type="sldNum" sz="quarter" idx="5"/>
          </p:nvPr>
        </p:nvSpPr>
        <p:spPr>
          <a:noFill/>
        </p:spPr>
        <p:txBody>
          <a:bodyPr/>
          <a:lstStyle/>
          <a:p>
            <a:fld id="{7595E9BD-6BC0-417F-A537-5B461C3D6EC4}" type="slidenum">
              <a:rPr lang="ru-RU" smtClean="0"/>
              <a:pPr/>
              <a:t>34</a:t>
            </a:fld>
            <a:endParaRPr lang="ru-RU"/>
          </a:p>
        </p:txBody>
      </p:sp>
    </p:spTree>
    <p:extLst>
      <p:ext uri="{BB962C8B-B14F-4D97-AF65-F5344CB8AC3E}">
        <p14:creationId xmlns:p14="http://schemas.microsoft.com/office/powerpoint/2010/main" val="33649740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Образ слайда 1"/>
          <p:cNvSpPr>
            <a:spLocks noGrp="1" noRot="1" noChangeAspect="1" noTextEdit="1"/>
          </p:cNvSpPr>
          <p:nvPr>
            <p:ph type="sldImg"/>
          </p:nvPr>
        </p:nvSpPr>
        <p:spPr>
          <a:xfrm>
            <a:off x="381000" y="685800"/>
            <a:ext cx="6096000" cy="3429000"/>
          </a:xfrm>
          <a:ln/>
        </p:spPr>
      </p:sp>
      <p:sp>
        <p:nvSpPr>
          <p:cNvPr id="130051" name="Заметки 2"/>
          <p:cNvSpPr>
            <a:spLocks noGrp="1"/>
          </p:cNvSpPr>
          <p:nvPr>
            <p:ph type="body" idx="1"/>
          </p:nvPr>
        </p:nvSpPr>
        <p:spPr>
          <a:noFill/>
          <a:ln/>
        </p:spPr>
        <p:txBody>
          <a:bodyPr/>
          <a:lstStyle/>
          <a:p>
            <a:pPr eaLnBrk="1" hangingPunct="1"/>
            <a:endParaRPr lang="ru-RU"/>
          </a:p>
        </p:txBody>
      </p:sp>
      <p:sp>
        <p:nvSpPr>
          <p:cNvPr id="130052" name="Номер слайда 3"/>
          <p:cNvSpPr>
            <a:spLocks noGrp="1"/>
          </p:cNvSpPr>
          <p:nvPr>
            <p:ph type="sldNum" sz="quarter" idx="5"/>
          </p:nvPr>
        </p:nvSpPr>
        <p:spPr>
          <a:noFill/>
        </p:spPr>
        <p:txBody>
          <a:bodyPr/>
          <a:lstStyle/>
          <a:p>
            <a:fld id="{83384E24-AF08-4FAB-ACD3-3B6887A376F3}" type="slidenum">
              <a:rPr lang="ru-RU" smtClean="0"/>
              <a:pPr/>
              <a:t>35</a:t>
            </a:fld>
            <a:endParaRPr lang="ru-RU"/>
          </a:p>
        </p:txBody>
      </p:sp>
    </p:spTree>
    <p:extLst>
      <p:ext uri="{BB962C8B-B14F-4D97-AF65-F5344CB8AC3E}">
        <p14:creationId xmlns:p14="http://schemas.microsoft.com/office/powerpoint/2010/main" val="20049331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36</a:t>
            </a:fld>
            <a:endParaRPr lang="ru-RU"/>
          </a:p>
        </p:txBody>
      </p:sp>
    </p:spTree>
    <p:extLst>
      <p:ext uri="{BB962C8B-B14F-4D97-AF65-F5344CB8AC3E}">
        <p14:creationId xmlns:p14="http://schemas.microsoft.com/office/powerpoint/2010/main" val="11643837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37</a:t>
            </a:fld>
            <a:endParaRPr lang="ru-RU"/>
          </a:p>
        </p:txBody>
      </p:sp>
    </p:spTree>
    <p:extLst>
      <p:ext uri="{BB962C8B-B14F-4D97-AF65-F5344CB8AC3E}">
        <p14:creationId xmlns:p14="http://schemas.microsoft.com/office/powerpoint/2010/main" val="35599701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38</a:t>
            </a:fld>
            <a:endParaRPr lang="ru-RU"/>
          </a:p>
        </p:txBody>
      </p:sp>
    </p:spTree>
    <p:extLst>
      <p:ext uri="{BB962C8B-B14F-4D97-AF65-F5344CB8AC3E}">
        <p14:creationId xmlns:p14="http://schemas.microsoft.com/office/powerpoint/2010/main" val="1978944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Образ слайда 1"/>
          <p:cNvSpPr>
            <a:spLocks noGrp="1" noRot="1" noChangeAspect="1" noTextEdit="1"/>
          </p:cNvSpPr>
          <p:nvPr>
            <p:ph type="sldImg"/>
          </p:nvPr>
        </p:nvSpPr>
        <p:spPr>
          <a:xfrm>
            <a:off x="381000" y="685800"/>
            <a:ext cx="6096000" cy="3429000"/>
          </a:xfrm>
          <a:ln/>
        </p:spPr>
      </p:sp>
      <p:sp>
        <p:nvSpPr>
          <p:cNvPr id="141315" name="Заметки 2"/>
          <p:cNvSpPr>
            <a:spLocks noGrp="1"/>
          </p:cNvSpPr>
          <p:nvPr>
            <p:ph type="body" idx="1"/>
          </p:nvPr>
        </p:nvSpPr>
        <p:spPr>
          <a:noFill/>
          <a:ln/>
        </p:spPr>
        <p:txBody>
          <a:bodyPr/>
          <a:lstStyle/>
          <a:p>
            <a:pPr eaLnBrk="1" hangingPunct="1"/>
            <a:endParaRPr lang="ru-RU"/>
          </a:p>
        </p:txBody>
      </p:sp>
      <p:sp>
        <p:nvSpPr>
          <p:cNvPr id="141316" name="Номер слайда 3"/>
          <p:cNvSpPr>
            <a:spLocks noGrp="1"/>
          </p:cNvSpPr>
          <p:nvPr>
            <p:ph type="sldNum" sz="quarter" idx="5"/>
          </p:nvPr>
        </p:nvSpPr>
        <p:spPr>
          <a:noFill/>
        </p:spPr>
        <p:txBody>
          <a:bodyPr/>
          <a:lstStyle/>
          <a:p>
            <a:fld id="{509656BB-A70F-49C8-BE54-0F7292AAE175}" type="slidenum">
              <a:rPr lang="ru-RU" smtClean="0"/>
              <a:pPr/>
              <a:t>40</a:t>
            </a:fld>
            <a:endParaRPr lang="ru-RU"/>
          </a:p>
        </p:txBody>
      </p:sp>
    </p:spTree>
    <p:extLst>
      <p:ext uri="{BB962C8B-B14F-4D97-AF65-F5344CB8AC3E}">
        <p14:creationId xmlns:p14="http://schemas.microsoft.com/office/powerpoint/2010/main" val="13603992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1F18087-FEE3-4FF4-A09E-3D7EAE9798FA}" type="slidenum">
              <a:rPr lang="ru-RU" smtClean="0"/>
              <a:pPr/>
              <a:t>41</a:t>
            </a:fld>
            <a:endParaRPr lang="ru-RU"/>
          </a:p>
        </p:txBody>
      </p:sp>
      <p:sp>
        <p:nvSpPr>
          <p:cNvPr id="142339" name="Rectangle 2"/>
          <p:cNvSpPr>
            <a:spLocks noGrp="1" noRot="1" noChangeAspect="1" noChangeArrowheads="1" noTextEdit="1"/>
          </p:cNvSpPr>
          <p:nvPr>
            <p:ph type="sldImg"/>
          </p:nvPr>
        </p:nvSpPr>
        <p:spPr>
          <a:xfrm>
            <a:off x="381000" y="685800"/>
            <a:ext cx="6096000" cy="3429000"/>
          </a:xfrm>
          <a:ln/>
        </p:spPr>
      </p:sp>
      <p:sp>
        <p:nvSpPr>
          <p:cNvPr id="142340" name="Rectangle 3"/>
          <p:cNvSpPr>
            <a:spLocks noGrp="1" noChangeArrowheads="1"/>
          </p:cNvSpPr>
          <p:nvPr>
            <p:ph type="body" idx="1"/>
          </p:nvPr>
        </p:nvSpPr>
        <p:spPr>
          <a:noFill/>
          <a:ln/>
        </p:spPr>
        <p:txBody>
          <a:bodyPr/>
          <a:lstStyle/>
          <a:p>
            <a:pPr eaLnBrk="1" hangingPunct="1"/>
            <a:r>
              <a:rPr lang="ru-RU" sz="1000" dirty="0"/>
              <a:t>Бинарными (т. е. с двумя операндами) арифметическими операторами являются </a:t>
            </a:r>
            <a:r>
              <a:rPr lang="ru-RU" sz="1000" b="1" dirty="0"/>
              <a:t>+</a:t>
            </a:r>
            <a:r>
              <a:rPr lang="ru-RU" sz="1000" dirty="0"/>
              <a:t>, </a:t>
            </a:r>
            <a:r>
              <a:rPr lang="ru-RU" sz="1000" b="1" dirty="0"/>
              <a:t>-</a:t>
            </a:r>
            <a:r>
              <a:rPr lang="ru-RU" sz="1000" dirty="0"/>
              <a:t>, </a:t>
            </a:r>
            <a:r>
              <a:rPr lang="ru-RU" sz="1000" b="1" dirty="0"/>
              <a:t>*</a:t>
            </a:r>
            <a:r>
              <a:rPr lang="ru-RU" sz="1000" dirty="0"/>
              <a:t>, </a:t>
            </a:r>
            <a:r>
              <a:rPr lang="ru-RU" sz="1000" b="1" dirty="0"/>
              <a:t>/</a:t>
            </a:r>
            <a:r>
              <a:rPr lang="ru-RU" sz="1000" dirty="0"/>
              <a:t>, а также оператор деления по модулю </a:t>
            </a:r>
            <a:r>
              <a:rPr lang="ru-RU" sz="1000" b="1" dirty="0"/>
              <a:t>%</a:t>
            </a:r>
            <a:r>
              <a:rPr lang="ru-RU" sz="1000" dirty="0"/>
              <a:t>.</a:t>
            </a:r>
          </a:p>
          <a:p>
            <a:pPr eaLnBrk="1" hangingPunct="1"/>
            <a:r>
              <a:rPr lang="ru-RU" sz="1000" dirty="0"/>
              <a:t>Деление целых сопровождается отбрасыванием дробной части, какой бы она ни была. Выражение</a:t>
            </a:r>
          </a:p>
          <a:p>
            <a:pPr eaLnBrk="1" hangingPunct="1"/>
            <a:r>
              <a:rPr lang="ru-RU" sz="1000" dirty="0"/>
              <a:t>x % y дает остаток от деления x на y и, следовательно, нуль, если x делится на y нацело.</a:t>
            </a:r>
          </a:p>
          <a:p>
            <a:pPr eaLnBrk="1" hangingPunct="1"/>
            <a:r>
              <a:rPr lang="ru-RU" sz="1000" dirty="0"/>
              <a:t>Например, год является високосным, если он делится на 4, но не делится на 100. Кроме того, год является високосным, если он делится на 400. Следовательно,</a:t>
            </a:r>
          </a:p>
          <a:p>
            <a:pPr eaLnBrk="1" hangingPunct="1"/>
            <a:r>
              <a:rPr lang="ru-RU" sz="1000" b="1" dirty="0" err="1">
                <a:latin typeface="Courier New" pitchFamily="49" charset="0"/>
              </a:rPr>
              <a:t>if</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 == 0) &amp;&amp; (</a:t>
            </a:r>
            <a:r>
              <a:rPr lang="ru-RU" sz="1000" b="1" dirty="0" err="1">
                <a:latin typeface="Courier New" pitchFamily="49" charset="0"/>
              </a:rPr>
              <a:t>year</a:t>
            </a:r>
            <a:r>
              <a:rPr lang="ru-RU" sz="1000" b="1" dirty="0">
                <a:latin typeface="Courier New" pitchFamily="49" charset="0"/>
              </a:rPr>
              <a:t> % 100 != 0)) ||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400 == 0)</a:t>
            </a:r>
          </a:p>
          <a:p>
            <a:pPr eaLnBrk="1" hangingPunct="1"/>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високосный год\n", </a:t>
            </a:r>
            <a:r>
              <a:rPr lang="ru-RU" sz="1000" b="1" dirty="0" err="1">
                <a:latin typeface="Courier New" pitchFamily="49" charset="0"/>
              </a:rPr>
              <a:t>year</a:t>
            </a:r>
            <a:r>
              <a:rPr lang="ru-RU" sz="1000" b="1" dirty="0">
                <a:latin typeface="Courier New" pitchFamily="49" charset="0"/>
              </a:rPr>
              <a:t>);</a:t>
            </a:r>
          </a:p>
          <a:p>
            <a:pPr eaLnBrk="1" hangingPunct="1"/>
            <a:r>
              <a:rPr lang="ru-RU" sz="1000" b="1" dirty="0" err="1">
                <a:latin typeface="Courier New" pitchFamily="49" charset="0"/>
              </a:rPr>
              <a:t>else</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a:t>
            </a:r>
            <a:r>
              <a:rPr lang="ru-RU" sz="1000" b="1" dirty="0" err="1">
                <a:latin typeface="Courier New" pitchFamily="49" charset="0"/>
              </a:rPr>
              <a:t>невисокосный</a:t>
            </a:r>
            <a:r>
              <a:rPr lang="ru-RU" sz="1000" b="1" dirty="0">
                <a:latin typeface="Courier New" pitchFamily="49" charset="0"/>
              </a:rPr>
              <a:t> год\n", </a:t>
            </a:r>
            <a:r>
              <a:rPr lang="ru-RU" sz="1000" b="1" dirty="0" err="1">
                <a:latin typeface="Courier New" pitchFamily="49" charset="0"/>
              </a:rPr>
              <a:t>year</a:t>
            </a:r>
            <a:r>
              <a:rPr lang="ru-RU" sz="1000" b="1" dirty="0">
                <a:latin typeface="Courier New" pitchFamily="49" charset="0"/>
              </a:rPr>
              <a:t>);</a:t>
            </a:r>
          </a:p>
          <a:p>
            <a:pPr eaLnBrk="1" hangingPunct="1"/>
            <a:r>
              <a:rPr lang="ru-RU" sz="1000" dirty="0"/>
              <a:t>Оператор </a:t>
            </a:r>
            <a:r>
              <a:rPr lang="ru-RU" sz="1000" b="1" dirty="0"/>
              <a:t>%</a:t>
            </a:r>
            <a:r>
              <a:rPr lang="ru-RU" sz="1000" dirty="0"/>
              <a:t> к операндам типов </a:t>
            </a:r>
            <a:r>
              <a:rPr lang="ru-RU" sz="1000" b="1" dirty="0" err="1"/>
              <a:t>float</a:t>
            </a:r>
            <a:r>
              <a:rPr lang="ru-RU" sz="1000" dirty="0"/>
              <a:t> и </a:t>
            </a:r>
            <a:r>
              <a:rPr lang="ru-RU" sz="1000" b="1" dirty="0" err="1"/>
              <a:t>double</a:t>
            </a:r>
            <a:r>
              <a:rPr lang="ru-RU" sz="1000" dirty="0"/>
              <a:t> не применяется. В какую сторону (в сторону увеличения или уменьшения числа) будет усечена дробная часть при выполнении </a:t>
            </a:r>
            <a:r>
              <a:rPr lang="ru-RU" sz="1000" b="1" dirty="0"/>
              <a:t>/</a:t>
            </a:r>
            <a:r>
              <a:rPr lang="ru-RU" sz="1000" dirty="0"/>
              <a:t> и каким будет знак результата операции </a:t>
            </a:r>
            <a:r>
              <a:rPr lang="ru-RU" sz="1000" b="1" dirty="0"/>
              <a:t>%</a:t>
            </a:r>
            <a:r>
              <a:rPr lang="ru-RU" sz="1000" dirty="0"/>
              <a:t> с отрицательными операндами, зависит от машины. </a:t>
            </a:r>
          </a:p>
          <a:p>
            <a:pPr eaLnBrk="1" hangingPunct="1"/>
            <a:r>
              <a:rPr lang="ru-RU" sz="1000" dirty="0"/>
              <a:t>Бинарные операторы </a:t>
            </a:r>
            <a:r>
              <a:rPr lang="ru-RU" sz="1000" b="1" dirty="0"/>
              <a:t>+</a:t>
            </a:r>
            <a:r>
              <a:rPr lang="ru-RU" sz="1000" dirty="0"/>
              <a:t> и </a:t>
            </a:r>
            <a:r>
              <a:rPr lang="ru-RU" sz="1000" b="1" dirty="0"/>
              <a:t>-</a:t>
            </a:r>
            <a:r>
              <a:rPr lang="ru-RU" sz="1000" dirty="0"/>
              <a:t> имеют одинаковый приоритет, который ниже приоритета операторов </a:t>
            </a:r>
            <a:r>
              <a:rPr lang="ru-RU" sz="1000" b="1" dirty="0"/>
              <a:t>*</a:t>
            </a:r>
            <a:r>
              <a:rPr lang="ru-RU" sz="1000" dirty="0"/>
              <a:t>, </a:t>
            </a:r>
            <a:r>
              <a:rPr lang="ru-RU" sz="1000" b="1" dirty="0"/>
              <a:t>/</a:t>
            </a:r>
            <a:r>
              <a:rPr lang="ru-RU" sz="1000" dirty="0"/>
              <a:t> и </a:t>
            </a:r>
            <a:r>
              <a:rPr lang="ru-RU" sz="1000" b="1" dirty="0"/>
              <a:t>%</a:t>
            </a:r>
            <a:r>
              <a:rPr lang="ru-RU" sz="1000" dirty="0"/>
              <a:t>, который в свою очередь ниже приоритета унарных операторов </a:t>
            </a:r>
            <a:r>
              <a:rPr lang="ru-RU" sz="1000" b="1" dirty="0"/>
              <a:t>+</a:t>
            </a:r>
            <a:r>
              <a:rPr lang="ru-RU" sz="1000" dirty="0"/>
              <a:t> и </a:t>
            </a:r>
            <a:r>
              <a:rPr lang="ru-RU" sz="1000" b="1" dirty="0"/>
              <a:t>-</a:t>
            </a:r>
            <a:r>
              <a:rPr lang="ru-RU" sz="1000" dirty="0"/>
              <a:t>. Арифметические операции одного приоритетного уровня выполняются слева направо. </a:t>
            </a:r>
          </a:p>
        </p:txBody>
      </p:sp>
    </p:spTree>
    <p:extLst>
      <p:ext uri="{BB962C8B-B14F-4D97-AF65-F5344CB8AC3E}">
        <p14:creationId xmlns:p14="http://schemas.microsoft.com/office/powerpoint/2010/main" val="3306342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C5F1091-68D4-46A5-A62A-D6E98A60997C}" type="slidenum">
              <a:rPr lang="ru-RU" smtClean="0"/>
              <a:pPr/>
              <a:t>6</a:t>
            </a:fld>
            <a:endParaRPr lang="ru-RU"/>
          </a:p>
        </p:txBody>
      </p:sp>
      <p:sp>
        <p:nvSpPr>
          <p:cNvPr id="115715" name="Rectangle 2"/>
          <p:cNvSpPr>
            <a:spLocks noGrp="1" noRot="1" noChangeAspect="1" noChangeArrowheads="1" noTextEdit="1"/>
          </p:cNvSpPr>
          <p:nvPr>
            <p:ph type="sldImg"/>
          </p:nvPr>
        </p:nvSpPr>
        <p:spPr>
          <a:xfrm>
            <a:off x="381000" y="685800"/>
            <a:ext cx="6096000" cy="3429000"/>
          </a:xfrm>
          <a:ln/>
        </p:spPr>
      </p:sp>
      <p:sp>
        <p:nvSpPr>
          <p:cNvPr id="115716" name="Rectangle 3"/>
          <p:cNvSpPr>
            <a:spLocks noGrp="1" noChangeArrowheads="1"/>
          </p:cNvSpPr>
          <p:nvPr>
            <p:ph type="body" idx="1"/>
          </p:nvPr>
        </p:nvSpPr>
        <p:spPr>
          <a:noFill/>
          <a:ln/>
        </p:spPr>
        <p:txBody>
          <a:bodyPr/>
          <a:lstStyle/>
          <a:p>
            <a:pPr eaLnBrk="1" hangingPunct="1">
              <a:buFontTx/>
              <a:buChar char="•"/>
            </a:pPr>
            <a:r>
              <a:rPr lang="ru-RU"/>
              <a:t>Целая константа, например 1234, имеет тип </a:t>
            </a:r>
            <a:r>
              <a:rPr lang="ru-RU" b="1"/>
              <a:t>int</a:t>
            </a:r>
            <a:r>
              <a:rPr lang="ru-RU"/>
              <a:t>. Константа типа </a:t>
            </a:r>
            <a:r>
              <a:rPr lang="ru-RU" b="1"/>
              <a:t>long</a:t>
            </a:r>
            <a:r>
              <a:rPr lang="ru-RU"/>
              <a:t> завершается буквой </a:t>
            </a:r>
            <a:r>
              <a:rPr lang="ru-RU" b="1"/>
              <a:t>l</a:t>
            </a:r>
            <a:r>
              <a:rPr lang="ru-RU"/>
              <a:t> или </a:t>
            </a:r>
            <a:r>
              <a:rPr lang="ru-RU" b="1"/>
              <a:t>L</a:t>
            </a:r>
            <a:r>
              <a:rPr lang="ru-RU"/>
              <a:t>, например 123456789L: слишком большое целое, которое невозможно представить как </a:t>
            </a:r>
            <a:r>
              <a:rPr lang="ru-RU" b="1"/>
              <a:t>int</a:t>
            </a:r>
            <a:r>
              <a:rPr lang="ru-RU"/>
              <a:t>, будет представлено как </a:t>
            </a:r>
            <a:r>
              <a:rPr lang="ru-RU" b="1"/>
              <a:t>long</a:t>
            </a:r>
            <a:r>
              <a:rPr lang="ru-RU"/>
              <a:t>. Беззнаковые константы заканчиваются буквой </a:t>
            </a:r>
            <a:r>
              <a:rPr lang="ru-RU" b="1"/>
              <a:t>u</a:t>
            </a:r>
            <a:r>
              <a:rPr lang="ru-RU"/>
              <a:t> или </a:t>
            </a:r>
            <a:r>
              <a:rPr lang="ru-RU" b="1"/>
              <a:t>U</a:t>
            </a:r>
            <a:r>
              <a:rPr lang="ru-RU"/>
              <a:t>, а окончание </a:t>
            </a:r>
            <a:r>
              <a:rPr lang="ru-RU" b="1"/>
              <a:t>ul</a:t>
            </a:r>
            <a:r>
              <a:rPr lang="ru-RU"/>
              <a:t> или </a:t>
            </a:r>
            <a:r>
              <a:rPr lang="ru-RU" b="1"/>
              <a:t>UL</a:t>
            </a:r>
            <a:r>
              <a:rPr lang="ru-RU"/>
              <a:t> говорит о том, что тип константы - </a:t>
            </a:r>
            <a:r>
              <a:rPr lang="ru-RU" b="1"/>
              <a:t>unsigned long</a:t>
            </a:r>
            <a:r>
              <a:rPr lang="ru-RU"/>
              <a:t>. </a:t>
            </a:r>
          </a:p>
          <a:p>
            <a:pPr eaLnBrk="1" hangingPunct="1">
              <a:buFontTx/>
              <a:buChar char="•"/>
            </a:pPr>
            <a:r>
              <a:rPr lang="ru-RU"/>
              <a:t>Константы с плавающей точкой имеют десятичную точку (123.4), или экспоненциальную часть (1е-2), или же и то и другое. Если у них нет окончания, считается, что они принадлежат к типу </a:t>
            </a:r>
            <a:r>
              <a:rPr lang="ru-RU" b="1"/>
              <a:t>double</a:t>
            </a:r>
            <a:r>
              <a:rPr lang="ru-RU"/>
              <a:t>. Окончание </a:t>
            </a:r>
            <a:r>
              <a:rPr lang="ru-RU" b="1"/>
              <a:t>f</a:t>
            </a:r>
            <a:r>
              <a:rPr lang="ru-RU"/>
              <a:t> или </a:t>
            </a:r>
            <a:r>
              <a:rPr lang="ru-RU" b="1"/>
              <a:t>F</a:t>
            </a:r>
            <a:r>
              <a:rPr lang="ru-RU"/>
              <a:t> указывает на тип </a:t>
            </a:r>
            <a:r>
              <a:rPr lang="ru-RU" b="1"/>
              <a:t>float</a:t>
            </a:r>
            <a:r>
              <a:rPr lang="ru-RU"/>
              <a:t>, а </a:t>
            </a:r>
            <a:r>
              <a:rPr lang="ru-RU" b="1"/>
              <a:t>l</a:t>
            </a:r>
            <a:r>
              <a:rPr lang="ru-RU"/>
              <a:t> или </a:t>
            </a:r>
            <a:r>
              <a:rPr lang="ru-RU" b="1"/>
              <a:t>L</a:t>
            </a:r>
            <a:r>
              <a:rPr lang="ru-RU"/>
              <a:t> - на тип </a:t>
            </a:r>
            <a:r>
              <a:rPr lang="ru-RU" b="1"/>
              <a:t>long double</a:t>
            </a:r>
            <a:r>
              <a:rPr lang="ru-RU"/>
              <a:t>. </a:t>
            </a:r>
          </a:p>
          <a:p>
            <a:pPr eaLnBrk="1" hangingPunct="1">
              <a:buFontTx/>
              <a:buChar char="•"/>
            </a:pPr>
            <a:r>
              <a:rPr lang="ru-RU"/>
              <a:t>Целое значение помимо десятичного может иметь восьмеричное или шестнадцатеричное представление. Если константа начинается с нуля, то она представлена в восьмеричном виде, если с 0x или с 0X, то - в шестнадцатеричном. Например, десятичное целое 31 можно записать как 037 или как 0X1F. Записи восьмеричной и шестнадцатеричной констант могут завершаться буквой </a:t>
            </a:r>
            <a:r>
              <a:rPr lang="ru-RU" b="1"/>
              <a:t>L</a:t>
            </a:r>
            <a:r>
              <a:rPr lang="ru-RU"/>
              <a:t> (для указания на тип </a:t>
            </a:r>
            <a:r>
              <a:rPr lang="ru-RU" b="1"/>
              <a:t>long</a:t>
            </a:r>
            <a:r>
              <a:rPr lang="ru-RU"/>
              <a:t>) и </a:t>
            </a:r>
            <a:r>
              <a:rPr lang="ru-RU" b="1"/>
              <a:t>U</a:t>
            </a:r>
            <a:r>
              <a:rPr lang="ru-RU"/>
              <a:t> (если нужно показать, что константа беззнаковая). Например, константа 0XFUL имеет значение 15 и тип </a:t>
            </a:r>
            <a:r>
              <a:rPr lang="ru-RU" b="1"/>
              <a:t>unsigned long</a:t>
            </a:r>
            <a:r>
              <a:rPr lang="ru-RU"/>
              <a:t>.</a:t>
            </a:r>
          </a:p>
          <a:p>
            <a:pPr eaLnBrk="1" hangingPunct="1"/>
            <a:endParaRPr lang="ru-RU"/>
          </a:p>
        </p:txBody>
      </p:sp>
    </p:spTree>
    <p:extLst>
      <p:ext uri="{BB962C8B-B14F-4D97-AF65-F5344CB8AC3E}">
        <p14:creationId xmlns:p14="http://schemas.microsoft.com/office/powerpoint/2010/main" val="36912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D2C8C3FC-53BB-42D8-82DE-F753FF209435}" type="slidenum">
              <a:rPr lang="ru-RU" smtClean="0"/>
              <a:pPr/>
              <a:t>43</a:t>
            </a:fld>
            <a:endParaRPr lang="ru-RU"/>
          </a:p>
        </p:txBody>
      </p:sp>
      <p:sp>
        <p:nvSpPr>
          <p:cNvPr id="144387" name="Rectangle 2"/>
          <p:cNvSpPr>
            <a:spLocks noGrp="1" noRot="1" noChangeAspect="1" noChangeArrowheads="1" noTextEdit="1"/>
          </p:cNvSpPr>
          <p:nvPr>
            <p:ph type="sldImg"/>
          </p:nvPr>
        </p:nvSpPr>
        <p:spPr>
          <a:xfrm>
            <a:off x="381000" y="685800"/>
            <a:ext cx="6096000" cy="3429000"/>
          </a:xfrm>
          <a:ln/>
        </p:spPr>
      </p:sp>
      <p:sp>
        <p:nvSpPr>
          <p:cNvPr id="144388" name="Rectangle 3"/>
          <p:cNvSpPr>
            <a:spLocks noGrp="1" noChangeArrowheads="1"/>
          </p:cNvSpPr>
          <p:nvPr>
            <p:ph type="body" idx="1"/>
          </p:nvPr>
        </p:nvSpPr>
        <p:spPr>
          <a:xfrm>
            <a:off x="685800" y="4343400"/>
            <a:ext cx="5983288" cy="4405313"/>
          </a:xfrm>
          <a:noFill/>
          <a:ln/>
        </p:spPr>
        <p:txBody>
          <a:bodyPr/>
          <a:lstStyle/>
          <a:p>
            <a:pPr eaLnBrk="1" hangingPunct="1">
              <a:lnSpc>
                <a:spcPct val="80000"/>
              </a:lnSpc>
            </a:pPr>
            <a:r>
              <a:rPr lang="ru-RU" sz="800" dirty="0"/>
              <a:t>Операторами отношения являются </a:t>
            </a:r>
          </a:p>
          <a:p>
            <a:pPr eaLnBrk="1" hangingPunct="1">
              <a:lnSpc>
                <a:spcPct val="80000"/>
              </a:lnSpc>
            </a:pPr>
            <a:r>
              <a:rPr lang="ru-RU" sz="800" dirty="0"/>
              <a:t>&gt;</a:t>
            </a:r>
          </a:p>
          <a:p>
            <a:pPr eaLnBrk="1" hangingPunct="1">
              <a:lnSpc>
                <a:spcPct val="80000"/>
              </a:lnSpc>
            </a:pPr>
            <a:r>
              <a:rPr lang="ru-RU" sz="800" dirty="0"/>
              <a:t>&gt;=</a:t>
            </a:r>
          </a:p>
          <a:p>
            <a:pPr eaLnBrk="1" hangingPunct="1">
              <a:lnSpc>
                <a:spcPct val="80000"/>
              </a:lnSpc>
            </a:pPr>
            <a:r>
              <a:rPr lang="ru-RU" sz="800" dirty="0"/>
              <a:t>&lt;</a:t>
            </a:r>
          </a:p>
          <a:p>
            <a:pPr eaLnBrk="1" hangingPunct="1">
              <a:lnSpc>
                <a:spcPct val="80000"/>
              </a:lnSpc>
            </a:pPr>
            <a:r>
              <a:rPr lang="ru-RU" sz="800" dirty="0"/>
              <a:t>&lt;= </a:t>
            </a:r>
          </a:p>
          <a:p>
            <a:pPr eaLnBrk="1" hangingPunct="1">
              <a:lnSpc>
                <a:spcPct val="80000"/>
              </a:lnSpc>
            </a:pPr>
            <a:r>
              <a:rPr lang="ru-RU" sz="800" dirty="0"/>
              <a:t>Все они имеют одинаковый приоритет. Сразу за ними идет приоритет операторов сравнения на равенство: </a:t>
            </a:r>
          </a:p>
          <a:p>
            <a:pPr eaLnBrk="1" hangingPunct="1">
              <a:lnSpc>
                <a:spcPct val="80000"/>
              </a:lnSpc>
            </a:pPr>
            <a:r>
              <a:rPr lang="ru-RU" sz="800" dirty="0"/>
              <a:t>==</a:t>
            </a:r>
          </a:p>
          <a:p>
            <a:pPr eaLnBrk="1" hangingPunct="1">
              <a:lnSpc>
                <a:spcPct val="80000"/>
              </a:lnSpc>
            </a:pPr>
            <a:r>
              <a:rPr lang="ru-RU" sz="800" dirty="0"/>
              <a:t>!=</a:t>
            </a:r>
          </a:p>
          <a:p>
            <a:pPr eaLnBrk="1" hangingPunct="1">
              <a:lnSpc>
                <a:spcPct val="80000"/>
              </a:lnSpc>
            </a:pPr>
            <a:r>
              <a:rPr lang="ru-RU" sz="800" dirty="0"/>
              <a:t>Операторы отношения имеют более низкий приоритет, чем арифметические, поэтому выражение вроде i &lt; lim-1 будет выполняться так же, как i &lt; (lim-1), т.е. как мы и ожидаем. </a:t>
            </a:r>
          </a:p>
          <a:p>
            <a:pPr eaLnBrk="1" hangingPunct="1">
              <a:lnSpc>
                <a:spcPct val="80000"/>
              </a:lnSpc>
            </a:pPr>
            <a:r>
              <a:rPr lang="ru-RU" sz="800" dirty="0"/>
              <a:t>Более интересны логические операторы </a:t>
            </a:r>
            <a:r>
              <a:rPr lang="ru-RU" sz="800" b="1" dirty="0"/>
              <a:t>&amp;&amp;</a:t>
            </a:r>
            <a:r>
              <a:rPr lang="ru-RU" sz="800" dirty="0"/>
              <a:t> и </a:t>
            </a:r>
            <a:r>
              <a:rPr lang="ru-RU" sz="800" b="1" dirty="0"/>
              <a:t>||</a:t>
            </a:r>
            <a:r>
              <a:rPr lang="ru-RU" sz="800" dirty="0"/>
              <a:t>. Выражения, между которыми стоят операторы &amp;&amp; или ||, вычисляются слева направо. Вычисление прекращается, как только становится известна истинность или ложность результата.</a:t>
            </a:r>
          </a:p>
          <a:p>
            <a:pPr eaLnBrk="1" hangingPunct="1">
              <a:lnSpc>
                <a:spcPct val="80000"/>
              </a:lnSpc>
            </a:pPr>
            <a:r>
              <a:rPr lang="ru-RU" sz="800" b="1" dirty="0" err="1">
                <a:latin typeface="Courier New" pitchFamily="49" charset="0"/>
              </a:rPr>
              <a:t>for</a:t>
            </a:r>
            <a:r>
              <a:rPr lang="ru-RU" sz="800" b="1" dirty="0">
                <a:latin typeface="Courier New" pitchFamily="49" charset="0"/>
              </a:rPr>
              <a:t> (i = 0; i &lt; lim-1 &amp;&amp; (с = </a:t>
            </a:r>
            <a:r>
              <a:rPr lang="ru-RU" sz="800" b="1" dirty="0" err="1">
                <a:latin typeface="Courier New" pitchFamily="49" charset="0"/>
              </a:rPr>
              <a:t>getchar</a:t>
            </a:r>
            <a:r>
              <a:rPr lang="ru-RU" sz="800" b="1" dirty="0">
                <a:latin typeface="Courier New" pitchFamily="49" charset="0"/>
              </a:rPr>
              <a:t>()) != EOF &amp;&amp; с != '\n'; ++i)</a:t>
            </a:r>
          </a:p>
          <a:p>
            <a:pPr eaLnBrk="1" hangingPunct="1">
              <a:lnSpc>
                <a:spcPct val="80000"/>
              </a:lnSpc>
            </a:pPr>
            <a:r>
              <a:rPr lang="ru-RU" sz="800" b="1" dirty="0">
                <a:latin typeface="Courier New" pitchFamily="49" charset="0"/>
              </a:rPr>
              <a:t>    s[i] = c; </a:t>
            </a:r>
          </a:p>
          <a:p>
            <a:pPr eaLnBrk="1" hangingPunct="1">
              <a:lnSpc>
                <a:spcPct val="80000"/>
              </a:lnSpc>
            </a:pPr>
            <a:r>
              <a:rPr lang="ru-RU" sz="800" dirty="0"/>
              <a:t>Прежде чем читать очередной символ, нужно проверить, есть ли для него место в массиве s, иначе говоря, сначала необходимо проверить соблюдение условия i &lt; lim-1. Если это условие не выполняется, мы не должны продолжать вычисление, в частности читать следующий символ. Так же было бы неправильным сравнивать c и EOF до обращения к </a:t>
            </a:r>
            <a:r>
              <a:rPr lang="ru-RU" sz="800" dirty="0" err="1"/>
              <a:t>getchar</a:t>
            </a:r>
            <a:r>
              <a:rPr lang="ru-RU" sz="800" dirty="0"/>
              <a:t>; следовательно, и вызов </a:t>
            </a:r>
            <a:r>
              <a:rPr lang="ru-RU" sz="800" dirty="0" err="1"/>
              <a:t>getchar</a:t>
            </a:r>
            <a:r>
              <a:rPr lang="ru-RU" sz="800" dirty="0"/>
              <a:t>, и присваивание должны выполняться перед указанной проверкой. </a:t>
            </a:r>
          </a:p>
          <a:p>
            <a:pPr eaLnBrk="1" hangingPunct="1">
              <a:lnSpc>
                <a:spcPct val="80000"/>
              </a:lnSpc>
            </a:pPr>
            <a:r>
              <a:rPr lang="ru-RU" sz="800" dirty="0"/>
              <a:t>Приоритет оператора </a:t>
            </a:r>
            <a:r>
              <a:rPr lang="ru-RU" sz="800" b="1" dirty="0"/>
              <a:t>&amp;&amp;</a:t>
            </a:r>
            <a:r>
              <a:rPr lang="ru-RU" sz="800" dirty="0"/>
              <a:t> выше, чем таковой оператора </a:t>
            </a:r>
            <a:r>
              <a:rPr lang="ru-RU" sz="800" b="1" dirty="0"/>
              <a:t>||</a:t>
            </a:r>
            <a:r>
              <a:rPr lang="ru-RU" sz="800" dirty="0"/>
              <a:t>, однако их приоритеты ниже, чем приоритет операторов отношения и равенства. Из сказанного следует, что выражение вида </a:t>
            </a:r>
          </a:p>
          <a:p>
            <a:pPr eaLnBrk="1" hangingPunct="1">
              <a:lnSpc>
                <a:spcPct val="80000"/>
              </a:lnSpc>
            </a:pPr>
            <a:r>
              <a:rPr lang="ru-RU" sz="800" dirty="0"/>
              <a:t>i &lt; lim-1 &amp;&amp; (с = </a:t>
            </a:r>
            <a:r>
              <a:rPr lang="ru-RU" sz="800" dirty="0" err="1"/>
              <a:t>getchar</a:t>
            </a:r>
            <a:r>
              <a:rPr lang="ru-RU" sz="800" dirty="0"/>
              <a:t>()) != '\n' &amp;&amp; с != EOF </a:t>
            </a:r>
            <a:br>
              <a:rPr lang="ru-RU" sz="800" dirty="0"/>
            </a:br>
            <a:r>
              <a:rPr lang="ru-RU" sz="800" dirty="0"/>
              <a:t>не нуждается в дополнительных скобках. Но, так как приоритет </a:t>
            </a:r>
            <a:r>
              <a:rPr lang="ru-RU" sz="800" b="1" dirty="0"/>
              <a:t>!=</a:t>
            </a:r>
            <a:r>
              <a:rPr lang="ru-RU" sz="800" dirty="0"/>
              <a:t> выше, чем приоритет присваивания, в </a:t>
            </a:r>
            <a:br>
              <a:rPr lang="ru-RU" sz="800" dirty="0"/>
            </a:br>
            <a:r>
              <a:rPr lang="ru-RU" sz="800" dirty="0"/>
              <a:t>(с = </a:t>
            </a:r>
            <a:r>
              <a:rPr lang="ru-RU" sz="800" dirty="0" err="1"/>
              <a:t>getchar</a:t>
            </a:r>
            <a:r>
              <a:rPr lang="ru-RU" sz="800" dirty="0"/>
              <a:t>()) != '\n' </a:t>
            </a:r>
            <a:br>
              <a:rPr lang="ru-RU" sz="800" dirty="0"/>
            </a:br>
            <a:r>
              <a:rPr lang="ru-RU" sz="800" dirty="0"/>
              <a:t>скобки необходимы, чтобы сначала выполнить присваивание, а затем сравнение с '\n'. </a:t>
            </a:r>
          </a:p>
          <a:p>
            <a:pPr eaLnBrk="1" hangingPunct="1">
              <a:lnSpc>
                <a:spcPct val="80000"/>
              </a:lnSpc>
            </a:pPr>
            <a:r>
              <a:rPr lang="ru-RU" sz="800" dirty="0"/>
              <a:t>По определению численным результатом вычисления выражения отношения или логического выражения является 1, если оно истинно, и 0, если оно ложно. </a:t>
            </a:r>
          </a:p>
          <a:p>
            <a:pPr eaLnBrk="1" hangingPunct="1">
              <a:lnSpc>
                <a:spcPct val="80000"/>
              </a:lnSpc>
            </a:pPr>
            <a:r>
              <a:rPr lang="ru-RU" sz="800" dirty="0"/>
              <a:t>Унарный оператор </a:t>
            </a:r>
            <a:r>
              <a:rPr lang="ru-RU" sz="800" b="1" dirty="0"/>
              <a:t>!</a:t>
            </a:r>
            <a:r>
              <a:rPr lang="ru-RU" sz="800" dirty="0"/>
              <a:t> преобразует ненулевой операнд в 0, а нуль в 1. Обычно оператор </a:t>
            </a:r>
            <a:r>
              <a:rPr lang="ru-RU" sz="800" b="1" dirty="0"/>
              <a:t>!</a:t>
            </a:r>
            <a:r>
              <a:rPr lang="ru-RU" sz="800" dirty="0"/>
              <a:t> используют в конструкциях вида </a:t>
            </a:r>
          </a:p>
          <a:p>
            <a:pPr eaLnBrk="1" hangingPunct="1">
              <a:lnSpc>
                <a:spcPct val="80000"/>
              </a:lnSpc>
            </a:pPr>
            <a:r>
              <a:rPr lang="ru-RU" sz="800" dirty="0" err="1"/>
              <a:t>if</a:t>
            </a:r>
            <a:r>
              <a:rPr lang="ru-RU" sz="800" dirty="0"/>
              <a:t> (!</a:t>
            </a:r>
            <a:r>
              <a:rPr lang="ru-RU" sz="800" dirty="0" err="1"/>
              <a:t>valid</a:t>
            </a:r>
            <a:r>
              <a:rPr lang="ru-RU" sz="800" dirty="0"/>
              <a:t>) что эквивалентно </a:t>
            </a:r>
          </a:p>
          <a:p>
            <a:pPr eaLnBrk="1" hangingPunct="1">
              <a:lnSpc>
                <a:spcPct val="80000"/>
              </a:lnSpc>
            </a:pPr>
            <a:r>
              <a:rPr lang="ru-RU" sz="800" dirty="0" err="1"/>
              <a:t>if</a:t>
            </a:r>
            <a:r>
              <a:rPr lang="ru-RU" sz="800" dirty="0"/>
              <a:t> (</a:t>
            </a:r>
            <a:r>
              <a:rPr lang="ru-RU" sz="800" dirty="0" err="1"/>
              <a:t>valid</a:t>
            </a:r>
            <a:r>
              <a:rPr lang="ru-RU" sz="800" dirty="0"/>
              <a:t> == 0) Трудно сказать, какая из форм записи лучше. Конструкция вида !</a:t>
            </a:r>
            <a:r>
              <a:rPr lang="ru-RU" sz="800" dirty="0" err="1"/>
              <a:t>valid</a:t>
            </a:r>
            <a:r>
              <a:rPr lang="ru-RU" sz="800" dirty="0"/>
              <a:t> хорошо читается ("если не правильно”), но в более сложных выражениях может оказаться, что ее не так-то легко понять. </a:t>
            </a:r>
          </a:p>
        </p:txBody>
      </p:sp>
    </p:spTree>
    <p:extLst>
      <p:ext uri="{BB962C8B-B14F-4D97-AF65-F5344CB8AC3E}">
        <p14:creationId xmlns:p14="http://schemas.microsoft.com/office/powerpoint/2010/main" val="1085714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5E590F7-1CD5-4312-97DE-E910B148F904}" type="slidenum">
              <a:rPr lang="ru-RU" smtClean="0"/>
              <a:pPr/>
              <a:t>47</a:t>
            </a:fld>
            <a:endParaRPr lang="ru-RU"/>
          </a:p>
        </p:txBody>
      </p:sp>
      <p:sp>
        <p:nvSpPr>
          <p:cNvPr id="146435" name="Rectangle 2"/>
          <p:cNvSpPr>
            <a:spLocks noGrp="1" noRot="1" noChangeAspect="1" noChangeArrowheads="1" noTextEdit="1"/>
          </p:cNvSpPr>
          <p:nvPr>
            <p:ph type="sldImg"/>
          </p:nvPr>
        </p:nvSpPr>
        <p:spPr>
          <a:xfrm>
            <a:off x="381000" y="685800"/>
            <a:ext cx="6096000" cy="3429000"/>
          </a:xfrm>
          <a:ln/>
        </p:spPr>
      </p:sp>
      <p:sp>
        <p:nvSpPr>
          <p:cNvPr id="146436"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6906721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3827ADA-2EB5-42AC-8F71-F884E3D6C253}" type="slidenum">
              <a:rPr lang="ru-RU" smtClean="0"/>
              <a:pPr/>
              <a:t>49</a:t>
            </a:fld>
            <a:endParaRPr lang="ru-RU"/>
          </a:p>
        </p:txBody>
      </p:sp>
      <p:sp>
        <p:nvSpPr>
          <p:cNvPr id="148483" name="Rectangle 2"/>
          <p:cNvSpPr>
            <a:spLocks noGrp="1" noRot="1" noChangeAspect="1" noChangeArrowheads="1" noTextEdit="1"/>
          </p:cNvSpPr>
          <p:nvPr>
            <p:ph type="sldImg"/>
          </p:nvPr>
        </p:nvSpPr>
        <p:spPr>
          <a:xfrm>
            <a:off x="381000" y="685800"/>
            <a:ext cx="6096000" cy="3429000"/>
          </a:xfrm>
          <a:ln/>
        </p:spPr>
      </p:sp>
      <p:sp>
        <p:nvSpPr>
          <p:cNvPr id="148484" name="Rectangle 3"/>
          <p:cNvSpPr>
            <a:spLocks noGrp="1" noChangeArrowheads="1"/>
          </p:cNvSpPr>
          <p:nvPr>
            <p:ph type="body" idx="1"/>
          </p:nvPr>
        </p:nvSpPr>
        <p:spPr>
          <a:noFill/>
          <a:ln/>
        </p:spPr>
        <p:txBody>
          <a:bodyPr/>
          <a:lstStyle/>
          <a:p>
            <a:pPr eaLnBrk="1" hangingPunct="1">
              <a:lnSpc>
                <a:spcPct val="90000"/>
              </a:lnSpc>
            </a:pPr>
            <a:r>
              <a:rPr lang="ru-RU" sz="900"/>
              <a:t>В Си имеются шесть операторов для манипулирования с битами. Их можно применять только к целочисленным операндам, т. е. к операндам типов </a:t>
            </a:r>
            <a:r>
              <a:rPr lang="ru-RU" sz="900" b="1"/>
              <a:t>char</a:t>
            </a:r>
            <a:r>
              <a:rPr lang="ru-RU" sz="900"/>
              <a:t>, </a:t>
            </a:r>
            <a:r>
              <a:rPr lang="ru-RU" sz="900" b="1"/>
              <a:t>short</a:t>
            </a:r>
            <a:r>
              <a:rPr lang="ru-RU" sz="900"/>
              <a:t>, </a:t>
            </a:r>
            <a:r>
              <a:rPr lang="ru-RU" sz="900" b="1"/>
              <a:t>int</a:t>
            </a:r>
            <a:r>
              <a:rPr lang="ru-RU" sz="900"/>
              <a:t> и long, знаковым и беззнаковым. </a:t>
            </a:r>
          </a:p>
          <a:p>
            <a:pPr eaLnBrk="1" hangingPunct="1">
              <a:lnSpc>
                <a:spcPct val="90000"/>
              </a:lnSpc>
            </a:pPr>
            <a:r>
              <a:rPr lang="ru-RU" sz="900"/>
              <a:t>&amp; - побитовое И | - побитовое ИЛИ ^ - побитовое исключающее ИЛИ. &lt;&lt; - сдвиг влево. &gt;&gt; - сдвиг вправо. ~ - побитовое отрицание (унарный). Оператор </a:t>
            </a:r>
            <a:r>
              <a:rPr lang="ru-RU" sz="900" b="1"/>
              <a:t>&amp;</a:t>
            </a:r>
            <a:r>
              <a:rPr lang="ru-RU" sz="900"/>
              <a:t> (побитовое И) часто используется для обнуления некоторой группы разрядов. Например </a:t>
            </a:r>
          </a:p>
          <a:p>
            <a:pPr eaLnBrk="1" hangingPunct="1">
              <a:lnSpc>
                <a:spcPct val="90000"/>
              </a:lnSpc>
            </a:pPr>
            <a:r>
              <a:rPr lang="ru-RU" sz="900"/>
              <a:t>n = n &amp; 0177; обнуляет в n все разряды, кроме младших семи. </a:t>
            </a:r>
          </a:p>
          <a:p>
            <a:pPr eaLnBrk="1" hangingPunct="1">
              <a:lnSpc>
                <a:spcPct val="90000"/>
              </a:lnSpc>
            </a:pPr>
            <a:r>
              <a:rPr lang="ru-RU" sz="900"/>
              <a:t>Оператор </a:t>
            </a:r>
            <a:r>
              <a:rPr lang="ru-RU" sz="900" b="1"/>
              <a:t>|</a:t>
            </a:r>
            <a:r>
              <a:rPr lang="ru-RU" sz="900"/>
              <a:t> (побитовое ИЛИ) применяют для установки разрядов; так, </a:t>
            </a:r>
          </a:p>
          <a:p>
            <a:pPr eaLnBrk="1" hangingPunct="1">
              <a:lnSpc>
                <a:spcPct val="90000"/>
              </a:lnSpc>
            </a:pPr>
            <a:r>
              <a:rPr lang="ru-RU" sz="900"/>
              <a:t>x = x | SET_ON; устанавливает единицы в тех разрядах x, которым соответствуют единицы в SET_ON. </a:t>
            </a:r>
          </a:p>
          <a:p>
            <a:pPr eaLnBrk="1" hangingPunct="1">
              <a:lnSpc>
                <a:spcPct val="90000"/>
              </a:lnSpc>
            </a:pPr>
            <a:r>
              <a:rPr lang="ru-RU" sz="900"/>
              <a:t>Оператор </a:t>
            </a:r>
            <a:r>
              <a:rPr lang="ru-RU" sz="900" b="1"/>
              <a:t>^</a:t>
            </a:r>
            <a:r>
              <a:rPr lang="ru-RU" sz="900"/>
              <a:t> (побитовое исключающее ИЛИ) в каждом разряде установит 1, если соответствующие разряды операндов имеют различные значения, и 0, когда они совпадают. </a:t>
            </a:r>
          </a:p>
          <a:p>
            <a:pPr eaLnBrk="1" hangingPunct="1">
              <a:lnSpc>
                <a:spcPct val="90000"/>
              </a:lnSpc>
            </a:pPr>
            <a:r>
              <a:rPr lang="ru-RU" sz="900"/>
              <a:t>Поразрядные операторы </a:t>
            </a:r>
            <a:r>
              <a:rPr lang="ru-RU" sz="900" b="1"/>
              <a:t>&amp;</a:t>
            </a:r>
            <a:r>
              <a:rPr lang="ru-RU" sz="900"/>
              <a:t> и </a:t>
            </a:r>
            <a:r>
              <a:rPr lang="ru-RU" sz="900" b="1"/>
              <a:t>|</a:t>
            </a:r>
            <a:r>
              <a:rPr lang="ru-RU" sz="900"/>
              <a:t> следует отличать от логических операторов </a:t>
            </a:r>
            <a:r>
              <a:rPr lang="ru-RU" sz="900" b="1"/>
              <a:t>&amp;&amp;</a:t>
            </a:r>
            <a:r>
              <a:rPr lang="ru-RU" sz="900"/>
              <a:t> и </a:t>
            </a:r>
            <a:r>
              <a:rPr lang="ru-RU" sz="900" b="1"/>
              <a:t>||</a:t>
            </a:r>
            <a:r>
              <a:rPr lang="ru-RU" sz="900"/>
              <a:t>, которые при вычислении слева направо дают значение истинности. Например, если x равно 1, а y равно 2, то x &amp; y даст нуль, а x &amp;&amp; y - единицу. </a:t>
            </a:r>
          </a:p>
          <a:p>
            <a:pPr eaLnBrk="1" hangingPunct="1">
              <a:lnSpc>
                <a:spcPct val="90000"/>
              </a:lnSpc>
            </a:pPr>
            <a:r>
              <a:rPr lang="ru-RU" sz="900"/>
              <a:t>Операторы </a:t>
            </a:r>
            <a:r>
              <a:rPr lang="ru-RU" sz="900" b="1"/>
              <a:t>&lt;&lt;</a:t>
            </a:r>
            <a:r>
              <a:rPr lang="ru-RU" sz="900"/>
              <a:t> и </a:t>
            </a:r>
            <a:r>
              <a:rPr lang="ru-RU" sz="900" b="1"/>
              <a:t>&gt;&gt;</a:t>
            </a:r>
            <a:r>
              <a:rPr lang="ru-RU" sz="900"/>
              <a:t> сдвигают влево или вправо свой левый операнд на число битовых позиций, задаваемое правым операндом, который должен быть неотрицательным. Так, x &lt;&lt; 2 сдвигает значение x влево на 2 позиции, заполняя освобождающиеся биты нулями, что эквивалентно умножению x на 4. Сдвиг вправо беззнаковой величины всегда сопровождается заполнением освобождающихся разрядов нулями. Сдвиг вправо знаковой величины на одних машинах происходит с распространением знака ("арифметический сдвиг”), на других - с заполнением освобождающихся разрядов нулями ("логический сдвиг”). </a:t>
            </a:r>
          </a:p>
          <a:p>
            <a:pPr eaLnBrk="1" hangingPunct="1">
              <a:lnSpc>
                <a:spcPct val="90000"/>
              </a:lnSpc>
            </a:pPr>
            <a:r>
              <a:rPr lang="ru-RU" sz="900"/>
              <a:t>Унарный оператор ~ поразрядно "обращает” целое т. е. превращает каждый единичный бит в нулевой и наоборот. Например </a:t>
            </a:r>
          </a:p>
          <a:p>
            <a:pPr eaLnBrk="1" hangingPunct="1">
              <a:lnSpc>
                <a:spcPct val="90000"/>
              </a:lnSpc>
            </a:pPr>
            <a:r>
              <a:rPr lang="ru-RU" sz="900"/>
              <a:t>x = x &amp; ~077 обнуляет в x последние 6 разрядов. Заметим, что запись x &amp; ~077 не зависит от длины слова, и, следовательно, она лучше, чем x &amp; 0177700, поскольку последняя подразумевает, что x занимает 16 битов. Не зависимая от машины форма записи ~077 не потребует дополнительных затрат при счете, так как ~077 - константное выражение, которое будет вычислено во время компиляции. </a:t>
            </a:r>
          </a:p>
        </p:txBody>
      </p:sp>
    </p:spTree>
    <p:extLst>
      <p:ext uri="{BB962C8B-B14F-4D97-AF65-F5344CB8AC3E}">
        <p14:creationId xmlns:p14="http://schemas.microsoft.com/office/powerpoint/2010/main" val="38544365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1D96903-8AEC-4AE4-9034-FBD4A22110CE}" type="slidenum">
              <a:rPr lang="ru-RU" smtClean="0"/>
              <a:pPr/>
              <a:t>50</a:t>
            </a:fld>
            <a:endParaRPr lang="ru-RU"/>
          </a:p>
        </p:txBody>
      </p:sp>
      <p:sp>
        <p:nvSpPr>
          <p:cNvPr id="149507" name="Rectangle 2"/>
          <p:cNvSpPr>
            <a:spLocks noGrp="1" noRot="1" noChangeAspect="1" noChangeArrowheads="1" noTextEdit="1"/>
          </p:cNvSpPr>
          <p:nvPr>
            <p:ph type="sldImg"/>
          </p:nvPr>
        </p:nvSpPr>
        <p:spPr>
          <a:xfrm>
            <a:off x="381000" y="685800"/>
            <a:ext cx="6096000" cy="3429000"/>
          </a:xfrm>
          <a:ln/>
        </p:spPr>
      </p:sp>
      <p:sp>
        <p:nvSpPr>
          <p:cNvPr id="149508" name="Rectangle 3"/>
          <p:cNvSpPr>
            <a:spLocks noGrp="1" noChangeArrowheads="1"/>
          </p:cNvSpPr>
          <p:nvPr>
            <p:ph type="body" idx="1"/>
          </p:nvPr>
        </p:nvSpPr>
        <p:spPr>
          <a:noFill/>
          <a:ln/>
        </p:spPr>
        <p:txBody>
          <a:bodyPr/>
          <a:lstStyle/>
          <a:p>
            <a:pPr eaLnBrk="1" hangingPunct="1"/>
            <a:r>
              <a:rPr lang="ru-RU"/>
              <a:t>Для иллюстрации некоторых побитовых операций рассмотрим функцию getbits(x, p, n), которая формирует поле в n битов, вырезанных из x, начиная с позиции p, прижимая его к правому краю. Предполагается, что 0-й бит - крайний правый бит, а n и p- осмысленные положительные числа. Например, getbits(x,4,3) вернет в качестве результата 4, 3 и 2-й биты значения x, прижимая их к правому краю. Вот эта функция: </a:t>
            </a:r>
          </a:p>
          <a:p>
            <a:pPr eaLnBrk="1" hangingPunct="1"/>
            <a:r>
              <a:rPr lang="ru-RU"/>
              <a:t>/* getbits: получает n бит, начиная с p-й позиции */ unsigned getbits(unsigned x, int p, int n) { return (x &gt;&gt; (p+1-n)) &amp; ~(~0 &lt;&lt; n); } Выражение x &gt;&gt; (р+1-n) сдвигает нужное нам поле к правому краю. Константа ~0 состоит из одних единиц, и ее сдвиг влево на n бит (~0 &lt;&lt; n) приведет к тому, что правый край этой константы займут n нулевых разрядов. Еще одна операция побитовой инверсии ~ позволяет получить справа n единиц. </a:t>
            </a:r>
          </a:p>
        </p:txBody>
      </p:sp>
    </p:spTree>
    <p:extLst>
      <p:ext uri="{BB962C8B-B14F-4D97-AF65-F5344CB8AC3E}">
        <p14:creationId xmlns:p14="http://schemas.microsoft.com/office/powerpoint/2010/main" val="16949388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B0681D2-A8E3-4325-AC75-EC407F1F35F5}" type="slidenum">
              <a:rPr lang="ru-RU" smtClean="0"/>
              <a:pPr/>
              <a:t>51</a:t>
            </a:fld>
            <a:endParaRPr lang="ru-RU"/>
          </a:p>
        </p:txBody>
      </p:sp>
      <p:sp>
        <p:nvSpPr>
          <p:cNvPr id="150531" name="Rectangle 2"/>
          <p:cNvSpPr>
            <a:spLocks noGrp="1" noRot="1" noChangeAspect="1" noChangeArrowheads="1" noTextEdit="1"/>
          </p:cNvSpPr>
          <p:nvPr>
            <p:ph type="sldImg"/>
          </p:nvPr>
        </p:nvSpPr>
        <p:spPr>
          <a:xfrm>
            <a:off x="381000" y="685800"/>
            <a:ext cx="6096000" cy="3429000"/>
          </a:xfrm>
          <a:ln/>
        </p:spPr>
      </p:sp>
      <p:sp>
        <p:nvSpPr>
          <p:cNvPr id="150532" name="Rectangle 3"/>
          <p:cNvSpPr>
            <a:spLocks noGrp="1" noChangeArrowheads="1"/>
          </p:cNvSpPr>
          <p:nvPr>
            <p:ph type="body" idx="1"/>
          </p:nvPr>
        </p:nvSpPr>
        <p:spPr>
          <a:noFill/>
          <a:ln/>
        </p:spPr>
        <p:txBody>
          <a:bodyPr/>
          <a:lstStyle/>
          <a:p>
            <a:pPr eaLnBrk="1" hangingPunct="1">
              <a:lnSpc>
                <a:spcPct val="80000"/>
              </a:lnSpc>
            </a:pPr>
            <a:r>
              <a:rPr lang="ru-RU" sz="800" dirty="0"/>
              <a:t>Выражение </a:t>
            </a:r>
          </a:p>
          <a:p>
            <a:pPr eaLnBrk="1" hangingPunct="1">
              <a:lnSpc>
                <a:spcPct val="80000"/>
              </a:lnSpc>
            </a:pPr>
            <a:r>
              <a:rPr lang="ru-RU" sz="800" dirty="0"/>
              <a:t>i = i + 2; </a:t>
            </a:r>
            <a:endParaRPr lang="en-US" sz="800" dirty="0"/>
          </a:p>
          <a:p>
            <a:pPr eaLnBrk="1" hangingPunct="1">
              <a:lnSpc>
                <a:spcPct val="80000"/>
              </a:lnSpc>
            </a:pPr>
            <a:r>
              <a:rPr lang="ru-RU" sz="800" dirty="0"/>
              <a:t>в котором стоящая слева переменная повторяется и справа, можно написать в сжатом виде: </a:t>
            </a:r>
          </a:p>
          <a:p>
            <a:pPr eaLnBrk="1" hangingPunct="1">
              <a:lnSpc>
                <a:spcPct val="80000"/>
              </a:lnSpc>
            </a:pPr>
            <a:r>
              <a:rPr lang="ru-RU" sz="800" dirty="0"/>
              <a:t>i += 2; </a:t>
            </a:r>
            <a:endParaRPr lang="en-US" sz="800" dirty="0"/>
          </a:p>
          <a:p>
            <a:pPr eaLnBrk="1" hangingPunct="1">
              <a:lnSpc>
                <a:spcPct val="80000"/>
              </a:lnSpc>
            </a:pPr>
            <a:r>
              <a:rPr lang="ru-RU" sz="800" dirty="0"/>
              <a:t>Оператор </a:t>
            </a:r>
            <a:r>
              <a:rPr lang="ru-RU" sz="800" b="1" dirty="0"/>
              <a:t>+=</a:t>
            </a:r>
            <a:r>
              <a:rPr lang="ru-RU" sz="800" dirty="0"/>
              <a:t>, как и </a:t>
            </a:r>
            <a:r>
              <a:rPr lang="ru-RU" sz="800" b="1" dirty="0"/>
              <a:t>=</a:t>
            </a:r>
            <a:r>
              <a:rPr lang="ru-RU" sz="800" dirty="0"/>
              <a:t>, называется </a:t>
            </a:r>
            <a:r>
              <a:rPr lang="ru-RU" sz="800" b="1" dirty="0"/>
              <a:t>оператором присваивания</a:t>
            </a:r>
            <a:r>
              <a:rPr lang="ru-RU" sz="800" dirty="0"/>
              <a:t>. </a:t>
            </a:r>
          </a:p>
          <a:p>
            <a:pPr eaLnBrk="1" hangingPunct="1">
              <a:lnSpc>
                <a:spcPct val="80000"/>
              </a:lnSpc>
            </a:pPr>
            <a:r>
              <a:rPr lang="ru-RU" sz="800" dirty="0"/>
              <a:t>Большинству бинарных операторов (аналогичных + и имеющих левый и правый операнды) соответствуют операторы присваивания </a:t>
            </a:r>
            <a:r>
              <a:rPr lang="ru-RU" sz="800" b="1" dirty="0" err="1"/>
              <a:t>op</a:t>
            </a:r>
            <a:r>
              <a:rPr lang="ru-RU" sz="800" b="1" dirty="0"/>
              <a:t>=</a:t>
            </a:r>
            <a:r>
              <a:rPr lang="ru-RU" sz="800" dirty="0"/>
              <a:t>, где </a:t>
            </a:r>
            <a:r>
              <a:rPr lang="ru-RU" sz="800" dirty="0" err="1"/>
              <a:t>op</a:t>
            </a:r>
            <a:r>
              <a:rPr lang="ru-RU" sz="800" dirty="0"/>
              <a:t> - один из операторов </a:t>
            </a:r>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&lt;&lt;</a:t>
            </a:r>
            <a:endParaRPr lang="en-US" sz="800" dirty="0"/>
          </a:p>
          <a:p>
            <a:pPr eaLnBrk="1" hangingPunct="1">
              <a:lnSpc>
                <a:spcPct val="80000"/>
              </a:lnSpc>
              <a:buFontTx/>
              <a:buChar char="•"/>
            </a:pPr>
            <a:r>
              <a:rPr lang="ru-RU" sz="800" dirty="0"/>
              <a:t>&gt;&gt;</a:t>
            </a:r>
            <a:endParaRPr lang="en-US" sz="800" dirty="0"/>
          </a:p>
          <a:p>
            <a:pPr eaLnBrk="1" hangingPunct="1">
              <a:lnSpc>
                <a:spcPct val="80000"/>
              </a:lnSpc>
              <a:buFontTx/>
              <a:buChar char="•"/>
            </a:pPr>
            <a:r>
              <a:rPr lang="ru-RU" sz="800" dirty="0"/>
              <a:t>&amp;</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pPr>
            <a:r>
              <a:rPr lang="ru-RU" sz="800" dirty="0"/>
              <a:t>Если </a:t>
            </a:r>
            <a:r>
              <a:rPr lang="ru-RU" sz="800" i="1" dirty="0"/>
              <a:t>выр1</a:t>
            </a:r>
            <a:r>
              <a:rPr lang="ru-RU" sz="800" dirty="0"/>
              <a:t> и </a:t>
            </a:r>
            <a:r>
              <a:rPr lang="ru-RU" sz="800" i="1" dirty="0"/>
              <a:t>выр2</a:t>
            </a:r>
            <a:r>
              <a:rPr lang="ru-RU" sz="800" dirty="0"/>
              <a:t> - выражения, то </a:t>
            </a:r>
            <a:endParaRPr lang="ru-RU" sz="800" i="1" dirty="0"/>
          </a:p>
          <a:p>
            <a:pPr eaLnBrk="1" hangingPunct="1">
              <a:lnSpc>
                <a:spcPct val="80000"/>
              </a:lnSpc>
            </a:pPr>
            <a:r>
              <a:rPr lang="ru-RU" sz="800" b="1" i="1" dirty="0"/>
              <a:t>выр1 </a:t>
            </a:r>
            <a:r>
              <a:rPr lang="ru-RU" sz="800" b="1" i="1" dirty="0" err="1"/>
              <a:t>op</a:t>
            </a:r>
            <a:r>
              <a:rPr lang="ru-RU" sz="800" b="1" dirty="0"/>
              <a:t>= </a:t>
            </a:r>
            <a:r>
              <a:rPr lang="ru-RU" sz="800" b="1" i="1" dirty="0"/>
              <a:t>выр2</a:t>
            </a:r>
            <a:r>
              <a:rPr lang="ru-RU" sz="800" b="1" dirty="0"/>
              <a:t> </a:t>
            </a:r>
            <a:endParaRPr lang="en-US" sz="800" b="1" dirty="0"/>
          </a:p>
          <a:p>
            <a:pPr eaLnBrk="1" hangingPunct="1">
              <a:lnSpc>
                <a:spcPct val="80000"/>
              </a:lnSpc>
            </a:pPr>
            <a:r>
              <a:rPr lang="ru-RU" sz="800" dirty="0"/>
              <a:t>Эквивалентно </a:t>
            </a:r>
          </a:p>
          <a:p>
            <a:pPr eaLnBrk="1" hangingPunct="1">
              <a:lnSpc>
                <a:spcPct val="80000"/>
              </a:lnSpc>
            </a:pPr>
            <a:r>
              <a:rPr lang="ru-RU" sz="800" dirty="0"/>
              <a:t>выр1 = (выр1) </a:t>
            </a:r>
            <a:r>
              <a:rPr lang="ru-RU" sz="800" dirty="0" err="1"/>
              <a:t>op</a:t>
            </a:r>
            <a:r>
              <a:rPr lang="ru-RU" sz="800" dirty="0"/>
              <a:t> (выр2) с той лишь разницей, что выр1 вычисляется только один раз. Обратите внимание на скобки вокруг выр2: </a:t>
            </a:r>
          </a:p>
          <a:p>
            <a:pPr eaLnBrk="1" hangingPunct="1">
              <a:lnSpc>
                <a:spcPct val="80000"/>
              </a:lnSpc>
            </a:pPr>
            <a:r>
              <a:rPr lang="ru-RU" sz="800" dirty="0"/>
              <a:t>x *= y + 1 эквивалентно </a:t>
            </a:r>
          </a:p>
          <a:p>
            <a:pPr eaLnBrk="1" hangingPunct="1">
              <a:lnSpc>
                <a:spcPct val="80000"/>
              </a:lnSpc>
            </a:pPr>
            <a:r>
              <a:rPr lang="ru-RU" sz="800" dirty="0"/>
              <a:t>x = x * (y + 1) но не </a:t>
            </a:r>
          </a:p>
          <a:p>
            <a:pPr eaLnBrk="1" hangingPunct="1">
              <a:lnSpc>
                <a:spcPct val="80000"/>
              </a:lnSpc>
            </a:pPr>
            <a:r>
              <a:rPr lang="ru-RU" sz="800" dirty="0"/>
              <a:t>x=x*y+1</a:t>
            </a:r>
            <a:endParaRPr lang="en-US" sz="800" dirty="0"/>
          </a:p>
          <a:p>
            <a:pPr eaLnBrk="1" hangingPunct="1">
              <a:lnSpc>
                <a:spcPct val="80000"/>
              </a:lnSpc>
            </a:pPr>
            <a:r>
              <a:rPr lang="ru-RU" sz="800" dirty="0"/>
              <a:t>Помимо краткости операторы присваивания обладают тем преимуществом, что они более соответствуют тому, как человек мыслит. Мы говорим "прибавить 2 к i" или "увеличить i на 2", а не "взять i, добавить 2 и затем вернуть результат в i", так что выражение i+=2 лучше, чем i=i+2. Кроме того, в сложных выражениях вроде </a:t>
            </a:r>
          </a:p>
          <a:p>
            <a:pPr eaLnBrk="1" hangingPunct="1">
              <a:lnSpc>
                <a:spcPct val="80000"/>
              </a:lnSpc>
            </a:pPr>
            <a:r>
              <a:rPr lang="ru-RU" sz="800" dirty="0" err="1"/>
              <a:t>yyval</a:t>
            </a:r>
            <a:r>
              <a:rPr lang="ru-RU" sz="800" dirty="0"/>
              <a:t>[</a:t>
            </a:r>
            <a:r>
              <a:rPr lang="ru-RU" sz="800" dirty="0" err="1"/>
              <a:t>yypv</a:t>
            </a:r>
            <a:r>
              <a:rPr lang="ru-RU" sz="800" dirty="0"/>
              <a:t>[p3+p4] + </a:t>
            </a:r>
            <a:r>
              <a:rPr lang="ru-RU" sz="800" dirty="0" err="1"/>
              <a:t>yypv</a:t>
            </a:r>
            <a:r>
              <a:rPr lang="ru-RU" sz="800" dirty="0"/>
              <a:t>[p1+p2]]+= 2</a:t>
            </a:r>
            <a:endParaRPr lang="en-US" sz="800" dirty="0"/>
          </a:p>
          <a:p>
            <a:pPr eaLnBrk="1" hangingPunct="1">
              <a:lnSpc>
                <a:spcPct val="80000"/>
              </a:lnSpc>
            </a:pPr>
            <a:r>
              <a:rPr lang="ru-RU" sz="800" dirty="0"/>
              <a:t>благодаря оператору присваивания += запись становится более легкой для понимания, так как читателю при такой записи не потребуется старательно сравнивать два длинных выражения, совпадают ли они, или выяснять, почему они не совпадают. Следует иметь в виду и то, что подобные операторы присваивания могут помочь компилятору сгенерировать более эффективный код. </a:t>
            </a:r>
          </a:p>
          <a:p>
            <a:pPr eaLnBrk="1" hangingPunct="1">
              <a:lnSpc>
                <a:spcPct val="80000"/>
              </a:lnSpc>
            </a:pPr>
            <a:r>
              <a:rPr lang="ru-RU" sz="800" dirty="0"/>
              <a:t>Мы уже видели, что присваивание вырабатывает значение и может применяться внутри выражения: вот самый расхожий пример: </a:t>
            </a:r>
          </a:p>
          <a:p>
            <a:pPr eaLnBrk="1" hangingPunct="1">
              <a:lnSpc>
                <a:spcPct val="80000"/>
              </a:lnSpc>
            </a:pPr>
            <a:r>
              <a:rPr lang="ru-RU" sz="800" dirty="0" err="1"/>
              <a:t>while</a:t>
            </a:r>
            <a:r>
              <a:rPr lang="ru-RU" sz="800" dirty="0"/>
              <a:t> ((с = </a:t>
            </a:r>
            <a:r>
              <a:rPr lang="ru-RU" sz="800" dirty="0" err="1"/>
              <a:t>getchar</a:t>
            </a:r>
            <a:r>
              <a:rPr lang="ru-RU" sz="800" dirty="0"/>
              <a:t>()) != EOF) В выражениях встречаются и другие операторы присваивания (+=, -= и т. д.), хотя и реже. Типом и значением любого выражения присваивания являются тип и значение его левого операнда после завершения присваивания. </a:t>
            </a:r>
          </a:p>
        </p:txBody>
      </p:sp>
    </p:spTree>
    <p:extLst>
      <p:ext uri="{BB962C8B-B14F-4D97-AF65-F5344CB8AC3E}">
        <p14:creationId xmlns:p14="http://schemas.microsoft.com/office/powerpoint/2010/main" val="871526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E9A6D5B-1525-4DEB-BB3C-1CB18925C635}" type="slidenum">
              <a:rPr lang="ru-RU" smtClean="0"/>
              <a:pPr/>
              <a:t>52</a:t>
            </a:fld>
            <a:endParaRPr lang="ru-RU"/>
          </a:p>
        </p:txBody>
      </p:sp>
      <p:sp>
        <p:nvSpPr>
          <p:cNvPr id="151555" name="Rectangle 2"/>
          <p:cNvSpPr>
            <a:spLocks noGrp="1" noRot="1" noChangeAspect="1" noChangeArrowheads="1" noTextEdit="1"/>
          </p:cNvSpPr>
          <p:nvPr>
            <p:ph type="sldImg"/>
          </p:nvPr>
        </p:nvSpPr>
        <p:spPr>
          <a:xfrm>
            <a:off x="381000" y="685800"/>
            <a:ext cx="6096000" cy="3429000"/>
          </a:xfrm>
          <a:ln/>
        </p:spPr>
      </p:sp>
      <p:sp>
        <p:nvSpPr>
          <p:cNvPr id="151556" name="Rectangle 3"/>
          <p:cNvSpPr>
            <a:spLocks noGrp="1" noChangeArrowheads="1"/>
          </p:cNvSpPr>
          <p:nvPr>
            <p:ph type="body" idx="1"/>
          </p:nvPr>
        </p:nvSpPr>
        <p:spPr>
          <a:noFill/>
          <a:ln/>
        </p:spPr>
        <p:txBody>
          <a:bodyPr/>
          <a:lstStyle/>
          <a:p>
            <a:pPr eaLnBrk="1" hangingPunct="1"/>
            <a:r>
              <a:rPr lang="ru-RU"/>
              <a:t>В качестве примера приведем функцию bitcount, подсчитывающую число единичных битов в своем аргументе целочисленного типа. </a:t>
            </a:r>
            <a:endParaRPr lang="en-US"/>
          </a:p>
          <a:p>
            <a:pPr eaLnBrk="1" hangingPunct="1"/>
            <a:r>
              <a:rPr lang="ru-RU"/>
              <a:t>Независимо от машины, на которой будет работать эта программа, объявление аргумента x как unsigned гарантирует, что при правом сдвиге освобождающиеся биты будут заполняться нулями, а не знаковым битом. </a:t>
            </a:r>
          </a:p>
        </p:txBody>
      </p:sp>
    </p:spTree>
    <p:extLst>
      <p:ext uri="{BB962C8B-B14F-4D97-AF65-F5344CB8AC3E}">
        <p14:creationId xmlns:p14="http://schemas.microsoft.com/office/powerpoint/2010/main" val="7979807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721DDD3-7B80-40CF-BC49-5CB6C181212B}" type="slidenum">
              <a:rPr lang="ru-RU" smtClean="0"/>
              <a:pPr/>
              <a:t>53</a:t>
            </a:fld>
            <a:endParaRPr lang="ru-RU"/>
          </a:p>
        </p:txBody>
      </p:sp>
      <p:sp>
        <p:nvSpPr>
          <p:cNvPr id="145411" name="Rectangle 2"/>
          <p:cNvSpPr>
            <a:spLocks noGrp="1" noRot="1" noChangeAspect="1" noChangeArrowheads="1" noTextEdit="1"/>
          </p:cNvSpPr>
          <p:nvPr>
            <p:ph type="sldImg"/>
          </p:nvPr>
        </p:nvSpPr>
        <p:spPr>
          <a:xfrm>
            <a:off x="1235075" y="214313"/>
            <a:ext cx="3173413" cy="1785937"/>
          </a:xfrm>
          <a:ln/>
        </p:spPr>
      </p:sp>
      <p:sp>
        <p:nvSpPr>
          <p:cNvPr id="145412" name="Rectangle 3"/>
          <p:cNvSpPr>
            <a:spLocks noGrp="1" noChangeArrowheads="1"/>
          </p:cNvSpPr>
          <p:nvPr>
            <p:ph type="body" idx="1"/>
          </p:nvPr>
        </p:nvSpPr>
        <p:spPr>
          <a:xfrm>
            <a:off x="357188" y="2143125"/>
            <a:ext cx="6143625" cy="8215313"/>
          </a:xfrm>
          <a:noFill/>
          <a:ln/>
        </p:spPr>
        <p:txBody>
          <a:bodyPr/>
          <a:lstStyle/>
          <a:p>
            <a:pPr eaLnBrk="1" hangingPunct="1">
              <a:lnSpc>
                <a:spcPct val="80000"/>
              </a:lnSpc>
            </a:pPr>
            <a:r>
              <a:rPr lang="ru-RU" sz="700">
                <a:latin typeface="Arial Narrow" pitchFamily="34" charset="0"/>
              </a:rPr>
              <a:t>Если операнды оператора принадлежат к разным типам, то они приводятся к некоторому общему типу. Приведение выполняется в соответствии с небольшим числом правил. Обычно автоматически производятся лишь те преобразования, которые без какой-либо потери информации превращают операнды с меньшим диапазоном значений в операнды с большим диапазоном, как, например, преобразование целого в число с плавающей точкой в выражении вроде f+i. Выражения, не имеющие смысла, например число с плавающей точкой в роли индекса, не допускаются. Выражения, в которых могла бы теряться информация (скажем, при присваивании длинных целых переменным более коротких типов или при присваивании значений с плавающей точкой целым переменным), могут повлечь за собой предупреждение, но они допустимы. </a:t>
            </a:r>
          </a:p>
          <a:p>
            <a:pPr eaLnBrk="1" hangingPunct="1">
              <a:lnSpc>
                <a:spcPct val="80000"/>
              </a:lnSpc>
            </a:pPr>
            <a:r>
              <a:rPr lang="ru-RU" sz="700">
                <a:latin typeface="Arial Narrow" pitchFamily="34" charset="0"/>
              </a:rPr>
              <a:t>Значения типа </a:t>
            </a:r>
            <a:r>
              <a:rPr lang="ru-RU" sz="700" b="1">
                <a:latin typeface="Arial Narrow" pitchFamily="34" charset="0"/>
              </a:rPr>
              <a:t>char</a:t>
            </a:r>
            <a:r>
              <a:rPr lang="ru-RU" sz="700">
                <a:latin typeface="Arial Narrow" pitchFamily="34" charset="0"/>
              </a:rPr>
              <a:t> - это просто малые целые, и их можно свободно использовать в арифметических выражениях, что значительно облегчает всевозможные манипуляции с символами. В качестве примера приведем простенькую реализацию функции atoi, преобразующей последовательность цифр в ее числовой эквивалент. </a:t>
            </a:r>
          </a:p>
          <a:p>
            <a:pPr eaLnBrk="1" hangingPunct="1">
              <a:lnSpc>
                <a:spcPct val="80000"/>
              </a:lnSpc>
            </a:pPr>
            <a:r>
              <a:rPr lang="ru-RU" sz="700">
                <a:latin typeface="Arial Narrow" pitchFamily="34" charset="0"/>
              </a:rPr>
              <a:t>/* atoi: преобразование s в целое */ </a:t>
            </a:r>
          </a:p>
          <a:p>
            <a:pPr eaLnBrk="1" hangingPunct="1">
              <a:lnSpc>
                <a:spcPct val="80000"/>
              </a:lnSpc>
            </a:pPr>
            <a:r>
              <a:rPr lang="ru-RU" sz="700">
                <a:latin typeface="Arial Narrow" pitchFamily="34" charset="0"/>
              </a:rPr>
              <a:t>int atoi(char s[])</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int i, n; n = 0;</a:t>
            </a:r>
          </a:p>
          <a:p>
            <a:pPr eaLnBrk="1" hangingPunct="1">
              <a:lnSpc>
                <a:spcPct val="80000"/>
              </a:lnSpc>
            </a:pPr>
            <a:r>
              <a:rPr lang="ru-RU" sz="700">
                <a:latin typeface="Arial Narrow" pitchFamily="34" charset="0"/>
              </a:rPr>
              <a:t>	for (i = 0; s[i] &gt;= '0' &amp;&amp; s[i] &lt;= '9';++i)</a:t>
            </a:r>
          </a:p>
          <a:p>
            <a:pPr eaLnBrk="1" hangingPunct="1">
              <a:lnSpc>
                <a:spcPct val="80000"/>
              </a:lnSpc>
            </a:pPr>
            <a:r>
              <a:rPr lang="ru-RU" sz="700">
                <a:latin typeface="Arial Narrow" pitchFamily="34" charset="0"/>
              </a:rPr>
              <a:t>		n = 10 * n + (s[i] - '0');</a:t>
            </a:r>
          </a:p>
          <a:p>
            <a:pPr eaLnBrk="1" hangingPunct="1">
              <a:lnSpc>
                <a:spcPct val="80000"/>
              </a:lnSpc>
            </a:pPr>
            <a:r>
              <a:rPr lang="ru-RU" sz="700">
                <a:latin typeface="Arial Narrow" pitchFamily="34" charset="0"/>
              </a:rPr>
              <a:t>	return n;</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Выражение </a:t>
            </a:r>
          </a:p>
          <a:p>
            <a:pPr eaLnBrk="1" hangingPunct="1">
              <a:lnSpc>
                <a:spcPct val="80000"/>
              </a:lnSpc>
            </a:pPr>
            <a:r>
              <a:rPr lang="ru-RU" sz="700" b="1">
                <a:latin typeface="Arial Narrow" pitchFamily="34" charset="0"/>
              </a:rPr>
              <a:t>s[i] -'0' </a:t>
            </a:r>
          </a:p>
          <a:p>
            <a:pPr eaLnBrk="1" hangingPunct="1">
              <a:lnSpc>
                <a:spcPct val="80000"/>
              </a:lnSpc>
            </a:pPr>
            <a:r>
              <a:rPr lang="ru-RU" sz="700">
                <a:latin typeface="Arial Narrow" pitchFamily="34" charset="0"/>
              </a:rPr>
              <a:t>дает числовое значение символа, хранящегося в s[i], так как значения '0', '1' и пр. образуют непрерывную возрастающую последовательность. </a:t>
            </a:r>
          </a:p>
          <a:p>
            <a:pPr eaLnBrk="1" hangingPunct="1">
              <a:lnSpc>
                <a:spcPct val="80000"/>
              </a:lnSpc>
            </a:pPr>
            <a:r>
              <a:rPr lang="ru-RU" sz="700">
                <a:latin typeface="Arial Narrow" pitchFamily="34" charset="0"/>
              </a:rPr>
              <a:t>Другой пример приведения </a:t>
            </a:r>
            <a:r>
              <a:rPr lang="ru-RU" sz="700" b="1">
                <a:latin typeface="Arial Narrow" pitchFamily="34" charset="0"/>
              </a:rPr>
              <a:t>char</a:t>
            </a:r>
            <a:r>
              <a:rPr lang="ru-RU" sz="700">
                <a:latin typeface="Arial Narrow" pitchFamily="34" charset="0"/>
              </a:rPr>
              <a:t> к </a:t>
            </a:r>
            <a:r>
              <a:rPr lang="ru-RU" sz="700" b="1">
                <a:latin typeface="Arial Narrow" pitchFamily="34" charset="0"/>
              </a:rPr>
              <a:t>int</a:t>
            </a:r>
            <a:r>
              <a:rPr lang="ru-RU" sz="700">
                <a:latin typeface="Arial Narrow" pitchFamily="34" charset="0"/>
              </a:rPr>
              <a:t> связан с функцией lower, которая одиночный символ из набора ASCII, если он является заглавной буквой, превращает в строчную. Если же символ не является заглавной буквой, lower его не изменяет.</a:t>
            </a:r>
          </a:p>
          <a:p>
            <a:pPr eaLnBrk="1" hangingPunct="1">
              <a:lnSpc>
                <a:spcPct val="80000"/>
              </a:lnSpc>
            </a:pPr>
            <a:r>
              <a:rPr lang="ru-RU" sz="700">
                <a:latin typeface="Arial Narrow" pitchFamily="34" charset="0"/>
              </a:rPr>
              <a:t>/* lower: преобразование c в строчную, только для ASCII */</a:t>
            </a:r>
          </a:p>
          <a:p>
            <a:pPr eaLnBrk="1" hangingPunct="1">
              <a:lnSpc>
                <a:spcPct val="80000"/>
              </a:lnSpc>
            </a:pPr>
            <a:r>
              <a:rPr lang="ru-RU" sz="700">
                <a:latin typeface="Arial Narrow" pitchFamily="34" charset="0"/>
              </a:rPr>
              <a:t>int lower(int c)</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if (c &gt;= 'A' &amp;&amp; c &lt;='Z')</a:t>
            </a:r>
          </a:p>
          <a:p>
            <a:pPr eaLnBrk="1" hangingPunct="1">
              <a:lnSpc>
                <a:spcPct val="80000"/>
              </a:lnSpc>
            </a:pPr>
            <a:r>
              <a:rPr lang="ru-RU" sz="700">
                <a:latin typeface="Arial Narrow" pitchFamily="34" charset="0"/>
              </a:rPr>
              <a:t>		return c +'a'-'A';</a:t>
            </a:r>
          </a:p>
          <a:p>
            <a:pPr eaLnBrk="1" hangingPunct="1">
              <a:lnSpc>
                <a:spcPct val="80000"/>
              </a:lnSpc>
            </a:pPr>
            <a:r>
              <a:rPr lang="ru-RU" sz="700">
                <a:latin typeface="Arial Narrow" pitchFamily="34" charset="0"/>
              </a:rPr>
              <a:t>	else</a:t>
            </a:r>
          </a:p>
          <a:p>
            <a:pPr eaLnBrk="1" hangingPunct="1">
              <a:lnSpc>
                <a:spcPct val="80000"/>
              </a:lnSpc>
            </a:pPr>
            <a:r>
              <a:rPr lang="ru-RU" sz="700">
                <a:latin typeface="Arial Narrow" pitchFamily="34" charset="0"/>
              </a:rPr>
              <a:t>		return c; </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В случае ASCII эта программа будет работать правильно, потому что между одноименными буквами верхнего и нижнего регистров - одинаковое расстояние (если их рассматривать как числовые значения). Кроме того, латинский алфавит - плотный, т. е. между буквами A и Z расположены только буквы. Для набора EBCDIC последнее условие не выполняется, и поэтому наша программа в этом случае будет преобразовывать не только буквы. </a:t>
            </a:r>
          </a:p>
          <a:p>
            <a:pPr eaLnBrk="1" hangingPunct="1">
              <a:lnSpc>
                <a:spcPct val="80000"/>
              </a:lnSpc>
            </a:pPr>
            <a:r>
              <a:rPr lang="ru-RU" sz="700">
                <a:latin typeface="Arial Narrow" pitchFamily="34" charset="0"/>
              </a:rPr>
              <a:t>Стандартный заголовочный файл </a:t>
            </a:r>
            <a:r>
              <a:rPr lang="ru-RU" sz="700" b="1">
                <a:latin typeface="Arial Narrow" pitchFamily="34" charset="0"/>
              </a:rPr>
              <a:t>&lt;ctype.h&gt;</a:t>
            </a:r>
            <a:r>
              <a:rPr lang="ru-RU" sz="700">
                <a:latin typeface="Arial Narrow" pitchFamily="34" charset="0"/>
              </a:rPr>
              <a:t> определяет семейство функций, которые позволяют проверять и преобразовывать символы независимо от символьного набора. Например, функция tolower(c) возвращает букву c в коде нижнего регистра, если она была в коде верхнего регистра, поэтому tolower - универсальная замена функции lower, рассмотренной выше. Аналогично проверку </a:t>
            </a:r>
          </a:p>
          <a:p>
            <a:pPr eaLnBrk="1" hangingPunct="1">
              <a:lnSpc>
                <a:spcPct val="80000"/>
              </a:lnSpc>
            </a:pPr>
            <a:r>
              <a:rPr lang="ru-RU" sz="700">
                <a:latin typeface="Arial Narrow" pitchFamily="34" charset="0"/>
              </a:rPr>
              <a:t>c &gt;= '0' &amp;&amp; c &lt;= '9' можно заменить на isdigit(c)</a:t>
            </a:r>
          </a:p>
          <a:p>
            <a:pPr eaLnBrk="1" hangingPunct="1">
              <a:lnSpc>
                <a:spcPct val="80000"/>
              </a:lnSpc>
            </a:pPr>
            <a:r>
              <a:rPr lang="ru-RU" sz="700">
                <a:latin typeface="Arial Narrow" pitchFamily="34" charset="0"/>
              </a:rPr>
              <a:t>Существует одна тонкость, касающаяся преобразования символов в целые числа: язык не определяет, являются ли переменные типа </a:t>
            </a:r>
            <a:r>
              <a:rPr lang="ru-RU" sz="700" b="1">
                <a:latin typeface="Arial Narrow" pitchFamily="34" charset="0"/>
              </a:rPr>
              <a:t>char</a:t>
            </a:r>
            <a:r>
              <a:rPr lang="ru-RU" sz="700">
                <a:latin typeface="Arial Narrow" pitchFamily="34" charset="0"/>
              </a:rPr>
              <a:t> знаковыми или беззнаковыми. При преобразовании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может ли когда- нибудь получиться отрицательное целое? На машинах с разной архитектурой ответы могут отличаться. На некоторых машинах значение типа </a:t>
            </a:r>
            <a:r>
              <a:rPr lang="ru-RU" sz="700" b="1">
                <a:latin typeface="Arial Narrow" pitchFamily="34" charset="0"/>
              </a:rPr>
              <a:t>char</a:t>
            </a:r>
            <a:r>
              <a:rPr lang="ru-RU" sz="700">
                <a:latin typeface="Arial Narrow" pitchFamily="34" charset="0"/>
              </a:rPr>
              <a:t> с единичным старшим битом будет превращено в отрицательное целое (посредством "распространения знака”). На других - преобразование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осуществляется добавлением нулей слева, и, таким образом, получаемое значение всегда положительно. </a:t>
            </a:r>
          </a:p>
          <a:p>
            <a:pPr eaLnBrk="1" hangingPunct="1">
              <a:lnSpc>
                <a:spcPct val="80000"/>
              </a:lnSpc>
            </a:pPr>
            <a:r>
              <a:rPr lang="ru-RU" sz="700">
                <a:latin typeface="Arial Narrow" pitchFamily="34" charset="0"/>
              </a:rPr>
              <a:t>Гарантируется, что любой символ из стандартного набора печатаемых символов никогда не будет отрицательным числом, поэтому в выражениях такие символы всегда являются положительными операндами. Но произвольный восьмибитовый код в переменной типа </a:t>
            </a:r>
            <a:r>
              <a:rPr lang="ru-RU" sz="700" b="1">
                <a:latin typeface="Arial Narrow" pitchFamily="34" charset="0"/>
              </a:rPr>
              <a:t>char</a:t>
            </a:r>
            <a:r>
              <a:rPr lang="ru-RU" sz="700">
                <a:latin typeface="Arial Narrow" pitchFamily="34" charset="0"/>
              </a:rPr>
              <a:t> на одних машинах может быть отрицательным числом, а на других - положительным. Для совместимости переменные типа </a:t>
            </a:r>
            <a:r>
              <a:rPr lang="ru-RU" sz="700" b="1">
                <a:latin typeface="Arial Narrow" pitchFamily="34" charset="0"/>
              </a:rPr>
              <a:t>char</a:t>
            </a:r>
            <a:r>
              <a:rPr lang="ru-RU" sz="700">
                <a:latin typeface="Arial Narrow" pitchFamily="34" charset="0"/>
              </a:rPr>
              <a:t>, в которых хранятся несимвольные данные, следует специфицировать явно как </a:t>
            </a:r>
            <a:r>
              <a:rPr lang="ru-RU" sz="700" b="1">
                <a:latin typeface="Arial Narrow" pitchFamily="34" charset="0"/>
              </a:rPr>
              <a:t>signed</a:t>
            </a:r>
            <a:r>
              <a:rPr lang="ru-RU" sz="700">
                <a:latin typeface="Arial Narrow" pitchFamily="34" charset="0"/>
              </a:rPr>
              <a:t> или </a:t>
            </a:r>
            <a:r>
              <a:rPr lang="ru-RU" sz="700" b="1">
                <a:latin typeface="Arial Narrow" pitchFamily="34" charset="0"/>
              </a:rPr>
              <a:t>unsigned</a:t>
            </a:r>
            <a:r>
              <a:rPr lang="ru-RU" sz="700">
                <a:latin typeface="Arial Narrow" pitchFamily="34" charset="0"/>
              </a:rPr>
              <a:t>. </a:t>
            </a:r>
          </a:p>
          <a:p>
            <a:pPr eaLnBrk="1" hangingPunct="1">
              <a:lnSpc>
                <a:spcPct val="80000"/>
              </a:lnSpc>
            </a:pPr>
            <a:r>
              <a:rPr lang="ru-RU" sz="700">
                <a:latin typeface="Arial Narrow" pitchFamily="34" charset="0"/>
              </a:rPr>
              <a:t>Отношения вроде i &gt; j и логические выражения, перемежаемые операторами </a:t>
            </a:r>
            <a:r>
              <a:rPr lang="ru-RU" sz="700" b="1">
                <a:latin typeface="Arial Narrow" pitchFamily="34" charset="0"/>
              </a:rPr>
              <a:t>&amp;&amp;</a:t>
            </a:r>
            <a:r>
              <a:rPr lang="ru-RU" sz="700">
                <a:latin typeface="Arial Narrow" pitchFamily="34" charset="0"/>
              </a:rPr>
              <a:t> и </a:t>
            </a:r>
            <a:r>
              <a:rPr lang="ru-RU" sz="700" b="1">
                <a:latin typeface="Arial Narrow" pitchFamily="34" charset="0"/>
              </a:rPr>
              <a:t>||</a:t>
            </a:r>
            <a:r>
              <a:rPr lang="ru-RU" sz="700">
                <a:latin typeface="Arial Narrow" pitchFamily="34" charset="0"/>
              </a:rPr>
              <a:t>, определяют выражение-условие, которое имеет значение 1, если оно истинно, и 0, если ложно. Так, присваивание </a:t>
            </a:r>
          </a:p>
          <a:p>
            <a:pPr eaLnBrk="1" hangingPunct="1">
              <a:lnSpc>
                <a:spcPct val="80000"/>
              </a:lnSpc>
            </a:pPr>
            <a:r>
              <a:rPr lang="ru-RU" sz="700">
                <a:latin typeface="Arial Narrow" pitchFamily="34" charset="0"/>
              </a:rPr>
              <a:t>d = c &gt;= '0' &amp;&amp; c &lt;= '9' установит d в значение 1, если c есть цифра, и 0 в противном случае. Однако функции, подобные isdigit, в качестве истины могут выдавать любое ненулевое значение. В местах проверок внутри if, while, for и пр. "истина” просто означает "не нуль”. </a:t>
            </a:r>
          </a:p>
          <a:p>
            <a:pPr eaLnBrk="1" hangingPunct="1">
              <a:lnSpc>
                <a:spcPct val="80000"/>
              </a:lnSpc>
            </a:pPr>
            <a:r>
              <a:rPr lang="ru-RU" sz="700">
                <a:latin typeface="Arial Narrow" pitchFamily="34" charset="0"/>
              </a:rPr>
              <a:t>Неявные арифметические преобразования, как правило, осуществляются естественным образом. В общем случае, когда оператор вроде + или * с двумя операндами (бинарный оператор) имеет разнотипные операнды, прежде чем операция начнет выполняться, "низший” тип повышается до "высшего”. Результат будет иметь высший тип.</a:t>
            </a:r>
          </a:p>
          <a:p>
            <a:pPr eaLnBrk="1" hangingPunct="1">
              <a:lnSpc>
                <a:spcPct val="80000"/>
              </a:lnSpc>
            </a:pPr>
            <a:r>
              <a:rPr lang="ru-RU" sz="700">
                <a:latin typeface="Arial Narrow" pitchFamily="34" charset="0"/>
              </a:rPr>
              <a:t>Если же в выражении нет беззнаковых операндов, можно удовлетвориться следующим набором неформальных правил: </a:t>
            </a:r>
          </a:p>
          <a:p>
            <a:pPr eaLnBrk="1" hangingPunct="1">
              <a:lnSpc>
                <a:spcPct val="80000"/>
              </a:lnSpc>
              <a:buFontTx/>
              <a:buChar char="•"/>
            </a:pPr>
            <a:r>
              <a:rPr lang="ru-RU" sz="700">
                <a:latin typeface="Arial Narrow" pitchFamily="34" charset="0"/>
              </a:rPr>
              <a:t>Если какой-либо из операндов принадлежит типу </a:t>
            </a:r>
            <a:r>
              <a:rPr lang="ru-RU" sz="700" b="1">
                <a:latin typeface="Arial Narrow" pitchFamily="34" charset="0"/>
              </a:rPr>
              <a:t>long double</a:t>
            </a:r>
            <a:r>
              <a:rPr lang="ru-RU" sz="700">
                <a:latin typeface="Arial Narrow" pitchFamily="34" charset="0"/>
              </a:rPr>
              <a:t>, то и другой приводится к </a:t>
            </a:r>
            <a:r>
              <a:rPr lang="ru-RU" sz="700" b="1">
                <a:latin typeface="Arial Narrow" pitchFamily="34" charset="0"/>
              </a:rPr>
              <a:t>long 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double</a:t>
            </a:r>
            <a:r>
              <a:rPr lang="ru-RU" sz="700">
                <a:latin typeface="Arial Narrow" pitchFamily="34" charset="0"/>
              </a:rPr>
              <a:t>, то и другой приводится к </a:t>
            </a:r>
            <a:r>
              <a:rPr lang="ru-RU" sz="700" b="1">
                <a:latin typeface="Arial Narrow" pitchFamily="34" charset="0"/>
              </a:rPr>
              <a:t>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float</a:t>
            </a:r>
            <a:r>
              <a:rPr lang="ru-RU" sz="700">
                <a:latin typeface="Arial Narrow" pitchFamily="34" charset="0"/>
              </a:rPr>
              <a:t>, то и другой приводится к </a:t>
            </a:r>
            <a:r>
              <a:rPr lang="ru-RU" sz="700" b="1">
                <a:latin typeface="Arial Narrow" pitchFamily="34" charset="0"/>
              </a:rPr>
              <a:t>float</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операнды типов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приводятся к </a:t>
            </a:r>
            <a:r>
              <a:rPr lang="ru-RU" sz="700" b="1">
                <a:latin typeface="Arial Narrow" pitchFamily="34" charset="0"/>
              </a:rPr>
              <a:t>int</a:t>
            </a:r>
            <a:r>
              <a:rPr lang="ru-RU" sz="700">
                <a:latin typeface="Arial Narrow" pitchFamily="34" charset="0"/>
              </a:rPr>
              <a:t>. </a:t>
            </a:r>
          </a:p>
          <a:p>
            <a:pPr eaLnBrk="1" hangingPunct="1">
              <a:lnSpc>
                <a:spcPct val="80000"/>
              </a:lnSpc>
              <a:buFontTx/>
              <a:buChar char="•"/>
            </a:pPr>
            <a:r>
              <a:rPr lang="ru-RU" sz="700">
                <a:latin typeface="Arial Narrow" pitchFamily="34" charset="0"/>
              </a:rPr>
              <a:t>И наконец, если один из операндов типа </a:t>
            </a:r>
            <a:r>
              <a:rPr lang="ru-RU" sz="700" b="1">
                <a:latin typeface="Arial Narrow" pitchFamily="34" charset="0"/>
              </a:rPr>
              <a:t>long</a:t>
            </a:r>
            <a:r>
              <a:rPr lang="ru-RU" sz="700">
                <a:latin typeface="Arial Narrow" pitchFamily="34" charset="0"/>
              </a:rPr>
              <a:t>, то и другой приводится к </a:t>
            </a:r>
            <a:r>
              <a:rPr lang="ru-RU" sz="700" b="1">
                <a:latin typeface="Arial Narrow" pitchFamily="34" charset="0"/>
              </a:rPr>
              <a:t>long</a:t>
            </a:r>
            <a:r>
              <a:rPr lang="ru-RU" sz="700">
                <a:latin typeface="Arial Narrow" pitchFamily="34" charset="0"/>
              </a:rPr>
              <a:t>. </a:t>
            </a:r>
          </a:p>
          <a:p>
            <a:pPr eaLnBrk="1" hangingPunct="1">
              <a:lnSpc>
                <a:spcPct val="80000"/>
              </a:lnSpc>
            </a:pPr>
            <a:r>
              <a:rPr lang="ru-RU" sz="700">
                <a:latin typeface="Arial Narrow" pitchFamily="34" charset="0"/>
              </a:rPr>
              <a:t>Заметим, что операнды типа </a:t>
            </a:r>
            <a:r>
              <a:rPr lang="ru-RU" sz="700" b="1">
                <a:latin typeface="Arial Narrow" pitchFamily="34" charset="0"/>
              </a:rPr>
              <a:t>float</a:t>
            </a:r>
            <a:r>
              <a:rPr lang="ru-RU" sz="700">
                <a:latin typeface="Arial Narrow" pitchFamily="34" charset="0"/>
              </a:rPr>
              <a:t> не приводятся автоматически к типу </a:t>
            </a:r>
            <a:r>
              <a:rPr lang="ru-RU" sz="700" b="1">
                <a:latin typeface="Arial Narrow" pitchFamily="34" charset="0"/>
              </a:rPr>
              <a:t>double</a:t>
            </a:r>
            <a:r>
              <a:rPr lang="ru-RU" sz="700">
                <a:latin typeface="Arial Narrow" pitchFamily="34" charset="0"/>
              </a:rPr>
              <a:t>; в этом данная версия языка отличается от первоначальной. Вообще говоря, математические функции, аналогичные собранным в библиотеке </a:t>
            </a:r>
            <a:r>
              <a:rPr lang="ru-RU" sz="700" b="1">
                <a:latin typeface="Arial Narrow" pitchFamily="34" charset="0"/>
              </a:rPr>
              <a:t>&lt;math.h&gt;</a:t>
            </a:r>
            <a:r>
              <a:rPr lang="ru-RU" sz="700">
                <a:latin typeface="Arial Narrow" pitchFamily="34" charset="0"/>
              </a:rPr>
              <a:t>, базируются на вычислениях с двойной точностью. В основном </a:t>
            </a:r>
            <a:r>
              <a:rPr lang="ru-RU" sz="700" b="1">
                <a:latin typeface="Arial Narrow" pitchFamily="34" charset="0"/>
              </a:rPr>
              <a:t>float</a:t>
            </a:r>
            <a:r>
              <a:rPr lang="ru-RU" sz="700">
                <a:latin typeface="Arial Narrow" pitchFamily="34" charset="0"/>
              </a:rPr>
              <a:t> используется для экономии памяти на больших массивах и не так часто - для ускорения счета на тех машинах, где арифметика с двойной точностью слишком дорога с точки зрения расхода времени и памяти. </a:t>
            </a:r>
          </a:p>
          <a:p>
            <a:pPr eaLnBrk="1" hangingPunct="1">
              <a:lnSpc>
                <a:spcPct val="80000"/>
              </a:lnSpc>
            </a:pPr>
            <a:r>
              <a:rPr lang="ru-RU" sz="700">
                <a:latin typeface="Arial Narrow" pitchFamily="34" charset="0"/>
              </a:rPr>
              <a:t>Правила преобразования усложняются с появлением операндов типа </a:t>
            </a:r>
            <a:r>
              <a:rPr lang="ru-RU" sz="700" b="1">
                <a:latin typeface="Arial Narrow" pitchFamily="34" charset="0"/>
              </a:rPr>
              <a:t>unsigned</a:t>
            </a:r>
            <a:r>
              <a:rPr lang="ru-RU" sz="700">
                <a:latin typeface="Arial Narrow" pitchFamily="34" charset="0"/>
              </a:rPr>
              <a:t>. Проблема в том, что сравнения знаковых и беззнаковых значений зависят от размеров целочисленных типов, которые на разных машинах могут отличаться. Предположим, что значение типа </a:t>
            </a:r>
            <a:r>
              <a:rPr lang="ru-RU" sz="700" b="1">
                <a:latin typeface="Arial Narrow" pitchFamily="34" charset="0"/>
              </a:rPr>
              <a:t>int</a:t>
            </a:r>
            <a:r>
              <a:rPr lang="ru-RU" sz="700">
                <a:latin typeface="Arial Narrow" pitchFamily="34" charset="0"/>
              </a:rPr>
              <a:t> занимает 16 битов, а значение типа </a:t>
            </a:r>
            <a:r>
              <a:rPr lang="ru-RU" sz="700" b="1">
                <a:latin typeface="Arial Narrow" pitchFamily="34" charset="0"/>
              </a:rPr>
              <a:t>long</a:t>
            </a:r>
            <a:r>
              <a:rPr lang="ru-RU" sz="700">
                <a:latin typeface="Arial Narrow" pitchFamily="34" charset="0"/>
              </a:rPr>
              <a:t> - 32 бита. Тогда -1L &lt; 1U, поскольку 1U принадлежит типу </a:t>
            </a:r>
            <a:r>
              <a:rPr lang="ru-RU" sz="700" b="1">
                <a:latin typeface="Arial Narrow" pitchFamily="34" charset="0"/>
              </a:rPr>
              <a:t>unsigned int</a:t>
            </a:r>
            <a:r>
              <a:rPr lang="ru-RU" sz="700">
                <a:latin typeface="Arial Narrow" pitchFamily="34" charset="0"/>
              </a:rPr>
              <a:t> и повышается до типа </a:t>
            </a:r>
            <a:r>
              <a:rPr lang="ru-RU" sz="700" b="1">
                <a:latin typeface="Arial Narrow" pitchFamily="34" charset="0"/>
              </a:rPr>
              <a:t>signed long</a:t>
            </a:r>
            <a:r>
              <a:rPr lang="ru-RU" sz="700">
                <a:latin typeface="Arial Narrow" pitchFamily="34" charset="0"/>
              </a:rPr>
              <a:t>. Но –1L &gt;1UL, так как -1L повышается до типа </a:t>
            </a:r>
            <a:r>
              <a:rPr lang="ru-RU" sz="700" b="1">
                <a:latin typeface="Arial Narrow" pitchFamily="34" charset="0"/>
              </a:rPr>
              <a:t>unsigned long</a:t>
            </a:r>
            <a:r>
              <a:rPr lang="ru-RU" sz="700">
                <a:latin typeface="Arial Narrow" pitchFamily="34" charset="0"/>
              </a:rPr>
              <a:t> и воспринимается как большое положительное число. </a:t>
            </a:r>
          </a:p>
          <a:p>
            <a:pPr eaLnBrk="1" hangingPunct="1">
              <a:lnSpc>
                <a:spcPct val="80000"/>
              </a:lnSpc>
            </a:pPr>
            <a:r>
              <a:rPr lang="ru-RU" sz="700">
                <a:latin typeface="Arial Narrow" pitchFamily="34" charset="0"/>
              </a:rPr>
              <a:t>Преобразования имеют место и при присвоениях: значение правой части присвоения приводится к типу левой части, который и является типом результата. </a:t>
            </a:r>
          </a:p>
          <a:p>
            <a:pPr eaLnBrk="1" hangingPunct="1">
              <a:lnSpc>
                <a:spcPct val="80000"/>
              </a:lnSpc>
            </a:pPr>
            <a:r>
              <a:rPr lang="ru-RU" sz="700">
                <a:latin typeface="Arial Narrow" pitchFamily="34" charset="0"/>
              </a:rPr>
              <a:t>Тип </a:t>
            </a:r>
            <a:r>
              <a:rPr lang="ru-RU" sz="700" b="1">
                <a:latin typeface="Arial Narrow" pitchFamily="34" charset="0"/>
              </a:rPr>
              <a:t>char</a:t>
            </a:r>
            <a:r>
              <a:rPr lang="ru-RU" sz="700">
                <a:latin typeface="Arial Narrow" pitchFamily="34" charset="0"/>
              </a:rPr>
              <a:t> превращается в </a:t>
            </a:r>
            <a:r>
              <a:rPr lang="ru-RU" sz="700" b="1">
                <a:latin typeface="Arial Narrow" pitchFamily="34" charset="0"/>
              </a:rPr>
              <a:t>int</a:t>
            </a:r>
            <a:r>
              <a:rPr lang="ru-RU" sz="700">
                <a:latin typeface="Arial Narrow" pitchFamily="34" charset="0"/>
              </a:rPr>
              <a:t> путем распространения знака или другим описанным выше способом. </a:t>
            </a:r>
          </a:p>
          <a:p>
            <a:pPr eaLnBrk="1" hangingPunct="1">
              <a:lnSpc>
                <a:spcPct val="80000"/>
              </a:lnSpc>
            </a:pPr>
            <a:r>
              <a:rPr lang="ru-RU" sz="700">
                <a:latin typeface="Arial Narrow" pitchFamily="34" charset="0"/>
              </a:rPr>
              <a:t>Тип </a:t>
            </a:r>
            <a:r>
              <a:rPr lang="ru-RU" sz="700" b="1">
                <a:latin typeface="Arial Narrow" pitchFamily="34" charset="0"/>
              </a:rPr>
              <a:t>long int</a:t>
            </a:r>
            <a:r>
              <a:rPr lang="ru-RU" sz="700">
                <a:latin typeface="Arial Narrow" pitchFamily="34" charset="0"/>
              </a:rPr>
              <a:t> преобразуются в </a:t>
            </a:r>
            <a:r>
              <a:rPr lang="ru-RU" sz="700" b="1">
                <a:latin typeface="Arial Narrow" pitchFamily="34" charset="0"/>
              </a:rPr>
              <a:t>short int</a:t>
            </a:r>
            <a:r>
              <a:rPr lang="ru-RU" sz="700">
                <a:latin typeface="Arial Narrow" pitchFamily="34" charset="0"/>
              </a:rPr>
              <a:t> или в значения типа </a:t>
            </a:r>
            <a:r>
              <a:rPr lang="ru-RU" sz="700" b="1">
                <a:latin typeface="Arial Narrow" pitchFamily="34" charset="0"/>
              </a:rPr>
              <a:t>char</a:t>
            </a:r>
            <a:r>
              <a:rPr lang="ru-RU" sz="700">
                <a:latin typeface="Arial Narrow" pitchFamily="34" charset="0"/>
              </a:rPr>
              <a:t> путем отбрасывания старших разрядов. Так, в </a:t>
            </a:r>
          </a:p>
          <a:p>
            <a:pPr eaLnBrk="1" hangingPunct="1">
              <a:lnSpc>
                <a:spcPct val="80000"/>
              </a:lnSpc>
            </a:pPr>
            <a:r>
              <a:rPr lang="ru-RU" sz="700" b="1">
                <a:latin typeface="Arial Narrow" pitchFamily="34" charset="0"/>
              </a:rPr>
              <a:t>int i;</a:t>
            </a:r>
          </a:p>
          <a:p>
            <a:pPr eaLnBrk="1" hangingPunct="1">
              <a:lnSpc>
                <a:spcPct val="80000"/>
              </a:lnSpc>
            </a:pPr>
            <a:r>
              <a:rPr lang="ru-RU" sz="700" b="1">
                <a:latin typeface="Arial Narrow" pitchFamily="34" charset="0"/>
              </a:rPr>
              <a:t>char c;</a:t>
            </a:r>
          </a:p>
          <a:p>
            <a:pPr eaLnBrk="1" hangingPunct="1">
              <a:lnSpc>
                <a:spcPct val="80000"/>
              </a:lnSpc>
            </a:pPr>
            <a:r>
              <a:rPr lang="ru-RU" sz="700" b="1">
                <a:latin typeface="Arial Narrow" pitchFamily="34" charset="0"/>
              </a:rPr>
              <a:t>i = c;</a:t>
            </a:r>
          </a:p>
          <a:p>
            <a:pPr eaLnBrk="1" hangingPunct="1">
              <a:lnSpc>
                <a:spcPct val="80000"/>
              </a:lnSpc>
            </a:pPr>
            <a:r>
              <a:rPr lang="ru-RU" sz="700" b="1">
                <a:latin typeface="Arial Narrow" pitchFamily="34" charset="0"/>
              </a:rPr>
              <a:t>c = i;</a:t>
            </a:r>
          </a:p>
          <a:p>
            <a:pPr eaLnBrk="1" hangingPunct="1">
              <a:lnSpc>
                <a:spcPct val="80000"/>
              </a:lnSpc>
            </a:pPr>
            <a:r>
              <a:rPr lang="ru-RU" sz="700">
                <a:latin typeface="Arial Narrow" pitchFamily="34" charset="0"/>
              </a:rPr>
              <a:t>значение c не изменится. Это справедливо независимо от того, распространяется знак при переводе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или нет. Однако, если изменить очередность присваиваний, возможна потеря информации. </a:t>
            </a:r>
          </a:p>
          <a:p>
            <a:pPr eaLnBrk="1" hangingPunct="1">
              <a:lnSpc>
                <a:spcPct val="80000"/>
              </a:lnSpc>
            </a:pPr>
            <a:r>
              <a:rPr lang="ru-RU" sz="700">
                <a:latin typeface="Arial Narrow" pitchFamily="34" charset="0"/>
              </a:rPr>
              <a:t>Если x принадлежит типу </a:t>
            </a:r>
            <a:r>
              <a:rPr lang="ru-RU" sz="700" b="1">
                <a:latin typeface="Arial Narrow" pitchFamily="34" charset="0"/>
              </a:rPr>
              <a:t>float</a:t>
            </a:r>
            <a:r>
              <a:rPr lang="ru-RU" sz="700">
                <a:latin typeface="Arial Narrow" pitchFamily="34" charset="0"/>
              </a:rPr>
              <a:t>, а i - типу </a:t>
            </a:r>
            <a:r>
              <a:rPr lang="ru-RU" sz="700" b="1">
                <a:latin typeface="Arial Narrow" pitchFamily="34" charset="0"/>
              </a:rPr>
              <a:t>int</a:t>
            </a:r>
            <a:r>
              <a:rPr lang="ru-RU" sz="700">
                <a:latin typeface="Arial Narrow" pitchFamily="34" charset="0"/>
              </a:rPr>
              <a:t>, то и x=i, и i=z вызовут преобразования, причем перевод </a:t>
            </a:r>
            <a:r>
              <a:rPr lang="ru-RU" sz="700" b="1">
                <a:latin typeface="Arial Narrow" pitchFamily="34" charset="0"/>
              </a:rPr>
              <a:t>float</a:t>
            </a:r>
            <a:r>
              <a:rPr lang="ru-RU" sz="700">
                <a:latin typeface="Arial Narrow" pitchFamily="34" charset="0"/>
              </a:rPr>
              <a:t> в </a:t>
            </a:r>
            <a:r>
              <a:rPr lang="ru-RU" sz="700" b="1">
                <a:latin typeface="Arial Narrow" pitchFamily="34" charset="0"/>
              </a:rPr>
              <a:t>int</a:t>
            </a:r>
            <a:r>
              <a:rPr lang="ru-RU" sz="700">
                <a:latin typeface="Arial Narrow" pitchFamily="34" charset="0"/>
              </a:rPr>
              <a:t> сопровождается отбрасыванием дробной части. Если </a:t>
            </a:r>
            <a:r>
              <a:rPr lang="ru-RU" sz="700" b="1">
                <a:latin typeface="Arial Narrow" pitchFamily="34" charset="0"/>
              </a:rPr>
              <a:t>double</a:t>
            </a:r>
            <a:r>
              <a:rPr lang="ru-RU" sz="700">
                <a:latin typeface="Arial Narrow" pitchFamily="34" charset="0"/>
              </a:rPr>
              <a:t> переводится во </a:t>
            </a:r>
            <a:r>
              <a:rPr lang="ru-RU" sz="700" b="1">
                <a:latin typeface="Arial Narrow" pitchFamily="34" charset="0"/>
              </a:rPr>
              <a:t>float</a:t>
            </a:r>
            <a:r>
              <a:rPr lang="ru-RU" sz="700">
                <a:latin typeface="Arial Narrow" pitchFamily="34" charset="0"/>
              </a:rPr>
              <a:t>, то значение либо округляется, либо обрезается; это зависит от реализации. </a:t>
            </a:r>
          </a:p>
          <a:p>
            <a:pPr eaLnBrk="1" hangingPunct="1">
              <a:lnSpc>
                <a:spcPct val="80000"/>
              </a:lnSpc>
            </a:pPr>
            <a:r>
              <a:rPr lang="ru-RU" sz="700">
                <a:latin typeface="Arial Narrow" pitchFamily="34" charset="0"/>
              </a:rPr>
              <a:t>Так как аргумент в вызове функции есть выражение, при передаче его функции также возможно преобразование типа. При отсутствии прототипа (функции аргументы тина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переводятся в </a:t>
            </a:r>
            <a:r>
              <a:rPr lang="ru-RU" sz="700" b="1">
                <a:latin typeface="Arial Narrow" pitchFamily="34" charset="0"/>
              </a:rPr>
              <a:t>int</a:t>
            </a:r>
            <a:r>
              <a:rPr lang="ru-RU" sz="700">
                <a:latin typeface="Arial Narrow" pitchFamily="34" charset="0"/>
              </a:rPr>
              <a:t>, a </a:t>
            </a:r>
            <a:r>
              <a:rPr lang="ru-RU" sz="700" b="1">
                <a:latin typeface="Arial Narrow" pitchFamily="34" charset="0"/>
              </a:rPr>
              <a:t>float</a:t>
            </a:r>
            <a:r>
              <a:rPr lang="ru-RU" sz="700">
                <a:latin typeface="Arial Narrow" pitchFamily="34" charset="0"/>
              </a:rPr>
              <a:t> - в </a:t>
            </a:r>
            <a:r>
              <a:rPr lang="ru-RU" sz="700" b="1">
                <a:latin typeface="Arial Narrow" pitchFamily="34" charset="0"/>
              </a:rPr>
              <a:t>double</a:t>
            </a:r>
            <a:r>
              <a:rPr lang="ru-RU" sz="700">
                <a:latin typeface="Arial Narrow" pitchFamily="34" charset="0"/>
              </a:rPr>
              <a:t>. Вот почему мы объявляли аргументы типа </a:t>
            </a:r>
            <a:r>
              <a:rPr lang="ru-RU" sz="700" b="1">
                <a:latin typeface="Arial Narrow" pitchFamily="34" charset="0"/>
              </a:rPr>
              <a:t>int</a:t>
            </a:r>
            <a:r>
              <a:rPr lang="ru-RU" sz="700">
                <a:latin typeface="Arial Narrow" pitchFamily="34" charset="0"/>
              </a:rPr>
              <a:t> или </a:t>
            </a:r>
            <a:r>
              <a:rPr lang="ru-RU" sz="700" b="1">
                <a:latin typeface="Arial Narrow" pitchFamily="34" charset="0"/>
              </a:rPr>
              <a:t>double</a:t>
            </a:r>
            <a:r>
              <a:rPr lang="ru-RU" sz="700">
                <a:latin typeface="Arial Narrow" pitchFamily="34" charset="0"/>
              </a:rPr>
              <a:t> даже тогда, когда в вызове функции использовали аргументы типа </a:t>
            </a:r>
            <a:r>
              <a:rPr lang="ru-RU" sz="700" b="1">
                <a:latin typeface="Arial Narrow" pitchFamily="34" charset="0"/>
              </a:rPr>
              <a:t>char</a:t>
            </a:r>
            <a:r>
              <a:rPr lang="ru-RU" sz="700">
                <a:latin typeface="Arial Narrow" pitchFamily="34" charset="0"/>
              </a:rPr>
              <a:t> или </a:t>
            </a:r>
            <a:r>
              <a:rPr lang="ru-RU" sz="700" b="1">
                <a:latin typeface="Arial Narrow" pitchFamily="34" charset="0"/>
              </a:rPr>
              <a:t>float</a:t>
            </a:r>
            <a:r>
              <a:rPr lang="ru-RU" sz="700">
                <a:latin typeface="Arial Narrow" pitchFamily="34" charset="0"/>
              </a:rPr>
              <a:t>. </a:t>
            </a:r>
          </a:p>
          <a:p>
            <a:pPr eaLnBrk="1" hangingPunct="1">
              <a:lnSpc>
                <a:spcPct val="80000"/>
              </a:lnSpc>
            </a:pPr>
            <a:r>
              <a:rPr lang="ru-RU" sz="700">
                <a:latin typeface="Arial Narrow" pitchFamily="34" charset="0"/>
              </a:rPr>
              <a:t>И наконец, для любого выражения можно явно ("насильно”) указать преобразование его типа, используя унарный оператор, называемый приведением. Конструкция вида </a:t>
            </a:r>
          </a:p>
          <a:p>
            <a:pPr eaLnBrk="1" hangingPunct="1">
              <a:lnSpc>
                <a:spcPct val="80000"/>
              </a:lnSpc>
            </a:pPr>
            <a:r>
              <a:rPr lang="ru-RU" sz="700">
                <a:latin typeface="Arial Narrow" pitchFamily="34" charset="0"/>
              </a:rPr>
              <a:t>(</a:t>
            </a:r>
            <a:r>
              <a:rPr lang="ru-RU" sz="700" i="1">
                <a:latin typeface="Arial Narrow" pitchFamily="34" charset="0"/>
              </a:rPr>
              <a:t>имя-типа</a:t>
            </a:r>
            <a:r>
              <a:rPr lang="ru-RU" sz="700">
                <a:latin typeface="Arial Narrow" pitchFamily="34" charset="0"/>
              </a:rPr>
              <a:t>) </a:t>
            </a:r>
            <a:r>
              <a:rPr lang="ru-RU" sz="700" i="1">
                <a:latin typeface="Arial Narrow" pitchFamily="34" charset="0"/>
              </a:rPr>
              <a:t>выражение</a:t>
            </a:r>
            <a:r>
              <a:rPr lang="ru-RU" sz="700">
                <a:latin typeface="Arial Narrow" pitchFamily="34" charset="0"/>
              </a:rPr>
              <a:t> приводит выражение к указанному в скобках типу по перечисленным выше правилам. Смысл операции приведения можно представить себе так: выражение как бы присваивается некоторой переменной указанного типа, и эта переменная используется вместо всей конструкции. Например, библиотечная функция sqrt рассчитана на аргумент типа </a:t>
            </a:r>
            <a:r>
              <a:rPr lang="ru-RU" sz="700" b="1">
                <a:latin typeface="Arial Narrow" pitchFamily="34" charset="0"/>
              </a:rPr>
              <a:t>double</a:t>
            </a:r>
            <a:r>
              <a:rPr lang="ru-RU" sz="700">
                <a:latin typeface="Arial Narrow" pitchFamily="34" charset="0"/>
              </a:rPr>
              <a:t> и выдает чепуху, если ей подсунуть что-нибудь другое (sqrt описана в ). Поэтому, если n имеет целочисленный тип, мы можем написать </a:t>
            </a:r>
          </a:p>
          <a:p>
            <a:pPr eaLnBrk="1" hangingPunct="1">
              <a:lnSpc>
                <a:spcPct val="80000"/>
              </a:lnSpc>
            </a:pPr>
            <a:r>
              <a:rPr lang="ru-RU" sz="700">
                <a:latin typeface="Arial Narrow" pitchFamily="34" charset="0"/>
              </a:rPr>
              <a:t>sqrt((double) n) и перед тем, как значение n будет передано функции, оно будет переведено в </a:t>
            </a:r>
            <a:r>
              <a:rPr lang="ru-RU" sz="700" b="1">
                <a:latin typeface="Arial Narrow" pitchFamily="34" charset="0"/>
              </a:rPr>
              <a:t>double</a:t>
            </a:r>
            <a:r>
              <a:rPr lang="ru-RU" sz="700">
                <a:latin typeface="Arial Narrow" pitchFamily="34" charset="0"/>
              </a:rPr>
              <a:t>. Заметим, что операция приведения всего лишь вырабатывает значение n указанного типа, но саму переменную n не затрагивает. Приоритет оператора приведения столь же высок, как и любого унарного оператора, что зафиксировано в таблице, помещенной в конце этой главы. </a:t>
            </a:r>
          </a:p>
          <a:p>
            <a:pPr eaLnBrk="1" hangingPunct="1">
              <a:lnSpc>
                <a:spcPct val="80000"/>
              </a:lnSpc>
            </a:pPr>
            <a:r>
              <a:rPr lang="ru-RU" sz="700">
                <a:latin typeface="Arial Narrow" pitchFamily="34" charset="0"/>
              </a:rPr>
              <a:t>В том случае, когда аргументы описаны в прототипе функции, как тому и следует быть, при вызове функции нужное преобразование выполняется автоматически. Так, при наличии прототипа функции sqrt: </a:t>
            </a:r>
          </a:p>
          <a:p>
            <a:pPr eaLnBrk="1" hangingPunct="1">
              <a:lnSpc>
                <a:spcPct val="80000"/>
              </a:lnSpc>
            </a:pPr>
            <a:r>
              <a:rPr lang="ru-RU" sz="700">
                <a:latin typeface="Arial Narrow" pitchFamily="34" charset="0"/>
              </a:rPr>
              <a:t>double sqrt(double); перед обращением к sqrt в присваивании </a:t>
            </a:r>
          </a:p>
          <a:p>
            <a:pPr eaLnBrk="1" hangingPunct="1">
              <a:lnSpc>
                <a:spcPct val="80000"/>
              </a:lnSpc>
            </a:pPr>
            <a:r>
              <a:rPr lang="ru-RU" sz="700">
                <a:latin typeface="Arial Narrow" pitchFamily="34" charset="0"/>
              </a:rPr>
              <a:t>root2 = sqrt(2); целое 2 будет переведено в значение </a:t>
            </a:r>
            <a:r>
              <a:rPr lang="ru-RU" sz="700" b="1">
                <a:latin typeface="Arial Narrow" pitchFamily="34" charset="0"/>
              </a:rPr>
              <a:t>double</a:t>
            </a:r>
            <a:r>
              <a:rPr lang="ru-RU" sz="700">
                <a:latin typeface="Arial Narrow" pitchFamily="34" charset="0"/>
              </a:rPr>
              <a:t> 2.0 автоматически без явного указания операции приведения. </a:t>
            </a:r>
          </a:p>
          <a:p>
            <a:pPr eaLnBrk="1" hangingPunct="1">
              <a:lnSpc>
                <a:spcPct val="80000"/>
              </a:lnSpc>
            </a:pPr>
            <a:r>
              <a:rPr lang="ru-RU" sz="700">
                <a:latin typeface="Arial Narrow" pitchFamily="34" charset="0"/>
              </a:rPr>
              <a:t>Операцию приведения проиллюстрируем на переносимой версии генератора псевдослучайных чисел и функции, инициализирующей "семя”. И генератор, и функция входят в стандартную библиотеку. </a:t>
            </a:r>
          </a:p>
          <a:p>
            <a:pPr eaLnBrk="1" hangingPunct="1">
              <a:lnSpc>
                <a:spcPct val="80000"/>
              </a:lnSpc>
            </a:pPr>
            <a:r>
              <a:rPr lang="ru-RU" sz="700">
                <a:latin typeface="Arial Narrow" pitchFamily="34" charset="0"/>
              </a:rPr>
              <a:t>unsigned long int next = 1;</a:t>
            </a:r>
          </a:p>
          <a:p>
            <a:pPr eaLnBrk="1" hangingPunct="1">
              <a:lnSpc>
                <a:spcPct val="80000"/>
              </a:lnSpc>
            </a:pPr>
            <a:r>
              <a:rPr lang="ru-RU" sz="700">
                <a:latin typeface="Arial Narrow" pitchFamily="34" charset="0"/>
              </a:rPr>
              <a:t>/* rand: возвращает псевдослучайное целое 0...32767 */ </a:t>
            </a:r>
          </a:p>
          <a:p>
            <a:pPr eaLnBrk="1" hangingPunct="1">
              <a:lnSpc>
                <a:spcPct val="80000"/>
              </a:lnSpc>
            </a:pPr>
            <a:r>
              <a:rPr lang="ru-RU" sz="700">
                <a:latin typeface="Arial Narrow" pitchFamily="34" charset="0"/>
              </a:rPr>
              <a:t>int rand(void) </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next * 1103515245 + 12345;</a:t>
            </a:r>
          </a:p>
          <a:p>
            <a:pPr eaLnBrk="1" hangingPunct="1">
              <a:lnSpc>
                <a:spcPct val="80000"/>
              </a:lnSpc>
            </a:pPr>
            <a:r>
              <a:rPr lang="ru-RU" sz="700">
                <a:latin typeface="Arial Narrow" pitchFamily="34" charset="0"/>
              </a:rPr>
              <a:t>	return (unsigned int)(next/65536) % 32768;</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 srand: устанавливает "семя” для rand() */ </a:t>
            </a:r>
          </a:p>
          <a:p>
            <a:pPr eaLnBrk="1" hangingPunct="1">
              <a:lnSpc>
                <a:spcPct val="80000"/>
              </a:lnSpc>
            </a:pPr>
            <a:r>
              <a:rPr lang="ru-RU" sz="700">
                <a:latin typeface="Arial Narrow" pitchFamily="34" charset="0"/>
              </a:rPr>
              <a:t>void srand(unsigned int seed)</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seed;</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p:txBody>
      </p:sp>
    </p:spTree>
    <p:extLst>
      <p:ext uri="{BB962C8B-B14F-4D97-AF65-F5344CB8AC3E}">
        <p14:creationId xmlns:p14="http://schemas.microsoft.com/office/powerpoint/2010/main" val="4020807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54</a:t>
            </a:fld>
            <a:endParaRPr lang="ru-RU"/>
          </a:p>
        </p:txBody>
      </p:sp>
    </p:spTree>
    <p:extLst>
      <p:ext uri="{BB962C8B-B14F-4D97-AF65-F5344CB8AC3E}">
        <p14:creationId xmlns:p14="http://schemas.microsoft.com/office/powerpoint/2010/main" val="22531916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55</a:t>
            </a:fld>
            <a:endParaRPr lang="ru-RU"/>
          </a:p>
        </p:txBody>
      </p:sp>
    </p:spTree>
    <p:extLst>
      <p:ext uri="{BB962C8B-B14F-4D97-AF65-F5344CB8AC3E}">
        <p14:creationId xmlns:p14="http://schemas.microsoft.com/office/powerpoint/2010/main" val="23224097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56</a:t>
            </a:fld>
            <a:endParaRPr lang="ru-RU"/>
          </a:p>
        </p:txBody>
      </p:sp>
    </p:spTree>
    <p:extLst>
      <p:ext uri="{BB962C8B-B14F-4D97-AF65-F5344CB8AC3E}">
        <p14:creationId xmlns:p14="http://schemas.microsoft.com/office/powerpoint/2010/main" val="2388654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8</a:t>
            </a:fld>
            <a:endParaRPr lang="ru-RU"/>
          </a:p>
        </p:txBody>
      </p:sp>
    </p:spTree>
    <p:extLst>
      <p:ext uri="{BB962C8B-B14F-4D97-AF65-F5344CB8AC3E}">
        <p14:creationId xmlns:p14="http://schemas.microsoft.com/office/powerpoint/2010/main" val="40398881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57</a:t>
            </a:fld>
            <a:endParaRPr lang="ru-RU"/>
          </a:p>
        </p:txBody>
      </p:sp>
    </p:spTree>
    <p:extLst>
      <p:ext uri="{BB962C8B-B14F-4D97-AF65-F5344CB8AC3E}">
        <p14:creationId xmlns:p14="http://schemas.microsoft.com/office/powerpoint/2010/main" val="4717494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58</a:t>
            </a:fld>
            <a:endParaRPr lang="ru-RU"/>
          </a:p>
        </p:txBody>
      </p:sp>
    </p:spTree>
    <p:extLst>
      <p:ext uri="{BB962C8B-B14F-4D97-AF65-F5344CB8AC3E}">
        <p14:creationId xmlns:p14="http://schemas.microsoft.com/office/powerpoint/2010/main" val="39997001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59</a:t>
            </a:fld>
            <a:endParaRPr lang="ru-RU"/>
          </a:p>
        </p:txBody>
      </p:sp>
    </p:spTree>
    <p:extLst>
      <p:ext uri="{BB962C8B-B14F-4D97-AF65-F5344CB8AC3E}">
        <p14:creationId xmlns:p14="http://schemas.microsoft.com/office/powerpoint/2010/main" val="22600366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60</a:t>
            </a:fld>
            <a:endParaRPr lang="ru-RU"/>
          </a:p>
        </p:txBody>
      </p:sp>
    </p:spTree>
    <p:extLst>
      <p:ext uri="{BB962C8B-B14F-4D97-AF65-F5344CB8AC3E}">
        <p14:creationId xmlns:p14="http://schemas.microsoft.com/office/powerpoint/2010/main" val="32445199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61</a:t>
            </a:fld>
            <a:endParaRPr lang="ru-RU"/>
          </a:p>
        </p:txBody>
      </p:sp>
    </p:spTree>
    <p:extLst>
      <p:ext uri="{BB962C8B-B14F-4D97-AF65-F5344CB8AC3E}">
        <p14:creationId xmlns:p14="http://schemas.microsoft.com/office/powerpoint/2010/main" val="1355497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62</a:t>
            </a:fld>
            <a:endParaRPr lang="ru-RU"/>
          </a:p>
        </p:txBody>
      </p:sp>
    </p:spTree>
    <p:extLst>
      <p:ext uri="{BB962C8B-B14F-4D97-AF65-F5344CB8AC3E}">
        <p14:creationId xmlns:p14="http://schemas.microsoft.com/office/powerpoint/2010/main" val="1190976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63</a:t>
            </a:fld>
            <a:endParaRPr lang="ru-RU"/>
          </a:p>
        </p:txBody>
      </p:sp>
    </p:spTree>
    <p:extLst>
      <p:ext uri="{BB962C8B-B14F-4D97-AF65-F5344CB8AC3E}">
        <p14:creationId xmlns:p14="http://schemas.microsoft.com/office/powerpoint/2010/main" val="19403986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5189C-09BA-B6F9-007B-BA5F39430096}"/>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54704E20-F745-E4A9-3EDC-71D9FADA59F6}"/>
              </a:ext>
            </a:extLst>
          </p:cNvPr>
          <p:cNvSpPr>
            <a:spLocks noGrp="1" noRot="1" noChangeAspect="1"/>
          </p:cNvSpPr>
          <p:nvPr>
            <p:ph type="sldImg"/>
          </p:nvPr>
        </p:nvSpPr>
        <p:spPr>
          <a:xfrm>
            <a:off x="381000" y="685800"/>
            <a:ext cx="6096000" cy="3429000"/>
          </a:xfrm>
        </p:spPr>
      </p:sp>
      <p:sp>
        <p:nvSpPr>
          <p:cNvPr id="3" name="Заметки 2">
            <a:extLst>
              <a:ext uri="{FF2B5EF4-FFF2-40B4-BE49-F238E27FC236}">
                <a16:creationId xmlns:a16="http://schemas.microsoft.com/office/drawing/2014/main" id="{D508A467-6114-973E-80E3-7255C6485FB2}"/>
              </a:ext>
            </a:extLst>
          </p:cNvPr>
          <p:cNvSpPr>
            <a:spLocks noGrp="1"/>
          </p:cNvSpPr>
          <p:nvPr>
            <p:ph type="body" idx="1"/>
          </p:nvPr>
        </p:nvSpPr>
        <p:spPr/>
        <p:txBody>
          <a:bodyPr/>
          <a:lstStyle/>
          <a:p>
            <a:endParaRPr lang="ru-RU"/>
          </a:p>
        </p:txBody>
      </p:sp>
      <p:sp>
        <p:nvSpPr>
          <p:cNvPr id="4" name="Номер слайда 3">
            <a:extLst>
              <a:ext uri="{FF2B5EF4-FFF2-40B4-BE49-F238E27FC236}">
                <a16:creationId xmlns:a16="http://schemas.microsoft.com/office/drawing/2014/main" id="{3FA8E0E9-D7F6-B0B6-7BAD-FF02A742A94A}"/>
              </a:ext>
            </a:extLst>
          </p:cNvPr>
          <p:cNvSpPr>
            <a:spLocks noGrp="1"/>
          </p:cNvSpPr>
          <p:nvPr>
            <p:ph type="sldNum" sz="quarter" idx="10"/>
          </p:nvPr>
        </p:nvSpPr>
        <p:spPr/>
        <p:txBody>
          <a:bodyPr/>
          <a:lstStyle/>
          <a:p>
            <a:pPr>
              <a:defRPr/>
            </a:pPr>
            <a:fld id="{A9EEDAFB-66F6-4554-A2E1-FF14FD81AE35}" type="slidenum">
              <a:rPr lang="ru-RU" smtClean="0"/>
              <a:pPr>
                <a:defRPr/>
              </a:pPr>
              <a:t>64</a:t>
            </a:fld>
            <a:endParaRPr lang="ru-RU"/>
          </a:p>
        </p:txBody>
      </p:sp>
    </p:spTree>
    <p:extLst>
      <p:ext uri="{BB962C8B-B14F-4D97-AF65-F5344CB8AC3E}">
        <p14:creationId xmlns:p14="http://schemas.microsoft.com/office/powerpoint/2010/main" val="4123053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65</a:t>
            </a:fld>
            <a:endParaRPr lang="ru-RU"/>
          </a:p>
        </p:txBody>
      </p:sp>
    </p:spTree>
    <p:extLst>
      <p:ext uri="{BB962C8B-B14F-4D97-AF65-F5344CB8AC3E}">
        <p14:creationId xmlns:p14="http://schemas.microsoft.com/office/powerpoint/2010/main" val="13893107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2DBBFFD5-9602-4132-83B1-4B45C4F2E419}" type="slidenum">
              <a:rPr lang="ru-RU" smtClean="0"/>
              <a:pPr/>
              <a:t>67</a:t>
            </a:fld>
            <a:endParaRPr lang="ru-RU"/>
          </a:p>
        </p:txBody>
      </p:sp>
      <p:sp>
        <p:nvSpPr>
          <p:cNvPr id="152579" name="Rectangle 2"/>
          <p:cNvSpPr>
            <a:spLocks noGrp="1" noRot="1" noChangeAspect="1" noChangeArrowheads="1" noTextEdit="1"/>
          </p:cNvSpPr>
          <p:nvPr>
            <p:ph type="sldImg"/>
          </p:nvPr>
        </p:nvSpPr>
        <p:spPr>
          <a:xfrm>
            <a:off x="381000" y="685800"/>
            <a:ext cx="6096000" cy="3429000"/>
          </a:xfrm>
          <a:ln/>
        </p:spPr>
      </p:sp>
      <p:sp>
        <p:nvSpPr>
          <p:cNvPr id="152580" name="Rectangle 3"/>
          <p:cNvSpPr>
            <a:spLocks noGrp="1" noChangeArrowheads="1"/>
          </p:cNvSpPr>
          <p:nvPr>
            <p:ph type="body" idx="1"/>
          </p:nvPr>
        </p:nvSpPr>
        <p:spPr>
          <a:noFill/>
          <a:ln/>
        </p:spPr>
        <p:txBody>
          <a:bodyPr/>
          <a:lstStyle/>
          <a:p>
            <a:pPr eaLnBrk="1" hangingPunct="1"/>
            <a:r>
              <a:rPr lang="ru-RU" sz="1000"/>
              <a:t>Инструкции </a:t>
            </a:r>
          </a:p>
          <a:p>
            <a:pPr eaLnBrk="1" hangingPunct="1"/>
            <a:r>
              <a:rPr lang="ru-RU" sz="1000"/>
              <a:t>if (a &gt; b) z = a; else z = b; пересылают в z большее из двух значений a и b. Условное выражение, написанное с помощью тернарного (т. е. имеющего три операнда) оператора "? : ", представляет собой другой способ записи этой и подобных ей конструкций. В выражении </a:t>
            </a:r>
          </a:p>
          <a:p>
            <a:pPr eaLnBrk="1" hangingPunct="1"/>
            <a:r>
              <a:rPr lang="ru-RU" sz="1000"/>
              <a:t>выр1 ? выр2 : выр3 первым вычисляется выражение выр1. Если его значение не нуль (истина), то вычисляется выражение выр2, и значение этого выражения становится значением всего условного выражения. В противном случае вычисляется выражение выр3 и его значение становится значением условного выражения. Следует отметить, что из выражений выр2 и выр3 вычисляется только одно из них. Таким образом, чтобы установить в z большее из a и b, можно написать </a:t>
            </a:r>
          </a:p>
          <a:p>
            <a:pPr eaLnBrk="1" hangingPunct="1"/>
            <a:r>
              <a:rPr lang="ru-RU" sz="1000"/>
              <a:t>z = (a &gt; b) ? a : b; /* z = max(a, b) */ </a:t>
            </a:r>
            <a:endParaRPr lang="en-US" sz="1000"/>
          </a:p>
          <a:p>
            <a:pPr eaLnBrk="1" hangingPunct="1"/>
            <a:r>
              <a:rPr lang="ru-RU" sz="1000"/>
              <a:t>Следует заметить, что условное выражение и в самом деле является выражением, и его можно использовать в любом месте, где допускается выражение. Если выр2 и выр3 принадлежат разным типам, то тип результата определяется правилами преобразования</a:t>
            </a:r>
            <a:r>
              <a:rPr lang="en-US" sz="1000"/>
              <a:t>.</a:t>
            </a:r>
            <a:endParaRPr lang="ru-RU" sz="1000"/>
          </a:p>
          <a:p>
            <a:pPr eaLnBrk="1" hangingPunct="1"/>
            <a:r>
              <a:rPr lang="ru-RU" sz="1000"/>
              <a:t>Например, если f имеет тип </a:t>
            </a:r>
            <a:r>
              <a:rPr lang="ru-RU" sz="1000" b="1"/>
              <a:t>float</a:t>
            </a:r>
            <a:r>
              <a:rPr lang="ru-RU" sz="1000"/>
              <a:t>, а n - тип </a:t>
            </a:r>
            <a:r>
              <a:rPr lang="ru-RU" sz="1000" b="1"/>
              <a:t>int</a:t>
            </a:r>
            <a:r>
              <a:rPr lang="ru-RU" sz="1000"/>
              <a:t>, то типом выражения </a:t>
            </a:r>
          </a:p>
          <a:p>
            <a:pPr eaLnBrk="1" hangingPunct="1"/>
            <a:r>
              <a:rPr lang="ru-RU" sz="1000"/>
              <a:t>(n &gt; 0) ? f : n </a:t>
            </a:r>
          </a:p>
          <a:p>
            <a:pPr eaLnBrk="1" hangingPunct="1"/>
            <a:r>
              <a:rPr lang="ru-RU" sz="1000"/>
              <a:t>будет </a:t>
            </a:r>
            <a:r>
              <a:rPr lang="ru-RU" sz="1000" b="1"/>
              <a:t>float</a:t>
            </a:r>
            <a:r>
              <a:rPr lang="ru-RU" sz="1000"/>
              <a:t> вне зависимости от того, положительно значение n или нет. </a:t>
            </a:r>
          </a:p>
          <a:p>
            <a:pPr eaLnBrk="1" hangingPunct="1"/>
            <a:r>
              <a:rPr lang="ru-RU" sz="1000"/>
              <a:t>Заключать в скобки первое выражение в условном выражении не обязательно, так как приоритет </a:t>
            </a:r>
            <a:r>
              <a:rPr lang="ru-RU" sz="1000" b="1"/>
              <a:t>?:</a:t>
            </a:r>
            <a:r>
              <a:rPr lang="ru-RU" sz="1000"/>
              <a:t> очень низкий (более низкий приоритет имеет только присваивание), однако мы рекомендуем всегда это делать, поскольку благодаря обрамляющим скобкам условие в выражении лучше воспринимается. </a:t>
            </a:r>
          </a:p>
          <a:p>
            <a:pPr eaLnBrk="1" hangingPunct="1"/>
            <a:endParaRPr lang="ru-RU" sz="1000"/>
          </a:p>
        </p:txBody>
      </p:sp>
    </p:spTree>
    <p:extLst>
      <p:ext uri="{BB962C8B-B14F-4D97-AF65-F5344CB8AC3E}">
        <p14:creationId xmlns:p14="http://schemas.microsoft.com/office/powerpoint/2010/main" val="2661216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pPr/>
              <a:t>9</a:t>
            </a:fld>
            <a:endParaRPr lang="ru-RU"/>
          </a:p>
        </p:txBody>
      </p:sp>
    </p:spTree>
    <p:extLst>
      <p:ext uri="{BB962C8B-B14F-4D97-AF65-F5344CB8AC3E}">
        <p14:creationId xmlns:p14="http://schemas.microsoft.com/office/powerpoint/2010/main" val="27571928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CC0FEDAB-E7DE-4136-9131-D476E8C6B18A}" type="slidenum">
              <a:rPr lang="ru-RU" smtClean="0"/>
              <a:pPr/>
              <a:t>68</a:t>
            </a:fld>
            <a:endParaRPr lang="ru-RU"/>
          </a:p>
        </p:txBody>
      </p:sp>
      <p:sp>
        <p:nvSpPr>
          <p:cNvPr id="153603" name="Rectangle 2"/>
          <p:cNvSpPr>
            <a:spLocks noGrp="1" noRot="1" noChangeAspect="1" noChangeArrowheads="1" noTextEdit="1"/>
          </p:cNvSpPr>
          <p:nvPr>
            <p:ph type="sldImg"/>
          </p:nvPr>
        </p:nvSpPr>
        <p:spPr>
          <a:xfrm>
            <a:off x="381000" y="685800"/>
            <a:ext cx="6096000" cy="3429000"/>
          </a:xfrm>
          <a:ln/>
        </p:spPr>
      </p:sp>
      <p:sp>
        <p:nvSpPr>
          <p:cNvPr id="153604" name="Rectangle 3"/>
          <p:cNvSpPr>
            <a:spLocks noGrp="1" noChangeArrowheads="1"/>
          </p:cNvSpPr>
          <p:nvPr>
            <p:ph type="body" idx="1"/>
          </p:nvPr>
        </p:nvSpPr>
        <p:spPr>
          <a:noFill/>
          <a:ln/>
        </p:spPr>
        <p:txBody>
          <a:bodyPr/>
          <a:lstStyle/>
          <a:p>
            <a:pPr eaLnBrk="1" hangingPunct="1">
              <a:lnSpc>
                <a:spcPct val="80000"/>
              </a:lnSpc>
            </a:pPr>
            <a:r>
              <a:rPr lang="ru-RU" sz="800" dirty="0"/>
              <a:t>Примечание. Унарные операторы </a:t>
            </a:r>
            <a:r>
              <a:rPr lang="ru-RU" sz="800" b="1" dirty="0"/>
              <a:t>+</a:t>
            </a:r>
            <a:r>
              <a:rPr lang="ru-RU" sz="800" dirty="0"/>
              <a:t>, </a:t>
            </a:r>
            <a:r>
              <a:rPr lang="ru-RU" sz="800" b="1" dirty="0"/>
              <a:t>-</a:t>
            </a:r>
            <a:r>
              <a:rPr lang="ru-RU" sz="800" dirty="0"/>
              <a:t>, </a:t>
            </a:r>
            <a:r>
              <a:rPr lang="ru-RU" sz="800" b="1" dirty="0"/>
              <a:t>*</a:t>
            </a:r>
            <a:r>
              <a:rPr lang="ru-RU" sz="800" dirty="0"/>
              <a:t> и </a:t>
            </a:r>
            <a:r>
              <a:rPr lang="ru-RU" sz="800" b="1" dirty="0"/>
              <a:t>&amp;</a:t>
            </a:r>
            <a:r>
              <a:rPr lang="ru-RU" sz="800" dirty="0"/>
              <a:t> имеют более высокий приоритет, чем те же бинарные операторы. </a:t>
            </a:r>
          </a:p>
          <a:p>
            <a:pPr eaLnBrk="1" hangingPunct="1">
              <a:lnSpc>
                <a:spcPct val="80000"/>
              </a:lnSpc>
            </a:pPr>
            <a:r>
              <a:rPr lang="ru-RU" sz="800" dirty="0"/>
              <a:t>Заметим, что приоритеты побитовых операторов </a:t>
            </a:r>
            <a:r>
              <a:rPr lang="ru-RU" sz="800" b="1" dirty="0"/>
              <a:t>&amp;</a:t>
            </a:r>
            <a:r>
              <a:rPr lang="ru-RU" sz="800" dirty="0"/>
              <a:t>, </a:t>
            </a:r>
            <a:r>
              <a:rPr lang="ru-RU" sz="800" b="1" dirty="0"/>
              <a:t>^</a:t>
            </a:r>
            <a:r>
              <a:rPr lang="ru-RU" sz="800" dirty="0"/>
              <a:t> и </a:t>
            </a:r>
            <a:r>
              <a:rPr lang="ru-RU" sz="800" b="1" dirty="0"/>
              <a:t>|</a:t>
            </a:r>
            <a:r>
              <a:rPr lang="ru-RU" sz="800" dirty="0"/>
              <a:t> ниже, чем приоритет </a:t>
            </a:r>
            <a:r>
              <a:rPr lang="ru-RU" sz="800" b="1" dirty="0"/>
              <a:t>==</a:t>
            </a:r>
            <a:r>
              <a:rPr lang="ru-RU" sz="800" dirty="0"/>
              <a:t> и </a:t>
            </a:r>
            <a:r>
              <a:rPr lang="ru-RU" sz="800" b="1" dirty="0"/>
              <a:t>!=</a:t>
            </a:r>
            <a:r>
              <a:rPr lang="ru-RU" sz="800" dirty="0"/>
              <a:t> , из-за чего в побитовых проверках, таких как </a:t>
            </a:r>
          </a:p>
          <a:p>
            <a:pPr eaLnBrk="1" hangingPunct="1">
              <a:lnSpc>
                <a:spcPct val="80000"/>
              </a:lnSpc>
            </a:pPr>
            <a:r>
              <a:rPr lang="ru-RU" sz="800" dirty="0" err="1"/>
              <a:t>if</a:t>
            </a:r>
            <a:r>
              <a:rPr lang="ru-RU" sz="800" dirty="0"/>
              <a:t> ((x &amp; MASK) == 0) </a:t>
            </a:r>
          </a:p>
          <a:p>
            <a:pPr eaLnBrk="1" hangingPunct="1">
              <a:lnSpc>
                <a:spcPct val="80000"/>
              </a:lnSpc>
            </a:pPr>
            <a:r>
              <a:rPr lang="ru-RU" sz="800" dirty="0"/>
              <a:t>    ...</a:t>
            </a:r>
          </a:p>
          <a:p>
            <a:pPr eaLnBrk="1" hangingPunct="1">
              <a:lnSpc>
                <a:spcPct val="80000"/>
              </a:lnSpc>
            </a:pPr>
            <a:r>
              <a:rPr lang="ru-RU" sz="800" dirty="0"/>
              <a:t> чтобы получить правильный результат, приходится использовать скобки. Си подобно многим языкам не фиксирует очередность вычисления операндов оператора (за исключением </a:t>
            </a:r>
            <a:r>
              <a:rPr lang="ru-RU" sz="800" b="1" dirty="0"/>
              <a:t>&amp;&amp;</a:t>
            </a:r>
            <a:r>
              <a:rPr lang="ru-RU" sz="800" dirty="0"/>
              <a:t>, </a:t>
            </a:r>
            <a:r>
              <a:rPr lang="ru-RU" sz="800" b="1" dirty="0"/>
              <a:t>||</a:t>
            </a:r>
            <a:r>
              <a:rPr lang="ru-RU" sz="800" dirty="0"/>
              <a:t>, </a:t>
            </a:r>
            <a:r>
              <a:rPr lang="ru-RU" sz="800" b="1" dirty="0"/>
              <a:t>?:</a:t>
            </a:r>
            <a:r>
              <a:rPr lang="ru-RU" sz="800" dirty="0"/>
              <a:t> и </a:t>
            </a:r>
            <a:r>
              <a:rPr lang="ru-RU" sz="800" b="1" dirty="0"/>
              <a:t>,</a:t>
            </a:r>
            <a:r>
              <a:rPr lang="ru-RU" sz="800" dirty="0"/>
              <a:t>). Например, в инструкции вида </a:t>
            </a:r>
          </a:p>
          <a:p>
            <a:pPr eaLnBrk="1" hangingPunct="1">
              <a:lnSpc>
                <a:spcPct val="80000"/>
              </a:lnSpc>
            </a:pPr>
            <a:r>
              <a:rPr lang="ru-RU" sz="800" dirty="0"/>
              <a:t>x = f() + g(); </a:t>
            </a:r>
          </a:p>
          <a:p>
            <a:pPr eaLnBrk="1" hangingPunct="1">
              <a:lnSpc>
                <a:spcPct val="80000"/>
              </a:lnSpc>
            </a:pPr>
            <a:r>
              <a:rPr lang="ru-RU" sz="800" dirty="0"/>
              <a:t>f может быть вычислена раньше g или наоборот. Из этого следует, что если одна из функций изменяет значение переменной, от которой зависит другая функция, то помещаемый в x результат может зависеть от очередности вычислений. Чтобы обеспечить нужную последовательность вычислений, промежуточные результаты можно запоминать во временных переменных. </a:t>
            </a:r>
          </a:p>
          <a:p>
            <a:pPr eaLnBrk="1" hangingPunct="1">
              <a:lnSpc>
                <a:spcPct val="80000"/>
              </a:lnSpc>
            </a:pPr>
            <a:r>
              <a:rPr lang="ru-RU" sz="800" dirty="0"/>
              <a:t>Очередность вычисления аргументов функции также не определена, поэтому на разных компиляторах </a:t>
            </a:r>
          </a:p>
          <a:p>
            <a:pPr eaLnBrk="1" hangingPunct="1">
              <a:lnSpc>
                <a:spcPct val="80000"/>
              </a:lnSpc>
            </a:pPr>
            <a:r>
              <a:rPr lang="ru-RU" sz="800" dirty="0" err="1"/>
              <a:t>printf</a:t>
            </a:r>
            <a:r>
              <a:rPr lang="ru-RU" sz="800" dirty="0"/>
              <a:t>("%d %d\n", ++n, </a:t>
            </a:r>
            <a:r>
              <a:rPr lang="ru-RU" sz="800" dirty="0" err="1"/>
              <a:t>power</a:t>
            </a:r>
            <a:r>
              <a:rPr lang="ru-RU" sz="800" dirty="0"/>
              <a:t>(2, n)); /* НЕВЕРНО*/ </a:t>
            </a:r>
          </a:p>
          <a:p>
            <a:pPr eaLnBrk="1" hangingPunct="1">
              <a:lnSpc>
                <a:spcPct val="80000"/>
              </a:lnSpc>
            </a:pPr>
            <a:r>
              <a:rPr lang="ru-RU" sz="800" dirty="0"/>
              <a:t>может давать несовпадающие результаты. Результат вызова функции зависит от того, когда компилятор сгенерирует команды увеличения n - до или после обращения к </a:t>
            </a:r>
            <a:r>
              <a:rPr lang="ru-RU" sz="800" dirty="0" err="1"/>
              <a:t>power</a:t>
            </a:r>
            <a:r>
              <a:rPr lang="ru-RU" sz="800" dirty="0"/>
              <a:t>. Чтобы обезопасить себя от возможного побочного эффекта, достаточно написать </a:t>
            </a:r>
          </a:p>
          <a:p>
            <a:pPr eaLnBrk="1" hangingPunct="1">
              <a:lnSpc>
                <a:spcPct val="80000"/>
              </a:lnSpc>
            </a:pPr>
            <a:r>
              <a:rPr lang="ru-RU" sz="800" dirty="0"/>
              <a:t>++n; </a:t>
            </a:r>
            <a:r>
              <a:rPr lang="ru-RU" sz="800" dirty="0" err="1"/>
              <a:t>printf</a:t>
            </a:r>
            <a:r>
              <a:rPr lang="ru-RU" sz="800" dirty="0"/>
              <a:t>("%d %d\n", n, </a:t>
            </a:r>
            <a:r>
              <a:rPr lang="ru-RU" sz="800" dirty="0" err="1"/>
              <a:t>power</a:t>
            </a:r>
            <a:r>
              <a:rPr lang="ru-RU" sz="800" dirty="0"/>
              <a:t>(2, n)); </a:t>
            </a:r>
          </a:p>
          <a:p>
            <a:pPr eaLnBrk="1" hangingPunct="1">
              <a:lnSpc>
                <a:spcPct val="80000"/>
              </a:lnSpc>
            </a:pPr>
            <a:r>
              <a:rPr lang="ru-RU" sz="800" dirty="0"/>
              <a:t>Обращения к функциям, вложенные присвоения, инкрементные и декрементные операторы дают "побочный эффект”, проявляющийся в том, что при вычислении выражения значения некоторых переменных изменяются. В любом выражении с побочным эффектом может быть скрыта трудно просматриваемая зависимость результата выражения от очередности изменения значений переменных, входящих в выражение. В такой, например, типично неприятной ситуации </a:t>
            </a:r>
          </a:p>
          <a:p>
            <a:pPr eaLnBrk="1" hangingPunct="1">
              <a:lnSpc>
                <a:spcPct val="80000"/>
              </a:lnSpc>
            </a:pPr>
            <a:r>
              <a:rPr lang="ru-RU" sz="800" dirty="0"/>
              <a:t>a[i] = i++; /* I.B.: </a:t>
            </a:r>
            <a:r>
              <a:rPr lang="ru-RU" sz="800" dirty="0" err="1"/>
              <a:t>doubtful</a:t>
            </a:r>
            <a:r>
              <a:rPr lang="ru-RU" sz="800" dirty="0"/>
              <a:t> </a:t>
            </a:r>
            <a:r>
              <a:rPr lang="ru-RU" sz="800" dirty="0" err="1"/>
              <a:t>example</a:t>
            </a:r>
            <a:r>
              <a:rPr lang="ru-RU" sz="800" dirty="0"/>
              <a:t> */ </a:t>
            </a:r>
          </a:p>
          <a:p>
            <a:pPr eaLnBrk="1" hangingPunct="1">
              <a:lnSpc>
                <a:spcPct val="80000"/>
              </a:lnSpc>
            </a:pPr>
            <a:r>
              <a:rPr lang="ru-RU" sz="800" dirty="0"/>
              <a:t>возникает вопрос: массив a индексируется старым или измененным значением i? Компиляторы могут по-разному генерировать программу, что проявится в интерпретации данной записи. Стандарт сознательно устроен так, что большинство подобных вопросов оставлено на усмотрение компиляторов, так как лучший порядок вычислений определяется архитектурой машины. Стандартом только гарантируется, что все побочные эффекты при вычислении аргументов проявятся перед входом в функцию. Правда, в примере с </a:t>
            </a:r>
            <a:r>
              <a:rPr lang="ru-RU" sz="800" dirty="0" err="1"/>
              <a:t>printf</a:t>
            </a:r>
            <a:r>
              <a:rPr lang="ru-RU" sz="800" dirty="0"/>
              <a:t> это нам не поможет. </a:t>
            </a:r>
          </a:p>
          <a:p>
            <a:pPr eaLnBrk="1" hangingPunct="1">
              <a:lnSpc>
                <a:spcPct val="80000"/>
              </a:lnSpc>
            </a:pPr>
            <a:r>
              <a:rPr lang="ru-RU" sz="800" dirty="0"/>
              <a:t>Мораль такова: писать программы, зависящие от очередности вычислений, - плохая практика, какой бы язык вы ни использовали. Естественно, надо знать, чего следует избегать, но если вы не знаете, как образуются побочные эффекты на разных машинах, то лучше и не рассчитывать выиграть на особенностях частной реализации. </a:t>
            </a:r>
          </a:p>
        </p:txBody>
      </p:sp>
    </p:spTree>
    <p:extLst>
      <p:ext uri="{BB962C8B-B14F-4D97-AF65-F5344CB8AC3E}">
        <p14:creationId xmlns:p14="http://schemas.microsoft.com/office/powerpoint/2010/main" val="243391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36D7681-B91F-4460-A719-CE877E973B3B}" type="slidenum">
              <a:rPr lang="ru-RU" smtClean="0"/>
              <a:pPr/>
              <a:t>70</a:t>
            </a:fld>
            <a:endParaRPr lang="ru-RU"/>
          </a:p>
        </p:txBody>
      </p:sp>
      <p:sp>
        <p:nvSpPr>
          <p:cNvPr id="154627" name="Rectangle 2"/>
          <p:cNvSpPr>
            <a:spLocks noGrp="1" noRot="1" noChangeAspect="1" noChangeArrowheads="1" noTextEdit="1"/>
          </p:cNvSpPr>
          <p:nvPr>
            <p:ph type="sldImg"/>
          </p:nvPr>
        </p:nvSpPr>
        <p:spPr>
          <a:xfrm>
            <a:off x="381000" y="685800"/>
            <a:ext cx="6096000" cy="3429000"/>
          </a:xfrm>
          <a:ln/>
        </p:spPr>
      </p:sp>
      <p:sp>
        <p:nvSpPr>
          <p:cNvPr id="154628" name="Rectangle 3"/>
          <p:cNvSpPr>
            <a:spLocks noGrp="1" noChangeArrowheads="1"/>
          </p:cNvSpPr>
          <p:nvPr>
            <p:ph type="body" idx="1"/>
          </p:nvPr>
        </p:nvSpPr>
        <p:spPr>
          <a:noFill/>
          <a:ln/>
        </p:spPr>
        <p:txBody>
          <a:bodyPr/>
          <a:lstStyle/>
          <a:p>
            <a:pPr eaLnBrk="1" hangingPunct="1"/>
            <a:r>
              <a:rPr lang="ru-RU" dirty="0"/>
              <a:t>Выражение, скажем </a:t>
            </a:r>
            <a:r>
              <a:rPr lang="ru-RU" i="1" dirty="0"/>
              <a:t>x = 0</a:t>
            </a:r>
            <a:r>
              <a:rPr lang="ru-RU" dirty="0"/>
              <a:t>, или </a:t>
            </a:r>
            <a:r>
              <a:rPr lang="ru-RU" i="1" dirty="0"/>
              <a:t>i++</a:t>
            </a:r>
            <a:r>
              <a:rPr lang="ru-RU" dirty="0"/>
              <a:t>, или </a:t>
            </a:r>
            <a:r>
              <a:rPr lang="ru-RU" i="1" dirty="0" err="1"/>
              <a:t>printf</a:t>
            </a:r>
            <a:r>
              <a:rPr lang="ru-RU" i="1" dirty="0"/>
              <a:t>(…)</a:t>
            </a:r>
            <a:r>
              <a:rPr lang="ru-RU" dirty="0"/>
              <a:t>, становится </a:t>
            </a:r>
            <a:r>
              <a:rPr lang="ru-RU" i="1" dirty="0"/>
              <a:t>инструкцией</a:t>
            </a:r>
            <a:r>
              <a:rPr lang="ru-RU" dirty="0"/>
              <a:t>, если в конце его поставить точку с запятой, например:</a:t>
            </a:r>
          </a:p>
          <a:p>
            <a:pPr eaLnBrk="1" hangingPunct="1"/>
            <a:r>
              <a:rPr lang="ru-RU" dirty="0"/>
              <a:t>x = 0;</a:t>
            </a:r>
          </a:p>
          <a:p>
            <a:pPr eaLnBrk="1" hangingPunct="1"/>
            <a:r>
              <a:rPr lang="ru-RU" dirty="0"/>
              <a:t>i++;</a:t>
            </a:r>
          </a:p>
          <a:p>
            <a:pPr eaLnBrk="1" hangingPunct="1"/>
            <a:r>
              <a:rPr lang="ru-RU" dirty="0" err="1"/>
              <a:t>printf</a:t>
            </a:r>
            <a:r>
              <a:rPr lang="ru-RU" dirty="0"/>
              <a:t>(...);</a:t>
            </a:r>
          </a:p>
          <a:p>
            <a:pPr eaLnBrk="1" hangingPunct="1"/>
            <a:r>
              <a:rPr lang="ru-RU" dirty="0"/>
              <a:t>В Си точка с запятой является заключающим символом инструкции, а не разделителем, как в языке Паскаль. </a:t>
            </a:r>
          </a:p>
          <a:p>
            <a:pPr eaLnBrk="1" hangingPunct="1"/>
            <a:r>
              <a:rPr lang="ru-RU" dirty="0"/>
              <a:t>Фигурные скобки </a:t>
            </a:r>
            <a:r>
              <a:rPr lang="ru-RU" b="1" dirty="0"/>
              <a:t>{</a:t>
            </a:r>
            <a:r>
              <a:rPr lang="ru-RU" dirty="0"/>
              <a:t> и </a:t>
            </a:r>
            <a:r>
              <a:rPr lang="ru-RU" b="1" dirty="0"/>
              <a:t>}</a:t>
            </a:r>
            <a:r>
              <a:rPr lang="ru-RU" dirty="0"/>
              <a:t> используются для объединения объявлений и инструкций в </a:t>
            </a:r>
            <a:r>
              <a:rPr lang="ru-RU" i="1" dirty="0"/>
              <a:t>составную инструкцию</a:t>
            </a:r>
            <a:r>
              <a:rPr lang="ru-RU" dirty="0"/>
              <a:t>, или </a:t>
            </a:r>
            <a:r>
              <a:rPr lang="ru-RU" i="1" dirty="0"/>
              <a:t>блок</a:t>
            </a:r>
            <a:r>
              <a:rPr lang="ru-RU" dirty="0"/>
              <a:t>, чтобы с точки зрения синтаксиса эта новая конструкция воспринималась как одна инструкция. Фигурные скобки, обрамляющие группу инструкций, образующих тело функции, - это один пример; второй пример - это скобки, объединяющие инструкции, помещенные после </a:t>
            </a:r>
            <a:r>
              <a:rPr lang="ru-RU" b="1" dirty="0" err="1"/>
              <a:t>if</a:t>
            </a:r>
            <a:r>
              <a:rPr lang="ru-RU" dirty="0"/>
              <a:t>, </a:t>
            </a:r>
            <a:r>
              <a:rPr lang="ru-RU" b="1" dirty="0" err="1"/>
              <a:t>else</a:t>
            </a:r>
            <a:r>
              <a:rPr lang="ru-RU" dirty="0"/>
              <a:t>, </a:t>
            </a:r>
            <a:r>
              <a:rPr lang="ru-RU" b="1" dirty="0" err="1"/>
              <a:t>while</a:t>
            </a:r>
            <a:r>
              <a:rPr lang="ru-RU" dirty="0"/>
              <a:t> или </a:t>
            </a:r>
            <a:r>
              <a:rPr lang="ru-RU" b="1" dirty="0" err="1"/>
              <a:t>for</a:t>
            </a:r>
            <a:r>
              <a:rPr lang="ru-RU" dirty="0" err="1"/>
              <a:t>.После</a:t>
            </a:r>
            <a:r>
              <a:rPr lang="ru-RU" dirty="0"/>
              <a:t> правой закрывающей фигурной скобки в конце блока точка с запятой не ставится. </a:t>
            </a:r>
          </a:p>
        </p:txBody>
      </p:sp>
    </p:spTree>
    <p:extLst>
      <p:ext uri="{BB962C8B-B14F-4D97-AF65-F5344CB8AC3E}">
        <p14:creationId xmlns:p14="http://schemas.microsoft.com/office/powerpoint/2010/main" val="3901021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71</a:t>
            </a:fld>
            <a:endParaRPr lang="ru-RU"/>
          </a:p>
        </p:txBody>
      </p:sp>
    </p:spTree>
    <p:extLst>
      <p:ext uri="{BB962C8B-B14F-4D97-AF65-F5344CB8AC3E}">
        <p14:creationId xmlns:p14="http://schemas.microsoft.com/office/powerpoint/2010/main" val="33357089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AD9CA9B5-74EB-4998-8634-E28112587779}" type="slidenum">
              <a:rPr lang="ru-RU" smtClean="0"/>
              <a:pPr/>
              <a:t>72</a:t>
            </a:fld>
            <a:endParaRPr lang="ru-RU"/>
          </a:p>
        </p:txBody>
      </p:sp>
      <p:sp>
        <p:nvSpPr>
          <p:cNvPr id="155651" name="Rectangle 2"/>
          <p:cNvSpPr>
            <a:spLocks noGrp="1" noRot="1" noChangeAspect="1" noChangeArrowheads="1" noTextEdit="1"/>
          </p:cNvSpPr>
          <p:nvPr>
            <p:ph type="sldImg"/>
          </p:nvPr>
        </p:nvSpPr>
        <p:spPr>
          <a:xfrm>
            <a:off x="363538" y="107950"/>
            <a:ext cx="6096000" cy="3429000"/>
          </a:xfrm>
          <a:ln/>
        </p:spPr>
      </p:sp>
      <p:sp>
        <p:nvSpPr>
          <p:cNvPr id="155652" name="Rectangle 3"/>
          <p:cNvSpPr>
            <a:spLocks noGrp="1" noChangeArrowheads="1"/>
          </p:cNvSpPr>
          <p:nvPr>
            <p:ph type="body" idx="1"/>
          </p:nvPr>
        </p:nvSpPr>
        <p:spPr>
          <a:xfrm>
            <a:off x="0" y="3492500"/>
            <a:ext cx="6858000" cy="5651500"/>
          </a:xfrm>
          <a:noFill/>
          <a:ln/>
        </p:spPr>
        <p:txBody>
          <a:bodyPr/>
          <a:lstStyle/>
          <a:p>
            <a:pPr eaLnBrk="1" hangingPunct="1">
              <a:lnSpc>
                <a:spcPct val="80000"/>
              </a:lnSpc>
            </a:pPr>
            <a:r>
              <a:rPr lang="ru-RU" sz="800" dirty="0"/>
              <a:t>Инструкция </a:t>
            </a:r>
            <a:r>
              <a:rPr lang="ru-RU" sz="800" b="1" dirty="0" err="1"/>
              <a:t>if-else</a:t>
            </a:r>
            <a:r>
              <a:rPr lang="ru-RU" sz="800" dirty="0"/>
              <a:t> используется для принятия решения. Формально ее синтаксисом является: </a:t>
            </a:r>
          </a:p>
          <a:p>
            <a:pPr eaLnBrk="1" hangingPunct="1">
              <a:lnSpc>
                <a:spcPct val="80000"/>
              </a:lnSpc>
            </a:pPr>
            <a:r>
              <a:rPr lang="ru-RU" sz="800" b="1" dirty="0" err="1"/>
              <a:t>if</a:t>
            </a:r>
            <a:r>
              <a:rPr lang="ru-RU" sz="800" b="1" dirty="0"/>
              <a:t> (</a:t>
            </a:r>
            <a:r>
              <a:rPr lang="ru-RU" sz="800" b="1" i="1" dirty="0"/>
              <a:t>выражение</a:t>
            </a:r>
            <a:r>
              <a:rPr lang="ru-RU" sz="800" b="1" dirty="0"/>
              <a:t>)</a:t>
            </a:r>
          </a:p>
          <a:p>
            <a:pPr eaLnBrk="1" hangingPunct="1">
              <a:lnSpc>
                <a:spcPct val="80000"/>
              </a:lnSpc>
            </a:pPr>
            <a:r>
              <a:rPr lang="ru-RU" sz="800" b="1" i="1" dirty="0"/>
              <a:t>    инструкция1</a:t>
            </a:r>
          </a:p>
          <a:p>
            <a:pPr eaLnBrk="1" hangingPunct="1">
              <a:lnSpc>
                <a:spcPct val="80000"/>
              </a:lnSpc>
            </a:pPr>
            <a:r>
              <a:rPr lang="ru-RU" sz="800" b="1" dirty="0" err="1"/>
              <a:t>else</a:t>
            </a:r>
            <a:endParaRPr lang="ru-RU" sz="800" b="1" dirty="0"/>
          </a:p>
          <a:p>
            <a:pPr eaLnBrk="1" hangingPunct="1">
              <a:lnSpc>
                <a:spcPct val="80000"/>
              </a:lnSpc>
            </a:pPr>
            <a:r>
              <a:rPr lang="ru-RU" sz="800" b="1" i="1" dirty="0"/>
              <a:t>    инструкция2</a:t>
            </a:r>
          </a:p>
          <a:p>
            <a:pPr eaLnBrk="1" hangingPunct="1">
              <a:lnSpc>
                <a:spcPct val="80000"/>
              </a:lnSpc>
            </a:pPr>
            <a:r>
              <a:rPr lang="ru-RU" sz="800" dirty="0"/>
              <a:t>причем </a:t>
            </a:r>
            <a:r>
              <a:rPr lang="ru-RU" sz="800" b="1" dirty="0" err="1"/>
              <a:t>else</a:t>
            </a:r>
            <a:r>
              <a:rPr lang="ru-RU" sz="800" dirty="0"/>
              <a:t>-часть может и отсутствовать. Сначала вычисляется выражение, и, если оно истинно (т. е. отлично от нуля), выполняется </a:t>
            </a:r>
            <a:r>
              <a:rPr lang="ru-RU" sz="800" i="1" dirty="0"/>
              <a:t>инструкция1</a:t>
            </a:r>
            <a:r>
              <a:rPr lang="ru-RU" sz="800" dirty="0"/>
              <a:t>. Если выражение ложно (т. е. его значение равно нулю) и существует </a:t>
            </a:r>
            <a:r>
              <a:rPr lang="ru-RU" sz="800" b="1" dirty="0" err="1"/>
              <a:t>else</a:t>
            </a:r>
            <a:r>
              <a:rPr lang="ru-RU" sz="800" dirty="0"/>
              <a:t>-часть, то выполняется </a:t>
            </a:r>
            <a:r>
              <a:rPr lang="ru-RU" sz="800" i="1" dirty="0"/>
              <a:t>инструкция2</a:t>
            </a:r>
            <a:r>
              <a:rPr lang="ru-RU" sz="800" dirty="0"/>
              <a:t>. </a:t>
            </a:r>
          </a:p>
          <a:p>
            <a:pPr eaLnBrk="1" hangingPunct="1">
              <a:lnSpc>
                <a:spcPct val="80000"/>
              </a:lnSpc>
            </a:pPr>
            <a:r>
              <a:rPr lang="ru-RU" sz="800" dirty="0"/>
              <a:t>Так как </a:t>
            </a:r>
            <a:r>
              <a:rPr lang="ru-RU" sz="800" b="1" dirty="0" err="1"/>
              <a:t>if</a:t>
            </a:r>
            <a:r>
              <a:rPr lang="ru-RU" sz="800" dirty="0"/>
              <a:t> просто проверяет числовое значение выражения, условие иногда можно записывать в сокращенном виде. Так, запись</a:t>
            </a:r>
          </a:p>
          <a:p>
            <a:pPr eaLnBrk="1" hangingPunct="1">
              <a:lnSpc>
                <a:spcPct val="80000"/>
              </a:lnSpc>
            </a:pPr>
            <a:r>
              <a:rPr lang="ru-RU" sz="800" dirty="0" err="1"/>
              <a:t>if</a:t>
            </a:r>
            <a:r>
              <a:rPr lang="ru-RU" sz="800" dirty="0"/>
              <a:t> (</a:t>
            </a:r>
            <a:r>
              <a:rPr lang="ru-RU" sz="800" i="1" dirty="0"/>
              <a:t>выражение</a:t>
            </a:r>
            <a:r>
              <a:rPr lang="ru-RU" sz="800" dirty="0"/>
              <a:t>)</a:t>
            </a:r>
          </a:p>
          <a:p>
            <a:pPr eaLnBrk="1" hangingPunct="1">
              <a:lnSpc>
                <a:spcPct val="80000"/>
              </a:lnSpc>
            </a:pPr>
            <a:r>
              <a:rPr lang="ru-RU" sz="800" dirty="0"/>
              <a:t>короче, чем</a:t>
            </a:r>
          </a:p>
          <a:p>
            <a:pPr eaLnBrk="1" hangingPunct="1">
              <a:lnSpc>
                <a:spcPct val="80000"/>
              </a:lnSpc>
            </a:pPr>
            <a:r>
              <a:rPr lang="ru-RU" sz="800" dirty="0" err="1"/>
              <a:t>if</a:t>
            </a:r>
            <a:r>
              <a:rPr lang="ru-RU" sz="800" dirty="0"/>
              <a:t> ( </a:t>
            </a:r>
            <a:r>
              <a:rPr lang="ru-RU" sz="800" i="1" dirty="0"/>
              <a:t>выражение != 0 </a:t>
            </a:r>
            <a:r>
              <a:rPr lang="ru-RU" sz="800" dirty="0"/>
              <a:t>)</a:t>
            </a:r>
          </a:p>
          <a:p>
            <a:pPr eaLnBrk="1" hangingPunct="1">
              <a:lnSpc>
                <a:spcPct val="80000"/>
              </a:lnSpc>
            </a:pPr>
            <a:r>
              <a:rPr lang="ru-RU" sz="800" dirty="0"/>
              <a:t>Иногда такие сокращения естественны и ясны, в других случаях, наоборот, затрудняют понимание программы. </a:t>
            </a:r>
          </a:p>
          <a:p>
            <a:pPr eaLnBrk="1" hangingPunct="1">
              <a:lnSpc>
                <a:spcPct val="80000"/>
              </a:lnSpc>
            </a:pPr>
            <a:r>
              <a:rPr lang="ru-RU" sz="800" dirty="0"/>
              <a:t>Отсутствие </a:t>
            </a:r>
            <a:r>
              <a:rPr lang="ru-RU" sz="800" b="1" dirty="0" err="1"/>
              <a:t>else</a:t>
            </a:r>
            <a:r>
              <a:rPr lang="ru-RU" sz="800" dirty="0"/>
              <a:t>-части в одной из вложенных друг в друга </a:t>
            </a:r>
            <a:r>
              <a:rPr lang="ru-RU" sz="800" b="1" dirty="0" err="1"/>
              <a:t>if</a:t>
            </a:r>
            <a:r>
              <a:rPr lang="ru-RU" sz="800" dirty="0"/>
              <a:t>-конструкций может привести к неоднозначному толкованию записи. Эту неоднозначность разрешают тем, что </a:t>
            </a:r>
            <a:r>
              <a:rPr lang="ru-RU" sz="800" b="1" dirty="0" err="1"/>
              <a:t>else</a:t>
            </a:r>
            <a:r>
              <a:rPr lang="ru-RU" sz="800" dirty="0"/>
              <a:t> связывают с ближайшим </a:t>
            </a:r>
            <a:r>
              <a:rPr lang="ru-RU" sz="800" b="1" dirty="0" err="1"/>
              <a:t>if</a:t>
            </a:r>
            <a:r>
              <a:rPr lang="ru-RU" sz="800" dirty="0"/>
              <a:t>, у которого нет своего </a:t>
            </a:r>
            <a:r>
              <a:rPr lang="ru-RU" sz="800" b="1" dirty="0" err="1"/>
              <a:t>else</a:t>
            </a:r>
            <a:r>
              <a:rPr lang="ru-RU" sz="800" dirty="0"/>
              <a:t>. Например, в</a:t>
            </a:r>
          </a:p>
          <a:p>
            <a:pPr eaLnBrk="1" hangingPunct="1">
              <a:lnSpc>
                <a:spcPct val="80000"/>
              </a:lnSpc>
            </a:pPr>
            <a:r>
              <a:rPr lang="ru-RU" sz="800" b="1" dirty="0" err="1"/>
              <a:t>if</a:t>
            </a:r>
            <a:r>
              <a:rPr lang="ru-RU" sz="800" b="1" dirty="0"/>
              <a:t> (n &gt; 0)</a:t>
            </a:r>
          </a:p>
          <a:p>
            <a:pPr eaLnBrk="1" hangingPunct="1">
              <a:lnSpc>
                <a:spcPct val="80000"/>
              </a:lnSpc>
            </a:pPr>
            <a:r>
              <a:rPr lang="ru-RU" sz="800" b="1" dirty="0"/>
              <a:t>    </a:t>
            </a:r>
            <a:r>
              <a:rPr lang="ru-RU" sz="800" b="1" dirty="0" err="1"/>
              <a:t>if</a:t>
            </a:r>
            <a:r>
              <a:rPr lang="ru-RU" sz="800" b="1" dirty="0"/>
              <a:t> (а &gt; b)</a:t>
            </a:r>
          </a:p>
          <a:p>
            <a:pPr eaLnBrk="1" hangingPunct="1">
              <a:lnSpc>
                <a:spcPct val="80000"/>
              </a:lnSpc>
            </a:pPr>
            <a:r>
              <a:rPr lang="ru-RU" sz="800" b="1" dirty="0"/>
              <a:t>        z = a;</a:t>
            </a:r>
          </a:p>
          <a:p>
            <a:pPr eaLnBrk="1" hangingPunct="1">
              <a:lnSpc>
                <a:spcPct val="80000"/>
              </a:lnSpc>
            </a:pPr>
            <a:r>
              <a:rPr lang="ru-RU" sz="800" b="1" dirty="0"/>
              <a:t>    </a:t>
            </a:r>
            <a:r>
              <a:rPr lang="ru-RU" sz="800" b="1" dirty="0" err="1"/>
              <a:t>else</a:t>
            </a:r>
            <a:endParaRPr lang="ru-RU" sz="800" b="1" dirty="0"/>
          </a:p>
          <a:p>
            <a:pPr eaLnBrk="1" hangingPunct="1">
              <a:lnSpc>
                <a:spcPct val="80000"/>
              </a:lnSpc>
            </a:pPr>
            <a:r>
              <a:rPr lang="ru-RU" sz="800" b="1" dirty="0"/>
              <a:t>        z = b;</a:t>
            </a:r>
          </a:p>
          <a:p>
            <a:pPr eaLnBrk="1" hangingPunct="1">
              <a:lnSpc>
                <a:spcPct val="80000"/>
              </a:lnSpc>
            </a:pPr>
            <a:r>
              <a:rPr lang="ru-RU" sz="800" b="1" dirty="0" err="1"/>
              <a:t>else</a:t>
            </a:r>
            <a:r>
              <a:rPr lang="ru-RU" sz="800" dirty="0"/>
              <a:t> относится к внутреннему </a:t>
            </a:r>
            <a:r>
              <a:rPr lang="ru-RU" sz="800" b="1" dirty="0" err="1"/>
              <a:t>if</a:t>
            </a:r>
            <a:r>
              <a:rPr lang="ru-RU" sz="800" dirty="0"/>
              <a:t>, что мы и показали с помощью отступов. Если нам требуется иная интерпретация, необходимо должным образом расставить фигурные скобки: </a:t>
            </a:r>
          </a:p>
          <a:p>
            <a:pPr eaLnBrk="1" hangingPunct="1">
              <a:lnSpc>
                <a:spcPct val="80000"/>
              </a:lnSpc>
            </a:pPr>
            <a:r>
              <a:rPr lang="ru-RU" sz="800" dirty="0" err="1"/>
              <a:t>if</a:t>
            </a:r>
            <a:r>
              <a:rPr lang="ru-RU" sz="800" dirty="0"/>
              <a:t> (n &gt; 0)</a:t>
            </a:r>
          </a:p>
          <a:p>
            <a:pPr eaLnBrk="1" hangingPunct="1">
              <a:lnSpc>
                <a:spcPct val="80000"/>
              </a:lnSpc>
            </a:pPr>
            <a:r>
              <a:rPr lang="ru-RU" sz="800" dirty="0"/>
              <a:t>{</a:t>
            </a:r>
          </a:p>
          <a:p>
            <a:pPr eaLnBrk="1" hangingPunct="1">
              <a:lnSpc>
                <a:spcPct val="80000"/>
              </a:lnSpc>
            </a:pPr>
            <a:r>
              <a:rPr lang="ru-RU" sz="800" dirty="0"/>
              <a:t>    </a:t>
            </a:r>
            <a:r>
              <a:rPr lang="ru-RU" sz="800" dirty="0" err="1"/>
              <a:t>if</a:t>
            </a:r>
            <a:r>
              <a:rPr lang="ru-RU" sz="800" dirty="0"/>
              <a:t> (а &gt; b)</a:t>
            </a:r>
          </a:p>
          <a:p>
            <a:pPr eaLnBrk="1" hangingPunct="1">
              <a:lnSpc>
                <a:spcPct val="80000"/>
              </a:lnSpc>
            </a:pPr>
            <a:r>
              <a:rPr lang="ru-RU" sz="800" dirty="0"/>
              <a:t>        z = a;</a:t>
            </a:r>
          </a:p>
          <a:p>
            <a:pPr eaLnBrk="1" hangingPunct="1">
              <a:lnSpc>
                <a:spcPct val="80000"/>
              </a:lnSpc>
            </a:pPr>
            <a:r>
              <a:rPr lang="ru-RU" sz="800" dirty="0"/>
              <a:t>}</a:t>
            </a:r>
          </a:p>
          <a:p>
            <a:pPr eaLnBrk="1" hangingPunct="1">
              <a:lnSpc>
                <a:spcPct val="80000"/>
              </a:lnSpc>
            </a:pPr>
            <a:r>
              <a:rPr lang="ru-RU" sz="800" dirty="0" err="1"/>
              <a:t>else</a:t>
            </a:r>
            <a:endParaRPr lang="ru-RU" sz="800" dirty="0"/>
          </a:p>
          <a:p>
            <a:pPr eaLnBrk="1" hangingPunct="1">
              <a:lnSpc>
                <a:spcPct val="80000"/>
              </a:lnSpc>
            </a:pPr>
            <a:r>
              <a:rPr lang="ru-RU" sz="800" dirty="0"/>
              <a:t>    z = b;</a:t>
            </a:r>
          </a:p>
          <a:p>
            <a:pPr eaLnBrk="1" hangingPunct="1">
              <a:lnSpc>
                <a:spcPct val="80000"/>
              </a:lnSpc>
            </a:pPr>
            <a:r>
              <a:rPr lang="ru-RU" sz="800" dirty="0"/>
              <a:t>Ниже приводится пример ситуации, когда неоднозначность особенно опасна: </a:t>
            </a:r>
          </a:p>
          <a:p>
            <a:pPr eaLnBrk="1" hangingPunct="1">
              <a:lnSpc>
                <a:spcPct val="80000"/>
              </a:lnSpc>
            </a:pPr>
            <a:r>
              <a:rPr lang="ru-RU" sz="800" dirty="0" err="1"/>
              <a:t>if</a:t>
            </a:r>
            <a:r>
              <a:rPr lang="ru-RU" sz="800" dirty="0"/>
              <a:t> (n &gt;= 0)</a:t>
            </a:r>
          </a:p>
          <a:p>
            <a:pPr eaLnBrk="1" hangingPunct="1">
              <a:lnSpc>
                <a:spcPct val="80000"/>
              </a:lnSpc>
            </a:pPr>
            <a:r>
              <a:rPr lang="ru-RU" sz="800" dirty="0"/>
              <a:t>    </a:t>
            </a:r>
            <a:r>
              <a:rPr lang="ru-RU" sz="800" dirty="0" err="1"/>
              <a:t>for</a:t>
            </a:r>
            <a:r>
              <a:rPr lang="ru-RU" sz="800" dirty="0"/>
              <a:t> (i=0; i &lt; n; i++)</a:t>
            </a:r>
          </a:p>
          <a:p>
            <a:pPr eaLnBrk="1" hangingPunct="1">
              <a:lnSpc>
                <a:spcPct val="80000"/>
              </a:lnSpc>
            </a:pPr>
            <a:r>
              <a:rPr lang="ru-RU" sz="800" dirty="0"/>
              <a:t>        </a:t>
            </a:r>
            <a:r>
              <a:rPr lang="ru-RU" sz="800" dirty="0" err="1"/>
              <a:t>if</a:t>
            </a:r>
            <a:r>
              <a:rPr lang="ru-RU" sz="800" dirty="0"/>
              <a:t> (s[i] &gt; 0)</a:t>
            </a:r>
          </a:p>
          <a:p>
            <a:pPr eaLnBrk="1" hangingPunct="1">
              <a:lnSpc>
                <a:spcPct val="80000"/>
              </a:lnSpc>
            </a:pPr>
            <a:r>
              <a:rPr lang="ru-RU" sz="800" dirty="0"/>
              <a:t>        {</a:t>
            </a:r>
          </a:p>
          <a:p>
            <a:pPr eaLnBrk="1" hangingPunct="1">
              <a:lnSpc>
                <a:spcPct val="80000"/>
              </a:lnSpc>
            </a:pPr>
            <a:r>
              <a:rPr lang="ru-RU" sz="800" dirty="0"/>
              <a:t>            </a:t>
            </a:r>
            <a:r>
              <a:rPr lang="ru-RU" sz="800" dirty="0" err="1"/>
              <a:t>printf</a:t>
            </a:r>
            <a:r>
              <a:rPr lang="ru-RU" sz="800" dirty="0"/>
              <a:t> ("…");</a:t>
            </a:r>
          </a:p>
          <a:p>
            <a:pPr eaLnBrk="1" hangingPunct="1">
              <a:lnSpc>
                <a:spcPct val="80000"/>
              </a:lnSpc>
            </a:pPr>
            <a:r>
              <a:rPr lang="ru-RU" sz="800" dirty="0"/>
              <a:t>            </a:t>
            </a:r>
            <a:r>
              <a:rPr lang="ru-RU" sz="800" dirty="0" err="1"/>
              <a:t>return</a:t>
            </a:r>
            <a:r>
              <a:rPr lang="ru-RU" sz="800" dirty="0"/>
              <a:t> i;</a:t>
            </a:r>
          </a:p>
          <a:p>
            <a:pPr eaLnBrk="1" hangingPunct="1">
              <a:lnSpc>
                <a:spcPct val="80000"/>
              </a:lnSpc>
            </a:pPr>
            <a:r>
              <a:rPr lang="ru-RU" sz="800" dirty="0"/>
              <a:t>        }</a:t>
            </a:r>
          </a:p>
          <a:p>
            <a:pPr eaLnBrk="1" hangingPunct="1">
              <a:lnSpc>
                <a:spcPct val="80000"/>
              </a:lnSpc>
            </a:pPr>
            <a:r>
              <a:rPr lang="ru-RU" sz="800" dirty="0" err="1"/>
              <a:t>else</a:t>
            </a:r>
            <a:r>
              <a:rPr lang="ru-RU" sz="800" dirty="0"/>
              <a:t> /* НЕВЕРНО */</a:t>
            </a:r>
          </a:p>
          <a:p>
            <a:pPr eaLnBrk="1" hangingPunct="1">
              <a:lnSpc>
                <a:spcPct val="80000"/>
              </a:lnSpc>
            </a:pPr>
            <a:r>
              <a:rPr lang="ru-RU" sz="800" dirty="0"/>
              <a:t>        </a:t>
            </a:r>
            <a:r>
              <a:rPr lang="ru-RU" sz="800" dirty="0" err="1"/>
              <a:t>printf</a:t>
            </a:r>
            <a:r>
              <a:rPr lang="ru-RU" sz="800" dirty="0"/>
              <a:t>("ошибка – отрицательное n\n");</a:t>
            </a:r>
          </a:p>
          <a:p>
            <a:pPr eaLnBrk="1" hangingPunct="1">
              <a:lnSpc>
                <a:spcPct val="80000"/>
              </a:lnSpc>
            </a:pPr>
            <a:r>
              <a:rPr lang="ru-RU" sz="800" dirty="0"/>
              <a:t>С помощью отступов мы недвусмысленно показали, что нам нужно, однако компилятор не воспримет эту информацию и отнесет </a:t>
            </a:r>
            <a:r>
              <a:rPr lang="ru-RU" sz="800" b="1" dirty="0" err="1"/>
              <a:t>else</a:t>
            </a:r>
            <a:r>
              <a:rPr lang="ru-RU" sz="800" dirty="0"/>
              <a:t> к внутреннему </a:t>
            </a:r>
            <a:r>
              <a:rPr lang="ru-RU" sz="800" b="1" dirty="0" err="1"/>
              <a:t>if</a:t>
            </a:r>
            <a:r>
              <a:rPr lang="ru-RU" sz="800" dirty="0"/>
              <a:t>. Искать такого рода ошибки особенно тяжело. Здесь уместен следующий совет: вложенные </a:t>
            </a:r>
            <a:r>
              <a:rPr lang="ru-RU" sz="800" b="1" dirty="0" err="1"/>
              <a:t>if</a:t>
            </a:r>
            <a:r>
              <a:rPr lang="ru-RU" sz="800" dirty="0"/>
              <a:t> обрамляйте фигурными скобками. Кстати, обратите внимание на точку с запятой после z = a в </a:t>
            </a:r>
          </a:p>
          <a:p>
            <a:pPr eaLnBrk="1" hangingPunct="1">
              <a:lnSpc>
                <a:spcPct val="80000"/>
              </a:lnSpc>
            </a:pPr>
            <a:r>
              <a:rPr lang="ru-RU" sz="800" dirty="0" err="1"/>
              <a:t>if</a:t>
            </a:r>
            <a:r>
              <a:rPr lang="ru-RU" sz="800" dirty="0"/>
              <a:t> (а &gt; b) z = а; </a:t>
            </a:r>
            <a:r>
              <a:rPr lang="ru-RU" sz="800" dirty="0" err="1"/>
              <a:t>else</a:t>
            </a:r>
            <a:r>
              <a:rPr lang="ru-RU" sz="800" dirty="0"/>
              <a:t> z = b; Здесь она обязательна, поскольку по правилам грамматики за </a:t>
            </a:r>
            <a:r>
              <a:rPr lang="ru-RU" sz="800" b="1" dirty="0" err="1"/>
              <a:t>if</a:t>
            </a:r>
            <a:r>
              <a:rPr lang="ru-RU" sz="800" dirty="0"/>
              <a:t> должна следовать инструкция, а выражение-инструкция вроде z = a; всегда заканчивается точкой с запятой. </a:t>
            </a:r>
          </a:p>
        </p:txBody>
      </p:sp>
    </p:spTree>
    <p:extLst>
      <p:ext uri="{BB962C8B-B14F-4D97-AF65-F5344CB8AC3E}">
        <p14:creationId xmlns:p14="http://schemas.microsoft.com/office/powerpoint/2010/main" val="28017013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3781A0F8-65A2-4B76-8DB2-240442EA6061}" type="slidenum">
              <a:rPr lang="ru-RU" smtClean="0"/>
              <a:pPr/>
              <a:t>73</a:t>
            </a:fld>
            <a:endParaRPr lang="ru-RU"/>
          </a:p>
        </p:txBody>
      </p:sp>
      <p:sp>
        <p:nvSpPr>
          <p:cNvPr id="156675" name="Rectangle 2"/>
          <p:cNvSpPr>
            <a:spLocks noGrp="1" noRot="1" noChangeAspect="1" noChangeArrowheads="1" noTextEdit="1"/>
          </p:cNvSpPr>
          <p:nvPr>
            <p:ph type="sldImg"/>
          </p:nvPr>
        </p:nvSpPr>
        <p:spPr>
          <a:xfrm>
            <a:off x="381000" y="685800"/>
            <a:ext cx="6096000" cy="3429000"/>
          </a:xfrm>
          <a:ln/>
        </p:spPr>
      </p:sp>
      <p:sp>
        <p:nvSpPr>
          <p:cNvPr id="156676" name="Rectangle 3"/>
          <p:cNvSpPr>
            <a:spLocks noGrp="1" noChangeArrowheads="1"/>
          </p:cNvSpPr>
          <p:nvPr>
            <p:ph type="body" idx="1"/>
          </p:nvPr>
        </p:nvSpPr>
        <p:spPr>
          <a:noFill/>
          <a:ln/>
        </p:spPr>
        <p:txBody>
          <a:bodyPr/>
          <a:lstStyle/>
          <a:p>
            <a:pPr eaLnBrk="1" hangingPunct="1"/>
            <a:r>
              <a:rPr lang="ru-RU" sz="1000"/>
              <a:t>Конструкция </a:t>
            </a:r>
          </a:p>
          <a:p>
            <a:pPr eaLnBrk="1" hangingPunct="1"/>
            <a:r>
              <a:rPr lang="ru-RU" sz="1000">
                <a:latin typeface="Courier New" pitchFamily="49" charset="0"/>
              </a:rPr>
              <a:t>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endParaRPr lang="en-US" sz="1000">
              <a:latin typeface="Courier New" pitchFamily="49" charset="0"/>
            </a:endParaRPr>
          </a:p>
          <a:p>
            <a:pPr eaLnBrk="1" hangingPunct="1"/>
            <a:r>
              <a:rPr lang="ru-RU" sz="1000"/>
              <a:t>встречается так часто, что о ней стоит поговорить особо. Приведенная последовательность инструкций </a:t>
            </a:r>
            <a:r>
              <a:rPr lang="ru-RU" sz="1000" b="1"/>
              <a:t>if</a:t>
            </a:r>
            <a:r>
              <a:rPr lang="ru-RU" sz="1000"/>
              <a:t> - самый общий способ описания многоступенчатого принятия решения. Выражения вычисляются по порядку; как только встречается </a:t>
            </a:r>
            <a:r>
              <a:rPr lang="ru-RU" sz="1000" i="1"/>
              <a:t>выражение</a:t>
            </a:r>
            <a:r>
              <a:rPr lang="ru-RU" sz="1000"/>
              <a:t> со значением "истина", выполняется соответствующая ему </a:t>
            </a:r>
            <a:r>
              <a:rPr lang="ru-RU" sz="1000" i="1"/>
              <a:t>инструкция</a:t>
            </a:r>
            <a:r>
              <a:rPr lang="ru-RU" sz="1000"/>
              <a:t>, на этом последовательность проверок завершается. Здесь под словом </a:t>
            </a:r>
            <a:r>
              <a:rPr lang="ru-RU" sz="1000" i="1"/>
              <a:t>инструкция</a:t>
            </a:r>
            <a:r>
              <a:rPr lang="ru-RU" sz="1000"/>
              <a:t> имеется в виду либо одна инструкция, либо группа инструкций в фигурных скобках. </a:t>
            </a:r>
          </a:p>
          <a:p>
            <a:pPr eaLnBrk="1" hangingPunct="1"/>
            <a:r>
              <a:rPr lang="ru-RU" sz="1000"/>
              <a:t>Последняя </a:t>
            </a:r>
            <a:r>
              <a:rPr lang="ru-RU" sz="1000" b="1"/>
              <a:t>else</a:t>
            </a:r>
            <a:r>
              <a:rPr lang="ru-RU" sz="1000"/>
              <a:t>-часть срабатывает, если не выполняются все предыдущие условия. Иногда в последней части не требуется производить никаких действий, в этом случае фрагмент</a:t>
            </a:r>
          </a:p>
          <a:p>
            <a:pPr eaLnBrk="1" hangingPunct="1"/>
            <a:r>
              <a:rPr lang="ru-RU" sz="1000"/>
              <a:t>else </a:t>
            </a:r>
            <a:r>
              <a:rPr lang="ru-RU" sz="1000" i="1"/>
              <a:t>инструкция</a:t>
            </a:r>
            <a:r>
              <a:rPr lang="ru-RU" sz="1000"/>
              <a:t> можно опустить или использовать для фиксации ошибочной ("невозможной") ситуации. </a:t>
            </a:r>
          </a:p>
        </p:txBody>
      </p:sp>
    </p:spTree>
    <p:extLst>
      <p:ext uri="{BB962C8B-B14F-4D97-AF65-F5344CB8AC3E}">
        <p14:creationId xmlns:p14="http://schemas.microsoft.com/office/powerpoint/2010/main" val="8253653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1ABDC4D-37EA-4D41-89A1-FFCA7ADFDDD5}" type="slidenum">
              <a:rPr lang="ru-RU" smtClean="0"/>
              <a:pPr/>
              <a:t>74</a:t>
            </a:fld>
            <a:endParaRPr lang="ru-RU"/>
          </a:p>
        </p:txBody>
      </p:sp>
      <p:sp>
        <p:nvSpPr>
          <p:cNvPr id="157699" name="Rectangle 2"/>
          <p:cNvSpPr>
            <a:spLocks noGrp="1" noRot="1" noChangeAspect="1" noChangeArrowheads="1" noTextEdit="1"/>
          </p:cNvSpPr>
          <p:nvPr>
            <p:ph type="sldImg"/>
          </p:nvPr>
        </p:nvSpPr>
        <p:spPr>
          <a:xfrm>
            <a:off x="381000" y="685800"/>
            <a:ext cx="6096000" cy="3429000"/>
          </a:xfrm>
          <a:ln/>
        </p:spPr>
      </p:sp>
      <p:sp>
        <p:nvSpPr>
          <p:cNvPr id="157700" name="Rectangle 3"/>
          <p:cNvSpPr>
            <a:spLocks noGrp="1" noChangeArrowheads="1"/>
          </p:cNvSpPr>
          <p:nvPr>
            <p:ph type="body" idx="1"/>
          </p:nvPr>
        </p:nvSpPr>
        <p:spPr>
          <a:noFill/>
          <a:ln/>
        </p:spPr>
        <p:txBody>
          <a:bodyPr/>
          <a:lstStyle/>
          <a:p>
            <a:pPr eaLnBrk="1" hangingPunct="1"/>
            <a:r>
              <a:rPr lang="ru-RU"/>
              <a:t>При бинарном поиске значение x сначала сравнивается с элементом, занимающим серединное положение в массиве v. Если x меньше, чем это значение, то областью поиска становится "верхняя" половина массива v, в противном случае - "нижняя". В любом случае следующий шаг - это сравнение с серединным элементом отобранной половины. Процесс "уполовинивания" диапазона продолжается до тех пор, пока либо не будет найдено значение, либо не станет пустым диапазон поиска. </a:t>
            </a:r>
            <a:endParaRPr lang="en-US"/>
          </a:p>
          <a:p>
            <a:pPr eaLnBrk="1" hangingPunct="1"/>
            <a:r>
              <a:rPr lang="ru-RU"/>
              <a:t>Основное действие, выполняемое на каждой шаге поиска, - сравнение значения x (меньше, больше или равно) с элементом v[mid]; это сравнение естественно поручить конструкции </a:t>
            </a:r>
            <a:r>
              <a:rPr lang="ru-RU" b="1"/>
              <a:t>else-if</a:t>
            </a:r>
            <a:r>
              <a:rPr lang="ru-RU"/>
              <a:t>. </a:t>
            </a:r>
          </a:p>
        </p:txBody>
      </p:sp>
    </p:spTree>
    <p:extLst>
      <p:ext uri="{BB962C8B-B14F-4D97-AF65-F5344CB8AC3E}">
        <p14:creationId xmlns:p14="http://schemas.microsoft.com/office/powerpoint/2010/main" val="40900156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176ECC56-E42D-4968-BBC9-1BE1EF816C2E}" type="slidenum">
              <a:rPr lang="ru-RU" smtClean="0"/>
              <a:pPr/>
              <a:t>75</a:t>
            </a:fld>
            <a:endParaRPr lang="ru-RU"/>
          </a:p>
        </p:txBody>
      </p:sp>
      <p:sp>
        <p:nvSpPr>
          <p:cNvPr id="158723" name="Rectangle 2"/>
          <p:cNvSpPr>
            <a:spLocks noGrp="1" noRot="1" noChangeAspect="1" noChangeArrowheads="1" noTextEdit="1"/>
          </p:cNvSpPr>
          <p:nvPr>
            <p:ph type="sldImg"/>
          </p:nvPr>
        </p:nvSpPr>
        <p:spPr>
          <a:xfrm>
            <a:off x="381000" y="685800"/>
            <a:ext cx="6096000" cy="3429000"/>
          </a:xfrm>
          <a:ln/>
        </p:spPr>
      </p:sp>
      <p:sp>
        <p:nvSpPr>
          <p:cNvPr id="158724" name="Rectangle 3"/>
          <p:cNvSpPr>
            <a:spLocks noGrp="1" noChangeArrowheads="1"/>
          </p:cNvSpPr>
          <p:nvPr>
            <p:ph type="body" idx="1"/>
          </p:nvPr>
        </p:nvSpPr>
        <p:spPr>
          <a:noFill/>
          <a:ln/>
        </p:spPr>
        <p:txBody>
          <a:bodyPr/>
          <a:lstStyle/>
          <a:p>
            <a:pPr eaLnBrk="1" hangingPunct="1">
              <a:lnSpc>
                <a:spcPct val="80000"/>
              </a:lnSpc>
            </a:pPr>
            <a:r>
              <a:rPr lang="ru-RU" sz="1000"/>
              <a:t>Инструкция </a:t>
            </a:r>
            <a:r>
              <a:rPr lang="ru-RU" sz="1000" b="1"/>
              <a:t>switch</a:t>
            </a:r>
            <a:r>
              <a:rPr lang="ru-RU" sz="1000"/>
              <a:t> используется для выбора одного из многих путей. Она проверяет, совпадает ли значение выражения с одним из значений, входящих в некоторое множество целых констант, и выполняет соответствующую этому значению ветвь программы: </a:t>
            </a:r>
          </a:p>
          <a:p>
            <a:pPr eaLnBrk="1" hangingPunct="1">
              <a:lnSpc>
                <a:spcPct val="80000"/>
              </a:lnSpc>
            </a:pPr>
            <a:r>
              <a:rPr lang="ru-RU" sz="1000"/>
              <a:t>switch (</a:t>
            </a:r>
            <a:r>
              <a:rPr lang="ru-RU" sz="1000" i="1"/>
              <a:t>выражение</a:t>
            </a:r>
            <a:r>
              <a:rPr lang="ru-RU" sz="1000"/>
              <a:t>) { case </a:t>
            </a:r>
            <a:r>
              <a:rPr lang="ru-RU" sz="1000" i="1"/>
              <a:t>конст-выр</a:t>
            </a:r>
            <a:r>
              <a:rPr lang="ru-RU" sz="1000"/>
              <a:t>: </a:t>
            </a:r>
            <a:r>
              <a:rPr lang="ru-RU" sz="1000" i="1"/>
              <a:t>инструкции</a:t>
            </a:r>
            <a:r>
              <a:rPr lang="ru-RU" sz="1000"/>
              <a:t> case </a:t>
            </a:r>
            <a:r>
              <a:rPr lang="ru-RU" sz="1000" i="1"/>
              <a:t>конст-выр</a:t>
            </a:r>
            <a:r>
              <a:rPr lang="ru-RU" sz="1000"/>
              <a:t>: </a:t>
            </a:r>
            <a:r>
              <a:rPr lang="ru-RU" sz="1000" i="1"/>
              <a:t>инструкции</a:t>
            </a:r>
            <a:r>
              <a:rPr lang="ru-RU" sz="1000"/>
              <a:t> default: </a:t>
            </a:r>
            <a:r>
              <a:rPr lang="ru-RU" sz="1000" i="1"/>
              <a:t>инструкции</a:t>
            </a:r>
            <a:r>
              <a:rPr lang="ru-RU" sz="1000"/>
              <a:t> } Каждая ветвь </a:t>
            </a:r>
            <a:r>
              <a:rPr lang="ru-RU" sz="1000" b="1"/>
              <a:t>case</a:t>
            </a:r>
            <a:r>
              <a:rPr lang="ru-RU" sz="1000"/>
              <a:t> помечена одной или несколькими целочисленными константами или же константными выражениями. Вычисления начинаются с той ветви </a:t>
            </a:r>
            <a:r>
              <a:rPr lang="ru-RU" sz="1000" b="1"/>
              <a:t>case</a:t>
            </a:r>
            <a:r>
              <a:rPr lang="ru-RU" sz="1000"/>
              <a:t>, в которой константа совпадает со значением выражения . Константы всех ветвей </a:t>
            </a:r>
            <a:r>
              <a:rPr lang="ru-RU" sz="1000" b="1"/>
              <a:t>case</a:t>
            </a:r>
            <a:r>
              <a:rPr lang="ru-RU" sz="1000"/>
              <a:t> должны отличаться друг от друга. Если выяснилось, что ни одна из констант не подходит, то выполняется ветвь, помеченная словом </a:t>
            </a:r>
            <a:r>
              <a:rPr lang="ru-RU" sz="1000" b="1"/>
              <a:t>default</a:t>
            </a:r>
            <a:r>
              <a:rPr lang="ru-RU" sz="1000"/>
              <a:t>, если таковая имеется, в противном случае ничего не делается. Ветви </a:t>
            </a:r>
            <a:r>
              <a:rPr lang="ru-RU" sz="1000" b="1"/>
              <a:t>case</a:t>
            </a:r>
            <a:r>
              <a:rPr lang="ru-RU" sz="1000"/>
              <a:t> и </a:t>
            </a:r>
            <a:r>
              <a:rPr lang="ru-RU" sz="1000" b="1"/>
              <a:t>default</a:t>
            </a:r>
            <a:r>
              <a:rPr lang="ru-RU" sz="1000"/>
              <a:t> можно располагать в любом порядке. Инструкция </a:t>
            </a:r>
            <a:r>
              <a:rPr lang="ru-RU" sz="1000" b="1"/>
              <a:t>break</a:t>
            </a:r>
            <a:r>
              <a:rPr lang="ru-RU" sz="1000"/>
              <a:t> вызывает немедленный выход из переключателя </a:t>
            </a:r>
            <a:r>
              <a:rPr lang="ru-RU" sz="1000" b="1"/>
              <a:t>switch</a:t>
            </a:r>
            <a:r>
              <a:rPr lang="ru-RU" sz="1000"/>
              <a:t>. Поскольку выбор ветви </a:t>
            </a:r>
            <a:r>
              <a:rPr lang="ru-RU" sz="1000" b="1"/>
              <a:t>case</a:t>
            </a:r>
            <a:r>
              <a:rPr lang="ru-RU" sz="1000"/>
              <a:t> реализуется как переход на метку, то после выполнения одной ветви </a:t>
            </a:r>
            <a:r>
              <a:rPr lang="ru-RU" sz="1000" b="1"/>
              <a:t>case</a:t>
            </a:r>
            <a:r>
              <a:rPr lang="ru-RU" sz="1000"/>
              <a:t>, если ничего не предпринять, программа провалится вниз на следующую ветвь. Инструкции </a:t>
            </a:r>
            <a:r>
              <a:rPr lang="ru-RU" sz="1000" b="1"/>
              <a:t>break</a:t>
            </a:r>
            <a:r>
              <a:rPr lang="ru-RU" sz="1000"/>
              <a:t> и </a:t>
            </a:r>
            <a:r>
              <a:rPr lang="ru-RU" sz="1000" b="1"/>
              <a:t>return</a:t>
            </a:r>
            <a:r>
              <a:rPr lang="ru-RU" sz="1000"/>
              <a:t> — наиболее распространенные средства выхода из переключателя. Инструкция </a:t>
            </a:r>
            <a:r>
              <a:rPr lang="ru-RU" sz="1000" b="1"/>
              <a:t>break</a:t>
            </a:r>
            <a:r>
              <a:rPr lang="ru-RU" sz="1000"/>
              <a:t> используется также для принудительного выхода из циклов </a:t>
            </a:r>
            <a:r>
              <a:rPr lang="ru-RU" sz="1000" b="1"/>
              <a:t>while</a:t>
            </a:r>
            <a:r>
              <a:rPr lang="ru-RU" sz="1000"/>
              <a:t>, </a:t>
            </a:r>
            <a:r>
              <a:rPr lang="ru-RU" sz="1000" b="1"/>
              <a:t>for</a:t>
            </a:r>
            <a:r>
              <a:rPr lang="ru-RU" sz="1000"/>
              <a:t> и </a:t>
            </a:r>
            <a:r>
              <a:rPr lang="ru-RU" sz="1000" b="1"/>
              <a:t>do-while</a:t>
            </a:r>
            <a:r>
              <a:rPr lang="ru-RU" sz="1000"/>
              <a:t> (мы еще поговорим об этом чуть позже). </a:t>
            </a:r>
          </a:p>
          <a:p>
            <a:pPr eaLnBrk="1" hangingPunct="1">
              <a:lnSpc>
                <a:spcPct val="80000"/>
              </a:lnSpc>
            </a:pPr>
            <a:r>
              <a:rPr lang="ru-RU" sz="1000"/>
              <a:t>"Сквозное" выполнение ветвей </a:t>
            </a:r>
            <a:r>
              <a:rPr lang="ru-RU" sz="1000" b="1"/>
              <a:t>case</a:t>
            </a:r>
            <a:r>
              <a:rPr lang="ru-RU" sz="1000"/>
              <a:t> вызывает смешанные чувства. С одной стороны, это хорошо, поскольку позволяет несколько ветвей </a:t>
            </a:r>
            <a:r>
              <a:rPr lang="ru-RU" sz="1000" b="1"/>
              <a:t>case</a:t>
            </a:r>
            <a:r>
              <a:rPr lang="ru-RU" sz="1000"/>
              <a:t> объединить в одну, как мы и поступили с цифрами в нашем примере. Но с другой - это означает, что в конце почти каждой ветви придется ставить </a:t>
            </a:r>
            <a:r>
              <a:rPr lang="ru-RU" sz="1000" b="1"/>
              <a:t>break</a:t>
            </a:r>
            <a:r>
              <a:rPr lang="ru-RU" sz="1000"/>
              <a:t>, чтобы избежать перехода к следующей. Последовательный проход по ветвям - вещь ненадежная, это чревато ошибками, особенно при изменении программы. За исключением случая с несколькими метками для одного вычисления, старайтесь по возможности реже пользоваться сквозным проходом, но если уж вы его применяете, обязательно комментируйте эти особые места. </a:t>
            </a:r>
          </a:p>
          <a:p>
            <a:pPr eaLnBrk="1" hangingPunct="1">
              <a:lnSpc>
                <a:spcPct val="80000"/>
              </a:lnSpc>
            </a:pPr>
            <a:r>
              <a:rPr lang="ru-RU" sz="1000"/>
              <a:t>Добрый вам совет: даже в конце последней ветви (после </a:t>
            </a:r>
            <a:r>
              <a:rPr lang="ru-RU" sz="1000" b="1"/>
              <a:t>default</a:t>
            </a:r>
            <a:r>
              <a:rPr lang="ru-RU" sz="1000"/>
              <a:t> в нашем примере) помещайте инструкцию </a:t>
            </a:r>
            <a:r>
              <a:rPr lang="ru-RU" sz="1000" b="1"/>
              <a:t>break</a:t>
            </a:r>
            <a:r>
              <a:rPr lang="ru-RU" sz="1000"/>
              <a:t>, хотя с точки зрения логики в ней нет никакой необходимости. Но эта маленькая предосторожность спасет вас, когда однажды вам потребуется добавить в конец еще одну ветвь </a:t>
            </a:r>
            <a:r>
              <a:rPr lang="ru-RU" sz="1000" b="1"/>
              <a:t>case</a:t>
            </a:r>
            <a:r>
              <a:rPr lang="ru-RU" sz="1000"/>
              <a:t>. </a:t>
            </a:r>
          </a:p>
        </p:txBody>
      </p:sp>
    </p:spTree>
    <p:extLst>
      <p:ext uri="{BB962C8B-B14F-4D97-AF65-F5344CB8AC3E}">
        <p14:creationId xmlns:p14="http://schemas.microsoft.com/office/powerpoint/2010/main" val="7156920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Образ слайда 1"/>
          <p:cNvSpPr>
            <a:spLocks noGrp="1" noRot="1" noChangeAspect="1" noTextEdit="1"/>
          </p:cNvSpPr>
          <p:nvPr>
            <p:ph type="sldImg"/>
          </p:nvPr>
        </p:nvSpPr>
        <p:spPr>
          <a:xfrm>
            <a:off x="381000" y="685800"/>
            <a:ext cx="6096000" cy="3429000"/>
          </a:xfrm>
          <a:ln/>
        </p:spPr>
      </p:sp>
      <p:sp>
        <p:nvSpPr>
          <p:cNvPr id="160771" name="Заметки 2"/>
          <p:cNvSpPr>
            <a:spLocks noGrp="1"/>
          </p:cNvSpPr>
          <p:nvPr>
            <p:ph type="body" idx="1"/>
          </p:nvPr>
        </p:nvSpPr>
        <p:spPr>
          <a:noFill/>
          <a:ln/>
        </p:spPr>
        <p:txBody>
          <a:bodyPr/>
          <a:lstStyle/>
          <a:p>
            <a:pPr eaLnBrk="1" hangingPunct="1"/>
            <a:endParaRPr lang="ru-RU"/>
          </a:p>
        </p:txBody>
      </p:sp>
      <p:sp>
        <p:nvSpPr>
          <p:cNvPr id="160772" name="Номер слайда 3"/>
          <p:cNvSpPr>
            <a:spLocks noGrp="1"/>
          </p:cNvSpPr>
          <p:nvPr>
            <p:ph type="sldNum" sz="quarter" idx="5"/>
          </p:nvPr>
        </p:nvSpPr>
        <p:spPr>
          <a:noFill/>
        </p:spPr>
        <p:txBody>
          <a:bodyPr/>
          <a:lstStyle/>
          <a:p>
            <a:fld id="{BF6F80C0-1BA2-4671-AA36-264206B1A34C}" type="slidenum">
              <a:rPr lang="ru-RU" smtClean="0"/>
              <a:pPr/>
              <a:t>78</a:t>
            </a:fld>
            <a:endParaRPr lang="ru-RU"/>
          </a:p>
        </p:txBody>
      </p:sp>
    </p:spTree>
    <p:extLst>
      <p:ext uri="{BB962C8B-B14F-4D97-AF65-F5344CB8AC3E}">
        <p14:creationId xmlns:p14="http://schemas.microsoft.com/office/powerpoint/2010/main" val="29500093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49D1D98-F429-41C6-BB19-B56B05E91F99}" type="slidenum">
              <a:rPr lang="ru-RU" smtClean="0"/>
              <a:pPr/>
              <a:t>79</a:t>
            </a:fld>
            <a:endParaRPr lang="ru-RU"/>
          </a:p>
        </p:txBody>
      </p:sp>
      <p:sp>
        <p:nvSpPr>
          <p:cNvPr id="161795" name="Rectangle 2"/>
          <p:cNvSpPr>
            <a:spLocks noGrp="1" noRot="1" noChangeAspect="1" noChangeArrowheads="1" noTextEdit="1"/>
          </p:cNvSpPr>
          <p:nvPr>
            <p:ph type="sldImg"/>
          </p:nvPr>
        </p:nvSpPr>
        <p:spPr>
          <a:xfrm>
            <a:off x="381000" y="685800"/>
            <a:ext cx="6096000" cy="3429000"/>
          </a:xfrm>
          <a:ln/>
        </p:spPr>
      </p:sp>
      <p:sp>
        <p:nvSpPr>
          <p:cNvPr id="161796" name="Rectangle 3"/>
          <p:cNvSpPr>
            <a:spLocks noGrp="1" noChangeArrowheads="1"/>
          </p:cNvSpPr>
          <p:nvPr>
            <p:ph type="body" idx="1"/>
          </p:nvPr>
        </p:nvSpPr>
        <p:spPr>
          <a:noFill/>
          <a:ln/>
        </p:spPr>
        <p:txBody>
          <a:bodyPr/>
          <a:lstStyle/>
          <a:p>
            <a:pPr eaLnBrk="1" hangingPunct="1"/>
            <a:r>
              <a:rPr lang="ru-RU" b="1"/>
              <a:t>Цикл</a:t>
            </a:r>
            <a:r>
              <a:rPr lang="ru-RU"/>
              <a:t> — последовательность из нескольких (0 и больше) инструкций, которая указывается в тексте программы один раз, но может выполняться несколько (0 и более) раз подряд, от первого до последнего, после последнего снова выполняется первый. </a:t>
            </a:r>
          </a:p>
        </p:txBody>
      </p:sp>
    </p:spTree>
    <p:extLst>
      <p:ext uri="{BB962C8B-B14F-4D97-AF65-F5344CB8AC3E}">
        <p14:creationId xmlns:p14="http://schemas.microsoft.com/office/powerpoint/2010/main" val="38796825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Образ слайда 1"/>
          <p:cNvSpPr>
            <a:spLocks noGrp="1" noRot="1" noChangeAspect="1" noTextEdit="1"/>
          </p:cNvSpPr>
          <p:nvPr>
            <p:ph type="sldImg"/>
          </p:nvPr>
        </p:nvSpPr>
        <p:spPr>
          <a:xfrm>
            <a:off x="381000" y="685800"/>
            <a:ext cx="6096000" cy="3429000"/>
          </a:xfrm>
          <a:ln/>
        </p:spPr>
      </p:sp>
      <p:sp>
        <p:nvSpPr>
          <p:cNvPr id="162819" name="Заметки 2"/>
          <p:cNvSpPr>
            <a:spLocks noGrp="1"/>
          </p:cNvSpPr>
          <p:nvPr>
            <p:ph type="body" idx="1"/>
          </p:nvPr>
        </p:nvSpPr>
        <p:spPr>
          <a:noFill/>
          <a:ln/>
        </p:spPr>
        <p:txBody>
          <a:bodyPr/>
          <a:lstStyle/>
          <a:p>
            <a:pPr eaLnBrk="1" hangingPunct="1"/>
            <a:endParaRPr lang="ru-RU"/>
          </a:p>
        </p:txBody>
      </p:sp>
      <p:sp>
        <p:nvSpPr>
          <p:cNvPr id="162820" name="Номер слайда 3"/>
          <p:cNvSpPr>
            <a:spLocks noGrp="1"/>
          </p:cNvSpPr>
          <p:nvPr>
            <p:ph type="sldNum" sz="quarter" idx="5"/>
          </p:nvPr>
        </p:nvSpPr>
        <p:spPr>
          <a:noFill/>
        </p:spPr>
        <p:txBody>
          <a:bodyPr/>
          <a:lstStyle/>
          <a:p>
            <a:fld id="{A5B15482-EA98-45F5-8D54-EC659A913D11}" type="slidenum">
              <a:rPr lang="ru-RU" smtClean="0"/>
              <a:pPr/>
              <a:t>80</a:t>
            </a:fld>
            <a:endParaRPr lang="ru-RU"/>
          </a:p>
        </p:txBody>
      </p:sp>
    </p:spTree>
    <p:extLst>
      <p:ext uri="{BB962C8B-B14F-4D97-AF65-F5344CB8AC3E}">
        <p14:creationId xmlns:p14="http://schemas.microsoft.com/office/powerpoint/2010/main" val="2990947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69C8F7C-2BA4-427E-8D0C-7F24C2D019E5}" type="slidenum">
              <a:rPr lang="ru-RU" smtClean="0"/>
              <a:pPr/>
              <a:t>10</a:t>
            </a:fld>
            <a:endParaRPr lang="ru-RU"/>
          </a:p>
        </p:txBody>
      </p:sp>
      <p:sp>
        <p:nvSpPr>
          <p:cNvPr id="116739" name="Rectangle 2"/>
          <p:cNvSpPr>
            <a:spLocks noGrp="1" noRot="1" noChangeAspect="1" noChangeArrowheads="1" noTextEdit="1"/>
          </p:cNvSpPr>
          <p:nvPr>
            <p:ph type="sldImg"/>
          </p:nvPr>
        </p:nvSpPr>
        <p:spPr>
          <a:xfrm>
            <a:off x="381000" y="685800"/>
            <a:ext cx="6096000" cy="3429000"/>
          </a:xfrm>
          <a:ln/>
        </p:spPr>
      </p:sp>
      <p:sp>
        <p:nvSpPr>
          <p:cNvPr id="116740" name="Rectangle 3"/>
          <p:cNvSpPr>
            <a:spLocks noGrp="1" noChangeArrowheads="1"/>
          </p:cNvSpPr>
          <p:nvPr>
            <p:ph type="body" idx="1"/>
          </p:nvPr>
        </p:nvSpPr>
        <p:spPr>
          <a:xfrm>
            <a:off x="188913" y="4343400"/>
            <a:ext cx="6553200" cy="4405313"/>
          </a:xfrm>
          <a:noFill/>
          <a:ln/>
        </p:spPr>
        <p:txBody>
          <a:bodyPr/>
          <a:lstStyle/>
          <a:p>
            <a:pPr eaLnBrk="1" hangingPunct="1">
              <a:lnSpc>
                <a:spcPct val="80000"/>
              </a:lnSpc>
            </a:pPr>
            <a:r>
              <a:rPr lang="ru-RU" sz="800" b="1"/>
              <a:t>Символьная константа</a:t>
            </a:r>
            <a:r>
              <a:rPr lang="ru-RU" sz="800"/>
              <a:t> есть целое, записанное в виде символа, обрамленного одиночными кавычками, например 'x'. Значением символьной константы является числовой код символа из набора символов на данной машине. Например, символьная константа '0' в кодировке ASCII имеет значение 48, которое никакого отношения к числовому значению 0 не имеет. Когда мы пишем '0' , а не какое-то значение (например 46), зависящее от способа кодировки, мы делаем программу независимой от частного значения кода, к тому же она и легче читается. Символьные константы могут участвовать в операциях над числами точно так же, как и любые другие целые, хотя чаще они используются для сравнения с другими символами. </a:t>
            </a:r>
          </a:p>
          <a:p>
            <a:pPr eaLnBrk="1" hangingPunct="1">
              <a:lnSpc>
                <a:spcPct val="80000"/>
              </a:lnSpc>
            </a:pPr>
            <a:r>
              <a:rPr lang="ru-RU" sz="800"/>
              <a:t>Некоторые символы в символьных и строковых константах записываются с помощью </a:t>
            </a:r>
            <a:r>
              <a:rPr lang="ru-RU" sz="800" b="1"/>
              <a:t>эскейп-последовательносте</a:t>
            </a:r>
            <a:r>
              <a:rPr lang="ru-RU" sz="800"/>
              <a:t>й, например \n (символ новой строки); такие последовательности изображаются двумя символами, но обозначают один. Кроме того, произвольный восьмеричный код можно задать в виде </a:t>
            </a:r>
          </a:p>
          <a:p>
            <a:pPr eaLnBrk="1" hangingPunct="1">
              <a:lnSpc>
                <a:spcPct val="80000"/>
              </a:lnSpc>
            </a:pPr>
            <a:r>
              <a:rPr lang="ru-RU" sz="800"/>
              <a:t>'\ooo' где ооо - одна, две или три восьмеричные цифры (0 … 7) или </a:t>
            </a:r>
          </a:p>
          <a:p>
            <a:pPr eaLnBrk="1" hangingPunct="1">
              <a:lnSpc>
                <a:spcPct val="80000"/>
              </a:lnSpc>
            </a:pPr>
            <a:r>
              <a:rPr lang="ru-RU" sz="800"/>
              <a:t>'\xhh' где hh - одна, две или более шестнадцатеричные цифры (0...9, а...f, A...F). Таким образом, мы могли бы написать </a:t>
            </a:r>
          </a:p>
          <a:p>
            <a:pPr eaLnBrk="1" hangingPunct="1">
              <a:lnSpc>
                <a:spcPct val="80000"/>
              </a:lnSpc>
            </a:pPr>
            <a:r>
              <a:rPr lang="ru-RU" sz="800"/>
              <a:t>#define VTAB '013' /* вертикальная табуляция в ASCII */ #define BELL '\007' /* звонок в ASCII */ или в шестнадцатеричном виде:</a:t>
            </a:r>
          </a:p>
          <a:p>
            <a:pPr eaLnBrk="1" hangingPunct="1">
              <a:lnSpc>
                <a:spcPct val="80000"/>
              </a:lnSpc>
            </a:pPr>
            <a:r>
              <a:rPr lang="ru-RU" sz="800"/>
              <a:t>#define VTAB '\xb' /* вертикальная табуляций в ASCII */ #define BELL '\x7' /* звонок в ASCII */ Полный набор эскейп-последовательностей таков: </a:t>
            </a:r>
            <a:endParaRPr lang="ru-RU" sz="800" b="1"/>
          </a:p>
          <a:p>
            <a:pPr eaLnBrk="1" hangingPunct="1">
              <a:lnSpc>
                <a:spcPct val="80000"/>
              </a:lnSpc>
            </a:pPr>
            <a:r>
              <a:rPr lang="ru-RU" sz="800" b="1"/>
              <a:t>\а</a:t>
            </a:r>
            <a:r>
              <a:rPr lang="ru-RU" sz="800"/>
              <a:t> сигнал-звонок</a:t>
            </a:r>
          </a:p>
          <a:p>
            <a:pPr eaLnBrk="1" hangingPunct="1">
              <a:lnSpc>
                <a:spcPct val="80000"/>
              </a:lnSpc>
            </a:pPr>
            <a:r>
              <a:rPr lang="ru-RU" sz="800" b="1"/>
              <a:t>\b</a:t>
            </a:r>
            <a:r>
              <a:rPr lang="ru-RU" sz="800"/>
              <a:t> возврат-на-шаг (забой)</a:t>
            </a:r>
          </a:p>
          <a:p>
            <a:pPr eaLnBrk="1" hangingPunct="1">
              <a:lnSpc>
                <a:spcPct val="80000"/>
              </a:lnSpc>
            </a:pPr>
            <a:r>
              <a:rPr lang="ru-RU" sz="800" b="1"/>
              <a:t>\f</a:t>
            </a:r>
            <a:r>
              <a:rPr lang="ru-RU" sz="800"/>
              <a:t> перевод-страницы</a:t>
            </a:r>
          </a:p>
          <a:p>
            <a:pPr eaLnBrk="1" hangingPunct="1">
              <a:lnSpc>
                <a:spcPct val="80000"/>
              </a:lnSpc>
            </a:pPr>
            <a:r>
              <a:rPr lang="ru-RU" sz="800" b="1"/>
              <a:t>\n</a:t>
            </a:r>
            <a:r>
              <a:rPr lang="ru-RU" sz="800"/>
              <a:t> новая-строка</a:t>
            </a:r>
          </a:p>
          <a:p>
            <a:pPr eaLnBrk="1" hangingPunct="1">
              <a:lnSpc>
                <a:spcPct val="80000"/>
              </a:lnSpc>
            </a:pPr>
            <a:r>
              <a:rPr lang="ru-RU" sz="800" b="1"/>
              <a:t>\r</a:t>
            </a:r>
            <a:r>
              <a:rPr lang="ru-RU" sz="800"/>
              <a:t> возврат-каретки</a:t>
            </a:r>
          </a:p>
          <a:p>
            <a:pPr eaLnBrk="1" hangingPunct="1">
              <a:lnSpc>
                <a:spcPct val="80000"/>
              </a:lnSpc>
            </a:pPr>
            <a:r>
              <a:rPr lang="ru-RU" sz="800" b="1"/>
              <a:t>\t</a:t>
            </a:r>
            <a:r>
              <a:rPr lang="ru-RU" sz="800"/>
              <a:t> горизонтальная-табуляция</a:t>
            </a:r>
          </a:p>
          <a:p>
            <a:pPr eaLnBrk="1" hangingPunct="1">
              <a:lnSpc>
                <a:spcPct val="80000"/>
              </a:lnSpc>
            </a:pPr>
            <a:r>
              <a:rPr lang="ru-RU" sz="800" b="1"/>
              <a:t>\v</a:t>
            </a:r>
            <a:r>
              <a:rPr lang="ru-RU" sz="800"/>
              <a:t> вертикальная-табуляция</a:t>
            </a:r>
          </a:p>
          <a:p>
            <a:pPr eaLnBrk="1" hangingPunct="1">
              <a:lnSpc>
                <a:spcPct val="80000"/>
              </a:lnSpc>
            </a:pPr>
            <a:r>
              <a:rPr lang="ru-RU" sz="800" b="1"/>
              <a:t>\\</a:t>
            </a:r>
            <a:r>
              <a:rPr lang="ru-RU" sz="800"/>
              <a:t> обратная наклонная черта</a:t>
            </a:r>
          </a:p>
          <a:p>
            <a:pPr eaLnBrk="1" hangingPunct="1">
              <a:lnSpc>
                <a:spcPct val="80000"/>
              </a:lnSpc>
            </a:pPr>
            <a:r>
              <a:rPr lang="ru-RU" sz="800" b="1"/>
              <a:t>\?</a:t>
            </a:r>
            <a:r>
              <a:rPr lang="ru-RU" sz="800"/>
              <a:t> знак вопроса</a:t>
            </a:r>
          </a:p>
          <a:p>
            <a:pPr eaLnBrk="1" hangingPunct="1">
              <a:lnSpc>
                <a:spcPct val="80000"/>
              </a:lnSpc>
            </a:pPr>
            <a:r>
              <a:rPr lang="ru-RU" sz="800" b="1"/>
              <a:t>\'</a:t>
            </a:r>
            <a:r>
              <a:rPr lang="ru-RU" sz="800"/>
              <a:t> одиночная кавычка</a:t>
            </a:r>
          </a:p>
          <a:p>
            <a:pPr eaLnBrk="1" hangingPunct="1">
              <a:lnSpc>
                <a:spcPct val="80000"/>
              </a:lnSpc>
            </a:pPr>
            <a:r>
              <a:rPr lang="ru-RU" sz="800" b="1"/>
              <a:t>\"</a:t>
            </a:r>
            <a:r>
              <a:rPr lang="ru-RU" sz="800"/>
              <a:t> двойная кавычка</a:t>
            </a:r>
          </a:p>
          <a:p>
            <a:pPr eaLnBrk="1" hangingPunct="1">
              <a:lnSpc>
                <a:spcPct val="80000"/>
              </a:lnSpc>
            </a:pPr>
            <a:r>
              <a:rPr lang="ru-RU" sz="800" b="1"/>
              <a:t>\ooo</a:t>
            </a:r>
            <a:r>
              <a:rPr lang="ru-RU" sz="800"/>
              <a:t> восьмеричный код</a:t>
            </a:r>
          </a:p>
          <a:p>
            <a:pPr eaLnBrk="1" hangingPunct="1">
              <a:lnSpc>
                <a:spcPct val="80000"/>
              </a:lnSpc>
            </a:pPr>
            <a:r>
              <a:rPr lang="ru-RU" sz="800" b="1"/>
              <a:t>\xhh</a:t>
            </a:r>
            <a:r>
              <a:rPr lang="ru-RU" sz="800"/>
              <a:t> шестнадцатеричный код</a:t>
            </a:r>
          </a:p>
          <a:p>
            <a:pPr eaLnBrk="1" hangingPunct="1">
              <a:lnSpc>
                <a:spcPct val="80000"/>
              </a:lnSpc>
            </a:pPr>
            <a:r>
              <a:rPr lang="ru-RU" sz="800"/>
              <a:t>Символьная константа '\0' - это символ с нулевым значением, так называемый символ </a:t>
            </a:r>
            <a:r>
              <a:rPr lang="ru-RU" sz="800" b="1"/>
              <a:t>null</a:t>
            </a:r>
            <a:r>
              <a:rPr lang="ru-RU" sz="800"/>
              <a:t>. Вместо просто 0 часто используют запись '\0', чтобы подчеркнуть символьную природу выражения, хотя и в том и другом случае запись обозначает нуль. </a:t>
            </a:r>
          </a:p>
          <a:p>
            <a:pPr eaLnBrk="1" hangingPunct="1">
              <a:lnSpc>
                <a:spcPct val="80000"/>
              </a:lnSpc>
            </a:pPr>
            <a:r>
              <a:rPr lang="ru-RU" sz="800"/>
              <a:t>Константные выражения - это выражения, оперирующие только с константами. Такие выражения вычисляются во время компиляции, а не во время выполнения, и поэтому их можно использовать в любом месте, где допустимы константы, как, например, в </a:t>
            </a:r>
          </a:p>
          <a:p>
            <a:pPr eaLnBrk="1" hangingPunct="1">
              <a:lnSpc>
                <a:spcPct val="80000"/>
              </a:lnSpc>
            </a:pPr>
            <a:r>
              <a:rPr lang="ru-RU" sz="800">
                <a:latin typeface="Courier New" pitchFamily="49" charset="0"/>
              </a:rPr>
              <a:t>#define MAXLINE 1000 char line[MAXLINE+1]; или в</a:t>
            </a:r>
          </a:p>
          <a:p>
            <a:pPr eaLnBrk="1" hangingPunct="1">
              <a:lnSpc>
                <a:spcPct val="80000"/>
              </a:lnSpc>
            </a:pPr>
            <a:r>
              <a:rPr lang="ru-RU" sz="800">
                <a:latin typeface="Courier New" pitchFamily="49" charset="0"/>
              </a:rPr>
              <a:t>#define LEAP 1 /* in leap years - в високосные годы */</a:t>
            </a:r>
          </a:p>
          <a:p>
            <a:pPr eaLnBrk="1" hangingPunct="1">
              <a:lnSpc>
                <a:spcPct val="80000"/>
              </a:lnSpc>
            </a:pPr>
            <a:r>
              <a:rPr lang="ru-RU" sz="800">
                <a:latin typeface="Courier New" pitchFamily="49" charset="0"/>
              </a:rPr>
              <a:t>int days[31+28+LEAP+31+30+31+30+31+31+30+31+30+31]; </a:t>
            </a:r>
          </a:p>
        </p:txBody>
      </p:sp>
    </p:spTree>
    <p:extLst>
      <p:ext uri="{BB962C8B-B14F-4D97-AF65-F5344CB8AC3E}">
        <p14:creationId xmlns:p14="http://schemas.microsoft.com/office/powerpoint/2010/main" val="15526435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Образ слайда 1"/>
          <p:cNvSpPr>
            <a:spLocks noGrp="1" noRot="1" noChangeAspect="1" noTextEdit="1"/>
          </p:cNvSpPr>
          <p:nvPr>
            <p:ph type="sldImg"/>
          </p:nvPr>
        </p:nvSpPr>
        <p:spPr>
          <a:xfrm>
            <a:off x="381000" y="685800"/>
            <a:ext cx="6096000" cy="3429000"/>
          </a:xfrm>
          <a:ln/>
        </p:spPr>
      </p:sp>
      <p:sp>
        <p:nvSpPr>
          <p:cNvPr id="163843" name="Заметки 2"/>
          <p:cNvSpPr>
            <a:spLocks noGrp="1"/>
          </p:cNvSpPr>
          <p:nvPr>
            <p:ph type="body" idx="1"/>
          </p:nvPr>
        </p:nvSpPr>
        <p:spPr>
          <a:noFill/>
          <a:ln/>
        </p:spPr>
        <p:txBody>
          <a:bodyPr/>
          <a:lstStyle/>
          <a:p>
            <a:pPr eaLnBrk="1" hangingPunct="1"/>
            <a:endParaRPr lang="ru-RU"/>
          </a:p>
        </p:txBody>
      </p:sp>
      <p:sp>
        <p:nvSpPr>
          <p:cNvPr id="163844" name="Номер слайда 3"/>
          <p:cNvSpPr>
            <a:spLocks noGrp="1"/>
          </p:cNvSpPr>
          <p:nvPr>
            <p:ph type="sldNum" sz="quarter" idx="5"/>
          </p:nvPr>
        </p:nvSpPr>
        <p:spPr>
          <a:noFill/>
        </p:spPr>
        <p:txBody>
          <a:bodyPr/>
          <a:lstStyle/>
          <a:p>
            <a:fld id="{C35E0129-7A6B-4637-83E9-8F55C1AFD076}" type="slidenum">
              <a:rPr lang="ru-RU" smtClean="0"/>
              <a:pPr/>
              <a:t>81</a:t>
            </a:fld>
            <a:endParaRPr lang="ru-RU"/>
          </a:p>
        </p:txBody>
      </p:sp>
    </p:spTree>
    <p:extLst>
      <p:ext uri="{BB962C8B-B14F-4D97-AF65-F5344CB8AC3E}">
        <p14:creationId xmlns:p14="http://schemas.microsoft.com/office/powerpoint/2010/main" val="11577863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Образ слайда 1"/>
          <p:cNvSpPr>
            <a:spLocks noGrp="1" noRot="1" noChangeAspect="1" noTextEdit="1"/>
          </p:cNvSpPr>
          <p:nvPr>
            <p:ph type="sldImg"/>
          </p:nvPr>
        </p:nvSpPr>
        <p:spPr>
          <a:xfrm>
            <a:off x="381000" y="685800"/>
            <a:ext cx="6096000" cy="3429000"/>
          </a:xfrm>
          <a:ln/>
        </p:spPr>
      </p:sp>
      <p:sp>
        <p:nvSpPr>
          <p:cNvPr id="164867" name="Заметки 2"/>
          <p:cNvSpPr>
            <a:spLocks noGrp="1"/>
          </p:cNvSpPr>
          <p:nvPr>
            <p:ph type="body" idx="1"/>
          </p:nvPr>
        </p:nvSpPr>
        <p:spPr>
          <a:noFill/>
          <a:ln/>
        </p:spPr>
        <p:txBody>
          <a:bodyPr/>
          <a:lstStyle/>
          <a:p>
            <a:pPr eaLnBrk="1" hangingPunct="1"/>
            <a:endParaRPr lang="ru-RU"/>
          </a:p>
        </p:txBody>
      </p:sp>
      <p:sp>
        <p:nvSpPr>
          <p:cNvPr id="164868" name="Номер слайда 3"/>
          <p:cNvSpPr>
            <a:spLocks noGrp="1"/>
          </p:cNvSpPr>
          <p:nvPr>
            <p:ph type="sldNum" sz="quarter" idx="5"/>
          </p:nvPr>
        </p:nvSpPr>
        <p:spPr>
          <a:noFill/>
        </p:spPr>
        <p:txBody>
          <a:bodyPr/>
          <a:lstStyle/>
          <a:p>
            <a:fld id="{AEB164CD-3DEE-4C3D-9BF1-C30A14BF09AE}" type="slidenum">
              <a:rPr lang="ru-RU" smtClean="0"/>
              <a:pPr/>
              <a:t>82</a:t>
            </a:fld>
            <a:endParaRPr lang="ru-RU"/>
          </a:p>
        </p:txBody>
      </p:sp>
    </p:spTree>
    <p:extLst>
      <p:ext uri="{BB962C8B-B14F-4D97-AF65-F5344CB8AC3E}">
        <p14:creationId xmlns:p14="http://schemas.microsoft.com/office/powerpoint/2010/main" val="105935813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Образ слайда 1"/>
          <p:cNvSpPr>
            <a:spLocks noGrp="1" noRot="1" noChangeAspect="1" noTextEdit="1"/>
          </p:cNvSpPr>
          <p:nvPr>
            <p:ph type="sldImg"/>
          </p:nvPr>
        </p:nvSpPr>
        <p:spPr>
          <a:xfrm>
            <a:off x="381000" y="685800"/>
            <a:ext cx="6096000" cy="3429000"/>
          </a:xfrm>
          <a:ln/>
        </p:spPr>
      </p:sp>
      <p:sp>
        <p:nvSpPr>
          <p:cNvPr id="165891" name="Заметки 2"/>
          <p:cNvSpPr>
            <a:spLocks noGrp="1"/>
          </p:cNvSpPr>
          <p:nvPr>
            <p:ph type="body" idx="1"/>
          </p:nvPr>
        </p:nvSpPr>
        <p:spPr>
          <a:noFill/>
          <a:ln/>
        </p:spPr>
        <p:txBody>
          <a:bodyPr/>
          <a:lstStyle/>
          <a:p>
            <a:pPr eaLnBrk="1" hangingPunct="1"/>
            <a:endParaRPr lang="ru-RU"/>
          </a:p>
        </p:txBody>
      </p:sp>
      <p:sp>
        <p:nvSpPr>
          <p:cNvPr id="165892" name="Номер слайда 3"/>
          <p:cNvSpPr>
            <a:spLocks noGrp="1"/>
          </p:cNvSpPr>
          <p:nvPr>
            <p:ph type="sldNum" sz="quarter" idx="5"/>
          </p:nvPr>
        </p:nvSpPr>
        <p:spPr>
          <a:noFill/>
        </p:spPr>
        <p:txBody>
          <a:bodyPr/>
          <a:lstStyle/>
          <a:p>
            <a:fld id="{6E93A11F-A016-45ED-B181-C3C6CB5B78D2}" type="slidenum">
              <a:rPr lang="ru-RU" smtClean="0"/>
              <a:pPr/>
              <a:t>83</a:t>
            </a:fld>
            <a:endParaRPr lang="ru-RU"/>
          </a:p>
        </p:txBody>
      </p:sp>
    </p:spTree>
    <p:extLst>
      <p:ext uri="{BB962C8B-B14F-4D97-AF65-F5344CB8AC3E}">
        <p14:creationId xmlns:p14="http://schemas.microsoft.com/office/powerpoint/2010/main" val="350068595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Образ слайда 1"/>
          <p:cNvSpPr>
            <a:spLocks noGrp="1" noRot="1" noChangeAspect="1" noTextEdit="1"/>
          </p:cNvSpPr>
          <p:nvPr>
            <p:ph type="sldImg"/>
          </p:nvPr>
        </p:nvSpPr>
        <p:spPr>
          <a:xfrm>
            <a:off x="381000" y="685800"/>
            <a:ext cx="6096000" cy="3429000"/>
          </a:xfrm>
          <a:ln/>
        </p:spPr>
      </p:sp>
      <p:sp>
        <p:nvSpPr>
          <p:cNvPr id="166915" name="Заметки 2"/>
          <p:cNvSpPr>
            <a:spLocks noGrp="1"/>
          </p:cNvSpPr>
          <p:nvPr>
            <p:ph type="body" idx="1"/>
          </p:nvPr>
        </p:nvSpPr>
        <p:spPr>
          <a:noFill/>
          <a:ln/>
        </p:spPr>
        <p:txBody>
          <a:bodyPr/>
          <a:lstStyle/>
          <a:p>
            <a:pPr eaLnBrk="1" hangingPunct="1"/>
            <a:endParaRPr lang="ru-RU"/>
          </a:p>
        </p:txBody>
      </p:sp>
      <p:sp>
        <p:nvSpPr>
          <p:cNvPr id="166916" name="Номер слайда 3"/>
          <p:cNvSpPr>
            <a:spLocks noGrp="1"/>
          </p:cNvSpPr>
          <p:nvPr>
            <p:ph type="sldNum" sz="quarter" idx="5"/>
          </p:nvPr>
        </p:nvSpPr>
        <p:spPr>
          <a:noFill/>
        </p:spPr>
        <p:txBody>
          <a:bodyPr/>
          <a:lstStyle/>
          <a:p>
            <a:fld id="{A381E926-53F5-4BD9-8CF1-014610FFAA12}" type="slidenum">
              <a:rPr lang="ru-RU" smtClean="0"/>
              <a:pPr/>
              <a:t>84</a:t>
            </a:fld>
            <a:endParaRPr lang="ru-RU"/>
          </a:p>
        </p:txBody>
      </p:sp>
    </p:spTree>
    <p:extLst>
      <p:ext uri="{BB962C8B-B14F-4D97-AF65-F5344CB8AC3E}">
        <p14:creationId xmlns:p14="http://schemas.microsoft.com/office/powerpoint/2010/main" val="19694427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Образ слайда 1"/>
          <p:cNvSpPr>
            <a:spLocks noGrp="1" noRot="1" noChangeAspect="1" noTextEdit="1"/>
          </p:cNvSpPr>
          <p:nvPr>
            <p:ph type="sldImg"/>
          </p:nvPr>
        </p:nvSpPr>
        <p:spPr>
          <a:xfrm>
            <a:off x="381000" y="685800"/>
            <a:ext cx="6096000" cy="3429000"/>
          </a:xfrm>
          <a:ln/>
        </p:spPr>
      </p:sp>
      <p:sp>
        <p:nvSpPr>
          <p:cNvPr id="167939" name="Заметки 2"/>
          <p:cNvSpPr>
            <a:spLocks noGrp="1"/>
          </p:cNvSpPr>
          <p:nvPr>
            <p:ph type="body" idx="1"/>
          </p:nvPr>
        </p:nvSpPr>
        <p:spPr>
          <a:noFill/>
          <a:ln/>
        </p:spPr>
        <p:txBody>
          <a:bodyPr/>
          <a:lstStyle/>
          <a:p>
            <a:pPr eaLnBrk="1" hangingPunct="1"/>
            <a:endParaRPr lang="ru-RU"/>
          </a:p>
        </p:txBody>
      </p:sp>
      <p:sp>
        <p:nvSpPr>
          <p:cNvPr id="167940" name="Номер слайда 3"/>
          <p:cNvSpPr>
            <a:spLocks noGrp="1"/>
          </p:cNvSpPr>
          <p:nvPr>
            <p:ph type="sldNum" sz="quarter" idx="5"/>
          </p:nvPr>
        </p:nvSpPr>
        <p:spPr>
          <a:noFill/>
        </p:spPr>
        <p:txBody>
          <a:bodyPr/>
          <a:lstStyle/>
          <a:p>
            <a:fld id="{3B8EFC67-94AA-4E24-AC41-2ABD83006C6C}" type="slidenum">
              <a:rPr lang="ru-RU" smtClean="0"/>
              <a:pPr/>
              <a:t>88</a:t>
            </a:fld>
            <a:endParaRPr lang="ru-RU"/>
          </a:p>
        </p:txBody>
      </p:sp>
    </p:spTree>
    <p:extLst>
      <p:ext uri="{BB962C8B-B14F-4D97-AF65-F5344CB8AC3E}">
        <p14:creationId xmlns:p14="http://schemas.microsoft.com/office/powerpoint/2010/main" val="11990289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Образ слайда 1"/>
          <p:cNvSpPr>
            <a:spLocks noGrp="1" noRot="1" noChangeAspect="1" noTextEdit="1"/>
          </p:cNvSpPr>
          <p:nvPr>
            <p:ph type="sldImg"/>
          </p:nvPr>
        </p:nvSpPr>
        <p:spPr>
          <a:xfrm>
            <a:off x="381000" y="685800"/>
            <a:ext cx="6096000" cy="3429000"/>
          </a:xfrm>
          <a:ln/>
        </p:spPr>
      </p:sp>
      <p:sp>
        <p:nvSpPr>
          <p:cNvPr id="169987" name="Заметки 2"/>
          <p:cNvSpPr>
            <a:spLocks noGrp="1"/>
          </p:cNvSpPr>
          <p:nvPr>
            <p:ph type="body" idx="1"/>
          </p:nvPr>
        </p:nvSpPr>
        <p:spPr>
          <a:noFill/>
          <a:ln/>
        </p:spPr>
        <p:txBody>
          <a:bodyPr/>
          <a:lstStyle/>
          <a:p>
            <a:pPr eaLnBrk="1" hangingPunct="1"/>
            <a:endParaRPr lang="ru-RU"/>
          </a:p>
        </p:txBody>
      </p:sp>
      <p:sp>
        <p:nvSpPr>
          <p:cNvPr id="169988" name="Номер слайда 3"/>
          <p:cNvSpPr>
            <a:spLocks noGrp="1"/>
          </p:cNvSpPr>
          <p:nvPr>
            <p:ph type="sldNum" sz="quarter" idx="5"/>
          </p:nvPr>
        </p:nvSpPr>
        <p:spPr>
          <a:noFill/>
        </p:spPr>
        <p:txBody>
          <a:bodyPr/>
          <a:lstStyle/>
          <a:p>
            <a:fld id="{82DD7171-D0B2-4D6C-B28F-B838075AA085}" type="slidenum">
              <a:rPr lang="ru-RU" smtClean="0"/>
              <a:pPr/>
              <a:t>91</a:t>
            </a:fld>
            <a:endParaRPr lang="ru-RU"/>
          </a:p>
        </p:txBody>
      </p:sp>
    </p:spTree>
    <p:extLst>
      <p:ext uri="{BB962C8B-B14F-4D97-AF65-F5344CB8AC3E}">
        <p14:creationId xmlns:p14="http://schemas.microsoft.com/office/powerpoint/2010/main" val="297606550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Образ слайда 1"/>
          <p:cNvSpPr>
            <a:spLocks noGrp="1" noRot="1" noChangeAspect="1" noTextEdit="1"/>
          </p:cNvSpPr>
          <p:nvPr>
            <p:ph type="sldImg"/>
          </p:nvPr>
        </p:nvSpPr>
        <p:spPr>
          <a:xfrm>
            <a:off x="381000" y="685800"/>
            <a:ext cx="6096000" cy="3429000"/>
          </a:xfrm>
          <a:ln/>
        </p:spPr>
      </p:sp>
      <p:sp>
        <p:nvSpPr>
          <p:cNvPr id="172035" name="Заметки 2"/>
          <p:cNvSpPr>
            <a:spLocks noGrp="1"/>
          </p:cNvSpPr>
          <p:nvPr>
            <p:ph type="body" idx="1"/>
          </p:nvPr>
        </p:nvSpPr>
        <p:spPr>
          <a:noFill/>
          <a:ln/>
        </p:spPr>
        <p:txBody>
          <a:bodyPr/>
          <a:lstStyle/>
          <a:p>
            <a:pPr eaLnBrk="1" hangingPunct="1"/>
            <a:endParaRPr lang="ru-RU"/>
          </a:p>
        </p:txBody>
      </p:sp>
      <p:sp>
        <p:nvSpPr>
          <p:cNvPr id="172036" name="Номер слайда 3"/>
          <p:cNvSpPr>
            <a:spLocks noGrp="1"/>
          </p:cNvSpPr>
          <p:nvPr>
            <p:ph type="sldNum" sz="quarter" idx="5"/>
          </p:nvPr>
        </p:nvSpPr>
        <p:spPr>
          <a:noFill/>
        </p:spPr>
        <p:txBody>
          <a:bodyPr/>
          <a:lstStyle/>
          <a:p>
            <a:fld id="{E63EDA0C-0A70-49A4-88A1-6C4EA46E6592}" type="slidenum">
              <a:rPr lang="ru-RU" smtClean="0"/>
              <a:pPr/>
              <a:t>92</a:t>
            </a:fld>
            <a:endParaRPr lang="ru-RU"/>
          </a:p>
        </p:txBody>
      </p:sp>
    </p:spTree>
    <p:extLst>
      <p:ext uri="{BB962C8B-B14F-4D97-AF65-F5344CB8AC3E}">
        <p14:creationId xmlns:p14="http://schemas.microsoft.com/office/powerpoint/2010/main" val="11815467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Образ слайда 1"/>
          <p:cNvSpPr>
            <a:spLocks noGrp="1" noRot="1" noChangeAspect="1" noTextEdit="1"/>
          </p:cNvSpPr>
          <p:nvPr>
            <p:ph type="sldImg"/>
          </p:nvPr>
        </p:nvSpPr>
        <p:spPr>
          <a:xfrm>
            <a:off x="381000" y="685800"/>
            <a:ext cx="6096000" cy="3429000"/>
          </a:xfrm>
          <a:ln/>
        </p:spPr>
      </p:sp>
      <p:sp>
        <p:nvSpPr>
          <p:cNvPr id="175107" name="Заметки 2"/>
          <p:cNvSpPr>
            <a:spLocks noGrp="1"/>
          </p:cNvSpPr>
          <p:nvPr>
            <p:ph type="body" idx="1"/>
          </p:nvPr>
        </p:nvSpPr>
        <p:spPr>
          <a:noFill/>
          <a:ln/>
        </p:spPr>
        <p:txBody>
          <a:bodyPr/>
          <a:lstStyle/>
          <a:p>
            <a:pPr eaLnBrk="1" hangingPunct="1"/>
            <a:endParaRPr lang="ru-RU"/>
          </a:p>
        </p:txBody>
      </p:sp>
      <p:sp>
        <p:nvSpPr>
          <p:cNvPr id="175108" name="Номер слайда 3"/>
          <p:cNvSpPr>
            <a:spLocks noGrp="1"/>
          </p:cNvSpPr>
          <p:nvPr>
            <p:ph type="sldNum" sz="quarter" idx="5"/>
          </p:nvPr>
        </p:nvSpPr>
        <p:spPr>
          <a:noFill/>
        </p:spPr>
        <p:txBody>
          <a:bodyPr/>
          <a:lstStyle/>
          <a:p>
            <a:fld id="{E3296F14-48E5-42A6-9E12-F562590954EE}" type="slidenum">
              <a:rPr lang="ru-RU" smtClean="0"/>
              <a:pPr/>
              <a:t>94</a:t>
            </a:fld>
            <a:endParaRPr lang="ru-RU"/>
          </a:p>
        </p:txBody>
      </p:sp>
    </p:spTree>
    <p:extLst>
      <p:ext uri="{BB962C8B-B14F-4D97-AF65-F5344CB8AC3E}">
        <p14:creationId xmlns:p14="http://schemas.microsoft.com/office/powerpoint/2010/main" val="33334089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Образ слайда 1"/>
          <p:cNvSpPr>
            <a:spLocks noGrp="1" noRot="1" noChangeAspect="1" noTextEdit="1"/>
          </p:cNvSpPr>
          <p:nvPr>
            <p:ph type="sldImg"/>
          </p:nvPr>
        </p:nvSpPr>
        <p:spPr>
          <a:xfrm>
            <a:off x="381000" y="685800"/>
            <a:ext cx="6096000" cy="3429000"/>
          </a:xfrm>
          <a:ln/>
        </p:spPr>
      </p:sp>
      <p:sp>
        <p:nvSpPr>
          <p:cNvPr id="176131" name="Заметки 2"/>
          <p:cNvSpPr>
            <a:spLocks noGrp="1"/>
          </p:cNvSpPr>
          <p:nvPr>
            <p:ph type="body" idx="1"/>
          </p:nvPr>
        </p:nvSpPr>
        <p:spPr>
          <a:noFill/>
          <a:ln/>
        </p:spPr>
        <p:txBody>
          <a:bodyPr/>
          <a:lstStyle/>
          <a:p>
            <a:pPr eaLnBrk="1" hangingPunct="1"/>
            <a:endParaRPr lang="ru-RU"/>
          </a:p>
        </p:txBody>
      </p:sp>
      <p:sp>
        <p:nvSpPr>
          <p:cNvPr id="176132" name="Номер слайда 3"/>
          <p:cNvSpPr>
            <a:spLocks noGrp="1"/>
          </p:cNvSpPr>
          <p:nvPr>
            <p:ph type="sldNum" sz="quarter" idx="5"/>
          </p:nvPr>
        </p:nvSpPr>
        <p:spPr>
          <a:noFill/>
        </p:spPr>
        <p:txBody>
          <a:bodyPr/>
          <a:lstStyle/>
          <a:p>
            <a:fld id="{04D7D134-9C9D-4B6B-AB0B-480FF792F222}" type="slidenum">
              <a:rPr lang="ru-RU" smtClean="0"/>
              <a:pPr/>
              <a:t>95</a:t>
            </a:fld>
            <a:endParaRPr lang="ru-RU"/>
          </a:p>
        </p:txBody>
      </p:sp>
    </p:spTree>
    <p:extLst>
      <p:ext uri="{BB962C8B-B14F-4D97-AF65-F5344CB8AC3E}">
        <p14:creationId xmlns:p14="http://schemas.microsoft.com/office/powerpoint/2010/main" val="289567150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Возможность делать внутри функции что угодно с аргументом, переданным по значению, очень полезна. В следующем примере функция </a:t>
            </a:r>
            <a:r>
              <a:rPr lang="ru-RU" sz="1200" kern="1200" dirty="0" err="1">
                <a:solidFill>
                  <a:schemeClr val="tx1"/>
                </a:solidFill>
                <a:effectLst/>
                <a:latin typeface="+mn-lt"/>
                <a:ea typeface="+mn-ea"/>
                <a:cs typeface="+mn-cs"/>
              </a:rPr>
              <a:t>UnderscoreSpaces</a:t>
            </a:r>
            <a:r>
              <a:rPr lang="ru-RU" dirty="0"/>
              <a:t> заменяет в переданной строке все пробелы на символ подчёркивания. Так как функция принимает строку по значению, манипуляции со строкой внутри функции никак не отражаются на строке </a:t>
            </a:r>
            <a:r>
              <a:rPr lang="ru-RU" sz="1200" kern="1200" dirty="0" err="1">
                <a:solidFill>
                  <a:schemeClr val="tx1"/>
                </a:solidFill>
                <a:effectLst/>
                <a:latin typeface="+mn-lt"/>
                <a:ea typeface="+mn-ea"/>
                <a:cs typeface="+mn-cs"/>
              </a:rPr>
              <a:t>greeting</a:t>
            </a:r>
            <a:r>
              <a:rPr lang="ru-RU" dirty="0"/>
              <a:t> из функции </a:t>
            </a:r>
            <a:r>
              <a:rPr lang="ru-RU" sz="1200" kern="1200" dirty="0" err="1">
                <a:solidFill>
                  <a:schemeClr val="tx1"/>
                </a:solidFill>
                <a:effectLst/>
                <a:latin typeface="+mn-lt"/>
                <a:ea typeface="+mn-ea"/>
                <a:cs typeface="+mn-cs"/>
              </a:rPr>
              <a:t>main</a:t>
            </a:r>
            <a:r>
              <a:rPr lang="ru-RU" dirty="0"/>
              <a:t>.</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103</a:t>
            </a:fld>
            <a:endParaRPr lang="ru-RU"/>
          </a:p>
        </p:txBody>
      </p:sp>
    </p:spTree>
    <p:extLst>
      <p:ext uri="{BB962C8B-B14F-4D97-AF65-F5344CB8AC3E}">
        <p14:creationId xmlns:p14="http://schemas.microsoft.com/office/powerpoint/2010/main" val="75464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8311FD2-5F8F-4879-823F-D02E6507B0D9}" type="slidenum">
              <a:rPr lang="ru-RU" smtClean="0"/>
              <a:pPr/>
              <a:t>11</a:t>
            </a:fld>
            <a:endParaRPr lang="ru-RU"/>
          </a:p>
        </p:txBody>
      </p:sp>
      <p:sp>
        <p:nvSpPr>
          <p:cNvPr id="117763" name="Rectangle 2"/>
          <p:cNvSpPr>
            <a:spLocks noGrp="1" noRot="1" noChangeAspect="1" noChangeArrowheads="1" noTextEdit="1"/>
          </p:cNvSpPr>
          <p:nvPr>
            <p:ph type="sldImg"/>
          </p:nvPr>
        </p:nvSpPr>
        <p:spPr>
          <a:xfrm>
            <a:off x="381000" y="685800"/>
            <a:ext cx="6096000" cy="3429000"/>
          </a:xfrm>
          <a:ln/>
        </p:spPr>
      </p:sp>
      <p:sp>
        <p:nvSpPr>
          <p:cNvPr id="117764" name="Rectangle 3"/>
          <p:cNvSpPr>
            <a:spLocks noGrp="1" noChangeArrowheads="1"/>
          </p:cNvSpPr>
          <p:nvPr>
            <p:ph type="body" idx="1"/>
          </p:nvPr>
        </p:nvSpPr>
        <p:spPr>
          <a:noFill/>
          <a:ln/>
        </p:spPr>
        <p:txBody>
          <a:bodyPr/>
          <a:lstStyle/>
          <a:p>
            <a:pPr eaLnBrk="1" hangingPunct="1">
              <a:lnSpc>
                <a:spcPct val="80000"/>
              </a:lnSpc>
            </a:pPr>
            <a:r>
              <a:rPr lang="ru-RU" sz="900" b="1" dirty="0"/>
              <a:t>Строковая константа</a:t>
            </a:r>
            <a:r>
              <a:rPr lang="ru-RU" sz="900" dirty="0"/>
              <a:t>, или </a:t>
            </a:r>
            <a:r>
              <a:rPr lang="ru-RU" sz="900" i="1" dirty="0"/>
              <a:t>строковый литерал</a:t>
            </a:r>
            <a:r>
              <a:rPr lang="ru-RU" sz="900" dirty="0"/>
              <a:t>, - это нуль или более символов, заключенных в двойные кавычки, как, например, </a:t>
            </a:r>
          </a:p>
          <a:p>
            <a:pPr eaLnBrk="1" hangingPunct="1">
              <a:lnSpc>
                <a:spcPct val="80000"/>
              </a:lnSpc>
            </a:pPr>
            <a:r>
              <a:rPr lang="ru-RU" sz="900" dirty="0"/>
              <a:t>"Я строковая константа” или "" /* пустая строка */ Кавычки не входят в строку, а служат только ее ограничителями. Так же, как и в символьные константы, в строки можно включать </a:t>
            </a:r>
            <a:r>
              <a:rPr lang="ru-RU" sz="900" dirty="0" err="1"/>
              <a:t>эскейп</a:t>
            </a:r>
            <a:r>
              <a:rPr lang="ru-RU" sz="900" dirty="0"/>
              <a:t>-последовательности; \", например, представляет собой двойную кавычку. Строковые константы можно конкатенировать ("склеивать”) во время компиляции; например, запись двух строк</a:t>
            </a:r>
          </a:p>
          <a:p>
            <a:pPr eaLnBrk="1" hangingPunct="1">
              <a:lnSpc>
                <a:spcPct val="80000"/>
              </a:lnSpc>
            </a:pPr>
            <a:r>
              <a:rPr lang="ru-RU" sz="900" dirty="0"/>
              <a:t>"Здравствуй," " мир!" эквивалентна записи одной следующей строки:</a:t>
            </a:r>
          </a:p>
          <a:p>
            <a:pPr eaLnBrk="1" hangingPunct="1">
              <a:lnSpc>
                <a:spcPct val="80000"/>
              </a:lnSpc>
            </a:pPr>
            <a:r>
              <a:rPr lang="ru-RU" sz="900" dirty="0"/>
              <a:t>"Здравствуй, мир!" Указанное свойство позволяет разбивать длинные строки на части и располагать эти части на отдельных строчках.</a:t>
            </a:r>
          </a:p>
          <a:p>
            <a:pPr eaLnBrk="1" hangingPunct="1">
              <a:lnSpc>
                <a:spcPct val="80000"/>
              </a:lnSpc>
            </a:pPr>
            <a:r>
              <a:rPr lang="ru-RU" sz="900" dirty="0"/>
              <a:t>Фактически строковая константа — это массив символов. Во внутреннем представлении строки в конце обязательно присутствует нулевой символ '\0' , поэтому памяти для строки требуется на один байт больше, чем число символов, расположенных между двойными кавычками. Это означает, что на длину задаваемой строки нет ограничения, но чтобы определить ее длину, требуется просмотреть всю строку.</a:t>
            </a:r>
          </a:p>
          <a:p>
            <a:pPr eaLnBrk="1" hangingPunct="1">
              <a:lnSpc>
                <a:spcPct val="80000"/>
              </a:lnSpc>
            </a:pPr>
            <a:r>
              <a:rPr lang="ru-RU" sz="900" dirty="0"/>
              <a:t>Функция </a:t>
            </a:r>
            <a:r>
              <a:rPr lang="ru-RU" sz="900" b="1" dirty="0" err="1"/>
              <a:t>strlen</a:t>
            </a:r>
            <a:r>
              <a:rPr lang="ru-RU" sz="900" b="1" dirty="0"/>
              <a:t>(s)</a:t>
            </a:r>
            <a:r>
              <a:rPr lang="ru-RU" sz="900" dirty="0"/>
              <a:t> вычисляет длину строки s без учета завершающего ее символа '\0' . Ниже приводится наша версия этой функции:</a:t>
            </a:r>
          </a:p>
          <a:p>
            <a:pPr eaLnBrk="1" hangingPunct="1">
              <a:lnSpc>
                <a:spcPct val="80000"/>
              </a:lnSpc>
            </a:pPr>
            <a:r>
              <a:rPr lang="ru-RU" sz="900" b="1" dirty="0">
                <a:latin typeface="Courier New" pitchFamily="49" charset="0"/>
              </a:rPr>
              <a:t>/* </a:t>
            </a:r>
            <a:r>
              <a:rPr lang="ru-RU" sz="900" b="1" dirty="0" err="1">
                <a:latin typeface="Courier New" pitchFamily="49" charset="0"/>
              </a:rPr>
              <a:t>strlen</a:t>
            </a:r>
            <a:r>
              <a:rPr lang="ru-RU" sz="900" b="1" dirty="0">
                <a:latin typeface="Courier New" pitchFamily="49" charset="0"/>
              </a:rPr>
              <a:t>: возвращает длину строки s */</a:t>
            </a:r>
          </a:p>
          <a:p>
            <a:pPr eaLnBrk="1" hangingPunct="1">
              <a:lnSpc>
                <a:spcPct val="80000"/>
              </a:lnSpc>
            </a:pPr>
            <a:r>
              <a:rPr lang="ru-RU" sz="900" b="1" dirty="0" err="1">
                <a:latin typeface="Courier New" pitchFamily="49" charset="0"/>
              </a:rPr>
              <a:t>int</a:t>
            </a:r>
            <a:r>
              <a:rPr lang="ru-RU" sz="900" b="1" dirty="0">
                <a:latin typeface="Courier New" pitchFamily="49" charset="0"/>
              </a:rPr>
              <a:t> </a:t>
            </a:r>
            <a:r>
              <a:rPr lang="ru-RU" sz="900" b="1" dirty="0" err="1">
                <a:latin typeface="Courier New" pitchFamily="49" charset="0"/>
              </a:rPr>
              <a:t>strlen</a:t>
            </a:r>
            <a:r>
              <a:rPr lang="ru-RU" sz="900" b="1" dirty="0">
                <a:latin typeface="Courier New" pitchFamily="49" charset="0"/>
              </a:rPr>
              <a:t>(</a:t>
            </a:r>
            <a:r>
              <a:rPr lang="ru-RU" sz="900" b="1" dirty="0" err="1">
                <a:latin typeface="Courier New" pitchFamily="49" charset="0"/>
              </a:rPr>
              <a:t>char</a:t>
            </a:r>
            <a:r>
              <a:rPr lang="ru-RU" sz="900" b="1" dirty="0">
                <a:latin typeface="Courier New" pitchFamily="49" charset="0"/>
              </a:rPr>
              <a:t> s[])</a:t>
            </a:r>
          </a:p>
          <a:p>
            <a:pPr eaLnBrk="1" hangingPunct="1">
              <a:lnSpc>
                <a:spcPct val="80000"/>
              </a:lnSpc>
            </a:pPr>
            <a:r>
              <a:rPr lang="ru-RU" sz="900" b="1" dirty="0">
                <a:latin typeface="Courier New" pitchFamily="49" charset="0"/>
              </a:rPr>
              <a:t>{</a:t>
            </a:r>
          </a:p>
          <a:p>
            <a:pPr eaLnBrk="1" hangingPunct="1">
              <a:lnSpc>
                <a:spcPct val="80000"/>
              </a:lnSpc>
            </a:pPr>
            <a:r>
              <a:rPr lang="ru-RU" sz="900" b="1" dirty="0">
                <a:latin typeface="Courier New" pitchFamily="49" charset="0"/>
              </a:rPr>
              <a:t>    </a:t>
            </a:r>
            <a:r>
              <a:rPr lang="ru-RU" sz="900" b="1" dirty="0" err="1">
                <a:latin typeface="Courier New" pitchFamily="49" charset="0"/>
              </a:rPr>
              <a:t>int</a:t>
            </a:r>
            <a:r>
              <a:rPr lang="ru-RU" sz="900" b="1" dirty="0">
                <a:latin typeface="Courier New" pitchFamily="49" charset="0"/>
              </a:rPr>
              <a:t> i = 0;</a:t>
            </a:r>
          </a:p>
          <a:p>
            <a:pPr eaLnBrk="1" hangingPunct="1">
              <a:lnSpc>
                <a:spcPct val="80000"/>
              </a:lnSpc>
            </a:pPr>
            <a:r>
              <a:rPr lang="ru-RU" sz="900" b="1" dirty="0">
                <a:latin typeface="Courier New" pitchFamily="49" charset="0"/>
              </a:rPr>
              <a:t>    </a:t>
            </a:r>
            <a:r>
              <a:rPr lang="ru-RU" sz="900" b="1" dirty="0" err="1">
                <a:latin typeface="Courier New" pitchFamily="49" charset="0"/>
              </a:rPr>
              <a:t>while</a:t>
            </a:r>
            <a:r>
              <a:rPr lang="ru-RU" sz="900" b="1" dirty="0">
                <a:latin typeface="Courier New" pitchFamily="49" charset="0"/>
              </a:rPr>
              <a:t> (s[i] != '\0')</a:t>
            </a:r>
          </a:p>
          <a:p>
            <a:pPr eaLnBrk="1" hangingPunct="1">
              <a:lnSpc>
                <a:spcPct val="80000"/>
              </a:lnSpc>
            </a:pPr>
            <a:r>
              <a:rPr lang="ru-RU" sz="900" b="1" dirty="0">
                <a:latin typeface="Courier New" pitchFamily="49" charset="0"/>
              </a:rPr>
              <a:t>        ++i;</a:t>
            </a:r>
          </a:p>
          <a:p>
            <a:pPr eaLnBrk="1" hangingPunct="1">
              <a:lnSpc>
                <a:spcPct val="80000"/>
              </a:lnSpc>
            </a:pPr>
            <a:r>
              <a:rPr lang="ru-RU" sz="900" b="1" dirty="0">
                <a:latin typeface="Courier New" pitchFamily="49" charset="0"/>
              </a:rPr>
              <a:t>    </a:t>
            </a:r>
            <a:r>
              <a:rPr lang="ru-RU" sz="900" b="1" dirty="0" err="1">
                <a:latin typeface="Courier New" pitchFamily="49" charset="0"/>
              </a:rPr>
              <a:t>return</a:t>
            </a:r>
            <a:r>
              <a:rPr lang="ru-RU" sz="900" b="1" dirty="0">
                <a:latin typeface="Courier New" pitchFamily="49" charset="0"/>
              </a:rPr>
              <a:t> i;</a:t>
            </a:r>
          </a:p>
          <a:p>
            <a:pPr eaLnBrk="1" hangingPunct="1">
              <a:lnSpc>
                <a:spcPct val="80000"/>
              </a:lnSpc>
            </a:pPr>
            <a:r>
              <a:rPr lang="ru-RU" sz="900" b="1" dirty="0">
                <a:latin typeface="Courier New" pitchFamily="49" charset="0"/>
              </a:rPr>
              <a:t>}</a:t>
            </a:r>
          </a:p>
          <a:p>
            <a:pPr eaLnBrk="1" hangingPunct="1">
              <a:lnSpc>
                <a:spcPct val="80000"/>
              </a:lnSpc>
            </a:pPr>
            <a:r>
              <a:rPr lang="ru-RU" sz="900" dirty="0"/>
              <a:t>Функция </a:t>
            </a:r>
            <a:r>
              <a:rPr lang="ru-RU" sz="900" b="1" dirty="0" err="1"/>
              <a:t>strlen</a:t>
            </a:r>
            <a:r>
              <a:rPr lang="ru-RU" sz="900" dirty="0"/>
              <a:t> и некоторые другие, применяемые к строкам, описаны в стандартном заголовочном файле </a:t>
            </a:r>
            <a:r>
              <a:rPr lang="ru-RU" sz="900" b="1" dirty="0"/>
              <a:t>&lt;</a:t>
            </a:r>
            <a:r>
              <a:rPr lang="ru-RU" sz="900" b="1" dirty="0" err="1"/>
              <a:t>string.h</a:t>
            </a:r>
            <a:r>
              <a:rPr lang="ru-RU" sz="900" b="1" dirty="0"/>
              <a:t>&gt;</a:t>
            </a:r>
            <a:r>
              <a:rPr lang="ru-RU" sz="900" dirty="0"/>
              <a:t>.</a:t>
            </a:r>
          </a:p>
          <a:p>
            <a:pPr eaLnBrk="1" hangingPunct="1">
              <a:lnSpc>
                <a:spcPct val="80000"/>
              </a:lnSpc>
            </a:pPr>
            <a:r>
              <a:rPr lang="ru-RU" sz="900" dirty="0"/>
              <a:t>Будьте внимательны и помните, что символьная константа и строка, содержащая один символ, не одно и то же: 'x' не то же самое, что "x". Запись 'x' обозначает целое значение, равное коду буквы x из стандартного символьного набора, а запись "x" - массив символов, который содержит один символ (букву x) и '\0'.</a:t>
            </a:r>
          </a:p>
        </p:txBody>
      </p:sp>
    </p:spTree>
    <p:extLst>
      <p:ext uri="{BB962C8B-B14F-4D97-AF65-F5344CB8AC3E}">
        <p14:creationId xmlns:p14="http://schemas.microsoft.com/office/powerpoint/2010/main" val="18811029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Однако иногда может возникнуть необходимость повлиять изнутри вызываемой функции на внешнюю переменную. Например, функция </a:t>
            </a:r>
            <a:r>
              <a:rPr lang="ru-RU" sz="1200" kern="1200" dirty="0" err="1">
                <a:solidFill>
                  <a:schemeClr val="tx1"/>
                </a:solidFill>
                <a:effectLst/>
                <a:latin typeface="+mn-lt"/>
                <a:ea typeface="+mn-ea"/>
                <a:cs typeface="+mn-cs"/>
                <a:hlinkClick r:id="rId3"/>
              </a:rPr>
              <a:t>std</a:t>
            </a:r>
            <a:r>
              <a:rPr lang="ru-RU" sz="1200" kern="1200" dirty="0">
                <a:solidFill>
                  <a:schemeClr val="tx1"/>
                </a:solidFill>
                <a:effectLst/>
                <a:latin typeface="+mn-lt"/>
                <a:ea typeface="+mn-ea"/>
                <a:cs typeface="+mn-cs"/>
                <a:hlinkClick r:id="rId3"/>
              </a:rPr>
              <a:t>::</a:t>
            </a:r>
            <a:r>
              <a:rPr lang="ru-RU" sz="1200" kern="1200" dirty="0" err="1">
                <a:solidFill>
                  <a:schemeClr val="tx1"/>
                </a:solidFill>
                <a:effectLst/>
                <a:latin typeface="+mn-lt"/>
                <a:ea typeface="+mn-ea"/>
                <a:cs typeface="+mn-cs"/>
                <a:hlinkClick r:id="rId3"/>
              </a:rPr>
              <a:t>getline</a:t>
            </a:r>
            <a:r>
              <a:rPr lang="ru-RU" dirty="0"/>
              <a:t> принимает поток, из которого выполняется чтение, и строку, в которую будет записана прочитанная строка.</a:t>
            </a:r>
            <a:endParaRPr lang="en-US" dirty="0"/>
          </a:p>
          <a:p>
            <a:endParaRPr lang="en-US" dirty="0"/>
          </a:p>
          <a:p>
            <a:r>
              <a:rPr lang="ru-RU" dirty="0"/>
              <a:t>Функция </a:t>
            </a:r>
            <a:r>
              <a:rPr lang="ru-RU" sz="1200" kern="1200" dirty="0" err="1">
                <a:solidFill>
                  <a:schemeClr val="tx1"/>
                </a:solidFill>
                <a:effectLst/>
                <a:latin typeface="+mn-lt"/>
                <a:ea typeface="+mn-ea"/>
                <a:cs typeface="+mn-cs"/>
              </a:rPr>
              <a:t>std</a:t>
            </a:r>
            <a:r>
              <a:rPr lang="ru-RU" sz="1200" kern="1200" dirty="0">
                <a:solidFill>
                  <a:schemeClr val="tx1"/>
                </a:solidFill>
                <a:effectLst/>
                <a:latin typeface="+mn-lt"/>
                <a:ea typeface="+mn-ea"/>
                <a:cs typeface="+mn-cs"/>
              </a:rPr>
              <a:t>::</a:t>
            </a:r>
            <a:r>
              <a:rPr lang="ru-RU" sz="1200" kern="1200" dirty="0" err="1">
                <a:solidFill>
                  <a:schemeClr val="tx1"/>
                </a:solidFill>
                <a:effectLst/>
                <a:latin typeface="+mn-lt"/>
                <a:ea typeface="+mn-ea"/>
                <a:cs typeface="+mn-cs"/>
              </a:rPr>
              <a:t>getline</a:t>
            </a:r>
            <a:r>
              <a:rPr lang="ru-RU" dirty="0"/>
              <a:t> использует другой способ передачи аргумента — </a:t>
            </a:r>
            <a:r>
              <a:rPr lang="ru-RU" b="1" dirty="0">
                <a:effectLst/>
              </a:rPr>
              <a:t>передачу по ссылке</a:t>
            </a:r>
            <a:r>
              <a:rPr lang="ru-RU" dirty="0"/>
              <a:t>. Чтобы использовать его, нужно между типом параметра и его именем поставить знак </a:t>
            </a:r>
            <a:r>
              <a:rPr lang="ru-RU" sz="1200" kern="1200" dirty="0">
                <a:solidFill>
                  <a:schemeClr val="tx1"/>
                </a:solidFill>
                <a:effectLst/>
                <a:latin typeface="+mn-lt"/>
                <a:ea typeface="+mn-ea"/>
                <a:cs typeface="+mn-cs"/>
              </a:rPr>
              <a:t>&amp;</a:t>
            </a:r>
            <a:r>
              <a:rPr lang="ru-RU" dirty="0"/>
              <a:t>. В этом случае копия переданной переменной создаваться не будет, и изменение аргумента скажется на значении переменной из вызывающей функции.</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104</a:t>
            </a:fld>
            <a:endParaRPr lang="ru-RU"/>
          </a:p>
        </p:txBody>
      </p:sp>
    </p:spTree>
    <p:extLst>
      <p:ext uri="{BB962C8B-B14F-4D97-AF65-F5344CB8AC3E}">
        <p14:creationId xmlns:p14="http://schemas.microsoft.com/office/powerpoint/2010/main" val="243581046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Покажем пользу от передачи по ссылке на примере функции </a:t>
            </a:r>
            <a:r>
              <a:rPr lang="ru-RU" sz="1200" kern="1200" dirty="0" err="1">
                <a:solidFill>
                  <a:schemeClr val="tx1"/>
                </a:solidFill>
                <a:effectLst/>
                <a:latin typeface="+mn-lt"/>
                <a:ea typeface="+mn-ea"/>
                <a:cs typeface="+mn-cs"/>
              </a:rPr>
              <a:t>RemoveSpaces</a:t>
            </a:r>
            <a:r>
              <a:rPr lang="ru-RU" dirty="0"/>
              <a:t>. Она получает ссылку на строку, из которой удаляет все пробельные символы.</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105</a:t>
            </a:fld>
            <a:endParaRPr lang="ru-RU"/>
          </a:p>
        </p:txBody>
      </p:sp>
    </p:spTree>
    <p:extLst>
      <p:ext uri="{BB962C8B-B14F-4D97-AF65-F5344CB8AC3E}">
        <p14:creationId xmlns:p14="http://schemas.microsoft.com/office/powerpoint/2010/main" val="419273677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Аргумент, переданный по ссылке, можно использовать, чтобы вернуть из функции дополнительное значение, помимо основного. Аргумент, который функция принимает по ссылке и использует только для записи, называется </a:t>
            </a:r>
            <a:r>
              <a:rPr lang="ru-RU" b="1" dirty="0">
                <a:effectLst/>
              </a:rPr>
              <a:t>выходным аргументом</a:t>
            </a:r>
            <a:r>
              <a:rPr lang="ru-RU" dirty="0"/>
              <a:t> (</a:t>
            </a:r>
            <a:r>
              <a:rPr lang="ru-RU" dirty="0" err="1"/>
              <a:t>output</a:t>
            </a:r>
            <a:r>
              <a:rPr lang="ru-RU" dirty="0"/>
              <a:t> </a:t>
            </a:r>
            <a:r>
              <a:rPr lang="ru-RU" dirty="0" err="1"/>
              <a:t>argument</a:t>
            </a:r>
            <a:r>
              <a:rPr lang="ru-RU" dirty="0"/>
              <a:t>).</a:t>
            </a:r>
          </a:p>
          <a:p>
            <a:endParaRPr lang="ru-RU" dirty="0"/>
          </a:p>
          <a:p>
            <a:r>
              <a:rPr lang="ru-RU" dirty="0"/>
              <a:t>Если запустить эту программу и ввести число 2, программа выведет обратное ему число — 0.5, так как 0.5 * 2 = 1. Если ввести 0, программа выведет строку </a:t>
            </a:r>
            <a:r>
              <a:rPr lang="ru-RU" dirty="0" err="1"/>
              <a:t>Error</a:t>
            </a:r>
            <a:r>
              <a:rPr lang="ru-RU" dirty="0"/>
              <a:t>, так как не существует числа, которое при умножении на ноль давало бы единицу.</a:t>
            </a:r>
          </a:p>
          <a:p>
            <a:r>
              <a:rPr lang="ru-RU" dirty="0"/>
              <a:t>Важно следить за тем, чтобы в выходной аргумент всегда записывалось значение, если вызывающая сторона его ожидает. Иначе можно получить неактуальное значение или вообще мусор.</a:t>
            </a:r>
          </a:p>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106</a:t>
            </a:fld>
            <a:endParaRPr lang="ru-RU"/>
          </a:p>
        </p:txBody>
      </p:sp>
    </p:spTree>
    <p:extLst>
      <p:ext uri="{BB962C8B-B14F-4D97-AF65-F5344CB8AC3E}">
        <p14:creationId xmlns:p14="http://schemas.microsoft.com/office/powerpoint/2010/main" val="72123827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функции </a:t>
            </a:r>
            <a:r>
              <a:rPr lang="ru-RU" sz="1200" kern="1200" dirty="0" err="1">
                <a:solidFill>
                  <a:schemeClr val="tx1"/>
                </a:solidFill>
                <a:effectLst/>
                <a:latin typeface="+mn-lt"/>
                <a:ea typeface="+mn-ea"/>
                <a:cs typeface="+mn-cs"/>
              </a:rPr>
              <a:t>Invert</a:t>
            </a:r>
            <a:r>
              <a:rPr lang="ru-RU" dirty="0"/>
              <a:t> не изменяется значение параметра </a:t>
            </a:r>
            <a:r>
              <a:rPr lang="ru-RU" sz="1200" kern="1200" dirty="0" err="1">
                <a:solidFill>
                  <a:schemeClr val="tx1"/>
                </a:solidFill>
                <a:effectLst/>
                <a:latin typeface="+mn-lt"/>
                <a:ea typeface="+mn-ea"/>
                <a:cs typeface="+mn-cs"/>
              </a:rPr>
              <a:t>was_error</a:t>
            </a:r>
            <a:r>
              <a:rPr lang="ru-RU" dirty="0"/>
              <a:t>, если в </a:t>
            </a:r>
            <a:r>
              <a:rPr lang="ru-RU" sz="1200" kern="1200" dirty="0" err="1">
                <a:solidFill>
                  <a:schemeClr val="tx1"/>
                </a:solidFill>
                <a:effectLst/>
                <a:latin typeface="+mn-lt"/>
                <a:ea typeface="+mn-ea"/>
                <a:cs typeface="+mn-cs"/>
              </a:rPr>
              <a:t>number</a:t>
            </a:r>
            <a:r>
              <a:rPr lang="ru-RU" dirty="0"/>
              <a:t> было ненулевое значение. Функция </a:t>
            </a:r>
            <a:r>
              <a:rPr lang="ru-RU" sz="1200" kern="1200" dirty="0" err="1">
                <a:solidFill>
                  <a:schemeClr val="tx1"/>
                </a:solidFill>
                <a:effectLst/>
                <a:latin typeface="+mn-lt"/>
                <a:ea typeface="+mn-ea"/>
                <a:cs typeface="+mn-cs"/>
              </a:rPr>
              <a:t>main</a:t>
            </a:r>
            <a:r>
              <a:rPr lang="ru-RU" dirty="0"/>
              <a:t> инициализирует </a:t>
            </a:r>
            <a:r>
              <a:rPr lang="ru-RU" sz="1200" kern="1200" dirty="0" err="1">
                <a:solidFill>
                  <a:schemeClr val="tx1"/>
                </a:solidFill>
                <a:effectLst/>
                <a:latin typeface="+mn-lt"/>
                <a:ea typeface="+mn-ea"/>
                <a:cs typeface="+mn-cs"/>
              </a:rPr>
              <a:t>was_error</a:t>
            </a:r>
            <a:r>
              <a:rPr lang="ru-RU" dirty="0"/>
              <a:t> значением </a:t>
            </a:r>
            <a:r>
              <a:rPr lang="ru-RU" sz="1200" kern="1200" dirty="0" err="1">
                <a:solidFill>
                  <a:schemeClr val="tx1"/>
                </a:solidFill>
                <a:effectLst/>
                <a:latin typeface="+mn-lt"/>
                <a:ea typeface="+mn-ea"/>
                <a:cs typeface="+mn-cs"/>
              </a:rPr>
              <a:t>true</a:t>
            </a:r>
            <a:r>
              <a:rPr lang="ru-RU" dirty="0"/>
              <a:t>. Поэтому после возврата из </a:t>
            </a:r>
            <a:r>
              <a:rPr lang="ru-RU" sz="1200" kern="1200" dirty="0" err="1">
                <a:solidFill>
                  <a:schemeClr val="tx1"/>
                </a:solidFill>
                <a:effectLst/>
                <a:latin typeface="+mn-lt"/>
                <a:ea typeface="+mn-ea"/>
                <a:cs typeface="+mn-cs"/>
              </a:rPr>
              <a:t>Invert</a:t>
            </a:r>
            <a:r>
              <a:rPr lang="ru-RU" dirty="0"/>
              <a:t> в </a:t>
            </a:r>
            <a:r>
              <a:rPr lang="ru-RU" sz="1200" kern="1200" dirty="0" err="1">
                <a:solidFill>
                  <a:schemeClr val="tx1"/>
                </a:solidFill>
                <a:effectLst/>
                <a:latin typeface="+mn-lt"/>
                <a:ea typeface="+mn-ea"/>
                <a:cs typeface="+mn-cs"/>
              </a:rPr>
              <a:t>main</a:t>
            </a:r>
            <a:r>
              <a:rPr lang="ru-RU" dirty="0"/>
              <a:t> в переменной </a:t>
            </a:r>
            <a:r>
              <a:rPr lang="ru-RU" sz="1200" kern="1200" dirty="0" err="1">
                <a:solidFill>
                  <a:schemeClr val="tx1"/>
                </a:solidFill>
                <a:effectLst/>
                <a:latin typeface="+mn-lt"/>
                <a:ea typeface="+mn-ea"/>
                <a:cs typeface="+mn-cs"/>
              </a:rPr>
              <a:t>was_error</a:t>
            </a:r>
            <a:r>
              <a:rPr lang="ru-RU" dirty="0"/>
              <a:t> будет значение </a:t>
            </a:r>
            <a:r>
              <a:rPr lang="ru-RU" sz="1200" kern="1200" dirty="0" err="1">
                <a:solidFill>
                  <a:schemeClr val="tx1"/>
                </a:solidFill>
                <a:effectLst/>
                <a:latin typeface="+mn-lt"/>
                <a:ea typeface="+mn-ea"/>
                <a:cs typeface="+mn-cs"/>
              </a:rPr>
              <a:t>true</a:t>
            </a:r>
            <a:r>
              <a:rPr lang="ru-RU" dirty="0"/>
              <a:t>, и программа напечатает строку </a:t>
            </a:r>
            <a:r>
              <a:rPr lang="ru-RU" sz="1200" kern="1200" dirty="0" err="1">
                <a:solidFill>
                  <a:schemeClr val="tx1"/>
                </a:solidFill>
                <a:effectLst/>
                <a:latin typeface="+mn-lt"/>
                <a:ea typeface="+mn-ea"/>
                <a:cs typeface="+mn-cs"/>
              </a:rPr>
              <a:t>Error</a:t>
            </a:r>
            <a:r>
              <a:rPr lang="ru-RU" dirty="0"/>
              <a:t>. Чтобы исправить ошибку, нужно в </a:t>
            </a:r>
            <a:r>
              <a:rPr lang="ru-RU" sz="1200" kern="1200" dirty="0" err="1">
                <a:solidFill>
                  <a:schemeClr val="tx1"/>
                </a:solidFill>
                <a:effectLst/>
                <a:latin typeface="+mn-lt"/>
                <a:ea typeface="+mn-ea"/>
                <a:cs typeface="+mn-cs"/>
              </a:rPr>
              <a:t>was_error</a:t>
            </a:r>
            <a:r>
              <a:rPr lang="ru-RU" dirty="0"/>
              <a:t> записывать значение </a:t>
            </a:r>
            <a:r>
              <a:rPr lang="ru-RU" sz="1200" kern="1200" dirty="0" err="1">
                <a:solidFill>
                  <a:schemeClr val="tx1"/>
                </a:solidFill>
                <a:effectLst/>
                <a:latin typeface="+mn-lt"/>
                <a:ea typeface="+mn-ea"/>
                <a:cs typeface="+mn-cs"/>
              </a:rPr>
              <a:t>false</a:t>
            </a:r>
            <a:r>
              <a:rPr lang="ru-RU" dirty="0"/>
              <a:t>, если в </a:t>
            </a:r>
            <a:r>
              <a:rPr lang="ru-RU" sz="1200" kern="1200" dirty="0" err="1">
                <a:solidFill>
                  <a:schemeClr val="tx1"/>
                </a:solidFill>
                <a:effectLst/>
                <a:latin typeface="+mn-lt"/>
                <a:ea typeface="+mn-ea"/>
                <a:cs typeface="+mn-cs"/>
              </a:rPr>
              <a:t>number</a:t>
            </a:r>
            <a:r>
              <a:rPr lang="ru-RU" dirty="0"/>
              <a:t> не ноль.</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107</a:t>
            </a:fld>
            <a:endParaRPr lang="ru-RU"/>
          </a:p>
        </p:txBody>
      </p:sp>
    </p:spTree>
    <p:extLst>
      <p:ext uri="{BB962C8B-B14F-4D97-AF65-F5344CB8AC3E}">
        <p14:creationId xmlns:p14="http://schemas.microsoft.com/office/powerpoint/2010/main" val="272811386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 ссылке можно передать только реально существующий объект, такой как переменная или элемент вектора. Временный объект, который образуется в ходе вычислений выражения, передать по ссылке нельзя.</a:t>
            </a:r>
          </a:p>
          <a:p>
            <a:r>
              <a:rPr lang="ru-RU" dirty="0"/>
              <a:t>Нельзя передать константную переменную. Значение константной переменной изменять нельзя, поэтому попытка передать константу в функцию, которая попытается её изменить, завершится ошибкой.</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108</a:t>
            </a:fld>
            <a:endParaRPr lang="ru-RU"/>
          </a:p>
        </p:txBody>
      </p:sp>
    </p:spTree>
    <p:extLst>
      <p:ext uri="{BB962C8B-B14F-4D97-AF65-F5344CB8AC3E}">
        <p14:creationId xmlns:p14="http://schemas.microsoft.com/office/powerpoint/2010/main" val="57666165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У передачи параметра по ссылке есть ещё одно полезное качество: так как функция работает с оригинальным объектом, не нужно тратить время процессора и память на создание копии. Это особенно актуально, когда функция принимает строку или вектор. Эти объекты могут содержать много элементов, и их копирование может быть затратным.</a:t>
            </a:r>
          </a:p>
          <a:p>
            <a:endParaRPr lang="ru-RU" dirty="0"/>
          </a:p>
          <a:p>
            <a:r>
              <a:rPr lang="ru-RU" dirty="0"/>
              <a:t>Чтобы не копировать тяжёлый объект в функцию, которая не изменяет его значение, применяется передача по константной ссылке. Внутри функции нельзя изменить значение такого аргумента. Поэтому ограничения, которые были у обычных, </a:t>
            </a:r>
            <a:r>
              <a:rPr lang="ru-RU" dirty="0" err="1"/>
              <a:t>неконстантных</a:t>
            </a:r>
            <a:r>
              <a:rPr lang="ru-RU" dirty="0"/>
              <a:t>, ссылок, здесь отсутствуют.</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110</a:t>
            </a:fld>
            <a:endParaRPr lang="ru-RU"/>
          </a:p>
        </p:txBody>
      </p:sp>
    </p:spTree>
    <p:extLst>
      <p:ext uri="{BB962C8B-B14F-4D97-AF65-F5344CB8AC3E}">
        <p14:creationId xmlns:p14="http://schemas.microsoft.com/office/powerpoint/2010/main" val="351632190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Передача аргумента по ссылке, в том числе константной, имеет небольшие накладные расходы. Они становятся заметными, когда передаются простые типы данных: целые и вещественные числа, символы, </a:t>
            </a:r>
            <a:r>
              <a:rPr lang="ru-RU" sz="1200" kern="1200" dirty="0" err="1">
                <a:solidFill>
                  <a:schemeClr val="tx1"/>
                </a:solidFill>
                <a:effectLst/>
                <a:latin typeface="+mn-lt"/>
                <a:ea typeface="+mn-ea"/>
                <a:cs typeface="+mn-cs"/>
              </a:rPr>
              <a:t>bool</a:t>
            </a:r>
            <a:r>
              <a:rPr lang="ru-RU" dirty="0"/>
              <a:t>. Простые типы выгоднее передавать по значению:</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112</a:t>
            </a:fld>
            <a:endParaRPr lang="ru-RU"/>
          </a:p>
        </p:txBody>
      </p:sp>
    </p:spTree>
    <p:extLst>
      <p:ext uri="{BB962C8B-B14F-4D97-AF65-F5344CB8AC3E}">
        <p14:creationId xmlns:p14="http://schemas.microsoft.com/office/powerpoint/2010/main" val="242404359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effectLst/>
              </a:rPr>
              <a:t>Функция</a:t>
            </a:r>
            <a:r>
              <a:rPr lang="ru-RU" dirty="0"/>
              <a:t> не модифицирует строку, поэтому параметр следует принимать по константной ссылке, чтобы избежать копирования строки.</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113</a:t>
            </a:fld>
            <a:endParaRPr lang="ru-RU"/>
          </a:p>
        </p:txBody>
      </p:sp>
    </p:spTree>
    <p:extLst>
      <p:ext uri="{BB962C8B-B14F-4D97-AF65-F5344CB8AC3E}">
        <p14:creationId xmlns:p14="http://schemas.microsoft.com/office/powerpoint/2010/main" val="97982919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Функция должна принять аргумент по значению, так как </a:t>
            </a:r>
            <a:r>
              <a:rPr lang="ru-RU" sz="1200" kern="1200" dirty="0" err="1">
                <a:solidFill>
                  <a:schemeClr val="tx1"/>
                </a:solidFill>
                <a:effectLst/>
                <a:latin typeface="+mn-lt"/>
                <a:ea typeface="+mn-ea"/>
                <a:cs typeface="+mn-cs"/>
              </a:rPr>
              <a:t>int</a:t>
            </a:r>
            <a:r>
              <a:rPr lang="ru-RU" dirty="0"/>
              <a:t> легковесный, а сама функция не меняет аргумент.</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114</a:t>
            </a:fld>
            <a:endParaRPr lang="ru-RU"/>
          </a:p>
        </p:txBody>
      </p:sp>
    </p:spTree>
    <p:extLst>
      <p:ext uri="{BB962C8B-B14F-4D97-AF65-F5344CB8AC3E}">
        <p14:creationId xmlns:p14="http://schemas.microsoft.com/office/powerpoint/2010/main" val="218908804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Чтобы обменять значения переданных переменных, их следует принимать по ссылке.</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115</a:t>
            </a:fld>
            <a:endParaRPr lang="ru-RU"/>
          </a:p>
        </p:txBody>
      </p:sp>
    </p:spTree>
    <p:extLst>
      <p:ext uri="{BB962C8B-B14F-4D97-AF65-F5344CB8AC3E}">
        <p14:creationId xmlns:p14="http://schemas.microsoft.com/office/powerpoint/2010/main" val="2368937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pPr/>
              <a:t>13</a:t>
            </a:fld>
            <a:endParaRPr lang="ru-RU"/>
          </a:p>
        </p:txBody>
      </p:sp>
    </p:spTree>
    <p:extLst>
      <p:ext uri="{BB962C8B-B14F-4D97-AF65-F5344CB8AC3E}">
        <p14:creationId xmlns:p14="http://schemas.microsoft.com/office/powerpoint/2010/main" val="89448945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Функция возвращает модуль переданного числа. От неё не ожидается, что аргумент будет изменён. Поэтому его следует принять по значению.</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116</a:t>
            </a:fld>
            <a:endParaRPr lang="ru-RU"/>
          </a:p>
        </p:txBody>
      </p:sp>
    </p:spTree>
    <p:extLst>
      <p:ext uri="{BB962C8B-B14F-4D97-AF65-F5344CB8AC3E}">
        <p14:creationId xmlns:p14="http://schemas.microsoft.com/office/powerpoint/2010/main" val="19459357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От функции ожидается, что она вернёт модифицированную копию строки. Поэтому строку следует принимать по значению, чтобы её модификация не отразилась на переданном значении.</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117</a:t>
            </a:fld>
            <a:endParaRPr lang="ru-RU"/>
          </a:p>
        </p:txBody>
      </p:sp>
    </p:spTree>
    <p:extLst>
      <p:ext uri="{BB962C8B-B14F-4D97-AF65-F5344CB8AC3E}">
        <p14:creationId xmlns:p14="http://schemas.microsoft.com/office/powerpoint/2010/main" val="20368064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4CEA84B-4DFD-4945-A78A-7705FCF0C5E5}" type="slidenum">
              <a:rPr lang="ru-RU" smtClean="0"/>
              <a:pPr/>
              <a:t>119</a:t>
            </a:fld>
            <a:endParaRPr lang="ru-RU"/>
          </a:p>
        </p:txBody>
      </p:sp>
      <p:sp>
        <p:nvSpPr>
          <p:cNvPr id="131075" name="Rectangle 2"/>
          <p:cNvSpPr>
            <a:spLocks noGrp="1" noRot="1" noChangeAspect="1" noChangeArrowheads="1" noTextEdit="1"/>
          </p:cNvSpPr>
          <p:nvPr>
            <p:ph type="sldImg"/>
          </p:nvPr>
        </p:nvSpPr>
        <p:spPr>
          <a:xfrm>
            <a:off x="458788" y="500063"/>
            <a:ext cx="4368800" cy="2457450"/>
          </a:xfrm>
          <a:ln/>
        </p:spPr>
      </p:sp>
      <p:sp>
        <p:nvSpPr>
          <p:cNvPr id="131076" name="Rectangle 3"/>
          <p:cNvSpPr>
            <a:spLocks noGrp="1" noChangeArrowheads="1"/>
          </p:cNvSpPr>
          <p:nvPr>
            <p:ph type="body" idx="1"/>
          </p:nvPr>
        </p:nvSpPr>
        <p:spPr>
          <a:xfrm>
            <a:off x="357188" y="3143250"/>
            <a:ext cx="6143625" cy="5572125"/>
          </a:xfrm>
          <a:noFill/>
          <a:ln/>
        </p:spPr>
        <p:txBody>
          <a:bodyPr/>
          <a:lstStyle/>
          <a:p>
            <a:pPr eaLnBrk="1" hangingPunct="1">
              <a:lnSpc>
                <a:spcPct val="80000"/>
              </a:lnSpc>
            </a:pPr>
            <a:r>
              <a:rPr lang="ru-RU" sz="800" i="1" dirty="0"/>
              <a:t>Структура</a:t>
            </a:r>
            <a:r>
              <a:rPr lang="ru-RU" sz="800" dirty="0"/>
              <a:t> - это одна или несколько переменных (возможно, различных типов), которые для удобства работы с ними сгруппированы под одним именем. (В некоторых языках, в частности в Паскале, структуры называются записями.) Структуры помогают в организации сложных данных (особенно в больших программах), поскольку позволяют группу связанных между собой переменных трактовать не как множество отдельных элементов, а как единое целое. </a:t>
            </a:r>
          </a:p>
          <a:p>
            <a:pPr eaLnBrk="1" hangingPunct="1">
              <a:lnSpc>
                <a:spcPct val="80000"/>
              </a:lnSpc>
            </a:pPr>
            <a:r>
              <a:rPr lang="ru-RU" sz="800" dirty="0"/>
              <a:t>Традиционный пример структуры - строка платежной ведомости. Она содержит такие сведения о служащем, как его полное имя, адрес, номер карточки социального страхования, зарплата и т. д. Некоторые из этих характеристик сами могут быть структурами: например, полное имя состоит из нескольких компонент (фамилии, имени и отчества); аналогично адрес, и даже зарплата. Другой пример (более типичный для Си) - из области графики: точка есть пара координат, прямоугольник есть пара точек и т. д. </a:t>
            </a:r>
          </a:p>
          <a:p>
            <a:pPr eaLnBrk="1" hangingPunct="1">
              <a:lnSpc>
                <a:spcPct val="80000"/>
              </a:lnSpc>
            </a:pPr>
            <a:r>
              <a:rPr lang="ru-RU" sz="800" dirty="0"/>
              <a:t>Главные изменения, внесенные стандартом ANSI в отношении структур, - это введение для них операции присваивания. Структуры могут копироваться, над ними могут выполняться операции присваивания, их можно передавать функциям в качестве аргументов, а функции могут возвращать их в качестве результатов. В большинстве компиляторов уже давно реализованы эти возможности, но теперь они точно оговорены стандартом. Для автоматических структур и массивов теперь также допускается инициализация. </a:t>
            </a:r>
          </a:p>
          <a:p>
            <a:pPr eaLnBrk="1" hangingPunct="1">
              <a:lnSpc>
                <a:spcPct val="80000"/>
              </a:lnSpc>
            </a:pPr>
            <a:r>
              <a:rPr lang="ru-RU" sz="800" dirty="0"/>
              <a:t>Объявление структуры начинается с ключевого слова </a:t>
            </a:r>
            <a:r>
              <a:rPr lang="ru-RU" sz="800" b="1" dirty="0" err="1"/>
              <a:t>struct</a:t>
            </a:r>
            <a:r>
              <a:rPr lang="ru-RU" sz="800" dirty="0"/>
              <a:t> и содержит список объявлений, заключенный в фигурные скобки. За словом </a:t>
            </a:r>
            <a:r>
              <a:rPr lang="ru-RU" sz="800" b="1" dirty="0" err="1"/>
              <a:t>struct</a:t>
            </a:r>
            <a:r>
              <a:rPr lang="ru-RU" sz="800" dirty="0"/>
              <a:t> может следовать имя, называемое </a:t>
            </a:r>
            <a:r>
              <a:rPr lang="ru-RU" sz="800" i="1" dirty="0"/>
              <a:t>тегом структуры</a:t>
            </a:r>
            <a:r>
              <a:rPr lang="ru-RU" sz="800" dirty="0"/>
              <a:t> </a:t>
            </a:r>
          </a:p>
          <a:p>
            <a:pPr eaLnBrk="1" hangingPunct="1">
              <a:lnSpc>
                <a:spcPct val="80000"/>
              </a:lnSpc>
            </a:pPr>
            <a:r>
              <a:rPr lang="ru-RU" sz="800" dirty="0"/>
              <a:t>Тег дает название структуре данного вида и далее может служить кратким обозначением той части объявления, которая заключена в фигурные скобки. </a:t>
            </a:r>
          </a:p>
          <a:p>
            <a:pPr eaLnBrk="1" hangingPunct="1">
              <a:lnSpc>
                <a:spcPct val="80000"/>
              </a:lnSpc>
            </a:pPr>
            <a:r>
              <a:rPr lang="ru-RU" sz="800" dirty="0"/>
              <a:t>Перечисленные в структуре переменные называются </a:t>
            </a:r>
            <a:r>
              <a:rPr lang="ru-RU" sz="800" i="1" dirty="0"/>
              <a:t>элементами.</a:t>
            </a:r>
            <a:r>
              <a:rPr lang="ru-RU" sz="800" dirty="0"/>
              <a:t> Имена элементов и тегов без каких-либо коллизий могут совпадать с именами обычных переменных (т. е. не элементов), так как они всегда различимы по контексту. Более того, одни и те же имена элементов могут встречаться в разных структурах, хотя, если следовать хорошему стилю программирования, лучше одинаковые имена давать только близким по смыслу объектам. </a:t>
            </a:r>
          </a:p>
          <a:p>
            <a:pPr eaLnBrk="1" hangingPunct="1">
              <a:lnSpc>
                <a:spcPct val="80000"/>
              </a:lnSpc>
            </a:pPr>
            <a:r>
              <a:rPr lang="ru-RU" sz="800" dirty="0"/>
              <a:t>Объявление структуры определяет тип. За правой фигурной скобкой, закрывающей список элементов, могут следовать переменные точно так же, как они могут быть указаны после названия любого базового типа. Таким образом, выражение </a:t>
            </a:r>
          </a:p>
          <a:p>
            <a:pPr eaLnBrk="1" hangingPunct="1">
              <a:lnSpc>
                <a:spcPct val="80000"/>
              </a:lnSpc>
            </a:pPr>
            <a:r>
              <a:rPr lang="ru-RU" sz="800" dirty="0" err="1"/>
              <a:t>struct</a:t>
            </a:r>
            <a:r>
              <a:rPr lang="ru-RU" sz="800" dirty="0"/>
              <a:t> {...} </a:t>
            </a:r>
            <a:r>
              <a:rPr lang="ru-RU" sz="800" dirty="0" err="1"/>
              <a:t>x</a:t>
            </a:r>
            <a:r>
              <a:rPr lang="ru-RU" sz="800" dirty="0"/>
              <a:t>, </a:t>
            </a:r>
            <a:r>
              <a:rPr lang="ru-RU" sz="800" dirty="0" err="1"/>
              <a:t>y</a:t>
            </a:r>
            <a:r>
              <a:rPr lang="ru-RU" sz="800" dirty="0"/>
              <a:t>, </a:t>
            </a:r>
            <a:r>
              <a:rPr lang="ru-RU" sz="800" dirty="0" err="1"/>
              <a:t>z</a:t>
            </a:r>
            <a:r>
              <a:rPr lang="ru-RU" sz="800" dirty="0"/>
              <a:t>; с точки зрения синтаксиса аналогично выражению </a:t>
            </a:r>
          </a:p>
          <a:p>
            <a:pPr eaLnBrk="1" hangingPunct="1">
              <a:lnSpc>
                <a:spcPct val="80000"/>
              </a:lnSpc>
            </a:pPr>
            <a:r>
              <a:rPr lang="ru-RU" sz="800" dirty="0" err="1"/>
              <a:t>int</a:t>
            </a:r>
            <a:r>
              <a:rPr lang="ru-RU" sz="800" dirty="0"/>
              <a:t> </a:t>
            </a:r>
            <a:r>
              <a:rPr lang="ru-RU" sz="800" dirty="0" err="1"/>
              <a:t>х</a:t>
            </a:r>
            <a:r>
              <a:rPr lang="ru-RU" sz="800" dirty="0"/>
              <a:t>, у, </a:t>
            </a:r>
            <a:r>
              <a:rPr lang="ru-RU" sz="800" dirty="0" err="1"/>
              <a:t>z</a:t>
            </a:r>
            <a:r>
              <a:rPr lang="ru-RU" sz="800" dirty="0"/>
              <a:t>; в том смысле, что и то и другое объявляет </a:t>
            </a:r>
            <a:r>
              <a:rPr lang="ru-RU" sz="800" i="1" dirty="0" err="1"/>
              <a:t>x</a:t>
            </a:r>
            <a:r>
              <a:rPr lang="ru-RU" sz="800" dirty="0"/>
              <a:t>, </a:t>
            </a:r>
            <a:r>
              <a:rPr lang="ru-RU" sz="800" i="1" dirty="0" err="1"/>
              <a:t>y</a:t>
            </a:r>
            <a:r>
              <a:rPr lang="ru-RU" sz="800" dirty="0"/>
              <a:t> и </a:t>
            </a:r>
            <a:r>
              <a:rPr lang="ru-RU" sz="800" i="1" dirty="0" err="1"/>
              <a:t>z</a:t>
            </a:r>
            <a:r>
              <a:rPr lang="ru-RU" sz="800" dirty="0"/>
              <a:t> переменными указанного типа; и то и другое приведет к выделению памяти соответствующего размера. </a:t>
            </a:r>
          </a:p>
          <a:p>
            <a:pPr eaLnBrk="1" hangingPunct="1">
              <a:lnSpc>
                <a:spcPct val="80000"/>
              </a:lnSpc>
            </a:pPr>
            <a:r>
              <a:rPr lang="ru-RU" sz="800" dirty="0"/>
              <a:t>Объявление структуры, не содержащей списка переменных, не резервирует памяти; оно просто описывает шаблон, или образец структуры. Однако если структура имеет тег, то этим тегом далее можно пользоваться при определении структурных объектов. Например, с помощью заданного выше описания структуры </a:t>
            </a:r>
            <a:r>
              <a:rPr lang="ru-RU" sz="800" i="1" dirty="0" err="1"/>
              <a:t>point</a:t>
            </a:r>
            <a:r>
              <a:rPr lang="ru-RU" sz="800" dirty="0"/>
              <a:t> строка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pt</a:t>
            </a:r>
            <a:r>
              <a:rPr lang="ru-RU" sz="800" dirty="0"/>
              <a:t>; определяет структурную переменную </a:t>
            </a:r>
            <a:r>
              <a:rPr lang="ru-RU" sz="800" i="1" dirty="0" err="1"/>
              <a:t>pt</a:t>
            </a:r>
            <a:r>
              <a:rPr lang="ru-RU" sz="800" dirty="0"/>
              <a:t> типа </a:t>
            </a:r>
            <a:r>
              <a:rPr lang="ru-RU" sz="800" i="1" dirty="0" err="1"/>
              <a:t>struct</a:t>
            </a:r>
            <a:r>
              <a:rPr lang="ru-RU" sz="800" i="1" dirty="0"/>
              <a:t> </a:t>
            </a:r>
            <a:r>
              <a:rPr lang="ru-RU" sz="800" i="1" dirty="0" err="1"/>
              <a:t>point</a:t>
            </a:r>
            <a:r>
              <a:rPr lang="ru-RU" sz="800" dirty="0"/>
              <a:t>. Структурную переменную при ее определении можно инициализировать, формируя список инициализаторов ее элементов в виде константных выражений: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maxpt</a:t>
            </a:r>
            <a:r>
              <a:rPr lang="ru-RU" sz="800" dirty="0"/>
              <a:t> = {320, 200}; Инициализировать автоматические структуры можно также присваиванием или обращением к функции, возвращающей структуру соответствующего типа. </a:t>
            </a:r>
          </a:p>
          <a:p>
            <a:pPr eaLnBrk="1" hangingPunct="1">
              <a:lnSpc>
                <a:spcPct val="80000"/>
              </a:lnSpc>
            </a:pPr>
            <a:r>
              <a:rPr lang="ru-RU" sz="800" dirty="0"/>
              <a:t>Доступ к отдельному элементу структуры осуществляется посредством конструкции вида: </a:t>
            </a:r>
            <a:endParaRPr lang="ru-RU" sz="800" i="1" dirty="0"/>
          </a:p>
          <a:p>
            <a:pPr eaLnBrk="1" hangingPunct="1">
              <a:lnSpc>
                <a:spcPct val="80000"/>
              </a:lnSpc>
            </a:pPr>
            <a:r>
              <a:rPr lang="ru-RU" sz="800" i="1" dirty="0" err="1"/>
              <a:t>имя-структуры</a:t>
            </a:r>
            <a:r>
              <a:rPr lang="ru-RU" sz="800" dirty="0" err="1"/>
              <a:t>.</a:t>
            </a:r>
            <a:r>
              <a:rPr lang="ru-RU" sz="800" i="1" dirty="0" err="1"/>
              <a:t>элемент</a:t>
            </a:r>
            <a:r>
              <a:rPr lang="ru-RU" sz="800" dirty="0"/>
              <a:t> Оператор доступа к элементу структуры </a:t>
            </a:r>
            <a:r>
              <a:rPr lang="ru-RU" sz="800" b="1" dirty="0"/>
              <a:t>.</a:t>
            </a:r>
            <a:r>
              <a:rPr lang="ru-RU" sz="800" dirty="0"/>
              <a:t> соединяет имя структуры и имя элемента. Чтобы напечатать, например, координаты точки </a:t>
            </a:r>
            <a:r>
              <a:rPr lang="ru-RU" sz="800" i="1" dirty="0" err="1"/>
              <a:t>pt</a:t>
            </a:r>
            <a:r>
              <a:rPr lang="ru-RU" sz="800" dirty="0"/>
              <a:t>, годится следующее обращение к </a:t>
            </a:r>
            <a:r>
              <a:rPr lang="ru-RU" sz="800" i="1" dirty="0" err="1"/>
              <a:t>printf</a:t>
            </a:r>
            <a:r>
              <a:rPr lang="ru-RU" sz="800" dirty="0"/>
              <a:t>: </a:t>
            </a:r>
          </a:p>
          <a:p>
            <a:pPr eaLnBrk="1" hangingPunct="1">
              <a:lnSpc>
                <a:spcPct val="80000"/>
              </a:lnSpc>
            </a:pPr>
            <a:r>
              <a:rPr lang="ru-RU" sz="800" dirty="0" err="1"/>
              <a:t>printf</a:t>
            </a:r>
            <a:r>
              <a:rPr lang="ru-RU" sz="800" dirty="0"/>
              <a:t>("%</a:t>
            </a:r>
            <a:r>
              <a:rPr lang="ru-RU" sz="800" dirty="0" err="1"/>
              <a:t>d</a:t>
            </a:r>
            <a:r>
              <a:rPr lang="ru-RU" sz="800" dirty="0"/>
              <a:t>, %</a:t>
            </a:r>
            <a:r>
              <a:rPr lang="ru-RU" sz="800" dirty="0" err="1"/>
              <a:t>d</a:t>
            </a:r>
            <a:r>
              <a:rPr lang="ru-RU" sz="800" dirty="0"/>
              <a:t>", </a:t>
            </a:r>
            <a:r>
              <a:rPr lang="ru-RU" sz="800" dirty="0" err="1"/>
              <a:t>pt.x</a:t>
            </a:r>
            <a:r>
              <a:rPr lang="ru-RU" sz="800" dirty="0"/>
              <a:t>, </a:t>
            </a:r>
            <a:r>
              <a:rPr lang="ru-RU" sz="800" dirty="0" err="1"/>
              <a:t>pt.y</a:t>
            </a:r>
            <a:r>
              <a:rPr lang="ru-RU" sz="800" dirty="0"/>
              <a:t>); </a:t>
            </a:r>
          </a:p>
          <a:p>
            <a:pPr eaLnBrk="1" hangingPunct="1">
              <a:lnSpc>
                <a:spcPct val="80000"/>
              </a:lnSpc>
            </a:pPr>
            <a:r>
              <a:rPr lang="ru-RU" sz="800" dirty="0"/>
              <a:t>Структуры могут быть вложены друг в друга. Одно из возможных представлений прямоугольника - это пара точек на углах одной из его диагоналей: </a:t>
            </a:r>
          </a:p>
          <a:p>
            <a:pPr eaLnBrk="1" hangingPunct="1">
              <a:lnSpc>
                <a:spcPct val="80000"/>
              </a:lnSpc>
            </a:pPr>
            <a:r>
              <a:rPr lang="ru-RU" sz="800" dirty="0"/>
              <a:t>  </a:t>
            </a:r>
            <a:r>
              <a:rPr lang="ru-RU" sz="800" dirty="0" err="1"/>
              <a:t>struct</a:t>
            </a:r>
            <a:r>
              <a:rPr lang="ru-RU" sz="800" dirty="0"/>
              <a:t> </a:t>
            </a:r>
            <a:r>
              <a:rPr lang="ru-RU" sz="800" dirty="0" err="1"/>
              <a:t>rect</a:t>
            </a:r>
            <a:r>
              <a:rPr lang="ru-RU" sz="800" dirty="0"/>
              <a:t> { </a:t>
            </a:r>
            <a:r>
              <a:rPr lang="ru-RU" sz="800" dirty="0" err="1"/>
              <a:t>struct</a:t>
            </a:r>
            <a:r>
              <a:rPr lang="ru-RU" sz="800" dirty="0"/>
              <a:t> </a:t>
            </a:r>
            <a:r>
              <a:rPr lang="ru-RU" sz="800" dirty="0" err="1"/>
              <a:t>point</a:t>
            </a:r>
            <a:r>
              <a:rPr lang="ru-RU" sz="800" dirty="0"/>
              <a:t> pt1; </a:t>
            </a:r>
            <a:r>
              <a:rPr lang="ru-RU" sz="800" dirty="0" err="1"/>
              <a:t>struct</a:t>
            </a:r>
            <a:r>
              <a:rPr lang="ru-RU" sz="800" dirty="0"/>
              <a:t> </a:t>
            </a:r>
            <a:r>
              <a:rPr lang="ru-RU" sz="800" dirty="0" err="1"/>
              <a:t>point</a:t>
            </a:r>
            <a:r>
              <a:rPr lang="ru-RU" sz="800" dirty="0"/>
              <a:t> pt2; }; </a:t>
            </a:r>
          </a:p>
          <a:p>
            <a:pPr eaLnBrk="1" hangingPunct="1">
              <a:lnSpc>
                <a:spcPct val="80000"/>
              </a:lnSpc>
            </a:pPr>
            <a:r>
              <a:rPr lang="ru-RU" sz="800" dirty="0"/>
              <a:t>Структура </a:t>
            </a:r>
            <a:r>
              <a:rPr lang="ru-RU" sz="800" i="1" dirty="0" err="1"/>
              <a:t>rect</a:t>
            </a:r>
            <a:r>
              <a:rPr lang="ru-RU" sz="800" dirty="0"/>
              <a:t> содержит две структуры </a:t>
            </a:r>
            <a:r>
              <a:rPr lang="ru-RU" sz="800" i="1" dirty="0" err="1"/>
              <a:t>point</a:t>
            </a:r>
            <a:r>
              <a:rPr lang="ru-RU" sz="800" dirty="0"/>
              <a:t>. Если мы объявим </a:t>
            </a:r>
            <a:r>
              <a:rPr lang="ru-RU" sz="800" i="1" dirty="0" err="1"/>
              <a:t>screen</a:t>
            </a:r>
            <a:r>
              <a:rPr lang="ru-RU" sz="800" dirty="0"/>
              <a:t> как </a:t>
            </a:r>
          </a:p>
          <a:p>
            <a:pPr eaLnBrk="1" hangingPunct="1">
              <a:lnSpc>
                <a:spcPct val="80000"/>
              </a:lnSpc>
            </a:pPr>
            <a:r>
              <a:rPr lang="ru-RU" sz="800" dirty="0" err="1"/>
              <a:t>struct</a:t>
            </a:r>
            <a:r>
              <a:rPr lang="ru-RU" sz="800" dirty="0"/>
              <a:t> </a:t>
            </a:r>
            <a:r>
              <a:rPr lang="ru-RU" sz="800" dirty="0" err="1"/>
              <a:t>rect</a:t>
            </a:r>
            <a:r>
              <a:rPr lang="ru-RU" sz="800" dirty="0"/>
              <a:t> </a:t>
            </a:r>
            <a:r>
              <a:rPr lang="ru-RU" sz="800" dirty="0" err="1"/>
              <a:t>screen</a:t>
            </a:r>
            <a:r>
              <a:rPr lang="ru-RU" sz="800" dirty="0"/>
              <a:t>; </a:t>
            </a:r>
          </a:p>
          <a:p>
            <a:pPr eaLnBrk="1" hangingPunct="1">
              <a:lnSpc>
                <a:spcPct val="80000"/>
              </a:lnSpc>
            </a:pPr>
            <a:r>
              <a:rPr lang="ru-RU" sz="800" dirty="0"/>
              <a:t>то </a:t>
            </a:r>
          </a:p>
          <a:p>
            <a:pPr eaLnBrk="1" hangingPunct="1">
              <a:lnSpc>
                <a:spcPct val="80000"/>
              </a:lnSpc>
            </a:pPr>
            <a:r>
              <a:rPr lang="ru-RU" sz="800" dirty="0"/>
              <a:t>screen.pt1.x </a:t>
            </a:r>
          </a:p>
          <a:p>
            <a:pPr eaLnBrk="1" hangingPunct="1">
              <a:lnSpc>
                <a:spcPct val="80000"/>
              </a:lnSpc>
            </a:pPr>
            <a:r>
              <a:rPr lang="ru-RU" sz="800" dirty="0"/>
              <a:t>обращается к координате </a:t>
            </a:r>
            <a:r>
              <a:rPr lang="ru-RU" sz="800" i="1" dirty="0" err="1"/>
              <a:t>x</a:t>
            </a:r>
            <a:r>
              <a:rPr lang="ru-RU" sz="800" dirty="0"/>
              <a:t> точки </a:t>
            </a:r>
            <a:r>
              <a:rPr lang="ru-RU" sz="800" i="1" dirty="0"/>
              <a:t>pt1</a:t>
            </a:r>
            <a:r>
              <a:rPr lang="ru-RU" sz="800" dirty="0"/>
              <a:t> из </a:t>
            </a:r>
            <a:r>
              <a:rPr lang="ru-RU" sz="800" i="1" dirty="0" err="1"/>
              <a:t>screen</a:t>
            </a:r>
            <a:r>
              <a:rPr lang="ru-RU" sz="800" dirty="0"/>
              <a:t>. </a:t>
            </a:r>
          </a:p>
          <a:p>
            <a:pPr eaLnBrk="1" hangingPunct="1">
              <a:lnSpc>
                <a:spcPct val="80000"/>
              </a:lnSpc>
            </a:pPr>
            <a:endParaRPr lang="ru-RU" sz="800" dirty="0"/>
          </a:p>
        </p:txBody>
      </p:sp>
    </p:spTree>
    <p:extLst>
      <p:ext uri="{BB962C8B-B14F-4D97-AF65-F5344CB8AC3E}">
        <p14:creationId xmlns:p14="http://schemas.microsoft.com/office/powerpoint/2010/main" val="116497616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125</a:t>
            </a:fld>
            <a:endParaRPr lang="ru-RU"/>
          </a:p>
        </p:txBody>
      </p:sp>
    </p:spTree>
    <p:extLst>
      <p:ext uri="{BB962C8B-B14F-4D97-AF65-F5344CB8AC3E}">
        <p14:creationId xmlns:p14="http://schemas.microsoft.com/office/powerpoint/2010/main" val="58095564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1543A58A-3C77-47A1-991D-EB6B125FE8C8}" type="slidenum">
              <a:rPr lang="ru-RU" smtClean="0"/>
              <a:pPr/>
              <a:t>127</a:t>
            </a:fld>
            <a:endParaRPr lang="ru-RU"/>
          </a:p>
        </p:txBody>
      </p:sp>
      <p:sp>
        <p:nvSpPr>
          <p:cNvPr id="133123" name="Rectangle 2"/>
          <p:cNvSpPr>
            <a:spLocks noGrp="1" noRot="1" noChangeAspect="1" noChangeArrowheads="1" noTextEdit="1"/>
          </p:cNvSpPr>
          <p:nvPr>
            <p:ph type="sldImg"/>
          </p:nvPr>
        </p:nvSpPr>
        <p:spPr>
          <a:xfrm>
            <a:off x="381000" y="685800"/>
            <a:ext cx="6096000" cy="3429000"/>
          </a:xfrm>
          <a:ln/>
        </p:spPr>
      </p:sp>
      <p:sp>
        <p:nvSpPr>
          <p:cNvPr id="133124" name="Rectangle 3"/>
          <p:cNvSpPr>
            <a:spLocks noGrp="1" noChangeArrowheads="1"/>
          </p:cNvSpPr>
          <p:nvPr>
            <p:ph type="body" idx="1"/>
          </p:nvPr>
        </p:nvSpPr>
        <p:spPr>
          <a:noFill/>
          <a:ln/>
        </p:spPr>
        <p:txBody>
          <a:bodyPr/>
          <a:lstStyle/>
          <a:p>
            <a:pPr eaLnBrk="1" hangingPunct="1"/>
            <a:r>
              <a:rPr lang="ru-RU" i="1" dirty="0"/>
              <a:t>Объединение</a:t>
            </a:r>
            <a:r>
              <a:rPr lang="ru-RU" dirty="0"/>
              <a:t> - это переменная, которая может содержать (в разные моменты времени) объекты различных типов и размеров. Все требования относительно размеров и выравнивания выполняет компилятор. Объединения позволяют хранить разнородные данные в одной и той же области памяти без включения в программу машинно-зависимой информации. Эти средства аналогичны вариантным записям в Паскале. </a:t>
            </a:r>
          </a:p>
          <a:p>
            <a:pPr eaLnBrk="1" hangingPunct="1"/>
            <a:r>
              <a:rPr lang="ru-RU" dirty="0"/>
              <a:t>Примером использования объединений мог бы послужить сам компилятор, заведующий таблицей символов, если предположить, что константа может иметь тип </a:t>
            </a:r>
            <a:r>
              <a:rPr lang="ru-RU" i="1" dirty="0" err="1"/>
              <a:t>int</a:t>
            </a:r>
            <a:r>
              <a:rPr lang="ru-RU" dirty="0"/>
              <a:t>, </a:t>
            </a:r>
            <a:r>
              <a:rPr lang="ru-RU" i="1" dirty="0" err="1"/>
              <a:t>float</a:t>
            </a:r>
            <a:r>
              <a:rPr lang="ru-RU" dirty="0"/>
              <a:t> или являться указателем на символ и иметь тип </a:t>
            </a:r>
            <a:r>
              <a:rPr lang="ru-RU" i="1" dirty="0" err="1"/>
              <a:t>char</a:t>
            </a:r>
            <a:r>
              <a:rPr lang="ru-RU" i="1" dirty="0"/>
              <a:t> *</a:t>
            </a:r>
            <a:r>
              <a:rPr lang="ru-RU" dirty="0"/>
              <a:t>. Значение каждой конкретной константы должно храниться в переменной соответствующего этой константе типа. Работать с таблицей символов всегда удобнее, если значения занимают одинаковую по объёму память и запоминаются в одном и том же месте независимо от своего типа. Цель введения в программу объединения - иметь переменную, которая бы на законных основаниях хранила в себе значения нескольких типов. Синтаксис объединений аналогичен синтаксису структур.</a:t>
            </a:r>
          </a:p>
          <a:p>
            <a:pPr eaLnBrk="1" hangingPunct="1"/>
            <a:endParaRPr lang="ru-RU" dirty="0"/>
          </a:p>
        </p:txBody>
      </p:sp>
    </p:spTree>
    <p:extLst>
      <p:ext uri="{BB962C8B-B14F-4D97-AF65-F5344CB8AC3E}">
        <p14:creationId xmlns:p14="http://schemas.microsoft.com/office/powerpoint/2010/main" val="369105813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Образ слайда 1"/>
          <p:cNvSpPr>
            <a:spLocks noGrp="1" noRot="1" noChangeAspect="1" noTextEdit="1"/>
          </p:cNvSpPr>
          <p:nvPr>
            <p:ph type="sldImg"/>
          </p:nvPr>
        </p:nvSpPr>
        <p:spPr>
          <a:xfrm>
            <a:off x="381000" y="685800"/>
            <a:ext cx="6096000" cy="3429000"/>
          </a:xfrm>
          <a:ln/>
        </p:spPr>
      </p:sp>
      <p:sp>
        <p:nvSpPr>
          <p:cNvPr id="134147" name="Заметки 2"/>
          <p:cNvSpPr>
            <a:spLocks noGrp="1"/>
          </p:cNvSpPr>
          <p:nvPr>
            <p:ph type="body" idx="1"/>
          </p:nvPr>
        </p:nvSpPr>
        <p:spPr>
          <a:noFill/>
          <a:ln/>
        </p:spPr>
        <p:txBody>
          <a:bodyPr/>
          <a:lstStyle/>
          <a:p>
            <a:pPr eaLnBrk="1" hangingPunct="1"/>
            <a:endParaRPr lang="ru-RU"/>
          </a:p>
        </p:txBody>
      </p:sp>
      <p:sp>
        <p:nvSpPr>
          <p:cNvPr id="134148" name="Номер слайда 3"/>
          <p:cNvSpPr>
            <a:spLocks noGrp="1"/>
          </p:cNvSpPr>
          <p:nvPr>
            <p:ph type="sldNum" sz="quarter" idx="5"/>
          </p:nvPr>
        </p:nvSpPr>
        <p:spPr>
          <a:noFill/>
        </p:spPr>
        <p:txBody>
          <a:bodyPr/>
          <a:lstStyle/>
          <a:p>
            <a:fld id="{2047EE84-0C8C-4B69-9A0F-4DD5CAEC8614}" type="slidenum">
              <a:rPr lang="ru-RU" smtClean="0"/>
              <a:pPr/>
              <a:t>128</a:t>
            </a:fld>
            <a:endParaRPr lang="ru-RU"/>
          </a:p>
        </p:txBody>
      </p:sp>
    </p:spTree>
    <p:extLst>
      <p:ext uri="{BB962C8B-B14F-4D97-AF65-F5344CB8AC3E}">
        <p14:creationId xmlns:p14="http://schemas.microsoft.com/office/powerpoint/2010/main" val="50421706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129</a:t>
            </a:fld>
            <a:endParaRPr lang="ru-RU"/>
          </a:p>
        </p:txBody>
      </p:sp>
    </p:spTree>
    <p:extLst>
      <p:ext uri="{BB962C8B-B14F-4D97-AF65-F5344CB8AC3E}">
        <p14:creationId xmlns:p14="http://schemas.microsoft.com/office/powerpoint/2010/main" val="361577887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Образ слайда 1"/>
          <p:cNvSpPr>
            <a:spLocks noGrp="1" noRot="1" noChangeAspect="1" noTextEdit="1"/>
          </p:cNvSpPr>
          <p:nvPr>
            <p:ph type="sldImg"/>
          </p:nvPr>
        </p:nvSpPr>
        <p:spPr>
          <a:xfrm>
            <a:off x="381000" y="685800"/>
            <a:ext cx="6096000" cy="3429000"/>
          </a:xfrm>
          <a:ln/>
        </p:spPr>
      </p:sp>
      <p:sp>
        <p:nvSpPr>
          <p:cNvPr id="190467" name="Заметки 2"/>
          <p:cNvSpPr>
            <a:spLocks noGrp="1"/>
          </p:cNvSpPr>
          <p:nvPr>
            <p:ph type="body" idx="1"/>
          </p:nvPr>
        </p:nvSpPr>
        <p:spPr>
          <a:noFill/>
          <a:ln/>
        </p:spPr>
        <p:txBody>
          <a:bodyPr/>
          <a:lstStyle/>
          <a:p>
            <a:pPr eaLnBrk="1" hangingPunct="1"/>
            <a:endParaRPr lang="ru-RU"/>
          </a:p>
        </p:txBody>
      </p:sp>
      <p:sp>
        <p:nvSpPr>
          <p:cNvPr id="190468" name="Номер слайда 3"/>
          <p:cNvSpPr>
            <a:spLocks noGrp="1"/>
          </p:cNvSpPr>
          <p:nvPr>
            <p:ph type="sldNum" sz="quarter" idx="5"/>
          </p:nvPr>
        </p:nvSpPr>
        <p:spPr>
          <a:noFill/>
        </p:spPr>
        <p:txBody>
          <a:bodyPr/>
          <a:lstStyle/>
          <a:p>
            <a:fld id="{F0010E3C-9A8A-4B1E-8FF8-30E5742C71A9}" type="slidenum">
              <a:rPr lang="ru-RU" smtClean="0"/>
              <a:pPr/>
              <a:t>131</a:t>
            </a:fld>
            <a:endParaRPr lang="ru-RU"/>
          </a:p>
        </p:txBody>
      </p:sp>
    </p:spTree>
    <p:extLst>
      <p:ext uri="{BB962C8B-B14F-4D97-AF65-F5344CB8AC3E}">
        <p14:creationId xmlns:p14="http://schemas.microsoft.com/office/powerpoint/2010/main" val="418857746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137</a:t>
            </a:fld>
            <a:endParaRPr lang="ru-RU"/>
          </a:p>
        </p:txBody>
      </p:sp>
    </p:spTree>
    <p:extLst>
      <p:ext uri="{BB962C8B-B14F-4D97-AF65-F5344CB8AC3E}">
        <p14:creationId xmlns:p14="http://schemas.microsoft.com/office/powerpoint/2010/main" val="427866464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138</a:t>
            </a:fld>
            <a:endParaRPr lang="ru-RU"/>
          </a:p>
        </p:txBody>
      </p:sp>
    </p:spTree>
    <p:extLst>
      <p:ext uri="{BB962C8B-B14F-4D97-AF65-F5344CB8AC3E}">
        <p14:creationId xmlns:p14="http://schemas.microsoft.com/office/powerpoint/2010/main" val="3667706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Строковые литералы в C++ хранятся как массивы символов типа </a:t>
            </a:r>
            <a:r>
              <a:rPr lang="ru-RU" dirty="0" err="1"/>
              <a:t>const</a:t>
            </a:r>
            <a:r>
              <a:rPr lang="ru-RU" dirty="0"/>
              <a:t> </a:t>
            </a:r>
            <a:r>
              <a:rPr lang="ru-RU" dirty="0" err="1"/>
              <a:t>char</a:t>
            </a:r>
            <a:r>
              <a:rPr lang="ru-RU" dirty="0"/>
              <a:t>. Каждый символ строки имеет свой собственный индекс в массиве, начиная с 0. </a:t>
            </a:r>
            <a:endParaRPr lang="en-US" dirty="0"/>
          </a:p>
          <a:p>
            <a:r>
              <a:rPr lang="ru-RU" dirty="0"/>
              <a:t>Кроме того, в конце каждой строки добавляется нулевой символ '\0', который указывает на конец строки</a:t>
            </a:r>
            <a:r>
              <a:rPr lang="en-US" dirty="0"/>
              <a:t>.</a:t>
            </a:r>
          </a:p>
          <a:p>
            <a:r>
              <a:rPr lang="ru-RU" dirty="0"/>
              <a:t>Важно отметить, что строковые литералы в C++ являются неизменяемыми, и попытки изменения символов в строковом литерале могут привести к неопределенному поведению. Если вам нужна изменяемая строка, вы можете использовать класс </a:t>
            </a:r>
            <a:r>
              <a:rPr lang="ru-RU" dirty="0" err="1"/>
              <a:t>std</a:t>
            </a:r>
            <a:r>
              <a:rPr lang="ru-RU" dirty="0"/>
              <a:t>::</a:t>
            </a:r>
            <a:r>
              <a:rPr lang="ru-RU" dirty="0" err="1"/>
              <a:t>string</a:t>
            </a:r>
            <a:r>
              <a:rPr lang="ru-RU" dirty="0"/>
              <a:t> из стандартной библиотеки C++.</a:t>
            </a:r>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a:t>
            </a:fld>
            <a:endParaRPr lang="ru-RU"/>
          </a:p>
        </p:txBody>
      </p:sp>
    </p:spTree>
    <p:extLst>
      <p:ext uri="{BB962C8B-B14F-4D97-AF65-F5344CB8AC3E}">
        <p14:creationId xmlns:p14="http://schemas.microsoft.com/office/powerpoint/2010/main" val="80415896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139</a:t>
            </a:fld>
            <a:endParaRPr lang="ru-RU"/>
          </a:p>
        </p:txBody>
      </p:sp>
    </p:spTree>
    <p:extLst>
      <p:ext uri="{BB962C8B-B14F-4D97-AF65-F5344CB8AC3E}">
        <p14:creationId xmlns:p14="http://schemas.microsoft.com/office/powerpoint/2010/main" val="259333359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140</a:t>
            </a:fld>
            <a:endParaRPr lang="ru-RU"/>
          </a:p>
        </p:txBody>
      </p:sp>
    </p:spTree>
    <p:extLst>
      <p:ext uri="{BB962C8B-B14F-4D97-AF65-F5344CB8AC3E}">
        <p14:creationId xmlns:p14="http://schemas.microsoft.com/office/powerpoint/2010/main" val="148692539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141</a:t>
            </a:fld>
            <a:endParaRPr lang="ru-RU"/>
          </a:p>
        </p:txBody>
      </p:sp>
    </p:spTree>
    <p:extLst>
      <p:ext uri="{BB962C8B-B14F-4D97-AF65-F5344CB8AC3E}">
        <p14:creationId xmlns:p14="http://schemas.microsoft.com/office/powerpoint/2010/main" val="105021718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142</a:t>
            </a:fld>
            <a:endParaRPr lang="ru-RU"/>
          </a:p>
        </p:txBody>
      </p:sp>
    </p:spTree>
    <p:extLst>
      <p:ext uri="{BB962C8B-B14F-4D97-AF65-F5344CB8AC3E}">
        <p14:creationId xmlns:p14="http://schemas.microsoft.com/office/powerpoint/2010/main" val="130300586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143</a:t>
            </a:fld>
            <a:endParaRPr lang="ru-RU"/>
          </a:p>
        </p:txBody>
      </p:sp>
    </p:spTree>
    <p:extLst>
      <p:ext uri="{BB962C8B-B14F-4D97-AF65-F5344CB8AC3E}">
        <p14:creationId xmlns:p14="http://schemas.microsoft.com/office/powerpoint/2010/main" val="428745980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144</a:t>
            </a:fld>
            <a:endParaRPr lang="ru-RU"/>
          </a:p>
        </p:txBody>
      </p:sp>
    </p:spTree>
    <p:extLst>
      <p:ext uri="{BB962C8B-B14F-4D97-AF65-F5344CB8AC3E}">
        <p14:creationId xmlns:p14="http://schemas.microsoft.com/office/powerpoint/2010/main" val="273344570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145</a:t>
            </a:fld>
            <a:endParaRPr lang="ru-RU"/>
          </a:p>
        </p:txBody>
      </p:sp>
    </p:spTree>
    <p:extLst>
      <p:ext uri="{BB962C8B-B14F-4D97-AF65-F5344CB8AC3E}">
        <p14:creationId xmlns:p14="http://schemas.microsoft.com/office/powerpoint/2010/main" val="18231923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146</a:t>
            </a:fld>
            <a:endParaRPr lang="ru-RU"/>
          </a:p>
        </p:txBody>
      </p:sp>
    </p:spTree>
    <p:extLst>
      <p:ext uri="{BB962C8B-B14F-4D97-AF65-F5344CB8AC3E}">
        <p14:creationId xmlns:p14="http://schemas.microsoft.com/office/powerpoint/2010/main" val="277195156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147</a:t>
            </a:fld>
            <a:endParaRPr lang="ru-RU"/>
          </a:p>
        </p:txBody>
      </p:sp>
    </p:spTree>
    <p:extLst>
      <p:ext uri="{BB962C8B-B14F-4D97-AF65-F5344CB8AC3E}">
        <p14:creationId xmlns:p14="http://schemas.microsoft.com/office/powerpoint/2010/main" val="88603526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155</a:t>
            </a:fld>
            <a:endParaRPr lang="ru-RU"/>
          </a:p>
        </p:txBody>
      </p:sp>
    </p:spTree>
    <p:extLst>
      <p:ext uri="{BB962C8B-B14F-4D97-AF65-F5344CB8AC3E}">
        <p14:creationId xmlns:p14="http://schemas.microsoft.com/office/powerpoint/2010/main" val="1449246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2C55-1068-44A2-82CD-4A743E928D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69118CAC-FF14-4794-872A-0B58773704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883136DA-9A4C-40BA-AA17-EA981E33A997}"/>
              </a:ext>
            </a:extLst>
          </p:cNvPr>
          <p:cNvSpPr>
            <a:spLocks noGrp="1"/>
          </p:cNvSpPr>
          <p:nvPr>
            <p:ph type="dt" sz="half" idx="10"/>
          </p:nvPr>
        </p:nvSpPr>
        <p:spPr/>
        <p:txBody>
          <a:bodyPr/>
          <a:lstStyle/>
          <a:p>
            <a:fld id="{2590F9C9-AB92-4E86-B698-DEC9BF4350FF}" type="datetimeFigureOut">
              <a:rPr lang="ru-RU" smtClean="0"/>
              <a:pPr/>
              <a:t>18.02.2024</a:t>
            </a:fld>
            <a:endParaRPr lang="ru-RU"/>
          </a:p>
        </p:txBody>
      </p:sp>
      <p:sp>
        <p:nvSpPr>
          <p:cNvPr id="5" name="Footer Placeholder 4">
            <a:extLst>
              <a:ext uri="{FF2B5EF4-FFF2-40B4-BE49-F238E27FC236}">
                <a16:creationId xmlns:a16="http://schemas.microsoft.com/office/drawing/2014/main" id="{4EB9565D-5DAF-464C-82B5-47EFB421093C}"/>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CAD81BC0-D73B-43B8-8006-98D7A5B18062}"/>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137901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AE94-21A1-4EBE-A5A8-131A3D8C6AB0}"/>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44264F14-09E0-466A-A888-D63A8EC8F45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C38EB26F-3CBB-4723-A051-957A026FAF42}"/>
              </a:ext>
            </a:extLst>
          </p:cNvPr>
          <p:cNvSpPr>
            <a:spLocks noGrp="1"/>
          </p:cNvSpPr>
          <p:nvPr>
            <p:ph type="dt" sz="half" idx="10"/>
          </p:nvPr>
        </p:nvSpPr>
        <p:spPr/>
        <p:txBody>
          <a:bodyPr/>
          <a:lstStyle/>
          <a:p>
            <a:fld id="{2590F9C9-AB92-4E86-B698-DEC9BF4350FF}" type="datetimeFigureOut">
              <a:rPr lang="ru-RU" smtClean="0"/>
              <a:pPr/>
              <a:t>18.02.2024</a:t>
            </a:fld>
            <a:endParaRPr lang="ru-RU"/>
          </a:p>
        </p:txBody>
      </p:sp>
      <p:sp>
        <p:nvSpPr>
          <p:cNvPr id="5" name="Footer Placeholder 4">
            <a:extLst>
              <a:ext uri="{FF2B5EF4-FFF2-40B4-BE49-F238E27FC236}">
                <a16:creationId xmlns:a16="http://schemas.microsoft.com/office/drawing/2014/main" id="{9AD476C5-257A-4B9E-A8CB-4E370B37C3D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FB07C76A-3A7C-436A-AF34-DF2DA5E83AE9}"/>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81409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5F875-DD72-4DC4-B341-AFD9F2621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39D1CC3C-59B8-4399-A3F8-342E1496EE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E05FA286-6C9E-4DA4-8B49-B014663BD553}"/>
              </a:ext>
            </a:extLst>
          </p:cNvPr>
          <p:cNvSpPr>
            <a:spLocks noGrp="1"/>
          </p:cNvSpPr>
          <p:nvPr>
            <p:ph type="dt" sz="half" idx="10"/>
          </p:nvPr>
        </p:nvSpPr>
        <p:spPr/>
        <p:txBody>
          <a:bodyPr/>
          <a:lstStyle/>
          <a:p>
            <a:fld id="{2590F9C9-AB92-4E86-B698-DEC9BF4350FF}" type="datetimeFigureOut">
              <a:rPr lang="ru-RU" smtClean="0"/>
              <a:pPr/>
              <a:t>18.02.2024</a:t>
            </a:fld>
            <a:endParaRPr lang="ru-RU"/>
          </a:p>
        </p:txBody>
      </p:sp>
      <p:sp>
        <p:nvSpPr>
          <p:cNvPr id="5" name="Footer Placeholder 4">
            <a:extLst>
              <a:ext uri="{FF2B5EF4-FFF2-40B4-BE49-F238E27FC236}">
                <a16:creationId xmlns:a16="http://schemas.microsoft.com/office/drawing/2014/main" id="{C6E1ED6D-C751-4EFD-A3DA-7390F9FD778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10475682-EF44-4A00-A3B6-4CF5ED7F315A}"/>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488115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34585" y="214314"/>
            <a:ext cx="10390716" cy="1462087"/>
          </a:xfrm>
        </p:spPr>
        <p:txBody>
          <a:bodyPr/>
          <a:lstStyle/>
          <a:p>
            <a:r>
              <a:rPr lang="ru-RU"/>
              <a:t>Образец заголовка</a:t>
            </a:r>
          </a:p>
        </p:txBody>
      </p:sp>
      <p:sp>
        <p:nvSpPr>
          <p:cNvPr id="3" name="Таблица 2"/>
          <p:cNvSpPr>
            <a:spLocks noGrp="1"/>
          </p:cNvSpPr>
          <p:nvPr>
            <p:ph type="tbl" idx="1"/>
          </p:nvPr>
        </p:nvSpPr>
        <p:spPr>
          <a:xfrm>
            <a:off x="1576917" y="2017713"/>
            <a:ext cx="10363200" cy="4114800"/>
          </a:xfrm>
        </p:spPr>
        <p:txBody>
          <a:bodyPr>
            <a:normAutofit/>
          </a:bodyPr>
          <a:lstStyle/>
          <a:p>
            <a:pPr lvl="0"/>
            <a:endParaRPr lang="ru-RU" noProof="0"/>
          </a:p>
        </p:txBody>
      </p:sp>
      <p:sp>
        <p:nvSpPr>
          <p:cNvPr id="4" name="Дата 3"/>
          <p:cNvSpPr>
            <a:spLocks noGrp="1"/>
          </p:cNvSpPr>
          <p:nvPr>
            <p:ph type="dt" sz="half" idx="10"/>
          </p:nvPr>
        </p:nvSpPr>
        <p:spPr>
          <a:xfrm>
            <a:off x="1549400" y="6243638"/>
            <a:ext cx="2540000" cy="457200"/>
          </a:xfrm>
        </p:spPr>
        <p:txBody>
          <a:bodyPr/>
          <a:lstStyle>
            <a:lvl1pPr>
              <a:defRPr/>
            </a:lvl1pPr>
          </a:lstStyle>
          <a:p>
            <a:pPr>
              <a:defRPr/>
            </a:pPr>
            <a:endParaRPr lang="ru-RU"/>
          </a:p>
        </p:txBody>
      </p:sp>
      <p:sp>
        <p:nvSpPr>
          <p:cNvPr id="5" name="Нижний колонтитул 4"/>
          <p:cNvSpPr>
            <a:spLocks noGrp="1"/>
          </p:cNvSpPr>
          <p:nvPr>
            <p:ph type="ftr" sz="quarter" idx="11"/>
          </p:nvPr>
        </p:nvSpPr>
        <p:spPr>
          <a:xfrm>
            <a:off x="4876800" y="6243638"/>
            <a:ext cx="3860800" cy="457200"/>
          </a:xfrm>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9389533" y="6243638"/>
            <a:ext cx="2540000" cy="457200"/>
          </a:xfrm>
        </p:spPr>
        <p:txBody>
          <a:bodyPr/>
          <a:lstStyle>
            <a:lvl1pPr>
              <a:defRPr/>
            </a:lvl1pPr>
          </a:lstStyle>
          <a:p>
            <a:pPr>
              <a:defRPr/>
            </a:pPr>
            <a:fld id="{001E0BA7-93E8-4A05-BF92-0303451D9031}" type="slidenum">
              <a:rPr lang="ru-RU"/>
              <a:pPr>
                <a:defRPr/>
              </a:pPr>
              <a:t>‹#›</a:t>
            </a:fld>
            <a:endParaRPr lang="ru-RU"/>
          </a:p>
        </p:txBody>
      </p:sp>
    </p:spTree>
    <p:extLst>
      <p:ext uri="{BB962C8B-B14F-4D97-AF65-F5344CB8AC3E}">
        <p14:creationId xmlns:p14="http://schemas.microsoft.com/office/powerpoint/2010/main" val="2341143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8B86-0259-498D-9F1D-890E4853ACEF}"/>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B10B8B12-9163-4F0A-8DAE-AFB4CBC6370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3F36A382-819C-4C90-BB8B-9A3A9D80EA26}"/>
              </a:ext>
            </a:extLst>
          </p:cNvPr>
          <p:cNvSpPr>
            <a:spLocks noGrp="1"/>
          </p:cNvSpPr>
          <p:nvPr>
            <p:ph type="dt" sz="half" idx="10"/>
          </p:nvPr>
        </p:nvSpPr>
        <p:spPr/>
        <p:txBody>
          <a:bodyPr/>
          <a:lstStyle/>
          <a:p>
            <a:fld id="{2590F9C9-AB92-4E86-B698-DEC9BF4350FF}" type="datetimeFigureOut">
              <a:rPr lang="ru-RU" smtClean="0"/>
              <a:pPr/>
              <a:t>18.02.2024</a:t>
            </a:fld>
            <a:endParaRPr lang="ru-RU"/>
          </a:p>
        </p:txBody>
      </p:sp>
      <p:sp>
        <p:nvSpPr>
          <p:cNvPr id="5" name="Footer Placeholder 4">
            <a:extLst>
              <a:ext uri="{FF2B5EF4-FFF2-40B4-BE49-F238E27FC236}">
                <a16:creationId xmlns:a16="http://schemas.microsoft.com/office/drawing/2014/main" id="{55830B75-1D6F-4808-A43F-C1338A8E8BF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B1275CC4-7EFF-40D7-AD6B-048DB231F445}"/>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23474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6DFB9-1D2C-4C99-9976-80D45F82B6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2818B29D-ACB6-4F20-A63F-AD683F65C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FC7DDFE-7665-40F4-8709-37F31AC4665A}"/>
              </a:ext>
            </a:extLst>
          </p:cNvPr>
          <p:cNvSpPr>
            <a:spLocks noGrp="1"/>
          </p:cNvSpPr>
          <p:nvPr>
            <p:ph type="dt" sz="half" idx="10"/>
          </p:nvPr>
        </p:nvSpPr>
        <p:spPr/>
        <p:txBody>
          <a:bodyPr/>
          <a:lstStyle/>
          <a:p>
            <a:fld id="{2590F9C9-AB92-4E86-B698-DEC9BF4350FF}" type="datetimeFigureOut">
              <a:rPr lang="ru-RU" smtClean="0"/>
              <a:pPr/>
              <a:t>18.02.2024</a:t>
            </a:fld>
            <a:endParaRPr lang="ru-RU"/>
          </a:p>
        </p:txBody>
      </p:sp>
      <p:sp>
        <p:nvSpPr>
          <p:cNvPr id="5" name="Footer Placeholder 4">
            <a:extLst>
              <a:ext uri="{FF2B5EF4-FFF2-40B4-BE49-F238E27FC236}">
                <a16:creationId xmlns:a16="http://schemas.microsoft.com/office/drawing/2014/main" id="{98935FF8-8475-420D-B26A-2BBC6975ED9F}"/>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459B57D3-45C8-4599-A3A4-224EF17A948D}"/>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597478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257C-E519-4004-9664-5EE2DEEBE306}"/>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62D14FD9-045B-4C7F-988A-793C9DDD1D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14292FC0-5215-485D-B178-1923B27881A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FDDB3E4B-3202-4B3C-B276-911106E40897}"/>
              </a:ext>
            </a:extLst>
          </p:cNvPr>
          <p:cNvSpPr>
            <a:spLocks noGrp="1"/>
          </p:cNvSpPr>
          <p:nvPr>
            <p:ph type="dt" sz="half" idx="10"/>
          </p:nvPr>
        </p:nvSpPr>
        <p:spPr/>
        <p:txBody>
          <a:bodyPr/>
          <a:lstStyle/>
          <a:p>
            <a:fld id="{2590F9C9-AB92-4E86-B698-DEC9BF4350FF}" type="datetimeFigureOut">
              <a:rPr lang="ru-RU" smtClean="0"/>
              <a:pPr/>
              <a:t>18.02.2024</a:t>
            </a:fld>
            <a:endParaRPr lang="ru-RU"/>
          </a:p>
        </p:txBody>
      </p:sp>
      <p:sp>
        <p:nvSpPr>
          <p:cNvPr id="6" name="Footer Placeholder 5">
            <a:extLst>
              <a:ext uri="{FF2B5EF4-FFF2-40B4-BE49-F238E27FC236}">
                <a16:creationId xmlns:a16="http://schemas.microsoft.com/office/drawing/2014/main" id="{64BD2B61-3FC8-4F39-8668-A4B6CF03F9E3}"/>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F7EF1529-0A6F-472C-8162-0809B794FBC0}"/>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300163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872A2-4F60-4CCD-822D-BA26D782D06A}"/>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FB817310-7D32-449E-8B15-BA4AD9264A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DD8049-2981-4DBC-9A47-E4B3503FE2F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D1570114-2659-411A-91CA-84B6FB6FD4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81DACC-6CA4-48F6-AB55-E0AE146F331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9F53C7C0-3FB7-4520-91B5-A83C85E2A035}"/>
              </a:ext>
            </a:extLst>
          </p:cNvPr>
          <p:cNvSpPr>
            <a:spLocks noGrp="1"/>
          </p:cNvSpPr>
          <p:nvPr>
            <p:ph type="dt" sz="half" idx="10"/>
          </p:nvPr>
        </p:nvSpPr>
        <p:spPr/>
        <p:txBody>
          <a:bodyPr/>
          <a:lstStyle/>
          <a:p>
            <a:fld id="{2590F9C9-AB92-4E86-B698-DEC9BF4350FF}" type="datetimeFigureOut">
              <a:rPr lang="ru-RU" smtClean="0"/>
              <a:pPr/>
              <a:t>18.02.2024</a:t>
            </a:fld>
            <a:endParaRPr lang="ru-RU"/>
          </a:p>
        </p:txBody>
      </p:sp>
      <p:sp>
        <p:nvSpPr>
          <p:cNvPr id="8" name="Footer Placeholder 7">
            <a:extLst>
              <a:ext uri="{FF2B5EF4-FFF2-40B4-BE49-F238E27FC236}">
                <a16:creationId xmlns:a16="http://schemas.microsoft.com/office/drawing/2014/main" id="{68811D75-3F94-44BC-B9A2-007C43EB8F0F}"/>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D2C99E5D-E837-44F0-8032-4C2DE4136E5E}"/>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009473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E088-F4DC-427D-BE79-3F7232B45D53}"/>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78194E55-A7DB-461A-B228-D91789878570}"/>
              </a:ext>
            </a:extLst>
          </p:cNvPr>
          <p:cNvSpPr>
            <a:spLocks noGrp="1"/>
          </p:cNvSpPr>
          <p:nvPr>
            <p:ph type="dt" sz="half" idx="10"/>
          </p:nvPr>
        </p:nvSpPr>
        <p:spPr/>
        <p:txBody>
          <a:bodyPr/>
          <a:lstStyle/>
          <a:p>
            <a:fld id="{2590F9C9-AB92-4E86-B698-DEC9BF4350FF}" type="datetimeFigureOut">
              <a:rPr lang="ru-RU" smtClean="0"/>
              <a:pPr/>
              <a:t>18.02.2024</a:t>
            </a:fld>
            <a:endParaRPr lang="ru-RU"/>
          </a:p>
        </p:txBody>
      </p:sp>
      <p:sp>
        <p:nvSpPr>
          <p:cNvPr id="4" name="Footer Placeholder 3">
            <a:extLst>
              <a:ext uri="{FF2B5EF4-FFF2-40B4-BE49-F238E27FC236}">
                <a16:creationId xmlns:a16="http://schemas.microsoft.com/office/drawing/2014/main" id="{B4B0D332-2F02-4297-803D-C24BAA7C311A}"/>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CB4ED2AD-5C1C-4C18-ADEC-8112D8B38E1A}"/>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273677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241CC0-6A58-46A9-8D3D-3BEC81FEC803}"/>
              </a:ext>
            </a:extLst>
          </p:cNvPr>
          <p:cNvSpPr>
            <a:spLocks noGrp="1"/>
          </p:cNvSpPr>
          <p:nvPr>
            <p:ph type="dt" sz="half" idx="10"/>
          </p:nvPr>
        </p:nvSpPr>
        <p:spPr/>
        <p:txBody>
          <a:bodyPr/>
          <a:lstStyle/>
          <a:p>
            <a:fld id="{2590F9C9-AB92-4E86-B698-DEC9BF4350FF}" type="datetimeFigureOut">
              <a:rPr lang="ru-RU" smtClean="0"/>
              <a:pPr/>
              <a:t>18.02.2024</a:t>
            </a:fld>
            <a:endParaRPr lang="ru-RU"/>
          </a:p>
        </p:txBody>
      </p:sp>
      <p:sp>
        <p:nvSpPr>
          <p:cNvPr id="3" name="Footer Placeholder 2">
            <a:extLst>
              <a:ext uri="{FF2B5EF4-FFF2-40B4-BE49-F238E27FC236}">
                <a16:creationId xmlns:a16="http://schemas.microsoft.com/office/drawing/2014/main" id="{1235FB09-9210-4FF3-B521-92AC0717057A}"/>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BF21D5FF-9F9B-438D-962B-19E33EA7719F}"/>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3978505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BB67B-1DE1-4C38-B86C-EE4E5FE5E2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37365E22-365F-4133-AE2C-BFE9368A2F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7DE76D52-A043-43E2-878C-F0D059B73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521B72-F8F3-4BAF-9039-4FCA7A5AFE9E}"/>
              </a:ext>
            </a:extLst>
          </p:cNvPr>
          <p:cNvSpPr>
            <a:spLocks noGrp="1"/>
          </p:cNvSpPr>
          <p:nvPr>
            <p:ph type="dt" sz="half" idx="10"/>
          </p:nvPr>
        </p:nvSpPr>
        <p:spPr/>
        <p:txBody>
          <a:bodyPr/>
          <a:lstStyle/>
          <a:p>
            <a:fld id="{2590F9C9-AB92-4E86-B698-DEC9BF4350FF}" type="datetimeFigureOut">
              <a:rPr lang="ru-RU" smtClean="0"/>
              <a:pPr/>
              <a:t>18.02.2024</a:t>
            </a:fld>
            <a:endParaRPr lang="ru-RU"/>
          </a:p>
        </p:txBody>
      </p:sp>
      <p:sp>
        <p:nvSpPr>
          <p:cNvPr id="6" name="Footer Placeholder 5">
            <a:extLst>
              <a:ext uri="{FF2B5EF4-FFF2-40B4-BE49-F238E27FC236}">
                <a16:creationId xmlns:a16="http://schemas.microsoft.com/office/drawing/2014/main" id="{443C61C2-EF1C-4C27-9CE7-95CD0A8208CB}"/>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2D2278CE-F8F6-4357-8DE5-C5A74A902D2B}"/>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545810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2B80C-2148-42E9-A299-F6AFD8D5F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2F36453F-1A78-4AC8-BEE7-23D2EBA9D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437AD1CC-F62E-4D14-B0B2-A5BFC0D90A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4C1507-4C3F-4C2A-83FD-8D1EE9B025F1}"/>
              </a:ext>
            </a:extLst>
          </p:cNvPr>
          <p:cNvSpPr>
            <a:spLocks noGrp="1"/>
          </p:cNvSpPr>
          <p:nvPr>
            <p:ph type="dt" sz="half" idx="10"/>
          </p:nvPr>
        </p:nvSpPr>
        <p:spPr/>
        <p:txBody>
          <a:bodyPr/>
          <a:lstStyle/>
          <a:p>
            <a:fld id="{2590F9C9-AB92-4E86-B698-DEC9BF4350FF}" type="datetimeFigureOut">
              <a:rPr lang="ru-RU" smtClean="0"/>
              <a:pPr/>
              <a:t>18.02.2024</a:t>
            </a:fld>
            <a:endParaRPr lang="ru-RU"/>
          </a:p>
        </p:txBody>
      </p:sp>
      <p:sp>
        <p:nvSpPr>
          <p:cNvPr id="6" name="Footer Placeholder 5">
            <a:extLst>
              <a:ext uri="{FF2B5EF4-FFF2-40B4-BE49-F238E27FC236}">
                <a16:creationId xmlns:a16="http://schemas.microsoft.com/office/drawing/2014/main" id="{2E1CAD7A-2676-460D-902D-1573FADC473F}"/>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69CCB590-E5BD-4AA2-BDC3-280A70356699}"/>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13464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384AB9-7DB0-4EF3-8BF0-3BA42E7212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1AB3234E-B82A-4AAC-B0D9-04778BA62C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A5DB06BE-AC98-4682-81AB-EA91CCDAD6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90F9C9-AB92-4E86-B698-DEC9BF4350FF}" type="datetimeFigureOut">
              <a:rPr lang="ru-RU" smtClean="0"/>
              <a:pPr/>
              <a:t>18.02.2024</a:t>
            </a:fld>
            <a:endParaRPr lang="ru-RU"/>
          </a:p>
        </p:txBody>
      </p:sp>
      <p:sp>
        <p:nvSpPr>
          <p:cNvPr id="5" name="Footer Placeholder 4">
            <a:extLst>
              <a:ext uri="{FF2B5EF4-FFF2-40B4-BE49-F238E27FC236}">
                <a16:creationId xmlns:a16="http://schemas.microsoft.com/office/drawing/2014/main" id="{2F13F399-1978-443D-8A54-1C7438E428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AEE86AD1-D5ED-4EF9-89A0-3ABFEAC15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FDEFA0-FF01-4CA2-B8AA-E5F5B71BEE8D}" type="slidenum">
              <a:rPr lang="ru-RU" smtClean="0"/>
              <a:pPr/>
              <a:t>‹#›</a:t>
            </a:fld>
            <a:endParaRPr lang="ru-RU"/>
          </a:p>
        </p:txBody>
      </p:sp>
    </p:spTree>
    <p:extLst>
      <p:ext uri="{BB962C8B-B14F-4D97-AF65-F5344CB8AC3E}">
        <p14:creationId xmlns:p14="http://schemas.microsoft.com/office/powerpoint/2010/main" val="217001975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andbox.org/permlink/1kI9P4seoNjsVbS1"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hyperlink" Target="https://wandbox.org/permlink/ql0qad5tyPqWFdcZ" TargetMode="Externa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hyperlink" Target="https://wandbox.org/permlink/rHWDQjFRIhIW4jKm" TargetMode="Externa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hyperlink" Target="https://wandbox.org/permlink/A1fCoKswoDUK62fv" TargetMode="Externa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hyperlink" Target="https://wandbox.org/permlink/oJ626HXmxK29pvNv" TargetMode="External"/><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hyperlink" Target="https://wandbox.org/permlink/oPi1xXrs1tdBhJgL" TargetMode="Externa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hyperlink" Target="https://wandbox.org/permlink/939ap1Yzf6eLXbn3" TargetMode="External"/><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6.xml"/><Relationship Id="rId1" Type="http://schemas.openxmlformats.org/officeDocument/2006/relationships/tags" Target="../tags/tag37.xml"/><Relationship Id="rId4" Type="http://schemas.openxmlformats.org/officeDocument/2006/relationships/hyperlink" Target="https://wandbox.org/permlink/QriyqMmk8blrmotj" TargetMode="External"/></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hyperlink" Target="https://godbolt.org/z/WYTq5q6Wx" TargetMode="Externa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56.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hyperlink" Target="https://godbolt.org/z/cEfvsxErr" TargetMode="External"/><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63.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hyperlink" Target="http://en.cppreference.com/w/cpp/string/basic_string" TargetMode="Externa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3" Type="http://schemas.openxmlformats.org/officeDocument/2006/relationships/hyperlink" Target="http://en.cppreference.com/w/cpp/string/basic_string_view" TargetMode="External"/><Relationship Id="rId2" Type="http://schemas.microsoft.com/office/2018/10/relationships/comments" Target="../comments/modernComment_1D9_74DD5B5E.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hyperlink" Target="https://en.cppreference.com/w/cpp/container/vector" TargetMode="Externa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hyperlink" Target="https://quick-bench.com/q/i29UtpPOU0KqnZz1y9SLl7tWFt4" TargetMode="Externa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2.xml"/><Relationship Id="rId1" Type="http://schemas.openxmlformats.org/officeDocument/2006/relationships/tags" Target="../tags/tag49.xml"/><Relationship Id="rId4" Type="http://schemas.openxmlformats.org/officeDocument/2006/relationships/hyperlink" Target="http://www.cplusplus.com/reference/deque/deque/" TargetMode="External"/></Relationships>
</file>

<file path=ppt/slides/_rels/slide184.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hyperlink" Target="http://msdn.microsoft.com/en-us/library/9xd04bzs(VS.80).aspx" TargetMode="Externa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2" Type="http://schemas.openxmlformats.org/officeDocument/2006/relationships/hyperlink" Target="https://quick-bench.com/q/W1if_qgPSZ7neHLRNylHrAwpvOs" TargetMode="Externa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2.xml"/><Relationship Id="rId1" Type="http://schemas.openxmlformats.org/officeDocument/2006/relationships/tags" Target="../tags/tag51.xml"/><Relationship Id="rId5" Type="http://schemas.openxmlformats.org/officeDocument/2006/relationships/hyperlink" Target="http://www.cplusplus.com/reference/map/multimap/" TargetMode="External"/><Relationship Id="rId4" Type="http://schemas.openxmlformats.org/officeDocument/2006/relationships/hyperlink" Target="http://www.cplusplus.com/reference/map/map/" TargetMode="Externa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2.xml"/><Relationship Id="rId1" Type="http://schemas.openxmlformats.org/officeDocument/2006/relationships/tags" Target="../tags/tag52.xml"/><Relationship Id="rId5" Type="http://schemas.openxmlformats.org/officeDocument/2006/relationships/hyperlink" Target="http://www.cplusplus.com/reference/unordered_map/unordered_multimap/" TargetMode="External"/><Relationship Id="rId4" Type="http://schemas.openxmlformats.org/officeDocument/2006/relationships/hyperlink" Target="http://www.cplusplus.com/reference/unordered_map/unordered_map/" TargetMode="Externa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hyperlink" Target="http://msdn.microsoft.com/en-us/library/e8wh7665(VS.80).aspx" TargetMode="Externa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99.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hyperlink" Target="https://wandbox.org/permlink/jrEliIk1UDXC39Ef" TargetMode="Externa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3" Type="http://schemas.openxmlformats.org/officeDocument/2006/relationships/hyperlink" Target="https://en.cppreference.com/w/cpp/named_req/OutputIterator" TargetMode="External"/><Relationship Id="rId7" Type="http://schemas.openxmlformats.org/officeDocument/2006/relationships/hyperlink" Target="https://en.cppreference.com/w/cpp/named_req/ContiguousIterator" TargetMode="External"/><Relationship Id="rId2" Type="http://schemas.openxmlformats.org/officeDocument/2006/relationships/hyperlink" Target="https://en.cppreference.com/w/cpp/named_req/InputIterator" TargetMode="External"/><Relationship Id="rId1" Type="http://schemas.openxmlformats.org/officeDocument/2006/relationships/slideLayout" Target="../slideLayouts/slideLayout2.xml"/><Relationship Id="rId6" Type="http://schemas.openxmlformats.org/officeDocument/2006/relationships/hyperlink" Target="https://en.cppreference.com/w/cpp/named_req/RandomAccessIterator" TargetMode="External"/><Relationship Id="rId5" Type="http://schemas.openxmlformats.org/officeDocument/2006/relationships/hyperlink" Target="https://en.cppreference.com/w/cpp/named_req/BidirectionalIterator" TargetMode="External"/><Relationship Id="rId4" Type="http://schemas.openxmlformats.org/officeDocument/2006/relationships/hyperlink" Target="https://en.cppreference.com/w/cpp/named_req/ForwardIterator" TargetMode="External"/></Relationships>
</file>

<file path=ppt/slides/_rels/slide20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204.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6.xml"/><Relationship Id="rId1" Type="http://schemas.openxmlformats.org/officeDocument/2006/relationships/tags" Target="../tags/tag56.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3" Type="http://schemas.openxmlformats.org/officeDocument/2006/relationships/hyperlink" Target="https://wandbox.org/permlink/MSu4VTL6jHwk4vfN" TargetMode="External"/><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3" Type="http://schemas.openxmlformats.org/officeDocument/2006/relationships/hyperlink" Target="http://habrahabr.ru/company/infopulse/blog/194726/" TargetMode="External"/><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6.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6.xml"/></Relationships>
</file>

<file path=ppt/slides/_rels/slide2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6.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6.xml"/></Relationships>
</file>

<file path=ppt/slides/_rels/slide2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1.xml"/><Relationship Id="rId1" Type="http://schemas.openxmlformats.org/officeDocument/2006/relationships/slideLayout" Target="../slideLayouts/slideLayout6.xml"/><Relationship Id="rId4" Type="http://schemas.openxmlformats.org/officeDocument/2006/relationships/hyperlink" Target="https://wandbox.org/permlink/rSAREvf038yO7aUt" TargetMode="External"/></Relationships>
</file>

<file path=ppt/slides/_rels/slide2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2.xml"/><Relationship Id="rId1" Type="http://schemas.openxmlformats.org/officeDocument/2006/relationships/slideLayout" Target="../slideLayouts/slideLayout6.xml"/><Relationship Id="rId4" Type="http://schemas.openxmlformats.org/officeDocument/2006/relationships/hyperlink" Target="https://wandbox.org/permlink/sPUhscTpFSZLcKYZ" TargetMode="Externa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5.xml"/><Relationship Id="rId1" Type="http://schemas.openxmlformats.org/officeDocument/2006/relationships/slideLayout" Target="../slideLayouts/slideLayout6.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6.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6.xml"/></Relationships>
</file>

<file path=ppt/slides/_rels/slide2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9.xml"/><Relationship Id="rId1" Type="http://schemas.openxmlformats.org/officeDocument/2006/relationships/slideLayout" Target="../slideLayouts/slideLayout6.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6.xml"/></Relationships>
</file>

<file path=ppt/slides/_rels/slide2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1.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2.xml"/><Relationship Id="rId1" Type="http://schemas.openxmlformats.org/officeDocument/2006/relationships/slideLayout" Target="../slideLayouts/slideLayout6.xml"/></Relationships>
</file>

<file path=ppt/slides/_rels/slide2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6.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3" Type="http://schemas.openxmlformats.org/officeDocument/2006/relationships/hyperlink" Target="http://ru.wikipedia.org/wiki/%D0%A1%D1%82%D0%B5%D0%BA" TargetMode="External"/><Relationship Id="rId2" Type="http://schemas.openxmlformats.org/officeDocument/2006/relationships/notesSlide" Target="../notesSlides/notesSlide156.xml"/><Relationship Id="rId1" Type="http://schemas.openxmlformats.org/officeDocument/2006/relationships/slideLayout" Target="../slideLayouts/slideLayout2.xml"/><Relationship Id="rId4" Type="http://schemas.openxmlformats.org/officeDocument/2006/relationships/hyperlink" Target="http://ru.wikipedia.org/w/index.php?title=%D0%9A%D1%83%D1%87%D0%B0_(%D0%B8%D0%BD%D1%84%D0%BE%D1%80%D0%BC%D0%B0%D1%82%D0%B8%D0%BA%D0%B0)&amp;action=edit" TargetMode="Externa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0.xml.rels><?xml version="1.0" encoding="UTF-8" standalone="yes"?>
<Relationships xmlns="http://schemas.openxmlformats.org/package/2006/relationships"><Relationship Id="rId3" Type="http://schemas.openxmlformats.org/officeDocument/2006/relationships/hyperlink" Target="https://wandbox.org/permlink/Q8Vb1F7boaXZKDl2" TargetMode="External"/><Relationship Id="rId2" Type="http://schemas.openxmlformats.org/officeDocument/2006/relationships/notesSlide" Target="../notesSlides/notesSlide158.xml"/><Relationship Id="rId1" Type="http://schemas.openxmlformats.org/officeDocument/2006/relationships/slideLayout" Target="../slideLayouts/slideLayout6.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3.xml.rels><?xml version="1.0" encoding="UTF-8" standalone="yes"?>
<Relationships xmlns="http://schemas.openxmlformats.org/package/2006/relationships"><Relationship Id="rId2" Type="http://schemas.openxmlformats.org/officeDocument/2006/relationships/hyperlink" Target="https://wandbox.org/permlink/tC4HG6ZqcZT2lm3P" TargetMode="External"/><Relationship Id="rId1" Type="http://schemas.openxmlformats.org/officeDocument/2006/relationships/slideLayout" Target="../slideLayouts/slideLayout6.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6.xml.rels><?xml version="1.0" encoding="UTF-8" standalone="yes"?>
<Relationships xmlns="http://schemas.openxmlformats.org/package/2006/relationships"><Relationship Id="rId3" Type="http://schemas.openxmlformats.org/officeDocument/2006/relationships/hyperlink" Target="https://wandbox.org/permlink/Jj4a3ezbjh1JgpPv" TargetMode="External"/><Relationship Id="rId2" Type="http://schemas.openxmlformats.org/officeDocument/2006/relationships/notesSlide" Target="../notesSlides/notesSlide161.xml"/><Relationship Id="rId1" Type="http://schemas.openxmlformats.org/officeDocument/2006/relationships/slideLayout" Target="../slideLayouts/slideLayout6.xml"/></Relationships>
</file>

<file path=ppt/slides/_rels/slide257.xml.rels><?xml version="1.0" encoding="UTF-8" standalone="yes"?>
<Relationships xmlns="http://schemas.openxmlformats.org/package/2006/relationships"><Relationship Id="rId3" Type="http://schemas.openxmlformats.org/officeDocument/2006/relationships/notesSlide" Target="../notesSlides/notesSlide162.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258.xml.rels><?xml version="1.0" encoding="UTF-8" standalone="yes"?>
<Relationships xmlns="http://schemas.openxmlformats.org/package/2006/relationships"><Relationship Id="rId3" Type="http://schemas.openxmlformats.org/officeDocument/2006/relationships/notesSlide" Target="../notesSlides/notesSlide163.xml"/><Relationship Id="rId2" Type="http://schemas.openxmlformats.org/officeDocument/2006/relationships/slideLayout" Target="../slideLayouts/slideLayout12.xml"/><Relationship Id="rId1" Type="http://schemas.openxmlformats.org/officeDocument/2006/relationships/tags" Target="../tags/tag58.xml"/></Relationships>
</file>

<file path=ppt/slides/_rels/slide259.xml.rels><?xml version="1.0" encoding="UTF-8" standalone="yes"?>
<Relationships xmlns="http://schemas.openxmlformats.org/package/2006/relationships"><Relationship Id="rId3" Type="http://schemas.openxmlformats.org/officeDocument/2006/relationships/notesSlide" Target="../notesSlides/notesSlide164.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3" Type="http://schemas.openxmlformats.org/officeDocument/2006/relationships/notesSlide" Target="../notesSlides/notesSlide165.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261.xml.rels><?xml version="1.0" encoding="UTF-8" standalone="yes"?>
<Relationships xmlns="http://schemas.openxmlformats.org/package/2006/relationships"><Relationship Id="rId3" Type="http://schemas.openxmlformats.org/officeDocument/2006/relationships/notesSlide" Target="../notesSlides/notesSlide166.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262.xml.rels><?xml version="1.0" encoding="UTF-8" standalone="yes"?>
<Relationships xmlns="http://schemas.openxmlformats.org/package/2006/relationships"><Relationship Id="rId3" Type="http://schemas.openxmlformats.org/officeDocument/2006/relationships/notesSlide" Target="../notesSlides/notesSlide167.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263.xml.rels><?xml version="1.0" encoding="UTF-8" standalone="yes"?>
<Relationships xmlns="http://schemas.openxmlformats.org/package/2006/relationships"><Relationship Id="rId3" Type="http://schemas.openxmlformats.org/officeDocument/2006/relationships/notesSlide" Target="../notesSlides/notesSlide168.xml"/><Relationship Id="rId2" Type="http://schemas.openxmlformats.org/officeDocument/2006/relationships/slideLayout" Target="../slideLayouts/slideLayout12.xml"/><Relationship Id="rId1" Type="http://schemas.openxmlformats.org/officeDocument/2006/relationships/tags" Target="../tags/tag63.xml"/></Relationships>
</file>

<file path=ppt/slides/_rels/slide264.xml.rels><?xml version="1.0" encoding="UTF-8" standalone="yes"?>
<Relationships xmlns="http://schemas.openxmlformats.org/package/2006/relationships"><Relationship Id="rId3" Type="http://schemas.openxmlformats.org/officeDocument/2006/relationships/notesSlide" Target="../notesSlides/notesSlide169.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3" Type="http://schemas.openxmlformats.org/officeDocument/2006/relationships/notesSlide" Target="../notesSlides/notesSlide171.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67.xml.rels><?xml version="1.0" encoding="UTF-8" standalone="yes"?>
<Relationships xmlns="http://schemas.openxmlformats.org/package/2006/relationships"><Relationship Id="rId3" Type="http://schemas.openxmlformats.org/officeDocument/2006/relationships/notesSlide" Target="../notesSlides/notesSlide172.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68.xml.rels><?xml version="1.0" encoding="UTF-8" standalone="yes"?>
<Relationships xmlns="http://schemas.openxmlformats.org/package/2006/relationships"><Relationship Id="rId3" Type="http://schemas.openxmlformats.org/officeDocument/2006/relationships/notesSlide" Target="../notesSlides/notesSlide173.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269.xml.rels><?xml version="1.0" encoding="UTF-8" standalone="yes"?>
<Relationships xmlns="http://schemas.openxmlformats.org/package/2006/relationships"><Relationship Id="rId3" Type="http://schemas.openxmlformats.org/officeDocument/2006/relationships/notesSlide" Target="../notesSlides/notesSlide174.xml"/><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3" Type="http://schemas.openxmlformats.org/officeDocument/2006/relationships/notesSlide" Target="../notesSlides/notesSlide175.xml"/><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271.xml.rels><?xml version="1.0" encoding="UTF-8" standalone="yes"?>
<Relationships xmlns="http://schemas.openxmlformats.org/package/2006/relationships"><Relationship Id="rId3" Type="http://schemas.openxmlformats.org/officeDocument/2006/relationships/notesSlide" Target="../notesSlides/notesSlide176.xml"/><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272.xml.rels><?xml version="1.0" encoding="UTF-8" standalone="yes"?>
<Relationships xmlns="http://schemas.openxmlformats.org/package/2006/relationships"><Relationship Id="rId3" Type="http://schemas.openxmlformats.org/officeDocument/2006/relationships/notesSlide" Target="../notesSlides/notesSlide177.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273.xml.rels><?xml version="1.0" encoding="UTF-8" standalone="yes"?>
<Relationships xmlns="http://schemas.openxmlformats.org/package/2006/relationships"><Relationship Id="rId3" Type="http://schemas.openxmlformats.org/officeDocument/2006/relationships/notesSlide" Target="../notesSlides/notesSlide178.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6.xml"/></Relationships>
</file>

<file path=ppt/slides/_rels/slide275.xml.rels><?xml version="1.0" encoding="UTF-8" standalone="yes"?>
<Relationships xmlns="http://schemas.openxmlformats.org/package/2006/relationships"><Relationship Id="rId3" Type="http://schemas.openxmlformats.org/officeDocument/2006/relationships/notesSlide" Target="../notesSlides/notesSlide180.xml"/><Relationship Id="rId2" Type="http://schemas.openxmlformats.org/officeDocument/2006/relationships/slideLayout" Target="../slideLayouts/slideLayout6.xml"/><Relationship Id="rId1" Type="http://schemas.openxmlformats.org/officeDocument/2006/relationships/tags" Target="../tags/tag73.xml"/></Relationships>
</file>

<file path=ppt/slides/_rels/slide276.xml.rels><?xml version="1.0" encoding="UTF-8" standalone="yes"?>
<Relationships xmlns="http://schemas.openxmlformats.org/package/2006/relationships"><Relationship Id="rId3" Type="http://schemas.openxmlformats.org/officeDocument/2006/relationships/notesSlide" Target="../notesSlides/notesSlide181.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77.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3" Type="http://schemas.openxmlformats.org/officeDocument/2006/relationships/notesSlide" Target="../notesSlides/notesSlide183.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279.xml.rels><?xml version="1.0" encoding="UTF-8" standalone="yes"?>
<Relationships xmlns="http://schemas.openxmlformats.org/package/2006/relationships"><Relationship Id="rId3" Type="http://schemas.openxmlformats.org/officeDocument/2006/relationships/notesSlide" Target="../notesSlides/notesSlide184.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28.xml.rels><?xml version="1.0" encoding="UTF-8" standalone="yes"?>
<Relationships xmlns="http://schemas.openxmlformats.org/package/2006/relationships"><Relationship Id="rId3" Type="http://schemas.openxmlformats.org/officeDocument/2006/relationships/hyperlink" Target="https://en.cppreference.com/w/cpp/types/integer"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3" Type="http://schemas.openxmlformats.org/officeDocument/2006/relationships/notesSlide" Target="../notesSlides/notesSlide185.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281.xml.rels><?xml version="1.0" encoding="UTF-8" standalone="yes"?>
<Relationships xmlns="http://schemas.openxmlformats.org/package/2006/relationships"><Relationship Id="rId3" Type="http://schemas.openxmlformats.org/officeDocument/2006/relationships/notesSlide" Target="../notesSlides/notesSlide186.xml"/><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282.xml.rels><?xml version="1.0" encoding="UTF-8" standalone="yes"?>
<Relationships xmlns="http://schemas.openxmlformats.org/package/2006/relationships"><Relationship Id="rId3" Type="http://schemas.openxmlformats.org/officeDocument/2006/relationships/notesSlide" Target="../notesSlides/notesSlide187.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283.xml.rels><?xml version="1.0" encoding="UTF-8" standalone="yes"?>
<Relationships xmlns="http://schemas.openxmlformats.org/package/2006/relationships"><Relationship Id="rId3" Type="http://schemas.openxmlformats.org/officeDocument/2006/relationships/notesSlide" Target="../notesSlides/notesSlide188.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84.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3" Type="http://schemas.openxmlformats.org/officeDocument/2006/relationships/notesSlide" Target="../notesSlides/notesSlide190.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86.xml.rels><?xml version="1.0" encoding="UTF-8" standalone="yes"?>
<Relationships xmlns="http://schemas.openxmlformats.org/package/2006/relationships"><Relationship Id="rId3" Type="http://schemas.openxmlformats.org/officeDocument/2006/relationships/notesSlide" Target="../notesSlides/notesSlide191.xml"/><Relationship Id="rId2" Type="http://schemas.openxmlformats.org/officeDocument/2006/relationships/slideLayout" Target="../slideLayouts/slideLayout6.xml"/><Relationship Id="rId1" Type="http://schemas.openxmlformats.org/officeDocument/2006/relationships/tags" Target="../tags/tag82.xml"/></Relationships>
</file>

<file path=ppt/slides/_rels/slide287.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3" Type="http://schemas.openxmlformats.org/officeDocument/2006/relationships/hyperlink" Target="http://ru.wikipedia.org/wiki/%D0%A1%D0%B1%D0%BE%D1%80%D0%BA%D0%B0_%D0%BC%D1%83%D1%81%D0%BE%D1%80%D0%B0" TargetMode="External"/><Relationship Id="rId2" Type="http://schemas.openxmlformats.org/officeDocument/2006/relationships/notesSlide" Target="../notesSlides/notesSlide198.xml"/><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3" Type="http://schemas.openxmlformats.org/officeDocument/2006/relationships/hyperlink" Target="http://ru.wikipedia.org/wiki/%D0%A4%D0%B8%D0%BD%D0%B0%D0%BB%D0%B8%D0%B7%D0%B0%D1%82%D0%BE%D1%80" TargetMode="External"/><Relationship Id="rId2" Type="http://schemas.openxmlformats.org/officeDocument/2006/relationships/notesSlide" Target="../notesSlides/notesSlide199.xml"/><Relationship Id="rId1" Type="http://schemas.openxmlformats.org/officeDocument/2006/relationships/slideLayout" Target="../slideLayouts/slideLayout2.xml"/><Relationship Id="rId4" Type="http://schemas.openxmlformats.org/officeDocument/2006/relationships/hyperlink" Target="http://ru.wikipedia.org/wiki/%D0%A1%D0%BB%D0%B0%D0%B1%D0%B0%D1%8F_%D1%81%D1%81%D1%8B%D0%BB%D0%BA%D0%B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andbox.org/permlink/CxGG7re3wgkzIFRy" TargetMode="Externa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hyperlink" Target="https://wandbox.org/permlink/PTX7VpHqaCyQVwCy" TargetMode="Externa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8.xml.rels><?xml version="1.0" encoding="UTF-8" standalone="yes"?>
<Relationships xmlns="http://schemas.openxmlformats.org/package/2006/relationships"><Relationship Id="rId2" Type="http://schemas.openxmlformats.org/officeDocument/2006/relationships/hyperlink" Target="https://wandbox.org/permlink/T9Zpy9PjeOgGPpEz" TargetMode="Externa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2" Type="http://schemas.openxmlformats.org/officeDocument/2006/relationships/hyperlink" Target="http://www.cplusplus.com/doc/tutorial/constant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notesSlide" Target="../notesSlides/notesSlide33.xml"/><Relationship Id="rId7" Type="http://schemas.openxmlformats.org/officeDocument/2006/relationships/image" Target="../media/image9.wmf"/><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 Id="rId9" Type="http://schemas.openxmlformats.org/officeDocument/2006/relationships/image" Target="../media/image11.wmf"/></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hyperlink" Target="https://wandbox.org/permlink/k6guW5Mc2bE6RMYd" TargetMode="External"/><Relationship Id="rId4" Type="http://schemas.openxmlformats.org/officeDocument/2006/relationships/hyperlink" Target="https://wandbox.org/permlink/WwKAnkY477XkyuBc" TargetMode="Externa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6.xml"/><Relationship Id="rId1" Type="http://schemas.openxmlformats.org/officeDocument/2006/relationships/tags" Target="../tags/tag15.xml"/><Relationship Id="rId4" Type="http://schemas.openxmlformats.org/officeDocument/2006/relationships/hyperlink" Target="https://en.cppreference.com/w/cpp/language/operator_precedence"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6.xml"/><Relationship Id="rId1" Type="http://schemas.openxmlformats.org/officeDocument/2006/relationships/tags" Target="../tags/tag19.xml"/><Relationship Id="rId5" Type="http://schemas.openxmlformats.org/officeDocument/2006/relationships/hyperlink" Target="https://wandbox.org/permlink/OH7svtLrRjT6b2wV" TargetMode="External"/><Relationship Id="rId4" Type="http://schemas.openxmlformats.org/officeDocument/2006/relationships/image" Target="../media/image14.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6.xml"/><Relationship Id="rId1" Type="http://schemas.openxmlformats.org/officeDocument/2006/relationships/tags" Target="../tags/tag25.xml"/><Relationship Id="rId4" Type="http://schemas.openxmlformats.org/officeDocument/2006/relationships/hyperlink" Target="https://wandbox.org/permlink/my9fQ0kMTYnQd88k" TargetMode="Externa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hyperlink" Target="https://wandbox.org/permlink/csqbwTicfuvWkdHe" TargetMode="Externa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andbox.org/permlink/3miY7XP0KvBtDx4e"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93.xml.rels><?xml version="1.0" encoding="UTF-8" standalone="yes"?>
<Relationships xmlns="http://schemas.openxmlformats.org/package/2006/relationships"><Relationship Id="rId2" Type="http://schemas.openxmlformats.org/officeDocument/2006/relationships/hyperlink" Target="https://wandbox.org/permlink/cmBWCRvwemRUAjVJ" TargetMode="Externa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043428A6-C2DB-41FE-9A27-384A9AB66A24}"/>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54429"/>
            <a:ext cx="12192000" cy="6966858"/>
          </a:xfrm>
          <a:prstGeom prst="rect">
            <a:avLst/>
          </a:prstGeom>
        </p:spPr>
      </p:pic>
      <p:sp>
        <p:nvSpPr>
          <p:cNvPr id="7" name="Заголовок 6">
            <a:extLst>
              <a:ext uri="{FF2B5EF4-FFF2-40B4-BE49-F238E27FC236}">
                <a16:creationId xmlns:a16="http://schemas.microsoft.com/office/drawing/2014/main" id="{77CAD62A-E4D8-4B1B-9985-B57FC37A6792}"/>
              </a:ext>
            </a:extLst>
          </p:cNvPr>
          <p:cNvSpPr>
            <a:spLocks noGrp="1"/>
          </p:cNvSpPr>
          <p:nvPr>
            <p:ph type="ctrTitle"/>
          </p:nvPr>
        </p:nvSpPr>
        <p:spPr/>
        <p:txBody>
          <a:bodyPr/>
          <a:lstStyle/>
          <a:p>
            <a:r>
              <a:rPr lang="ru-RU" dirty="0">
                <a:solidFill>
                  <a:schemeClr val="bg1"/>
                </a:solidFill>
                <a:latin typeface="Impact" panose="020B0806030902050204" pitchFamily="34" charset="0"/>
              </a:rPr>
              <a:t>Синтаксис языка </a:t>
            </a:r>
            <a:r>
              <a:rPr lang="en-US" dirty="0">
                <a:solidFill>
                  <a:schemeClr val="bg1"/>
                </a:solidFill>
                <a:latin typeface="Impact" panose="020B0806030902050204" pitchFamily="34" charset="0"/>
              </a:rPr>
              <a:t>C++</a:t>
            </a:r>
            <a:endParaRPr lang="ru-RU" dirty="0">
              <a:solidFill>
                <a:schemeClr val="bg1"/>
              </a:solidFill>
              <a:latin typeface="Impact" panose="020B0806030902050204" pitchFamily="34" charset="0"/>
            </a:endParaRPr>
          </a:p>
        </p:txBody>
      </p:sp>
      <p:sp>
        <p:nvSpPr>
          <p:cNvPr id="9" name="Подзаголовок 8">
            <a:extLst>
              <a:ext uri="{FF2B5EF4-FFF2-40B4-BE49-F238E27FC236}">
                <a16:creationId xmlns:a16="http://schemas.microsoft.com/office/drawing/2014/main" id="{F4B82558-19EA-4C3E-B922-1C26A663A34E}"/>
              </a:ext>
            </a:extLst>
          </p:cNvPr>
          <p:cNvSpPr>
            <a:spLocks noGrp="1"/>
          </p:cNvSpPr>
          <p:nvPr>
            <p:ph type="subTitle" idx="1"/>
          </p:nvPr>
        </p:nvSpPr>
        <p:spPr/>
        <p:txBody>
          <a:bodyPr/>
          <a:lstStyle/>
          <a:p>
            <a:endParaRPr lang="ru-RU" dirty="0">
              <a:solidFill>
                <a:schemeClr val="bg1"/>
              </a:solidFill>
            </a:endParaRPr>
          </a:p>
        </p:txBody>
      </p:sp>
    </p:spTree>
    <p:extLst>
      <p:ext uri="{BB962C8B-B14F-4D97-AF65-F5344CB8AC3E}">
        <p14:creationId xmlns:p14="http://schemas.microsoft.com/office/powerpoint/2010/main" val="423933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t>Символьные константы</a:t>
            </a:r>
          </a:p>
        </p:txBody>
      </p:sp>
      <p:sp>
        <p:nvSpPr>
          <p:cNvPr id="11267" name="Rectangle 3"/>
          <p:cNvSpPr>
            <a:spLocks noGrp="1" noChangeArrowheads="1"/>
          </p:cNvSpPr>
          <p:nvPr>
            <p:ph idx="1"/>
          </p:nvPr>
        </p:nvSpPr>
        <p:spPr/>
        <p:txBody>
          <a:bodyPr>
            <a:normAutofit fontScale="92500" lnSpcReduction="10000"/>
          </a:bodyPr>
          <a:lstStyle/>
          <a:p>
            <a:pPr eaLnBrk="1" hangingPunct="1"/>
            <a:r>
              <a:rPr lang="ru-RU" sz="2800" dirty="0"/>
              <a:t>Записывается в виде символа, обрамленного одиночными кавычками</a:t>
            </a:r>
          </a:p>
          <a:p>
            <a:pPr lvl="1" eaLnBrk="1" hangingPunct="1"/>
            <a:r>
              <a:rPr lang="en-US" dirty="0">
                <a:latin typeface="Courier New" pitchFamily="49" charset="0"/>
              </a:rPr>
              <a:t>'A', '1'</a:t>
            </a:r>
          </a:p>
          <a:p>
            <a:pPr eaLnBrk="1" hangingPunct="1"/>
            <a:r>
              <a:rPr lang="ru-RU" sz="2800" dirty="0"/>
              <a:t>Значение символьной константы – </a:t>
            </a:r>
            <a:r>
              <a:rPr lang="ru-RU" sz="2800" b="1" dirty="0"/>
              <a:t>числовой код</a:t>
            </a:r>
            <a:r>
              <a:rPr lang="ru-RU" sz="2800" dirty="0"/>
              <a:t> символа из набора символов на данной машине</a:t>
            </a:r>
          </a:p>
          <a:p>
            <a:pPr eaLnBrk="1" hangingPunct="1"/>
            <a:r>
              <a:rPr lang="ru-RU" sz="2800" dirty="0"/>
              <a:t>Некоторые символы записываются в виде </a:t>
            </a:r>
            <a:r>
              <a:rPr lang="en-US" sz="2800" dirty="0"/>
              <a:t>escape-</a:t>
            </a:r>
            <a:r>
              <a:rPr lang="ru-RU" sz="2800" dirty="0"/>
              <a:t>последовательностей, начинающихся с символа </a:t>
            </a:r>
            <a:r>
              <a:rPr lang="ru-RU" sz="2800" b="1" dirty="0">
                <a:solidFill>
                  <a:srgbClr val="FF0000"/>
                </a:solidFill>
              </a:rPr>
              <a:t>\</a:t>
            </a:r>
            <a:endParaRPr lang="en-US" sz="2800" b="1" dirty="0">
              <a:solidFill>
                <a:srgbClr val="FF0000"/>
              </a:solidFill>
            </a:endParaRPr>
          </a:p>
          <a:p>
            <a:pPr lvl="1" eaLnBrk="1" hangingPunct="1"/>
            <a:r>
              <a:rPr lang="en-US" dirty="0">
                <a:latin typeface="Courier New" pitchFamily="49" charset="0"/>
              </a:rPr>
              <a:t>'\'' - </a:t>
            </a:r>
            <a:r>
              <a:rPr lang="ru-RU" dirty="0"/>
              <a:t>символ </a:t>
            </a:r>
            <a:r>
              <a:rPr lang="en-US" dirty="0"/>
              <a:t>'</a:t>
            </a:r>
            <a:r>
              <a:rPr lang="en-US" dirty="0">
                <a:latin typeface="Courier New" pitchFamily="49" charset="0"/>
              </a:rPr>
              <a:t> </a:t>
            </a:r>
          </a:p>
          <a:p>
            <a:pPr lvl="1" eaLnBrk="1" hangingPunct="1"/>
            <a:r>
              <a:rPr lang="en-US" dirty="0">
                <a:latin typeface="Courier New" pitchFamily="49" charset="0"/>
              </a:rPr>
              <a:t>'\0' </a:t>
            </a:r>
            <a:r>
              <a:rPr lang="en-US" sz="2800" dirty="0"/>
              <a:t>– </a:t>
            </a:r>
            <a:r>
              <a:rPr lang="ru-RU" sz="2800" dirty="0"/>
              <a:t>символ с кодом 0</a:t>
            </a:r>
          </a:p>
          <a:p>
            <a:pPr lvl="1" eaLnBrk="1" hangingPunct="1"/>
            <a:r>
              <a:rPr lang="en-US" dirty="0">
                <a:latin typeface="Courier New" pitchFamily="49" charset="0"/>
              </a:rPr>
              <a:t>‘\n'</a:t>
            </a:r>
            <a:r>
              <a:rPr lang="ru-RU" dirty="0">
                <a:latin typeface="Courier New" pitchFamily="49" charset="0"/>
              </a:rPr>
              <a:t> </a:t>
            </a:r>
            <a:r>
              <a:rPr lang="ru-RU" sz="2800" dirty="0"/>
              <a:t>– символ перевода строки</a:t>
            </a:r>
          </a:p>
          <a:p>
            <a:pPr lvl="1" eaLnBrk="1" hangingPunct="1"/>
            <a:r>
              <a:rPr lang="en-US" dirty="0">
                <a:latin typeface="Courier New" pitchFamily="49" charset="0"/>
              </a:rPr>
              <a:t>'\177'</a:t>
            </a:r>
            <a:r>
              <a:rPr lang="ru-RU" dirty="0">
                <a:latin typeface="Courier New" pitchFamily="49" charset="0"/>
              </a:rPr>
              <a:t> </a:t>
            </a:r>
            <a:r>
              <a:rPr lang="ru-RU" sz="2800" dirty="0"/>
              <a:t>– символ с кодом 127</a:t>
            </a:r>
          </a:p>
          <a:p>
            <a:pPr lvl="1" eaLnBrk="1" hangingPunct="1"/>
            <a:r>
              <a:rPr lang="en-US" dirty="0">
                <a:latin typeface="Courier New" pitchFamily="49" charset="0"/>
              </a:rPr>
              <a:t>'\</a:t>
            </a:r>
            <a:r>
              <a:rPr lang="en-US" dirty="0" err="1">
                <a:latin typeface="Courier New" pitchFamily="49" charset="0"/>
              </a:rPr>
              <a:t>xff</a:t>
            </a:r>
            <a:r>
              <a:rPr lang="en-US" dirty="0">
                <a:latin typeface="Courier New" pitchFamily="49" charset="0"/>
              </a:rPr>
              <a:t>'</a:t>
            </a:r>
            <a:r>
              <a:rPr lang="ru-RU" dirty="0">
                <a:latin typeface="Courier New" pitchFamily="49" charset="0"/>
              </a:rPr>
              <a:t> </a:t>
            </a:r>
            <a:r>
              <a:rPr lang="ru-RU" sz="2800" dirty="0"/>
              <a:t>– символ с кодом 255</a:t>
            </a:r>
          </a:p>
        </p:txBody>
      </p:sp>
    </p:spTree>
    <p:custDataLst>
      <p:tags r:id="rId1"/>
    </p:custDataLst>
    <p:extLst>
      <p:ext uri="{BB962C8B-B14F-4D97-AF65-F5344CB8AC3E}">
        <p14:creationId xmlns:p14="http://schemas.microsoft.com/office/powerpoint/2010/main" val="305423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fade">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fade">
                                      <p:cBhvr>
                                        <p:cTn id="12" dur="500"/>
                                        <p:tgtEl>
                                          <p:spTgt spid="11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fade">
                                      <p:cBhvr>
                                        <p:cTn id="17" dur="500"/>
                                        <p:tgtEl>
                                          <p:spTgt spid="11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67">
                                            <p:txEl>
                                              <p:pRg st="3" end="3"/>
                                            </p:txEl>
                                          </p:spTgt>
                                        </p:tgtEl>
                                        <p:attrNameLst>
                                          <p:attrName>style.visibility</p:attrName>
                                        </p:attrNameLst>
                                      </p:cBhvr>
                                      <p:to>
                                        <p:strVal val="visible"/>
                                      </p:to>
                                    </p:set>
                                    <p:animEffect transition="in" filter="fade">
                                      <p:cBhvr>
                                        <p:cTn id="22" dur="500"/>
                                        <p:tgtEl>
                                          <p:spTgt spid="112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animEffect transition="in" filter="fade">
                                      <p:cBhvr>
                                        <p:cTn id="27" dur="500"/>
                                        <p:tgtEl>
                                          <p:spTgt spid="112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267">
                                            <p:txEl>
                                              <p:pRg st="5" end="5"/>
                                            </p:txEl>
                                          </p:spTgt>
                                        </p:tgtEl>
                                        <p:attrNameLst>
                                          <p:attrName>style.visibility</p:attrName>
                                        </p:attrNameLst>
                                      </p:cBhvr>
                                      <p:to>
                                        <p:strVal val="visible"/>
                                      </p:to>
                                    </p:set>
                                    <p:animEffect transition="in" filter="fade">
                                      <p:cBhvr>
                                        <p:cTn id="32" dur="500"/>
                                        <p:tgtEl>
                                          <p:spTgt spid="112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267">
                                            <p:txEl>
                                              <p:pRg st="6" end="6"/>
                                            </p:txEl>
                                          </p:spTgt>
                                        </p:tgtEl>
                                        <p:attrNameLst>
                                          <p:attrName>style.visibility</p:attrName>
                                        </p:attrNameLst>
                                      </p:cBhvr>
                                      <p:to>
                                        <p:strVal val="visible"/>
                                      </p:to>
                                    </p:set>
                                    <p:animEffect transition="in" filter="fade">
                                      <p:cBhvr>
                                        <p:cTn id="37" dur="500"/>
                                        <p:tgtEl>
                                          <p:spTgt spid="112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267">
                                            <p:txEl>
                                              <p:pRg st="7" end="7"/>
                                            </p:txEl>
                                          </p:spTgt>
                                        </p:tgtEl>
                                        <p:attrNameLst>
                                          <p:attrName>style.visibility</p:attrName>
                                        </p:attrNameLst>
                                      </p:cBhvr>
                                      <p:to>
                                        <p:strVal val="visible"/>
                                      </p:to>
                                    </p:set>
                                    <p:animEffect transition="in" filter="fade">
                                      <p:cBhvr>
                                        <p:cTn id="42" dur="500"/>
                                        <p:tgtEl>
                                          <p:spTgt spid="1126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267">
                                            <p:txEl>
                                              <p:pRg st="8" end="8"/>
                                            </p:txEl>
                                          </p:spTgt>
                                        </p:tgtEl>
                                        <p:attrNameLst>
                                          <p:attrName>style.visibility</p:attrName>
                                        </p:attrNameLst>
                                      </p:cBhvr>
                                      <p:to>
                                        <p:strVal val="visible"/>
                                      </p:to>
                                    </p:set>
                                    <p:animEffect transition="in" filter="fade">
                                      <p:cBhvr>
                                        <p:cTn id="47" dur="500"/>
                                        <p:tgtEl>
                                          <p:spTgt spid="112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bldLvl="2"/>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5D271B-C788-433F-BA78-131CC24808A4}"/>
              </a:ext>
            </a:extLst>
          </p:cNvPr>
          <p:cNvSpPr>
            <a:spLocks noGrp="1"/>
          </p:cNvSpPr>
          <p:nvPr>
            <p:ph type="title"/>
          </p:nvPr>
        </p:nvSpPr>
        <p:spPr/>
        <p:txBody>
          <a:bodyPr/>
          <a:lstStyle/>
          <a:p>
            <a:r>
              <a:rPr lang="ru-RU" dirty="0"/>
              <a:t>Тест</a:t>
            </a:r>
          </a:p>
        </p:txBody>
      </p:sp>
      <p:sp>
        <p:nvSpPr>
          <p:cNvPr id="6" name="Rectangle 5">
            <a:extLst>
              <a:ext uri="{FF2B5EF4-FFF2-40B4-BE49-F238E27FC236}">
                <a16:creationId xmlns:a16="http://schemas.microsoft.com/office/drawing/2014/main" id="{DBD31228-A993-434C-BBB8-662081899BDE}"/>
              </a:ext>
            </a:extLst>
          </p:cNvPr>
          <p:cNvSpPr/>
          <p:nvPr/>
        </p:nvSpPr>
        <p:spPr>
          <a:xfrm>
            <a:off x="767408" y="1916832"/>
            <a:ext cx="10298360" cy="4801314"/>
          </a:xfrm>
          <a:prstGeom prst="rect">
            <a:avLst/>
          </a:prstGeom>
        </p:spPr>
        <p:txBody>
          <a:bodyPr wrap="square">
            <a:spAutoFit/>
          </a:bodyPr>
          <a:lstStyle/>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iostream</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br>
              <a:rPr lang="de-DE" b="0" dirty="0">
                <a:solidFill>
                  <a:srgbClr val="3B3B3B"/>
                </a:solidFill>
                <a:effectLst/>
                <a:latin typeface="Consolas" panose="020B0609020204030204" pitchFamily="49" charset="0"/>
              </a:rPr>
            </a:br>
            <a:r>
              <a:rPr lang="de-DE" b="0" dirty="0" err="1">
                <a:solidFill>
                  <a:srgbClr val="AF00DB"/>
                </a:solidFill>
                <a:effectLst/>
                <a:latin typeface="Consolas" panose="020B0609020204030204" pitchFamily="49" charset="0"/>
              </a:rPr>
              <a:t>using</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namespace</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literals</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PrintRectangle</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w</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h</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w</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PrintRectangle</a:t>
            </a:r>
            <a:r>
              <a:rPr lang="de-DE" b="0" dirty="0">
                <a:solidFill>
                  <a:srgbClr val="3B3B3B"/>
                </a:solidFill>
                <a:effectLst/>
                <a:latin typeface="Consolas" panose="020B0609020204030204" pitchFamily="49" charset="0"/>
              </a:rPr>
              <a:t>(</a:t>
            </a:r>
            <a:r>
              <a:rPr lang="de-DE" b="0" dirty="0">
                <a:solidFill>
                  <a:srgbClr val="098658"/>
                </a:solidFill>
                <a:effectLst/>
                <a:latin typeface="Consolas" panose="020B0609020204030204" pitchFamily="49" charset="0"/>
              </a:rPr>
              <a:t>4</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3</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Чему равны значения переменных </a:t>
            </a:r>
            <a:r>
              <a:rPr lang="de-DE" b="0" dirty="0">
                <a:solidFill>
                  <a:srgbClr val="008000"/>
                </a:solidFill>
                <a:effectLst/>
                <a:latin typeface="Consolas" panose="020B0609020204030204" pitchFamily="49" charset="0"/>
              </a:rPr>
              <a:t>w, h, </a:t>
            </a:r>
            <a:r>
              <a:rPr lang="de-DE" b="0" dirty="0" err="1">
                <a:solidFill>
                  <a:srgbClr val="008000"/>
                </a:solidFill>
                <a:effectLst/>
                <a:latin typeface="Consolas" panose="020B0609020204030204" pitchFamily="49" charset="0"/>
              </a:rPr>
              <a:t>ch</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 этой точке?</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18283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5" end="5"/>
                                            </p:txEl>
                                          </p:spTgt>
                                        </p:tgtEl>
                                        <p:attrNameLst>
                                          <p:attrName>style.visibility</p:attrName>
                                        </p:attrNameLst>
                                      </p:cBhvr>
                                      <p:to>
                                        <p:strVal val="visible"/>
                                      </p:to>
                                    </p:set>
                                    <p:animEffect transition="in" filter="fade">
                                      <p:cBhvr>
                                        <p:cTn id="16" dur="500"/>
                                        <p:tgtEl>
                                          <p:spTgt spid="6">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500"/>
                                        <p:tgtEl>
                                          <p:spTgt spid="6">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7" end="7"/>
                                            </p:txEl>
                                          </p:spTgt>
                                        </p:tgtEl>
                                        <p:attrNameLst>
                                          <p:attrName>style.visibility</p:attrName>
                                        </p:attrNameLst>
                                      </p:cBhvr>
                                      <p:to>
                                        <p:strVal val="visible"/>
                                      </p:to>
                                    </p:set>
                                    <p:animEffect transition="in" filter="fade">
                                      <p:cBhvr>
                                        <p:cTn id="22" dur="500"/>
                                        <p:tgtEl>
                                          <p:spTgt spid="6">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animEffect transition="in" filter="fade">
                                      <p:cBhvr>
                                        <p:cTn id="25" dur="500"/>
                                        <p:tgtEl>
                                          <p:spTgt spid="6">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fade">
                                      <p:cBhvr>
                                        <p:cTn id="28" dur="500"/>
                                        <p:tgtEl>
                                          <p:spTgt spid="6">
                                            <p:txEl>
                                              <p:pRg st="9" end="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animEffect transition="in" filter="fade">
                                      <p:cBhvr>
                                        <p:cTn id="33" dur="500"/>
                                        <p:tgtEl>
                                          <p:spTgt spid="6">
                                            <p:txEl>
                                              <p:pRg st="10" end="1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1" end="11"/>
                                            </p:txEl>
                                          </p:spTgt>
                                        </p:tgtEl>
                                        <p:attrNameLst>
                                          <p:attrName>style.visibility</p:attrName>
                                        </p:attrNameLst>
                                      </p:cBhvr>
                                      <p:to>
                                        <p:strVal val="visible"/>
                                      </p:to>
                                    </p:set>
                                    <p:animEffect transition="in" filter="fade">
                                      <p:cBhvr>
                                        <p:cTn id="36" dur="500"/>
                                        <p:tgtEl>
                                          <p:spTgt spid="6">
                                            <p:txEl>
                                              <p:pRg st="11" end="1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xEl>
                                              <p:pRg st="12" end="12"/>
                                            </p:txEl>
                                          </p:spTgt>
                                        </p:tgtEl>
                                        <p:attrNameLst>
                                          <p:attrName>style.visibility</p:attrName>
                                        </p:attrNameLst>
                                      </p:cBhvr>
                                      <p:to>
                                        <p:strVal val="visible"/>
                                      </p:to>
                                    </p:set>
                                    <p:animEffect transition="in" filter="fade">
                                      <p:cBhvr>
                                        <p:cTn id="39" dur="500"/>
                                        <p:tgtEl>
                                          <p:spTgt spid="6">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6">
                                            <p:txEl>
                                              <p:pRg st="13" end="13"/>
                                            </p:txEl>
                                          </p:spTgt>
                                        </p:tgtEl>
                                        <p:attrNameLst>
                                          <p:attrName>style.visibility</p:attrName>
                                        </p:attrNameLst>
                                      </p:cBhvr>
                                      <p:to>
                                        <p:strVal val="visible"/>
                                      </p:to>
                                    </p:set>
                                    <p:animEffect transition="in" filter="fade">
                                      <p:cBhvr>
                                        <p:cTn id="42"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E4C2BA-7A86-435E-9B79-70645F8BCF02}"/>
              </a:ext>
            </a:extLst>
          </p:cNvPr>
          <p:cNvSpPr>
            <a:spLocks noGrp="1"/>
          </p:cNvSpPr>
          <p:nvPr>
            <p:ph type="title"/>
          </p:nvPr>
        </p:nvSpPr>
        <p:spPr/>
        <p:txBody>
          <a:bodyPr/>
          <a:lstStyle/>
          <a:p>
            <a:r>
              <a:rPr lang="ru-RU"/>
              <a:t>Передача параметров по значению</a:t>
            </a:r>
            <a:endParaRPr lang="ru-RU" dirty="0"/>
          </a:p>
        </p:txBody>
      </p:sp>
      <p:sp>
        <p:nvSpPr>
          <p:cNvPr id="6" name="Content Placeholder 5">
            <a:extLst>
              <a:ext uri="{FF2B5EF4-FFF2-40B4-BE49-F238E27FC236}">
                <a16:creationId xmlns:a16="http://schemas.microsoft.com/office/drawing/2014/main" id="{40B371F9-C4CC-4ED6-868C-E24FEE82A674}"/>
              </a:ext>
            </a:extLst>
          </p:cNvPr>
          <p:cNvSpPr>
            <a:spLocks noGrp="1"/>
          </p:cNvSpPr>
          <p:nvPr>
            <p:ph idx="1"/>
          </p:nvPr>
        </p:nvSpPr>
        <p:spPr/>
        <p:txBody>
          <a:bodyPr/>
          <a:lstStyle/>
          <a:p>
            <a:r>
              <a:rPr lang="ru-RU" dirty="0"/>
              <a:t>По умолчанию параметры передаются по значению</a:t>
            </a:r>
          </a:p>
          <a:p>
            <a:pPr lvl="1"/>
            <a:r>
              <a:rPr lang="ru-RU" dirty="0"/>
              <a:t>Функция работает со значением выражения</a:t>
            </a:r>
          </a:p>
          <a:p>
            <a:pPr lvl="1"/>
            <a:r>
              <a:rPr lang="ru-RU" dirty="0"/>
              <a:t>Эффект такой же, как если бы функция работал с копией переданного значения</a:t>
            </a:r>
          </a:p>
          <a:p>
            <a:r>
              <a:rPr lang="ru-RU" dirty="0"/>
              <a:t>Изменение параметра внутри функции не сказывается на значении переданного аргумента</a:t>
            </a:r>
          </a:p>
        </p:txBody>
      </p:sp>
    </p:spTree>
    <p:extLst>
      <p:ext uri="{BB962C8B-B14F-4D97-AF65-F5344CB8AC3E}">
        <p14:creationId xmlns:p14="http://schemas.microsoft.com/office/powerpoint/2010/main" val="44342562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DC1695-8747-4FCC-897A-BA26B9D0F819}"/>
              </a:ext>
            </a:extLst>
          </p:cNvPr>
          <p:cNvSpPr/>
          <p:nvPr/>
        </p:nvSpPr>
        <p:spPr>
          <a:xfrm>
            <a:off x="838200" y="2420888"/>
            <a:ext cx="7848872" cy="2862322"/>
          </a:xfrm>
          <a:prstGeom prst="rect">
            <a:avLst/>
          </a:prstGeom>
        </p:spPr>
        <p:txBody>
          <a:bodyPr wrap="square">
            <a:spAutoFit/>
          </a:bodyPr>
          <a:lstStyle/>
          <a:p>
            <a:r>
              <a:rPr lang="en-US" b="0" dirty="0">
                <a:solidFill>
                  <a:srgbClr val="0000FF"/>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TryToChange</a:t>
            </a:r>
            <a:r>
              <a:rPr lang="en-US" b="0" dirty="0">
                <a:solidFill>
                  <a:srgbClr val="3B3B3B"/>
                </a:solidFill>
                <a:effectLst/>
                <a:latin typeface="Consolas" panose="020B0609020204030204" pitchFamily="49" charset="0"/>
              </a:rPr>
              <a:t>(</a:t>
            </a:r>
            <a:r>
              <a:rPr lang="en-US" b="0" dirty="0">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param</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param</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42</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"param = "</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param</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endl</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main</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TryToChangeParam</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"x = "</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endl</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p:txBody>
      </p:sp>
      <p:sp>
        <p:nvSpPr>
          <p:cNvPr id="5" name="Title 4">
            <a:extLst>
              <a:ext uri="{FF2B5EF4-FFF2-40B4-BE49-F238E27FC236}">
                <a16:creationId xmlns:a16="http://schemas.microsoft.com/office/drawing/2014/main" id="{C64207C9-A60D-4FD1-AC91-DB14D9375586}"/>
              </a:ext>
            </a:extLst>
          </p:cNvPr>
          <p:cNvSpPr>
            <a:spLocks noGrp="1"/>
          </p:cNvSpPr>
          <p:nvPr>
            <p:ph type="title"/>
          </p:nvPr>
        </p:nvSpPr>
        <p:spPr/>
        <p:txBody>
          <a:bodyPr/>
          <a:lstStyle/>
          <a:p>
            <a:r>
              <a:rPr lang="ru-RU" dirty="0"/>
              <a:t>Передача аргумента по значению</a:t>
            </a:r>
          </a:p>
        </p:txBody>
      </p:sp>
      <p:sp>
        <p:nvSpPr>
          <p:cNvPr id="6" name="Rectangle 5">
            <a:extLst>
              <a:ext uri="{FF2B5EF4-FFF2-40B4-BE49-F238E27FC236}">
                <a16:creationId xmlns:a16="http://schemas.microsoft.com/office/drawing/2014/main" id="{9AAFDDB3-27AF-4F15-B8B8-FD791A4D1D93}"/>
              </a:ext>
            </a:extLst>
          </p:cNvPr>
          <p:cNvSpPr/>
          <p:nvPr/>
        </p:nvSpPr>
        <p:spPr>
          <a:xfrm>
            <a:off x="4295800" y="5690244"/>
            <a:ext cx="1242712" cy="646331"/>
          </a:xfrm>
          <a:prstGeom prst="rect">
            <a:avLst/>
          </a:prstGeom>
        </p:spPr>
        <p:txBody>
          <a:bodyPr wrap="none">
            <a:spAutoFit/>
          </a:bodyPr>
          <a:lstStyle/>
          <a:p>
            <a:r>
              <a:rPr lang="de-DE" dirty="0" err="1"/>
              <a:t>param</a:t>
            </a:r>
            <a:r>
              <a:rPr lang="de-DE" dirty="0"/>
              <a:t> = 42</a:t>
            </a:r>
            <a:endParaRPr lang="ru-RU" dirty="0"/>
          </a:p>
          <a:p>
            <a:r>
              <a:rPr lang="de-DE" dirty="0"/>
              <a:t>x = 0</a:t>
            </a:r>
            <a:endParaRPr lang="ru-RU" dirty="0"/>
          </a:p>
        </p:txBody>
      </p:sp>
    </p:spTree>
    <p:extLst>
      <p:ext uri="{BB962C8B-B14F-4D97-AF65-F5344CB8AC3E}">
        <p14:creationId xmlns:p14="http://schemas.microsoft.com/office/powerpoint/2010/main" val="97777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04EE748-AFAD-49FB-A26E-38ECC9342620}"/>
              </a:ext>
            </a:extLst>
          </p:cNvPr>
          <p:cNvSpPr/>
          <p:nvPr/>
        </p:nvSpPr>
        <p:spPr>
          <a:xfrm>
            <a:off x="407368" y="548680"/>
            <a:ext cx="11593288" cy="5909310"/>
          </a:xfrm>
          <a:prstGeom prst="rect">
            <a:avLst/>
          </a:prstGeom>
        </p:spPr>
        <p:txBody>
          <a:bodyPr wrap="square">
            <a:spAutoFit/>
          </a:bodyPr>
          <a:lstStyle/>
          <a:p>
            <a:r>
              <a:rPr lang="ru-RU" b="0" dirty="0">
                <a:solidFill>
                  <a:srgbClr val="008000"/>
                </a:solidFill>
                <a:effectLst/>
                <a:latin typeface="Consolas" panose="020B0609020204030204" pitchFamily="49" charset="0"/>
              </a:rPr>
              <a:t>// Заменяет в строке </a:t>
            </a:r>
            <a:r>
              <a:rPr lang="de-DE" b="0" dirty="0">
                <a:solidFill>
                  <a:srgbClr val="008000"/>
                </a:solidFill>
                <a:effectLst/>
                <a:latin typeface="Consolas" panose="020B0609020204030204" pitchFamily="49" charset="0"/>
              </a:rPr>
              <a:t>s </a:t>
            </a:r>
            <a:r>
              <a:rPr lang="ru-RU" b="0" dirty="0">
                <a:solidFill>
                  <a:srgbClr val="008000"/>
                </a:solidFill>
                <a:effectLst/>
                <a:latin typeface="Consolas" panose="020B0609020204030204" pitchFamily="49" charset="0"/>
              </a:rPr>
              <a:t>все пробелы на символы подчёркивания и возвращает результат.</a:t>
            </a:r>
            <a:endParaRPr lang="ru-RU" b="0" dirty="0">
              <a:solidFill>
                <a:srgbClr val="3B3B3B"/>
              </a:solidFill>
              <a:effectLst/>
              <a:latin typeface="Consolas" panose="020B0609020204030204" pitchFamily="49" charset="0"/>
            </a:endParaRPr>
          </a:p>
          <a:p>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UnderscoreSpaces</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s</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auto</a:t>
            </a:r>
            <a:r>
              <a:rPr lang="de-DE" b="0" dirty="0">
                <a:solidFill>
                  <a:srgbClr val="000000"/>
                </a:solidFill>
                <a:effectLst/>
                <a:latin typeface="Consolas" panose="020B0609020204030204" pitchFamily="49" charset="0"/>
              </a:rPr>
              <a:t>&amp;</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 s)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if</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 '</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'_'</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Теперь внутри </a:t>
            </a:r>
            <a:r>
              <a:rPr lang="de-DE" b="0" dirty="0">
                <a:solidFill>
                  <a:srgbClr val="008000"/>
                </a:solidFill>
                <a:effectLst/>
                <a:latin typeface="Consolas" panose="020B0609020204030204" pitchFamily="49" charset="0"/>
              </a:rPr>
              <a:t>s </a:t>
            </a:r>
            <a:r>
              <a:rPr lang="ru-RU" b="0" dirty="0">
                <a:solidFill>
                  <a:srgbClr val="008000"/>
                </a:solidFill>
                <a:effectLst/>
                <a:latin typeface="Consolas" panose="020B0609020204030204" pitchFamily="49" charset="0"/>
              </a:rPr>
              <a:t>все пробелы заменены на подчёркивания.</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s;</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using</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namespace</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literals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greeting</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err="1">
                <a:solidFill>
                  <a:srgbClr val="A31515"/>
                </a:solidFill>
                <a:effectLst/>
                <a:latin typeface="Consolas" panose="020B0609020204030204" pitchFamily="49" charset="0"/>
              </a:rPr>
              <a:t>world"</a:t>
            </a:r>
            <a:r>
              <a:rPr lang="de-DE" b="0" dirty="0" err="1">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Напечатает строку "</a:t>
            </a:r>
            <a:r>
              <a:rPr lang="de-DE" b="0" dirty="0" err="1">
                <a:solidFill>
                  <a:srgbClr val="008000"/>
                </a:solidFill>
                <a:effectLst/>
                <a:latin typeface="Consolas" panose="020B0609020204030204" pitchFamily="49" charset="0"/>
              </a:rPr>
              <a:t>Hello_world</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UnderscoreSpaces</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greeting</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Переменная </a:t>
            </a:r>
            <a:r>
              <a:rPr lang="de-DE" b="0" dirty="0" err="1">
                <a:solidFill>
                  <a:srgbClr val="008000"/>
                </a:solidFill>
                <a:effectLst/>
                <a:latin typeface="Consolas" panose="020B0609020204030204" pitchFamily="49" charset="0"/>
              </a:rPr>
              <a:t>greeting</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останется без изменения.</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assert</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greeting</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err="1">
                <a:solidFill>
                  <a:srgbClr val="A31515"/>
                </a:solidFill>
                <a:effectLst/>
                <a:latin typeface="Consolas" panose="020B0609020204030204" pitchFamily="49" charset="0"/>
              </a:rPr>
              <a:t>world"</a:t>
            </a:r>
            <a:r>
              <a:rPr lang="de-DE" b="0" dirty="0" err="1">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27692939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9B0D95-1148-4B6E-841D-F43321B6DB6E}"/>
              </a:ext>
            </a:extLst>
          </p:cNvPr>
          <p:cNvSpPr/>
          <p:nvPr/>
        </p:nvSpPr>
        <p:spPr>
          <a:xfrm>
            <a:off x="1055440" y="3356992"/>
            <a:ext cx="8016552" cy="2308324"/>
          </a:xfrm>
          <a:prstGeom prst="rect">
            <a:avLst/>
          </a:prstGeom>
        </p:spPr>
        <p:txBody>
          <a:bodyPr wrap="square">
            <a:spAutoFit/>
          </a:bodyPr>
          <a:lstStyle/>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iostream</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string</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name</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getline</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cin</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name</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Теперь в </a:t>
            </a:r>
            <a:r>
              <a:rPr lang="de-DE" b="0" dirty="0" err="1">
                <a:solidFill>
                  <a:srgbClr val="008000"/>
                </a:solidFill>
                <a:effectLst/>
                <a:latin typeface="Consolas" panose="020B0609020204030204" pitchFamily="49" charset="0"/>
              </a:rPr>
              <a:t>name</a:t>
            </a: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содержимое введённой строки.</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a:t>
            </a:r>
          </a:p>
        </p:txBody>
      </p:sp>
      <p:sp>
        <p:nvSpPr>
          <p:cNvPr id="3" name="Title 2">
            <a:extLst>
              <a:ext uri="{FF2B5EF4-FFF2-40B4-BE49-F238E27FC236}">
                <a16:creationId xmlns:a16="http://schemas.microsoft.com/office/drawing/2014/main" id="{2BB69626-09F3-40D4-A8CB-7491CA79F275}"/>
              </a:ext>
            </a:extLst>
          </p:cNvPr>
          <p:cNvSpPr>
            <a:spLocks noGrp="1"/>
          </p:cNvSpPr>
          <p:nvPr>
            <p:ph type="title"/>
          </p:nvPr>
        </p:nvSpPr>
        <p:spPr/>
        <p:txBody>
          <a:bodyPr/>
          <a:lstStyle/>
          <a:p>
            <a:r>
              <a:rPr lang="ru-RU" dirty="0"/>
              <a:t>Передача аргумента по ссылке</a:t>
            </a:r>
          </a:p>
        </p:txBody>
      </p:sp>
    </p:spTree>
    <p:extLst>
      <p:ext uri="{BB962C8B-B14F-4D97-AF65-F5344CB8AC3E}">
        <p14:creationId xmlns:p14="http://schemas.microsoft.com/office/powerpoint/2010/main" val="142345352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3E811E-7CD4-4102-8D96-B8AE66B66C7F}"/>
              </a:ext>
            </a:extLst>
          </p:cNvPr>
          <p:cNvSpPr/>
          <p:nvPr/>
        </p:nvSpPr>
        <p:spPr>
          <a:xfrm>
            <a:off x="839416" y="139050"/>
            <a:ext cx="10945216" cy="6740307"/>
          </a:xfrm>
          <a:prstGeom prst="rect">
            <a:avLst/>
          </a:prstGeom>
        </p:spPr>
        <p:txBody>
          <a:bodyPr wrap="square">
            <a:spAutoFit/>
          </a:bodyPr>
          <a:lstStyle/>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std</a:t>
            </a:r>
            <a:r>
              <a:rPr lang="de-DE" b="0" dirty="0">
                <a:solidFill>
                  <a:srgbClr val="A31515"/>
                </a:solidFill>
                <a:effectLst/>
                <a:latin typeface="Consolas" panose="020B0609020204030204" pitchFamily="49" charset="0"/>
              </a:rPr>
              <a:t>::</a:t>
            </a:r>
            <a:r>
              <a:rPr lang="de-DE" b="0" dirty="0" err="1">
                <a:solidFill>
                  <a:srgbClr val="A31515"/>
                </a:solidFill>
                <a:effectLst/>
                <a:latin typeface="Consolas" panose="020B0609020204030204" pitchFamily="49" charset="0"/>
              </a:rPr>
              <a:t>string</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Удаляет все пробелы из строки. Параметр </a:t>
            </a:r>
            <a:r>
              <a:rPr lang="de-DE" b="0" dirty="0" err="1">
                <a:solidFill>
                  <a:srgbClr val="008000"/>
                </a:solidFill>
                <a:effectLst/>
                <a:latin typeface="Consolas" panose="020B0609020204030204" pitchFamily="49" charset="0"/>
              </a:rPr>
              <a:t>str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принимается по ссылке.</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RemoveSpaces</a:t>
            </a:r>
            <a:r>
              <a:rPr lang="de-DE" b="0" dirty="0">
                <a:solidFill>
                  <a:srgbClr val="3B3B3B"/>
                </a:solidFill>
                <a:effectLst/>
                <a:latin typeface="Consolas" panose="020B0609020204030204" pitchFamily="49" charset="0"/>
              </a:rPr>
              <a:t>(</a:t>
            </a:r>
            <a:r>
              <a:rPr lang="de-DE" b="1" dirty="0" err="1">
                <a:solidFill>
                  <a:srgbClr val="267F99"/>
                </a:solidFill>
                <a:effectLst/>
                <a:latin typeface="Consolas" panose="020B0609020204030204" pitchFamily="49" charset="0"/>
              </a:rPr>
              <a:t>std</a:t>
            </a:r>
            <a:r>
              <a:rPr lang="de-DE" b="1" dirty="0">
                <a:solidFill>
                  <a:srgbClr val="3B3B3B"/>
                </a:solidFill>
                <a:effectLst/>
                <a:latin typeface="Consolas" panose="020B0609020204030204" pitchFamily="49" charset="0"/>
              </a:rPr>
              <a:t>::</a:t>
            </a:r>
            <a:r>
              <a:rPr lang="de-DE" b="1" dirty="0" err="1">
                <a:solidFill>
                  <a:srgbClr val="267F99"/>
                </a:solidFill>
                <a:effectLst/>
                <a:latin typeface="Consolas" panose="020B0609020204030204" pitchFamily="49" charset="0"/>
              </a:rPr>
              <a:t>string</a:t>
            </a:r>
            <a:r>
              <a:rPr lang="de-DE" b="1" dirty="0">
                <a:solidFill>
                  <a:srgbClr val="0000FF"/>
                </a:solidFill>
                <a:effectLst/>
                <a:latin typeface="Consolas" panose="020B0609020204030204" pitchFamily="49" charset="0"/>
              </a:rPr>
              <a:t>&amp;</a:t>
            </a:r>
            <a:r>
              <a:rPr lang="de-DE" b="1" dirty="0">
                <a:solidFill>
                  <a:srgbClr val="3B3B3B"/>
                </a:solidFill>
                <a:effectLst/>
                <a:latin typeface="Consolas" panose="020B0609020204030204" pitchFamily="49" charset="0"/>
              </a:rPr>
              <a:t> </a:t>
            </a:r>
            <a:r>
              <a:rPr lang="de-DE" b="1"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size_t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dst_index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Копируем только </a:t>
            </a:r>
            <a:r>
              <a:rPr lang="ru-RU" b="0" dirty="0" err="1">
                <a:solidFill>
                  <a:srgbClr val="008000"/>
                </a:solidFill>
                <a:effectLst/>
                <a:latin typeface="Consolas" panose="020B0609020204030204" pitchFamily="49" charset="0"/>
              </a:rPr>
              <a:t>непробельные</a:t>
            </a:r>
            <a:r>
              <a:rPr lang="ru-RU" b="0" dirty="0">
                <a:solidFill>
                  <a:srgbClr val="008000"/>
                </a:solidFill>
                <a:effectLst/>
                <a:latin typeface="Consolas" panose="020B0609020204030204" pitchFamily="49" charset="0"/>
              </a:rPr>
              <a:t> символы.</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size_t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src_index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src_index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err="1">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length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3B3B3B"/>
                </a:solidFill>
                <a:effectLst/>
                <a:latin typeface="Consolas" panose="020B0609020204030204" pitchFamily="49" charset="0"/>
              </a:rPr>
              <a:t>src_index</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src_index</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if</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 '</a:t>
            </a:r>
            <a:r>
              <a:rPr lang="de-DE" b="0" dirty="0">
                <a:solidFill>
                  <a:srgbClr val="3B3B3B"/>
                </a:solidFill>
                <a:effectLst/>
                <a:latin typeface="Consolas" panose="020B0609020204030204" pitchFamily="49" charset="0"/>
              </a:rPr>
              <a:t>) {</a:t>
            </a: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Копируем символ, только если это не пробел.</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dst_index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3B3B3B"/>
                </a:solidFill>
                <a:effectLst/>
                <a:latin typeface="Consolas" panose="020B0609020204030204" pitchFamily="49" charset="0"/>
              </a:rPr>
              <a:t>dst_index</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Теперь </a:t>
            </a:r>
            <a:r>
              <a:rPr lang="de-DE" b="0" dirty="0" err="1">
                <a:solidFill>
                  <a:srgbClr val="008000"/>
                </a:solidFill>
                <a:effectLst/>
                <a:latin typeface="Consolas" panose="020B0609020204030204" pitchFamily="49" charset="0"/>
              </a:rPr>
              <a:t>dst_index</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хранит позицию в строке, следующую </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 за последним скопированным символом.</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err="1">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resize</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dst_index</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Отрезаем всё лишнее.</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a:t>
            </a:r>
          </a:p>
          <a:p>
            <a:br>
              <a:rPr lang="ru-RU" b="0" dirty="0">
                <a:solidFill>
                  <a:srgbClr val="3B3B3B"/>
                </a:solidFill>
                <a:effectLst/>
                <a:latin typeface="Consolas" panose="020B0609020204030204" pitchFamily="49" charset="0"/>
              </a:rPr>
            </a:br>
            <a:r>
              <a:rPr lang="de-DE" b="0" dirty="0" err="1">
                <a:solidFill>
                  <a:srgbClr val="AF00DB"/>
                </a:solidFill>
                <a:effectLst/>
                <a:latin typeface="Consolas" panose="020B0609020204030204" pitchFamily="49" charset="0"/>
              </a:rPr>
              <a:t>using</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namespace</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literals</a:t>
            </a:r>
            <a:r>
              <a:rPr lang="de-DE" b="0" dirty="0">
                <a:solidFill>
                  <a:srgbClr val="3B3B3B"/>
                </a:solidFill>
                <a:effectLst/>
                <a:latin typeface="Consolas" panose="020B0609020204030204" pitchFamily="49" charset="0"/>
              </a:rPr>
              <a:t>;</a:t>
            </a:r>
          </a:p>
          <a:p>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text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err="1">
                <a:solidFill>
                  <a:srgbClr val="A31515"/>
                </a:solidFill>
                <a:effectLst/>
                <a:latin typeface="Consolas" panose="020B0609020204030204" pitchFamily="49" charset="0"/>
              </a:rPr>
              <a:t>How</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are</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you</a:t>
            </a:r>
            <a:r>
              <a:rPr lang="de-DE" b="0" dirty="0">
                <a:solidFill>
                  <a:srgbClr val="A31515"/>
                </a:solidFill>
                <a:effectLst/>
                <a:latin typeface="Consolas" panose="020B0609020204030204" pitchFamily="49" charset="0"/>
              </a:rPr>
              <a:t>?"</a:t>
            </a:r>
            <a:r>
              <a:rPr lang="de-DE" b="0" dirty="0">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RemoveSpaces</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text</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Теперь </a:t>
            </a:r>
            <a:r>
              <a:rPr lang="de-DE" b="0" dirty="0" err="1">
                <a:solidFill>
                  <a:srgbClr val="008000"/>
                </a:solidFill>
                <a:effectLst/>
                <a:latin typeface="Consolas" panose="020B0609020204030204" pitchFamily="49" charset="0"/>
              </a:rPr>
              <a:t>text</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хранит строку "</a:t>
            </a:r>
            <a:r>
              <a:rPr lang="de-DE" b="0" dirty="0" err="1">
                <a:solidFill>
                  <a:srgbClr val="008000"/>
                </a:solidFill>
                <a:effectLst/>
                <a:latin typeface="Consolas" panose="020B0609020204030204" pitchFamily="49" charset="0"/>
              </a:rPr>
              <a:t>Hello!Howareyou</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63765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11" end="11"/>
                                            </p:txEl>
                                          </p:spTgt>
                                        </p:tgtEl>
                                        <p:attrNameLst>
                                          <p:attrName>style.visibility</p:attrName>
                                        </p:attrNameLst>
                                      </p:cBhvr>
                                      <p:to>
                                        <p:strVal val="visible"/>
                                      </p:to>
                                    </p:set>
                                    <p:animEffect transition="in" filter="fade">
                                      <p:cBhvr>
                                        <p:cTn id="18" dur="500"/>
                                        <p:tgtEl>
                                          <p:spTgt spid="3">
                                            <p:txEl>
                                              <p:pRg st="11" end="1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12" end="12"/>
                                            </p:txEl>
                                          </p:spTgt>
                                        </p:tgtEl>
                                        <p:attrNameLst>
                                          <p:attrName>style.visibility</p:attrName>
                                        </p:attrNameLst>
                                      </p:cBhvr>
                                      <p:to>
                                        <p:strVal val="visible"/>
                                      </p:to>
                                    </p:set>
                                    <p:animEffect transition="in" filter="fade">
                                      <p:cBhvr>
                                        <p:cTn id="46" dur="500"/>
                                        <p:tgtEl>
                                          <p:spTgt spid="3">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Effect transition="in" filter="fade">
                                      <p:cBhvr>
                                        <p:cTn id="49" dur="500"/>
                                        <p:tgtEl>
                                          <p:spTgt spid="3">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4" end="14"/>
                                            </p:txEl>
                                          </p:spTgt>
                                        </p:tgtEl>
                                        <p:attrNameLst>
                                          <p:attrName>style.visibility</p:attrName>
                                        </p:attrNameLst>
                                      </p:cBhvr>
                                      <p:to>
                                        <p:strVal val="visible"/>
                                      </p:to>
                                    </p:set>
                                    <p:animEffect transition="in" filter="fade">
                                      <p:cBhvr>
                                        <p:cTn id="52" dur="500"/>
                                        <p:tgtEl>
                                          <p:spTgt spid="3">
                                            <p:txEl>
                                              <p:pRg st="14" end="1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20" end="20"/>
                                            </p:txEl>
                                          </p:spTgt>
                                        </p:tgtEl>
                                        <p:attrNameLst>
                                          <p:attrName>style.visibility</p:attrName>
                                        </p:attrNameLst>
                                      </p:cBhvr>
                                      <p:to>
                                        <p:strVal val="visible"/>
                                      </p:to>
                                    </p:set>
                                    <p:animEffect transition="in" filter="fade">
                                      <p:cBhvr>
                                        <p:cTn id="57" dur="500"/>
                                        <p:tgtEl>
                                          <p:spTgt spid="3">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09AE19-C817-4038-8E81-6A41B09DF710}"/>
              </a:ext>
            </a:extLst>
          </p:cNvPr>
          <p:cNvSpPr/>
          <p:nvPr/>
        </p:nvSpPr>
        <p:spPr>
          <a:xfrm>
            <a:off x="191344" y="120322"/>
            <a:ext cx="10968880" cy="6740307"/>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число, обратное </a:t>
            </a:r>
            <a:r>
              <a:rPr lang="de-DE" b="0" dirty="0" err="1">
                <a:solidFill>
                  <a:srgbClr val="008000"/>
                </a:solidFill>
                <a:effectLst/>
                <a:latin typeface="Consolas" panose="020B0609020204030204" pitchFamily="49" charset="0"/>
              </a:rPr>
              <a:t>number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то есть 1 / </a:t>
            </a:r>
            <a:r>
              <a:rPr lang="de-DE" b="0" dirty="0" err="1">
                <a:solidFill>
                  <a:srgbClr val="008000"/>
                </a:solidFill>
                <a:effectLst/>
                <a:latin typeface="Consolas" panose="020B0609020204030204" pitchFamily="49" charset="0"/>
              </a:rPr>
              <a:t>number</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Произведение числа на обратное ему даёт единицу.</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В переменную, переданную в параметре </a:t>
            </a:r>
            <a:r>
              <a:rPr lang="de-DE" b="0" dirty="0" err="1">
                <a:solidFill>
                  <a:srgbClr val="008000"/>
                </a:solidFill>
                <a:effectLst/>
                <a:latin typeface="Consolas" panose="020B0609020204030204" pitchFamily="49" charset="0"/>
              </a:rPr>
              <a:t>was_error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будет записан признак ошибки.</a:t>
            </a:r>
            <a:endParaRPr lang="ru-RU" b="0" dirty="0">
              <a:solidFill>
                <a:srgbClr val="3B3B3B"/>
              </a:solidFill>
              <a:effectLst/>
              <a:latin typeface="Consolas" panose="020B0609020204030204" pitchFamily="49" charset="0"/>
            </a:endParaRPr>
          </a:p>
          <a:p>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Invert</a:t>
            </a:r>
            <a:r>
              <a:rPr lang="de-DE" b="0" dirty="0">
                <a:solidFill>
                  <a:srgbClr val="3B3B3B"/>
                </a:solidFill>
                <a:effectLst/>
                <a:latin typeface="Consolas" panose="020B0609020204030204" pitchFamily="49" charset="0"/>
              </a:rPr>
              <a:t>(</a:t>
            </a:r>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number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bool</a:t>
            </a:r>
            <a:r>
              <a:rPr lang="de-DE" b="0" dirty="0">
                <a:solidFill>
                  <a:srgbClr val="0000FF"/>
                </a:solidFill>
                <a:effectLst/>
                <a:latin typeface="Consolas" panose="020B0609020204030204" pitchFamily="49" charset="0"/>
              </a:rPr>
              <a:t>&amp;</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result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1.</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number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Функция </a:t>
            </a:r>
            <a:r>
              <a:rPr lang="de-DE" b="0" dirty="0" err="1">
                <a:solidFill>
                  <a:srgbClr val="008000"/>
                </a:solidFill>
                <a:effectLst/>
                <a:latin typeface="Consolas" panose="020B0609020204030204" pitchFamily="49" charset="0"/>
              </a:rPr>
              <a:t>std</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isfinite</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проверяет, что аргумент – это</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 корректное число </a:t>
            </a:r>
            <a:r>
              <a:rPr lang="de-DE" b="0" dirty="0">
                <a:solidFill>
                  <a:srgbClr val="008000"/>
                </a:solidFill>
                <a:effectLst/>
                <a:latin typeface="Consolas" panose="020B0609020204030204" pitchFamily="49" charset="0"/>
              </a:rPr>
              <a:t>double, </a:t>
            </a:r>
            <a:r>
              <a:rPr lang="ru-RU" b="0" dirty="0">
                <a:solidFill>
                  <a:srgbClr val="008000"/>
                </a:solidFill>
                <a:effectLst/>
                <a:latin typeface="Consolas" panose="020B0609020204030204" pitchFamily="49" charset="0"/>
              </a:rPr>
              <a:t>отличное от </a:t>
            </a:r>
            <a:r>
              <a:rPr lang="de-DE" b="0" dirty="0" err="1">
                <a:solidFill>
                  <a:srgbClr val="008000"/>
                </a:solidFill>
                <a:effectLst/>
                <a:latin typeface="Consolas" panose="020B0609020204030204" pitchFamily="49" charset="0"/>
              </a:rPr>
              <a:t>NaN</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и бесконечности. </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isfinite</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result</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0.0</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result</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AF00DB"/>
                </a:solidFill>
                <a:effectLst/>
                <a:latin typeface="Consolas" panose="020B0609020204030204" pitchFamily="49" charset="0"/>
              </a:rPr>
              <a:t>using</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namespace</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literals</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number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cin</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&gt;&gt;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number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bool</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if</a:t>
            </a:r>
            <a:r>
              <a:rPr lang="de-DE" b="0" dirty="0">
                <a:solidFill>
                  <a:srgbClr val="3B3B3B"/>
                </a:solidFill>
                <a:effectLst/>
                <a:latin typeface="Consolas" panose="020B0609020204030204" pitchFamily="49" charset="0"/>
              </a:rPr>
              <a:t> (</a:t>
            </a:r>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inv_number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Invert</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number</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inv_number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 </a:t>
            </a:r>
            <a:r>
              <a:rPr lang="de-DE" b="0" dirty="0" err="1">
                <a:solidFill>
                  <a:srgbClr val="AF00DB"/>
                </a:solidFill>
                <a:effectLst/>
                <a:latin typeface="Consolas" panose="020B0609020204030204" pitchFamily="49" charset="0"/>
              </a:rPr>
              <a:t>else</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err="1">
                <a:solidFill>
                  <a:srgbClr val="A31515"/>
                </a:solidFill>
                <a:effectLst/>
                <a:latin typeface="Consolas" panose="020B0609020204030204" pitchFamily="49" charset="0"/>
              </a:rPr>
              <a:t>Error"</a:t>
            </a:r>
            <a:r>
              <a:rPr lang="de-DE" b="0" dirty="0" err="1">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6369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500"/>
                                        <p:tgtEl>
                                          <p:spTgt spid="2">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animEffect transition="in" filter="fade">
                                      <p:cBhvr>
                                        <p:cTn id="15" dur="500"/>
                                        <p:tgtEl>
                                          <p:spTgt spid="2">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8" end="8"/>
                                            </p:txEl>
                                          </p:spTgt>
                                        </p:tgtEl>
                                        <p:attrNameLst>
                                          <p:attrName>style.visibility</p:attrName>
                                        </p:attrNameLst>
                                      </p:cBhvr>
                                      <p:to>
                                        <p:strVal val="visible"/>
                                      </p:to>
                                    </p:set>
                                    <p:animEffect transition="in" filter="fade">
                                      <p:cBhvr>
                                        <p:cTn id="18" dur="500"/>
                                        <p:tgtEl>
                                          <p:spTgt spid="2">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animEffect transition="in" filter="fade">
                                      <p:cBhvr>
                                        <p:cTn id="23" dur="500"/>
                                        <p:tgtEl>
                                          <p:spTgt spid="2">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13" end="13"/>
                                            </p:txEl>
                                          </p:spTgt>
                                        </p:tgtEl>
                                        <p:attrNameLst>
                                          <p:attrName>style.visibility</p:attrName>
                                        </p:attrNameLst>
                                      </p:cBhvr>
                                      <p:to>
                                        <p:strVal val="visible"/>
                                      </p:to>
                                    </p:set>
                                    <p:animEffect transition="in" filter="fade">
                                      <p:cBhvr>
                                        <p:cTn id="28" dur="500"/>
                                        <p:tgtEl>
                                          <p:spTgt spid="2">
                                            <p:txEl>
                                              <p:pRg st="13" end="1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xEl>
                                              <p:pRg st="14" end="14"/>
                                            </p:txEl>
                                          </p:spTgt>
                                        </p:tgtEl>
                                        <p:attrNameLst>
                                          <p:attrName>style.visibility</p:attrName>
                                        </p:attrNameLst>
                                      </p:cBhvr>
                                      <p:to>
                                        <p:strVal val="visible"/>
                                      </p:to>
                                    </p:set>
                                    <p:animEffect transition="in" filter="fade">
                                      <p:cBhvr>
                                        <p:cTn id="31" dur="500"/>
                                        <p:tgtEl>
                                          <p:spTgt spid="2">
                                            <p:txEl>
                                              <p:pRg st="14" end="1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
                                            <p:txEl>
                                              <p:pRg st="15" end="15"/>
                                            </p:txEl>
                                          </p:spTgt>
                                        </p:tgtEl>
                                        <p:attrNameLst>
                                          <p:attrName>style.visibility</p:attrName>
                                        </p:attrNameLst>
                                      </p:cBhvr>
                                      <p:to>
                                        <p:strVal val="visible"/>
                                      </p:to>
                                    </p:set>
                                    <p:animEffect transition="in" filter="fade">
                                      <p:cBhvr>
                                        <p:cTn id="36" dur="500"/>
                                        <p:tgtEl>
                                          <p:spTgt spid="2">
                                            <p:txEl>
                                              <p:pRg st="15" end="15"/>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
                                            <p:txEl>
                                              <p:pRg st="16" end="16"/>
                                            </p:txEl>
                                          </p:spTgt>
                                        </p:tgtEl>
                                        <p:attrNameLst>
                                          <p:attrName>style.visibility</p:attrName>
                                        </p:attrNameLst>
                                      </p:cBhvr>
                                      <p:to>
                                        <p:strVal val="visible"/>
                                      </p:to>
                                    </p:set>
                                    <p:animEffect transition="in" filter="fade">
                                      <p:cBhvr>
                                        <p:cTn id="39" dur="500"/>
                                        <p:tgtEl>
                                          <p:spTgt spid="2">
                                            <p:txEl>
                                              <p:pRg st="16" end="1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
                                            <p:txEl>
                                              <p:pRg st="17" end="17"/>
                                            </p:txEl>
                                          </p:spTgt>
                                        </p:tgtEl>
                                        <p:attrNameLst>
                                          <p:attrName>style.visibility</p:attrName>
                                        </p:attrNameLst>
                                      </p:cBhvr>
                                      <p:to>
                                        <p:strVal val="visible"/>
                                      </p:to>
                                    </p:set>
                                    <p:animEffect transition="in" filter="fade">
                                      <p:cBhvr>
                                        <p:cTn id="44" dur="500"/>
                                        <p:tgtEl>
                                          <p:spTgt spid="2">
                                            <p:txEl>
                                              <p:pRg st="17" end="17"/>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
                                            <p:txEl>
                                              <p:pRg st="18" end="18"/>
                                            </p:txEl>
                                          </p:spTgt>
                                        </p:tgtEl>
                                        <p:attrNameLst>
                                          <p:attrName>style.visibility</p:attrName>
                                        </p:attrNameLst>
                                      </p:cBhvr>
                                      <p:to>
                                        <p:strVal val="visible"/>
                                      </p:to>
                                    </p:set>
                                    <p:animEffect transition="in" filter="fade">
                                      <p:cBhvr>
                                        <p:cTn id="47" dur="500"/>
                                        <p:tgtEl>
                                          <p:spTgt spid="2">
                                            <p:txEl>
                                              <p:pRg st="18" end="1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19" end="19"/>
                                            </p:txEl>
                                          </p:spTgt>
                                        </p:tgtEl>
                                        <p:attrNameLst>
                                          <p:attrName>style.visibility</p:attrName>
                                        </p:attrNameLst>
                                      </p:cBhvr>
                                      <p:to>
                                        <p:strVal val="visible"/>
                                      </p:to>
                                    </p:set>
                                    <p:animEffect transition="in" filter="fade">
                                      <p:cBhvr>
                                        <p:cTn id="52" dur="500"/>
                                        <p:tgtEl>
                                          <p:spTgt spid="2">
                                            <p:txEl>
                                              <p:pRg st="19" end="19"/>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
                                            <p:txEl>
                                              <p:pRg st="20" end="20"/>
                                            </p:txEl>
                                          </p:spTgt>
                                        </p:tgtEl>
                                        <p:attrNameLst>
                                          <p:attrName>style.visibility</p:attrName>
                                        </p:attrNameLst>
                                      </p:cBhvr>
                                      <p:to>
                                        <p:strVal val="visible"/>
                                      </p:to>
                                    </p:set>
                                    <p:animEffect transition="in" filter="fade">
                                      <p:cBhvr>
                                        <p:cTn id="55" dur="500"/>
                                        <p:tgtEl>
                                          <p:spTgt spid="2">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C5D310-D127-4EEA-BE1F-8539B92623CF}"/>
              </a:ext>
            </a:extLst>
          </p:cNvPr>
          <p:cNvSpPr/>
          <p:nvPr/>
        </p:nvSpPr>
        <p:spPr>
          <a:xfrm>
            <a:off x="695400" y="1772816"/>
            <a:ext cx="11305256" cy="4924425"/>
          </a:xfrm>
          <a:prstGeom prst="rect">
            <a:avLst/>
          </a:prstGeom>
        </p:spPr>
        <p:txBody>
          <a:bodyPr wrap="square">
            <a:spAutoFit/>
          </a:bodyPr>
          <a:lstStyle/>
          <a:p>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a:solidFill>
                  <a:srgbClr val="795E26"/>
                </a:solidFill>
                <a:effectLst/>
                <a:latin typeface="Consolas" panose="020B0609020204030204" pitchFamily="49" charset="0"/>
              </a:rPr>
              <a:t>Invert</a:t>
            </a:r>
            <a:r>
              <a:rPr lang="de-DE" sz="1600" b="0" dirty="0">
                <a:solidFill>
                  <a:srgbClr val="3B3B3B"/>
                </a:solidFill>
                <a:effectLst/>
                <a:latin typeface="Consolas" panose="020B0609020204030204" pitchFamily="49" charset="0"/>
              </a:rPr>
              <a:t>(</a:t>
            </a:r>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err="1">
                <a:solidFill>
                  <a:srgbClr val="001080"/>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bool</a:t>
            </a:r>
            <a:r>
              <a:rPr lang="de-DE" sz="1600" b="0" dirty="0">
                <a:solidFill>
                  <a:srgbClr val="0000FF"/>
                </a:solidFill>
                <a:effectLst/>
                <a:latin typeface="Consolas" panose="020B0609020204030204" pitchFamily="49" charset="0"/>
              </a:rPr>
              <a:t>&amp;</a:t>
            </a:r>
            <a:r>
              <a:rPr lang="de-DE" sz="1600" b="0" dirty="0">
                <a:solidFill>
                  <a:srgbClr val="3B3B3B"/>
                </a:solidFill>
                <a:effectLst/>
                <a:latin typeface="Consolas" panose="020B0609020204030204" pitchFamily="49" charset="0"/>
              </a:rPr>
              <a:t> </a:t>
            </a:r>
            <a:r>
              <a:rPr lang="de-DE" sz="1600" b="0" dirty="0" err="1">
                <a:solidFill>
                  <a:srgbClr val="001080"/>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result</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098658"/>
                </a:solidFill>
                <a:effectLst/>
                <a:latin typeface="Consolas" panose="020B0609020204030204" pitchFamily="49" charset="0"/>
              </a:rPr>
              <a:t>1.</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if</a:t>
            </a: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795E26"/>
                </a:solidFill>
                <a:effectLst/>
                <a:latin typeface="Consolas" panose="020B0609020204030204" pitchFamily="49" charset="0"/>
              </a:rPr>
              <a:t>isfinite</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result</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return</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result</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true</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return</a:t>
            </a:r>
            <a:r>
              <a:rPr lang="de-DE" sz="1600" b="0" dirty="0">
                <a:solidFill>
                  <a:srgbClr val="3B3B3B"/>
                </a:solidFill>
                <a:effectLst/>
                <a:latin typeface="Consolas" panose="020B0609020204030204" pitchFamily="49" charset="0"/>
              </a:rPr>
              <a:t> </a:t>
            </a:r>
            <a:r>
              <a:rPr lang="de-DE" sz="1600" b="0" dirty="0">
                <a:solidFill>
                  <a:srgbClr val="098658"/>
                </a:solidFill>
                <a:effectLst/>
                <a:latin typeface="Consolas" panose="020B0609020204030204" pitchFamily="49" charset="0"/>
              </a:rPr>
              <a:t>0.0</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a:t>
            </a:r>
          </a:p>
          <a:p>
            <a:br>
              <a:rPr lang="de-DE" sz="1600" b="0" dirty="0">
                <a:solidFill>
                  <a:srgbClr val="3B3B3B"/>
                </a:solidFill>
                <a:effectLst/>
                <a:latin typeface="Consolas" panose="020B0609020204030204" pitchFamily="49" charset="0"/>
              </a:rPr>
            </a:br>
            <a:r>
              <a:rPr lang="de-DE" sz="1600" b="0" dirty="0" err="1">
                <a:solidFill>
                  <a:srgbClr val="0000FF"/>
                </a:solidFill>
                <a:effectLst/>
                <a:latin typeface="Consolas" panose="020B0609020204030204" pitchFamily="49" charset="0"/>
              </a:rPr>
              <a:t>int</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main</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cin</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&gt;&gt;</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bool</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true</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if</a:t>
            </a:r>
            <a:r>
              <a:rPr lang="de-DE" sz="1600" b="0" dirty="0">
                <a:solidFill>
                  <a:srgbClr val="3B3B3B"/>
                </a:solidFill>
                <a:effectLst/>
                <a:latin typeface="Consolas" panose="020B0609020204030204" pitchFamily="49" charset="0"/>
              </a:rPr>
              <a:t> (</a:t>
            </a:r>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inv_number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795E26"/>
                </a:solidFill>
                <a:effectLst/>
                <a:latin typeface="Consolas" panose="020B0609020204030204" pitchFamily="49" charset="0"/>
              </a:rPr>
              <a:t>Invert</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cout</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&lt;&lt;</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inv_number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&lt;&lt;</a:t>
            </a: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endl</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 </a:t>
            </a:r>
            <a:r>
              <a:rPr lang="de-DE" sz="1600" b="0" dirty="0" err="1">
                <a:solidFill>
                  <a:srgbClr val="AF00DB"/>
                </a:solidFill>
                <a:effectLst/>
                <a:latin typeface="Consolas" panose="020B0609020204030204" pitchFamily="49" charset="0"/>
              </a:rPr>
              <a:t>else</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cout</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&lt;&lt;</a:t>
            </a:r>
            <a:r>
              <a:rPr lang="de-DE" sz="1600" b="0" dirty="0">
                <a:solidFill>
                  <a:srgbClr val="3B3B3B"/>
                </a:solidFill>
                <a:effectLst/>
                <a:latin typeface="Consolas" panose="020B0609020204030204" pitchFamily="49" charset="0"/>
              </a:rPr>
              <a:t> </a:t>
            </a:r>
            <a:r>
              <a:rPr lang="de-DE" sz="1600" b="0" dirty="0">
                <a:solidFill>
                  <a:srgbClr val="A31515"/>
                </a:solidFill>
                <a:effectLst/>
                <a:latin typeface="Consolas" panose="020B0609020204030204" pitchFamily="49" charset="0"/>
              </a:rPr>
              <a:t>"</a:t>
            </a:r>
            <a:r>
              <a:rPr lang="de-DE" sz="1600" b="0" dirty="0" err="1">
                <a:solidFill>
                  <a:srgbClr val="A31515"/>
                </a:solidFill>
                <a:effectLst/>
                <a:latin typeface="Consolas" panose="020B0609020204030204" pitchFamily="49" charset="0"/>
              </a:rPr>
              <a:t>Error"</a:t>
            </a:r>
            <a:r>
              <a:rPr lang="de-DE" sz="1600" b="0" dirty="0" err="1">
                <a:solidFill>
                  <a:srgbClr val="0000FF"/>
                </a:solidFill>
                <a:effectLst/>
                <a:latin typeface="Consolas" panose="020B0609020204030204" pitchFamily="49" charset="0"/>
              </a:rPr>
              <a:t>s</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&lt;&lt;</a:t>
            </a: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endl</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a:t>
            </a:r>
          </a:p>
        </p:txBody>
      </p:sp>
      <p:sp>
        <p:nvSpPr>
          <p:cNvPr id="3" name="Title 2">
            <a:extLst>
              <a:ext uri="{FF2B5EF4-FFF2-40B4-BE49-F238E27FC236}">
                <a16:creationId xmlns:a16="http://schemas.microsoft.com/office/drawing/2014/main" id="{7C9253E3-C8AA-4562-919C-AC1D10876451}"/>
              </a:ext>
            </a:extLst>
          </p:cNvPr>
          <p:cNvSpPr>
            <a:spLocks noGrp="1"/>
          </p:cNvSpPr>
          <p:nvPr>
            <p:ph type="title"/>
          </p:nvPr>
        </p:nvSpPr>
        <p:spPr/>
        <p:txBody>
          <a:bodyPr/>
          <a:lstStyle/>
          <a:p>
            <a:r>
              <a:rPr lang="ru-RU" dirty="0"/>
              <a:t>Что выведет программа, если ввести 4</a:t>
            </a:r>
            <a:r>
              <a:rPr lang="en-US" dirty="0"/>
              <a:t>?</a:t>
            </a:r>
            <a:endParaRPr lang="ru-RU" dirty="0"/>
          </a:p>
        </p:txBody>
      </p:sp>
    </p:spTree>
    <p:extLst>
      <p:ext uri="{BB962C8B-B14F-4D97-AF65-F5344CB8AC3E}">
        <p14:creationId xmlns:p14="http://schemas.microsoft.com/office/powerpoint/2010/main" val="239228755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9C12A-1445-4636-AB57-B541D2B10DC3}"/>
              </a:ext>
            </a:extLst>
          </p:cNvPr>
          <p:cNvSpPr>
            <a:spLocks noGrp="1"/>
          </p:cNvSpPr>
          <p:nvPr>
            <p:ph type="title"/>
          </p:nvPr>
        </p:nvSpPr>
        <p:spPr/>
        <p:txBody>
          <a:bodyPr/>
          <a:lstStyle/>
          <a:p>
            <a:r>
              <a:rPr lang="ru-RU" dirty="0"/>
              <a:t>Ограничения параметров по ссылке</a:t>
            </a:r>
          </a:p>
        </p:txBody>
      </p:sp>
      <p:sp>
        <p:nvSpPr>
          <p:cNvPr id="3" name="Content Placeholder 2">
            <a:extLst>
              <a:ext uri="{FF2B5EF4-FFF2-40B4-BE49-F238E27FC236}">
                <a16:creationId xmlns:a16="http://schemas.microsoft.com/office/drawing/2014/main" id="{75185CDC-0113-4892-B514-1E1B58D86217}"/>
              </a:ext>
            </a:extLst>
          </p:cNvPr>
          <p:cNvSpPr>
            <a:spLocks noGrp="1"/>
          </p:cNvSpPr>
          <p:nvPr>
            <p:ph idx="1"/>
          </p:nvPr>
        </p:nvSpPr>
        <p:spPr/>
        <p:txBody>
          <a:bodyPr/>
          <a:lstStyle/>
          <a:p>
            <a:r>
              <a:rPr lang="ru-RU" dirty="0"/>
              <a:t>По ссылке можно передать только реально существующий объект</a:t>
            </a:r>
          </a:p>
          <a:p>
            <a:r>
              <a:rPr lang="ru-RU" dirty="0"/>
              <a:t>Нельзя передать константную переменную. </a:t>
            </a:r>
          </a:p>
        </p:txBody>
      </p:sp>
    </p:spTree>
    <p:extLst>
      <p:ext uri="{BB962C8B-B14F-4D97-AF65-F5344CB8AC3E}">
        <p14:creationId xmlns:p14="http://schemas.microsoft.com/office/powerpoint/2010/main" val="263458982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9666E1-2CB4-478A-AF31-143BB5CB5CE4}"/>
              </a:ext>
            </a:extLst>
          </p:cNvPr>
          <p:cNvSpPr/>
          <p:nvPr/>
        </p:nvSpPr>
        <p:spPr>
          <a:xfrm>
            <a:off x="0" y="0"/>
            <a:ext cx="12192000" cy="6986528"/>
          </a:xfrm>
          <a:prstGeom prst="rect">
            <a:avLst/>
          </a:prstGeom>
        </p:spPr>
        <p:txBody>
          <a:bodyPr wrap="square">
            <a:spAutoFit/>
          </a:bodyPr>
          <a:lstStyle/>
          <a:p>
            <a:r>
              <a:rPr lang="de-DE" sz="1600" b="0" dirty="0" err="1">
                <a:solidFill>
                  <a:srgbClr val="0000FF"/>
                </a:solidFill>
                <a:effectLst/>
                <a:latin typeface="Consolas" panose="020B0609020204030204" pitchFamily="49" charset="0"/>
              </a:rPr>
              <a:t>void</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1" dirty="0" err="1">
                <a:solidFill>
                  <a:srgbClr val="267F99"/>
                </a:solidFill>
                <a:effectLst/>
                <a:latin typeface="Consolas" panose="020B0609020204030204" pitchFamily="49" charset="0"/>
              </a:rPr>
              <a:t>std</a:t>
            </a:r>
            <a:r>
              <a:rPr lang="de-DE" sz="1600" b="1" dirty="0">
                <a:solidFill>
                  <a:srgbClr val="3B3B3B"/>
                </a:solidFill>
                <a:effectLst/>
                <a:latin typeface="Consolas" panose="020B0609020204030204" pitchFamily="49" charset="0"/>
              </a:rPr>
              <a:t>::</a:t>
            </a:r>
            <a:r>
              <a:rPr lang="de-DE" sz="1600" b="1" dirty="0" err="1">
                <a:solidFill>
                  <a:srgbClr val="267F99"/>
                </a:solidFill>
                <a:effectLst/>
                <a:latin typeface="Consolas" panose="020B0609020204030204" pitchFamily="49" charset="0"/>
              </a:rPr>
              <a:t>string</a:t>
            </a:r>
            <a:r>
              <a:rPr lang="de-DE" sz="1600" b="1" dirty="0">
                <a:solidFill>
                  <a:srgbClr val="0000FF"/>
                </a:solidFill>
                <a:effectLst/>
                <a:latin typeface="Consolas" panose="020B0609020204030204" pitchFamily="49" charset="0"/>
              </a:rPr>
              <a:t>&amp;</a:t>
            </a:r>
            <a:r>
              <a:rPr lang="de-DE" sz="1600" b="1" dirty="0">
                <a:solidFill>
                  <a:srgbClr val="3B3B3B"/>
                </a:solidFill>
                <a:effectLst/>
                <a:latin typeface="Consolas" panose="020B0609020204030204" pitchFamily="49" charset="0"/>
              </a:rPr>
              <a:t> </a:t>
            </a:r>
            <a:r>
              <a:rPr lang="de-DE" sz="1600" b="1" dirty="0" err="1">
                <a:solidFill>
                  <a:srgbClr val="001080"/>
                </a:solidFill>
                <a:effectLst/>
                <a:latin typeface="Consolas" panose="020B0609020204030204" pitchFamily="49" charset="0"/>
              </a:rPr>
              <a:t>str</a:t>
            </a:r>
            <a:r>
              <a:rPr lang="de-DE" sz="1600" b="0" dirty="0">
                <a:solidFill>
                  <a:srgbClr val="3B3B3B"/>
                </a:solidFill>
                <a:effectLst/>
                <a:latin typeface="Consolas" panose="020B0609020204030204" pitchFamily="49" charset="0"/>
              </a:rPr>
              <a:t>)</a:t>
            </a:r>
            <a:r>
              <a:rPr lang="ru-RU" sz="1600" b="0" dirty="0">
                <a:solidFill>
                  <a:srgbClr val="3B3B3B"/>
                </a:solidFill>
                <a:effectLst/>
                <a:latin typeface="Consolas" panose="020B0609020204030204" pitchFamily="49" charset="0"/>
              </a:rPr>
              <a:t> </a:t>
            </a:r>
            <a:r>
              <a:rPr lang="en-US" sz="1600" b="0" dirty="0">
                <a:solidFill>
                  <a:srgbClr val="3B3B3B"/>
                </a:solidFill>
                <a:effectLst/>
                <a:latin typeface="Consolas" panose="020B0609020204030204" pitchFamily="49" charset="0"/>
              </a:rPr>
              <a:t>{…}</a:t>
            </a:r>
            <a:endParaRPr lang="ru-RU" sz="1600" b="0" dirty="0">
              <a:solidFill>
                <a:srgbClr val="267F99"/>
              </a:solidFill>
              <a:effectLst/>
              <a:latin typeface="Consolas" panose="020B0609020204030204" pitchFamily="49" charset="0"/>
            </a:endParaRPr>
          </a:p>
          <a:p>
            <a:endParaRPr lang="ru-RU" sz="1600" dirty="0">
              <a:solidFill>
                <a:srgbClr val="267F99"/>
              </a:solidFill>
              <a:latin typeface="Consolas" panose="020B0609020204030204" pitchFamily="49" charset="0"/>
            </a:endParaRPr>
          </a:p>
          <a:p>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267F99"/>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ReadString</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795E26"/>
                </a:solidFill>
                <a:effectLst/>
                <a:latin typeface="Consolas" panose="020B0609020204030204" pitchFamily="49" charset="0"/>
              </a:rPr>
              <a:t>getline</a:t>
            </a:r>
            <a:r>
              <a:rPr lang="de-DE" sz="1600" b="0" dirty="0">
                <a:solidFill>
                  <a:srgbClr val="3B3B3B"/>
                </a:solidFill>
                <a:effectLst/>
                <a:latin typeface="Consolas" panose="020B0609020204030204" pitchFamily="49" charset="0"/>
              </a:rPr>
              <a:t>(</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cin</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return</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a:t>
            </a:r>
          </a:p>
          <a:p>
            <a:br>
              <a:rPr lang="de-DE" sz="1600" b="0" dirty="0">
                <a:solidFill>
                  <a:srgbClr val="3B3B3B"/>
                </a:solidFill>
                <a:effectLst/>
                <a:latin typeface="Consolas" panose="020B0609020204030204" pitchFamily="49" charset="0"/>
              </a:rPr>
            </a:br>
            <a:r>
              <a:rPr lang="de-DE" sz="1600" b="0" dirty="0" err="1">
                <a:solidFill>
                  <a:srgbClr val="0000FF"/>
                </a:solidFill>
                <a:effectLst/>
                <a:latin typeface="Consolas" panose="020B0609020204030204" pitchFamily="49" charset="0"/>
              </a:rPr>
              <a:t>int</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main</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s1</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A31515"/>
                </a:solidFill>
                <a:effectLst/>
                <a:latin typeface="Consolas" panose="020B0609020204030204" pitchFamily="49" charset="0"/>
              </a:rPr>
              <a:t>"Hello! "</a:t>
            </a:r>
            <a:r>
              <a:rPr lang="de-DE" sz="1600" b="0" dirty="0">
                <a:solidFill>
                  <a:srgbClr val="0000FF"/>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s2</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A31515"/>
                </a:solidFill>
                <a:effectLst/>
                <a:latin typeface="Consolas" panose="020B0609020204030204" pitchFamily="49" charset="0"/>
              </a:rPr>
              <a:t>"</a:t>
            </a:r>
            <a:r>
              <a:rPr lang="de-DE" sz="1600" b="0" dirty="0" err="1">
                <a:solidFill>
                  <a:srgbClr val="A31515"/>
                </a:solidFill>
                <a:effectLst/>
                <a:latin typeface="Consolas" panose="020B0609020204030204" pitchFamily="49" charset="0"/>
              </a:rPr>
              <a:t>How</a:t>
            </a:r>
            <a:r>
              <a:rPr lang="de-DE" sz="1600" b="0" dirty="0">
                <a:solidFill>
                  <a:srgbClr val="A31515"/>
                </a:solidFill>
                <a:effectLst/>
                <a:latin typeface="Consolas" panose="020B0609020204030204" pitchFamily="49" charset="0"/>
              </a:rPr>
              <a:t> </a:t>
            </a:r>
            <a:r>
              <a:rPr lang="de-DE" sz="1600" b="0" dirty="0" err="1">
                <a:solidFill>
                  <a:srgbClr val="A31515"/>
                </a:solidFill>
                <a:effectLst/>
                <a:latin typeface="Consolas" panose="020B0609020204030204" pitchFamily="49" charset="0"/>
              </a:rPr>
              <a:t>are</a:t>
            </a:r>
            <a:r>
              <a:rPr lang="de-DE" sz="1600" b="0" dirty="0">
                <a:solidFill>
                  <a:srgbClr val="A31515"/>
                </a:solidFill>
                <a:effectLst/>
                <a:latin typeface="Consolas" panose="020B0609020204030204" pitchFamily="49" charset="0"/>
              </a:rPr>
              <a:t> </a:t>
            </a:r>
            <a:r>
              <a:rPr lang="de-DE" sz="1600" b="0" dirty="0" err="1">
                <a:solidFill>
                  <a:srgbClr val="A31515"/>
                </a:solidFill>
                <a:effectLst/>
                <a:latin typeface="Consolas" panose="020B0609020204030204" pitchFamily="49" charset="0"/>
              </a:rPr>
              <a:t>you</a:t>
            </a:r>
            <a:r>
              <a:rPr lang="de-DE" sz="1600" b="0" dirty="0">
                <a:solidFill>
                  <a:srgbClr val="A31515"/>
                </a:solidFill>
                <a:effectLst/>
                <a:latin typeface="Consolas" panose="020B0609020204030204" pitchFamily="49" charset="0"/>
              </a:rPr>
              <a:t>?"</a:t>
            </a:r>
            <a:r>
              <a:rPr lang="de-DE" sz="1600" b="0" dirty="0">
                <a:solidFill>
                  <a:srgbClr val="0000FF"/>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a:solidFill>
                  <a:srgbClr val="001080"/>
                </a:solidFill>
                <a:effectLst/>
                <a:latin typeface="Consolas" panose="020B0609020204030204" pitchFamily="49" charset="0"/>
              </a:rPr>
              <a:t>s1</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s2</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Ошибка: попытка передать временную строку.</a:t>
            </a:r>
            <a:endParaRPr lang="ru-RU" sz="1600" b="0" dirty="0">
              <a:solidFill>
                <a:srgbClr val="3B3B3B"/>
              </a:solidFill>
              <a:effectLst/>
              <a:latin typeface="Consolas" panose="020B0609020204030204" pitchFamily="49" charset="0"/>
            </a:endParaRPr>
          </a:p>
          <a:p>
            <a:br>
              <a:rPr lang="ru-RU" sz="1600" b="0" dirty="0">
                <a:solidFill>
                  <a:srgbClr val="3B3B3B"/>
                </a:solidFill>
                <a:effectLst/>
                <a:latin typeface="Consolas" panose="020B0609020204030204" pitchFamily="49" charset="0"/>
              </a:rPr>
            </a:br>
            <a:r>
              <a:rPr lang="ru-RU"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const</a:t>
            </a: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err="1">
                <a:solidFill>
                  <a:srgbClr val="001080"/>
                </a:solidFill>
                <a:effectLst/>
                <a:latin typeface="Consolas" panose="020B0609020204030204" pitchFamily="49" charset="0"/>
              </a:rPr>
              <a:t>const_str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A31515"/>
                </a:solidFill>
                <a:effectLst/>
                <a:latin typeface="Consolas" panose="020B0609020204030204" pitchFamily="49" charset="0"/>
              </a:rPr>
              <a:t>"Hello </a:t>
            </a:r>
            <a:r>
              <a:rPr lang="de-DE" sz="1600" b="0" dirty="0" err="1">
                <a:solidFill>
                  <a:srgbClr val="A31515"/>
                </a:solidFill>
                <a:effectLst/>
                <a:latin typeface="Consolas" panose="020B0609020204030204" pitchFamily="49" charset="0"/>
              </a:rPr>
              <a:t>world</a:t>
            </a:r>
            <a:r>
              <a:rPr lang="de-DE" sz="1600" b="0" dirty="0">
                <a:solidFill>
                  <a:srgbClr val="A31515"/>
                </a:solidFill>
                <a:effectLst/>
                <a:latin typeface="Consolas" panose="020B0609020204030204" pitchFamily="49" charset="0"/>
              </a:rPr>
              <a:t>!"</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err="1">
                <a:solidFill>
                  <a:srgbClr val="001080"/>
                </a:solidFill>
                <a:effectLst/>
                <a:latin typeface="Consolas" panose="020B0609020204030204" pitchFamily="49" charset="0"/>
              </a:rPr>
              <a:t>const_str</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Ошибка: </a:t>
            </a:r>
            <a:r>
              <a:rPr lang="de-DE" sz="1600" b="0" dirty="0" err="1">
                <a:solidFill>
                  <a:srgbClr val="008000"/>
                </a:solidFill>
                <a:effectLst/>
                <a:latin typeface="Consolas" panose="020B0609020204030204" pitchFamily="49" charset="0"/>
              </a:rPr>
              <a:t>const_str</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константная строка. Её нельзя</a:t>
            </a:r>
            <a:endParaRPr lang="ru-RU" sz="1600" b="0" dirty="0">
              <a:solidFill>
                <a:srgbClr val="3B3B3B"/>
              </a:solidFill>
              <a:effectLst/>
              <a:latin typeface="Consolas" panose="020B0609020204030204" pitchFamily="49" charset="0"/>
            </a:endParaRPr>
          </a:p>
          <a:p>
            <a:r>
              <a:rPr lang="ru-RU" sz="1600" b="0" dirty="0">
                <a:solidFill>
                  <a:srgbClr val="008000"/>
                </a:solidFill>
                <a:effectLst/>
                <a:latin typeface="Consolas" panose="020B0609020204030204" pitchFamily="49" charset="0"/>
              </a:rPr>
              <a:t>                                  // передать в функцию, принимающую ссылку на строку.</a:t>
            </a:r>
            <a:endParaRPr lang="ru-RU" sz="1600" b="0" dirty="0">
              <a:solidFill>
                <a:srgbClr val="3B3B3B"/>
              </a:solidFill>
              <a:effectLst/>
              <a:latin typeface="Consolas" panose="020B0609020204030204" pitchFamily="49" charset="0"/>
            </a:endParaRPr>
          </a:p>
          <a:p>
            <a:br>
              <a:rPr lang="ru-RU" sz="1600" b="0" dirty="0">
                <a:solidFill>
                  <a:srgbClr val="3B3B3B"/>
                </a:solidFill>
                <a:effectLst/>
                <a:latin typeface="Consolas" panose="020B0609020204030204" pitchFamily="49" charset="0"/>
              </a:rPr>
            </a:br>
            <a:r>
              <a:rPr lang="ru-RU"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err="1">
                <a:solidFill>
                  <a:srgbClr val="795E26"/>
                </a:solidFill>
                <a:effectLst/>
                <a:latin typeface="Consolas" panose="020B0609020204030204" pitchFamily="49" charset="0"/>
              </a:rPr>
              <a:t>ReadString</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Ошибка: попытка передать временный объект.</a:t>
            </a:r>
            <a:endParaRPr lang="ru-RU" sz="1600" b="0" dirty="0">
              <a:solidFill>
                <a:srgbClr val="3B3B3B"/>
              </a:solidFill>
              <a:effectLst/>
              <a:latin typeface="Consolas" panose="020B0609020204030204" pitchFamily="49" charset="0"/>
            </a:endParaRPr>
          </a:p>
          <a:p>
            <a:br>
              <a:rPr lang="ru-RU" sz="1600" b="0" dirty="0">
                <a:solidFill>
                  <a:srgbClr val="3B3B3B"/>
                </a:solidFill>
                <a:effectLst/>
                <a:latin typeface="Consolas" panose="020B0609020204030204" pitchFamily="49" charset="0"/>
              </a:rPr>
            </a:br>
            <a:r>
              <a:rPr lang="ru-RU"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ReadString</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Сохраняем строку в переменную </a:t>
            </a:r>
            <a:r>
              <a:rPr lang="de-DE" sz="1600" b="0" dirty="0">
                <a:solidFill>
                  <a:srgbClr val="008000"/>
                </a:solidFill>
                <a:effectLst/>
                <a:latin typeface="Consolas" panose="020B0609020204030204" pitchFamily="49" charset="0"/>
              </a:rPr>
              <a:t>s.</a:t>
            </a:r>
            <a:endParaRPr lang="de-DE" sz="1600" b="0" dirty="0">
              <a:solidFill>
                <a:srgbClr val="3B3B3B"/>
              </a:solidFill>
              <a:effectLst/>
              <a:latin typeface="Consolas" panose="020B0609020204030204" pitchFamily="49" charset="0"/>
            </a:endParaRPr>
          </a:p>
          <a:p>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А вот так </a:t>
            </a:r>
            <a:r>
              <a:rPr lang="de-DE" sz="1600" b="0" dirty="0">
                <a:solidFill>
                  <a:srgbClr val="008000"/>
                </a:solidFill>
                <a:effectLst/>
                <a:latin typeface="Consolas" panose="020B0609020204030204" pitchFamily="49" charset="0"/>
              </a:rPr>
              <a:t>OK.</a:t>
            </a:r>
            <a:endParaRPr lang="de-DE" sz="1600" b="0" dirty="0">
              <a:solidFill>
                <a:srgbClr val="3B3B3B"/>
              </a:solidFill>
              <a:effectLst/>
              <a:latin typeface="Consolas" panose="020B0609020204030204" pitchFamily="49" charset="0"/>
            </a:endParaRPr>
          </a:p>
          <a:p>
            <a:br>
              <a:rPr lang="de-DE" sz="1600" b="0" dirty="0">
                <a:solidFill>
                  <a:srgbClr val="3B3B3B"/>
                </a:solidFill>
                <a:effectLst/>
                <a:latin typeface="Consolas" panose="020B0609020204030204" pitchFamily="49" charset="0"/>
              </a:rPr>
            </a:b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vector</a:t>
            </a:r>
            <a:r>
              <a:rPr lang="de-DE" sz="1600" b="0" dirty="0">
                <a:solidFill>
                  <a:srgbClr val="000000"/>
                </a:solidFill>
                <a:effectLst/>
                <a:latin typeface="Consolas" panose="020B0609020204030204" pitchFamily="49" charset="0"/>
              </a:rPr>
              <a:t>&lt;</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000000"/>
                </a:solidFill>
                <a:effectLst/>
                <a:latin typeface="Consolas" panose="020B0609020204030204" pitchFamily="49" charset="0"/>
              </a:rPr>
              <a:t>&gt;</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strings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001080"/>
                </a:solidFill>
                <a:effectLst/>
                <a:latin typeface="Consolas" panose="020B0609020204030204" pitchFamily="49" charset="0"/>
              </a:rPr>
              <a:t>strings</a:t>
            </a:r>
            <a:r>
              <a:rPr lang="de-DE" sz="1600" b="0" dirty="0" err="1">
                <a:solidFill>
                  <a:srgbClr val="3B3B3B"/>
                </a:solidFill>
                <a:effectLst/>
                <a:latin typeface="Consolas" panose="020B0609020204030204" pitchFamily="49" charset="0"/>
              </a:rPr>
              <a:t>.</a:t>
            </a:r>
            <a:r>
              <a:rPr lang="de-DE" sz="1600" b="0" dirty="0" err="1">
                <a:solidFill>
                  <a:srgbClr val="795E26"/>
                </a:solidFill>
                <a:effectLst/>
                <a:latin typeface="Consolas" panose="020B0609020204030204" pitchFamily="49" charset="0"/>
              </a:rPr>
              <a:t>push_back</a:t>
            </a:r>
            <a:r>
              <a:rPr lang="de-DE" sz="1600" b="0" dirty="0">
                <a:solidFill>
                  <a:srgbClr val="3B3B3B"/>
                </a:solidFill>
                <a:effectLst/>
                <a:latin typeface="Consolas" panose="020B0609020204030204" pitchFamily="49" charset="0"/>
              </a:rPr>
              <a:t>(</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br>
              <a:rPr lang="de-DE" sz="1600" b="0" dirty="0">
                <a:solidFill>
                  <a:srgbClr val="3B3B3B"/>
                </a:solidFill>
                <a:effectLst/>
                <a:latin typeface="Consolas" panose="020B0609020204030204" pitchFamily="49" charset="0"/>
              </a:rPr>
            </a:b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err="1">
                <a:solidFill>
                  <a:srgbClr val="001080"/>
                </a:solidFill>
                <a:effectLst/>
                <a:latin typeface="Consolas" panose="020B0609020204030204" pitchFamily="49" charset="0"/>
              </a:rPr>
              <a:t>strings</a:t>
            </a:r>
            <a:r>
              <a:rPr lang="de-DE" sz="1600" b="0" dirty="0">
                <a:solidFill>
                  <a:srgbClr val="3B3B3B"/>
                </a:solidFill>
                <a:effectLst/>
                <a:latin typeface="Consolas" panose="020B0609020204030204" pitchFamily="49" charset="0"/>
              </a:rPr>
              <a:t>[</a:t>
            </a:r>
            <a:r>
              <a:rPr lang="de-DE" sz="1600" b="0" dirty="0">
                <a:solidFill>
                  <a:srgbClr val="098658"/>
                </a:solidFill>
                <a:effectLst/>
                <a:latin typeface="Consolas" panose="020B0609020204030204" pitchFamily="49" charset="0"/>
              </a:rPr>
              <a:t>0</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Тут тоже всё в порядке. </a:t>
            </a:r>
            <a:r>
              <a:rPr lang="de-DE" sz="1600" b="0" dirty="0" err="1">
                <a:solidFill>
                  <a:srgbClr val="008000"/>
                </a:solidFill>
                <a:effectLst/>
                <a:latin typeface="Consolas" panose="020B0609020204030204" pitchFamily="49" charset="0"/>
              </a:rPr>
              <a:t>strings</a:t>
            </a:r>
            <a:r>
              <a:rPr lang="de-DE" sz="1600" b="0" dirty="0">
                <a:solidFill>
                  <a:srgbClr val="008000"/>
                </a:solidFill>
                <a:effectLst/>
                <a:latin typeface="Consolas" panose="020B0609020204030204" pitchFamily="49" charset="0"/>
              </a:rPr>
              <a:t>[0] — </a:t>
            </a:r>
            <a:r>
              <a:rPr lang="ru-RU" sz="1600" b="0" dirty="0">
                <a:solidFill>
                  <a:srgbClr val="008000"/>
                </a:solidFill>
                <a:effectLst/>
                <a:latin typeface="Consolas" panose="020B0609020204030204" pitchFamily="49" charset="0"/>
              </a:rPr>
              <a:t>строка </a:t>
            </a:r>
            <a:endParaRPr lang="ru-RU" sz="1600" b="0" dirty="0">
              <a:solidFill>
                <a:srgbClr val="3B3B3B"/>
              </a:solidFill>
              <a:effectLst/>
              <a:latin typeface="Consolas" panose="020B0609020204030204" pitchFamily="49" charset="0"/>
            </a:endParaRPr>
          </a:p>
          <a:p>
            <a:r>
              <a:rPr lang="ru-RU" sz="1600" b="0" dirty="0">
                <a:solidFill>
                  <a:srgbClr val="008000"/>
                </a:solidFill>
                <a:effectLst/>
                <a:latin typeface="Consolas" panose="020B0609020204030204" pitchFamily="49" charset="0"/>
              </a:rPr>
              <a:t>                                  // в реально существующем массиве.</a:t>
            </a:r>
            <a:endParaRPr lang="ru-RU" sz="1600" b="0" dirty="0">
              <a:solidFill>
                <a:srgbClr val="3B3B3B"/>
              </a:solidFill>
              <a:effectLst/>
              <a:latin typeface="Consolas" panose="020B0609020204030204" pitchFamily="49" charset="0"/>
            </a:endParaRPr>
          </a:p>
          <a:p>
            <a:r>
              <a:rPr lang="ru-RU"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89075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fade">
                                      <p:cBhvr>
                                        <p:cTn id="7" dur="500"/>
                                        <p:tgtEl>
                                          <p:spTgt spid="4">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9" end="9"/>
                                            </p:txEl>
                                          </p:spTgt>
                                        </p:tgtEl>
                                        <p:attrNameLst>
                                          <p:attrName>style.visibility</p:attrName>
                                        </p:attrNameLst>
                                      </p:cBhvr>
                                      <p:to>
                                        <p:strVal val="visible"/>
                                      </p:to>
                                    </p:set>
                                    <p:animEffect transition="in" filter="fade">
                                      <p:cBhvr>
                                        <p:cTn id="10" dur="500"/>
                                        <p:tgtEl>
                                          <p:spTgt spid="4">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animEffect transition="in" filter="fade">
                                      <p:cBhvr>
                                        <p:cTn id="13" dur="500"/>
                                        <p:tgtEl>
                                          <p:spTgt spid="4">
                                            <p:txEl>
                                              <p:pRg st="10" end="1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11" end="11"/>
                                            </p:txEl>
                                          </p:spTgt>
                                        </p:tgtEl>
                                        <p:attrNameLst>
                                          <p:attrName>style.visibility</p:attrName>
                                        </p:attrNameLst>
                                      </p:cBhvr>
                                      <p:to>
                                        <p:strVal val="visible"/>
                                      </p:to>
                                    </p:set>
                                    <p:animEffect transition="in" filter="fade">
                                      <p:cBhvr>
                                        <p:cTn id="18" dur="500"/>
                                        <p:tgtEl>
                                          <p:spTgt spid="4">
                                            <p:txEl>
                                              <p:pRg st="11" end="1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2" end="12"/>
                                            </p:txEl>
                                          </p:spTgt>
                                        </p:tgtEl>
                                        <p:attrNameLst>
                                          <p:attrName>style.visibility</p:attrName>
                                        </p:attrNameLst>
                                      </p:cBhvr>
                                      <p:to>
                                        <p:strVal val="visible"/>
                                      </p:to>
                                    </p:set>
                                    <p:animEffect transition="in" filter="fade">
                                      <p:cBhvr>
                                        <p:cTn id="23" dur="500"/>
                                        <p:tgtEl>
                                          <p:spTgt spid="4">
                                            <p:txEl>
                                              <p:pRg st="12" end="1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500"/>
                                        <p:tgtEl>
                                          <p:spTgt spid="4">
                                            <p:txEl>
                                              <p:pRg st="13" end="1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14" end="14"/>
                                            </p:txEl>
                                          </p:spTgt>
                                        </p:tgtEl>
                                        <p:attrNameLst>
                                          <p:attrName>style.visibility</p:attrName>
                                        </p:attrNameLst>
                                      </p:cBhvr>
                                      <p:to>
                                        <p:strVal val="visible"/>
                                      </p:to>
                                    </p:set>
                                    <p:animEffect transition="in" filter="fade">
                                      <p:cBhvr>
                                        <p:cTn id="31" dur="500"/>
                                        <p:tgtEl>
                                          <p:spTgt spid="4">
                                            <p:txEl>
                                              <p:pRg st="14" end="1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15" end="15"/>
                                            </p:txEl>
                                          </p:spTgt>
                                        </p:tgtEl>
                                        <p:attrNameLst>
                                          <p:attrName>style.visibility</p:attrName>
                                        </p:attrNameLst>
                                      </p:cBhvr>
                                      <p:to>
                                        <p:strVal val="visible"/>
                                      </p:to>
                                    </p:set>
                                    <p:animEffect transition="in" filter="fade">
                                      <p:cBhvr>
                                        <p:cTn id="36" dur="500"/>
                                        <p:tgtEl>
                                          <p:spTgt spid="4">
                                            <p:txEl>
                                              <p:pRg st="15" end="15"/>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16" end="16"/>
                                            </p:txEl>
                                          </p:spTgt>
                                        </p:tgtEl>
                                        <p:attrNameLst>
                                          <p:attrName>style.visibility</p:attrName>
                                        </p:attrNameLst>
                                      </p:cBhvr>
                                      <p:to>
                                        <p:strVal val="visible"/>
                                      </p:to>
                                    </p:set>
                                    <p:animEffect transition="in" filter="fade">
                                      <p:cBhvr>
                                        <p:cTn id="39" dur="500"/>
                                        <p:tgtEl>
                                          <p:spTgt spid="4">
                                            <p:txEl>
                                              <p:pRg st="16" end="1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17" end="17"/>
                                            </p:txEl>
                                          </p:spTgt>
                                        </p:tgtEl>
                                        <p:attrNameLst>
                                          <p:attrName>style.visibility</p:attrName>
                                        </p:attrNameLst>
                                      </p:cBhvr>
                                      <p:to>
                                        <p:strVal val="visible"/>
                                      </p:to>
                                    </p:set>
                                    <p:animEffect transition="in" filter="fade">
                                      <p:cBhvr>
                                        <p:cTn id="44" dur="500"/>
                                        <p:tgtEl>
                                          <p:spTgt spid="4">
                                            <p:txEl>
                                              <p:pRg st="17" end="17"/>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8" end="18"/>
                                            </p:txEl>
                                          </p:spTgt>
                                        </p:tgtEl>
                                        <p:attrNameLst>
                                          <p:attrName>style.visibility</p:attrName>
                                        </p:attrNameLst>
                                      </p:cBhvr>
                                      <p:to>
                                        <p:strVal val="visible"/>
                                      </p:to>
                                    </p:set>
                                    <p:animEffect transition="in" filter="fade">
                                      <p:cBhvr>
                                        <p:cTn id="47" dur="500"/>
                                        <p:tgtEl>
                                          <p:spTgt spid="4">
                                            <p:txEl>
                                              <p:pRg st="18" end="18"/>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9" end="19"/>
                                            </p:txEl>
                                          </p:spTgt>
                                        </p:tgtEl>
                                        <p:attrNameLst>
                                          <p:attrName>style.visibility</p:attrName>
                                        </p:attrNameLst>
                                      </p:cBhvr>
                                      <p:to>
                                        <p:strVal val="visible"/>
                                      </p:to>
                                    </p:set>
                                    <p:animEffect transition="in" filter="fade">
                                      <p:cBhvr>
                                        <p:cTn id="50" dur="500"/>
                                        <p:tgtEl>
                                          <p:spTgt spid="4">
                                            <p:txEl>
                                              <p:pRg st="19" end="19"/>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20" end="20"/>
                                            </p:txEl>
                                          </p:spTgt>
                                        </p:tgtEl>
                                        <p:attrNameLst>
                                          <p:attrName>style.visibility</p:attrName>
                                        </p:attrNameLst>
                                      </p:cBhvr>
                                      <p:to>
                                        <p:strVal val="visible"/>
                                      </p:to>
                                    </p:set>
                                    <p:animEffect transition="in" filter="fade">
                                      <p:cBhvr>
                                        <p:cTn id="53" dur="500"/>
                                        <p:tgtEl>
                                          <p:spTgt spid="4">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a:defRPr/>
            </a:pPr>
            <a:r>
              <a:rPr lang="ru-RU"/>
              <a:t>Строковые константы (строковые литералы)</a:t>
            </a:r>
          </a:p>
        </p:txBody>
      </p:sp>
      <p:sp>
        <p:nvSpPr>
          <p:cNvPr id="14339" name="Rectangle 3"/>
          <p:cNvSpPr>
            <a:spLocks noGrp="1" noChangeArrowheads="1"/>
          </p:cNvSpPr>
          <p:nvPr>
            <p:ph idx="1"/>
          </p:nvPr>
        </p:nvSpPr>
        <p:spPr/>
        <p:txBody>
          <a:bodyPr>
            <a:normAutofit/>
          </a:bodyPr>
          <a:lstStyle/>
          <a:p>
            <a:pPr eaLnBrk="1" hangingPunct="1"/>
            <a:r>
              <a:rPr lang="ru-RU" sz="2800" dirty="0"/>
              <a:t>Нуль или более символов, заключенных в двойные кавычки</a:t>
            </a:r>
          </a:p>
          <a:p>
            <a:pPr lvl="1" eaLnBrk="1" hangingPunct="1"/>
            <a:r>
              <a:rPr lang="en-US" dirty="0">
                <a:latin typeface="Courier New" pitchFamily="49" charset="0"/>
              </a:rPr>
              <a:t>"Hello, world\n"</a:t>
            </a:r>
          </a:p>
          <a:p>
            <a:pPr lvl="1" eaLnBrk="1" hangingPunct="1"/>
            <a:r>
              <a:rPr lang="en-US" dirty="0">
                <a:latin typeface="Courier New" pitchFamily="49" charset="0"/>
              </a:rPr>
              <a:t>""</a:t>
            </a:r>
          </a:p>
          <a:p>
            <a:pPr lvl="1" eaLnBrk="1" hangingPunct="1"/>
            <a:r>
              <a:rPr lang="en-US" dirty="0">
                <a:latin typeface="Courier New" pitchFamily="49" charset="0"/>
              </a:rPr>
              <a:t>"Hello " "world\n"</a:t>
            </a:r>
            <a:r>
              <a:rPr lang="en-US" dirty="0"/>
              <a:t> </a:t>
            </a:r>
            <a:r>
              <a:rPr lang="ru-RU" dirty="0"/>
              <a:t>эквивалентно</a:t>
            </a:r>
            <a:br>
              <a:rPr lang="en-US" dirty="0"/>
            </a:br>
            <a:r>
              <a:rPr lang="en-US" dirty="0">
                <a:latin typeface="Courier New" pitchFamily="49" charset="0"/>
              </a:rPr>
              <a:t>"Hello world\n”</a:t>
            </a:r>
          </a:p>
          <a:p>
            <a:pPr eaLnBrk="1" hangingPunct="1"/>
            <a:r>
              <a:rPr lang="ru-RU" sz="2800" dirty="0"/>
              <a:t>Во внутреннем представлении строковая константа – массив символов, завершающийся символом с кодом 0 (</a:t>
            </a:r>
            <a:r>
              <a:rPr lang="en-US" sz="2800" dirty="0"/>
              <a:t>‘\0’)</a:t>
            </a:r>
            <a:endParaRPr lang="ru-RU" sz="2800" dirty="0"/>
          </a:p>
          <a:p>
            <a:pPr eaLnBrk="1" hangingPunct="1"/>
            <a:r>
              <a:rPr lang="ru-RU" sz="2800" dirty="0"/>
              <a:t>Есть возможность объявления «</a:t>
            </a:r>
            <a:r>
              <a:rPr lang="ru-RU" sz="2800" b="1" dirty="0"/>
              <a:t>сырых строковых литералов</a:t>
            </a:r>
            <a:r>
              <a:rPr lang="ru-RU" sz="2800" dirty="0"/>
              <a:t>» (</a:t>
            </a:r>
            <a:r>
              <a:rPr lang="en-US" sz="2800" dirty="0"/>
              <a:t>raw string literals)</a:t>
            </a:r>
            <a:r>
              <a:rPr lang="ru-RU" sz="2800" dirty="0"/>
              <a:t>, не требующих использования </a:t>
            </a:r>
            <a:r>
              <a:rPr lang="en-US" sz="2800" dirty="0"/>
              <a:t>escape-</a:t>
            </a:r>
            <a:r>
              <a:rPr lang="ru-RU" sz="2800" dirty="0"/>
              <a:t>последовательностей</a:t>
            </a:r>
            <a:endParaRPr lang="en-US" sz="2800" dirty="0"/>
          </a:p>
          <a:p>
            <a:pPr eaLnBrk="1" hangingPunct="1"/>
            <a:endParaRPr lang="ru-RU" sz="2800" dirty="0"/>
          </a:p>
        </p:txBody>
      </p:sp>
    </p:spTree>
    <p:custDataLst>
      <p:tags r:id="rId1"/>
    </p:custDataLst>
    <p:extLst>
      <p:ext uri="{BB962C8B-B14F-4D97-AF65-F5344CB8AC3E}">
        <p14:creationId xmlns:p14="http://schemas.microsoft.com/office/powerpoint/2010/main" val="50963630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76FFD-0D77-4020-A41D-E71B3A2A5E16}"/>
              </a:ext>
            </a:extLst>
          </p:cNvPr>
          <p:cNvSpPr>
            <a:spLocks noGrp="1"/>
          </p:cNvSpPr>
          <p:nvPr>
            <p:ph type="title"/>
          </p:nvPr>
        </p:nvSpPr>
        <p:spPr/>
        <p:txBody>
          <a:bodyPr/>
          <a:lstStyle/>
          <a:p>
            <a:r>
              <a:rPr lang="ru-RU" dirty="0"/>
              <a:t>Передача по константной ссылке</a:t>
            </a:r>
          </a:p>
        </p:txBody>
      </p:sp>
      <p:sp>
        <p:nvSpPr>
          <p:cNvPr id="3" name="Content Placeholder 2">
            <a:extLst>
              <a:ext uri="{FF2B5EF4-FFF2-40B4-BE49-F238E27FC236}">
                <a16:creationId xmlns:a16="http://schemas.microsoft.com/office/drawing/2014/main" id="{DDDCEB66-F7D3-4916-8C01-C8DB299A882C}"/>
              </a:ext>
            </a:extLst>
          </p:cNvPr>
          <p:cNvSpPr>
            <a:spLocks noGrp="1"/>
          </p:cNvSpPr>
          <p:nvPr>
            <p:ph idx="1"/>
          </p:nvPr>
        </p:nvSpPr>
        <p:spPr/>
        <p:txBody>
          <a:bodyPr/>
          <a:lstStyle/>
          <a:p>
            <a:r>
              <a:rPr lang="ru-RU" dirty="0"/>
              <a:t>Если объект тяжёлый, то передача по ссылке экономит память и/или время процессора</a:t>
            </a:r>
          </a:p>
          <a:p>
            <a:r>
              <a:rPr lang="ru-RU" dirty="0"/>
              <a:t>Если функция не меняет тяжёлый объект, его следует передать по константной ссылке</a:t>
            </a:r>
          </a:p>
        </p:txBody>
      </p:sp>
    </p:spTree>
    <p:extLst>
      <p:ext uri="{BB962C8B-B14F-4D97-AF65-F5344CB8AC3E}">
        <p14:creationId xmlns:p14="http://schemas.microsoft.com/office/powerpoint/2010/main" val="336461678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81095F-FDB1-49F0-84B2-EF0FC9F2ADE6}"/>
              </a:ext>
            </a:extLst>
          </p:cNvPr>
          <p:cNvSpPr>
            <a:spLocks noGrp="1"/>
          </p:cNvSpPr>
          <p:nvPr>
            <p:ph type="title"/>
          </p:nvPr>
        </p:nvSpPr>
        <p:spPr/>
        <p:txBody>
          <a:bodyPr/>
          <a:lstStyle/>
          <a:p>
            <a:r>
              <a:rPr lang="ru-RU" dirty="0"/>
              <a:t>Передача по константной ссылке</a:t>
            </a:r>
          </a:p>
        </p:txBody>
      </p:sp>
      <p:sp>
        <p:nvSpPr>
          <p:cNvPr id="5" name="Rectangle 4">
            <a:extLst>
              <a:ext uri="{FF2B5EF4-FFF2-40B4-BE49-F238E27FC236}">
                <a16:creationId xmlns:a16="http://schemas.microsoft.com/office/drawing/2014/main" id="{4A5BDCCB-FD7A-406E-9723-795E0A7623E9}"/>
              </a:ext>
            </a:extLst>
          </p:cNvPr>
          <p:cNvSpPr/>
          <p:nvPr/>
        </p:nvSpPr>
        <p:spPr>
          <a:xfrm>
            <a:off x="983432" y="1916831"/>
            <a:ext cx="10729192" cy="4801314"/>
          </a:xfrm>
          <a:prstGeom prst="rect">
            <a:avLst/>
          </a:prstGeom>
        </p:spPr>
        <p:txBody>
          <a:bodyPr wrap="square">
            <a:spAutoFit/>
          </a:bodyPr>
          <a:lstStyle/>
          <a:p>
            <a:r>
              <a:rPr lang="ru-RU" b="0" dirty="0">
                <a:solidFill>
                  <a:srgbClr val="008000"/>
                </a:solidFill>
                <a:effectLst/>
                <a:latin typeface="Consolas" panose="020B0609020204030204" pitchFamily="49" charset="0"/>
              </a:rPr>
              <a:t>// Выводит строку, обрамлённую кавычками.</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Параметр </a:t>
            </a:r>
            <a:r>
              <a:rPr lang="de-DE" b="0" dirty="0" err="1">
                <a:solidFill>
                  <a:srgbClr val="008000"/>
                </a:solidFill>
                <a:effectLst/>
                <a:latin typeface="Consolas" panose="020B0609020204030204" pitchFamily="49" charset="0"/>
              </a:rPr>
              <a:t>str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передан по константной ссылке.</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PrintQuoted</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const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0000FF"/>
                </a:solidFill>
                <a:effectLst/>
                <a:latin typeface="Consolas" panose="020B0609020204030204" pitchFamily="49" charset="0"/>
              </a:rPr>
              <a:t>&amp;</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hello</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world</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err="1">
                <a:solidFill>
                  <a:srgbClr val="A31515"/>
                </a:solidFill>
                <a:effectLst/>
                <a:latin typeface="Consolas" panose="020B0609020204030204" pitchFamily="49" charset="0"/>
              </a:rPr>
              <a:t>world"</a:t>
            </a:r>
            <a:r>
              <a:rPr lang="de-DE" b="0" dirty="0" err="1">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Функция </a:t>
            </a:r>
            <a:r>
              <a:rPr lang="de-DE" b="0" dirty="0" err="1">
                <a:solidFill>
                  <a:srgbClr val="008000"/>
                </a:solidFill>
                <a:effectLst/>
                <a:latin typeface="Consolas" panose="020B0609020204030204" pitchFamily="49" charset="0"/>
              </a:rPr>
              <a:t>PrintQuoted</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может работать и с временным объектом.</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PrintQuoted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hello</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world</a:t>
            </a:r>
            <a:r>
              <a:rPr lang="de-DE" b="0" dirty="0">
                <a:solidFill>
                  <a:srgbClr val="3B3B3B"/>
                </a:solidFill>
                <a:effectLst/>
                <a:latin typeface="Consolas" panose="020B0609020204030204" pitchFamily="49" charset="0"/>
              </a:rPr>
              <a:t>); </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В функцию можно передать и константную переменную.</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const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const_str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err="1">
                <a:solidFill>
                  <a:srgbClr val="A31515"/>
                </a:solidFill>
                <a:effectLst/>
                <a:latin typeface="Consolas" panose="020B0609020204030204" pitchFamily="49" charset="0"/>
              </a:rPr>
              <a:t>world</a:t>
            </a:r>
            <a:r>
              <a:rPr lang="de-DE" b="0" dirty="0">
                <a:solidFill>
                  <a:srgbClr val="A31515"/>
                </a:solidFill>
                <a:effectLst/>
                <a:latin typeface="Consolas" panose="020B0609020204030204" pitchFamily="49" charset="0"/>
              </a:rPr>
              <a:t>!"</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PrintQuoted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const_str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418883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9" end="9"/>
                                            </p:txEl>
                                          </p:spTgt>
                                        </p:tgtEl>
                                        <p:attrNameLst>
                                          <p:attrName>style.visibility</p:attrName>
                                        </p:attrNameLst>
                                      </p:cBhvr>
                                      <p:to>
                                        <p:strVal val="visible"/>
                                      </p:to>
                                    </p:set>
                                    <p:animEffect transition="in" filter="fade">
                                      <p:cBhvr>
                                        <p:cTn id="16" dur="500"/>
                                        <p:tgtEl>
                                          <p:spTgt spid="5">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animEffect transition="in" filter="fade">
                                      <p:cBhvr>
                                        <p:cTn id="21" dur="500"/>
                                        <p:tgtEl>
                                          <p:spTgt spid="5">
                                            <p:txEl>
                                              <p:pRg st="10" end="1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11" end="11"/>
                                            </p:txEl>
                                          </p:spTgt>
                                        </p:tgtEl>
                                        <p:attrNameLst>
                                          <p:attrName>style.visibility</p:attrName>
                                        </p:attrNameLst>
                                      </p:cBhvr>
                                      <p:to>
                                        <p:strVal val="visible"/>
                                      </p:to>
                                    </p:set>
                                    <p:animEffect transition="in" filter="fade">
                                      <p:cBhvr>
                                        <p:cTn id="24" dur="500"/>
                                        <p:tgtEl>
                                          <p:spTgt spid="5">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12" end="12"/>
                                            </p:txEl>
                                          </p:spTgt>
                                        </p:tgtEl>
                                        <p:attrNameLst>
                                          <p:attrName>style.visibility</p:attrName>
                                        </p:attrNameLst>
                                      </p:cBhvr>
                                      <p:to>
                                        <p:strVal val="visible"/>
                                      </p:to>
                                    </p:set>
                                    <p:animEffect transition="in" filter="fade">
                                      <p:cBhvr>
                                        <p:cTn id="27"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EA6EC-0122-4D11-B0CF-A76B6B5DA638}"/>
              </a:ext>
            </a:extLst>
          </p:cNvPr>
          <p:cNvSpPr>
            <a:spLocks noGrp="1"/>
          </p:cNvSpPr>
          <p:nvPr>
            <p:ph type="title"/>
          </p:nvPr>
        </p:nvSpPr>
        <p:spPr/>
        <p:txBody>
          <a:bodyPr/>
          <a:lstStyle/>
          <a:p>
            <a:r>
              <a:rPr lang="ru-RU" dirty="0"/>
              <a:t>Простые типы передавайте по значению</a:t>
            </a:r>
          </a:p>
        </p:txBody>
      </p:sp>
      <p:sp>
        <p:nvSpPr>
          <p:cNvPr id="4" name="Rectangle 3">
            <a:extLst>
              <a:ext uri="{FF2B5EF4-FFF2-40B4-BE49-F238E27FC236}">
                <a16:creationId xmlns:a16="http://schemas.microsoft.com/office/drawing/2014/main" id="{87720986-C129-4321-9AA0-0DF602114BBC}"/>
              </a:ext>
            </a:extLst>
          </p:cNvPr>
          <p:cNvSpPr/>
          <p:nvPr/>
        </p:nvSpPr>
        <p:spPr>
          <a:xfrm>
            <a:off x="838200" y="2276872"/>
            <a:ext cx="10515600" cy="1754326"/>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среднее значение между x и y.</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a:t>
            </a:r>
            <a:r>
              <a:rPr lang="ru-RU" b="0" dirty="0" err="1">
                <a:solidFill>
                  <a:srgbClr val="008000"/>
                </a:solidFill>
                <a:effectLst/>
                <a:latin typeface="Consolas" panose="020B0609020204030204" pitchFamily="49" charset="0"/>
              </a:rPr>
              <a:t>double</a:t>
            </a:r>
            <a:r>
              <a:rPr lang="ru-RU" b="0" dirty="0">
                <a:solidFill>
                  <a:srgbClr val="008000"/>
                </a:solidFill>
                <a:effectLst/>
                <a:latin typeface="Consolas" panose="020B0609020204030204" pitchFamily="49" charset="0"/>
              </a:rPr>
              <a:t> — простой тип данных, поэтому выгоднее </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передать его по значению, а не по константной ссылке.</a:t>
            </a:r>
            <a:endParaRPr lang="ru-RU" b="0" dirty="0">
              <a:solidFill>
                <a:srgbClr val="3B3B3B"/>
              </a:solidFill>
              <a:effectLst/>
              <a:latin typeface="Consolas" panose="020B0609020204030204" pitchFamily="49" charset="0"/>
            </a:endParaRPr>
          </a:p>
          <a:p>
            <a:r>
              <a:rPr lang="ru-RU" b="0" dirty="0" err="1">
                <a:solidFill>
                  <a:srgbClr val="0000FF"/>
                </a:solidFill>
                <a:effectLst/>
                <a:latin typeface="Consolas" panose="020B0609020204030204" pitchFamily="49" charset="0"/>
              </a:rPr>
              <a:t>double</a:t>
            </a:r>
            <a:r>
              <a:rPr lang="ru-RU" b="0" dirty="0">
                <a:solidFill>
                  <a:srgbClr val="3B3B3B"/>
                </a:solidFill>
                <a:effectLst/>
                <a:latin typeface="Consolas" panose="020B0609020204030204" pitchFamily="49" charset="0"/>
              </a:rPr>
              <a:t> </a:t>
            </a:r>
            <a:r>
              <a:rPr lang="ru-RU" b="0" dirty="0" err="1">
                <a:solidFill>
                  <a:srgbClr val="795E26"/>
                </a:solidFill>
                <a:effectLst/>
                <a:latin typeface="Consolas" panose="020B0609020204030204" pitchFamily="49" charset="0"/>
              </a:rPr>
              <a:t>Middle</a:t>
            </a:r>
            <a:r>
              <a:rPr lang="ru-RU" b="0" dirty="0">
                <a:solidFill>
                  <a:srgbClr val="3B3B3B"/>
                </a:solidFill>
                <a:effectLst/>
                <a:latin typeface="Consolas" panose="020B0609020204030204" pitchFamily="49" charset="0"/>
              </a:rPr>
              <a:t>(</a:t>
            </a:r>
            <a:r>
              <a:rPr lang="ru-RU" b="0" dirty="0" err="1">
                <a:solidFill>
                  <a:srgbClr val="0000FF"/>
                </a:solidFill>
                <a:effectLst/>
                <a:latin typeface="Consolas" panose="020B0609020204030204" pitchFamily="49" charset="0"/>
              </a:rPr>
              <a:t>double</a:t>
            </a:r>
            <a:r>
              <a:rPr lang="ru-RU" b="0" dirty="0">
                <a:solidFill>
                  <a:srgbClr val="3B3B3B"/>
                </a:solidFill>
                <a:effectLst/>
                <a:latin typeface="Consolas" panose="020B0609020204030204" pitchFamily="49" charset="0"/>
              </a:rPr>
              <a:t> </a:t>
            </a:r>
            <a:r>
              <a:rPr lang="ru-RU" b="0" dirty="0">
                <a:solidFill>
                  <a:srgbClr val="001080"/>
                </a:solidFill>
                <a:effectLst/>
                <a:latin typeface="Consolas" panose="020B0609020204030204" pitchFamily="49" charset="0"/>
              </a:rPr>
              <a:t>x</a:t>
            </a:r>
            <a:r>
              <a:rPr lang="ru-RU" b="0" dirty="0">
                <a:solidFill>
                  <a:srgbClr val="3B3B3B"/>
                </a:solidFill>
                <a:effectLst/>
                <a:latin typeface="Consolas" panose="020B0609020204030204" pitchFamily="49" charset="0"/>
              </a:rPr>
              <a:t>, </a:t>
            </a:r>
            <a:r>
              <a:rPr lang="ru-RU" b="0" dirty="0" err="1">
                <a:solidFill>
                  <a:srgbClr val="0000FF"/>
                </a:solidFill>
                <a:effectLst/>
                <a:latin typeface="Consolas" panose="020B0609020204030204" pitchFamily="49" charset="0"/>
              </a:rPr>
              <a:t>double</a:t>
            </a:r>
            <a:r>
              <a:rPr lang="ru-RU" b="0" dirty="0">
                <a:solidFill>
                  <a:srgbClr val="3B3B3B"/>
                </a:solidFill>
                <a:effectLst/>
                <a:latin typeface="Consolas" panose="020B0609020204030204" pitchFamily="49" charset="0"/>
              </a:rPr>
              <a:t> </a:t>
            </a:r>
            <a:r>
              <a:rPr lang="ru-RU" b="0" dirty="0">
                <a:solidFill>
                  <a:srgbClr val="001080"/>
                </a:solidFill>
                <a:effectLst/>
                <a:latin typeface="Consolas" panose="020B0609020204030204" pitchFamily="49" charset="0"/>
              </a:rPr>
              <a:t>y</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AF00DB"/>
                </a:solidFill>
                <a:effectLst/>
                <a:latin typeface="Consolas" panose="020B0609020204030204" pitchFamily="49" charset="0"/>
              </a:rPr>
              <a:t>return</a:t>
            </a:r>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(y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a:t>
            </a:r>
            <a:r>
              <a:rPr lang="ru-RU" b="0" dirty="0">
                <a:solidFill>
                  <a:srgbClr val="098658"/>
                </a:solidFill>
                <a:effectLst/>
                <a:latin typeface="Consolas" panose="020B0609020204030204" pitchFamily="49" charset="0"/>
              </a:rPr>
              <a:t>0.5</a:t>
            </a:r>
            <a:r>
              <a:rPr lang="ru-RU" b="0" dirty="0">
                <a:solidFill>
                  <a:srgbClr val="3B3B3B"/>
                </a:solidFill>
                <a:effectLst/>
                <a:latin typeface="Consolas" panose="020B0609020204030204" pitchFamily="49" charset="0"/>
              </a:rPr>
              <a:t>;</a:t>
            </a:r>
          </a:p>
          <a:p>
            <a:r>
              <a:rPr lang="ru-RU"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15548884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6B379-9D8C-449A-B91C-FF73F43A2942}"/>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3" name="Rectangle 2">
            <a:extLst>
              <a:ext uri="{FF2B5EF4-FFF2-40B4-BE49-F238E27FC236}">
                <a16:creationId xmlns:a16="http://schemas.microsoft.com/office/drawing/2014/main" id="{14DC534C-E74A-42C9-B1BE-2E04850B4780}"/>
              </a:ext>
            </a:extLst>
          </p:cNvPr>
          <p:cNvSpPr/>
          <p:nvPr/>
        </p:nvSpPr>
        <p:spPr>
          <a:xfrm>
            <a:off x="983432" y="2348879"/>
            <a:ext cx="8160568" cy="2862322"/>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количество пробелов в строке </a:t>
            </a:r>
            <a:r>
              <a:rPr lang="de-DE" b="0" dirty="0" err="1">
                <a:solidFill>
                  <a:srgbClr val="008000"/>
                </a:solidFill>
                <a:effectLst/>
                <a:latin typeface="Consolas" panose="020B0609020204030204" pitchFamily="49" charset="0"/>
              </a:rPr>
              <a:t>str.</a:t>
            </a:r>
            <a:endParaRPr lang="de-DE"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size_t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CountSpaces</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a:t>
            </a:r>
            <a:r>
              <a:rPr lang="de-DE" b="0" dirty="0" err="1">
                <a:solidFill>
                  <a:srgbClr val="008000"/>
                </a:solidFill>
                <a:effectLst/>
                <a:latin typeface="Consolas" panose="020B0609020204030204" pitchFamily="49" charset="0"/>
              </a:rPr>
              <a:t>std</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string</a:t>
            </a:r>
            <a:r>
              <a:rPr lang="de-DE" b="0" dirty="0">
                <a:solidFill>
                  <a:srgbClr val="008000"/>
                </a:solidFill>
                <a:effectLst/>
                <a:latin typeface="Consolas" panose="020B0609020204030204" pitchFamily="49" charset="0"/>
              </a:rPr>
              <a:t> */</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size_t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num_spaces</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 </a:t>
            </a:r>
            <a:r>
              <a:rPr lang="de-DE" b="0" dirty="0" err="1">
                <a:solidFill>
                  <a:srgbClr val="3B3B3B"/>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if</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 '</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3B3B3B"/>
                </a:solidFill>
                <a:effectLst/>
                <a:latin typeface="Consolas" panose="020B0609020204030204" pitchFamily="49" charset="0"/>
              </a:rPr>
              <a:t>num_spaces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num_spaces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85242740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481ED-5A5D-4B08-8DA4-B4F68CF607AF}"/>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4" name="Rectangle 3">
            <a:extLst>
              <a:ext uri="{FF2B5EF4-FFF2-40B4-BE49-F238E27FC236}">
                <a16:creationId xmlns:a16="http://schemas.microsoft.com/office/drawing/2014/main" id="{C7814C00-52FC-473A-B002-5644E96A8266}"/>
              </a:ext>
            </a:extLst>
          </p:cNvPr>
          <p:cNvSpPr/>
          <p:nvPr/>
        </p:nvSpPr>
        <p:spPr>
          <a:xfrm>
            <a:off x="838200" y="2132856"/>
            <a:ext cx="8305800" cy="1200329"/>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a:t>
            </a:r>
            <a:r>
              <a:rPr lang="de-DE" b="0" dirty="0" err="1">
                <a:solidFill>
                  <a:srgbClr val="008000"/>
                </a:solidFill>
                <a:effectLst/>
                <a:latin typeface="Consolas" panose="020B0609020204030204" pitchFamily="49" charset="0"/>
              </a:rPr>
              <a:t>true</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если </a:t>
            </a:r>
            <a:r>
              <a:rPr lang="de-DE" b="0" dirty="0">
                <a:solidFill>
                  <a:srgbClr val="008000"/>
                </a:solidFill>
                <a:effectLst/>
                <a:latin typeface="Consolas" panose="020B0609020204030204" pitchFamily="49" charset="0"/>
              </a:rPr>
              <a:t>n </a:t>
            </a:r>
            <a:r>
              <a:rPr lang="ru-RU" b="0" dirty="0">
                <a:solidFill>
                  <a:srgbClr val="008000"/>
                </a:solidFill>
                <a:effectLst/>
                <a:latin typeface="Consolas" panose="020B0609020204030204" pitchFamily="49" charset="0"/>
              </a:rPr>
              <a:t>чётное, и </a:t>
            </a:r>
            <a:r>
              <a:rPr lang="de-DE" b="0" dirty="0" err="1">
                <a:solidFill>
                  <a:srgbClr val="008000"/>
                </a:solidFill>
                <a:effectLst/>
                <a:latin typeface="Consolas" panose="020B0609020204030204" pitchFamily="49" charset="0"/>
              </a:rPr>
              <a:t>false</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если нечётное.</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bool</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IsEven</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a:t>
            </a:r>
            <a:r>
              <a:rPr lang="de-DE" b="0" dirty="0" err="1">
                <a:solidFill>
                  <a:srgbClr val="008000"/>
                </a:solidFill>
                <a:effectLst/>
                <a:latin typeface="Consolas" panose="020B0609020204030204" pitchFamily="49" charset="0"/>
              </a:rPr>
              <a:t>int</a:t>
            </a:r>
            <a:r>
              <a:rPr lang="de-DE" b="0" dirty="0">
                <a:solidFill>
                  <a:srgbClr val="008000"/>
                </a:solidFill>
                <a:effectLst/>
                <a:latin typeface="Consolas" panose="020B0609020204030204" pitchFamily="49" charset="0"/>
              </a:rPr>
              <a:t> */</a:t>
            </a:r>
            <a:r>
              <a:rPr lang="de-DE" b="0" dirty="0">
                <a:solidFill>
                  <a:srgbClr val="3B3B3B"/>
                </a:solidFill>
                <a:effectLst/>
                <a:latin typeface="Consolas" panose="020B0609020204030204" pitchFamily="49" charset="0"/>
              </a:rPr>
              <a:t> </a:t>
            </a:r>
            <a:r>
              <a:rPr lang="de-DE" b="0" dirty="0">
                <a:solidFill>
                  <a:srgbClr val="267F99"/>
                </a:solidFill>
                <a:effectLst/>
                <a:latin typeface="Consolas" panose="020B0609020204030204" pitchFamily="49" charset="0"/>
              </a:rPr>
              <a:t>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(n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2</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
        <p:nvSpPr>
          <p:cNvPr id="3" name="Rectangle 3">
            <a:extLst>
              <a:ext uri="{FF2B5EF4-FFF2-40B4-BE49-F238E27FC236}">
                <a16:creationId xmlns:a16="http://schemas.microsoft.com/office/drawing/2014/main" id="{A0E83135-801A-D5E8-D4C2-ED56CB271014}"/>
              </a:ext>
            </a:extLst>
          </p:cNvPr>
          <p:cNvSpPr/>
          <p:nvPr/>
        </p:nvSpPr>
        <p:spPr>
          <a:xfrm>
            <a:off x="820942" y="4077072"/>
            <a:ext cx="8305800" cy="1200329"/>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a:t>
            </a:r>
            <a:r>
              <a:rPr lang="de-DE" b="0" dirty="0" err="1">
                <a:solidFill>
                  <a:srgbClr val="008000"/>
                </a:solidFill>
                <a:effectLst/>
                <a:latin typeface="Consolas" panose="020B0609020204030204" pitchFamily="49" charset="0"/>
              </a:rPr>
              <a:t>true</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если </a:t>
            </a:r>
            <a:r>
              <a:rPr lang="de-DE" b="0" dirty="0">
                <a:solidFill>
                  <a:srgbClr val="008000"/>
                </a:solidFill>
                <a:effectLst/>
                <a:latin typeface="Consolas" panose="020B0609020204030204" pitchFamily="49" charset="0"/>
              </a:rPr>
              <a:t>n </a:t>
            </a:r>
            <a:r>
              <a:rPr lang="ru-RU" b="0" dirty="0">
                <a:solidFill>
                  <a:srgbClr val="008000"/>
                </a:solidFill>
                <a:effectLst/>
                <a:latin typeface="Consolas" panose="020B0609020204030204" pitchFamily="49" charset="0"/>
              </a:rPr>
              <a:t>чётное, и </a:t>
            </a:r>
            <a:r>
              <a:rPr lang="de-DE" b="0" dirty="0" err="1">
                <a:solidFill>
                  <a:srgbClr val="008000"/>
                </a:solidFill>
                <a:effectLst/>
                <a:latin typeface="Consolas" panose="020B0609020204030204" pitchFamily="49" charset="0"/>
              </a:rPr>
              <a:t>false</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если нечётное.</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bool</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IsEven</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267F99"/>
                </a:solidFill>
                <a:effectLst/>
                <a:latin typeface="Consolas" panose="020B0609020204030204" pitchFamily="49" charset="0"/>
              </a:rPr>
              <a:t>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(n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2</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54183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6DC19-9805-42AA-8EDE-F325FF21A9D1}"/>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3" name="Rectangle 2">
            <a:extLst>
              <a:ext uri="{FF2B5EF4-FFF2-40B4-BE49-F238E27FC236}">
                <a16:creationId xmlns:a16="http://schemas.microsoft.com/office/drawing/2014/main" id="{E1886607-BD94-4B58-A746-4098F84FC1AF}"/>
              </a:ext>
            </a:extLst>
          </p:cNvPr>
          <p:cNvSpPr/>
          <p:nvPr/>
        </p:nvSpPr>
        <p:spPr>
          <a:xfrm>
            <a:off x="838200" y="1916832"/>
            <a:ext cx="8305800" cy="2031325"/>
          </a:xfrm>
          <a:prstGeom prst="rect">
            <a:avLst/>
          </a:prstGeom>
        </p:spPr>
        <p:txBody>
          <a:bodyPr wrap="square">
            <a:spAutoFit/>
          </a:bodyPr>
          <a:lstStyle/>
          <a:p>
            <a:r>
              <a:rPr lang="ru-RU" b="0" dirty="0">
                <a:solidFill>
                  <a:srgbClr val="008000"/>
                </a:solidFill>
                <a:effectLst/>
                <a:latin typeface="Consolas" panose="020B0609020204030204" pitchFamily="49" charset="0"/>
              </a:rPr>
              <a:t>// Обменивает переданные значения.</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Например, </a:t>
            </a:r>
            <a:r>
              <a:rPr lang="ru-RU" b="0" dirty="0" err="1">
                <a:solidFill>
                  <a:srgbClr val="008000"/>
                </a:solidFill>
                <a:effectLst/>
                <a:latin typeface="Consolas" panose="020B0609020204030204" pitchFamily="49" charset="0"/>
              </a:rPr>
              <a:t>Swap</a:t>
            </a:r>
            <a:r>
              <a:rPr lang="ru-RU" b="0" dirty="0">
                <a:solidFill>
                  <a:srgbClr val="008000"/>
                </a:solidFill>
                <a:effectLst/>
                <a:latin typeface="Consolas" panose="020B0609020204030204" pitchFamily="49" charset="0"/>
              </a:rPr>
              <a:t>(a, b) обменивает значения переменных a и b.</a:t>
            </a:r>
            <a:endParaRPr lang="ru-RU" b="0" dirty="0">
              <a:solidFill>
                <a:srgbClr val="3B3B3B"/>
              </a:solidFill>
              <a:effectLst/>
              <a:latin typeface="Consolas" panose="020B0609020204030204" pitchFamily="49" charset="0"/>
            </a:endParaRPr>
          </a:p>
          <a:p>
            <a:r>
              <a:rPr lang="ru-RU" b="0" dirty="0" err="1">
                <a:solidFill>
                  <a:srgbClr val="0000FF"/>
                </a:solidFill>
                <a:effectLst/>
                <a:latin typeface="Consolas" panose="020B0609020204030204" pitchFamily="49" charset="0"/>
              </a:rPr>
              <a:t>void</a:t>
            </a:r>
            <a:r>
              <a:rPr lang="ru-RU" b="0" dirty="0">
                <a:solidFill>
                  <a:srgbClr val="3B3B3B"/>
                </a:solidFill>
                <a:effectLst/>
                <a:latin typeface="Consolas" panose="020B0609020204030204" pitchFamily="49" charset="0"/>
              </a:rPr>
              <a:t> </a:t>
            </a:r>
            <a:r>
              <a:rPr lang="ru-RU" b="0" dirty="0" err="1">
                <a:solidFill>
                  <a:srgbClr val="795E26"/>
                </a:solidFill>
                <a:effectLst/>
                <a:latin typeface="Consolas" panose="020B0609020204030204" pitchFamily="49" charset="0"/>
              </a:rPr>
              <a:t>Swap</a:t>
            </a:r>
            <a:r>
              <a:rPr lang="ru-RU" b="0" dirty="0">
                <a:solidFill>
                  <a:srgbClr val="3B3B3B"/>
                </a:solidFill>
                <a:effectLst/>
                <a:latin typeface="Consolas" panose="020B0609020204030204" pitchFamily="49" charset="0"/>
              </a:rPr>
              <a:t>(</a:t>
            </a:r>
            <a:r>
              <a:rPr lang="ru-RU" b="0" dirty="0">
                <a:solidFill>
                  <a:srgbClr val="008000"/>
                </a:solidFill>
                <a:effectLst/>
                <a:latin typeface="Consolas" panose="020B0609020204030204" pitchFamily="49" charset="0"/>
              </a:rPr>
              <a:t>/* </a:t>
            </a:r>
            <a:r>
              <a:rPr lang="ru-RU" b="0" dirty="0" err="1">
                <a:solidFill>
                  <a:srgbClr val="008000"/>
                </a:solidFill>
                <a:effectLst/>
                <a:latin typeface="Consolas" panose="020B0609020204030204" pitchFamily="49" charset="0"/>
              </a:rPr>
              <a:t>int</a:t>
            </a:r>
            <a:r>
              <a:rPr lang="ru-RU" b="0" dirty="0">
                <a:solidFill>
                  <a:srgbClr val="008000"/>
                </a:solidFill>
                <a:effectLst/>
                <a:latin typeface="Consolas" panose="020B0609020204030204" pitchFamily="49" charset="0"/>
              </a:rPr>
              <a:t> */</a:t>
            </a:r>
            <a:r>
              <a:rPr lang="ru-RU" b="0" dirty="0">
                <a:solidFill>
                  <a:srgbClr val="3B3B3B"/>
                </a:solidFill>
                <a:effectLst/>
                <a:latin typeface="Consolas" panose="020B0609020204030204" pitchFamily="49" charset="0"/>
              </a:rPr>
              <a:t> </a:t>
            </a:r>
            <a:r>
              <a:rPr lang="ru-RU" b="0" dirty="0">
                <a:solidFill>
                  <a:srgbClr val="267F99"/>
                </a:solidFill>
                <a:effectLst/>
                <a:latin typeface="Consolas" panose="020B0609020204030204" pitchFamily="49" charset="0"/>
              </a:rPr>
              <a:t>x</a:t>
            </a:r>
            <a:r>
              <a:rPr lang="ru-RU" b="0" dirty="0">
                <a:solidFill>
                  <a:srgbClr val="3B3B3B"/>
                </a:solidFill>
                <a:effectLst/>
                <a:latin typeface="Consolas" panose="020B0609020204030204" pitchFamily="49" charset="0"/>
              </a:rPr>
              <a:t>,</a:t>
            </a:r>
            <a:r>
              <a:rPr lang="ru-RU" b="0" dirty="0">
                <a:solidFill>
                  <a:srgbClr val="008000"/>
                </a:solidFill>
                <a:effectLst/>
                <a:latin typeface="Consolas" panose="020B0609020204030204" pitchFamily="49" charset="0"/>
              </a:rPr>
              <a:t> /* </a:t>
            </a:r>
            <a:r>
              <a:rPr lang="ru-RU" b="0" dirty="0" err="1">
                <a:solidFill>
                  <a:srgbClr val="008000"/>
                </a:solidFill>
                <a:effectLst/>
                <a:latin typeface="Consolas" panose="020B0609020204030204" pitchFamily="49" charset="0"/>
              </a:rPr>
              <a:t>int</a:t>
            </a:r>
            <a:r>
              <a:rPr lang="ru-RU" b="0" dirty="0">
                <a:solidFill>
                  <a:srgbClr val="008000"/>
                </a:solidFill>
                <a:effectLst/>
                <a:latin typeface="Consolas" panose="020B0609020204030204" pitchFamily="49" charset="0"/>
              </a:rPr>
              <a:t> */</a:t>
            </a:r>
            <a:r>
              <a:rPr lang="ru-RU" b="0" dirty="0">
                <a:solidFill>
                  <a:srgbClr val="3B3B3B"/>
                </a:solidFill>
                <a:effectLst/>
                <a:latin typeface="Consolas" panose="020B0609020204030204" pitchFamily="49" charset="0"/>
              </a:rPr>
              <a:t> </a:t>
            </a:r>
            <a:r>
              <a:rPr lang="ru-RU" b="0" dirty="0">
                <a:solidFill>
                  <a:srgbClr val="267F99"/>
                </a:solidFill>
                <a:effectLst/>
                <a:latin typeface="Consolas" panose="020B0609020204030204" pitchFamily="49" charset="0"/>
              </a:rPr>
              <a:t>y</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0000FF"/>
                </a:solidFill>
                <a:effectLst/>
                <a:latin typeface="Consolas" panose="020B0609020204030204" pitchFamily="49" charset="0"/>
              </a:rPr>
              <a:t>int</a:t>
            </a:r>
            <a:r>
              <a:rPr lang="ru-RU" b="0" dirty="0">
                <a:solidFill>
                  <a:srgbClr val="3B3B3B"/>
                </a:solidFill>
                <a:effectLst/>
                <a:latin typeface="Consolas" panose="020B0609020204030204" pitchFamily="49" charset="0"/>
              </a:rPr>
              <a:t> </a:t>
            </a:r>
            <a:r>
              <a:rPr lang="ru-RU" b="0" dirty="0" err="1">
                <a:solidFill>
                  <a:srgbClr val="3B3B3B"/>
                </a:solidFill>
                <a:effectLst/>
                <a:latin typeface="Consolas" panose="020B0609020204030204" pitchFamily="49" charset="0"/>
              </a:rPr>
              <a:t>tmp</a:t>
            </a:r>
            <a:r>
              <a:rPr lang="ru-RU" b="0" dirty="0">
                <a:solidFill>
                  <a:srgbClr val="3B3B3B"/>
                </a:solidFill>
                <a:effectLst/>
                <a:latin typeface="Consolas" panose="020B0609020204030204" pitchFamily="49" charset="0"/>
              </a:rPr>
              <a:t>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x;</a:t>
            </a:r>
          </a:p>
          <a:p>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y;</a:t>
            </a:r>
          </a:p>
          <a:p>
            <a:r>
              <a:rPr lang="ru-RU" b="0" dirty="0">
                <a:solidFill>
                  <a:srgbClr val="3B3B3B"/>
                </a:solidFill>
                <a:effectLst/>
                <a:latin typeface="Consolas" panose="020B0609020204030204" pitchFamily="49" charset="0"/>
              </a:rPr>
              <a:t>    y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a:t>
            </a:r>
            <a:r>
              <a:rPr lang="ru-RU" b="0" dirty="0" err="1">
                <a:solidFill>
                  <a:srgbClr val="3B3B3B"/>
                </a:solidFill>
                <a:effectLst/>
                <a:latin typeface="Consolas" panose="020B0609020204030204" pitchFamily="49" charset="0"/>
              </a:rPr>
              <a:t>tmp</a:t>
            </a:r>
            <a:r>
              <a:rPr lang="ru-RU" b="0" dirty="0">
                <a:solidFill>
                  <a:srgbClr val="3B3B3B"/>
                </a:solidFill>
                <a:effectLst/>
                <a:latin typeface="Consolas" panose="020B0609020204030204" pitchFamily="49" charset="0"/>
              </a:rPr>
              <a:t>;</a:t>
            </a:r>
          </a:p>
          <a:p>
            <a:r>
              <a:rPr lang="ru-RU" b="0" dirty="0">
                <a:solidFill>
                  <a:srgbClr val="3B3B3B"/>
                </a:solidFill>
                <a:effectLst/>
                <a:latin typeface="Consolas" panose="020B0609020204030204" pitchFamily="49" charset="0"/>
              </a:rPr>
              <a:t>}</a:t>
            </a:r>
          </a:p>
        </p:txBody>
      </p:sp>
      <p:sp>
        <p:nvSpPr>
          <p:cNvPr id="4" name="Rectangle 2">
            <a:extLst>
              <a:ext uri="{FF2B5EF4-FFF2-40B4-BE49-F238E27FC236}">
                <a16:creationId xmlns:a16="http://schemas.microsoft.com/office/drawing/2014/main" id="{C3E44AF3-467A-6731-5242-B6AA85AAA3BF}"/>
              </a:ext>
            </a:extLst>
          </p:cNvPr>
          <p:cNvSpPr/>
          <p:nvPr/>
        </p:nvSpPr>
        <p:spPr>
          <a:xfrm>
            <a:off x="838200" y="4461550"/>
            <a:ext cx="8305800" cy="2031325"/>
          </a:xfrm>
          <a:prstGeom prst="rect">
            <a:avLst/>
          </a:prstGeom>
        </p:spPr>
        <p:txBody>
          <a:bodyPr wrap="square">
            <a:spAutoFit/>
          </a:bodyPr>
          <a:lstStyle/>
          <a:p>
            <a:r>
              <a:rPr lang="ru-RU" b="0" dirty="0">
                <a:solidFill>
                  <a:srgbClr val="008000"/>
                </a:solidFill>
                <a:effectLst/>
                <a:latin typeface="Consolas" panose="020B0609020204030204" pitchFamily="49" charset="0"/>
              </a:rPr>
              <a:t>// Обменивает переданные значения.</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Например, </a:t>
            </a:r>
            <a:r>
              <a:rPr lang="ru-RU" b="0" dirty="0" err="1">
                <a:solidFill>
                  <a:srgbClr val="008000"/>
                </a:solidFill>
                <a:effectLst/>
                <a:latin typeface="Consolas" panose="020B0609020204030204" pitchFamily="49" charset="0"/>
              </a:rPr>
              <a:t>Swap</a:t>
            </a:r>
            <a:r>
              <a:rPr lang="ru-RU" b="0" dirty="0">
                <a:solidFill>
                  <a:srgbClr val="008000"/>
                </a:solidFill>
                <a:effectLst/>
                <a:latin typeface="Consolas" panose="020B0609020204030204" pitchFamily="49" charset="0"/>
              </a:rPr>
              <a:t>(a, b) обменивает значения переменных a и b.</a:t>
            </a:r>
            <a:endParaRPr lang="ru-RU" b="0" dirty="0">
              <a:solidFill>
                <a:srgbClr val="3B3B3B"/>
              </a:solidFill>
              <a:effectLst/>
              <a:latin typeface="Consolas" panose="020B0609020204030204" pitchFamily="49" charset="0"/>
            </a:endParaRPr>
          </a:p>
          <a:p>
            <a:r>
              <a:rPr lang="ru-RU" b="0" dirty="0" err="1">
                <a:solidFill>
                  <a:srgbClr val="0000FF"/>
                </a:solidFill>
                <a:effectLst/>
                <a:latin typeface="Consolas" panose="020B0609020204030204" pitchFamily="49" charset="0"/>
              </a:rPr>
              <a:t>void</a:t>
            </a:r>
            <a:r>
              <a:rPr lang="ru-RU" b="0" dirty="0">
                <a:solidFill>
                  <a:srgbClr val="3B3B3B"/>
                </a:solidFill>
                <a:effectLst/>
                <a:latin typeface="Consolas" panose="020B0609020204030204" pitchFamily="49" charset="0"/>
              </a:rPr>
              <a:t> </a:t>
            </a:r>
            <a:r>
              <a:rPr lang="ru-RU" b="0" dirty="0" err="1">
                <a:solidFill>
                  <a:srgbClr val="795E26"/>
                </a:solidFill>
                <a:effectLst/>
                <a:latin typeface="Consolas" panose="020B0609020204030204" pitchFamily="49" charset="0"/>
              </a:rPr>
              <a:t>Swap</a:t>
            </a:r>
            <a:r>
              <a:rPr lang="ru-RU"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&amp; </a:t>
            </a:r>
            <a:r>
              <a:rPr lang="ru-RU" b="0" dirty="0">
                <a:solidFill>
                  <a:srgbClr val="267F99"/>
                </a:solidFill>
                <a:effectLst/>
                <a:latin typeface="Consolas" panose="020B0609020204030204" pitchFamily="49" charset="0"/>
              </a:rPr>
              <a:t>x</a:t>
            </a:r>
            <a:r>
              <a:rPr lang="ru-RU" b="0" dirty="0">
                <a:solidFill>
                  <a:srgbClr val="3B3B3B"/>
                </a:solidFill>
                <a:effectLst/>
                <a:latin typeface="Consolas" panose="020B0609020204030204" pitchFamily="49" charset="0"/>
              </a:rPr>
              <a:t>,</a:t>
            </a:r>
            <a:r>
              <a:rPr lang="ru-RU" b="0" dirty="0">
                <a:solidFill>
                  <a:srgbClr val="008000"/>
                </a:solidFill>
                <a:effectLst/>
                <a:latin typeface="Consolas" panose="020B0609020204030204" pitchFamily="49" charset="0"/>
              </a:rPr>
              <a:t> </a:t>
            </a:r>
            <a:r>
              <a:rPr lang="de-DE" b="0" dirty="0" err="1">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&amp; </a:t>
            </a:r>
            <a:r>
              <a:rPr lang="ru-RU" b="0" dirty="0">
                <a:solidFill>
                  <a:srgbClr val="267F99"/>
                </a:solidFill>
                <a:effectLst/>
                <a:latin typeface="Consolas" panose="020B0609020204030204" pitchFamily="49" charset="0"/>
              </a:rPr>
              <a:t>y</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0000FF"/>
                </a:solidFill>
                <a:effectLst/>
                <a:latin typeface="Consolas" panose="020B0609020204030204" pitchFamily="49" charset="0"/>
              </a:rPr>
              <a:t>int</a:t>
            </a:r>
            <a:r>
              <a:rPr lang="ru-RU" b="0" dirty="0">
                <a:solidFill>
                  <a:srgbClr val="3B3B3B"/>
                </a:solidFill>
                <a:effectLst/>
                <a:latin typeface="Consolas" panose="020B0609020204030204" pitchFamily="49" charset="0"/>
              </a:rPr>
              <a:t> </a:t>
            </a:r>
            <a:r>
              <a:rPr lang="ru-RU" b="0" dirty="0" err="1">
                <a:solidFill>
                  <a:srgbClr val="3B3B3B"/>
                </a:solidFill>
                <a:effectLst/>
                <a:latin typeface="Consolas" panose="020B0609020204030204" pitchFamily="49" charset="0"/>
              </a:rPr>
              <a:t>tmp</a:t>
            </a:r>
            <a:r>
              <a:rPr lang="ru-RU" b="0" dirty="0">
                <a:solidFill>
                  <a:srgbClr val="3B3B3B"/>
                </a:solidFill>
                <a:effectLst/>
                <a:latin typeface="Consolas" panose="020B0609020204030204" pitchFamily="49" charset="0"/>
              </a:rPr>
              <a:t>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x;</a:t>
            </a:r>
          </a:p>
          <a:p>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y;</a:t>
            </a:r>
          </a:p>
          <a:p>
            <a:r>
              <a:rPr lang="ru-RU" b="0" dirty="0">
                <a:solidFill>
                  <a:srgbClr val="3B3B3B"/>
                </a:solidFill>
                <a:effectLst/>
                <a:latin typeface="Consolas" panose="020B0609020204030204" pitchFamily="49" charset="0"/>
              </a:rPr>
              <a:t>    y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a:t>
            </a:r>
            <a:r>
              <a:rPr lang="ru-RU" b="0" dirty="0" err="1">
                <a:solidFill>
                  <a:srgbClr val="3B3B3B"/>
                </a:solidFill>
                <a:effectLst/>
                <a:latin typeface="Consolas" panose="020B0609020204030204" pitchFamily="49" charset="0"/>
              </a:rPr>
              <a:t>tmp</a:t>
            </a:r>
            <a:r>
              <a:rPr lang="ru-RU" b="0" dirty="0">
                <a:solidFill>
                  <a:srgbClr val="3B3B3B"/>
                </a:solidFill>
                <a:effectLst/>
                <a:latin typeface="Consolas" panose="020B0609020204030204" pitchFamily="49" charset="0"/>
              </a:rPr>
              <a:t>;</a:t>
            </a:r>
          </a:p>
          <a:p>
            <a:r>
              <a:rPr lang="ru-RU"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47128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B938-3B4F-450A-95CF-0CD0C7CEA543}"/>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3" name="Rectangle 2">
            <a:extLst>
              <a:ext uri="{FF2B5EF4-FFF2-40B4-BE49-F238E27FC236}">
                <a16:creationId xmlns:a16="http://schemas.microsoft.com/office/drawing/2014/main" id="{76FA2582-4CA5-44DB-B658-23C0826B3799}"/>
              </a:ext>
            </a:extLst>
          </p:cNvPr>
          <p:cNvSpPr/>
          <p:nvPr/>
        </p:nvSpPr>
        <p:spPr>
          <a:xfrm>
            <a:off x="838200" y="1916832"/>
            <a:ext cx="8305800" cy="2031325"/>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модуль (абсолютное значение) числа.</a:t>
            </a:r>
            <a:endParaRPr lang="ru-RU" b="0" dirty="0">
              <a:solidFill>
                <a:srgbClr val="3B3B3B"/>
              </a:solidFill>
              <a:effectLst/>
              <a:latin typeface="Consolas" panose="020B0609020204030204" pitchFamily="49" charset="0"/>
            </a:endParaRPr>
          </a:p>
          <a:p>
            <a:r>
              <a:rPr lang="ru-RU" b="0" dirty="0" err="1">
                <a:solidFill>
                  <a:srgbClr val="0000FF"/>
                </a:solidFill>
                <a:effectLst/>
                <a:latin typeface="Consolas" panose="020B0609020204030204" pitchFamily="49" charset="0"/>
              </a:rPr>
              <a:t>int</a:t>
            </a:r>
            <a:r>
              <a:rPr lang="ru-RU" b="0" dirty="0">
                <a:solidFill>
                  <a:srgbClr val="3B3B3B"/>
                </a:solidFill>
                <a:effectLst/>
                <a:latin typeface="Consolas" panose="020B0609020204030204" pitchFamily="49" charset="0"/>
              </a:rPr>
              <a:t> </a:t>
            </a:r>
            <a:r>
              <a:rPr lang="ru-RU" b="0" dirty="0" err="1">
                <a:solidFill>
                  <a:srgbClr val="795E26"/>
                </a:solidFill>
                <a:effectLst/>
                <a:latin typeface="Consolas" panose="020B0609020204030204" pitchFamily="49" charset="0"/>
              </a:rPr>
              <a:t>Abs</a:t>
            </a:r>
            <a:r>
              <a:rPr lang="ru-RU" b="0" dirty="0">
                <a:solidFill>
                  <a:srgbClr val="3B3B3B"/>
                </a:solidFill>
                <a:effectLst/>
                <a:latin typeface="Consolas" panose="020B0609020204030204" pitchFamily="49" charset="0"/>
              </a:rPr>
              <a:t>(</a:t>
            </a:r>
            <a:r>
              <a:rPr lang="ru-RU" b="0" dirty="0">
                <a:solidFill>
                  <a:srgbClr val="008000"/>
                </a:solidFill>
                <a:effectLst/>
                <a:latin typeface="Consolas" panose="020B0609020204030204" pitchFamily="49" charset="0"/>
              </a:rPr>
              <a:t>/* </a:t>
            </a:r>
            <a:r>
              <a:rPr lang="ru-RU" b="0" dirty="0" err="1">
                <a:solidFill>
                  <a:srgbClr val="008000"/>
                </a:solidFill>
                <a:effectLst/>
                <a:latin typeface="Consolas" panose="020B0609020204030204" pitchFamily="49" charset="0"/>
              </a:rPr>
              <a:t>int</a:t>
            </a:r>
            <a:r>
              <a:rPr lang="ru-RU" b="0" dirty="0">
                <a:solidFill>
                  <a:srgbClr val="008000"/>
                </a:solidFill>
                <a:effectLst/>
                <a:latin typeface="Consolas" panose="020B0609020204030204" pitchFamily="49" charset="0"/>
              </a:rPr>
              <a:t> */</a:t>
            </a:r>
            <a:r>
              <a:rPr lang="ru-RU" b="0" dirty="0">
                <a:solidFill>
                  <a:srgbClr val="3B3B3B"/>
                </a:solidFill>
                <a:effectLst/>
                <a:latin typeface="Consolas" panose="020B0609020204030204" pitchFamily="49" charset="0"/>
              </a:rPr>
              <a:t> </a:t>
            </a:r>
            <a:r>
              <a:rPr lang="ru-RU" b="0" dirty="0">
                <a:solidFill>
                  <a:srgbClr val="267F99"/>
                </a:solidFill>
                <a:effectLst/>
                <a:latin typeface="Consolas" panose="020B0609020204030204" pitchFamily="49" charset="0"/>
              </a:rPr>
              <a:t>x</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AF00DB"/>
                </a:solidFill>
                <a:effectLst/>
                <a:latin typeface="Consolas" panose="020B0609020204030204" pitchFamily="49" charset="0"/>
              </a:rPr>
              <a:t>if</a:t>
            </a:r>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&lt;</a:t>
            </a:r>
            <a:r>
              <a:rPr lang="ru-RU" b="0" dirty="0">
                <a:solidFill>
                  <a:srgbClr val="3B3B3B"/>
                </a:solidFill>
                <a:effectLst/>
                <a:latin typeface="Consolas" panose="020B0609020204030204" pitchFamily="49" charset="0"/>
              </a:rPr>
              <a:t> </a:t>
            </a:r>
            <a:r>
              <a:rPr lang="ru-RU" b="0" dirty="0">
                <a:solidFill>
                  <a:srgbClr val="098658"/>
                </a:solidFill>
                <a:effectLst/>
                <a:latin typeface="Consolas" panose="020B0609020204030204" pitchFamily="49" charset="0"/>
              </a:rPr>
              <a:t>0</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x;</a:t>
            </a:r>
          </a:p>
          <a:p>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AF00DB"/>
                </a:solidFill>
                <a:effectLst/>
                <a:latin typeface="Consolas" panose="020B0609020204030204" pitchFamily="49" charset="0"/>
              </a:rPr>
              <a:t>return</a:t>
            </a:r>
            <a:r>
              <a:rPr lang="ru-RU" b="0" dirty="0">
                <a:solidFill>
                  <a:srgbClr val="3B3B3B"/>
                </a:solidFill>
                <a:effectLst/>
                <a:latin typeface="Consolas" panose="020B0609020204030204" pitchFamily="49" charset="0"/>
              </a:rPr>
              <a:t> x;</a:t>
            </a:r>
          </a:p>
          <a:p>
            <a:r>
              <a:rPr lang="ru-RU" b="0" dirty="0">
                <a:solidFill>
                  <a:srgbClr val="3B3B3B"/>
                </a:solidFill>
                <a:effectLst/>
                <a:latin typeface="Consolas" panose="020B0609020204030204" pitchFamily="49" charset="0"/>
              </a:rPr>
              <a:t>}</a:t>
            </a:r>
          </a:p>
        </p:txBody>
      </p:sp>
      <p:sp>
        <p:nvSpPr>
          <p:cNvPr id="4" name="Rectangle 2">
            <a:extLst>
              <a:ext uri="{FF2B5EF4-FFF2-40B4-BE49-F238E27FC236}">
                <a16:creationId xmlns:a16="http://schemas.microsoft.com/office/drawing/2014/main" id="{79D56421-3900-89EA-5018-24E28F592F5D}"/>
              </a:ext>
            </a:extLst>
          </p:cNvPr>
          <p:cNvSpPr/>
          <p:nvPr/>
        </p:nvSpPr>
        <p:spPr>
          <a:xfrm>
            <a:off x="838200" y="4208581"/>
            <a:ext cx="8305800" cy="2031325"/>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модуль (абсолютное значение) числа.</a:t>
            </a:r>
            <a:endParaRPr lang="ru-RU" b="0" dirty="0">
              <a:solidFill>
                <a:srgbClr val="3B3B3B"/>
              </a:solidFill>
              <a:effectLst/>
              <a:latin typeface="Consolas" panose="020B0609020204030204" pitchFamily="49" charset="0"/>
            </a:endParaRPr>
          </a:p>
          <a:p>
            <a:r>
              <a:rPr lang="ru-RU" b="0" dirty="0" err="1">
                <a:solidFill>
                  <a:srgbClr val="0000FF"/>
                </a:solidFill>
                <a:effectLst/>
                <a:latin typeface="Consolas" panose="020B0609020204030204" pitchFamily="49" charset="0"/>
              </a:rPr>
              <a:t>int</a:t>
            </a:r>
            <a:r>
              <a:rPr lang="ru-RU" b="0" dirty="0">
                <a:solidFill>
                  <a:srgbClr val="3B3B3B"/>
                </a:solidFill>
                <a:effectLst/>
                <a:latin typeface="Consolas" panose="020B0609020204030204" pitchFamily="49" charset="0"/>
              </a:rPr>
              <a:t> </a:t>
            </a:r>
            <a:r>
              <a:rPr lang="ru-RU" b="0" dirty="0" err="1">
                <a:solidFill>
                  <a:srgbClr val="795E26"/>
                </a:solidFill>
                <a:effectLst/>
                <a:latin typeface="Consolas" panose="020B0609020204030204" pitchFamily="49" charset="0"/>
              </a:rPr>
              <a:t>Abs</a:t>
            </a:r>
            <a:r>
              <a:rPr lang="ru-RU" b="0" dirty="0">
                <a:solidFill>
                  <a:srgbClr val="3B3B3B"/>
                </a:solidFill>
                <a:effectLst/>
                <a:latin typeface="Consolas" panose="020B0609020204030204" pitchFamily="49" charset="0"/>
              </a:rPr>
              <a:t>(</a:t>
            </a:r>
            <a:r>
              <a:rPr lang="ru-RU" b="0" dirty="0" err="1">
                <a:solidFill>
                  <a:srgbClr val="0000FF"/>
                </a:solidFill>
                <a:effectLst/>
                <a:latin typeface="Consolas" panose="020B0609020204030204" pitchFamily="49" charset="0"/>
              </a:rPr>
              <a:t>int</a:t>
            </a:r>
            <a:r>
              <a:rPr lang="ru-RU" b="0" dirty="0">
                <a:solidFill>
                  <a:srgbClr val="3B3B3B"/>
                </a:solidFill>
                <a:effectLst/>
                <a:latin typeface="Consolas" panose="020B0609020204030204" pitchFamily="49" charset="0"/>
              </a:rPr>
              <a:t> </a:t>
            </a:r>
            <a:r>
              <a:rPr lang="ru-RU" b="0" dirty="0">
                <a:solidFill>
                  <a:srgbClr val="267F99"/>
                </a:solidFill>
                <a:effectLst/>
                <a:latin typeface="Consolas" panose="020B0609020204030204" pitchFamily="49" charset="0"/>
              </a:rPr>
              <a:t>x</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AF00DB"/>
                </a:solidFill>
                <a:effectLst/>
                <a:latin typeface="Consolas" panose="020B0609020204030204" pitchFamily="49" charset="0"/>
              </a:rPr>
              <a:t>if</a:t>
            </a:r>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&lt;</a:t>
            </a:r>
            <a:r>
              <a:rPr lang="ru-RU" b="0" dirty="0">
                <a:solidFill>
                  <a:srgbClr val="3B3B3B"/>
                </a:solidFill>
                <a:effectLst/>
                <a:latin typeface="Consolas" panose="020B0609020204030204" pitchFamily="49" charset="0"/>
              </a:rPr>
              <a:t> </a:t>
            </a:r>
            <a:r>
              <a:rPr lang="ru-RU" b="0" dirty="0">
                <a:solidFill>
                  <a:srgbClr val="098658"/>
                </a:solidFill>
                <a:effectLst/>
                <a:latin typeface="Consolas" panose="020B0609020204030204" pitchFamily="49" charset="0"/>
              </a:rPr>
              <a:t>0</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x;</a:t>
            </a:r>
          </a:p>
          <a:p>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AF00DB"/>
                </a:solidFill>
                <a:effectLst/>
                <a:latin typeface="Consolas" panose="020B0609020204030204" pitchFamily="49" charset="0"/>
              </a:rPr>
              <a:t>return</a:t>
            </a:r>
            <a:r>
              <a:rPr lang="ru-RU" b="0" dirty="0">
                <a:solidFill>
                  <a:srgbClr val="3B3B3B"/>
                </a:solidFill>
                <a:effectLst/>
                <a:latin typeface="Consolas" panose="020B0609020204030204" pitchFamily="49" charset="0"/>
              </a:rPr>
              <a:t> x;</a:t>
            </a:r>
          </a:p>
          <a:p>
            <a:r>
              <a:rPr lang="ru-RU"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93661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8C14-B02E-49F4-AE23-F03D12B6692E}"/>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3" name="Rectangle 2">
            <a:extLst>
              <a:ext uri="{FF2B5EF4-FFF2-40B4-BE49-F238E27FC236}">
                <a16:creationId xmlns:a16="http://schemas.microsoft.com/office/drawing/2014/main" id="{5277C12D-A980-4684-944A-D8C56AECDC43}"/>
              </a:ext>
            </a:extLst>
          </p:cNvPr>
          <p:cNvSpPr/>
          <p:nvPr/>
        </p:nvSpPr>
        <p:spPr>
          <a:xfrm>
            <a:off x="838200" y="1690688"/>
            <a:ext cx="11018440" cy="2585323"/>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копию строки </a:t>
            </a:r>
            <a:r>
              <a:rPr lang="de-DE" b="0" dirty="0" err="1">
                <a:solidFill>
                  <a:srgbClr val="008000"/>
                </a:solidFill>
                <a:effectLst/>
                <a:latin typeface="Consolas" panose="020B0609020204030204" pitchFamily="49" charset="0"/>
              </a:rPr>
              <a:t>str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 которой буквы приведены к нижнему регистру.</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Например, </a:t>
            </a:r>
            <a:r>
              <a:rPr lang="de-DE" b="0" dirty="0" err="1">
                <a:solidFill>
                  <a:srgbClr val="008000"/>
                </a:solidFill>
                <a:effectLst/>
                <a:latin typeface="Consolas" panose="020B0609020204030204" pitchFamily="49" charset="0"/>
              </a:rPr>
              <a:t>ToLowercase</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Hello"s</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вернёт строку "</a:t>
            </a:r>
            <a:r>
              <a:rPr lang="de-DE" b="0" dirty="0" err="1">
                <a:solidFill>
                  <a:srgbClr val="008000"/>
                </a:solidFill>
                <a:effectLst/>
                <a:latin typeface="Consolas" panose="020B0609020204030204" pitchFamily="49" charset="0"/>
              </a:rPr>
              <a:t>hello</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ToLowercase</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a:t>
            </a:r>
            <a:r>
              <a:rPr lang="de-DE" b="0" dirty="0" err="1">
                <a:solidFill>
                  <a:srgbClr val="008000"/>
                </a:solidFill>
                <a:effectLst/>
                <a:latin typeface="Consolas" panose="020B0609020204030204" pitchFamily="49" charset="0"/>
              </a:rPr>
              <a:t>std</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string</a:t>
            </a:r>
            <a:r>
              <a:rPr lang="de-DE" b="0" dirty="0">
                <a:solidFill>
                  <a:srgbClr val="008000"/>
                </a:solidFill>
                <a:effectLst/>
                <a:latin typeface="Consolas" panose="020B0609020204030204" pitchFamily="49" charset="0"/>
              </a:rPr>
              <a:t> */</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&amp;</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 : </a:t>
            </a:r>
            <a:r>
              <a:rPr lang="de-DE" b="0" dirty="0" err="1">
                <a:solidFill>
                  <a:srgbClr val="3B3B3B"/>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Функция </a:t>
            </a:r>
            <a:r>
              <a:rPr lang="de-DE" b="0" dirty="0" err="1">
                <a:solidFill>
                  <a:srgbClr val="008000"/>
                </a:solidFill>
                <a:effectLst/>
                <a:latin typeface="Consolas" panose="020B0609020204030204" pitchFamily="49" charset="0"/>
              </a:rPr>
              <a:t>std</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tolower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приводит символ к нижнему регистру.</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static_cast</a:t>
            </a:r>
            <a:r>
              <a:rPr lang="de-DE" b="0" dirty="0">
                <a:solidFill>
                  <a:srgbClr val="000000"/>
                </a:solidFill>
                <a:effectLst/>
                <a:latin typeface="Consolas" panose="020B0609020204030204" pitchFamily="49" charset="0"/>
              </a:rPr>
              <a:t>&lt;</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tolower</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static_cast</a:t>
            </a:r>
            <a:r>
              <a:rPr lang="de-DE" b="0" dirty="0">
                <a:solidFill>
                  <a:srgbClr val="000000"/>
                </a:solidFill>
                <a:effectLst/>
                <a:latin typeface="Consolas" panose="020B0609020204030204" pitchFamily="49" charset="0"/>
              </a:rPr>
              <a:t>&lt;</a:t>
            </a:r>
            <a:r>
              <a:rPr lang="de-DE" b="0" dirty="0" err="1">
                <a:solidFill>
                  <a:srgbClr val="0000FF"/>
                </a:solidFill>
                <a:effectLst/>
                <a:latin typeface="Consolas" panose="020B0609020204030204" pitchFamily="49" charset="0"/>
              </a:rPr>
              <a:t>unsigned</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str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
        <p:nvSpPr>
          <p:cNvPr id="4" name="Rectangle 2">
            <a:extLst>
              <a:ext uri="{FF2B5EF4-FFF2-40B4-BE49-F238E27FC236}">
                <a16:creationId xmlns:a16="http://schemas.microsoft.com/office/drawing/2014/main" id="{0E2CB50B-5563-F75C-86F7-D784DCD476AB}"/>
              </a:ext>
            </a:extLst>
          </p:cNvPr>
          <p:cNvSpPr/>
          <p:nvPr/>
        </p:nvSpPr>
        <p:spPr>
          <a:xfrm>
            <a:off x="695400" y="4308912"/>
            <a:ext cx="11018440" cy="2585323"/>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копию строки </a:t>
            </a:r>
            <a:r>
              <a:rPr lang="de-DE" b="0" dirty="0" err="1">
                <a:solidFill>
                  <a:srgbClr val="008000"/>
                </a:solidFill>
                <a:effectLst/>
                <a:latin typeface="Consolas" panose="020B0609020204030204" pitchFamily="49" charset="0"/>
              </a:rPr>
              <a:t>str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 которой буквы приведены к нижнему регистру.</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Например, </a:t>
            </a:r>
            <a:r>
              <a:rPr lang="de-DE" b="0" dirty="0" err="1">
                <a:solidFill>
                  <a:srgbClr val="008000"/>
                </a:solidFill>
                <a:effectLst/>
                <a:latin typeface="Consolas" panose="020B0609020204030204" pitchFamily="49" charset="0"/>
              </a:rPr>
              <a:t>ToLowercase</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Hello"s</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вернёт строку "</a:t>
            </a:r>
            <a:r>
              <a:rPr lang="de-DE" b="0" dirty="0" err="1">
                <a:solidFill>
                  <a:srgbClr val="008000"/>
                </a:solidFill>
                <a:effectLst/>
                <a:latin typeface="Consolas" panose="020B0609020204030204" pitchFamily="49" charset="0"/>
              </a:rPr>
              <a:t>hello</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ToLowercase</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267F99"/>
                </a:solidFill>
                <a:effectLst/>
                <a:latin typeface="Consolas" panose="020B0609020204030204" pitchFamily="49" charset="0"/>
              </a:rPr>
              <a:t> </a:t>
            </a:r>
            <a:r>
              <a:rPr lang="de-DE" b="0" dirty="0" err="1">
                <a:solidFill>
                  <a:srgbClr val="267F99"/>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&amp;</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 : </a:t>
            </a:r>
            <a:r>
              <a:rPr lang="de-DE" b="0" dirty="0" err="1">
                <a:solidFill>
                  <a:srgbClr val="3B3B3B"/>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Функция </a:t>
            </a:r>
            <a:r>
              <a:rPr lang="de-DE" b="0" dirty="0" err="1">
                <a:solidFill>
                  <a:srgbClr val="008000"/>
                </a:solidFill>
                <a:effectLst/>
                <a:latin typeface="Consolas" panose="020B0609020204030204" pitchFamily="49" charset="0"/>
              </a:rPr>
              <a:t>std</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tolower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приводит символ к нижнему регистру.</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static_cast</a:t>
            </a:r>
            <a:r>
              <a:rPr lang="de-DE" b="0" dirty="0">
                <a:solidFill>
                  <a:srgbClr val="000000"/>
                </a:solidFill>
                <a:effectLst/>
                <a:latin typeface="Consolas" panose="020B0609020204030204" pitchFamily="49" charset="0"/>
              </a:rPr>
              <a:t>&lt;</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tolower</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static_cast</a:t>
            </a:r>
            <a:r>
              <a:rPr lang="de-DE" b="0" dirty="0">
                <a:solidFill>
                  <a:srgbClr val="000000"/>
                </a:solidFill>
                <a:effectLst/>
                <a:latin typeface="Consolas" panose="020B0609020204030204" pitchFamily="49" charset="0"/>
              </a:rPr>
              <a:t>&lt;</a:t>
            </a:r>
            <a:r>
              <a:rPr lang="de-DE" b="0" dirty="0" err="1">
                <a:solidFill>
                  <a:srgbClr val="0000FF"/>
                </a:solidFill>
                <a:effectLst/>
                <a:latin typeface="Consolas" panose="020B0609020204030204" pitchFamily="49" charset="0"/>
              </a:rPr>
              <a:t>unsigned</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str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47232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Структуры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37925135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a:t>Структуры</a:t>
            </a:r>
          </a:p>
        </p:txBody>
      </p:sp>
      <p:sp>
        <p:nvSpPr>
          <p:cNvPr id="28675" name="Rectangle 3"/>
          <p:cNvSpPr>
            <a:spLocks noGrp="1" noChangeArrowheads="1"/>
          </p:cNvSpPr>
          <p:nvPr>
            <p:ph idx="1"/>
          </p:nvPr>
        </p:nvSpPr>
        <p:spPr/>
        <p:txBody>
          <a:bodyPr/>
          <a:lstStyle/>
          <a:p>
            <a:pPr eaLnBrk="1" hangingPunct="1"/>
            <a:r>
              <a:rPr lang="ru-RU" sz="2800" b="1">
                <a:solidFill>
                  <a:schemeClr val="hlink"/>
                </a:solidFill>
              </a:rPr>
              <a:t>Структура</a:t>
            </a:r>
            <a:r>
              <a:rPr lang="ru-RU" sz="2800"/>
              <a:t> - это одна или несколько переменных (возможно, различных типов), которые для удобства работы с ними сгруппированы под одним именем.</a:t>
            </a:r>
          </a:p>
          <a:p>
            <a:pPr lvl="1" eaLnBrk="1" hangingPunct="1"/>
            <a:r>
              <a:rPr lang="ru-RU"/>
              <a:t>Структуры помогают в организации сложных данных, позволяя группу связанных между собой переменных трактовать не как множество отдельных элементов, а как единое целое</a:t>
            </a:r>
          </a:p>
        </p:txBody>
      </p:sp>
    </p:spTree>
    <p:extLst>
      <p:ext uri="{BB962C8B-B14F-4D97-AF65-F5344CB8AC3E}">
        <p14:creationId xmlns:p14="http://schemas.microsoft.com/office/powerpoint/2010/main" val="1470318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126CDB-5D93-457A-98CB-3F92C38B33D0}"/>
              </a:ext>
            </a:extLst>
          </p:cNvPr>
          <p:cNvPicPr>
            <a:picLocks noChangeAspect="1"/>
          </p:cNvPicPr>
          <p:nvPr/>
        </p:nvPicPr>
        <p:blipFill>
          <a:blip r:embed="rId2"/>
          <a:stretch>
            <a:fillRect/>
          </a:stretch>
        </p:blipFill>
        <p:spPr>
          <a:xfrm>
            <a:off x="9480376" y="849921"/>
            <a:ext cx="2524143" cy="2571769"/>
          </a:xfrm>
          <a:prstGeom prst="rect">
            <a:avLst/>
          </a:prstGeom>
        </p:spPr>
      </p:pic>
      <p:sp>
        <p:nvSpPr>
          <p:cNvPr id="2" name="Прямоугольник 1"/>
          <p:cNvSpPr/>
          <p:nvPr/>
        </p:nvSpPr>
        <p:spPr>
          <a:xfrm>
            <a:off x="1524000" y="5013176"/>
            <a:ext cx="8460432" cy="1440160"/>
          </a:xfrm>
          <a:prstGeom prst="rect">
            <a:avLst/>
          </a:prstGeom>
          <a:solidFill>
            <a:srgbClr val="3BCCFF">
              <a:alpha val="50196"/>
            </a:srgbClr>
          </a:solidFill>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5" name="Прямоугольник 4"/>
          <p:cNvSpPr/>
          <p:nvPr/>
        </p:nvSpPr>
        <p:spPr>
          <a:xfrm>
            <a:off x="1524000" y="0"/>
            <a:ext cx="8856984" cy="6750374"/>
          </a:xfrm>
          <a:prstGeom prst="rect">
            <a:avLst/>
          </a:prstGeom>
        </p:spPr>
        <p:txBody>
          <a:bodyPr wrap="square">
            <a:spAutoFit/>
          </a:bodyPr>
          <a:lstStyle/>
          <a:p>
            <a:pPr defTabSz="373063">
              <a:lnSpc>
                <a:spcPct val="115000"/>
              </a:lnSpc>
            </a:pPr>
            <a:r>
              <a:rPr lang="en-US" sz="1300" dirty="0">
                <a:solidFill>
                  <a:srgbClr val="0000FF"/>
                </a:solidFill>
                <a:latin typeface="Consolas"/>
                <a:ea typeface="Calibri"/>
                <a:cs typeface="Times New Roman"/>
              </a:rPr>
              <a:t>#include</a:t>
            </a: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&lt;</a:t>
            </a:r>
            <a:r>
              <a:rPr lang="en-US" sz="1300" dirty="0" err="1">
                <a:solidFill>
                  <a:srgbClr val="A31515"/>
                </a:solidFill>
                <a:latin typeface="Consolas"/>
                <a:ea typeface="Calibri"/>
                <a:cs typeface="Times New Roman"/>
              </a:rPr>
              <a:t>iostream</a:t>
            </a:r>
            <a:r>
              <a:rPr lang="en-US" sz="1300" dirty="0">
                <a:solidFill>
                  <a:srgbClr val="A31515"/>
                </a:solidFill>
                <a:latin typeface="Consolas"/>
                <a:ea typeface="Calibri"/>
                <a:cs typeface="Times New Roman"/>
              </a:rPr>
              <a:t>&gt;</a:t>
            </a:r>
            <a:endParaRPr lang="ru-RU" sz="1300" dirty="0">
              <a:ea typeface="Calibri"/>
              <a:cs typeface="Times New Roman"/>
            </a:endParaRPr>
          </a:p>
          <a:p>
            <a:pPr defTabSz="373063">
              <a:lnSpc>
                <a:spcPct val="115000"/>
              </a:lnSpc>
            </a:pPr>
            <a:r>
              <a:rPr lang="en-US" sz="1300" dirty="0">
                <a:solidFill>
                  <a:srgbClr val="0000FF"/>
                </a:solidFill>
                <a:latin typeface="Consolas"/>
                <a:ea typeface="Calibri"/>
                <a:cs typeface="Times New Roman"/>
              </a:rPr>
              <a:t>#include</a:t>
            </a: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&lt;string&gt;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err="1">
                <a:solidFill>
                  <a:srgbClr val="0000FF"/>
                </a:solidFill>
                <a:latin typeface="Consolas"/>
                <a:ea typeface="Calibri"/>
                <a:cs typeface="Times New Roman"/>
              </a:rPr>
              <a:t>int</a:t>
            </a:r>
            <a:r>
              <a:rPr lang="en-US" sz="1300" dirty="0">
                <a:solidFill>
                  <a:srgbClr val="000000"/>
                </a:solidFill>
                <a:latin typeface="Consolas"/>
                <a:ea typeface="Calibri"/>
                <a:cs typeface="Times New Roman"/>
              </a:rPr>
              <a:t> </a:t>
            </a:r>
            <a:r>
              <a:rPr lang="en-US" sz="1300" i="1" dirty="0">
                <a:solidFill>
                  <a:srgbClr val="880000"/>
                </a:solidFill>
                <a:latin typeface="Consolas"/>
                <a:ea typeface="Calibri"/>
                <a:cs typeface="Times New Roman"/>
              </a:rPr>
              <a:t>main</a:t>
            </a: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0000FF"/>
                </a:solidFill>
                <a:latin typeface="Consolas"/>
                <a:ea typeface="Calibri"/>
                <a:cs typeface="Times New Roman"/>
              </a:rPr>
              <a:t>char</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letterA</a:t>
            </a:r>
            <a:r>
              <a:rPr lang="en-US" sz="1300" dirty="0">
                <a:solidFill>
                  <a:srgbClr val="000000"/>
                </a:solidFill>
                <a:latin typeface="Consolas"/>
                <a:ea typeface="Calibri"/>
                <a:cs typeface="Times New Roman"/>
              </a:rPr>
              <a:t> = </a:t>
            </a:r>
            <a:r>
              <a:rPr lang="en-US" sz="1300" dirty="0">
                <a:solidFill>
                  <a:srgbClr val="A31515"/>
                </a:solidFill>
                <a:latin typeface="Consolas"/>
                <a:ea typeface="Calibri"/>
                <a:cs typeface="Times New Roman"/>
              </a:rPr>
              <a:t>'A'</a:t>
            </a: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0000FF"/>
                </a:solidFill>
                <a:latin typeface="Consolas"/>
                <a:ea typeface="Calibri"/>
                <a:cs typeface="Times New Roman"/>
              </a:rPr>
              <a:t>char</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eol</a:t>
            </a:r>
            <a:r>
              <a:rPr lang="en-US" sz="1300" dirty="0">
                <a:solidFill>
                  <a:srgbClr val="000000"/>
                </a:solidFill>
                <a:latin typeface="Consolas"/>
                <a:ea typeface="Calibri"/>
                <a:cs typeface="Times New Roman"/>
              </a:rPr>
              <a:t> = </a:t>
            </a:r>
            <a:r>
              <a:rPr lang="en-US" sz="1300" dirty="0">
                <a:solidFill>
                  <a:srgbClr val="A31515"/>
                </a:solidFill>
                <a:latin typeface="Consolas"/>
                <a:ea typeface="Calibri"/>
                <a:cs typeface="Times New Roman"/>
              </a:rPr>
              <a:t>'\n'</a:t>
            </a: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ru-RU" sz="1300" dirty="0">
                <a:solidFill>
                  <a:srgbClr val="008000"/>
                </a:solidFill>
                <a:latin typeface="Consolas"/>
                <a:ea typeface="Calibri"/>
                <a:cs typeface="Times New Roman"/>
              </a:rPr>
              <a:t>// Символы, вроде " и \ внутри строковых литералов необходимо экранировать</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en-US" sz="1300" i="1" dirty="0">
                <a:solidFill>
                  <a:srgbClr val="216F85"/>
                </a:solidFill>
                <a:latin typeface="Consolas"/>
                <a:ea typeface="Calibri"/>
                <a:cs typeface="Times New Roman"/>
              </a:rPr>
              <a:t>std</a:t>
            </a:r>
            <a:r>
              <a:rPr lang="en-US" sz="1300" dirty="0">
                <a:solidFill>
                  <a:srgbClr val="000000"/>
                </a:solidFill>
                <a:latin typeface="Consolas"/>
                <a:ea typeface="Calibri"/>
                <a:cs typeface="Times New Roman"/>
              </a:rPr>
              <a:t>::</a:t>
            </a:r>
            <a:r>
              <a:rPr lang="en-US" sz="1300" i="1" dirty="0">
                <a:solidFill>
                  <a:srgbClr val="216F85"/>
                </a:solidFill>
                <a:latin typeface="Consolas"/>
                <a:ea typeface="Calibri"/>
                <a:cs typeface="Times New Roman"/>
              </a:rPr>
              <a:t>string</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filePath</a:t>
            </a:r>
            <a:r>
              <a:rPr lang="en-US" sz="1300" dirty="0">
                <a:solidFill>
                  <a:srgbClr val="000000"/>
                </a:solidFill>
                <a:latin typeface="Consolas"/>
                <a:ea typeface="Calibri"/>
                <a:cs typeface="Times New Roman"/>
              </a:rPr>
              <a:t> = </a:t>
            </a:r>
            <a:r>
              <a:rPr lang="en-US" sz="1300" dirty="0">
                <a:solidFill>
                  <a:srgbClr val="A31515"/>
                </a:solidFill>
                <a:latin typeface="Consolas"/>
                <a:ea typeface="Calibri"/>
                <a:cs typeface="Times New Roman"/>
              </a:rPr>
              <a:t>"c:\\path\\to\\file.txt"</a:t>
            </a: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008000"/>
                </a:solidFill>
                <a:latin typeface="Consolas"/>
                <a:ea typeface="Calibri"/>
                <a:cs typeface="Times New Roman"/>
              </a:rPr>
              <a:t>// </a:t>
            </a:r>
            <a:r>
              <a:rPr lang="ru-RU" sz="1300" dirty="0">
                <a:solidFill>
                  <a:srgbClr val="008000"/>
                </a:solidFill>
                <a:latin typeface="Consolas"/>
                <a:ea typeface="Calibri"/>
                <a:cs typeface="Times New Roman"/>
              </a:rPr>
              <a:t>Либо использовать</a:t>
            </a:r>
            <a:r>
              <a:rPr lang="en-US" sz="1300" dirty="0">
                <a:solidFill>
                  <a:srgbClr val="008000"/>
                </a:solidFill>
                <a:latin typeface="Consolas"/>
                <a:ea typeface="Calibri"/>
                <a:cs typeface="Times New Roman"/>
              </a:rPr>
              <a:t> raw string literals</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i="1" dirty="0" err="1">
                <a:solidFill>
                  <a:srgbClr val="216F85"/>
                </a:solidFill>
                <a:latin typeface="Consolas"/>
                <a:ea typeface="Calibri"/>
                <a:cs typeface="Times New Roman"/>
              </a:rPr>
              <a:t>std</a:t>
            </a:r>
            <a:r>
              <a:rPr lang="en-US" sz="1300" dirty="0">
                <a:solidFill>
                  <a:srgbClr val="000000"/>
                </a:solidFill>
                <a:latin typeface="Consolas"/>
                <a:ea typeface="Calibri"/>
                <a:cs typeface="Times New Roman"/>
              </a:rPr>
              <a:t>::</a:t>
            </a:r>
            <a:r>
              <a:rPr lang="en-US" sz="1300" i="1" dirty="0">
                <a:solidFill>
                  <a:srgbClr val="216F85"/>
                </a:solidFill>
                <a:latin typeface="Consolas"/>
                <a:ea typeface="Calibri"/>
                <a:cs typeface="Times New Roman"/>
              </a:rPr>
              <a:t>string</a:t>
            </a:r>
            <a:r>
              <a:rPr lang="en-US" sz="1300" dirty="0">
                <a:solidFill>
                  <a:srgbClr val="000000"/>
                </a:solidFill>
                <a:latin typeface="Consolas"/>
                <a:ea typeface="Calibri"/>
                <a:cs typeface="Times New Roman"/>
              </a:rPr>
              <a:t> </a:t>
            </a:r>
            <a:r>
              <a:rPr lang="en-US" sz="1300" dirty="0">
                <a:solidFill>
                  <a:srgbClr val="000080"/>
                </a:solidFill>
                <a:latin typeface="Consolas"/>
                <a:ea typeface="Calibri"/>
                <a:cs typeface="Times New Roman"/>
              </a:rPr>
              <a:t>filePath1</a:t>
            </a:r>
            <a:r>
              <a:rPr lang="en-US" sz="1300" dirty="0">
                <a:solidFill>
                  <a:srgbClr val="000000"/>
                </a:solidFill>
                <a:latin typeface="Consolas"/>
                <a:ea typeface="Calibri"/>
                <a:cs typeface="Times New Roman"/>
              </a:rPr>
              <a:t> = </a:t>
            </a:r>
            <a:r>
              <a:rPr lang="en-US" sz="1300" i="1" dirty="0">
                <a:solidFill>
                  <a:srgbClr val="000080"/>
                </a:solidFill>
                <a:latin typeface="Consolas"/>
                <a:ea typeface="Calibri"/>
                <a:cs typeface="Times New Roman"/>
              </a:rPr>
              <a:t>R</a:t>
            </a:r>
            <a:r>
              <a:rPr lang="en-US" sz="1300" dirty="0">
                <a:solidFill>
                  <a:srgbClr val="A31515"/>
                </a:solidFill>
                <a:latin typeface="Consolas"/>
                <a:ea typeface="Calibri"/>
                <a:cs typeface="Times New Roman"/>
              </a:rPr>
              <a:t>"(c:\path\to\file.txt)"</a:t>
            </a: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ru-RU" sz="1300" dirty="0">
                <a:solidFill>
                  <a:srgbClr val="008000"/>
                </a:solidFill>
                <a:latin typeface="Consolas"/>
                <a:ea typeface="Calibri"/>
                <a:cs typeface="Times New Roman"/>
              </a:rPr>
              <a:t>// Можно сцеплять несколько строковых литералов в один</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en-US" sz="1300" i="1" dirty="0" err="1">
                <a:solidFill>
                  <a:srgbClr val="216F85"/>
                </a:solidFill>
                <a:latin typeface="Consolas"/>
                <a:ea typeface="Calibri"/>
                <a:cs typeface="Times New Roman"/>
              </a:rPr>
              <a:t>std</a:t>
            </a:r>
            <a:r>
              <a:rPr lang="en-US" sz="1300" dirty="0">
                <a:solidFill>
                  <a:srgbClr val="000000"/>
                </a:solidFill>
                <a:latin typeface="Consolas"/>
                <a:ea typeface="Calibri"/>
                <a:cs typeface="Times New Roman"/>
              </a:rPr>
              <a:t>::</a:t>
            </a:r>
            <a:r>
              <a:rPr lang="en-US" sz="1300" i="1" dirty="0">
                <a:solidFill>
                  <a:srgbClr val="216F85"/>
                </a:solidFill>
                <a:latin typeface="Consolas"/>
                <a:ea typeface="Calibri"/>
                <a:cs typeface="Times New Roman"/>
              </a:rPr>
              <a:t>string</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multiLineString</a:t>
            </a: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"&lt;html&gt;\n"</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"\t&lt;body&gt;\n"</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"\t\t&lt;p style=\"</a:t>
            </a:r>
            <a:r>
              <a:rPr lang="en-US" sz="1300" dirty="0" err="1">
                <a:solidFill>
                  <a:srgbClr val="A31515"/>
                </a:solidFill>
                <a:latin typeface="Consolas"/>
                <a:ea typeface="Calibri"/>
                <a:cs typeface="Times New Roman"/>
              </a:rPr>
              <a:t>color:red</a:t>
            </a:r>
            <a:r>
              <a:rPr lang="en-US" sz="1300" dirty="0">
                <a:solidFill>
                  <a:srgbClr val="A31515"/>
                </a:solidFill>
                <a:latin typeface="Consolas"/>
                <a:ea typeface="Calibri"/>
                <a:cs typeface="Times New Roman"/>
              </a:rPr>
              <a:t>;\"&gt;&lt;/p&gt;"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ru-RU" sz="1300" dirty="0">
                <a:solidFill>
                  <a:srgbClr val="A31515"/>
                </a:solidFill>
                <a:latin typeface="Consolas"/>
                <a:ea typeface="Calibri"/>
                <a:cs typeface="Times New Roman"/>
              </a:rPr>
              <a:t>"\t&lt;/</a:t>
            </a:r>
            <a:r>
              <a:rPr lang="ru-RU" sz="1300" dirty="0" err="1">
                <a:solidFill>
                  <a:srgbClr val="A31515"/>
                </a:solidFill>
                <a:latin typeface="Consolas"/>
                <a:ea typeface="Calibri"/>
                <a:cs typeface="Times New Roman"/>
              </a:rPr>
              <a:t>body</a:t>
            </a:r>
            <a:r>
              <a:rPr lang="ru-RU" sz="1300" dirty="0">
                <a:solidFill>
                  <a:srgbClr val="A31515"/>
                </a:solidFill>
                <a:latin typeface="Consolas"/>
                <a:ea typeface="Calibri"/>
                <a:cs typeface="Times New Roman"/>
              </a:rPr>
              <a:t>&gt;"</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ru-RU" sz="1300" dirty="0">
                <a:solidFill>
                  <a:srgbClr val="A31515"/>
                </a:solidFill>
                <a:latin typeface="Consolas"/>
                <a:ea typeface="Calibri"/>
                <a:cs typeface="Times New Roman"/>
              </a:rPr>
              <a:t>"&lt;/</a:t>
            </a:r>
            <a:r>
              <a:rPr lang="ru-RU" sz="1300" dirty="0" err="1">
                <a:solidFill>
                  <a:srgbClr val="A31515"/>
                </a:solidFill>
                <a:latin typeface="Consolas"/>
                <a:ea typeface="Calibri"/>
                <a:cs typeface="Times New Roman"/>
              </a:rPr>
              <a:t>html</a:t>
            </a:r>
            <a:r>
              <a:rPr lang="ru-RU" sz="1300" dirty="0">
                <a:solidFill>
                  <a:srgbClr val="A31515"/>
                </a:solidFill>
                <a:latin typeface="Consolas"/>
                <a:ea typeface="Calibri"/>
                <a:cs typeface="Times New Roman"/>
              </a:rPr>
              <a:t>&gt;"</a:t>
            </a:r>
            <a:r>
              <a:rPr lang="ru-RU"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ru-RU" sz="1300" dirty="0">
                <a:solidFill>
                  <a:srgbClr val="008000"/>
                </a:solidFill>
                <a:latin typeface="Consolas"/>
                <a:ea typeface="Calibri"/>
                <a:cs typeface="Times New Roman"/>
              </a:rPr>
              <a:t>// При помощи </a:t>
            </a:r>
            <a:r>
              <a:rPr lang="ru-RU" sz="1300" dirty="0" err="1">
                <a:solidFill>
                  <a:srgbClr val="008000"/>
                </a:solidFill>
                <a:latin typeface="Consolas"/>
                <a:ea typeface="Calibri"/>
                <a:cs typeface="Times New Roman"/>
              </a:rPr>
              <a:t>raw</a:t>
            </a:r>
            <a:r>
              <a:rPr lang="ru-RU" sz="1300" dirty="0">
                <a:solidFill>
                  <a:srgbClr val="008000"/>
                </a:solidFill>
                <a:latin typeface="Consolas"/>
                <a:ea typeface="Calibri"/>
                <a:cs typeface="Times New Roman"/>
              </a:rPr>
              <a:t> </a:t>
            </a:r>
            <a:r>
              <a:rPr lang="ru-RU" sz="1300" dirty="0" err="1">
                <a:solidFill>
                  <a:srgbClr val="008000"/>
                </a:solidFill>
                <a:latin typeface="Consolas"/>
                <a:ea typeface="Calibri"/>
                <a:cs typeface="Times New Roman"/>
              </a:rPr>
              <a:t>string</a:t>
            </a:r>
            <a:r>
              <a:rPr lang="ru-RU" sz="1300" dirty="0">
                <a:solidFill>
                  <a:srgbClr val="008000"/>
                </a:solidFill>
                <a:latin typeface="Consolas"/>
                <a:ea typeface="Calibri"/>
                <a:cs typeface="Times New Roman"/>
              </a:rPr>
              <a:t> </a:t>
            </a:r>
            <a:r>
              <a:rPr lang="ru-RU" sz="1300" dirty="0" err="1">
                <a:solidFill>
                  <a:srgbClr val="008000"/>
                </a:solidFill>
                <a:latin typeface="Consolas"/>
                <a:ea typeface="Calibri"/>
                <a:cs typeface="Times New Roman"/>
              </a:rPr>
              <a:t>literal</a:t>
            </a:r>
            <a:r>
              <a:rPr lang="ru-RU" sz="1300" dirty="0">
                <a:solidFill>
                  <a:srgbClr val="008000"/>
                </a:solidFill>
                <a:latin typeface="Consolas"/>
                <a:ea typeface="Calibri"/>
                <a:cs typeface="Times New Roman"/>
              </a:rPr>
              <a:t> можно упростить задание строк, содержащих спецсимволы</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en-US" sz="1300" i="1" dirty="0" err="1">
                <a:solidFill>
                  <a:srgbClr val="216F85"/>
                </a:solidFill>
                <a:latin typeface="Consolas"/>
                <a:ea typeface="Calibri"/>
                <a:cs typeface="Times New Roman"/>
              </a:rPr>
              <a:t>std</a:t>
            </a:r>
            <a:r>
              <a:rPr lang="en-US" sz="1300" dirty="0">
                <a:solidFill>
                  <a:srgbClr val="000000"/>
                </a:solidFill>
                <a:latin typeface="Consolas"/>
                <a:ea typeface="Calibri"/>
                <a:cs typeface="Times New Roman"/>
              </a:rPr>
              <a:t>::</a:t>
            </a:r>
            <a:r>
              <a:rPr lang="en-US" sz="1300" i="1" dirty="0">
                <a:solidFill>
                  <a:srgbClr val="216F85"/>
                </a:solidFill>
                <a:latin typeface="Consolas"/>
                <a:ea typeface="Calibri"/>
                <a:cs typeface="Times New Roman"/>
              </a:rPr>
              <a:t>string</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htmlPage</a:t>
            </a:r>
            <a:r>
              <a:rPr lang="en-US" sz="1300" dirty="0">
                <a:solidFill>
                  <a:srgbClr val="000000"/>
                </a:solidFill>
                <a:latin typeface="Consolas"/>
                <a:ea typeface="Calibri"/>
                <a:cs typeface="Times New Roman"/>
              </a:rPr>
              <a:t> = </a:t>
            </a:r>
            <a:r>
              <a:rPr lang="en-US" sz="1300" i="1" dirty="0" err="1">
                <a:solidFill>
                  <a:srgbClr val="000080"/>
                </a:solidFill>
                <a:latin typeface="Consolas"/>
                <a:ea typeface="Calibri"/>
                <a:cs typeface="Times New Roman"/>
              </a:rPr>
              <a:t>R</a:t>
            </a:r>
            <a:r>
              <a:rPr lang="en-US" sz="1300" dirty="0" err="1">
                <a:solidFill>
                  <a:srgbClr val="A31515"/>
                </a:solidFill>
                <a:latin typeface="Consolas"/>
                <a:ea typeface="Calibri"/>
                <a:cs typeface="Times New Roman"/>
              </a:rPr>
              <a:t>"marker</a:t>
            </a:r>
            <a:r>
              <a:rPr lang="en-US" sz="1300" dirty="0">
                <a:solidFill>
                  <a:srgbClr val="A31515"/>
                </a:solidFill>
                <a:latin typeface="Consolas"/>
                <a:ea typeface="Calibri"/>
                <a:cs typeface="Times New Roman"/>
              </a:rPr>
              <a:t>(&lt;html&gt;</a:t>
            </a:r>
            <a:endParaRPr lang="ru-RU" sz="1300" dirty="0">
              <a:ea typeface="Calibri"/>
              <a:cs typeface="Times New Roman"/>
            </a:endParaRPr>
          </a:p>
          <a:p>
            <a:pPr defTabSz="373063">
              <a:lnSpc>
                <a:spcPct val="115000"/>
              </a:lnSpc>
            </a:pPr>
            <a:r>
              <a:rPr lang="en-US" sz="1300" dirty="0">
                <a:solidFill>
                  <a:srgbClr val="A31515"/>
                </a:solidFill>
                <a:latin typeface="Consolas"/>
                <a:ea typeface="Calibri"/>
                <a:cs typeface="Times New Roman"/>
              </a:rPr>
              <a:t>	&lt;body&gt;</a:t>
            </a:r>
            <a:endParaRPr lang="ru-RU" sz="1300" dirty="0">
              <a:ea typeface="Calibri"/>
              <a:cs typeface="Times New Roman"/>
            </a:endParaRPr>
          </a:p>
          <a:p>
            <a:pPr defTabSz="373063">
              <a:lnSpc>
                <a:spcPct val="115000"/>
              </a:lnSpc>
            </a:pPr>
            <a:r>
              <a:rPr lang="en-US" sz="1300" dirty="0">
                <a:solidFill>
                  <a:srgbClr val="A31515"/>
                </a:solidFill>
                <a:latin typeface="Consolas"/>
                <a:ea typeface="Calibri"/>
                <a:cs typeface="Times New Roman"/>
              </a:rPr>
              <a:t>		&lt;p style="</a:t>
            </a:r>
            <a:r>
              <a:rPr lang="en-US" sz="1300" dirty="0" err="1">
                <a:solidFill>
                  <a:srgbClr val="A31515"/>
                </a:solidFill>
                <a:latin typeface="Consolas"/>
                <a:ea typeface="Calibri"/>
                <a:cs typeface="Times New Roman"/>
              </a:rPr>
              <a:t>color:red</a:t>
            </a:r>
            <a:r>
              <a:rPr lang="en-US" sz="1300" dirty="0">
                <a:solidFill>
                  <a:srgbClr val="A31515"/>
                </a:solidFill>
                <a:latin typeface="Consolas"/>
                <a:ea typeface="Calibri"/>
                <a:cs typeface="Times New Roman"/>
              </a:rPr>
              <a:t>;"&gt;Hello, world&lt;/p&gt;</a:t>
            </a:r>
            <a:endParaRPr lang="ru-RU" sz="1300" dirty="0">
              <a:ea typeface="Calibri"/>
              <a:cs typeface="Times New Roman"/>
            </a:endParaRPr>
          </a:p>
          <a:p>
            <a:pPr defTabSz="373063">
              <a:lnSpc>
                <a:spcPct val="115000"/>
              </a:lnSpc>
            </a:pPr>
            <a:r>
              <a:rPr lang="en-US" sz="1300" dirty="0">
                <a:solidFill>
                  <a:srgbClr val="A31515"/>
                </a:solidFill>
                <a:latin typeface="Consolas"/>
                <a:ea typeface="Calibri"/>
                <a:cs typeface="Times New Roman"/>
              </a:rPr>
              <a:t>	</a:t>
            </a:r>
            <a:r>
              <a:rPr lang="ru-RU" sz="1300" dirty="0">
                <a:solidFill>
                  <a:srgbClr val="A31515"/>
                </a:solidFill>
                <a:latin typeface="Consolas"/>
                <a:ea typeface="Calibri"/>
                <a:cs typeface="Times New Roman"/>
              </a:rPr>
              <a:t>&lt;/</a:t>
            </a:r>
            <a:r>
              <a:rPr lang="ru-RU" sz="1300" dirty="0" err="1">
                <a:solidFill>
                  <a:srgbClr val="A31515"/>
                </a:solidFill>
                <a:latin typeface="Consolas"/>
                <a:ea typeface="Calibri"/>
                <a:cs typeface="Times New Roman"/>
              </a:rPr>
              <a:t>body</a:t>
            </a:r>
            <a:r>
              <a:rPr lang="ru-RU" sz="1300" dirty="0">
                <a:solidFill>
                  <a:srgbClr val="A31515"/>
                </a:solidFill>
                <a:latin typeface="Consolas"/>
                <a:ea typeface="Calibri"/>
                <a:cs typeface="Times New Roman"/>
              </a:rPr>
              <a:t>&gt;</a:t>
            </a:r>
            <a:endParaRPr lang="ru-RU" sz="1300" dirty="0">
              <a:ea typeface="Calibri"/>
              <a:cs typeface="Times New Roman"/>
            </a:endParaRPr>
          </a:p>
          <a:p>
            <a:pPr defTabSz="373063">
              <a:lnSpc>
                <a:spcPct val="115000"/>
              </a:lnSpc>
            </a:pPr>
            <a:r>
              <a:rPr lang="ru-RU" sz="1300" dirty="0">
                <a:solidFill>
                  <a:srgbClr val="A31515"/>
                </a:solidFill>
                <a:latin typeface="Consolas"/>
                <a:ea typeface="Calibri"/>
                <a:cs typeface="Times New Roman"/>
              </a:rPr>
              <a:t>&lt;/</a:t>
            </a:r>
            <a:r>
              <a:rPr lang="ru-RU" sz="1300" dirty="0" err="1">
                <a:solidFill>
                  <a:srgbClr val="A31515"/>
                </a:solidFill>
                <a:latin typeface="Consolas"/>
                <a:ea typeface="Calibri"/>
                <a:cs typeface="Times New Roman"/>
              </a:rPr>
              <a:t>html</a:t>
            </a:r>
            <a:r>
              <a:rPr lang="ru-RU" sz="1300" dirty="0">
                <a:solidFill>
                  <a:srgbClr val="A31515"/>
                </a:solidFill>
                <a:latin typeface="Consolas"/>
                <a:ea typeface="Calibri"/>
                <a:cs typeface="Times New Roman"/>
              </a:rPr>
              <a:t>&gt;)</a:t>
            </a:r>
            <a:r>
              <a:rPr lang="ru-RU" sz="1300" dirty="0" err="1">
                <a:solidFill>
                  <a:srgbClr val="A31515"/>
                </a:solidFill>
                <a:latin typeface="Consolas"/>
                <a:ea typeface="Calibri"/>
                <a:cs typeface="Times New Roman"/>
              </a:rPr>
              <a:t>marker</a:t>
            </a:r>
            <a:r>
              <a:rPr lang="ru-RU" sz="1300" dirty="0">
                <a:solidFill>
                  <a:srgbClr val="A31515"/>
                </a:solidFill>
                <a:latin typeface="Consolas"/>
                <a:ea typeface="Calibri"/>
                <a:cs typeface="Times New Roman"/>
              </a:rPr>
              <a:t>"</a:t>
            </a:r>
            <a:r>
              <a:rPr lang="ru-RU"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spcAft>
                <a:spcPts val="1000"/>
              </a:spcAft>
            </a:pPr>
            <a:r>
              <a:rPr lang="ru-RU" sz="1300" dirty="0">
                <a:solidFill>
                  <a:srgbClr val="000000"/>
                </a:solidFill>
                <a:latin typeface="Consolas"/>
                <a:ea typeface="Calibri"/>
                <a:cs typeface="Times New Roman"/>
              </a:rPr>
              <a:t>}</a:t>
            </a:r>
            <a:endParaRPr lang="ru-RU" sz="1300" dirty="0">
              <a:ea typeface="Calibri"/>
              <a:cs typeface="Times New Roman"/>
            </a:endParaRPr>
          </a:p>
        </p:txBody>
      </p:sp>
      <p:sp>
        <p:nvSpPr>
          <p:cNvPr id="3" name="Выноска 1 2"/>
          <p:cNvSpPr/>
          <p:nvPr/>
        </p:nvSpPr>
        <p:spPr>
          <a:xfrm>
            <a:off x="5951984" y="3933056"/>
            <a:ext cx="4320480" cy="864096"/>
          </a:xfrm>
          <a:prstGeom prst="borderCallout1">
            <a:avLst>
              <a:gd name="adj1" fmla="val 55805"/>
              <a:gd name="adj2" fmla="val -3142"/>
              <a:gd name="adj3" fmla="val 128177"/>
              <a:gd name="adj4" fmla="val -23643"/>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1400" dirty="0"/>
              <a:t>Содержимое строки между </a:t>
            </a:r>
            <a:r>
              <a:rPr lang="en-US" sz="1400" dirty="0"/>
              <a:t>“</a:t>
            </a:r>
            <a:r>
              <a:rPr lang="en-US" sz="1400" b="1" dirty="0"/>
              <a:t>&lt;</a:t>
            </a:r>
            <a:r>
              <a:rPr lang="ru-RU" sz="1400" b="1" dirty="0"/>
              <a:t>идентификатор</a:t>
            </a:r>
            <a:r>
              <a:rPr lang="en-US" sz="1400" b="1" dirty="0"/>
              <a:t>&gt;(</a:t>
            </a:r>
            <a:r>
              <a:rPr lang="en-US" sz="1400" dirty="0"/>
              <a:t>“ </a:t>
            </a:r>
            <a:r>
              <a:rPr lang="ru-RU" sz="1400" dirty="0"/>
              <a:t>и </a:t>
            </a:r>
            <a:r>
              <a:rPr lang="en-US" sz="1400" dirty="0"/>
              <a:t>“</a:t>
            </a:r>
            <a:r>
              <a:rPr lang="en-US" sz="1400" b="1" dirty="0"/>
              <a:t>)&lt;</a:t>
            </a:r>
            <a:r>
              <a:rPr lang="ru-RU" sz="1400" b="1" dirty="0"/>
              <a:t>идентификатор</a:t>
            </a:r>
            <a:r>
              <a:rPr lang="en-US" sz="1400" b="1" dirty="0"/>
              <a:t>&gt;</a:t>
            </a:r>
            <a:r>
              <a:rPr lang="en-US" sz="1400" dirty="0"/>
              <a:t>” </a:t>
            </a:r>
            <a:r>
              <a:rPr lang="ru-RU" sz="1400" dirty="0"/>
              <a:t>воспринимается без преобразований</a:t>
            </a:r>
          </a:p>
        </p:txBody>
      </p:sp>
      <p:sp>
        <p:nvSpPr>
          <p:cNvPr id="6" name="TextBox 5">
            <a:extLst>
              <a:ext uri="{FF2B5EF4-FFF2-40B4-BE49-F238E27FC236}">
                <a16:creationId xmlns:a16="http://schemas.microsoft.com/office/drawing/2014/main" id="{DBA72C9C-782A-43E5-788F-42C4574B1AEC}"/>
              </a:ext>
            </a:extLst>
          </p:cNvPr>
          <p:cNvSpPr txBox="1"/>
          <p:nvPr/>
        </p:nvSpPr>
        <p:spPr>
          <a:xfrm>
            <a:off x="5447928" y="-37288"/>
            <a:ext cx="5112568" cy="369332"/>
          </a:xfrm>
          <a:prstGeom prst="rect">
            <a:avLst/>
          </a:prstGeom>
          <a:noFill/>
        </p:spPr>
        <p:txBody>
          <a:bodyPr wrap="square">
            <a:spAutoFit/>
          </a:bodyPr>
          <a:lstStyle/>
          <a:p>
            <a:r>
              <a:rPr lang="de-DE" dirty="0">
                <a:hlinkClick r:id="rId3"/>
              </a:rPr>
              <a:t>https://wandbox.org/permlink/1kI9P4seoNjsVbS1</a:t>
            </a:r>
            <a:r>
              <a:rPr lang="de-DE" dirty="0"/>
              <a:t> </a:t>
            </a:r>
            <a:endParaRPr lang="ru-RU" dirty="0"/>
          </a:p>
        </p:txBody>
      </p:sp>
    </p:spTree>
    <p:extLst>
      <p:ext uri="{BB962C8B-B14F-4D97-AF65-F5344CB8AC3E}">
        <p14:creationId xmlns:p14="http://schemas.microsoft.com/office/powerpoint/2010/main" val="28304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fade">
                                      <p:cBhvr>
                                        <p:cTn id="15" dur="500"/>
                                        <p:tgtEl>
                                          <p:spTgt spid="5">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9" end="9"/>
                                            </p:txEl>
                                          </p:spTgt>
                                        </p:tgtEl>
                                        <p:attrNameLst>
                                          <p:attrName>style.visibility</p:attrName>
                                        </p:attrNameLst>
                                      </p:cBhvr>
                                      <p:to>
                                        <p:strVal val="visible"/>
                                      </p:to>
                                    </p:set>
                                    <p:animEffect transition="in" filter="fade">
                                      <p:cBhvr>
                                        <p:cTn id="18" dur="500"/>
                                        <p:tgtEl>
                                          <p:spTgt spid="5">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animEffect transition="in" filter="fade">
                                      <p:cBhvr>
                                        <p:cTn id="23" dur="500"/>
                                        <p:tgtEl>
                                          <p:spTgt spid="5">
                                            <p:txEl>
                                              <p:pRg st="11" end="1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animEffect transition="in" filter="fade">
                                      <p:cBhvr>
                                        <p:cTn id="31" dur="500"/>
                                        <p:tgtEl>
                                          <p:spTgt spid="5">
                                            <p:txEl>
                                              <p:pRg st="14" end="1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5" end="15"/>
                                            </p:txEl>
                                          </p:spTgt>
                                        </p:tgtEl>
                                        <p:attrNameLst>
                                          <p:attrName>style.visibility</p:attrName>
                                        </p:attrNameLst>
                                      </p:cBhvr>
                                      <p:to>
                                        <p:strVal val="visible"/>
                                      </p:to>
                                    </p:set>
                                    <p:animEffect transition="in" filter="fade">
                                      <p:cBhvr>
                                        <p:cTn id="34" dur="500"/>
                                        <p:tgtEl>
                                          <p:spTgt spid="5">
                                            <p:txEl>
                                              <p:pRg st="15" end="1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animEffect transition="in" filter="fade">
                                      <p:cBhvr>
                                        <p:cTn id="37" dur="500"/>
                                        <p:tgtEl>
                                          <p:spTgt spid="5">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7" end="17"/>
                                            </p:txEl>
                                          </p:spTgt>
                                        </p:tgtEl>
                                        <p:attrNameLst>
                                          <p:attrName>style.visibility</p:attrName>
                                        </p:attrNameLst>
                                      </p:cBhvr>
                                      <p:to>
                                        <p:strVal val="visible"/>
                                      </p:to>
                                    </p:set>
                                    <p:animEffect transition="in" filter="fade">
                                      <p:cBhvr>
                                        <p:cTn id="40" dur="500"/>
                                        <p:tgtEl>
                                          <p:spTgt spid="5">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animEffect transition="in" filter="fade">
                                      <p:cBhvr>
                                        <p:cTn id="43" dur="500"/>
                                        <p:tgtEl>
                                          <p:spTgt spid="5">
                                            <p:txEl>
                                              <p:pRg st="18" end="1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9" end="19"/>
                                            </p:txEl>
                                          </p:spTgt>
                                        </p:tgtEl>
                                        <p:attrNameLst>
                                          <p:attrName>style.visibility</p:attrName>
                                        </p:attrNameLst>
                                      </p:cBhvr>
                                      <p:to>
                                        <p:strVal val="visible"/>
                                      </p:to>
                                    </p:set>
                                    <p:animEffect transition="in" filter="fade">
                                      <p:cBhvr>
                                        <p:cTn id="46" dur="500"/>
                                        <p:tgtEl>
                                          <p:spTgt spid="5">
                                            <p:txEl>
                                              <p:pRg st="19" end="1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20" end="20"/>
                                            </p:txEl>
                                          </p:spTgt>
                                        </p:tgtEl>
                                        <p:attrNameLst>
                                          <p:attrName>style.visibility</p:attrName>
                                        </p:attrNameLst>
                                      </p:cBhvr>
                                      <p:to>
                                        <p:strVal val="visible"/>
                                      </p:to>
                                    </p:set>
                                    <p:animEffect transition="in" filter="fade">
                                      <p:cBhvr>
                                        <p:cTn id="49" dur="500"/>
                                        <p:tgtEl>
                                          <p:spTgt spid="5">
                                            <p:txEl>
                                              <p:pRg st="20" end="2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22" end="22"/>
                                            </p:txEl>
                                          </p:spTgt>
                                        </p:tgtEl>
                                        <p:attrNameLst>
                                          <p:attrName>style.visibility</p:attrName>
                                        </p:attrNameLst>
                                      </p:cBhvr>
                                      <p:to>
                                        <p:strVal val="visible"/>
                                      </p:to>
                                    </p:set>
                                    <p:animEffect transition="in" filter="fade">
                                      <p:cBhvr>
                                        <p:cTn id="54" dur="500"/>
                                        <p:tgtEl>
                                          <p:spTgt spid="5">
                                            <p:txEl>
                                              <p:pRg st="22" end="2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23" end="23"/>
                                            </p:txEl>
                                          </p:spTgt>
                                        </p:tgtEl>
                                        <p:attrNameLst>
                                          <p:attrName>style.visibility</p:attrName>
                                        </p:attrNameLst>
                                      </p:cBhvr>
                                      <p:to>
                                        <p:strVal val="visible"/>
                                      </p:to>
                                    </p:set>
                                    <p:animEffect transition="in" filter="fade">
                                      <p:cBhvr>
                                        <p:cTn id="57" dur="500"/>
                                        <p:tgtEl>
                                          <p:spTgt spid="5">
                                            <p:txEl>
                                              <p:pRg st="23" end="2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24" end="24"/>
                                            </p:txEl>
                                          </p:spTgt>
                                        </p:tgtEl>
                                        <p:attrNameLst>
                                          <p:attrName>style.visibility</p:attrName>
                                        </p:attrNameLst>
                                      </p:cBhvr>
                                      <p:to>
                                        <p:strVal val="visible"/>
                                      </p:to>
                                    </p:set>
                                    <p:animEffect transition="in" filter="fade">
                                      <p:cBhvr>
                                        <p:cTn id="60" dur="500"/>
                                        <p:tgtEl>
                                          <p:spTgt spid="5">
                                            <p:txEl>
                                              <p:pRg st="24" end="2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25" end="25"/>
                                            </p:txEl>
                                          </p:spTgt>
                                        </p:tgtEl>
                                        <p:attrNameLst>
                                          <p:attrName>style.visibility</p:attrName>
                                        </p:attrNameLst>
                                      </p:cBhvr>
                                      <p:to>
                                        <p:strVal val="visible"/>
                                      </p:to>
                                    </p:set>
                                    <p:animEffect transition="in" filter="fade">
                                      <p:cBhvr>
                                        <p:cTn id="63" dur="500"/>
                                        <p:tgtEl>
                                          <p:spTgt spid="5">
                                            <p:txEl>
                                              <p:pRg st="25" end="2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6" end="26"/>
                                            </p:txEl>
                                          </p:spTgt>
                                        </p:tgtEl>
                                        <p:attrNameLst>
                                          <p:attrName>style.visibility</p:attrName>
                                        </p:attrNameLst>
                                      </p:cBhvr>
                                      <p:to>
                                        <p:strVal val="visible"/>
                                      </p:to>
                                    </p:set>
                                    <p:animEffect transition="in" filter="fade">
                                      <p:cBhvr>
                                        <p:cTn id="66" dur="500"/>
                                        <p:tgtEl>
                                          <p:spTgt spid="5">
                                            <p:txEl>
                                              <p:pRg st="26" end="2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7" end="27"/>
                                            </p:txEl>
                                          </p:spTgt>
                                        </p:tgtEl>
                                        <p:attrNameLst>
                                          <p:attrName>style.visibility</p:attrName>
                                        </p:attrNameLst>
                                      </p:cBhvr>
                                      <p:to>
                                        <p:strVal val="visible"/>
                                      </p:to>
                                    </p:set>
                                    <p:animEffect transition="in" filter="fade">
                                      <p:cBhvr>
                                        <p:cTn id="69" dur="500"/>
                                        <p:tgtEl>
                                          <p:spTgt spid="5">
                                            <p:txEl>
                                              <p:pRg st="27" end="2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1"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3" grpId="1"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524000" y="-12357"/>
            <a:ext cx="9144000" cy="3052118"/>
          </a:xfrm>
          <a:prstGeom prst="rect">
            <a:avLst/>
          </a:prstGeom>
        </p:spPr>
        <p:txBody>
          <a:bodyPr wrap="square">
            <a:spAutoFit/>
          </a:bodyPr>
          <a:lstStyle/>
          <a:p>
            <a:pPr defTabSz="493713">
              <a:lnSpc>
                <a:spcPct val="115000"/>
              </a:lnSpc>
              <a:tabLst>
                <a:tab pos="506413" algn="l"/>
              </a:tabLst>
            </a:pPr>
            <a:r>
              <a:rPr lang="ru-RU" sz="1600" dirty="0">
                <a:solidFill>
                  <a:srgbClr val="008000"/>
                </a:solidFill>
                <a:latin typeface="Consolas"/>
                <a:ea typeface="Calibri"/>
                <a:cs typeface="Times New Roman"/>
              </a:rPr>
              <a:t>// Структура </a:t>
            </a:r>
            <a:r>
              <a:rPr lang="ru-RU" sz="1600" dirty="0" err="1">
                <a:solidFill>
                  <a:srgbClr val="008000"/>
                </a:solidFill>
                <a:latin typeface="Consolas"/>
                <a:ea typeface="Calibri"/>
                <a:cs typeface="Times New Roman"/>
              </a:rPr>
              <a:t>Point</a:t>
            </a:r>
            <a:r>
              <a:rPr lang="ru-RU" sz="1600" dirty="0">
                <a:solidFill>
                  <a:srgbClr val="008000"/>
                </a:solidFill>
                <a:latin typeface="Consolas"/>
                <a:ea typeface="Calibri"/>
                <a:cs typeface="Times New Roman"/>
              </a:rPr>
              <a:t>, задающая точку на плоскости</a:t>
            </a:r>
            <a:endParaRPr lang="ru-RU" sz="1600" dirty="0">
              <a:ea typeface="Calibri"/>
              <a:cs typeface="Times New Roman"/>
            </a:endParaRPr>
          </a:p>
          <a:p>
            <a:pPr defTabSz="493713">
              <a:lnSpc>
                <a:spcPct val="115000"/>
              </a:lnSpc>
              <a:tabLst>
                <a:tab pos="506413" algn="l"/>
              </a:tabLst>
            </a:pPr>
            <a:r>
              <a:rPr lang="en-US" sz="1600" dirty="0" err="1">
                <a:solidFill>
                  <a:srgbClr val="0000FF"/>
                </a:solidFill>
                <a:latin typeface="Consolas"/>
                <a:ea typeface="Calibri"/>
                <a:cs typeface="Times New Roman"/>
              </a:rPr>
              <a:t>struct</a:t>
            </a: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Point</a:t>
            </a:r>
            <a:endParaRPr lang="ru-RU" sz="1600" dirty="0">
              <a:ea typeface="Calibri"/>
              <a:cs typeface="Times New Roman"/>
            </a:endParaRPr>
          </a:p>
          <a:p>
            <a:pPr defTabSz="493713">
              <a:lnSpc>
                <a:spcPct val="115000"/>
              </a:lnSpc>
              <a:tabLst>
                <a:tab pos="506413" algn="l"/>
              </a:tabLst>
            </a:pPr>
            <a:r>
              <a:rPr lang="en-US" sz="1600" dirty="0">
                <a:solidFill>
                  <a:srgbClr val="000000"/>
                </a:solidFill>
                <a:latin typeface="Consolas"/>
                <a:ea typeface="Calibri"/>
                <a:cs typeface="Times New Roman"/>
              </a:rPr>
              <a:t>{</a:t>
            </a:r>
            <a:endParaRPr lang="ru-RU" sz="1600" dirty="0">
              <a:ea typeface="Calibri"/>
              <a:cs typeface="Times New Roman"/>
            </a:endParaRPr>
          </a:p>
          <a:p>
            <a:pPr defTabSz="493713">
              <a:lnSpc>
                <a:spcPct val="115000"/>
              </a:lnSpc>
              <a:tabLst>
                <a:tab pos="506413" algn="l"/>
              </a:tabLst>
            </a:pPr>
            <a:r>
              <a:rPr lang="en-US" sz="1600" dirty="0">
                <a:solidFill>
                  <a:srgbClr val="000000"/>
                </a:solidFill>
                <a:latin typeface="Consolas"/>
                <a:ea typeface="Calibri"/>
                <a:cs typeface="Times New Roman"/>
              </a:rPr>
              <a:t>	</a:t>
            </a:r>
            <a:r>
              <a:rPr lang="en-US" sz="1600" dirty="0" err="1">
                <a:solidFill>
                  <a:srgbClr val="0000FF"/>
                </a:solidFill>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x;</a:t>
            </a:r>
          </a:p>
          <a:p>
            <a:pPr defTabSz="493713">
              <a:lnSpc>
                <a:spcPct val="115000"/>
              </a:lnSpc>
              <a:tabLst>
                <a:tab pos="506413" algn="l"/>
              </a:tabLst>
            </a:pPr>
            <a:r>
              <a:rPr lang="en-US" sz="1600" dirty="0">
                <a:solidFill>
                  <a:srgbClr val="0000FF"/>
                </a:solidFill>
                <a:latin typeface="Consolas"/>
                <a:ea typeface="Calibri"/>
                <a:cs typeface="Times New Roman"/>
              </a:rPr>
              <a:t>	</a:t>
            </a:r>
            <a:r>
              <a:rPr lang="en-US" sz="1600" dirty="0" err="1">
                <a:solidFill>
                  <a:srgbClr val="0000FF"/>
                </a:solidFill>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a:t>
            </a:r>
            <a:endParaRPr lang="ru-RU" sz="1600" dirty="0">
              <a:ea typeface="Calibri"/>
              <a:cs typeface="Times New Roman"/>
            </a:endParaRPr>
          </a:p>
          <a:p>
            <a:pPr defTabSz="493713">
              <a:lnSpc>
                <a:spcPct val="115000"/>
              </a:lnSpc>
              <a:tabLst>
                <a:tab pos="506413" algn="l"/>
              </a:tabLst>
            </a:pPr>
            <a:r>
              <a:rPr lang="ru-RU" sz="1600" dirty="0">
                <a:solidFill>
                  <a:srgbClr val="000000"/>
                </a:solidFill>
                <a:latin typeface="Consolas"/>
                <a:ea typeface="Calibri"/>
                <a:cs typeface="Times New Roman"/>
              </a:rPr>
              <a:t>};</a:t>
            </a:r>
            <a:endParaRPr lang="ru-RU" sz="1600" dirty="0">
              <a:ea typeface="Calibri"/>
              <a:cs typeface="Times New Roman"/>
            </a:endParaRPr>
          </a:p>
          <a:p>
            <a:pPr defTabSz="493713">
              <a:lnSpc>
                <a:spcPct val="115000"/>
              </a:lnSpc>
              <a:tabLst>
                <a:tab pos="506413" algn="l"/>
              </a:tabLst>
            </a:pPr>
            <a:r>
              <a:rPr lang="ru-RU" sz="1600" dirty="0">
                <a:solidFill>
                  <a:srgbClr val="000000"/>
                </a:solidFill>
                <a:latin typeface="Consolas"/>
                <a:ea typeface="Calibri"/>
                <a:cs typeface="Times New Roman"/>
              </a:rPr>
              <a:t> </a:t>
            </a:r>
            <a:endParaRPr lang="ru-RU" sz="1600" dirty="0">
              <a:ea typeface="Calibri"/>
              <a:cs typeface="Times New Roman"/>
            </a:endParaRPr>
          </a:p>
          <a:p>
            <a:pPr defTabSz="493713">
              <a:lnSpc>
                <a:spcPct val="115000"/>
              </a:lnSpc>
              <a:tabLst>
                <a:tab pos="506413" algn="l"/>
              </a:tabLst>
            </a:pPr>
            <a:r>
              <a:rPr lang="ru-RU" sz="1600" dirty="0">
                <a:solidFill>
                  <a:srgbClr val="008000"/>
                </a:solidFill>
                <a:latin typeface="Consolas"/>
                <a:ea typeface="Calibri"/>
                <a:cs typeface="Times New Roman"/>
              </a:rPr>
              <a:t>// Поля глобально объявленной структуры по умолчанию инициализируются нулями</a:t>
            </a:r>
            <a:endParaRPr lang="ru-RU" sz="1600" dirty="0">
              <a:ea typeface="Calibri"/>
              <a:cs typeface="Times New Roman"/>
            </a:endParaRPr>
          </a:p>
          <a:p>
            <a:pPr defTabSz="493713">
              <a:lnSpc>
                <a:spcPct val="115000"/>
              </a:lnSpc>
              <a:spcAft>
                <a:spcPts val="1000"/>
              </a:spcAft>
              <a:tabLst>
                <a:tab pos="506413" algn="l"/>
              </a:tabLst>
            </a:pPr>
            <a:r>
              <a:rPr lang="ru-RU" sz="1600" dirty="0" err="1">
                <a:solidFill>
                  <a:srgbClr val="216F85"/>
                </a:solidFill>
                <a:latin typeface="Consolas"/>
                <a:ea typeface="Calibri"/>
                <a:cs typeface="Times New Roman"/>
              </a:rPr>
              <a:t>Point</a:t>
            </a:r>
            <a:r>
              <a:rPr lang="ru-RU" sz="1600" dirty="0">
                <a:solidFill>
                  <a:srgbClr val="000000"/>
                </a:solidFill>
                <a:latin typeface="Consolas"/>
                <a:ea typeface="Calibri"/>
                <a:cs typeface="Times New Roman"/>
              </a:rPr>
              <a:t> </a:t>
            </a:r>
            <a:r>
              <a:rPr lang="ru-RU" sz="1600" dirty="0" err="1">
                <a:solidFill>
                  <a:srgbClr val="000080"/>
                </a:solidFill>
                <a:latin typeface="Consolas"/>
                <a:ea typeface="Calibri"/>
                <a:cs typeface="Times New Roman"/>
              </a:rPr>
              <a:t>globalPoint</a:t>
            </a:r>
            <a:r>
              <a:rPr lang="ru-RU" sz="1600" dirty="0">
                <a:solidFill>
                  <a:srgbClr val="000000"/>
                </a:solidFill>
                <a:latin typeface="Consolas"/>
                <a:ea typeface="Calibri"/>
                <a:cs typeface="Times New Roman"/>
              </a:rPr>
              <a:t>;</a:t>
            </a:r>
            <a:endParaRPr lang="en-US" sz="1600" dirty="0">
              <a:solidFill>
                <a:srgbClr val="000000"/>
              </a:solidFill>
              <a:latin typeface="Consolas"/>
              <a:ea typeface="Calibri"/>
              <a:cs typeface="Times New Roman"/>
            </a:endParaRPr>
          </a:p>
          <a:p>
            <a:pPr>
              <a:lnSpc>
                <a:spcPct val="115000"/>
              </a:lnSpc>
              <a:tabLst>
                <a:tab pos="506413" algn="l"/>
              </a:tabLst>
            </a:pPr>
            <a:r>
              <a:rPr lang="ru-RU" sz="1600" dirty="0">
                <a:solidFill>
                  <a:srgbClr val="000000"/>
                </a:solidFill>
                <a:latin typeface="Consolas"/>
                <a:ea typeface="Calibri"/>
                <a:cs typeface="Times New Roman"/>
              </a:rPr>
              <a:t>	</a:t>
            </a:r>
          </a:p>
        </p:txBody>
      </p:sp>
    </p:spTree>
    <p:extLst>
      <p:ext uri="{BB962C8B-B14F-4D97-AF65-F5344CB8AC3E}">
        <p14:creationId xmlns:p14="http://schemas.microsoft.com/office/powerpoint/2010/main" val="205358001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1"/>
            <a:ext cx="9144000" cy="6740307"/>
          </a:xfrm>
          <a:prstGeom prst="rect">
            <a:avLst/>
          </a:prstGeom>
        </p:spPr>
        <p:txBody>
          <a:bodyPr wrap="square">
            <a:spAutoFit/>
          </a:bodyPr>
          <a:lstStyle/>
          <a:p>
            <a:pPr defTabSz="406400"/>
            <a:r>
              <a:rPr lang="en-US" sz="1600" dirty="0">
                <a:solidFill>
                  <a:srgbClr val="0000FF"/>
                </a:solidFill>
                <a:highlight>
                  <a:srgbClr val="FFFFFF"/>
                </a:highlight>
                <a:latin typeface="Consolas"/>
              </a:rPr>
              <a:t>int</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dirty="0">
                <a:solidFill>
                  <a:srgbClr val="000000"/>
                </a:solidFill>
                <a:highlight>
                  <a:srgbClr val="FFFFFF"/>
                </a:highlight>
                <a:latin typeface="Consolas"/>
              </a:rPr>
              <a:t>()</a:t>
            </a:r>
          </a:p>
          <a:p>
            <a:pPr defTabSz="406400"/>
            <a:r>
              <a:rPr lang="ru-RU" sz="1600" dirty="0">
                <a:solidFill>
                  <a:srgbClr val="000000"/>
                </a:solidFill>
                <a:highlight>
                  <a:srgbClr val="FFFFFF"/>
                </a:highlight>
                <a:latin typeface="Consolas"/>
              </a:rPr>
              <a:t>{</a:t>
            </a: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Объявляем переменную </a:t>
            </a:r>
            <a:r>
              <a:rPr lang="ru-RU" sz="1600" dirty="0" err="1">
                <a:solidFill>
                  <a:srgbClr val="008000"/>
                </a:solidFill>
                <a:latin typeface="Consolas"/>
                <a:ea typeface="Calibri"/>
                <a:cs typeface="Times New Roman"/>
              </a:rPr>
              <a:t>pt</a:t>
            </a:r>
            <a:r>
              <a:rPr lang="ru-RU" sz="1600" dirty="0">
                <a:solidFill>
                  <a:srgbClr val="008000"/>
                </a:solidFill>
                <a:latin typeface="Consolas"/>
                <a:ea typeface="Calibri"/>
                <a:cs typeface="Times New Roman"/>
              </a:rPr>
              <a:t>, а затем инициализируем ее поля одно за другим</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err="1">
                <a:solidFill>
                  <a:srgbClr val="000080"/>
                </a:solidFill>
                <a:latin typeface="Consolas"/>
                <a:ea typeface="Calibri"/>
                <a:cs typeface="Times New Roman"/>
              </a:rPr>
              <a:t>pt</a:t>
            </a:r>
            <a:r>
              <a:rPr lang="en-US" sz="1600" dirty="0">
                <a:solidFill>
                  <a:srgbClr val="000000"/>
                </a:solidFill>
                <a:latin typeface="Consolas"/>
                <a:ea typeface="Calibri"/>
                <a:cs typeface="Times New Roman"/>
              </a:rPr>
              <a:t>;</a:t>
            </a:r>
            <a:endParaRPr lang="ru-RU" sz="1600" dirty="0">
              <a:ea typeface="Calibri"/>
              <a:cs typeface="Times New Roman"/>
            </a:endParaRPr>
          </a:p>
          <a:p>
            <a:pPr defTabSz="406400"/>
            <a:r>
              <a:rPr lang="en-US" sz="1600" dirty="0">
                <a:solidFill>
                  <a:srgbClr val="000080"/>
                </a:solidFill>
                <a:latin typeface="Consolas"/>
                <a:ea typeface="Calibri"/>
                <a:cs typeface="Times New Roman"/>
              </a:rPr>
              <a:t>	</a:t>
            </a:r>
            <a:r>
              <a:rPr lang="en-US" sz="1600" dirty="0" err="1">
                <a:solidFill>
                  <a:srgbClr val="000080"/>
                </a:solidFill>
                <a:latin typeface="Consolas"/>
                <a:ea typeface="Calibri"/>
                <a:cs typeface="Times New Roman"/>
              </a:rPr>
              <a:t>pt</a:t>
            </a:r>
            <a:r>
              <a:rPr lang="en-US" sz="1600" dirty="0" err="1">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10;</a:t>
            </a:r>
            <a:endParaRPr lang="ru-RU" sz="1600" dirty="0">
              <a:ea typeface="Calibri"/>
              <a:cs typeface="Times New Roman"/>
            </a:endParaRPr>
          </a:p>
          <a:p>
            <a:pPr defTabSz="406400"/>
            <a:r>
              <a:rPr lang="en-US" sz="1600" dirty="0">
                <a:solidFill>
                  <a:srgbClr val="000080"/>
                </a:solidFill>
                <a:latin typeface="Consolas"/>
                <a:ea typeface="Calibri"/>
                <a:cs typeface="Times New Roman"/>
              </a:rPr>
              <a:t>	</a:t>
            </a:r>
            <a:r>
              <a:rPr lang="en-US" sz="1600" dirty="0" err="1">
                <a:solidFill>
                  <a:srgbClr val="000080"/>
                </a:solidFill>
                <a:latin typeface="Consolas"/>
                <a:ea typeface="Calibri"/>
                <a:cs typeface="Times New Roman"/>
              </a:rPr>
              <a:t>pt</a:t>
            </a:r>
            <a:r>
              <a:rPr lang="en-US" sz="1600" dirty="0" err="1">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20;</a:t>
            </a:r>
            <a:endParaRPr lang="ru-RU" sz="1600" dirty="0">
              <a:ea typeface="Calibri"/>
              <a:cs typeface="Times New Roman"/>
            </a:endParaRPr>
          </a:p>
          <a:p>
            <a:pPr defTabSz="406400"/>
            <a:r>
              <a:rPr lang="ru-RU" sz="1600" dirty="0">
                <a:solidFill>
                  <a:srgbClr val="000000"/>
                </a:solidFill>
                <a:latin typeface="Consolas"/>
                <a:ea typeface="Calibri"/>
                <a:cs typeface="Times New Roman"/>
              </a:rPr>
              <a:t> </a:t>
            </a:r>
            <a:endParaRPr lang="ru-RU" sz="1600" dirty="0">
              <a:ea typeface="Calibri"/>
              <a:cs typeface="Times New Roman"/>
            </a:endParaRP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Объявление переменной-структуры можно совместить</a:t>
            </a:r>
          </a:p>
          <a:p>
            <a:pPr defTabSz="406400"/>
            <a:r>
              <a:rPr lang="ru-RU" sz="1600" dirty="0">
                <a:solidFill>
                  <a:srgbClr val="008000"/>
                </a:solidFill>
                <a:latin typeface="Consolas"/>
                <a:ea typeface="Calibri"/>
                <a:cs typeface="Times New Roman"/>
              </a:rPr>
              <a:t>	// с инициализацией ее полей</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pt0</a:t>
            </a:r>
            <a:r>
              <a:rPr lang="en-US" sz="1600" dirty="0">
                <a:solidFill>
                  <a:srgbClr val="000000"/>
                </a:solidFill>
                <a:latin typeface="Consolas"/>
                <a:ea typeface="Calibri"/>
                <a:cs typeface="Times New Roman"/>
              </a:rPr>
              <a:t> = { 33, 24 };</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pt0</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33 &amp;&amp; </a:t>
            </a:r>
            <a:r>
              <a:rPr lang="en-US" sz="1600" dirty="0">
                <a:solidFill>
                  <a:srgbClr val="000080"/>
                </a:solidFill>
                <a:latin typeface="Consolas"/>
                <a:ea typeface="Calibri"/>
                <a:cs typeface="Times New Roman"/>
              </a:rPr>
              <a:t>pt0</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24);</a:t>
            </a:r>
            <a:endParaRPr lang="ru-RU" sz="1600" dirty="0">
              <a:ea typeface="Calibri"/>
              <a:cs typeface="Times New Roman"/>
            </a:endParaRP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Еще один способ инициализации структуры при ее объявлении</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pt1</a:t>
            </a:r>
            <a:r>
              <a:rPr lang="en-US" sz="1600" dirty="0">
                <a:solidFill>
                  <a:srgbClr val="000000"/>
                </a:solidFill>
                <a:latin typeface="Consolas"/>
                <a:ea typeface="Calibri"/>
                <a:cs typeface="Times New Roman"/>
              </a:rPr>
              <a:t>{ 14, -22 };</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14 &amp;&amp; </a:t>
            </a:r>
            <a:r>
              <a:rPr lang="en-US" sz="1600" dirty="0">
                <a:solidFill>
                  <a:srgbClr val="000080"/>
                </a:solidFill>
                <a:latin typeface="Consolas"/>
                <a:ea typeface="Calibri"/>
                <a:cs typeface="Times New Roman"/>
              </a:rPr>
              <a:t>pt1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-22);</a:t>
            </a:r>
            <a:endParaRPr lang="ru-RU" sz="1600" dirty="0">
              <a:ea typeface="Calibri"/>
              <a:cs typeface="Times New Roman"/>
            </a:endParaRPr>
          </a:p>
          <a:p>
            <a:pPr defTabSz="406400"/>
            <a:r>
              <a:rPr lang="ru-RU" sz="1600" dirty="0">
                <a:solidFill>
                  <a:srgbClr val="000000"/>
                </a:solidFill>
                <a:latin typeface="Consolas"/>
                <a:ea typeface="Calibri"/>
                <a:cs typeface="Times New Roman"/>
              </a:rPr>
              <a:t> </a:t>
            </a:r>
            <a:endParaRPr lang="ru-RU" sz="1600" dirty="0">
              <a:ea typeface="Calibri"/>
              <a:cs typeface="Times New Roman"/>
            </a:endParaRPr>
          </a:p>
          <a:p>
            <a:pPr defTabSz="406400"/>
            <a:r>
              <a:rPr lang="ru-RU" sz="1600" dirty="0">
                <a:solidFill>
                  <a:srgbClr val="008000"/>
                </a:solidFill>
                <a:latin typeface="Consolas"/>
                <a:ea typeface="Calibri"/>
                <a:cs typeface="Times New Roman"/>
              </a:rPr>
              <a:t>	// Недостающие поля при инициализации заполняются нулями</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pt2</a:t>
            </a:r>
            <a:r>
              <a:rPr lang="en-US" sz="1600" dirty="0">
                <a:solidFill>
                  <a:srgbClr val="000000"/>
                </a:solidFill>
                <a:latin typeface="Consolas"/>
                <a:ea typeface="Calibri"/>
                <a:cs typeface="Times New Roman"/>
              </a:rPr>
              <a:t> = { 21 };</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21 &amp;&amp; </a:t>
            </a:r>
            <a:r>
              <a:rPr lang="en-US" sz="1600" dirty="0">
                <a:solidFill>
                  <a:srgbClr val="000080"/>
                </a:solidFill>
                <a:latin typeface="Consolas"/>
                <a:ea typeface="Calibri"/>
                <a:cs typeface="Times New Roman"/>
              </a:rPr>
              <a:t>pt2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pt3</a:t>
            </a:r>
            <a:r>
              <a:rPr lang="en-US" sz="1600" dirty="0">
                <a:solidFill>
                  <a:srgbClr val="000000"/>
                </a:solidFill>
                <a:latin typeface="Consolas"/>
                <a:ea typeface="Calibri"/>
                <a:cs typeface="Times New Roman"/>
              </a:rPr>
              <a:t> = {};</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pt3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406400"/>
            <a:r>
              <a:rPr lang="ru-RU" sz="1600" dirty="0">
                <a:solidFill>
                  <a:srgbClr val="000000"/>
                </a:solidFill>
                <a:latin typeface="Consolas"/>
                <a:ea typeface="Calibri"/>
                <a:cs typeface="Times New Roman"/>
              </a:rPr>
              <a:t> </a:t>
            </a:r>
            <a:endParaRPr lang="ru-RU" sz="1600" dirty="0">
              <a:ea typeface="Calibri"/>
              <a:cs typeface="Times New Roman"/>
            </a:endParaRP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Поля глобальных и статических переменных-структур по умолчанию </a:t>
            </a: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инициализируются нулями</a:t>
            </a:r>
            <a:endParaRPr lang="ru-RU" sz="1600" dirty="0">
              <a:ea typeface="Calibri"/>
              <a:cs typeface="Times New Roman"/>
            </a:endParaRPr>
          </a:p>
          <a:p>
            <a:pPr defTabSz="406400"/>
            <a:r>
              <a:rPr lang="en-US" sz="1600" dirty="0">
                <a:solidFill>
                  <a:srgbClr val="0000FF"/>
                </a:solidFill>
                <a:latin typeface="Consolas"/>
                <a:ea typeface="Calibri"/>
                <a:cs typeface="Times New Roman"/>
              </a:rPr>
              <a:t>	static</a:t>
            </a: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pt4</a:t>
            </a:r>
            <a:r>
              <a:rPr lang="en-US" sz="1600" dirty="0">
                <a:solidFill>
                  <a:srgbClr val="000000"/>
                </a:solidFill>
                <a:latin typeface="Consolas"/>
                <a:ea typeface="Calibri"/>
                <a:cs typeface="Times New Roman"/>
              </a:rPr>
              <a:t>;</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pt4</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pt4</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globalPoint</a:t>
            </a:r>
            <a:r>
              <a:rPr lang="en-US" sz="1600" dirty="0" err="1">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err="1">
                <a:solidFill>
                  <a:srgbClr val="000080"/>
                </a:solidFill>
                <a:latin typeface="Consolas"/>
                <a:ea typeface="Calibri"/>
                <a:cs typeface="Times New Roman"/>
              </a:rPr>
              <a:t>globalPoint</a:t>
            </a:r>
            <a:r>
              <a:rPr lang="en-US" sz="1600" dirty="0" err="1">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p>
          <a:p>
            <a:pPr defTabSz="406400"/>
            <a:r>
              <a:rPr lang="en-US" sz="1600" dirty="0">
                <a:solidFill>
                  <a:srgbClr val="000000"/>
                </a:solidFill>
                <a:latin typeface="Consolas"/>
                <a:ea typeface="Calibri"/>
                <a:cs typeface="Times New Roman"/>
              </a:rPr>
              <a:t>}</a:t>
            </a:r>
            <a:endParaRPr lang="ru-RU" sz="1600" dirty="0">
              <a:ea typeface="Calibri"/>
              <a:cs typeface="Times New Roman"/>
            </a:endParaRPr>
          </a:p>
        </p:txBody>
      </p:sp>
      <p:sp>
        <p:nvSpPr>
          <p:cNvPr id="4" name="TextBox 3">
            <a:extLst>
              <a:ext uri="{FF2B5EF4-FFF2-40B4-BE49-F238E27FC236}">
                <a16:creationId xmlns:a16="http://schemas.microsoft.com/office/drawing/2014/main" id="{8E3E7911-990B-DB53-CE10-93563EA624BE}"/>
              </a:ext>
            </a:extLst>
          </p:cNvPr>
          <p:cNvSpPr txBox="1"/>
          <p:nvPr/>
        </p:nvSpPr>
        <p:spPr>
          <a:xfrm>
            <a:off x="5448410" y="0"/>
            <a:ext cx="5192697" cy="369332"/>
          </a:xfrm>
          <a:prstGeom prst="rect">
            <a:avLst/>
          </a:prstGeom>
          <a:noFill/>
        </p:spPr>
        <p:txBody>
          <a:bodyPr wrap="square">
            <a:spAutoFit/>
          </a:bodyPr>
          <a:lstStyle/>
          <a:p>
            <a:pPr algn="r"/>
            <a:r>
              <a:rPr lang="ru-RU" dirty="0">
                <a:hlinkClick r:id="rId2"/>
              </a:rPr>
              <a:t>https://wandbox.org/permlink/ql0qad5tyPqWFdcZ</a:t>
            </a:r>
            <a:r>
              <a:rPr lang="ru-RU" dirty="0"/>
              <a:t> </a:t>
            </a:r>
          </a:p>
        </p:txBody>
      </p:sp>
    </p:spTree>
    <p:extLst>
      <p:ext uri="{BB962C8B-B14F-4D97-AF65-F5344CB8AC3E}">
        <p14:creationId xmlns:p14="http://schemas.microsoft.com/office/powerpoint/2010/main" val="9251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5" end="15"/>
                                            </p:txEl>
                                          </p:spTgt>
                                        </p:tgtEl>
                                        <p:attrNameLst>
                                          <p:attrName>style.visibility</p:attrName>
                                        </p:attrNameLst>
                                      </p:cBhvr>
                                      <p:to>
                                        <p:strVal val="visible"/>
                                      </p:to>
                                    </p:set>
                                    <p:animEffect transition="in" filter="fade">
                                      <p:cBhvr>
                                        <p:cTn id="44" dur="500"/>
                                        <p:tgtEl>
                                          <p:spTgt spid="3">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25" end="25"/>
                                            </p:txEl>
                                          </p:spTgt>
                                        </p:tgtEl>
                                        <p:attrNameLst>
                                          <p:attrName>style.visibility</p:attrName>
                                        </p:attrNameLst>
                                      </p:cBhvr>
                                      <p:to>
                                        <p:strVal val="visible"/>
                                      </p:to>
                                    </p:set>
                                    <p:animEffect transition="in" filter="fade">
                                      <p:cBhvr>
                                        <p:cTn id="73"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0"/>
            <a:ext cx="9144000" cy="6647974"/>
          </a:xfrm>
          <a:prstGeom prst="rect">
            <a:avLst/>
          </a:prstGeom>
        </p:spPr>
        <p:txBody>
          <a:bodyPr wrap="square">
            <a:spAutoFit/>
          </a:bodyPr>
          <a:lstStyle/>
          <a:p>
            <a:pPr>
              <a:tabLst>
                <a:tab pos="506413" algn="l"/>
              </a:tabLst>
            </a:pPr>
            <a:r>
              <a:rPr lang="en-US" sz="1600" dirty="0" err="1">
                <a:solidFill>
                  <a:srgbClr val="0000FF"/>
                </a:solidFill>
                <a:latin typeface="Consolas"/>
                <a:ea typeface="Calibri"/>
                <a:cs typeface="Times New Roman"/>
              </a:rPr>
              <a:t>struct</a:t>
            </a: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Triangle</a:t>
            </a:r>
            <a:endParaRPr lang="ru-RU" sz="1600" dirty="0">
              <a:ea typeface="Calibri"/>
              <a:cs typeface="Times New Roman"/>
            </a:endParaRPr>
          </a:p>
          <a:p>
            <a:pPr>
              <a:tabLst>
                <a:tab pos="506413" algn="l"/>
              </a:tabLst>
            </a:pPr>
            <a:r>
              <a:rPr lang="en-US" sz="1600" dirty="0">
                <a:solidFill>
                  <a:srgbClr val="000000"/>
                </a:solidFill>
                <a:latin typeface="Consolas"/>
                <a:ea typeface="Calibri"/>
                <a:cs typeface="Times New Roman"/>
              </a:rPr>
              <a:t>{</a:t>
            </a:r>
            <a:endParaRPr lang="ru-RU" sz="1600" dirty="0">
              <a:ea typeface="Calibri"/>
              <a:cs typeface="Times New Roman"/>
            </a:endParaRPr>
          </a:p>
          <a:p>
            <a:pPr>
              <a:tabLst>
                <a:tab pos="506413" algn="l"/>
              </a:tabLst>
            </a:pP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endParaRPr lang="ru-RU" sz="1600" dirty="0">
              <a:ea typeface="Calibri"/>
              <a:cs typeface="Times New Roman"/>
            </a:endParaRPr>
          </a:p>
          <a:p>
            <a:pPr>
              <a:tabLst>
                <a:tab pos="506413" algn="l"/>
              </a:tabLst>
            </a:pP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endParaRPr lang="ru-RU" sz="1600" dirty="0">
              <a:ea typeface="Calibri"/>
              <a:cs typeface="Times New Roman"/>
            </a:endParaRPr>
          </a:p>
          <a:p>
            <a:pPr>
              <a:tabLst>
                <a:tab pos="506413" algn="l"/>
              </a:tabLst>
            </a:pPr>
            <a:r>
              <a:rPr lang="en-US" sz="1600" dirty="0">
                <a:solidFill>
                  <a:srgbClr val="000000"/>
                </a:solidFill>
                <a:latin typeface="Consolas"/>
                <a:ea typeface="Calibri"/>
                <a:cs typeface="Times New Roman"/>
              </a:rPr>
              <a:t>	</a:t>
            </a:r>
            <a:r>
              <a:rPr lang="ru-RU" sz="1600" dirty="0" err="1">
                <a:solidFill>
                  <a:srgbClr val="216F85"/>
                </a:solidFill>
                <a:latin typeface="Consolas"/>
                <a:ea typeface="Calibri"/>
                <a:cs typeface="Times New Roman"/>
              </a:rPr>
              <a:t>Point</a:t>
            </a:r>
            <a:r>
              <a:rPr lang="ru-RU" sz="1600" dirty="0">
                <a:solidFill>
                  <a:srgbClr val="000000"/>
                </a:solidFill>
                <a:latin typeface="Consolas"/>
                <a:ea typeface="Calibri"/>
                <a:cs typeface="Times New Roman"/>
              </a:rPr>
              <a:t> </a:t>
            </a:r>
            <a:r>
              <a:rPr lang="ru-RU" sz="1600" dirty="0">
                <a:solidFill>
                  <a:srgbClr val="000080"/>
                </a:solidFill>
                <a:latin typeface="Consolas"/>
                <a:ea typeface="Calibri"/>
                <a:cs typeface="Times New Roman"/>
              </a:rPr>
              <a:t>vertex3</a:t>
            </a:r>
            <a:r>
              <a:rPr lang="ru-RU" sz="1600" dirty="0">
                <a:solidFill>
                  <a:srgbClr val="000000"/>
                </a:solidFill>
                <a:latin typeface="Consolas"/>
                <a:ea typeface="Calibri"/>
                <a:cs typeface="Times New Roman"/>
              </a:rPr>
              <a:t>;</a:t>
            </a:r>
            <a:endParaRPr lang="ru-RU" sz="1600" dirty="0">
              <a:ea typeface="Calibri"/>
              <a:cs typeface="Times New Roman"/>
            </a:endParaRPr>
          </a:p>
          <a:p>
            <a:pPr>
              <a:tabLst>
                <a:tab pos="506413" algn="l"/>
              </a:tabLst>
            </a:pPr>
            <a:r>
              <a:rPr lang="ru-RU" sz="1600" dirty="0">
                <a:solidFill>
                  <a:srgbClr val="000000"/>
                </a:solidFill>
                <a:latin typeface="Consolas"/>
                <a:ea typeface="Calibri"/>
                <a:cs typeface="Times New Roman"/>
              </a:rPr>
              <a:t>};</a:t>
            </a:r>
          </a:p>
          <a:p>
            <a:pPr defTabSz="520700"/>
            <a:endParaRPr lang="ru-RU" sz="1600" dirty="0">
              <a:solidFill>
                <a:srgbClr val="008000"/>
              </a:solidFill>
              <a:latin typeface="Consolas"/>
              <a:ea typeface="Calibri"/>
              <a:cs typeface="Times New Roman"/>
            </a:endParaRPr>
          </a:p>
          <a:p>
            <a:pPr defTabSz="520700"/>
            <a:r>
              <a:rPr lang="ru-RU" sz="1600" dirty="0">
                <a:solidFill>
                  <a:srgbClr val="008000"/>
                </a:solidFill>
                <a:latin typeface="Consolas"/>
                <a:ea typeface="Calibri"/>
                <a:cs typeface="Times New Roman"/>
              </a:rPr>
              <a:t>// Инициализация структур, содержащих вложенные структуры</a:t>
            </a:r>
            <a:endParaRPr lang="ru-RU" sz="1600" dirty="0">
              <a:ea typeface="Calibri"/>
              <a:cs typeface="Times New Roman"/>
            </a:endParaRPr>
          </a:p>
          <a:p>
            <a:pPr defTabSz="520700"/>
            <a:r>
              <a:rPr lang="en-US" sz="1600" dirty="0">
                <a:solidFill>
                  <a:srgbClr val="0000FF"/>
                </a:solidFill>
                <a:highlight>
                  <a:srgbClr val="FFFFFF"/>
                </a:highlight>
                <a:latin typeface="Consolas"/>
              </a:rPr>
              <a:t>int</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dirty="0">
                <a:solidFill>
                  <a:srgbClr val="000000"/>
                </a:solidFill>
                <a:highlight>
                  <a:srgbClr val="FFFFFF"/>
                </a:highlight>
                <a:latin typeface="Consolas"/>
              </a:rPr>
              <a:t>()</a:t>
            </a:r>
          </a:p>
          <a:p>
            <a:pPr defTabSz="520700"/>
            <a:r>
              <a:rPr lang="ru-RU" sz="1600" dirty="0">
                <a:solidFill>
                  <a:srgbClr val="000000"/>
                </a:solidFill>
                <a:latin typeface="Consolas"/>
                <a:ea typeface="Calibri"/>
                <a:cs typeface="Times New Roman"/>
              </a:rPr>
              <a:t>{</a:t>
            </a:r>
            <a:endParaRPr lang="ru-RU" sz="1600" dirty="0">
              <a:ea typeface="Calibri"/>
              <a:cs typeface="Times New Roman"/>
            </a:endParaRPr>
          </a:p>
          <a:p>
            <a:pPr defTabSz="520700"/>
            <a:r>
              <a:rPr lang="ru-RU"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Triangle</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 =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{0, 0},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{20, 100},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{30, 15}</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20 &amp;&amp; </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100);</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30 &amp;&amp; </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15);</a:t>
            </a:r>
            <a:endParaRPr lang="ru-RU" sz="1600" dirty="0">
              <a:ea typeface="Calibri"/>
              <a:cs typeface="Times New Roman"/>
            </a:endParaRPr>
          </a:p>
          <a:p>
            <a:pPr defTabSz="520700"/>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ru-RU" sz="1600" dirty="0">
                <a:solidFill>
                  <a:srgbClr val="008000"/>
                </a:solidFill>
                <a:latin typeface="Consolas"/>
                <a:ea typeface="Calibri"/>
                <a:cs typeface="Times New Roman"/>
              </a:rPr>
              <a:t>// Структура, все поля которой будут проинициализированы нулями</a:t>
            </a:r>
            <a:endParaRPr lang="ru-RU" sz="1600" dirty="0">
              <a:ea typeface="Calibri"/>
              <a:cs typeface="Times New Roman"/>
            </a:endParaRPr>
          </a:p>
          <a:p>
            <a:pPr defTabSz="520700"/>
            <a:r>
              <a:rPr lang="ru-RU"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Triangle</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 =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520700"/>
            <a:r>
              <a:rPr lang="ru-RU" sz="1600" dirty="0">
                <a:solidFill>
                  <a:srgbClr val="000000"/>
                </a:solidFill>
                <a:latin typeface="Consolas"/>
                <a:ea typeface="Calibri"/>
                <a:cs typeface="Times New Roman"/>
              </a:rPr>
              <a:t>}</a:t>
            </a:r>
            <a:r>
              <a:rPr lang="ru-RU" sz="1600" dirty="0">
                <a:ea typeface="Calibri"/>
                <a:cs typeface="Times New Roman"/>
              </a:rPr>
              <a:t> </a:t>
            </a:r>
          </a:p>
        </p:txBody>
      </p:sp>
      <p:sp>
        <p:nvSpPr>
          <p:cNvPr id="4" name="TextBox 3">
            <a:extLst>
              <a:ext uri="{FF2B5EF4-FFF2-40B4-BE49-F238E27FC236}">
                <a16:creationId xmlns:a16="http://schemas.microsoft.com/office/drawing/2014/main" id="{2FDEBB5B-AACD-E70A-1167-7AF7E90046D8}"/>
              </a:ext>
            </a:extLst>
          </p:cNvPr>
          <p:cNvSpPr txBox="1"/>
          <p:nvPr/>
        </p:nvSpPr>
        <p:spPr>
          <a:xfrm>
            <a:off x="5428230" y="0"/>
            <a:ext cx="5264705" cy="369332"/>
          </a:xfrm>
          <a:prstGeom prst="rect">
            <a:avLst/>
          </a:prstGeom>
          <a:noFill/>
        </p:spPr>
        <p:txBody>
          <a:bodyPr wrap="square">
            <a:spAutoFit/>
          </a:bodyPr>
          <a:lstStyle/>
          <a:p>
            <a:pPr algn="r"/>
            <a:r>
              <a:rPr lang="ru-RU" dirty="0">
                <a:hlinkClick r:id="rId2"/>
              </a:rPr>
              <a:t>https://wandbox.org/permlink/rHWDQjFRIhIW4jKm</a:t>
            </a:r>
            <a:r>
              <a:rPr lang="en-US" dirty="0"/>
              <a:t> </a:t>
            </a:r>
            <a:endParaRPr lang="ru-RU" dirty="0"/>
          </a:p>
        </p:txBody>
      </p:sp>
    </p:spTree>
    <p:extLst>
      <p:ext uri="{BB962C8B-B14F-4D97-AF65-F5344CB8AC3E}">
        <p14:creationId xmlns:p14="http://schemas.microsoft.com/office/powerpoint/2010/main" val="1521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20" end="20"/>
                                            </p:txEl>
                                          </p:spTgt>
                                        </p:tgtEl>
                                        <p:attrNameLst>
                                          <p:attrName>style.visibility</p:attrName>
                                        </p:attrNameLst>
                                      </p:cBhvr>
                                      <p:to>
                                        <p:strVal val="visible"/>
                                      </p:to>
                                    </p:set>
                                    <p:animEffect transition="in" filter="fade">
                                      <p:cBhvr>
                                        <p:cTn id="58" dur="500"/>
                                        <p:tgtEl>
                                          <p:spTgt spid="3">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1992"/>
            <a:ext cx="9144000" cy="6422271"/>
          </a:xfrm>
          <a:prstGeom prst="rect">
            <a:avLst/>
          </a:prstGeom>
        </p:spPr>
        <p:txBody>
          <a:bodyPr wrap="square">
            <a:spAutoFit/>
          </a:bodyPr>
          <a:lstStyle/>
          <a:p>
            <a:pPr defTabSz="520700"/>
            <a:r>
              <a:rPr lang="ru-RU" sz="1300" dirty="0">
                <a:solidFill>
                  <a:srgbClr val="008000"/>
                </a:solidFill>
                <a:latin typeface="Consolas" panose="020B0609020204030204" pitchFamily="49" charset="0"/>
                <a:ea typeface="Calibri"/>
                <a:cs typeface="Times New Roman"/>
              </a:rPr>
              <a:t>// Структуры в качестве параметров функций и возвращаемых значений</a:t>
            </a:r>
            <a:endParaRPr lang="ru-RU" sz="1300" dirty="0">
              <a:latin typeface="Consolas" panose="020B0609020204030204" pitchFamily="49" charset="0"/>
              <a:ea typeface="Calibri"/>
              <a:cs typeface="Times New Roman"/>
            </a:endParaRPr>
          </a:p>
          <a:p>
            <a:pPr defTabSz="493713">
              <a:tabLst>
                <a:tab pos="506413" algn="l"/>
              </a:tabLst>
            </a:pPr>
            <a:r>
              <a:rPr lang="en-US" sz="1300" dirty="0">
                <a:solidFill>
                  <a:srgbClr val="0000FF"/>
                </a:solidFill>
                <a:latin typeface="Consolas" panose="020B0609020204030204" pitchFamily="49" charset="0"/>
                <a:ea typeface="Calibri"/>
                <a:cs typeface="Times New Roman"/>
              </a:rPr>
              <a:t>double</a:t>
            </a:r>
            <a:r>
              <a:rPr lang="en-US" sz="1300" dirty="0">
                <a:solidFill>
                  <a:srgbClr val="000000"/>
                </a:solidFill>
                <a:latin typeface="Consolas" panose="020B0609020204030204" pitchFamily="49" charset="0"/>
                <a:ea typeface="Calibri"/>
                <a:cs typeface="Times New Roman"/>
              </a:rPr>
              <a:t> </a:t>
            </a:r>
            <a:r>
              <a:rPr lang="en-US" sz="1300" dirty="0" err="1">
                <a:solidFill>
                  <a:srgbClr val="880000"/>
                </a:solidFill>
                <a:latin typeface="Consolas" panose="020B0609020204030204" pitchFamily="49" charset="0"/>
                <a:ea typeface="Calibri"/>
                <a:cs typeface="Times New Roman"/>
              </a:rPr>
              <a:t>CalculateDistance</a:t>
            </a:r>
            <a:r>
              <a:rPr lang="en-US" sz="1300" dirty="0">
                <a:solidFill>
                  <a:srgbClr val="000000"/>
                </a:solidFill>
                <a:latin typeface="Consolas" panose="020B0609020204030204" pitchFamily="49" charset="0"/>
                <a:ea typeface="Calibri"/>
                <a:cs typeface="Times New Roman"/>
              </a:rPr>
              <a:t>(</a:t>
            </a:r>
            <a:r>
              <a:rPr lang="en-US" sz="1300" dirty="0" err="1">
                <a:solidFill>
                  <a:srgbClr val="0000FF"/>
                </a:solidFill>
                <a:latin typeface="Consolas" panose="020B0609020204030204" pitchFamily="49" charset="0"/>
                <a:ea typeface="Calibri"/>
                <a:cs typeface="Times New Roman"/>
              </a:rPr>
              <a:t>const</a:t>
            </a:r>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&amp; </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 </a:t>
            </a:r>
            <a:r>
              <a:rPr lang="en-US" sz="1300" dirty="0" err="1">
                <a:solidFill>
                  <a:srgbClr val="0000FF"/>
                </a:solidFill>
                <a:latin typeface="Consolas" panose="020B0609020204030204" pitchFamily="49" charset="0"/>
                <a:ea typeface="Calibri"/>
                <a:cs typeface="Times New Roman"/>
              </a:rPr>
              <a:t>const</a:t>
            </a:r>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&amp; </a:t>
            </a:r>
            <a:r>
              <a:rPr lang="en-US" sz="1300" dirty="0">
                <a:solidFill>
                  <a:srgbClr val="000080"/>
                </a:solidFill>
                <a:latin typeface="Consolas" panose="020B0609020204030204" pitchFamily="49" charset="0"/>
                <a:ea typeface="Calibri"/>
                <a:cs typeface="Times New Roman"/>
              </a:rPr>
              <a:t>pt2</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tabLst>
                <a:tab pos="506413" algn="l"/>
              </a:tabLst>
            </a:pP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tabLst>
                <a:tab pos="506413"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FF"/>
                </a:solidFill>
                <a:latin typeface="Consolas" panose="020B0609020204030204" pitchFamily="49" charset="0"/>
                <a:ea typeface="Calibri"/>
                <a:cs typeface="Times New Roman"/>
              </a:rPr>
              <a:t>return</a:t>
            </a:r>
            <a:r>
              <a:rPr lang="en-US" sz="1300" dirty="0">
                <a:solidFill>
                  <a:srgbClr val="000000"/>
                </a:solidFill>
                <a:latin typeface="Consolas" panose="020B0609020204030204" pitchFamily="49" charset="0"/>
                <a:ea typeface="Calibri"/>
                <a:cs typeface="Times New Roman"/>
              </a:rPr>
              <a:t> </a:t>
            </a:r>
            <a:r>
              <a:rPr lang="en-US" sz="1300" i="1" dirty="0" err="1">
                <a:solidFill>
                  <a:srgbClr val="880000"/>
                </a:solidFill>
                <a:latin typeface="Consolas" panose="020B0609020204030204" pitchFamily="49" charset="0"/>
                <a:ea typeface="Calibri"/>
                <a:cs typeface="Times New Roman"/>
              </a:rPr>
              <a:t>hypot</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pt2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pt2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tabLst>
                <a:tab pos="506413" algn="l"/>
              </a:tabLst>
            </a:pPr>
            <a:r>
              <a:rPr lang="ru-RU"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a:tabLst>
                <a:tab pos="457200" algn="l"/>
              </a:tabLst>
            </a:pP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t>
            </a:r>
            <a:r>
              <a:rPr lang="en-US" sz="1300" dirty="0" err="1">
                <a:solidFill>
                  <a:srgbClr val="880000"/>
                </a:solidFill>
                <a:latin typeface="Consolas" panose="020B0609020204030204" pitchFamily="49" charset="0"/>
                <a:ea typeface="Calibri"/>
                <a:cs typeface="Times New Roman"/>
              </a:rPr>
              <a:t>CalculateTriangleCenter</a:t>
            </a:r>
            <a:r>
              <a:rPr lang="en-US" sz="1300" dirty="0">
                <a:solidFill>
                  <a:srgbClr val="000000"/>
                </a:solidFill>
                <a:latin typeface="Consolas" panose="020B0609020204030204" pitchFamily="49" charset="0"/>
                <a:ea typeface="Calibri"/>
                <a:cs typeface="Times New Roman"/>
              </a:rPr>
              <a:t>(</a:t>
            </a:r>
            <a:r>
              <a:rPr lang="en-US" sz="1300" dirty="0" err="1">
                <a:solidFill>
                  <a:srgbClr val="0000FF"/>
                </a:solidFill>
                <a:latin typeface="Consolas" panose="020B0609020204030204" pitchFamily="49" charset="0"/>
                <a:ea typeface="Calibri"/>
                <a:cs typeface="Times New Roman"/>
              </a:rPr>
              <a:t>const</a:t>
            </a:r>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 &amp;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FF"/>
                </a:solidFill>
                <a:latin typeface="Consolas" panose="020B0609020204030204" pitchFamily="49" charset="0"/>
                <a:ea typeface="Calibri"/>
                <a:cs typeface="Times New Roman"/>
              </a:rPr>
              <a:t>return</a:t>
            </a:r>
            <a:r>
              <a:rPr lang="ru-RU" sz="1300" dirty="0">
                <a:solidFill>
                  <a:srgbClr val="0000FF"/>
                </a:solidFill>
                <a:latin typeface="Consolas" panose="020B0609020204030204" pitchFamily="49" charset="0"/>
                <a:ea typeface="Calibri"/>
                <a:cs typeface="Times New Roman"/>
              </a:rPr>
              <a:t> </a:t>
            </a: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vertex3</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3,</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vertex3</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3,</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	</a:t>
            </a:r>
            <a:r>
              <a:rPr lang="ru-RU"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a:spcAft>
                <a:spcPts val="1000"/>
              </a:spcAft>
              <a:tabLst>
                <a:tab pos="457200" algn="l"/>
              </a:tabLst>
            </a:pPr>
            <a:r>
              <a:rPr lang="ru-RU"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r>
              <a:rPr lang="en-US" sz="1300" dirty="0">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i="1" dirty="0">
                <a:solidFill>
                  <a:srgbClr val="880000"/>
                </a:solidFill>
                <a:highlight>
                  <a:srgbClr val="FFFFFF"/>
                </a:highlight>
                <a:latin typeface="Consolas" panose="020B0609020204030204" pitchFamily="49" charset="0"/>
              </a:rPr>
              <a:t>main</a:t>
            </a:r>
            <a:r>
              <a:rPr lang="en-US" sz="1300" dirty="0">
                <a:solidFill>
                  <a:srgbClr val="000000"/>
                </a:solidFill>
                <a:highlight>
                  <a:srgbClr val="FFFFFF"/>
                </a:highlight>
                <a:latin typeface="Consolas" panose="020B0609020204030204" pitchFamily="49" charset="0"/>
              </a:rPr>
              <a:t>()</a:t>
            </a:r>
          </a:p>
          <a:p>
            <a:r>
              <a:rPr lang="ru-RU" sz="1300" dirty="0">
                <a:solidFill>
                  <a:srgbClr val="000000"/>
                </a:solidFill>
                <a:highlight>
                  <a:srgbClr val="FFFFFF"/>
                </a:highlight>
                <a:latin typeface="Consolas" panose="020B0609020204030204" pitchFamily="49" charset="0"/>
              </a:rPr>
              <a:t>{</a:t>
            </a: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t0</a:t>
            </a:r>
            <a:r>
              <a:rPr lang="en-US" sz="1300" dirty="0">
                <a:solidFill>
                  <a:srgbClr val="000000"/>
                </a:solidFill>
                <a:latin typeface="Consolas" panose="020B0609020204030204" pitchFamily="49" charset="0"/>
                <a:ea typeface="Calibri"/>
                <a:cs typeface="Times New Roman"/>
              </a:rPr>
              <a:t> =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 0, 0 }, { 10, -20 }, {20, 20}</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0000FF"/>
                </a:solidFill>
                <a:latin typeface="Consolas" panose="020B0609020204030204" pitchFamily="49" charset="0"/>
                <a:ea typeface="Calibri"/>
                <a:cs typeface="Times New Roman"/>
              </a:rPr>
              <a:t>auto</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center</a:t>
            </a:r>
            <a:r>
              <a:rPr lang="en-US" sz="1300" dirty="0">
                <a:solidFill>
                  <a:srgbClr val="000000"/>
                </a:solidFill>
                <a:latin typeface="Consolas" panose="020B0609020204030204" pitchFamily="49" charset="0"/>
                <a:ea typeface="Calibri"/>
                <a:cs typeface="Times New Roman"/>
              </a:rPr>
              <a:t> = </a:t>
            </a:r>
            <a:r>
              <a:rPr lang="en-US" sz="1300" dirty="0" err="1">
                <a:solidFill>
                  <a:srgbClr val="880000"/>
                </a:solidFill>
                <a:latin typeface="Consolas" panose="020B0609020204030204" pitchFamily="49" charset="0"/>
                <a:ea typeface="Calibri"/>
                <a:cs typeface="Times New Roman"/>
              </a:rPr>
              <a:t>CalculateTriangleCenter</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t0</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i="1" dirty="0">
                <a:solidFill>
                  <a:srgbClr val="6F008A"/>
                </a:solidFill>
                <a:latin typeface="Consolas" panose="020B0609020204030204" pitchFamily="49" charset="0"/>
                <a:ea typeface="Calibri"/>
                <a:cs typeface="Times New Roman"/>
              </a:rPr>
              <a:t>assert</a:t>
            </a:r>
            <a:r>
              <a:rPr lang="en-US" sz="1300" dirty="0">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center</a:t>
            </a:r>
            <a:r>
              <a:rPr lang="en-US" sz="1300" dirty="0" err="1">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10 &amp;&amp; </a:t>
            </a:r>
            <a:r>
              <a:rPr lang="en-US" sz="1300" dirty="0" err="1">
                <a:solidFill>
                  <a:srgbClr val="000080"/>
                </a:solidFill>
                <a:latin typeface="Consolas" panose="020B0609020204030204" pitchFamily="49" charset="0"/>
                <a:ea typeface="Calibri"/>
                <a:cs typeface="Times New Roman"/>
              </a:rPr>
              <a:t>center</a:t>
            </a:r>
            <a:r>
              <a:rPr lang="en-US" sz="1300" dirty="0" err="1">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0);</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ru-RU" sz="1300" dirty="0">
                <a:solidFill>
                  <a:srgbClr val="008000"/>
                </a:solidFill>
                <a:latin typeface="Consolas" panose="020B0609020204030204" pitchFamily="49" charset="0"/>
                <a:ea typeface="Calibri"/>
                <a:cs typeface="Times New Roman"/>
              </a:rPr>
              <a:t>// При передаче в функцию можно создать экземпляр структуры без объявления переменной</a:t>
            </a:r>
            <a:endParaRPr lang="ru-RU" sz="1300" dirty="0">
              <a:latin typeface="Consolas" panose="020B0609020204030204" pitchFamily="49" charset="0"/>
              <a:ea typeface="Calibri"/>
              <a:cs typeface="Times New Roman"/>
            </a:endParaRPr>
          </a:p>
          <a:p>
            <a:pPr defTabSz="520700"/>
            <a:r>
              <a:rPr lang="ru-RU" sz="1300" dirty="0">
                <a:solidFill>
                  <a:srgbClr val="000000"/>
                </a:solidFill>
                <a:latin typeface="Consolas" panose="020B0609020204030204" pitchFamily="49" charset="0"/>
                <a:ea typeface="Calibri"/>
                <a:cs typeface="Times New Roman"/>
              </a:rPr>
              <a:t>	</a:t>
            </a:r>
            <a:r>
              <a:rPr lang="ru-RU" sz="1300" dirty="0">
                <a:solidFill>
                  <a:srgbClr val="008000"/>
                </a:solidFill>
                <a:latin typeface="Consolas" panose="020B0609020204030204" pitchFamily="49" charset="0"/>
                <a:ea typeface="Calibri"/>
                <a:cs typeface="Times New Roman"/>
              </a:rPr>
              <a:t>// В этом случае в функцию будет передана ссылка временный объект</a:t>
            </a:r>
            <a:endParaRPr lang="ru-RU" sz="1300" dirty="0">
              <a:latin typeface="Consolas" panose="020B0609020204030204" pitchFamily="49" charset="0"/>
              <a:ea typeface="Calibri"/>
              <a:cs typeface="Times New Roman"/>
            </a:endParaRPr>
          </a:p>
          <a:p>
            <a:pPr defTabSz="520700"/>
            <a:r>
              <a:rPr lang="ru-RU"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center</a:t>
            </a:r>
            <a:r>
              <a:rPr lang="en-US" sz="1300" dirty="0">
                <a:solidFill>
                  <a:srgbClr val="000000"/>
                </a:solidFill>
                <a:latin typeface="Consolas" panose="020B0609020204030204" pitchFamily="49" charset="0"/>
                <a:ea typeface="Calibri"/>
                <a:cs typeface="Times New Roman"/>
              </a:rPr>
              <a:t> = </a:t>
            </a:r>
            <a:r>
              <a:rPr lang="en-US" sz="1300" dirty="0" err="1">
                <a:solidFill>
                  <a:srgbClr val="880000"/>
                </a:solidFill>
                <a:latin typeface="Consolas" panose="020B0609020204030204" pitchFamily="49" charset="0"/>
                <a:ea typeface="Calibri"/>
                <a:cs typeface="Times New Roman"/>
              </a:rPr>
              <a:t>CalculateTriangleCenter</a:t>
            </a:r>
            <a:r>
              <a:rPr lang="en-US" sz="1300" dirty="0">
                <a:solidFill>
                  <a:srgbClr val="000000"/>
                </a:solidFill>
                <a:latin typeface="Consolas" panose="020B0609020204030204" pitchFamily="49" charset="0"/>
                <a:ea typeface="Calibri"/>
                <a:cs typeface="Times New Roman"/>
              </a:rPr>
              <a:t>({ { 0, 0 }, { -20, 10 }, { 20, 20 }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i="1" dirty="0">
                <a:solidFill>
                  <a:srgbClr val="6F008A"/>
                </a:solidFill>
                <a:latin typeface="Consolas" panose="020B0609020204030204" pitchFamily="49" charset="0"/>
                <a:ea typeface="Calibri"/>
                <a:cs typeface="Times New Roman"/>
              </a:rPr>
              <a:t>assert</a:t>
            </a:r>
            <a:r>
              <a:rPr lang="en-US" sz="1300" dirty="0">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center</a:t>
            </a:r>
            <a:r>
              <a:rPr lang="en-US" sz="1300" dirty="0" err="1">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0 &amp;&amp; </a:t>
            </a:r>
            <a:r>
              <a:rPr lang="en-US" sz="1300" dirty="0" err="1">
                <a:solidFill>
                  <a:srgbClr val="000080"/>
                </a:solidFill>
                <a:latin typeface="Consolas" panose="020B0609020204030204" pitchFamily="49" charset="0"/>
                <a:ea typeface="Calibri"/>
                <a:cs typeface="Times New Roman"/>
              </a:rPr>
              <a:t>center</a:t>
            </a:r>
            <a:r>
              <a:rPr lang="en-US" sz="1300" dirty="0" err="1">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10);</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pt0</a:t>
            </a:r>
            <a:r>
              <a:rPr lang="en-US" sz="1300" dirty="0">
                <a:solidFill>
                  <a:srgbClr val="000000"/>
                </a:solidFill>
                <a:latin typeface="Consolas" panose="020B0609020204030204" pitchFamily="49" charset="0"/>
                <a:ea typeface="Calibri"/>
                <a:cs typeface="Times New Roman"/>
              </a:rPr>
              <a:t>{ 1, 1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 4, 5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0000FF"/>
                </a:solidFill>
                <a:latin typeface="Consolas" panose="020B0609020204030204" pitchFamily="49" charset="0"/>
                <a:ea typeface="Calibri"/>
                <a:cs typeface="Times New Roman"/>
              </a:rPr>
              <a:t>double</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distance</a:t>
            </a:r>
            <a:r>
              <a:rPr lang="en-US" sz="1300" dirty="0">
                <a:solidFill>
                  <a:srgbClr val="000000"/>
                </a:solidFill>
                <a:latin typeface="Consolas" panose="020B0609020204030204" pitchFamily="49" charset="0"/>
                <a:ea typeface="Calibri"/>
                <a:cs typeface="Times New Roman"/>
              </a:rPr>
              <a:t> = </a:t>
            </a:r>
            <a:r>
              <a:rPr lang="en-US" sz="1300" dirty="0" err="1">
                <a:solidFill>
                  <a:srgbClr val="880000"/>
                </a:solidFill>
                <a:latin typeface="Consolas" panose="020B0609020204030204" pitchFamily="49" charset="0"/>
                <a:ea typeface="Calibri"/>
                <a:cs typeface="Times New Roman"/>
              </a:rPr>
              <a:t>CalculateDistance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pt0</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ru-RU" sz="1300" dirty="0">
                <a:solidFill>
                  <a:srgbClr val="008000"/>
                </a:solidFill>
                <a:latin typeface="Consolas" panose="020B0609020204030204" pitchFamily="49" charset="0"/>
                <a:ea typeface="Calibri"/>
                <a:cs typeface="Times New Roman"/>
              </a:rPr>
              <a:t>// Проверка чисел с плавающей запятой на приблизительное равенство</a:t>
            </a:r>
            <a:endParaRPr lang="ru-RU" sz="1300" dirty="0">
              <a:latin typeface="Consolas" panose="020B0609020204030204" pitchFamily="49" charset="0"/>
              <a:ea typeface="Calibri"/>
              <a:cs typeface="Times New Roman"/>
            </a:endParaRPr>
          </a:p>
          <a:p>
            <a:pPr defTabSz="520700"/>
            <a:r>
              <a:rPr lang="ru-RU" sz="1300" dirty="0">
                <a:solidFill>
                  <a:srgbClr val="000000"/>
                </a:solidFill>
                <a:latin typeface="Consolas" panose="020B0609020204030204" pitchFamily="49" charset="0"/>
                <a:ea typeface="Calibri"/>
                <a:cs typeface="Times New Roman"/>
              </a:rPr>
              <a:t>	</a:t>
            </a:r>
            <a:r>
              <a:rPr lang="en-US" sz="1300" i="1" dirty="0">
                <a:solidFill>
                  <a:srgbClr val="6F008A"/>
                </a:solidFill>
                <a:latin typeface="Consolas" panose="020B0609020204030204" pitchFamily="49" charset="0"/>
                <a:ea typeface="Calibri"/>
                <a:cs typeface="Times New Roman"/>
              </a:rPr>
              <a:t>assert</a:t>
            </a:r>
            <a:r>
              <a:rPr lang="en-US" sz="1300" dirty="0">
                <a:solidFill>
                  <a:srgbClr val="000000"/>
                </a:solidFill>
                <a:latin typeface="Consolas" panose="020B0609020204030204" pitchFamily="49" charset="0"/>
                <a:ea typeface="Calibri"/>
                <a:cs typeface="Times New Roman"/>
              </a:rPr>
              <a:t>(</a:t>
            </a:r>
            <a:r>
              <a:rPr lang="en-US" sz="1300" i="1" dirty="0">
                <a:solidFill>
                  <a:srgbClr val="880000"/>
                </a:solidFill>
                <a:latin typeface="Consolas" panose="020B0609020204030204" pitchFamily="49" charset="0"/>
                <a:ea typeface="Calibri"/>
                <a:cs typeface="Times New Roman"/>
              </a:rPr>
              <a:t>abs</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distance</a:t>
            </a:r>
            <a:r>
              <a:rPr lang="en-US" sz="1300" dirty="0">
                <a:solidFill>
                  <a:srgbClr val="000000"/>
                </a:solidFill>
                <a:latin typeface="Consolas" panose="020B0609020204030204" pitchFamily="49" charset="0"/>
                <a:ea typeface="Calibri"/>
                <a:cs typeface="Times New Roman"/>
              </a:rPr>
              <a:t> - 5.0) &lt;= </a:t>
            </a:r>
            <a:r>
              <a:rPr lang="en-US" sz="1300" dirty="0">
                <a:solidFill>
                  <a:srgbClr val="216F85"/>
                </a:solidFill>
                <a:latin typeface="Consolas" panose="020B0609020204030204" pitchFamily="49" charset="0"/>
                <a:ea typeface="Calibri"/>
                <a:cs typeface="Times New Roman"/>
              </a:rPr>
              <a:t>std</a:t>
            </a:r>
            <a:r>
              <a:rPr lang="en-US" sz="1300" dirty="0">
                <a:solidFill>
                  <a:srgbClr val="000000"/>
                </a:solidFill>
                <a:latin typeface="Consolas" panose="020B0609020204030204" pitchFamily="49" charset="0"/>
                <a:ea typeface="Calibri"/>
                <a:cs typeface="Times New Roman"/>
              </a:rPr>
              <a:t>::</a:t>
            </a:r>
            <a:r>
              <a:rPr lang="en-US" sz="1300" dirty="0" err="1">
                <a:solidFill>
                  <a:srgbClr val="216F85"/>
                </a:solidFill>
                <a:latin typeface="Consolas" panose="020B0609020204030204" pitchFamily="49" charset="0"/>
                <a:ea typeface="Calibri"/>
                <a:cs typeface="Times New Roman"/>
              </a:rPr>
              <a:t>numeric_limits</a:t>
            </a:r>
            <a:r>
              <a:rPr lang="en-US" sz="1300" dirty="0">
                <a:solidFill>
                  <a:srgbClr val="000000"/>
                </a:solidFill>
                <a:latin typeface="Consolas" panose="020B0609020204030204" pitchFamily="49" charset="0"/>
                <a:ea typeface="Calibri"/>
                <a:cs typeface="Times New Roman"/>
              </a:rPr>
              <a:t>&lt;</a:t>
            </a:r>
            <a:r>
              <a:rPr lang="en-US" sz="1300" dirty="0">
                <a:solidFill>
                  <a:srgbClr val="0000FF"/>
                </a:solidFill>
                <a:latin typeface="Consolas" panose="020B0609020204030204" pitchFamily="49" charset="0"/>
                <a:ea typeface="Calibri"/>
                <a:cs typeface="Times New Roman"/>
              </a:rPr>
              <a:t>double</a:t>
            </a:r>
            <a:r>
              <a:rPr lang="en-US" sz="1300" dirty="0">
                <a:solidFill>
                  <a:srgbClr val="000000"/>
                </a:solidFill>
                <a:latin typeface="Consolas" panose="020B0609020204030204" pitchFamily="49" charset="0"/>
                <a:ea typeface="Calibri"/>
                <a:cs typeface="Times New Roman"/>
              </a:rPr>
              <a:t>&gt;::</a:t>
            </a:r>
            <a:r>
              <a:rPr lang="en-US" sz="1300" dirty="0">
                <a:solidFill>
                  <a:srgbClr val="216F85"/>
                </a:solidFill>
                <a:latin typeface="Consolas" panose="020B0609020204030204" pitchFamily="49" charset="0"/>
                <a:ea typeface="Calibri"/>
                <a:cs typeface="Times New Roman"/>
              </a:rPr>
              <a:t>epsilon</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spcAft>
                <a:spcPts val="1000"/>
              </a:spcAft>
            </a:pPr>
            <a:r>
              <a:rPr lang="ru-RU" sz="1300" dirty="0">
                <a:solidFill>
                  <a:srgbClr val="000000"/>
                </a:solidFill>
                <a:latin typeface="Consolas" panose="020B0609020204030204" pitchFamily="49" charset="0"/>
                <a:ea typeface="Calibri"/>
                <a:cs typeface="Times New Roman"/>
              </a:rPr>
              <a:t>}</a:t>
            </a:r>
            <a:r>
              <a:rPr lang="ru-RU" sz="1300" dirty="0">
                <a:latin typeface="Consolas" panose="020B0609020204030204" pitchFamily="49" charset="0"/>
                <a:ea typeface="Calibri"/>
                <a:cs typeface="Times New Roman"/>
              </a:rPr>
              <a:t> </a:t>
            </a:r>
          </a:p>
        </p:txBody>
      </p:sp>
      <p:sp>
        <p:nvSpPr>
          <p:cNvPr id="4" name="TextBox 3">
            <a:extLst>
              <a:ext uri="{FF2B5EF4-FFF2-40B4-BE49-F238E27FC236}">
                <a16:creationId xmlns:a16="http://schemas.microsoft.com/office/drawing/2014/main" id="{5504820E-6BD2-3EA0-1040-61FB9D9C0D41}"/>
              </a:ext>
            </a:extLst>
          </p:cNvPr>
          <p:cNvSpPr txBox="1"/>
          <p:nvPr/>
        </p:nvSpPr>
        <p:spPr>
          <a:xfrm>
            <a:off x="5400111" y="6486677"/>
            <a:ext cx="5232466" cy="369332"/>
          </a:xfrm>
          <a:prstGeom prst="rect">
            <a:avLst/>
          </a:prstGeom>
          <a:noFill/>
        </p:spPr>
        <p:txBody>
          <a:bodyPr wrap="square">
            <a:spAutoFit/>
          </a:bodyPr>
          <a:lstStyle/>
          <a:p>
            <a:pPr algn="r"/>
            <a:r>
              <a:rPr lang="ru-RU" dirty="0">
                <a:hlinkClick r:id="rId2"/>
              </a:rPr>
              <a:t>https://wandbox.org/permlink/A1fCoKswoDUK62fv</a:t>
            </a:r>
            <a:r>
              <a:rPr lang="en-US" dirty="0"/>
              <a:t> </a:t>
            </a:r>
            <a:endParaRPr lang="ru-RU" dirty="0"/>
          </a:p>
        </p:txBody>
      </p:sp>
    </p:spTree>
    <p:extLst>
      <p:ext uri="{BB962C8B-B14F-4D97-AF65-F5344CB8AC3E}">
        <p14:creationId xmlns:p14="http://schemas.microsoft.com/office/powerpoint/2010/main" val="214507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fade">
                                      <p:cBhvr>
                                        <p:cTn id="10" dur="500"/>
                                        <p:tgtEl>
                                          <p:spTgt spid="3">
                                            <p:txEl>
                                              <p:pRg st="15" end="1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500"/>
                                        <p:tgtEl>
                                          <p:spTgt spid="3">
                                            <p:txEl>
                                              <p:pRg st="16"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7" end="17"/>
                                            </p:txEl>
                                          </p:spTgt>
                                        </p:tgtEl>
                                        <p:attrNameLst>
                                          <p:attrName>style.visibility</p:attrName>
                                        </p:attrNameLst>
                                      </p:cBhvr>
                                      <p:to>
                                        <p:strVal val="visible"/>
                                      </p:to>
                                    </p:set>
                                    <p:animEffect transition="in" filter="fade">
                                      <p:cBhvr>
                                        <p:cTn id="18" dur="500"/>
                                        <p:tgtEl>
                                          <p:spTgt spid="3">
                                            <p:txEl>
                                              <p:pRg st="17" end="1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animEffect transition="in" filter="fade">
                                      <p:cBhvr>
                                        <p:cTn id="21" dur="500"/>
                                        <p:tgtEl>
                                          <p:spTgt spid="3">
                                            <p:txEl>
                                              <p:pRg st="18" end="1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animEffect transition="in" filter="fade">
                                      <p:cBhvr>
                                        <p:cTn id="47" dur="500"/>
                                        <p:tgtEl>
                                          <p:spTgt spid="3">
                                            <p:txEl>
                                              <p:pRg st="20" end="2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1" end="21"/>
                                            </p:txEl>
                                          </p:spTgt>
                                        </p:tgtEl>
                                        <p:attrNameLst>
                                          <p:attrName>style.visibility</p:attrName>
                                        </p:attrNameLst>
                                      </p:cBhvr>
                                      <p:to>
                                        <p:strVal val="visible"/>
                                      </p:to>
                                    </p:set>
                                    <p:animEffect transition="in" filter="fade">
                                      <p:cBhvr>
                                        <p:cTn id="50" dur="500"/>
                                        <p:tgtEl>
                                          <p:spTgt spid="3">
                                            <p:txEl>
                                              <p:pRg st="21" end="2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2" end="22"/>
                                            </p:txEl>
                                          </p:spTgt>
                                        </p:tgtEl>
                                        <p:attrNameLst>
                                          <p:attrName>style.visibility</p:attrName>
                                        </p:attrNameLst>
                                      </p:cBhvr>
                                      <p:to>
                                        <p:strVal val="visible"/>
                                      </p:to>
                                    </p:set>
                                    <p:animEffect transition="in" filter="fade">
                                      <p:cBhvr>
                                        <p:cTn id="53" dur="500"/>
                                        <p:tgtEl>
                                          <p:spTgt spid="3">
                                            <p:txEl>
                                              <p:pRg st="22" end="2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3" end="23"/>
                                            </p:txEl>
                                          </p:spTgt>
                                        </p:tgtEl>
                                        <p:attrNameLst>
                                          <p:attrName>style.visibility</p:attrName>
                                        </p:attrNameLst>
                                      </p:cBhvr>
                                      <p:to>
                                        <p:strVal val="visible"/>
                                      </p:to>
                                    </p:set>
                                    <p:animEffect transition="in" filter="fade">
                                      <p:cBhvr>
                                        <p:cTn id="56" dur="500"/>
                                        <p:tgtEl>
                                          <p:spTgt spid="3">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0" end="0"/>
                                            </p:txEl>
                                          </p:spTgt>
                                        </p:tgtEl>
                                        <p:attrNameLst>
                                          <p:attrName>style.visibility</p:attrName>
                                        </p:attrNameLst>
                                      </p:cBhvr>
                                      <p:to>
                                        <p:strVal val="visible"/>
                                      </p:to>
                                    </p:set>
                                    <p:animEffect transition="in" filter="fade">
                                      <p:cBhvr>
                                        <p:cTn id="59" dur="500"/>
                                        <p:tgtEl>
                                          <p:spTgt spid="3">
                                            <p:txEl>
                                              <p:pRg st="0" end="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fade">
                                      <p:cBhvr>
                                        <p:cTn id="62" dur="500"/>
                                        <p:tgtEl>
                                          <p:spTgt spid="3">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fade">
                                      <p:cBhvr>
                                        <p:cTn id="65" dur="500"/>
                                        <p:tgtEl>
                                          <p:spTgt spid="3">
                                            <p:txEl>
                                              <p:pRg st="2" end="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fade">
                                      <p:cBhvr>
                                        <p:cTn id="68" dur="500"/>
                                        <p:tgtEl>
                                          <p:spTgt spid="3">
                                            <p:txEl>
                                              <p:pRg st="3" end="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fade">
                                      <p:cBhvr>
                                        <p:cTn id="71" dur="500"/>
                                        <p:tgtEl>
                                          <p:spTgt spid="3">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25" end="25"/>
                                            </p:txEl>
                                          </p:spTgt>
                                        </p:tgtEl>
                                        <p:attrNameLst>
                                          <p:attrName>style.visibility</p:attrName>
                                        </p:attrNameLst>
                                      </p:cBhvr>
                                      <p:to>
                                        <p:strVal val="visible"/>
                                      </p:to>
                                    </p:set>
                                    <p:animEffect transition="in" filter="fade">
                                      <p:cBhvr>
                                        <p:cTn id="76" dur="500"/>
                                        <p:tgtEl>
                                          <p:spTgt spid="3">
                                            <p:txEl>
                                              <p:pRg st="25" end="2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6" end="26"/>
                                            </p:txEl>
                                          </p:spTgt>
                                        </p:tgtEl>
                                        <p:attrNameLst>
                                          <p:attrName>style.visibility</p:attrName>
                                        </p:attrNameLst>
                                      </p:cBhvr>
                                      <p:to>
                                        <p:strVal val="visible"/>
                                      </p:to>
                                    </p:set>
                                    <p:animEffect transition="in" filter="fade">
                                      <p:cBhvr>
                                        <p:cTn id="79" dur="500"/>
                                        <p:tgtEl>
                                          <p:spTgt spid="3">
                                            <p:txEl>
                                              <p:pRg st="26" end="26"/>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7" end="27"/>
                                            </p:txEl>
                                          </p:spTgt>
                                        </p:tgtEl>
                                        <p:attrNameLst>
                                          <p:attrName>style.visibility</p:attrName>
                                        </p:attrNameLst>
                                      </p:cBhvr>
                                      <p:to>
                                        <p:strVal val="visible"/>
                                      </p:to>
                                    </p:set>
                                    <p:animEffect transition="in" filter="fade">
                                      <p:cBhvr>
                                        <p:cTn id="82" dur="500"/>
                                        <p:tgtEl>
                                          <p:spTgt spid="3">
                                            <p:txEl>
                                              <p:pRg st="27" end="27"/>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8" end="28"/>
                                            </p:txEl>
                                          </p:spTgt>
                                        </p:tgtEl>
                                        <p:attrNameLst>
                                          <p:attrName>style.visibility</p:attrName>
                                        </p:attrNameLst>
                                      </p:cBhvr>
                                      <p:to>
                                        <p:strVal val="visible"/>
                                      </p:to>
                                    </p:set>
                                    <p:animEffect transition="in" filter="fade">
                                      <p:cBhvr>
                                        <p:cTn id="85" dur="500"/>
                                        <p:tgtEl>
                                          <p:spTgt spid="3">
                                            <p:txEl>
                                              <p:pRg st="28" end="28"/>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9" end="29"/>
                                            </p:txEl>
                                          </p:spTgt>
                                        </p:tgtEl>
                                        <p:attrNameLst>
                                          <p:attrName>style.visibility</p:attrName>
                                        </p:attrNameLst>
                                      </p:cBhvr>
                                      <p:to>
                                        <p:strVal val="visible"/>
                                      </p:to>
                                    </p:set>
                                    <p:animEffect transition="in" filter="fade">
                                      <p:cBhvr>
                                        <p:cTn id="88" dur="500"/>
                                        <p:tgtEl>
                                          <p:spTgt spid="3">
                                            <p:txEl>
                                              <p:pRg st="29"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24000" y="0"/>
            <a:ext cx="8928992" cy="6463308"/>
          </a:xfrm>
          <a:prstGeom prst="rect">
            <a:avLst/>
          </a:prstGeom>
        </p:spPr>
        <p:txBody>
          <a:bodyPr wrap="square">
            <a:spAutoFit/>
          </a:bodyPr>
          <a:lstStyle/>
          <a:p>
            <a:pPr defTabSz="457200"/>
            <a:r>
              <a:rPr lang="en-US" dirty="0" err="1">
                <a:solidFill>
                  <a:srgbClr val="0000FF"/>
                </a:solidFill>
                <a:latin typeface="Consolas"/>
                <a:ea typeface="Calibri"/>
                <a:cs typeface="Times New Roman"/>
              </a:rPr>
              <a:t>enum</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class</a:t>
            </a:r>
            <a:r>
              <a:rPr lang="en-US" dirty="0">
                <a:solidFill>
                  <a:srgbClr val="000000"/>
                </a:solidFill>
                <a:latin typeface="Consolas"/>
                <a:ea typeface="Calibri"/>
                <a:cs typeface="Times New Roman"/>
              </a:rPr>
              <a:t> </a:t>
            </a:r>
            <a:r>
              <a:rPr lang="en-US" dirty="0">
                <a:solidFill>
                  <a:srgbClr val="216F85"/>
                </a:solidFill>
                <a:latin typeface="Consolas"/>
                <a:ea typeface="Calibri"/>
                <a:cs typeface="Times New Roman"/>
              </a:rPr>
              <a:t>Month</a:t>
            </a:r>
            <a:endParaRPr lang="ru-RU" dirty="0">
              <a:ea typeface="Calibri"/>
              <a:cs typeface="Times New Roman"/>
            </a:endParaRPr>
          </a:p>
          <a:p>
            <a:pPr defTabSz="457200"/>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January</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February</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March</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April</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May</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June</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July</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August</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September</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October</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November</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December</a:t>
            </a:r>
            <a:endParaRPr lang="ru-RU" dirty="0">
              <a:ea typeface="Calibri"/>
              <a:cs typeface="Times New Roman"/>
            </a:endParaRPr>
          </a:p>
          <a:p>
            <a:pPr defTabSz="457200"/>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endParaRPr lang="ru-RU" dirty="0">
              <a:ea typeface="Calibri"/>
              <a:cs typeface="Times New Roman"/>
            </a:endParaRPr>
          </a:p>
          <a:p>
            <a:pPr defTabSz="457200"/>
            <a:r>
              <a:rPr lang="en-US" dirty="0" err="1">
                <a:solidFill>
                  <a:srgbClr val="0000FF"/>
                </a:solidFill>
                <a:latin typeface="Consolas"/>
                <a:ea typeface="Calibri"/>
                <a:cs typeface="Times New Roman"/>
              </a:rPr>
              <a:t>struct</a:t>
            </a:r>
            <a:r>
              <a:rPr lang="en-US" dirty="0">
                <a:solidFill>
                  <a:srgbClr val="000000"/>
                </a:solidFill>
                <a:latin typeface="Consolas"/>
                <a:ea typeface="Calibri"/>
                <a:cs typeface="Times New Roman"/>
              </a:rPr>
              <a:t> </a:t>
            </a:r>
            <a:r>
              <a:rPr lang="en-US" dirty="0">
                <a:solidFill>
                  <a:srgbClr val="216F85"/>
                </a:solidFill>
                <a:latin typeface="Consolas"/>
                <a:ea typeface="Calibri"/>
                <a:cs typeface="Times New Roman"/>
              </a:rPr>
              <a:t>Date</a:t>
            </a:r>
            <a:endParaRPr lang="ru-RU" dirty="0">
              <a:ea typeface="Calibri"/>
              <a:cs typeface="Times New Roman"/>
            </a:endParaRPr>
          </a:p>
          <a:p>
            <a:pPr defTabSz="457200"/>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err="1">
                <a:solidFill>
                  <a:srgbClr val="0000FF"/>
                </a:solidFill>
                <a:latin typeface="Consolas"/>
                <a:ea typeface="Calibri"/>
                <a:cs typeface="Times New Roman"/>
              </a:rPr>
              <a:t>int</a:t>
            </a:r>
            <a:r>
              <a:rPr lang="en-US" dirty="0">
                <a:solidFill>
                  <a:srgbClr val="000000"/>
                </a:solidFill>
                <a:latin typeface="Consolas"/>
                <a:ea typeface="Calibri"/>
                <a:cs typeface="Times New Roman"/>
              </a:rPr>
              <a:t> </a:t>
            </a:r>
            <a:r>
              <a:rPr lang="en-US" dirty="0">
                <a:solidFill>
                  <a:srgbClr val="000080"/>
                </a:solidFill>
                <a:latin typeface="Consolas"/>
                <a:ea typeface="Calibri"/>
                <a:cs typeface="Times New Roman"/>
              </a:rPr>
              <a:t>day</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216F85"/>
                </a:solidFill>
                <a:latin typeface="Consolas"/>
                <a:ea typeface="Calibri"/>
                <a:cs typeface="Times New Roman"/>
              </a:rPr>
              <a:t>Month</a:t>
            </a:r>
            <a:r>
              <a:rPr lang="en-US" dirty="0">
                <a:solidFill>
                  <a:srgbClr val="000000"/>
                </a:solidFill>
                <a:latin typeface="Consolas"/>
                <a:ea typeface="Calibri"/>
                <a:cs typeface="Times New Roman"/>
              </a:rPr>
              <a:t> </a:t>
            </a:r>
            <a:r>
              <a:rPr lang="en-US" dirty="0" err="1">
                <a:solidFill>
                  <a:srgbClr val="000080"/>
                </a:solidFill>
                <a:latin typeface="Consolas"/>
                <a:ea typeface="Calibri"/>
                <a:cs typeface="Times New Roman"/>
              </a:rPr>
              <a:t>month</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ru-RU" dirty="0" err="1">
                <a:solidFill>
                  <a:srgbClr val="0000FF"/>
                </a:solidFill>
                <a:latin typeface="Consolas"/>
                <a:ea typeface="Calibri"/>
                <a:cs typeface="Times New Roman"/>
              </a:rPr>
              <a:t>int</a:t>
            </a:r>
            <a:r>
              <a:rPr lang="ru-RU" dirty="0">
                <a:solidFill>
                  <a:srgbClr val="000000"/>
                </a:solidFill>
                <a:latin typeface="Consolas"/>
                <a:ea typeface="Calibri"/>
                <a:cs typeface="Times New Roman"/>
              </a:rPr>
              <a:t> </a:t>
            </a:r>
            <a:r>
              <a:rPr lang="ru-RU" dirty="0" err="1">
                <a:solidFill>
                  <a:srgbClr val="000080"/>
                </a:solidFill>
                <a:latin typeface="Consolas"/>
                <a:ea typeface="Calibri"/>
                <a:cs typeface="Times New Roman"/>
              </a:rPr>
              <a:t>year</a:t>
            </a:r>
            <a:r>
              <a:rPr lang="ru-RU" dirty="0">
                <a:solidFill>
                  <a:srgbClr val="000000"/>
                </a:solidFill>
                <a:latin typeface="Consolas"/>
                <a:ea typeface="Calibri"/>
                <a:cs typeface="Times New Roman"/>
              </a:rPr>
              <a:t>;</a:t>
            </a:r>
            <a:endParaRPr lang="ru-RU" dirty="0">
              <a:ea typeface="Calibri"/>
              <a:cs typeface="Times New Roman"/>
            </a:endParaRPr>
          </a:p>
          <a:p>
            <a:pPr defTabSz="457200"/>
            <a:r>
              <a:rPr lang="ru-RU" dirty="0">
                <a:solidFill>
                  <a:srgbClr val="000000"/>
                </a:solidFill>
                <a:latin typeface="Consolas"/>
                <a:ea typeface="Calibri"/>
                <a:cs typeface="Times New Roman"/>
              </a:rPr>
              <a:t>};</a:t>
            </a:r>
          </a:p>
          <a:p>
            <a:pPr defTabSz="457200"/>
            <a:endParaRPr lang="en-US" dirty="0">
              <a:solidFill>
                <a:srgbClr val="000000"/>
              </a:solidFill>
              <a:latin typeface="Consolas"/>
              <a:ea typeface="Calibri"/>
              <a:cs typeface="Times New Roman"/>
            </a:endParaRPr>
          </a:p>
          <a:p>
            <a:pPr defTabSz="508000"/>
            <a:r>
              <a:rPr lang="ru-RU" dirty="0">
                <a:solidFill>
                  <a:srgbClr val="008000"/>
                </a:solidFill>
                <a:latin typeface="Consolas"/>
                <a:ea typeface="Calibri"/>
                <a:cs typeface="Times New Roman"/>
              </a:rPr>
              <a:t>// </a:t>
            </a:r>
            <a:r>
              <a:rPr lang="ru-RU" dirty="0" err="1">
                <a:solidFill>
                  <a:srgbClr val="008000"/>
                </a:solidFill>
                <a:latin typeface="Consolas"/>
                <a:ea typeface="Calibri"/>
                <a:cs typeface="Times New Roman"/>
              </a:rPr>
              <a:t>Person</a:t>
            </a:r>
            <a:r>
              <a:rPr lang="ru-RU" dirty="0">
                <a:solidFill>
                  <a:srgbClr val="008000"/>
                </a:solidFill>
                <a:latin typeface="Consolas"/>
                <a:ea typeface="Calibri"/>
                <a:cs typeface="Times New Roman"/>
              </a:rPr>
              <a:t> - пример более сложной </a:t>
            </a:r>
            <a:r>
              <a:rPr lang="ru-RU" dirty="0" err="1">
                <a:solidFill>
                  <a:srgbClr val="008000"/>
                </a:solidFill>
                <a:latin typeface="Consolas"/>
                <a:ea typeface="Calibri"/>
                <a:cs typeface="Times New Roman"/>
              </a:rPr>
              <a:t>стуктуры</a:t>
            </a:r>
            <a:endParaRPr lang="ru-RU" dirty="0">
              <a:ea typeface="Calibri"/>
              <a:cs typeface="Times New Roman"/>
            </a:endParaRPr>
          </a:p>
          <a:p>
            <a:pPr defTabSz="508000"/>
            <a:r>
              <a:rPr lang="ru-RU" dirty="0" err="1">
                <a:solidFill>
                  <a:srgbClr val="0000FF"/>
                </a:solidFill>
                <a:latin typeface="Consolas"/>
                <a:ea typeface="Calibri"/>
                <a:cs typeface="Times New Roman"/>
              </a:rPr>
              <a:t>struct</a:t>
            </a:r>
            <a:r>
              <a:rPr lang="ru-RU" dirty="0">
                <a:solidFill>
                  <a:srgbClr val="000000"/>
                </a:solidFill>
                <a:latin typeface="Consolas"/>
                <a:ea typeface="Calibri"/>
                <a:cs typeface="Times New Roman"/>
              </a:rPr>
              <a:t> </a:t>
            </a:r>
            <a:r>
              <a:rPr lang="ru-RU" dirty="0" err="1">
                <a:solidFill>
                  <a:srgbClr val="216F85"/>
                </a:solidFill>
                <a:latin typeface="Consolas"/>
                <a:ea typeface="Calibri"/>
                <a:cs typeface="Times New Roman"/>
              </a:rPr>
              <a:t>Person</a:t>
            </a:r>
            <a:endParaRPr lang="ru-RU" dirty="0">
              <a:ea typeface="Calibri"/>
              <a:cs typeface="Times New Roman"/>
            </a:endParaRPr>
          </a:p>
          <a:p>
            <a:pPr defTabSz="508000"/>
            <a:r>
              <a:rPr lang="en-US" dirty="0">
                <a:solidFill>
                  <a:srgbClr val="000000"/>
                </a:solidFill>
                <a:latin typeface="Consolas"/>
                <a:ea typeface="Calibri"/>
                <a:cs typeface="Times New Roman"/>
              </a:rPr>
              <a:t>{</a:t>
            </a:r>
            <a:endParaRPr lang="ru-RU" dirty="0">
              <a:ea typeface="Calibri"/>
              <a:cs typeface="Times New Roman"/>
            </a:endParaRPr>
          </a:p>
          <a:p>
            <a:pPr defTabSz="508000"/>
            <a:r>
              <a:rPr lang="en-US" dirty="0">
                <a:solidFill>
                  <a:srgbClr val="000000"/>
                </a:solidFill>
                <a:latin typeface="Consolas"/>
                <a:ea typeface="Calibri"/>
                <a:cs typeface="Times New Roman"/>
              </a:rPr>
              <a:t>	</a:t>
            </a:r>
            <a:r>
              <a:rPr lang="en-US" i="1" dirty="0" err="1">
                <a:solidFill>
                  <a:srgbClr val="216F85"/>
                </a:solidFill>
                <a:latin typeface="Consolas"/>
                <a:ea typeface="Calibri"/>
                <a:cs typeface="Times New Roman"/>
              </a:rPr>
              <a:t>std</a:t>
            </a:r>
            <a:r>
              <a:rPr lang="en-US" dirty="0">
                <a:solidFill>
                  <a:srgbClr val="000000"/>
                </a:solidFill>
                <a:latin typeface="Consolas"/>
                <a:ea typeface="Calibri"/>
                <a:cs typeface="Times New Roman"/>
              </a:rPr>
              <a:t>::</a:t>
            </a:r>
            <a:r>
              <a:rPr lang="en-US" i="1" dirty="0">
                <a:solidFill>
                  <a:srgbClr val="216F85"/>
                </a:solidFill>
                <a:latin typeface="Consolas"/>
                <a:ea typeface="Calibri"/>
                <a:cs typeface="Times New Roman"/>
              </a:rPr>
              <a:t>string</a:t>
            </a:r>
            <a:r>
              <a:rPr lang="en-US" dirty="0">
                <a:solidFill>
                  <a:srgbClr val="000000"/>
                </a:solidFill>
                <a:latin typeface="Consolas"/>
                <a:ea typeface="Calibri"/>
                <a:cs typeface="Times New Roman"/>
              </a:rPr>
              <a:t> </a:t>
            </a:r>
            <a:r>
              <a:rPr lang="en-US" dirty="0">
                <a:solidFill>
                  <a:srgbClr val="000080"/>
                </a:solidFill>
                <a:latin typeface="Consolas"/>
                <a:ea typeface="Calibri"/>
                <a:cs typeface="Times New Roman"/>
              </a:rPr>
              <a:t>name</a:t>
            </a:r>
            <a:r>
              <a:rPr lang="en-US" dirty="0">
                <a:solidFill>
                  <a:srgbClr val="000000"/>
                </a:solidFill>
                <a:latin typeface="Consolas"/>
                <a:ea typeface="Calibri"/>
                <a:cs typeface="Times New Roman"/>
              </a:rPr>
              <a:t>;</a:t>
            </a:r>
            <a:endParaRPr lang="ru-RU" dirty="0">
              <a:ea typeface="Calibri"/>
              <a:cs typeface="Times New Roman"/>
            </a:endParaRPr>
          </a:p>
          <a:p>
            <a:pPr defTabSz="508000"/>
            <a:r>
              <a:rPr lang="en-US" dirty="0">
                <a:solidFill>
                  <a:srgbClr val="000000"/>
                </a:solidFill>
                <a:latin typeface="Consolas"/>
                <a:ea typeface="Calibri"/>
                <a:cs typeface="Times New Roman"/>
              </a:rPr>
              <a:t>	</a:t>
            </a:r>
            <a:r>
              <a:rPr lang="en-US" i="1" dirty="0" err="1">
                <a:solidFill>
                  <a:srgbClr val="216F85"/>
                </a:solidFill>
                <a:latin typeface="Consolas"/>
                <a:ea typeface="Calibri"/>
                <a:cs typeface="Times New Roman"/>
              </a:rPr>
              <a:t>std</a:t>
            </a:r>
            <a:r>
              <a:rPr lang="en-US" dirty="0">
                <a:solidFill>
                  <a:srgbClr val="000000"/>
                </a:solidFill>
                <a:latin typeface="Consolas"/>
                <a:ea typeface="Calibri"/>
                <a:cs typeface="Times New Roman"/>
              </a:rPr>
              <a:t>::</a:t>
            </a:r>
            <a:r>
              <a:rPr lang="en-US" i="1" dirty="0">
                <a:solidFill>
                  <a:srgbClr val="216F85"/>
                </a:solidFill>
                <a:latin typeface="Consolas"/>
                <a:ea typeface="Calibri"/>
                <a:cs typeface="Times New Roman"/>
              </a:rPr>
              <a:t>string</a:t>
            </a:r>
            <a:r>
              <a:rPr lang="en-US" dirty="0">
                <a:solidFill>
                  <a:srgbClr val="000000"/>
                </a:solidFill>
                <a:latin typeface="Consolas"/>
                <a:ea typeface="Calibri"/>
                <a:cs typeface="Times New Roman"/>
              </a:rPr>
              <a:t> </a:t>
            </a:r>
            <a:r>
              <a:rPr lang="en-US" dirty="0">
                <a:solidFill>
                  <a:srgbClr val="000080"/>
                </a:solidFill>
                <a:latin typeface="Consolas"/>
                <a:ea typeface="Calibri"/>
                <a:cs typeface="Times New Roman"/>
              </a:rPr>
              <a:t>address</a:t>
            </a:r>
            <a:r>
              <a:rPr lang="en-US" dirty="0">
                <a:solidFill>
                  <a:srgbClr val="000000"/>
                </a:solidFill>
                <a:latin typeface="Consolas"/>
                <a:ea typeface="Calibri"/>
                <a:cs typeface="Times New Roman"/>
              </a:rPr>
              <a:t>;</a:t>
            </a:r>
            <a:endParaRPr lang="ru-RU" dirty="0">
              <a:ea typeface="Calibri"/>
              <a:cs typeface="Times New Roman"/>
            </a:endParaRPr>
          </a:p>
          <a:p>
            <a:pPr defTabSz="508000"/>
            <a:r>
              <a:rPr lang="en-US" dirty="0">
                <a:solidFill>
                  <a:srgbClr val="000000"/>
                </a:solidFill>
                <a:latin typeface="Consolas"/>
                <a:ea typeface="Calibri"/>
                <a:cs typeface="Times New Roman"/>
              </a:rPr>
              <a:t>	</a:t>
            </a:r>
            <a:r>
              <a:rPr lang="ru-RU" dirty="0" err="1">
                <a:solidFill>
                  <a:srgbClr val="216F85"/>
                </a:solidFill>
                <a:latin typeface="Consolas"/>
                <a:ea typeface="Calibri"/>
                <a:cs typeface="Times New Roman"/>
              </a:rPr>
              <a:t>Date</a:t>
            </a:r>
            <a:r>
              <a:rPr lang="ru-RU" dirty="0">
                <a:solidFill>
                  <a:srgbClr val="000000"/>
                </a:solidFill>
                <a:latin typeface="Consolas"/>
                <a:ea typeface="Calibri"/>
                <a:cs typeface="Times New Roman"/>
              </a:rPr>
              <a:t> </a:t>
            </a:r>
            <a:r>
              <a:rPr lang="ru-RU" dirty="0" err="1">
                <a:solidFill>
                  <a:srgbClr val="000080"/>
                </a:solidFill>
                <a:latin typeface="Consolas"/>
                <a:ea typeface="Calibri"/>
                <a:cs typeface="Times New Roman"/>
              </a:rPr>
              <a:t>birthday</a:t>
            </a:r>
            <a:r>
              <a:rPr lang="ru-RU" dirty="0">
                <a:solidFill>
                  <a:srgbClr val="000000"/>
                </a:solidFill>
                <a:latin typeface="Consolas"/>
                <a:ea typeface="Calibri"/>
                <a:cs typeface="Times New Roman"/>
              </a:rPr>
              <a:t>;</a:t>
            </a:r>
            <a:endParaRPr lang="ru-RU" dirty="0">
              <a:ea typeface="Calibri"/>
              <a:cs typeface="Times New Roman"/>
            </a:endParaRPr>
          </a:p>
          <a:p>
            <a:pPr defTabSz="508000"/>
            <a:r>
              <a:rPr lang="ru-RU" dirty="0">
                <a:solidFill>
                  <a:srgbClr val="000000"/>
                </a:solidFill>
                <a:latin typeface="Consolas"/>
                <a:ea typeface="Calibri"/>
                <a:cs typeface="Times New Roman"/>
              </a:rPr>
              <a:t>	</a:t>
            </a:r>
            <a:r>
              <a:rPr lang="ru-RU" dirty="0" err="1">
                <a:solidFill>
                  <a:srgbClr val="0000FF"/>
                </a:solidFill>
                <a:latin typeface="Consolas"/>
                <a:ea typeface="Calibri"/>
                <a:cs typeface="Times New Roman"/>
              </a:rPr>
              <a:t>int</a:t>
            </a:r>
            <a:r>
              <a:rPr lang="ru-RU" dirty="0">
                <a:solidFill>
                  <a:srgbClr val="000000"/>
                </a:solidFill>
                <a:latin typeface="Consolas"/>
                <a:ea typeface="Calibri"/>
                <a:cs typeface="Times New Roman"/>
              </a:rPr>
              <a:t> </a:t>
            </a:r>
            <a:r>
              <a:rPr lang="ru-RU" dirty="0" err="1">
                <a:solidFill>
                  <a:srgbClr val="000080"/>
                </a:solidFill>
                <a:latin typeface="Consolas"/>
                <a:ea typeface="Calibri"/>
                <a:cs typeface="Times New Roman"/>
              </a:rPr>
              <a:t>height</a:t>
            </a:r>
            <a:r>
              <a:rPr lang="ru-RU" dirty="0">
                <a:solidFill>
                  <a:srgbClr val="000000"/>
                </a:solidFill>
                <a:latin typeface="Consolas"/>
                <a:ea typeface="Calibri"/>
                <a:cs typeface="Times New Roman"/>
              </a:rPr>
              <a:t>;</a:t>
            </a:r>
            <a:endParaRPr lang="ru-RU" dirty="0">
              <a:ea typeface="Calibri"/>
              <a:cs typeface="Times New Roman"/>
            </a:endParaRPr>
          </a:p>
          <a:p>
            <a:pPr defTabSz="508000"/>
            <a:r>
              <a:rPr lang="ru-RU" dirty="0">
                <a:solidFill>
                  <a:srgbClr val="000000"/>
                </a:solidFill>
                <a:latin typeface="Consolas"/>
                <a:ea typeface="Calibri"/>
                <a:cs typeface="Times New Roman"/>
              </a:rPr>
              <a:t>};</a:t>
            </a:r>
            <a:endParaRPr lang="ru-RU" dirty="0">
              <a:ea typeface="Calibri"/>
              <a:cs typeface="Times New Roman"/>
            </a:endParaRPr>
          </a:p>
        </p:txBody>
      </p:sp>
    </p:spTree>
    <p:extLst>
      <p:ext uri="{BB962C8B-B14F-4D97-AF65-F5344CB8AC3E}">
        <p14:creationId xmlns:p14="http://schemas.microsoft.com/office/powerpoint/2010/main" val="250119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animEffect transition="in" filter="fade">
                                      <p:cBhvr>
                                        <p:cTn id="51" dur="500"/>
                                        <p:tgtEl>
                                          <p:spTgt spid="4">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6" end="16"/>
                                            </p:txEl>
                                          </p:spTgt>
                                        </p:tgtEl>
                                        <p:attrNameLst>
                                          <p:attrName>style.visibility</p:attrName>
                                        </p:attrNameLst>
                                      </p:cBhvr>
                                      <p:to>
                                        <p:strVal val="visible"/>
                                      </p:to>
                                    </p:set>
                                    <p:animEffect transition="in" filter="fade">
                                      <p:cBhvr>
                                        <p:cTn id="54" dur="500"/>
                                        <p:tgtEl>
                                          <p:spTgt spid="4">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animEffect transition="in" filter="fade">
                                      <p:cBhvr>
                                        <p:cTn id="57" dur="500"/>
                                        <p:tgtEl>
                                          <p:spTgt spid="4">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8" end="18"/>
                                            </p:txEl>
                                          </p:spTgt>
                                        </p:tgtEl>
                                        <p:attrNameLst>
                                          <p:attrName>style.visibility</p:attrName>
                                        </p:attrNameLst>
                                      </p:cBhvr>
                                      <p:to>
                                        <p:strVal val="visible"/>
                                      </p:to>
                                    </p:set>
                                    <p:animEffect transition="in" filter="fade">
                                      <p:cBhvr>
                                        <p:cTn id="60" dur="500"/>
                                        <p:tgtEl>
                                          <p:spTgt spid="4">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19" end="19"/>
                                            </p:txEl>
                                          </p:spTgt>
                                        </p:tgtEl>
                                        <p:attrNameLst>
                                          <p:attrName>style.visibility</p:attrName>
                                        </p:attrNameLst>
                                      </p:cBhvr>
                                      <p:to>
                                        <p:strVal val="visible"/>
                                      </p:to>
                                    </p:set>
                                    <p:animEffect transition="in" filter="fade">
                                      <p:cBhvr>
                                        <p:cTn id="63" dur="500"/>
                                        <p:tgtEl>
                                          <p:spTgt spid="4">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20" end="20"/>
                                            </p:txEl>
                                          </p:spTgt>
                                        </p:tgtEl>
                                        <p:attrNameLst>
                                          <p:attrName>style.visibility</p:attrName>
                                        </p:attrNameLst>
                                      </p:cBhvr>
                                      <p:to>
                                        <p:strVal val="visible"/>
                                      </p:to>
                                    </p:set>
                                    <p:animEffect transition="in" filter="fade">
                                      <p:cBhvr>
                                        <p:cTn id="66" dur="500"/>
                                        <p:tgtEl>
                                          <p:spTgt spid="4">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21" end="21"/>
                                            </p:txEl>
                                          </p:spTgt>
                                        </p:tgtEl>
                                        <p:attrNameLst>
                                          <p:attrName>style.visibility</p:attrName>
                                        </p:attrNameLst>
                                      </p:cBhvr>
                                      <p:to>
                                        <p:strVal val="visible"/>
                                      </p:to>
                                    </p:set>
                                    <p:animEffect transition="in" filter="fade">
                                      <p:cBhvr>
                                        <p:cTn id="69" dur="500"/>
                                        <p:tgtEl>
                                          <p:spTgt spid="4">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22" end="22"/>
                                            </p:txEl>
                                          </p:spTgt>
                                        </p:tgtEl>
                                        <p:attrNameLst>
                                          <p:attrName>style.visibility</p:attrName>
                                        </p:attrNameLst>
                                      </p:cBhvr>
                                      <p:to>
                                        <p:strVal val="visible"/>
                                      </p:to>
                                    </p:set>
                                    <p:animEffect transition="in" filter="fade">
                                      <p:cBhvr>
                                        <p:cTn id="72"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631504" y="44625"/>
            <a:ext cx="8424936" cy="6740307"/>
          </a:xfrm>
          <a:prstGeom prst="rect">
            <a:avLst/>
          </a:prstGeom>
        </p:spPr>
        <p:txBody>
          <a:bodyPr wrap="square" lIns="0" tIns="0" rIns="0" bIns="0">
            <a:spAutoFit/>
          </a:bodyPr>
          <a:lstStyle/>
          <a:p>
            <a:pPr defTabSz="350838"/>
            <a:r>
              <a:rPr lang="ru-RU" sz="1500" dirty="0">
                <a:solidFill>
                  <a:srgbClr val="008000"/>
                </a:solidFill>
                <a:latin typeface="Consolas"/>
                <a:ea typeface="Calibri"/>
                <a:cs typeface="Times New Roman"/>
              </a:rPr>
              <a:t>// Проверка двух дат на равенство</a:t>
            </a:r>
            <a:endParaRPr lang="ru-RU" sz="1500" dirty="0">
              <a:ea typeface="Calibri"/>
              <a:cs typeface="Times New Roman"/>
            </a:endParaRPr>
          </a:p>
          <a:p>
            <a:pPr defTabSz="350838"/>
            <a:r>
              <a:rPr lang="en-US" sz="1500" dirty="0">
                <a:solidFill>
                  <a:srgbClr val="0000FF"/>
                </a:solidFill>
                <a:latin typeface="Consolas"/>
                <a:ea typeface="Calibri"/>
                <a:cs typeface="Times New Roman"/>
              </a:rPr>
              <a:t>bool</a:t>
            </a:r>
            <a:r>
              <a:rPr lang="en-US" sz="1500" dirty="0">
                <a:solidFill>
                  <a:srgbClr val="000000"/>
                </a:solidFill>
                <a:latin typeface="Consolas"/>
                <a:ea typeface="Calibri"/>
                <a:cs typeface="Times New Roman"/>
              </a:rPr>
              <a:t> </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err="1">
                <a:solidFill>
                  <a:srgbClr val="0000FF"/>
                </a:solidFill>
                <a:latin typeface="Consolas"/>
                <a:ea typeface="Calibri"/>
                <a:cs typeface="Times New Roman"/>
              </a:rPr>
              <a:t>const</a:t>
            </a:r>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Date</a:t>
            </a:r>
            <a:r>
              <a:rPr lang="en-US" sz="1500" dirty="0">
                <a:solidFill>
                  <a:srgbClr val="000000"/>
                </a:solidFill>
                <a:latin typeface="Consolas"/>
                <a:ea typeface="Calibri"/>
                <a:cs typeface="Times New Roman"/>
              </a:rPr>
              <a:t> &amp; </a:t>
            </a:r>
            <a:r>
              <a:rPr lang="en-US" sz="1500" dirty="0">
                <a:solidFill>
                  <a:srgbClr val="000080"/>
                </a:solidFill>
                <a:latin typeface="Consolas"/>
                <a:ea typeface="Calibri"/>
                <a:cs typeface="Times New Roman"/>
              </a:rPr>
              <a:t>d1</a:t>
            </a:r>
            <a:r>
              <a:rPr lang="en-US" sz="1500" dirty="0">
                <a:solidFill>
                  <a:srgbClr val="000000"/>
                </a:solidFill>
                <a:latin typeface="Consolas"/>
                <a:ea typeface="Calibri"/>
                <a:cs typeface="Times New Roman"/>
              </a:rPr>
              <a:t>, </a:t>
            </a:r>
            <a:r>
              <a:rPr lang="en-US" sz="1500" dirty="0" err="1">
                <a:solidFill>
                  <a:srgbClr val="0000FF"/>
                </a:solidFill>
                <a:latin typeface="Consolas"/>
                <a:ea typeface="Calibri"/>
                <a:cs typeface="Times New Roman"/>
              </a:rPr>
              <a:t>const</a:t>
            </a:r>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Date</a:t>
            </a:r>
            <a:r>
              <a:rPr lang="en-US" sz="1500" dirty="0">
                <a:solidFill>
                  <a:srgbClr val="000000"/>
                </a:solidFill>
                <a:latin typeface="Consolas"/>
                <a:ea typeface="Calibri"/>
                <a:cs typeface="Times New Roman"/>
              </a:rPr>
              <a:t>&amp; </a:t>
            </a:r>
            <a:r>
              <a:rPr lang="en-US" sz="1500" dirty="0">
                <a:solidFill>
                  <a:srgbClr val="000080"/>
                </a:solidFill>
                <a:latin typeface="Consolas"/>
                <a:ea typeface="Calibri"/>
                <a:cs typeface="Times New Roman"/>
              </a:rPr>
              <a:t>d2</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	</a:t>
            </a:r>
            <a:r>
              <a:rPr lang="en-US" sz="1500" dirty="0">
                <a:solidFill>
                  <a:srgbClr val="0000FF"/>
                </a:solidFill>
                <a:latin typeface="Consolas"/>
                <a:ea typeface="Calibri"/>
                <a:cs typeface="Times New Roman"/>
              </a:rPr>
              <a:t>return</a:t>
            </a:r>
            <a:r>
              <a:rPr lang="ru-RU" sz="1500" dirty="0">
                <a:solidFill>
                  <a:srgbClr val="0000FF"/>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day</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d2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day</a:t>
            </a:r>
            <a:r>
              <a:rPr lang="en-US" sz="1500" dirty="0">
                <a:solidFill>
                  <a:srgbClr val="000000"/>
                </a:solidFill>
                <a:latin typeface="Consolas"/>
                <a:ea typeface="Calibri"/>
                <a:cs typeface="Times New Roman"/>
              </a:rPr>
              <a:t>) &amp;&amp;</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month</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d2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month</a:t>
            </a:r>
            <a:r>
              <a:rPr lang="en-US" sz="1500" dirty="0">
                <a:solidFill>
                  <a:srgbClr val="000000"/>
                </a:solidFill>
                <a:latin typeface="Consolas"/>
                <a:ea typeface="Calibri"/>
                <a:cs typeface="Times New Roman"/>
              </a:rPr>
              <a:t>) &amp;&amp;</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year</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d2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year</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8000"/>
                </a:solidFill>
                <a:latin typeface="Consolas"/>
                <a:ea typeface="Calibri"/>
                <a:cs typeface="Times New Roman"/>
              </a:rPr>
              <a:t>// Проверка двух людей на идентичность</a:t>
            </a:r>
            <a:endParaRPr lang="ru-RU" sz="1500" dirty="0">
              <a:ea typeface="Calibri"/>
              <a:cs typeface="Times New Roman"/>
            </a:endParaRPr>
          </a:p>
          <a:p>
            <a:pPr defTabSz="350838"/>
            <a:r>
              <a:rPr lang="en-US" sz="1500" dirty="0">
                <a:solidFill>
                  <a:srgbClr val="0000FF"/>
                </a:solidFill>
                <a:latin typeface="Consolas"/>
                <a:ea typeface="Calibri"/>
                <a:cs typeface="Times New Roman"/>
              </a:rPr>
              <a:t>bool</a:t>
            </a:r>
            <a:r>
              <a:rPr lang="en-US" sz="1500" dirty="0">
                <a:solidFill>
                  <a:srgbClr val="000000"/>
                </a:solidFill>
                <a:latin typeface="Consolas"/>
                <a:ea typeface="Calibri"/>
                <a:cs typeface="Times New Roman"/>
              </a:rPr>
              <a:t> </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err="1">
                <a:solidFill>
                  <a:srgbClr val="0000FF"/>
                </a:solidFill>
                <a:latin typeface="Consolas"/>
                <a:ea typeface="Calibri"/>
                <a:cs typeface="Times New Roman"/>
              </a:rPr>
              <a:t>const</a:t>
            </a:r>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&amp; </a:t>
            </a:r>
            <a:r>
              <a:rPr lang="en-US" sz="1500" dirty="0">
                <a:solidFill>
                  <a:srgbClr val="000080"/>
                </a:solidFill>
                <a:latin typeface="Consolas"/>
                <a:ea typeface="Calibri"/>
                <a:cs typeface="Times New Roman"/>
              </a:rPr>
              <a:t>p1</a:t>
            </a:r>
            <a:r>
              <a:rPr lang="en-US" sz="1500" dirty="0">
                <a:solidFill>
                  <a:srgbClr val="000000"/>
                </a:solidFill>
                <a:latin typeface="Consolas"/>
                <a:ea typeface="Calibri"/>
                <a:cs typeface="Times New Roman"/>
              </a:rPr>
              <a:t>, </a:t>
            </a:r>
            <a:r>
              <a:rPr lang="en-US" sz="1500" dirty="0" err="1">
                <a:solidFill>
                  <a:srgbClr val="0000FF"/>
                </a:solidFill>
                <a:latin typeface="Consolas"/>
                <a:ea typeface="Calibri"/>
                <a:cs typeface="Times New Roman"/>
              </a:rPr>
              <a:t>const</a:t>
            </a:r>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&amp; </a:t>
            </a:r>
            <a:r>
              <a:rPr lang="en-US" sz="1500" dirty="0">
                <a:solidFill>
                  <a:srgbClr val="000080"/>
                </a:solidFill>
                <a:latin typeface="Consolas"/>
                <a:ea typeface="Calibri"/>
                <a:cs typeface="Times New Roman"/>
              </a:rPr>
              <a:t>p2</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0000FF"/>
                </a:solidFill>
                <a:latin typeface="Consolas"/>
                <a:ea typeface="Calibri"/>
                <a:cs typeface="Times New Roman"/>
              </a:rPr>
              <a:t>return</a:t>
            </a:r>
            <a:r>
              <a:rPr lang="ru-RU" sz="1500" dirty="0">
                <a:solidFill>
                  <a:srgbClr val="0000FF"/>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name</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p2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name</a:t>
            </a:r>
            <a:r>
              <a:rPr lang="en-US" sz="1500" dirty="0">
                <a:solidFill>
                  <a:srgbClr val="000000"/>
                </a:solidFill>
                <a:latin typeface="Consolas"/>
                <a:ea typeface="Calibri"/>
                <a:cs typeface="Times New Roman"/>
              </a:rPr>
              <a:t>) &amp;&amp;</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address</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p2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address</a:t>
            </a:r>
            <a:r>
              <a:rPr lang="en-US" sz="1500" dirty="0">
                <a:solidFill>
                  <a:srgbClr val="000000"/>
                </a:solidFill>
                <a:latin typeface="Consolas"/>
                <a:ea typeface="Calibri"/>
                <a:cs typeface="Times New Roman"/>
              </a:rPr>
              <a:t>) &amp;&amp;</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birthday</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birthday</a:t>
            </a:r>
            <a:r>
              <a:rPr lang="en-US" sz="1500" dirty="0">
                <a:solidFill>
                  <a:srgbClr val="000000"/>
                </a:solidFill>
                <a:latin typeface="Consolas"/>
                <a:ea typeface="Calibri"/>
                <a:cs typeface="Times New Roman"/>
              </a:rPr>
              <a:t>) &amp;&amp;</a:t>
            </a:r>
            <a:r>
              <a:rPr lang="ru-RU" sz="1500" dirty="0">
                <a:solidFill>
                  <a:srgbClr val="000000"/>
                </a:solidFill>
                <a:latin typeface="Consolas"/>
                <a:ea typeface="Calibri"/>
                <a:cs typeface="Times New Roman"/>
              </a:rPr>
              <a:t> </a:t>
            </a:r>
            <a:r>
              <a:rPr lang="ru-RU" sz="1500" dirty="0">
                <a:solidFill>
                  <a:srgbClr val="000080"/>
                </a:solidFill>
                <a:latin typeface="Consolas"/>
                <a:ea typeface="Calibri"/>
                <a:cs typeface="Times New Roman"/>
              </a:rPr>
              <a:t>p1</a:t>
            </a:r>
            <a:r>
              <a:rPr lang="ru-RU" sz="1500" dirty="0">
                <a:solidFill>
                  <a:srgbClr val="000000"/>
                </a:solidFill>
                <a:latin typeface="Consolas"/>
                <a:ea typeface="Calibri"/>
                <a:cs typeface="Times New Roman"/>
              </a:rPr>
              <a:t>.</a:t>
            </a:r>
            <a:r>
              <a:rPr lang="ru-RU" sz="1500" dirty="0">
                <a:solidFill>
                  <a:srgbClr val="000080"/>
                </a:solidFill>
                <a:latin typeface="Consolas"/>
                <a:ea typeface="Calibri"/>
                <a:cs typeface="Times New Roman"/>
              </a:rPr>
              <a:t>height</a:t>
            </a:r>
            <a:r>
              <a:rPr lang="ru-RU" sz="1500" dirty="0">
                <a:solidFill>
                  <a:srgbClr val="000000"/>
                </a:solidFill>
                <a:latin typeface="Consolas"/>
                <a:ea typeface="Calibri"/>
                <a:cs typeface="Times New Roman"/>
              </a:rPr>
              <a:t> == </a:t>
            </a:r>
            <a:r>
              <a:rPr lang="ru-RU" sz="1500" dirty="0">
                <a:solidFill>
                  <a:srgbClr val="000080"/>
                </a:solidFill>
                <a:latin typeface="Consolas"/>
                <a:ea typeface="Calibri"/>
                <a:cs typeface="Times New Roman"/>
              </a:rPr>
              <a:t>p2</a:t>
            </a:r>
            <a:r>
              <a:rPr lang="ru-RU" sz="1500" dirty="0">
                <a:solidFill>
                  <a:srgbClr val="000000"/>
                </a:solidFill>
                <a:latin typeface="Consolas"/>
                <a:ea typeface="Calibri"/>
                <a:cs typeface="Times New Roman"/>
              </a:rPr>
              <a:t>.</a:t>
            </a:r>
            <a:r>
              <a:rPr lang="ru-RU" sz="1500" dirty="0">
                <a:solidFill>
                  <a:srgbClr val="000080"/>
                </a:solidFill>
                <a:latin typeface="Consolas"/>
                <a:ea typeface="Calibri"/>
                <a:cs typeface="Times New Roman"/>
              </a:rPr>
              <a:t>height</a:t>
            </a:r>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a:t>
            </a:r>
          </a:p>
          <a:p>
            <a:r>
              <a:rPr lang="en-US" sz="1500" dirty="0">
                <a:solidFill>
                  <a:srgbClr val="0000FF"/>
                </a:solidFill>
                <a:highlight>
                  <a:srgbClr val="FFFFFF"/>
                </a:highlight>
                <a:latin typeface="Consolas"/>
              </a:rPr>
              <a:t>int</a:t>
            </a:r>
            <a:r>
              <a:rPr lang="en-US" sz="1500" dirty="0">
                <a:solidFill>
                  <a:srgbClr val="000000"/>
                </a:solidFill>
                <a:highlight>
                  <a:srgbClr val="FFFFFF"/>
                </a:highlight>
                <a:latin typeface="Consolas"/>
              </a:rPr>
              <a:t> </a:t>
            </a:r>
            <a:r>
              <a:rPr lang="en-US" sz="1500" i="1" dirty="0">
                <a:solidFill>
                  <a:srgbClr val="880000"/>
                </a:solidFill>
                <a:highlight>
                  <a:srgbClr val="FFFFFF"/>
                </a:highlight>
                <a:latin typeface="Consolas"/>
              </a:rPr>
              <a:t>main</a:t>
            </a:r>
            <a:r>
              <a:rPr lang="en-US" sz="1500" dirty="0">
                <a:solidFill>
                  <a:srgbClr val="000000"/>
                </a:solidFill>
                <a:highlight>
                  <a:srgbClr val="FFFFFF"/>
                </a:highlight>
                <a:latin typeface="Consolas"/>
              </a:rPr>
              <a:t>()</a:t>
            </a:r>
          </a:p>
          <a:p>
            <a:pPr defTabSz="350838"/>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person1</a:t>
            </a:r>
            <a:r>
              <a:rPr lang="en-US" sz="1500" dirty="0">
                <a:solidFill>
                  <a:srgbClr val="000000"/>
                </a:solidFill>
                <a:latin typeface="Consolas"/>
                <a:ea typeface="Calibri"/>
                <a:cs typeface="Times New Roman"/>
              </a:rPr>
              <a:t> =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"Ivanov Ivan"</a:t>
            </a:r>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a:t>
            </a:r>
            <a:r>
              <a:rPr lang="en-US" sz="1500" dirty="0" err="1">
                <a:solidFill>
                  <a:srgbClr val="A31515"/>
                </a:solidFill>
                <a:latin typeface="Consolas"/>
                <a:ea typeface="Calibri"/>
                <a:cs typeface="Times New Roman"/>
              </a:rPr>
              <a:t>Suvorova</a:t>
            </a:r>
            <a:r>
              <a:rPr lang="en-US" sz="1500" dirty="0">
                <a:solidFill>
                  <a:srgbClr val="A31515"/>
                </a:solidFill>
                <a:latin typeface="Consolas"/>
                <a:ea typeface="Calibri"/>
                <a:cs typeface="Times New Roman"/>
              </a:rPr>
              <a:t> Street, 17"</a:t>
            </a:r>
            <a:r>
              <a:rPr lang="en-US" sz="1500" dirty="0">
                <a:solidFill>
                  <a:srgbClr val="000000"/>
                </a:solidFill>
                <a:latin typeface="Consolas"/>
                <a:ea typeface="Calibri"/>
                <a:cs typeface="Times New Roman"/>
              </a:rPr>
              <a:t>,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 10, </a:t>
            </a:r>
            <a:r>
              <a:rPr lang="en-US" sz="1500" dirty="0">
                <a:solidFill>
                  <a:srgbClr val="216F85"/>
                </a:solidFill>
                <a:latin typeface="Consolas"/>
                <a:ea typeface="Calibri"/>
                <a:cs typeface="Times New Roman"/>
              </a:rPr>
              <a:t>Month</a:t>
            </a:r>
            <a:r>
              <a:rPr lang="en-US" sz="1500" dirty="0">
                <a:solidFill>
                  <a:srgbClr val="000000"/>
                </a:solidFill>
                <a:latin typeface="Consolas"/>
                <a:ea typeface="Calibri"/>
                <a:cs typeface="Times New Roman"/>
              </a:rPr>
              <a:t>::</a:t>
            </a:r>
            <a:r>
              <a:rPr lang="en-US" sz="1500" dirty="0">
                <a:solidFill>
                  <a:srgbClr val="6F008A"/>
                </a:solidFill>
                <a:latin typeface="Consolas"/>
                <a:ea typeface="Calibri"/>
                <a:cs typeface="Times New Roman"/>
              </a:rPr>
              <a:t>March</a:t>
            </a:r>
            <a:r>
              <a:rPr lang="en-US" sz="1500" dirty="0">
                <a:solidFill>
                  <a:srgbClr val="000000"/>
                </a:solidFill>
                <a:latin typeface="Consolas"/>
                <a:ea typeface="Calibri"/>
                <a:cs typeface="Times New Roman"/>
              </a:rPr>
              <a:t>, 1975 }, 185</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person2</a:t>
            </a:r>
            <a:r>
              <a:rPr lang="en-US" sz="1500" dirty="0">
                <a:solidFill>
                  <a:srgbClr val="000000"/>
                </a:solidFill>
                <a:latin typeface="Consolas"/>
                <a:ea typeface="Calibri"/>
                <a:cs typeface="Times New Roman"/>
              </a:rPr>
              <a:t> =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a:t>
            </a:r>
            <a:r>
              <a:rPr lang="en-US" sz="1500" dirty="0" err="1">
                <a:solidFill>
                  <a:srgbClr val="A31515"/>
                </a:solidFill>
                <a:latin typeface="Consolas"/>
                <a:ea typeface="Calibri"/>
                <a:cs typeface="Times New Roman"/>
              </a:rPr>
              <a:t>Sergeev</a:t>
            </a:r>
            <a:r>
              <a:rPr lang="en-US" sz="1500" dirty="0">
                <a:solidFill>
                  <a:srgbClr val="A31515"/>
                </a:solidFill>
                <a:latin typeface="Consolas"/>
                <a:ea typeface="Calibri"/>
                <a:cs typeface="Times New Roman"/>
              </a:rPr>
              <a:t> </a:t>
            </a:r>
            <a:r>
              <a:rPr lang="en-US" sz="1500" dirty="0" err="1">
                <a:solidFill>
                  <a:srgbClr val="A31515"/>
                </a:solidFill>
                <a:latin typeface="Consolas"/>
                <a:ea typeface="Calibri"/>
                <a:cs typeface="Times New Roman"/>
              </a:rPr>
              <a:t>Egor</a:t>
            </a:r>
            <a:r>
              <a:rPr lang="en-US" sz="1500" dirty="0">
                <a:solidFill>
                  <a:srgbClr val="A31515"/>
                </a:solidFill>
                <a:latin typeface="Consolas"/>
                <a:ea typeface="Calibri"/>
                <a:cs typeface="Times New Roman"/>
              </a:rPr>
              <a:t>"</a:t>
            </a:r>
            <a:r>
              <a:rPr lang="en-US" sz="1500" dirty="0">
                <a:solidFill>
                  <a:srgbClr val="000000"/>
                </a:solidFill>
                <a:latin typeface="Consolas"/>
                <a:ea typeface="Calibri"/>
                <a:cs typeface="Times New Roman"/>
              </a:rPr>
              <a:t>,</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a:t>
            </a:r>
            <a:r>
              <a:rPr lang="en-US" sz="1500" dirty="0" err="1">
                <a:solidFill>
                  <a:srgbClr val="A31515"/>
                </a:solidFill>
                <a:latin typeface="Consolas"/>
                <a:ea typeface="Calibri"/>
                <a:cs typeface="Times New Roman"/>
              </a:rPr>
              <a:t>Sovetskaya</a:t>
            </a:r>
            <a:r>
              <a:rPr lang="en-US" sz="1500" dirty="0">
                <a:solidFill>
                  <a:srgbClr val="A31515"/>
                </a:solidFill>
                <a:latin typeface="Consolas"/>
                <a:ea typeface="Calibri"/>
                <a:cs typeface="Times New Roman"/>
              </a:rPr>
              <a:t> Street, 24"</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 11, </a:t>
            </a:r>
            <a:r>
              <a:rPr lang="en-US" sz="1500" dirty="0">
                <a:solidFill>
                  <a:srgbClr val="216F85"/>
                </a:solidFill>
                <a:latin typeface="Consolas"/>
                <a:ea typeface="Calibri"/>
                <a:cs typeface="Times New Roman"/>
              </a:rPr>
              <a:t>Month</a:t>
            </a:r>
            <a:r>
              <a:rPr lang="en-US" sz="1500" dirty="0">
                <a:solidFill>
                  <a:srgbClr val="000000"/>
                </a:solidFill>
                <a:latin typeface="Consolas"/>
                <a:ea typeface="Calibri"/>
                <a:cs typeface="Times New Roman"/>
              </a:rPr>
              <a:t>::</a:t>
            </a:r>
            <a:r>
              <a:rPr lang="en-US" sz="1500" dirty="0">
                <a:solidFill>
                  <a:srgbClr val="6F008A"/>
                </a:solidFill>
                <a:latin typeface="Consolas"/>
                <a:ea typeface="Calibri"/>
                <a:cs typeface="Times New Roman"/>
              </a:rPr>
              <a:t>February</a:t>
            </a:r>
            <a:r>
              <a:rPr lang="en-US" sz="1500" dirty="0">
                <a:solidFill>
                  <a:srgbClr val="000000"/>
                </a:solidFill>
                <a:latin typeface="Consolas"/>
                <a:ea typeface="Calibri"/>
                <a:cs typeface="Times New Roman"/>
              </a:rPr>
              <a:t>, 1990 }, 116</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person3</a:t>
            </a:r>
            <a:r>
              <a:rPr lang="en-US" sz="1500" dirty="0">
                <a:solidFill>
                  <a:srgbClr val="000000"/>
                </a:solidFill>
                <a:latin typeface="Consolas"/>
                <a:ea typeface="Calibri"/>
                <a:cs typeface="Times New Roman"/>
              </a:rPr>
              <a:t> =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"Ivanov Ivan"</a:t>
            </a:r>
            <a:r>
              <a:rPr lang="en-US" sz="1500" dirty="0">
                <a:solidFill>
                  <a:srgbClr val="000000"/>
                </a:solidFill>
                <a:latin typeface="Consolas"/>
                <a:ea typeface="Calibri"/>
                <a:cs typeface="Times New Roman"/>
              </a:rPr>
              <a:t>,</a:t>
            </a:r>
            <a:r>
              <a:rPr lang="ru-RU"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a:t>
            </a:r>
            <a:r>
              <a:rPr lang="en-US" sz="1500" dirty="0" err="1">
                <a:solidFill>
                  <a:srgbClr val="A31515"/>
                </a:solidFill>
                <a:latin typeface="Consolas"/>
                <a:ea typeface="Calibri"/>
                <a:cs typeface="Times New Roman"/>
              </a:rPr>
              <a:t>Suvorova</a:t>
            </a:r>
            <a:r>
              <a:rPr lang="en-US" sz="1500" dirty="0">
                <a:solidFill>
                  <a:srgbClr val="A31515"/>
                </a:solidFill>
                <a:latin typeface="Consolas"/>
                <a:ea typeface="Calibri"/>
                <a:cs typeface="Times New Roman"/>
              </a:rPr>
              <a:t> Street, 17"</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 10, </a:t>
            </a:r>
            <a:r>
              <a:rPr lang="en-US" sz="1500" dirty="0">
                <a:solidFill>
                  <a:srgbClr val="216F85"/>
                </a:solidFill>
                <a:latin typeface="Consolas"/>
                <a:ea typeface="Calibri"/>
                <a:cs typeface="Times New Roman"/>
              </a:rPr>
              <a:t>Month</a:t>
            </a:r>
            <a:r>
              <a:rPr lang="en-US" sz="1500" dirty="0">
                <a:solidFill>
                  <a:srgbClr val="000000"/>
                </a:solidFill>
                <a:latin typeface="Consolas"/>
                <a:ea typeface="Calibri"/>
                <a:cs typeface="Times New Roman"/>
              </a:rPr>
              <a:t>::</a:t>
            </a:r>
            <a:r>
              <a:rPr lang="en-US" sz="1500" dirty="0">
                <a:solidFill>
                  <a:srgbClr val="6F008A"/>
                </a:solidFill>
                <a:latin typeface="Consolas"/>
                <a:ea typeface="Calibri"/>
                <a:cs typeface="Times New Roman"/>
              </a:rPr>
              <a:t>March</a:t>
            </a:r>
            <a:r>
              <a:rPr lang="en-US" sz="1500" dirty="0">
                <a:solidFill>
                  <a:srgbClr val="000000"/>
                </a:solidFill>
                <a:latin typeface="Consolas"/>
                <a:ea typeface="Calibri"/>
                <a:cs typeface="Times New Roman"/>
              </a:rPr>
              <a:t>, 1975 },</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185</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i="1" dirty="0">
                <a:solidFill>
                  <a:srgbClr val="6F008A"/>
                </a:solidFill>
                <a:latin typeface="Consolas"/>
                <a:ea typeface="Calibri"/>
                <a:cs typeface="Times New Roman"/>
              </a:rPr>
              <a:t>assert</a:t>
            </a:r>
            <a:r>
              <a:rPr lang="en-US" sz="1500" dirty="0">
                <a:solidFill>
                  <a:srgbClr val="000000"/>
                </a:solidFill>
                <a:latin typeface="Consolas"/>
                <a:ea typeface="Calibri"/>
                <a:cs typeface="Times New Roman"/>
              </a:rPr>
              <a:t>(!</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person1</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person2</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i="1" dirty="0">
                <a:solidFill>
                  <a:srgbClr val="6F008A"/>
                </a:solidFill>
                <a:latin typeface="Consolas"/>
                <a:ea typeface="Calibri"/>
                <a:cs typeface="Times New Roman"/>
              </a:rPr>
              <a:t>assert</a:t>
            </a:r>
            <a:r>
              <a:rPr lang="en-US" sz="1500" dirty="0">
                <a:solidFill>
                  <a:srgbClr val="000000"/>
                </a:solidFill>
                <a:latin typeface="Consolas"/>
                <a:ea typeface="Calibri"/>
                <a:cs typeface="Times New Roman"/>
              </a:rPr>
              <a:t>(!</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person2</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person3</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ru-RU" sz="1500" i="1" dirty="0" err="1">
                <a:solidFill>
                  <a:srgbClr val="6F008A"/>
                </a:solidFill>
                <a:latin typeface="Consolas"/>
                <a:ea typeface="Calibri"/>
                <a:cs typeface="Times New Roman"/>
              </a:rPr>
              <a:t>assert</a:t>
            </a:r>
            <a:r>
              <a:rPr lang="ru-RU" sz="1500" dirty="0">
                <a:solidFill>
                  <a:srgbClr val="000000"/>
                </a:solidFill>
                <a:latin typeface="Consolas"/>
                <a:ea typeface="Calibri"/>
                <a:cs typeface="Times New Roman"/>
              </a:rPr>
              <a:t>(</a:t>
            </a:r>
            <a:r>
              <a:rPr lang="ru-RU" sz="1500" dirty="0" err="1">
                <a:solidFill>
                  <a:srgbClr val="880000"/>
                </a:solidFill>
                <a:latin typeface="Consolas"/>
                <a:ea typeface="Calibri"/>
                <a:cs typeface="Times New Roman"/>
              </a:rPr>
              <a:t>Equals</a:t>
            </a:r>
            <a:r>
              <a:rPr lang="ru-RU" sz="1500" dirty="0">
                <a:solidFill>
                  <a:srgbClr val="000000"/>
                </a:solidFill>
                <a:latin typeface="Consolas"/>
                <a:ea typeface="Calibri"/>
                <a:cs typeface="Times New Roman"/>
              </a:rPr>
              <a:t>(</a:t>
            </a:r>
            <a:r>
              <a:rPr lang="ru-RU" sz="1500" dirty="0">
                <a:solidFill>
                  <a:srgbClr val="000080"/>
                </a:solidFill>
                <a:latin typeface="Consolas"/>
                <a:ea typeface="Calibri"/>
                <a:cs typeface="Times New Roman"/>
              </a:rPr>
              <a:t>person1</a:t>
            </a:r>
            <a:r>
              <a:rPr lang="ru-RU" sz="1500" dirty="0">
                <a:solidFill>
                  <a:srgbClr val="000000"/>
                </a:solidFill>
                <a:latin typeface="Consolas"/>
                <a:ea typeface="Calibri"/>
                <a:cs typeface="Times New Roman"/>
              </a:rPr>
              <a:t>, </a:t>
            </a:r>
            <a:r>
              <a:rPr lang="ru-RU" sz="1500" dirty="0">
                <a:solidFill>
                  <a:srgbClr val="000080"/>
                </a:solidFill>
                <a:latin typeface="Consolas"/>
                <a:ea typeface="Calibri"/>
                <a:cs typeface="Times New Roman"/>
              </a:rPr>
              <a:t>person3</a:t>
            </a:r>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spcAft>
                <a:spcPts val="1000"/>
              </a:spcAft>
            </a:pPr>
            <a:r>
              <a:rPr lang="ru-RU" sz="1500" dirty="0">
                <a:solidFill>
                  <a:srgbClr val="000000"/>
                </a:solidFill>
                <a:latin typeface="Consolas"/>
                <a:ea typeface="Calibri"/>
                <a:cs typeface="Times New Roman"/>
              </a:rPr>
              <a:t>}</a:t>
            </a:r>
            <a:endParaRPr lang="ru-RU" sz="1500" dirty="0">
              <a:ea typeface="Calibri"/>
              <a:cs typeface="Times New Roman"/>
            </a:endParaRPr>
          </a:p>
        </p:txBody>
      </p:sp>
      <p:sp>
        <p:nvSpPr>
          <p:cNvPr id="4" name="TextBox 3">
            <a:extLst>
              <a:ext uri="{FF2B5EF4-FFF2-40B4-BE49-F238E27FC236}">
                <a16:creationId xmlns:a16="http://schemas.microsoft.com/office/drawing/2014/main" id="{1DF39E83-0AB2-93A3-3F7F-25C018EA21F6}"/>
              </a:ext>
            </a:extLst>
          </p:cNvPr>
          <p:cNvSpPr txBox="1"/>
          <p:nvPr/>
        </p:nvSpPr>
        <p:spPr>
          <a:xfrm>
            <a:off x="5308250" y="6471083"/>
            <a:ext cx="5359751" cy="369332"/>
          </a:xfrm>
          <a:prstGeom prst="rect">
            <a:avLst/>
          </a:prstGeom>
          <a:noFill/>
        </p:spPr>
        <p:txBody>
          <a:bodyPr wrap="square">
            <a:spAutoFit/>
          </a:bodyPr>
          <a:lstStyle/>
          <a:p>
            <a:pPr algn="r"/>
            <a:r>
              <a:rPr lang="ru-RU" dirty="0">
                <a:hlinkClick r:id="rId3"/>
              </a:rPr>
              <a:t>https://wandbox.org/permlink/oJ626HXmxK29pvNv</a:t>
            </a:r>
            <a:r>
              <a:rPr lang="en-US" dirty="0"/>
              <a:t> </a:t>
            </a:r>
            <a:endParaRPr lang="ru-RU" dirty="0"/>
          </a:p>
        </p:txBody>
      </p:sp>
    </p:spTree>
    <p:extLst>
      <p:ext uri="{BB962C8B-B14F-4D97-AF65-F5344CB8AC3E}">
        <p14:creationId xmlns:p14="http://schemas.microsoft.com/office/powerpoint/2010/main" val="37550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fade">
                                      <p:cBhvr>
                                        <p:cTn id="7" dur="500"/>
                                        <p:tgtEl>
                                          <p:spTgt spid="3">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4" end="14"/>
                                            </p:txEl>
                                          </p:spTgt>
                                        </p:tgtEl>
                                        <p:attrNameLst>
                                          <p:attrName>style.visibility</p:attrName>
                                        </p:attrNameLst>
                                      </p:cBhvr>
                                      <p:to>
                                        <p:strVal val="visible"/>
                                      </p:to>
                                    </p:set>
                                    <p:animEffect transition="in" filter="fade">
                                      <p:cBhvr>
                                        <p:cTn id="10" dur="500"/>
                                        <p:tgtEl>
                                          <p:spTgt spid="3">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Effect transition="in" filter="fade">
                                      <p:cBhvr>
                                        <p:cTn id="13" dur="500"/>
                                        <p:tgtEl>
                                          <p:spTgt spid="3">
                                            <p:txEl>
                                              <p:pRg st="15" end="1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6" end="16"/>
                                            </p:txEl>
                                          </p:spTgt>
                                        </p:tgtEl>
                                        <p:attrNameLst>
                                          <p:attrName>style.visibility</p:attrName>
                                        </p:attrNameLst>
                                      </p:cBhvr>
                                      <p:to>
                                        <p:strVal val="visible"/>
                                      </p:to>
                                    </p:set>
                                    <p:animEffect transition="in" filter="fade">
                                      <p:cBhvr>
                                        <p:cTn id="16" dur="500"/>
                                        <p:tgtEl>
                                          <p:spTgt spid="3">
                                            <p:txEl>
                                              <p:pRg st="16" end="1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animEffect transition="in" filter="fade">
                                      <p:cBhvr>
                                        <p:cTn id="19" dur="500"/>
                                        <p:tgtEl>
                                          <p:spTgt spid="3">
                                            <p:txEl>
                                              <p:pRg st="17" end="1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8" end="18"/>
                                            </p:txEl>
                                          </p:spTgt>
                                        </p:tgtEl>
                                        <p:attrNameLst>
                                          <p:attrName>style.visibility</p:attrName>
                                        </p:attrNameLst>
                                      </p:cBhvr>
                                      <p:to>
                                        <p:strVal val="visible"/>
                                      </p:to>
                                    </p:set>
                                    <p:animEffect transition="in" filter="fade">
                                      <p:cBhvr>
                                        <p:cTn id="22" dur="500"/>
                                        <p:tgtEl>
                                          <p:spTgt spid="3">
                                            <p:txEl>
                                              <p:pRg st="18" end="1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9" end="19"/>
                                            </p:txEl>
                                          </p:spTgt>
                                        </p:tgtEl>
                                        <p:attrNameLst>
                                          <p:attrName>style.visibility</p:attrName>
                                        </p:attrNameLst>
                                      </p:cBhvr>
                                      <p:to>
                                        <p:strVal val="visible"/>
                                      </p:to>
                                    </p:set>
                                    <p:animEffect transition="in" filter="fade">
                                      <p:cBhvr>
                                        <p:cTn id="25" dur="500"/>
                                        <p:tgtEl>
                                          <p:spTgt spid="3">
                                            <p:txEl>
                                              <p:pRg st="19" end="1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0" end="20"/>
                                            </p:txEl>
                                          </p:spTgt>
                                        </p:tgtEl>
                                        <p:attrNameLst>
                                          <p:attrName>style.visibility</p:attrName>
                                        </p:attrNameLst>
                                      </p:cBhvr>
                                      <p:to>
                                        <p:strVal val="visible"/>
                                      </p:to>
                                    </p:set>
                                    <p:animEffect transition="in" filter="fade">
                                      <p:cBhvr>
                                        <p:cTn id="28" dur="500"/>
                                        <p:tgtEl>
                                          <p:spTgt spid="3">
                                            <p:txEl>
                                              <p:pRg st="20" end="2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21" end="21"/>
                                            </p:txEl>
                                          </p:spTgt>
                                        </p:tgtEl>
                                        <p:attrNameLst>
                                          <p:attrName>style.visibility</p:attrName>
                                        </p:attrNameLst>
                                      </p:cBhvr>
                                      <p:to>
                                        <p:strVal val="visible"/>
                                      </p:to>
                                    </p:set>
                                    <p:animEffect transition="in" filter="fade">
                                      <p:cBhvr>
                                        <p:cTn id="31" dur="500"/>
                                        <p:tgtEl>
                                          <p:spTgt spid="3">
                                            <p:txEl>
                                              <p:pRg st="21" end="2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22" end="22"/>
                                            </p:txEl>
                                          </p:spTgt>
                                        </p:tgtEl>
                                        <p:attrNameLst>
                                          <p:attrName>style.visibility</p:attrName>
                                        </p:attrNameLst>
                                      </p:cBhvr>
                                      <p:to>
                                        <p:strVal val="visible"/>
                                      </p:to>
                                    </p:set>
                                    <p:animEffect transition="in" filter="fade">
                                      <p:cBhvr>
                                        <p:cTn id="34" dur="500"/>
                                        <p:tgtEl>
                                          <p:spTgt spid="3">
                                            <p:txEl>
                                              <p:pRg st="22" end="2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3" end="23"/>
                                            </p:txEl>
                                          </p:spTgt>
                                        </p:tgtEl>
                                        <p:attrNameLst>
                                          <p:attrName>style.visibility</p:attrName>
                                        </p:attrNameLst>
                                      </p:cBhvr>
                                      <p:to>
                                        <p:strVal val="visible"/>
                                      </p:to>
                                    </p:set>
                                    <p:animEffect transition="in" filter="fade">
                                      <p:cBhvr>
                                        <p:cTn id="37" dur="500"/>
                                        <p:tgtEl>
                                          <p:spTgt spid="3">
                                            <p:txEl>
                                              <p:pRg st="23" end="2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24" end="24"/>
                                            </p:txEl>
                                          </p:spTgt>
                                        </p:tgtEl>
                                        <p:attrNameLst>
                                          <p:attrName>style.visibility</p:attrName>
                                        </p:attrNameLst>
                                      </p:cBhvr>
                                      <p:to>
                                        <p:strVal val="visible"/>
                                      </p:to>
                                    </p:set>
                                    <p:animEffect transition="in" filter="fade">
                                      <p:cBhvr>
                                        <p:cTn id="40" dur="500"/>
                                        <p:tgtEl>
                                          <p:spTgt spid="3">
                                            <p:txEl>
                                              <p:pRg st="24" end="2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Effect transition="in" filter="fade">
                                      <p:cBhvr>
                                        <p:cTn id="45" dur="500"/>
                                        <p:tgtEl>
                                          <p:spTgt spid="3">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fade">
                                      <p:cBhvr>
                                        <p:cTn id="48" dur="500"/>
                                        <p:tgtEl>
                                          <p:spTgt spid="3">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500"/>
                                        <p:tgtEl>
                                          <p:spTgt spid="3">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500"/>
                                        <p:tgtEl>
                                          <p:spTgt spid="3">
                                            <p:txEl>
                                              <p:pRg st="3" end="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500"/>
                                        <p:tgtEl>
                                          <p:spTgt spid="3">
                                            <p:txEl>
                                              <p:pRg st="6" end="6"/>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Effect transition="in" filter="fade">
                                      <p:cBhvr>
                                        <p:cTn id="68" dur="500"/>
                                        <p:tgtEl>
                                          <p:spTgt spid="3">
                                            <p:txEl>
                                              <p:pRg st="7" end="7"/>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fade">
                                      <p:cBhvr>
                                        <p:cTn id="71" dur="500"/>
                                        <p:tgtEl>
                                          <p:spTgt spid="3">
                                            <p:txEl>
                                              <p:pRg st="8" end="8"/>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500"/>
                                        <p:tgtEl>
                                          <p:spTgt spid="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25" end="25"/>
                                            </p:txEl>
                                          </p:spTgt>
                                        </p:tgtEl>
                                        <p:attrNameLst>
                                          <p:attrName>style.visibility</p:attrName>
                                        </p:attrNameLst>
                                      </p:cBhvr>
                                      <p:to>
                                        <p:strVal val="visible"/>
                                      </p:to>
                                    </p:set>
                                    <p:animEffect transition="in" filter="fade">
                                      <p:cBhvr>
                                        <p:cTn id="82" dur="500"/>
                                        <p:tgtEl>
                                          <p:spTgt spid="3">
                                            <p:txEl>
                                              <p:pRg st="25" end="25"/>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6" end="26"/>
                                            </p:txEl>
                                          </p:spTgt>
                                        </p:tgtEl>
                                        <p:attrNameLst>
                                          <p:attrName>style.visibility</p:attrName>
                                        </p:attrNameLst>
                                      </p:cBhvr>
                                      <p:to>
                                        <p:strVal val="visible"/>
                                      </p:to>
                                    </p:set>
                                    <p:animEffect transition="in" filter="fade">
                                      <p:cBhvr>
                                        <p:cTn id="85" dur="500"/>
                                        <p:tgtEl>
                                          <p:spTgt spid="3">
                                            <p:txEl>
                                              <p:pRg st="26" end="26"/>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7" end="27"/>
                                            </p:txEl>
                                          </p:spTgt>
                                        </p:tgtEl>
                                        <p:attrNameLst>
                                          <p:attrName>style.visibility</p:attrName>
                                        </p:attrNameLst>
                                      </p:cBhvr>
                                      <p:to>
                                        <p:strVal val="visible"/>
                                      </p:to>
                                    </p:set>
                                    <p:animEffect transition="in" filter="fade">
                                      <p:cBhvr>
                                        <p:cTn id="88" dur="500"/>
                                        <p:tgtEl>
                                          <p:spTgt spid="3">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Объединения</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2784253540"/>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Объединения</a:t>
            </a:r>
          </a:p>
        </p:txBody>
      </p:sp>
      <p:sp>
        <p:nvSpPr>
          <p:cNvPr id="30723" name="Rectangle 3"/>
          <p:cNvSpPr>
            <a:spLocks noGrp="1" noChangeArrowheads="1"/>
          </p:cNvSpPr>
          <p:nvPr>
            <p:ph idx="1"/>
          </p:nvPr>
        </p:nvSpPr>
        <p:spPr/>
        <p:txBody>
          <a:bodyPr/>
          <a:lstStyle/>
          <a:p>
            <a:pPr eaLnBrk="1" hangingPunct="1">
              <a:lnSpc>
                <a:spcPct val="90000"/>
              </a:lnSpc>
            </a:pPr>
            <a:r>
              <a:rPr lang="ru-RU" b="1"/>
              <a:t>Объединение</a:t>
            </a:r>
            <a:r>
              <a:rPr lang="ru-RU"/>
              <a:t> - это тип данных, который может содержать (в разные моменты времени) объекты различных типов и размеров</a:t>
            </a:r>
          </a:p>
          <a:p>
            <a:pPr lvl="1" eaLnBrk="1" hangingPunct="1">
              <a:lnSpc>
                <a:spcPct val="90000"/>
              </a:lnSpc>
            </a:pPr>
            <a:r>
              <a:rPr lang="ru-RU"/>
              <a:t>Объединения позволяют хранить разнородные данные в одной и той же области памяти без включения в программу машинно-зависимой информации</a:t>
            </a:r>
          </a:p>
        </p:txBody>
      </p:sp>
    </p:spTree>
    <p:extLst>
      <p:ext uri="{BB962C8B-B14F-4D97-AF65-F5344CB8AC3E}">
        <p14:creationId xmlns:p14="http://schemas.microsoft.com/office/powerpoint/2010/main" val="145640265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7752185" y="5949281"/>
            <a:ext cx="2808287" cy="765175"/>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5</a:t>
            </a:r>
          </a:p>
          <a:p>
            <a:r>
              <a:rPr lang="en-US" b="1" dirty="0">
                <a:latin typeface="Courier New" pitchFamily="49" charset="0"/>
              </a:rPr>
              <a:t>3.8</a:t>
            </a:r>
            <a:endParaRPr lang="ru-RU" b="1" dirty="0">
              <a:latin typeface="Courier New" pitchFamily="49" charset="0"/>
            </a:endParaRPr>
          </a:p>
        </p:txBody>
      </p:sp>
      <p:sp>
        <p:nvSpPr>
          <p:cNvPr id="3" name="Прямоугольник 2"/>
          <p:cNvSpPr/>
          <p:nvPr/>
        </p:nvSpPr>
        <p:spPr>
          <a:xfrm>
            <a:off x="1524000" y="1"/>
            <a:ext cx="9144000" cy="6924973"/>
          </a:xfrm>
          <a:prstGeom prst="rect">
            <a:avLst/>
          </a:prstGeom>
        </p:spPr>
        <p:txBody>
          <a:bodyPr wrap="square">
            <a:spAutoFit/>
          </a:bodyPr>
          <a:lstStyle/>
          <a:p>
            <a:pPr defTabSz="406400"/>
            <a:r>
              <a:rPr lang="en-US" sz="1200" dirty="0">
                <a:solidFill>
                  <a:srgbClr val="0000FF"/>
                </a:solidFill>
                <a:latin typeface="Consolas"/>
                <a:ea typeface="Calibri"/>
                <a:cs typeface="Times New Roman"/>
              </a:rPr>
              <a:t>#include</a:t>
            </a:r>
            <a:r>
              <a:rPr lang="en-US" sz="1200" dirty="0">
                <a:solidFill>
                  <a:srgbClr val="000000"/>
                </a:solidFill>
                <a:latin typeface="Consolas"/>
                <a:ea typeface="Calibri"/>
                <a:cs typeface="Times New Roman"/>
              </a:rPr>
              <a:t> </a:t>
            </a:r>
            <a:r>
              <a:rPr lang="en-US" sz="1200" dirty="0">
                <a:solidFill>
                  <a:srgbClr val="A31515"/>
                </a:solidFill>
                <a:latin typeface="Consolas"/>
                <a:ea typeface="Calibri"/>
                <a:cs typeface="Times New Roman"/>
              </a:rPr>
              <a:t>&lt;</a:t>
            </a:r>
            <a:r>
              <a:rPr lang="en-US" sz="1200" dirty="0" err="1">
                <a:solidFill>
                  <a:srgbClr val="A31515"/>
                </a:solidFill>
                <a:latin typeface="Consolas"/>
                <a:ea typeface="Calibri"/>
                <a:cs typeface="Times New Roman"/>
              </a:rPr>
              <a:t>iostream</a:t>
            </a:r>
            <a:r>
              <a:rPr lang="en-US" sz="1200" dirty="0">
                <a:solidFill>
                  <a:srgbClr val="A31515"/>
                </a:solidFill>
                <a:latin typeface="Consolas"/>
                <a:ea typeface="Calibri"/>
                <a:cs typeface="Times New Roman"/>
              </a:rPr>
              <a:t>&gt;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err="1">
                <a:solidFill>
                  <a:srgbClr val="0000FF"/>
                </a:solidFill>
                <a:latin typeface="Consolas"/>
                <a:ea typeface="Calibri"/>
                <a:cs typeface="Times New Roman"/>
              </a:rPr>
              <a:t>enum</a:t>
            </a:r>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class</a:t>
            </a:r>
            <a:r>
              <a:rPr lang="en-US" sz="1200" dirty="0">
                <a:solidFill>
                  <a:srgbClr val="000000"/>
                </a:solidFill>
                <a:latin typeface="Consolas"/>
                <a:ea typeface="Calibri"/>
                <a:cs typeface="Times New Roman"/>
              </a:rPr>
              <a:t> </a:t>
            </a:r>
            <a:r>
              <a:rPr lang="en-US" sz="1200" dirty="0" err="1">
                <a:solidFill>
                  <a:srgbClr val="216F85"/>
                </a:solidFill>
                <a:latin typeface="Consolas"/>
                <a:ea typeface="Calibri"/>
                <a:cs typeface="Times New Roman"/>
              </a:rPr>
              <a:t>NumericType</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6F008A"/>
                </a:solidFill>
                <a:latin typeface="Consolas"/>
                <a:ea typeface="Calibri"/>
                <a:cs typeface="Times New Roman"/>
              </a:rPr>
              <a:t>INTEGER</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6F008A"/>
                </a:solidFill>
                <a:latin typeface="Consolas"/>
                <a:ea typeface="Calibri"/>
                <a:cs typeface="Times New Roman"/>
              </a:rPr>
              <a:t>REAL</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p>
          <a:p>
            <a:pPr defTabSz="406400"/>
            <a:endParaRPr lang="ru-RU" sz="1200" dirty="0">
              <a:ea typeface="Calibri"/>
              <a:cs typeface="Times New Roman"/>
            </a:endParaRPr>
          </a:p>
          <a:p>
            <a:pPr defTabSz="406400"/>
            <a:r>
              <a:rPr lang="en-US" sz="1200" dirty="0" err="1">
                <a:solidFill>
                  <a:srgbClr val="0000FF"/>
                </a:solidFill>
                <a:latin typeface="Consolas"/>
                <a:ea typeface="Calibri"/>
                <a:cs typeface="Times New Roman"/>
              </a:rPr>
              <a:t>struct</a:t>
            </a:r>
            <a:r>
              <a:rPr lang="en-US" sz="1200" dirty="0">
                <a:solidFill>
                  <a:srgbClr val="000000"/>
                </a:solidFill>
                <a:latin typeface="Consolas"/>
                <a:ea typeface="Calibri"/>
                <a:cs typeface="Times New Roman"/>
              </a:rPr>
              <a:t> </a:t>
            </a:r>
            <a:r>
              <a:rPr lang="en-US" sz="1200" dirty="0">
                <a:solidFill>
                  <a:srgbClr val="216F85"/>
                </a:solidFill>
                <a:latin typeface="Consolas"/>
                <a:ea typeface="Calibri"/>
                <a:cs typeface="Times New Roman"/>
              </a:rPr>
              <a:t>Numeric</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216F85"/>
                </a:solidFill>
                <a:latin typeface="Consolas"/>
                <a:ea typeface="Calibri"/>
                <a:cs typeface="Times New Roman"/>
              </a:rPr>
              <a:t>NumericType</a:t>
            </a:r>
            <a:r>
              <a:rPr lang="en-US" sz="1200" dirty="0">
                <a:solidFill>
                  <a:srgbClr val="000000"/>
                </a:solidFill>
                <a:latin typeface="Consolas"/>
                <a:ea typeface="Calibri"/>
                <a:cs typeface="Times New Roman"/>
              </a:rPr>
              <a:t> </a:t>
            </a:r>
            <a:r>
              <a:rPr lang="en-US" sz="1200" dirty="0">
                <a:solidFill>
                  <a:srgbClr val="000080"/>
                </a:solidFill>
                <a:latin typeface="Consolas"/>
                <a:ea typeface="Calibri"/>
                <a:cs typeface="Times New Roman"/>
              </a:rPr>
              <a:t>type</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union</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0000FF"/>
                </a:solidFill>
                <a:latin typeface="Consolas"/>
                <a:ea typeface="Calibri"/>
                <a:cs typeface="Times New Roman"/>
              </a:rPr>
              <a:t>int</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intValue</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double</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realValue</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80"/>
                </a:solidFill>
                <a:latin typeface="Consolas"/>
                <a:ea typeface="Calibri"/>
                <a:cs typeface="Times New Roman"/>
              </a:rPr>
              <a:t>value</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p>
          <a:p>
            <a:pPr defTabSz="406400"/>
            <a:endParaRPr lang="ru-RU" sz="1200" dirty="0">
              <a:ea typeface="Calibri"/>
              <a:cs typeface="Times New Roman"/>
            </a:endParaRPr>
          </a:p>
          <a:p>
            <a:pPr defTabSz="406400"/>
            <a:r>
              <a:rPr lang="en-US" sz="1200" dirty="0">
                <a:solidFill>
                  <a:srgbClr val="0000FF"/>
                </a:solidFill>
                <a:latin typeface="Consolas"/>
                <a:ea typeface="Calibri"/>
                <a:cs typeface="Times New Roman"/>
              </a:rPr>
              <a:t>void</a:t>
            </a:r>
            <a:r>
              <a:rPr lang="en-US" sz="1200" dirty="0">
                <a:solidFill>
                  <a:srgbClr val="000000"/>
                </a:solidFill>
                <a:latin typeface="Consolas"/>
                <a:ea typeface="Calibri"/>
                <a:cs typeface="Times New Roman"/>
              </a:rPr>
              <a:t> </a:t>
            </a:r>
            <a:r>
              <a:rPr lang="en-US" sz="1200" dirty="0" err="1">
                <a:solidFill>
                  <a:srgbClr val="880000"/>
                </a:solidFill>
                <a:latin typeface="Consolas"/>
                <a:ea typeface="Calibri"/>
                <a:cs typeface="Times New Roman"/>
              </a:rPr>
              <a:t>PrintNumeric</a:t>
            </a:r>
            <a:r>
              <a:rPr lang="en-US" sz="1200" dirty="0">
                <a:solidFill>
                  <a:srgbClr val="000000"/>
                </a:solidFill>
                <a:latin typeface="Consolas"/>
                <a:ea typeface="Calibri"/>
                <a:cs typeface="Times New Roman"/>
              </a:rPr>
              <a:t>(</a:t>
            </a:r>
            <a:r>
              <a:rPr lang="en-US" sz="1200" dirty="0" err="1">
                <a:solidFill>
                  <a:srgbClr val="0000FF"/>
                </a:solidFill>
                <a:latin typeface="Consolas"/>
                <a:ea typeface="Calibri"/>
                <a:cs typeface="Times New Roman"/>
              </a:rPr>
              <a:t>const</a:t>
            </a:r>
            <a:r>
              <a:rPr lang="en-US" sz="1200" dirty="0">
                <a:solidFill>
                  <a:srgbClr val="000000"/>
                </a:solidFill>
                <a:latin typeface="Consolas"/>
                <a:ea typeface="Calibri"/>
                <a:cs typeface="Times New Roman"/>
              </a:rPr>
              <a:t> </a:t>
            </a:r>
            <a:r>
              <a:rPr lang="en-US" sz="1200" dirty="0">
                <a:solidFill>
                  <a:srgbClr val="216F85"/>
                </a:solidFill>
                <a:latin typeface="Consolas"/>
                <a:ea typeface="Calibri"/>
                <a:cs typeface="Times New Roman"/>
              </a:rPr>
              <a:t>Numeric</a:t>
            </a:r>
            <a:r>
              <a:rPr lang="en-US" sz="1200" dirty="0">
                <a:solidFill>
                  <a:srgbClr val="000000"/>
                </a:solidFill>
                <a:latin typeface="Consolas"/>
                <a:ea typeface="Calibri"/>
                <a:cs typeface="Times New Roman"/>
              </a:rPr>
              <a:t> &amp; </a:t>
            </a:r>
            <a:r>
              <a:rPr lang="en-US" sz="1200" dirty="0">
                <a:solidFill>
                  <a:srgbClr val="000080"/>
                </a:solidFill>
                <a:latin typeface="Consolas"/>
                <a:ea typeface="Calibri"/>
                <a:cs typeface="Times New Roman"/>
              </a:rPr>
              <a:t>n</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if</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n</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type</a:t>
            </a:r>
            <a:r>
              <a:rPr lang="en-US" sz="1200" dirty="0">
                <a:solidFill>
                  <a:srgbClr val="000000"/>
                </a:solidFill>
                <a:latin typeface="Consolas"/>
                <a:ea typeface="Calibri"/>
                <a:cs typeface="Times New Roman"/>
              </a:rPr>
              <a:t> == </a:t>
            </a:r>
            <a:r>
              <a:rPr lang="en-US" sz="1200" dirty="0" err="1">
                <a:solidFill>
                  <a:srgbClr val="216F85"/>
                </a:solidFill>
                <a:latin typeface="Consolas"/>
                <a:ea typeface="Calibri"/>
                <a:cs typeface="Times New Roman"/>
              </a:rPr>
              <a:t>NumericType</a:t>
            </a:r>
            <a:r>
              <a:rPr lang="en-US" sz="1200" dirty="0">
                <a:solidFill>
                  <a:srgbClr val="000000"/>
                </a:solidFill>
                <a:latin typeface="Consolas"/>
                <a:ea typeface="Calibri"/>
                <a:cs typeface="Times New Roman"/>
              </a:rPr>
              <a:t>::</a:t>
            </a:r>
            <a:r>
              <a:rPr lang="en-US" sz="1200" dirty="0">
                <a:solidFill>
                  <a:srgbClr val="6F008A"/>
                </a:solidFill>
                <a:latin typeface="Consolas"/>
                <a:ea typeface="Calibri"/>
                <a:cs typeface="Times New Roman"/>
              </a:rPr>
              <a:t>INTEGER</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i="1" dirty="0" err="1">
                <a:solidFill>
                  <a:srgbClr val="216F85"/>
                </a:solidFill>
                <a:latin typeface="Consolas"/>
                <a:ea typeface="Calibri"/>
                <a:cs typeface="Times New Roman"/>
              </a:rPr>
              <a:t>std</a:t>
            </a:r>
            <a:r>
              <a:rPr lang="en-US" sz="1200" dirty="0">
                <a:solidFill>
                  <a:srgbClr val="000000"/>
                </a:solidFill>
                <a:latin typeface="Consolas"/>
                <a:ea typeface="Calibri"/>
                <a:cs typeface="Times New Roman"/>
              </a:rPr>
              <a:t>::</a:t>
            </a:r>
            <a:r>
              <a:rPr lang="en-US" sz="1200" i="1" dirty="0" err="1">
                <a:solidFill>
                  <a:srgbClr val="000080"/>
                </a:solidFill>
                <a:latin typeface="Consolas"/>
                <a:ea typeface="Calibri"/>
                <a:cs typeface="Times New Roman"/>
              </a:rPr>
              <a:t>cout</a:t>
            </a:r>
            <a:r>
              <a:rPr lang="en-US" sz="1200" dirty="0">
                <a:solidFill>
                  <a:srgbClr val="000000"/>
                </a:solidFill>
                <a:latin typeface="Consolas"/>
                <a:ea typeface="Calibri"/>
                <a:cs typeface="Times New Roman"/>
              </a:rPr>
              <a:t> &lt;&lt; </a:t>
            </a:r>
            <a:r>
              <a:rPr lang="en-US" sz="1200" dirty="0" err="1">
                <a:solidFill>
                  <a:srgbClr val="000080"/>
                </a:solidFill>
                <a:latin typeface="Consolas"/>
                <a:ea typeface="Calibri"/>
                <a:cs typeface="Times New Roman"/>
              </a:rPr>
              <a:t>n</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value</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intValue</a:t>
            </a:r>
            <a:r>
              <a:rPr lang="en-US" sz="1200" dirty="0">
                <a:solidFill>
                  <a:srgbClr val="000000"/>
                </a:solidFill>
                <a:latin typeface="Consolas"/>
                <a:ea typeface="Calibri"/>
                <a:cs typeface="Times New Roman"/>
              </a:rPr>
              <a:t> &lt;&lt; </a:t>
            </a:r>
            <a:r>
              <a:rPr lang="en-US" sz="1200" i="1" dirty="0" err="1">
                <a:solidFill>
                  <a:srgbClr val="216F85"/>
                </a:solidFill>
                <a:latin typeface="Consolas"/>
                <a:ea typeface="Calibri"/>
                <a:cs typeface="Times New Roman"/>
              </a:rPr>
              <a:t>std</a:t>
            </a:r>
            <a:r>
              <a:rPr lang="en-US" sz="1200" dirty="0">
                <a:solidFill>
                  <a:srgbClr val="000000"/>
                </a:solidFill>
                <a:latin typeface="Consolas"/>
                <a:ea typeface="Calibri"/>
                <a:cs typeface="Times New Roman"/>
              </a:rPr>
              <a:t>::</a:t>
            </a:r>
            <a:r>
              <a:rPr lang="en-US" sz="1200" i="1" dirty="0" err="1">
                <a:solidFill>
                  <a:srgbClr val="880000"/>
                </a:solidFill>
                <a:latin typeface="Consolas"/>
                <a:ea typeface="Calibri"/>
                <a:cs typeface="Times New Roman"/>
              </a:rPr>
              <a:t>endl</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else</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i="1" dirty="0" err="1">
                <a:solidFill>
                  <a:srgbClr val="216F85"/>
                </a:solidFill>
                <a:latin typeface="Consolas"/>
                <a:ea typeface="Calibri"/>
                <a:cs typeface="Times New Roman"/>
              </a:rPr>
              <a:t>std</a:t>
            </a:r>
            <a:r>
              <a:rPr lang="en-US" sz="1200" dirty="0">
                <a:solidFill>
                  <a:srgbClr val="000000"/>
                </a:solidFill>
                <a:latin typeface="Consolas"/>
                <a:ea typeface="Calibri"/>
                <a:cs typeface="Times New Roman"/>
              </a:rPr>
              <a:t>::</a:t>
            </a:r>
            <a:r>
              <a:rPr lang="en-US" sz="1200" i="1" dirty="0" err="1">
                <a:solidFill>
                  <a:srgbClr val="000080"/>
                </a:solidFill>
                <a:latin typeface="Consolas"/>
                <a:ea typeface="Calibri"/>
                <a:cs typeface="Times New Roman"/>
              </a:rPr>
              <a:t>cout</a:t>
            </a:r>
            <a:r>
              <a:rPr lang="en-US" sz="1200" dirty="0">
                <a:solidFill>
                  <a:srgbClr val="000000"/>
                </a:solidFill>
                <a:latin typeface="Consolas"/>
                <a:ea typeface="Calibri"/>
                <a:cs typeface="Times New Roman"/>
              </a:rPr>
              <a:t> &lt;&lt; </a:t>
            </a:r>
            <a:r>
              <a:rPr lang="en-US" sz="1200" dirty="0" err="1">
                <a:solidFill>
                  <a:srgbClr val="000080"/>
                </a:solidFill>
                <a:latin typeface="Consolas"/>
                <a:ea typeface="Calibri"/>
                <a:cs typeface="Times New Roman"/>
              </a:rPr>
              <a:t>n</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value</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realValue</a:t>
            </a:r>
            <a:r>
              <a:rPr lang="en-US" sz="1200" dirty="0">
                <a:solidFill>
                  <a:srgbClr val="000000"/>
                </a:solidFill>
                <a:latin typeface="Consolas"/>
                <a:ea typeface="Calibri"/>
                <a:cs typeface="Times New Roman"/>
              </a:rPr>
              <a:t> &lt;&lt; </a:t>
            </a:r>
            <a:r>
              <a:rPr lang="en-US" sz="1200" i="1" dirty="0" err="1">
                <a:solidFill>
                  <a:srgbClr val="216F85"/>
                </a:solidFill>
                <a:latin typeface="Consolas"/>
                <a:ea typeface="Calibri"/>
                <a:cs typeface="Times New Roman"/>
              </a:rPr>
              <a:t>std</a:t>
            </a:r>
            <a:r>
              <a:rPr lang="en-US" sz="1200" dirty="0">
                <a:solidFill>
                  <a:srgbClr val="000000"/>
                </a:solidFill>
                <a:latin typeface="Consolas"/>
                <a:ea typeface="Calibri"/>
                <a:cs typeface="Times New Roman"/>
              </a:rPr>
              <a:t>::</a:t>
            </a:r>
            <a:r>
              <a:rPr lang="en-US" sz="1200" i="1" dirty="0" err="1">
                <a:solidFill>
                  <a:srgbClr val="880000"/>
                </a:solidFill>
                <a:latin typeface="Consolas"/>
                <a:ea typeface="Calibri"/>
                <a:cs typeface="Times New Roman"/>
              </a:rPr>
              <a:t>endl</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p>
          <a:p>
            <a:pPr defTabSz="406400"/>
            <a:endParaRPr lang="ru-RU" sz="1200" dirty="0">
              <a:ea typeface="Calibri"/>
              <a:cs typeface="Times New Roman"/>
            </a:endParaRPr>
          </a:p>
          <a:p>
            <a:pPr defTabSz="406400"/>
            <a:r>
              <a:rPr lang="en-US" sz="1200" dirty="0">
                <a:solidFill>
                  <a:srgbClr val="0000FF"/>
                </a:solidFill>
                <a:latin typeface="Consolas"/>
                <a:ea typeface="Calibri"/>
                <a:cs typeface="Times New Roman"/>
              </a:rPr>
              <a:t>void</a:t>
            </a:r>
            <a:r>
              <a:rPr lang="en-US" sz="1200" dirty="0">
                <a:solidFill>
                  <a:srgbClr val="000000"/>
                </a:solidFill>
                <a:latin typeface="Consolas"/>
                <a:ea typeface="Calibri"/>
                <a:cs typeface="Times New Roman"/>
              </a:rPr>
              <a:t> </a:t>
            </a:r>
            <a:r>
              <a:rPr lang="en-US" sz="1200" i="1" dirty="0">
                <a:solidFill>
                  <a:srgbClr val="880000"/>
                </a:solidFill>
                <a:latin typeface="Consolas"/>
                <a:ea typeface="Calibri"/>
                <a:cs typeface="Times New Roman"/>
              </a:rPr>
              <a:t>main</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216F85"/>
                </a:solidFill>
                <a:latin typeface="Consolas"/>
                <a:ea typeface="Calibri"/>
                <a:cs typeface="Times New Roman"/>
              </a:rPr>
              <a:t>Numeric</a:t>
            </a:r>
            <a:r>
              <a:rPr lang="en-US" sz="1200" dirty="0">
                <a:solidFill>
                  <a:srgbClr val="000000"/>
                </a:solidFill>
                <a:latin typeface="Consolas"/>
                <a:ea typeface="Calibri"/>
                <a:cs typeface="Times New Roman"/>
              </a:rPr>
              <a:t> </a:t>
            </a:r>
            <a:r>
              <a:rPr lang="en-US" sz="1200" dirty="0">
                <a:solidFill>
                  <a:srgbClr val="000080"/>
                </a:solidFill>
                <a:latin typeface="Consolas"/>
                <a:ea typeface="Calibri"/>
                <a:cs typeface="Times New Roman"/>
              </a:rPr>
              <a:t>a</a:t>
            </a:r>
            <a:r>
              <a:rPr lang="en-US" sz="1200" dirty="0">
                <a:solidFill>
                  <a:srgbClr val="000000"/>
                </a:solidFill>
                <a:latin typeface="Consolas"/>
                <a:ea typeface="Calibri"/>
                <a:cs typeface="Times New Roman"/>
              </a:rPr>
              <a:t>, </a:t>
            </a:r>
            <a:r>
              <a:rPr lang="en-US" sz="1200" dirty="0">
                <a:solidFill>
                  <a:srgbClr val="000080"/>
                </a:solidFill>
                <a:latin typeface="Consolas"/>
                <a:ea typeface="Calibri"/>
                <a:cs typeface="Times New Roman"/>
              </a:rPr>
              <a:t>b</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a</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type</a:t>
            </a:r>
            <a:r>
              <a:rPr lang="en-US" sz="1200" dirty="0">
                <a:solidFill>
                  <a:srgbClr val="000000"/>
                </a:solidFill>
                <a:latin typeface="Consolas"/>
                <a:ea typeface="Calibri"/>
                <a:cs typeface="Times New Roman"/>
              </a:rPr>
              <a:t> = </a:t>
            </a:r>
            <a:r>
              <a:rPr lang="en-US" sz="1200" dirty="0" err="1">
                <a:solidFill>
                  <a:srgbClr val="216F85"/>
                </a:solidFill>
                <a:latin typeface="Consolas"/>
                <a:ea typeface="Calibri"/>
                <a:cs typeface="Times New Roman"/>
              </a:rPr>
              <a:t>NumericType</a:t>
            </a:r>
            <a:r>
              <a:rPr lang="en-US" sz="1200" dirty="0">
                <a:solidFill>
                  <a:srgbClr val="000000"/>
                </a:solidFill>
                <a:latin typeface="Consolas"/>
                <a:ea typeface="Calibri"/>
                <a:cs typeface="Times New Roman"/>
              </a:rPr>
              <a:t>::</a:t>
            </a:r>
            <a:r>
              <a:rPr lang="en-US" sz="1200" dirty="0">
                <a:solidFill>
                  <a:srgbClr val="6F008A"/>
                </a:solidFill>
                <a:latin typeface="Consolas"/>
                <a:ea typeface="Calibri"/>
                <a:cs typeface="Times New Roman"/>
              </a:rPr>
              <a:t>INTEGER</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a</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value</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intValue</a:t>
            </a:r>
            <a:r>
              <a:rPr lang="en-US" sz="1200" dirty="0">
                <a:solidFill>
                  <a:srgbClr val="000000"/>
                </a:solidFill>
                <a:latin typeface="Consolas"/>
                <a:ea typeface="Calibri"/>
                <a:cs typeface="Times New Roman"/>
              </a:rPr>
              <a:t> = 5;</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b</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type</a:t>
            </a:r>
            <a:r>
              <a:rPr lang="en-US" sz="1200" dirty="0">
                <a:solidFill>
                  <a:srgbClr val="000000"/>
                </a:solidFill>
                <a:latin typeface="Consolas"/>
                <a:ea typeface="Calibri"/>
                <a:cs typeface="Times New Roman"/>
              </a:rPr>
              <a:t> = </a:t>
            </a:r>
            <a:r>
              <a:rPr lang="en-US" sz="1200" dirty="0" err="1">
                <a:solidFill>
                  <a:srgbClr val="216F85"/>
                </a:solidFill>
                <a:latin typeface="Consolas"/>
                <a:ea typeface="Calibri"/>
                <a:cs typeface="Times New Roman"/>
              </a:rPr>
              <a:t>NumericType</a:t>
            </a:r>
            <a:r>
              <a:rPr lang="en-US" sz="1200" dirty="0">
                <a:solidFill>
                  <a:srgbClr val="000000"/>
                </a:solidFill>
                <a:latin typeface="Consolas"/>
                <a:ea typeface="Calibri"/>
                <a:cs typeface="Times New Roman"/>
              </a:rPr>
              <a:t>::</a:t>
            </a:r>
            <a:r>
              <a:rPr lang="en-US" sz="1200" dirty="0">
                <a:solidFill>
                  <a:srgbClr val="6F008A"/>
                </a:solidFill>
                <a:latin typeface="Consolas"/>
                <a:ea typeface="Calibri"/>
                <a:cs typeface="Times New Roman"/>
              </a:rPr>
              <a:t>REAL</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b</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value</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realValue</a:t>
            </a:r>
            <a:r>
              <a:rPr lang="en-US" sz="1200" dirty="0">
                <a:solidFill>
                  <a:srgbClr val="000000"/>
                </a:solidFill>
                <a:latin typeface="Consolas"/>
                <a:ea typeface="Calibri"/>
                <a:cs typeface="Times New Roman"/>
              </a:rPr>
              <a:t> = 3.8;</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880000"/>
                </a:solidFill>
                <a:latin typeface="Consolas"/>
                <a:ea typeface="Calibri"/>
                <a:cs typeface="Times New Roman"/>
              </a:rPr>
              <a:t>PrintNumeric</a:t>
            </a:r>
            <a:r>
              <a:rPr lang="en-US" sz="1200" dirty="0">
                <a:solidFill>
                  <a:srgbClr val="000000"/>
                </a:solidFill>
                <a:latin typeface="Consolas"/>
                <a:ea typeface="Calibri"/>
                <a:cs typeface="Times New Roman"/>
              </a:rPr>
              <a:t>(</a:t>
            </a:r>
            <a:r>
              <a:rPr lang="en-US" sz="1200" dirty="0">
                <a:solidFill>
                  <a:srgbClr val="000080"/>
                </a:solidFill>
                <a:latin typeface="Consolas"/>
                <a:ea typeface="Calibri"/>
                <a:cs typeface="Times New Roman"/>
              </a:rPr>
              <a:t>a</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880000"/>
                </a:solidFill>
                <a:latin typeface="Consolas"/>
                <a:ea typeface="Calibri"/>
                <a:cs typeface="Times New Roman"/>
              </a:rPr>
              <a:t>PrintNumeric</a:t>
            </a:r>
            <a:r>
              <a:rPr lang="en-US" sz="1200" dirty="0">
                <a:solidFill>
                  <a:srgbClr val="000000"/>
                </a:solidFill>
                <a:latin typeface="Consolas"/>
                <a:ea typeface="Calibri"/>
                <a:cs typeface="Times New Roman"/>
              </a:rPr>
              <a:t>(</a:t>
            </a:r>
            <a:r>
              <a:rPr lang="en-US" sz="1200" dirty="0">
                <a:solidFill>
                  <a:srgbClr val="000080"/>
                </a:solidFill>
                <a:latin typeface="Consolas"/>
                <a:ea typeface="Calibri"/>
                <a:cs typeface="Times New Roman"/>
              </a:rPr>
              <a:t>b</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ru-RU" sz="1200" dirty="0">
                <a:solidFill>
                  <a:srgbClr val="000000"/>
                </a:solidFill>
                <a:latin typeface="Consolas"/>
                <a:ea typeface="Calibri"/>
                <a:cs typeface="Times New Roman"/>
              </a:rPr>
              <a:t>}</a:t>
            </a:r>
            <a:endParaRPr lang="ru-RU" sz="1200" dirty="0">
              <a:ea typeface="Calibri"/>
              <a:cs typeface="Times New Roman"/>
            </a:endParaRPr>
          </a:p>
        </p:txBody>
      </p:sp>
    </p:spTree>
    <p:extLst>
      <p:ext uri="{BB962C8B-B14F-4D97-AF65-F5344CB8AC3E}">
        <p14:creationId xmlns:p14="http://schemas.microsoft.com/office/powerpoint/2010/main" val="18187900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animEffect transition="in" filter="fade">
                                      <p:cBhvr>
                                        <p:cTn id="59" dur="500"/>
                                        <p:tgtEl>
                                          <p:spTgt spid="3">
                                            <p:txEl>
                                              <p:pRg st="20" end="2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29" end="29"/>
                                            </p:txEl>
                                          </p:spTgt>
                                        </p:tgtEl>
                                        <p:attrNameLst>
                                          <p:attrName>style.visibility</p:attrName>
                                        </p:attrNameLst>
                                      </p:cBhvr>
                                      <p:to>
                                        <p:strVal val="visible"/>
                                      </p:to>
                                    </p:set>
                                    <p:animEffect transition="in" filter="fade">
                                      <p:cBhvr>
                                        <p:cTn id="79" dur="500"/>
                                        <p:tgtEl>
                                          <p:spTgt spid="3">
                                            <p:txEl>
                                              <p:pRg st="29" end="29"/>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30" end="30"/>
                                            </p:txEl>
                                          </p:spTgt>
                                        </p:tgtEl>
                                        <p:attrNameLst>
                                          <p:attrName>style.visibility</p:attrName>
                                        </p:attrNameLst>
                                      </p:cBhvr>
                                      <p:to>
                                        <p:strVal val="visible"/>
                                      </p:to>
                                    </p:set>
                                    <p:animEffect transition="in" filter="fade">
                                      <p:cBhvr>
                                        <p:cTn id="82" dur="500"/>
                                        <p:tgtEl>
                                          <p:spTgt spid="3">
                                            <p:txEl>
                                              <p:pRg st="30" end="30"/>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31" end="31"/>
                                            </p:txEl>
                                          </p:spTgt>
                                        </p:tgtEl>
                                        <p:attrNameLst>
                                          <p:attrName>style.visibility</p:attrName>
                                        </p:attrNameLst>
                                      </p:cBhvr>
                                      <p:to>
                                        <p:strVal val="visible"/>
                                      </p:to>
                                    </p:set>
                                    <p:animEffect transition="in" filter="fade">
                                      <p:cBhvr>
                                        <p:cTn id="85" dur="500"/>
                                        <p:tgtEl>
                                          <p:spTgt spid="3">
                                            <p:txEl>
                                              <p:pRg st="31" end="31"/>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32" end="32"/>
                                            </p:txEl>
                                          </p:spTgt>
                                        </p:tgtEl>
                                        <p:attrNameLst>
                                          <p:attrName>style.visibility</p:attrName>
                                        </p:attrNameLst>
                                      </p:cBhvr>
                                      <p:to>
                                        <p:strVal val="visible"/>
                                      </p:to>
                                    </p:set>
                                    <p:animEffect transition="in" filter="fade">
                                      <p:cBhvr>
                                        <p:cTn id="88" dur="500"/>
                                        <p:tgtEl>
                                          <p:spTgt spid="3">
                                            <p:txEl>
                                              <p:pRg st="32" end="32"/>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3">
                                            <p:txEl>
                                              <p:pRg st="33" end="33"/>
                                            </p:txEl>
                                          </p:spTgt>
                                        </p:tgtEl>
                                        <p:attrNameLst>
                                          <p:attrName>style.visibility</p:attrName>
                                        </p:attrNameLst>
                                      </p:cBhvr>
                                      <p:to>
                                        <p:strVal val="visible"/>
                                      </p:to>
                                    </p:set>
                                    <p:animEffect transition="in" filter="fade">
                                      <p:cBhvr>
                                        <p:cTn id="91" dur="500"/>
                                        <p:tgtEl>
                                          <p:spTgt spid="3">
                                            <p:txEl>
                                              <p:pRg st="33" end="33"/>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3">
                                            <p:txEl>
                                              <p:pRg st="34" end="34"/>
                                            </p:txEl>
                                          </p:spTgt>
                                        </p:tgtEl>
                                        <p:attrNameLst>
                                          <p:attrName>style.visibility</p:attrName>
                                        </p:attrNameLst>
                                      </p:cBhvr>
                                      <p:to>
                                        <p:strVal val="visible"/>
                                      </p:to>
                                    </p:set>
                                    <p:animEffect transition="in" filter="fade">
                                      <p:cBhvr>
                                        <p:cTn id="94" dur="500"/>
                                        <p:tgtEl>
                                          <p:spTgt spid="3">
                                            <p:txEl>
                                              <p:pRg st="34" end="34"/>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3">
                                            <p:txEl>
                                              <p:pRg st="35" end="35"/>
                                            </p:txEl>
                                          </p:spTgt>
                                        </p:tgtEl>
                                        <p:attrNameLst>
                                          <p:attrName>style.visibility</p:attrName>
                                        </p:attrNameLst>
                                      </p:cBhvr>
                                      <p:to>
                                        <p:strVal val="visible"/>
                                      </p:to>
                                    </p:set>
                                    <p:animEffect transition="in" filter="fade">
                                      <p:cBhvr>
                                        <p:cTn id="97" dur="500"/>
                                        <p:tgtEl>
                                          <p:spTgt spid="3">
                                            <p:txEl>
                                              <p:pRg st="35" end="3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8917"/>
                                        </p:tgtEl>
                                        <p:attrNameLst>
                                          <p:attrName>style.visibility</p:attrName>
                                        </p:attrNameLst>
                                      </p:cBhvr>
                                      <p:to>
                                        <p:strVal val="visible"/>
                                      </p:to>
                                    </p:set>
                                    <p:animEffect transition="in" filter="fade">
                                      <p:cBhvr>
                                        <p:cTn id="102"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Lst>
  </p:timing>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Прямоугольник 12"/>
          <p:cNvSpPr/>
          <p:nvPr/>
        </p:nvSpPr>
        <p:spPr>
          <a:xfrm>
            <a:off x="6528048"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 name="TextBox 1"/>
          <p:cNvSpPr txBox="1"/>
          <p:nvPr/>
        </p:nvSpPr>
        <p:spPr>
          <a:xfrm>
            <a:off x="1990448" y="1568693"/>
            <a:ext cx="4392488" cy="5016758"/>
          </a:xfrm>
          <a:prstGeom prst="rect">
            <a:avLst/>
          </a:prstGeom>
          <a:noFill/>
        </p:spPr>
        <p:txBody>
          <a:bodyPr wrap="square" rtlCol="0">
            <a:spAutoFit/>
          </a:bodyPr>
          <a:lstStyle/>
          <a:p>
            <a:pPr defTabSz="371475"/>
            <a:r>
              <a:rPr lang="en-US" sz="2000" b="1" dirty="0">
                <a:latin typeface="Courier New" pitchFamily="49" charset="0"/>
                <a:cs typeface="Courier New" pitchFamily="49" charset="0"/>
              </a:rPr>
              <a:t>union Vector3D</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x, y, z;</a:t>
            </a: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items[3];</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Vector3D v1;</a:t>
            </a:r>
          </a:p>
          <a:p>
            <a:pPr defTabSz="371475"/>
            <a:r>
              <a:rPr lang="en-US" sz="2000" b="1" dirty="0">
                <a:latin typeface="Courier New" pitchFamily="49" charset="0"/>
                <a:cs typeface="Courier New" pitchFamily="49" charset="0"/>
              </a:rPr>
              <a:t>v1.x = 0;</a:t>
            </a:r>
          </a:p>
          <a:p>
            <a:pPr defTabSz="371475"/>
            <a:r>
              <a:rPr lang="en-US" sz="2000" b="1" dirty="0">
                <a:latin typeface="Courier New" pitchFamily="49" charset="0"/>
                <a:cs typeface="Courier New" pitchFamily="49" charset="0"/>
              </a:rPr>
              <a:t>v1.y = 10;</a:t>
            </a:r>
          </a:p>
          <a:p>
            <a:pPr defTabSz="371475"/>
            <a:r>
              <a:rPr lang="en-US" sz="2000" b="1" dirty="0">
                <a:latin typeface="Courier New" pitchFamily="49" charset="0"/>
                <a:cs typeface="Courier New" pitchFamily="49" charset="0"/>
              </a:rPr>
              <a:t>v1.z = -0.3;</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v1.items[0] = 3;</a:t>
            </a:r>
          </a:p>
        </p:txBody>
      </p:sp>
      <p:sp>
        <p:nvSpPr>
          <p:cNvPr id="3" name="Заголовок 2"/>
          <p:cNvSpPr>
            <a:spLocks noGrp="1"/>
          </p:cNvSpPr>
          <p:nvPr>
            <p:ph type="title"/>
          </p:nvPr>
        </p:nvSpPr>
        <p:spPr/>
        <p:txBody>
          <a:bodyPr/>
          <a:lstStyle/>
          <a:p>
            <a:r>
              <a:rPr lang="ru-RU" dirty="0"/>
              <a:t>Пример 2</a:t>
            </a:r>
          </a:p>
        </p:txBody>
      </p:sp>
      <p:sp>
        <p:nvSpPr>
          <p:cNvPr id="4" name="Прямоугольник 3"/>
          <p:cNvSpPr/>
          <p:nvPr/>
        </p:nvSpPr>
        <p:spPr>
          <a:xfrm>
            <a:off x="6600056"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x</a:t>
            </a:r>
            <a:endParaRPr lang="ru-RU" b="1" dirty="0">
              <a:solidFill>
                <a:schemeClr val="tx1">
                  <a:lumMod val="95000"/>
                  <a:lumOff val="5000"/>
                </a:schemeClr>
              </a:solidFill>
            </a:endParaRPr>
          </a:p>
        </p:txBody>
      </p:sp>
      <p:sp>
        <p:nvSpPr>
          <p:cNvPr id="10" name="Прямоугольник 9"/>
          <p:cNvSpPr/>
          <p:nvPr/>
        </p:nvSpPr>
        <p:spPr>
          <a:xfrm>
            <a:off x="6600056"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items[0]</a:t>
            </a:r>
            <a:endParaRPr lang="ru-RU" sz="1400" b="1" dirty="0">
              <a:solidFill>
                <a:schemeClr val="tx1">
                  <a:lumMod val="95000"/>
                  <a:lumOff val="5000"/>
                </a:schemeClr>
              </a:solidFill>
            </a:endParaRPr>
          </a:p>
        </p:txBody>
      </p:sp>
      <p:sp>
        <p:nvSpPr>
          <p:cNvPr id="16" name="Прямоугольник 15"/>
          <p:cNvSpPr/>
          <p:nvPr/>
        </p:nvSpPr>
        <p:spPr>
          <a:xfrm>
            <a:off x="65280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2" name="Прямоугольник 21"/>
          <p:cNvSpPr/>
          <p:nvPr/>
        </p:nvSpPr>
        <p:spPr>
          <a:xfrm>
            <a:off x="68160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3" name="Прямоугольник 22"/>
          <p:cNvSpPr/>
          <p:nvPr/>
        </p:nvSpPr>
        <p:spPr>
          <a:xfrm>
            <a:off x="710411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4" name="Прямоугольник 23"/>
          <p:cNvSpPr/>
          <p:nvPr/>
        </p:nvSpPr>
        <p:spPr>
          <a:xfrm>
            <a:off x="739214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5" name="Прямоугольник 24"/>
          <p:cNvSpPr/>
          <p:nvPr/>
        </p:nvSpPr>
        <p:spPr>
          <a:xfrm>
            <a:off x="7752184"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6" name="Прямоугольник 25"/>
          <p:cNvSpPr/>
          <p:nvPr/>
        </p:nvSpPr>
        <p:spPr>
          <a:xfrm>
            <a:off x="7824192"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y</a:t>
            </a:r>
            <a:endParaRPr lang="ru-RU" b="1" dirty="0">
              <a:solidFill>
                <a:schemeClr val="tx1">
                  <a:lumMod val="95000"/>
                  <a:lumOff val="5000"/>
                </a:schemeClr>
              </a:solidFill>
            </a:endParaRPr>
          </a:p>
        </p:txBody>
      </p:sp>
      <p:sp>
        <p:nvSpPr>
          <p:cNvPr id="27" name="Прямоугольник 26"/>
          <p:cNvSpPr/>
          <p:nvPr/>
        </p:nvSpPr>
        <p:spPr>
          <a:xfrm>
            <a:off x="7824192"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items[1]</a:t>
            </a:r>
            <a:endParaRPr lang="ru-RU" sz="1400" b="1" dirty="0">
              <a:solidFill>
                <a:schemeClr val="tx1">
                  <a:lumMod val="95000"/>
                  <a:lumOff val="5000"/>
                </a:schemeClr>
              </a:solidFill>
            </a:endParaRPr>
          </a:p>
        </p:txBody>
      </p:sp>
      <p:sp>
        <p:nvSpPr>
          <p:cNvPr id="28" name="Прямоугольник 27"/>
          <p:cNvSpPr/>
          <p:nvPr/>
        </p:nvSpPr>
        <p:spPr>
          <a:xfrm>
            <a:off x="77521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9" name="Прямоугольник 28"/>
          <p:cNvSpPr/>
          <p:nvPr/>
        </p:nvSpPr>
        <p:spPr>
          <a:xfrm>
            <a:off x="80402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0" name="Прямоугольник 29"/>
          <p:cNvSpPr/>
          <p:nvPr/>
        </p:nvSpPr>
        <p:spPr>
          <a:xfrm>
            <a:off x="83282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1" name="Прямоугольник 30"/>
          <p:cNvSpPr/>
          <p:nvPr/>
        </p:nvSpPr>
        <p:spPr>
          <a:xfrm>
            <a:off x="86162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2" name="Прямоугольник 31"/>
          <p:cNvSpPr/>
          <p:nvPr/>
        </p:nvSpPr>
        <p:spPr>
          <a:xfrm>
            <a:off x="8976320"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33" name="Прямоугольник 32"/>
          <p:cNvSpPr/>
          <p:nvPr/>
        </p:nvSpPr>
        <p:spPr>
          <a:xfrm>
            <a:off x="9048328"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z</a:t>
            </a:r>
            <a:endParaRPr lang="ru-RU" b="1" dirty="0">
              <a:solidFill>
                <a:schemeClr val="tx1">
                  <a:lumMod val="95000"/>
                  <a:lumOff val="5000"/>
                </a:schemeClr>
              </a:solidFill>
            </a:endParaRPr>
          </a:p>
        </p:txBody>
      </p:sp>
      <p:sp>
        <p:nvSpPr>
          <p:cNvPr id="34" name="Прямоугольник 33"/>
          <p:cNvSpPr/>
          <p:nvPr/>
        </p:nvSpPr>
        <p:spPr>
          <a:xfrm>
            <a:off x="9048328"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items[2]</a:t>
            </a:r>
            <a:endParaRPr lang="ru-RU" sz="1400" b="1" dirty="0">
              <a:solidFill>
                <a:schemeClr val="tx1">
                  <a:lumMod val="95000"/>
                  <a:lumOff val="5000"/>
                </a:schemeClr>
              </a:solidFill>
            </a:endParaRPr>
          </a:p>
        </p:txBody>
      </p:sp>
      <p:sp>
        <p:nvSpPr>
          <p:cNvPr id="35" name="Прямоугольник 34"/>
          <p:cNvSpPr/>
          <p:nvPr/>
        </p:nvSpPr>
        <p:spPr>
          <a:xfrm>
            <a:off x="897632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6" name="Прямоугольник 35"/>
          <p:cNvSpPr/>
          <p:nvPr/>
        </p:nvSpPr>
        <p:spPr>
          <a:xfrm>
            <a:off x="926435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7" name="Прямоугольник 36"/>
          <p:cNvSpPr/>
          <p:nvPr/>
        </p:nvSpPr>
        <p:spPr>
          <a:xfrm>
            <a:off x="95523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8" name="Прямоугольник 37"/>
          <p:cNvSpPr/>
          <p:nvPr/>
        </p:nvSpPr>
        <p:spPr>
          <a:xfrm>
            <a:off x="98404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9" name="Прямоугольник 38"/>
          <p:cNvSpPr/>
          <p:nvPr/>
        </p:nvSpPr>
        <p:spPr>
          <a:xfrm>
            <a:off x="6456040" y="2132856"/>
            <a:ext cx="37444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a:solidFill>
                <a:srgbClr val="FF0000"/>
              </a:solidFill>
            </a:endParaRPr>
          </a:p>
        </p:txBody>
      </p:sp>
      <p:sp>
        <p:nvSpPr>
          <p:cNvPr id="40" name="TextBox 39"/>
          <p:cNvSpPr txBox="1"/>
          <p:nvPr/>
        </p:nvSpPr>
        <p:spPr>
          <a:xfrm>
            <a:off x="6528049" y="1700808"/>
            <a:ext cx="1054199" cy="369332"/>
          </a:xfrm>
          <a:prstGeom prst="rect">
            <a:avLst/>
          </a:prstGeom>
          <a:noFill/>
        </p:spPr>
        <p:txBody>
          <a:bodyPr wrap="none" rtlCol="0">
            <a:spAutoFit/>
          </a:bodyPr>
          <a:lstStyle/>
          <a:p>
            <a:r>
              <a:rPr lang="en-US" dirty="0"/>
              <a:t>Vector3D</a:t>
            </a:r>
            <a:endParaRPr lang="ru-RU" dirty="0"/>
          </a:p>
        </p:txBody>
      </p:sp>
    </p:spTree>
    <p:extLst>
      <p:ext uri="{BB962C8B-B14F-4D97-AF65-F5344CB8AC3E}">
        <p14:creationId xmlns:p14="http://schemas.microsoft.com/office/powerpoint/2010/main" val="136830524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5560" y="1456474"/>
            <a:ext cx="7272808" cy="3648691"/>
          </a:xfrm>
          <a:prstGeom prst="rect">
            <a:avLst/>
          </a:prstGeom>
        </p:spPr>
        <p:txBody>
          <a:bodyPr wrap="square">
            <a:spAutoFit/>
          </a:bodyPr>
          <a:lstStyle/>
          <a:p>
            <a:pPr>
              <a:lnSpc>
                <a:spcPct val="107000"/>
              </a:lnSpc>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"Apple"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Dog</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Banana</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 выведет программа?</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ru-RU" dirty="0"/>
              <a:t>Что выведет программа?</a:t>
            </a:r>
          </a:p>
        </p:txBody>
      </p:sp>
      <p:sp>
        <p:nvSpPr>
          <p:cNvPr id="4" name="Rectangle 3"/>
          <p:cNvSpPr/>
          <p:nvPr/>
        </p:nvSpPr>
        <p:spPr>
          <a:xfrm>
            <a:off x="7248128" y="5301208"/>
            <a:ext cx="3096344" cy="923330"/>
          </a:xfrm>
          <a:prstGeom prst="rect">
            <a:avLst/>
          </a:prstGeom>
          <a:solidFill>
            <a:schemeClr val="tx1"/>
          </a:solidFill>
        </p:spPr>
        <p:txBody>
          <a:bodyPr wrap="square">
            <a:spAutoFit/>
          </a:bodyPr>
          <a:lstStyle/>
          <a:p>
            <a:r>
              <a:rPr lang="ru-RU" dirty="0" err="1">
                <a:solidFill>
                  <a:schemeClr val="bg1"/>
                </a:solidFill>
                <a:latin typeface="Consolas" panose="020B0609020204030204" pitchFamily="49" charset="0"/>
              </a:rPr>
              <a:t>Apple</a:t>
            </a:r>
            <a:endParaRPr lang="ru-RU" dirty="0">
              <a:solidFill>
                <a:schemeClr val="bg1"/>
              </a:solidFill>
              <a:latin typeface="Consolas" panose="020B0609020204030204" pitchFamily="49" charset="0"/>
            </a:endParaRPr>
          </a:p>
          <a:p>
            <a:r>
              <a:rPr lang="ru-RU" dirty="0" err="1">
                <a:solidFill>
                  <a:schemeClr val="bg1"/>
                </a:solidFill>
                <a:latin typeface="Consolas" panose="020B0609020204030204" pitchFamily="49" charset="0"/>
              </a:rPr>
              <a:t>Dog,Banana</a:t>
            </a:r>
            <a:endParaRPr lang="ru-RU" dirty="0">
              <a:solidFill>
                <a:schemeClr val="bg1"/>
              </a:solidFill>
              <a:latin typeface="Consolas" panose="020B0609020204030204" pitchFamily="49" charset="0"/>
            </a:endParaRPr>
          </a:p>
          <a:p>
            <a:r>
              <a:rPr lang="ru-RU"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41369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Массивы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364386533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ru-RU" dirty="0"/>
              <a:t>Массивы</a:t>
            </a:r>
          </a:p>
        </p:txBody>
      </p:sp>
      <p:sp>
        <p:nvSpPr>
          <p:cNvPr id="88067" name="Rectangle 3"/>
          <p:cNvSpPr>
            <a:spLocks noGrp="1" noChangeArrowheads="1"/>
          </p:cNvSpPr>
          <p:nvPr>
            <p:ph idx="1"/>
          </p:nvPr>
        </p:nvSpPr>
        <p:spPr/>
        <p:txBody>
          <a:bodyPr>
            <a:normAutofit/>
          </a:bodyPr>
          <a:lstStyle/>
          <a:p>
            <a:pPr eaLnBrk="1" hangingPunct="1">
              <a:lnSpc>
                <a:spcPct val="80000"/>
              </a:lnSpc>
            </a:pPr>
            <a:r>
              <a:rPr lang="ru-RU" sz="2800" dirty="0"/>
              <a:t>Массивы позволяют объявить несколько (один и более) последовательных объектов, объединенных под одним именем, и осуществлять к ним индексированный доступ</a:t>
            </a:r>
          </a:p>
          <a:p>
            <a:pPr lvl="1" eaLnBrk="1" hangingPunct="1">
              <a:lnSpc>
                <a:spcPct val="80000"/>
              </a:lnSpc>
            </a:pPr>
            <a:r>
              <a:rPr lang="ru-RU" dirty="0"/>
              <a:t>В качестве индексов используются целые числа, или типы, приводимые к целым</a:t>
            </a:r>
          </a:p>
          <a:p>
            <a:pPr lvl="1" eaLnBrk="1" hangingPunct="1">
              <a:lnSpc>
                <a:spcPct val="80000"/>
              </a:lnSpc>
            </a:pPr>
            <a:r>
              <a:rPr lang="ru-RU" dirty="0"/>
              <a:t>Размер массива задается статически на этапе компиляции и не может быть изменен в ходе работы программы</a:t>
            </a:r>
          </a:p>
          <a:p>
            <a:pPr lvl="1" eaLnBrk="1" hangingPunct="1">
              <a:lnSpc>
                <a:spcPct val="80000"/>
              </a:lnSpc>
            </a:pPr>
            <a:r>
              <a:rPr lang="ru-RU" dirty="0"/>
              <a:t>Индекс начального элемента массива равен </a:t>
            </a:r>
            <a:r>
              <a:rPr lang="ru-RU" b="1" dirty="0">
                <a:solidFill>
                  <a:srgbClr val="FF0000"/>
                </a:solidFill>
              </a:rPr>
              <a:t>нулю</a:t>
            </a:r>
            <a:endParaRPr lang="ru-RU" dirty="0">
              <a:solidFill>
                <a:srgbClr val="FF0000"/>
              </a:solidFill>
            </a:endParaRPr>
          </a:p>
          <a:p>
            <a:pPr lvl="1" eaLnBrk="1" hangingPunct="1">
              <a:lnSpc>
                <a:spcPct val="80000"/>
              </a:lnSpc>
            </a:pPr>
            <a:r>
              <a:rPr lang="ru-RU" dirty="0"/>
              <a:t>Есть возможность объявления многомерных массивов</a:t>
            </a:r>
          </a:p>
        </p:txBody>
      </p:sp>
    </p:spTree>
    <p:custDataLst>
      <p:tags r:id="rId1"/>
    </p:custDataLst>
    <p:extLst>
      <p:ext uri="{BB962C8B-B14F-4D97-AF65-F5344CB8AC3E}">
        <p14:creationId xmlns:p14="http://schemas.microsoft.com/office/powerpoint/2010/main" val="239839128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497608" y="0"/>
            <a:ext cx="9170392" cy="7094250"/>
          </a:xfrm>
          <a:prstGeom prst="rect">
            <a:avLst/>
          </a:prstGeom>
        </p:spPr>
        <p:txBody>
          <a:bodyPr wrap="square">
            <a:spAutoFit/>
          </a:bodyPr>
          <a:lstStyle/>
          <a:p>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cassert</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переменные-массивы по умолчанию инициализируются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нуляем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0 &amp;&amp;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0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3-х элементов. Элементы не проинициализированы</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1.0;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3.5;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при объявлении может быть проинициализирован</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doubleNumbers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3.8, 2.1, 3.53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массива, не указанные при инициализации, равны нулю</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3.5, 7.2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проинициализированы нулями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zeroInitializedArray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Если не указать размер массива при инициализации,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 будет определен автоматически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arrayOf5Items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3.5, 8.7, 2.3, -1.25, 0.0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инициализации элементов массив могут также использоваться выражения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 можно определить количество элементов в массиве</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size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14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animEffect transition="in" filter="fade">
                                      <p:cBhvr>
                                        <p:cTn id="15" dur="500"/>
                                        <p:tgtEl>
                                          <p:spTgt spid="4">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0" end="10"/>
                                            </p:txEl>
                                          </p:spTgt>
                                        </p:tgtEl>
                                        <p:attrNameLst>
                                          <p:attrName>style.visibility</p:attrName>
                                        </p:attrNameLst>
                                      </p:cBhvr>
                                      <p:to>
                                        <p:strVal val="visible"/>
                                      </p:to>
                                    </p:set>
                                    <p:animEffect transition="in" filter="fade">
                                      <p:cBhvr>
                                        <p:cTn id="18" dur="500"/>
                                        <p:tgtEl>
                                          <p:spTgt spid="4">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2" end="12"/>
                                            </p:txEl>
                                          </p:spTgt>
                                        </p:tgtEl>
                                        <p:attrNameLst>
                                          <p:attrName>style.visibility</p:attrName>
                                        </p:attrNameLst>
                                      </p:cBhvr>
                                      <p:to>
                                        <p:strVal val="visible"/>
                                      </p:to>
                                    </p:set>
                                    <p:animEffect transition="in" filter="fade">
                                      <p:cBhvr>
                                        <p:cTn id="26" dur="500"/>
                                        <p:tgtEl>
                                          <p:spTgt spid="4">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animEffect transition="in" filter="fade">
                                      <p:cBhvr>
                                        <p:cTn id="29" dur="500"/>
                                        <p:tgtEl>
                                          <p:spTgt spid="4">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4" end="14"/>
                                            </p:txEl>
                                          </p:spTgt>
                                        </p:tgtEl>
                                        <p:attrNameLst>
                                          <p:attrName>style.visibility</p:attrName>
                                        </p:attrNameLst>
                                      </p:cBhvr>
                                      <p:to>
                                        <p:strVal val="visible"/>
                                      </p:to>
                                    </p:set>
                                    <p:animEffect transition="in" filter="fade">
                                      <p:cBhvr>
                                        <p:cTn id="32" dur="500"/>
                                        <p:tgtEl>
                                          <p:spTgt spid="4">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animEffect transition="in" filter="fade">
                                      <p:cBhvr>
                                        <p:cTn id="37" dur="500"/>
                                        <p:tgtEl>
                                          <p:spTgt spid="4">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7" end="17"/>
                                            </p:txEl>
                                          </p:spTgt>
                                        </p:tgtEl>
                                        <p:attrNameLst>
                                          <p:attrName>style.visibility</p:attrName>
                                        </p:attrNameLst>
                                      </p:cBhvr>
                                      <p:to>
                                        <p:strVal val="visible"/>
                                      </p:to>
                                    </p:set>
                                    <p:animEffect transition="in" filter="fade">
                                      <p:cBhvr>
                                        <p:cTn id="40" dur="500"/>
                                        <p:tgtEl>
                                          <p:spTgt spid="4">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animEffect transition="in" filter="fade">
                                      <p:cBhvr>
                                        <p:cTn id="43" dur="500"/>
                                        <p:tgtEl>
                                          <p:spTgt spid="4">
                                            <p:txEl>
                                              <p:pRg st="18" end="1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20" end="20"/>
                                            </p:txEl>
                                          </p:spTgt>
                                        </p:tgtEl>
                                        <p:attrNameLst>
                                          <p:attrName>style.visibility</p:attrName>
                                        </p:attrNameLst>
                                      </p:cBhvr>
                                      <p:to>
                                        <p:strVal val="visible"/>
                                      </p:to>
                                    </p:set>
                                    <p:animEffect transition="in" filter="fade">
                                      <p:cBhvr>
                                        <p:cTn id="48" dur="500"/>
                                        <p:tgtEl>
                                          <p:spTgt spid="4">
                                            <p:txEl>
                                              <p:pRg st="20" end="2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animEffect transition="in" filter="fade">
                                      <p:cBhvr>
                                        <p:cTn id="51" dur="500"/>
                                        <p:tgtEl>
                                          <p:spTgt spid="4">
                                            <p:txEl>
                                              <p:pRg st="21" end="2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
                                            <p:txEl>
                                              <p:pRg st="23" end="23"/>
                                            </p:txEl>
                                          </p:spTgt>
                                        </p:tgtEl>
                                        <p:attrNameLst>
                                          <p:attrName>style.visibility</p:attrName>
                                        </p:attrNameLst>
                                      </p:cBhvr>
                                      <p:to>
                                        <p:strVal val="visible"/>
                                      </p:to>
                                    </p:set>
                                    <p:animEffect transition="in" filter="fade">
                                      <p:cBhvr>
                                        <p:cTn id="56" dur="500"/>
                                        <p:tgtEl>
                                          <p:spTgt spid="4">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24" end="24"/>
                                            </p:txEl>
                                          </p:spTgt>
                                        </p:tgtEl>
                                        <p:attrNameLst>
                                          <p:attrName>style.visibility</p:attrName>
                                        </p:attrNameLst>
                                      </p:cBhvr>
                                      <p:to>
                                        <p:strVal val="visible"/>
                                      </p:to>
                                    </p:set>
                                    <p:animEffect transition="in" filter="fade">
                                      <p:cBhvr>
                                        <p:cTn id="59" dur="500"/>
                                        <p:tgtEl>
                                          <p:spTgt spid="4">
                                            <p:txEl>
                                              <p:pRg st="24" end="24"/>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25" end="25"/>
                                            </p:txEl>
                                          </p:spTgt>
                                        </p:tgtEl>
                                        <p:attrNameLst>
                                          <p:attrName>style.visibility</p:attrName>
                                        </p:attrNameLst>
                                      </p:cBhvr>
                                      <p:to>
                                        <p:strVal val="visible"/>
                                      </p:to>
                                    </p:set>
                                    <p:animEffect transition="in" filter="fade">
                                      <p:cBhvr>
                                        <p:cTn id="62" dur="500"/>
                                        <p:tgtEl>
                                          <p:spTgt spid="4">
                                            <p:txEl>
                                              <p:pRg st="25" end="2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27" end="27"/>
                                            </p:txEl>
                                          </p:spTgt>
                                        </p:tgtEl>
                                        <p:attrNameLst>
                                          <p:attrName>style.visibility</p:attrName>
                                        </p:attrNameLst>
                                      </p:cBhvr>
                                      <p:to>
                                        <p:strVal val="visible"/>
                                      </p:to>
                                    </p:set>
                                    <p:animEffect transition="in" filter="fade">
                                      <p:cBhvr>
                                        <p:cTn id="67" dur="500"/>
                                        <p:tgtEl>
                                          <p:spTgt spid="4">
                                            <p:txEl>
                                              <p:pRg st="27" end="2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8" end="28"/>
                                            </p:txEl>
                                          </p:spTgt>
                                        </p:tgtEl>
                                        <p:attrNameLst>
                                          <p:attrName>style.visibility</p:attrName>
                                        </p:attrNameLst>
                                      </p:cBhvr>
                                      <p:to>
                                        <p:strVal val="visible"/>
                                      </p:to>
                                    </p:set>
                                    <p:animEffect transition="in" filter="fade">
                                      <p:cBhvr>
                                        <p:cTn id="70" dur="500"/>
                                        <p:tgtEl>
                                          <p:spTgt spid="4">
                                            <p:txEl>
                                              <p:pRg st="28" end="28"/>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9" end="29"/>
                                            </p:txEl>
                                          </p:spTgt>
                                        </p:tgtEl>
                                        <p:attrNameLst>
                                          <p:attrName>style.visibility</p:attrName>
                                        </p:attrNameLst>
                                      </p:cBhvr>
                                      <p:to>
                                        <p:strVal val="visible"/>
                                      </p:to>
                                    </p:set>
                                    <p:animEffect transition="in" filter="fade">
                                      <p:cBhvr>
                                        <p:cTn id="73" dur="500"/>
                                        <p:tgtEl>
                                          <p:spTgt spid="4">
                                            <p:txEl>
                                              <p:pRg st="29" end="2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30" end="30"/>
                                            </p:txEl>
                                          </p:spTgt>
                                        </p:tgtEl>
                                        <p:attrNameLst>
                                          <p:attrName>style.visibility</p:attrName>
                                        </p:attrNameLst>
                                      </p:cBhvr>
                                      <p:to>
                                        <p:strVal val="visible"/>
                                      </p:to>
                                    </p:set>
                                    <p:animEffect transition="in" filter="fade">
                                      <p:cBhvr>
                                        <p:cTn id="76" dur="500"/>
                                        <p:tgtEl>
                                          <p:spTgt spid="4">
                                            <p:txEl>
                                              <p:pRg st="30" end="3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31" end="31"/>
                                            </p:txEl>
                                          </p:spTgt>
                                        </p:tgtEl>
                                        <p:attrNameLst>
                                          <p:attrName>style.visibility</p:attrName>
                                        </p:attrNameLst>
                                      </p:cBhvr>
                                      <p:to>
                                        <p:strVal val="visible"/>
                                      </p:to>
                                    </p:set>
                                    <p:animEffect transition="in" filter="fade">
                                      <p:cBhvr>
                                        <p:cTn id="79" dur="500"/>
                                        <p:tgtEl>
                                          <p:spTgt spid="4">
                                            <p:txEl>
                                              <p:pRg st="31" end="31"/>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32" end="32"/>
                                            </p:txEl>
                                          </p:spTgt>
                                        </p:tgtEl>
                                        <p:attrNameLst>
                                          <p:attrName>style.visibility</p:attrName>
                                        </p:attrNameLst>
                                      </p:cBhvr>
                                      <p:to>
                                        <p:strVal val="visible"/>
                                      </p:to>
                                    </p:set>
                                    <p:animEffect transition="in" filter="fade">
                                      <p:cBhvr>
                                        <p:cTn id="82" dur="500"/>
                                        <p:tgtEl>
                                          <p:spTgt spid="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Массивы символов</a:t>
            </a:r>
          </a:p>
        </p:txBody>
      </p:sp>
      <p:sp>
        <p:nvSpPr>
          <p:cNvPr id="3" name="Прямоугольник 2"/>
          <p:cNvSpPr/>
          <p:nvPr/>
        </p:nvSpPr>
        <p:spPr>
          <a:xfrm>
            <a:off x="2005703" y="2420888"/>
            <a:ext cx="6400800" cy="2817694"/>
          </a:xfrm>
          <a:prstGeom prst="rect">
            <a:avLst/>
          </a:prstGeom>
        </p:spPr>
        <p:txBody>
          <a:bodyPr wrap="square">
            <a:spAutoFit/>
          </a:bodyPr>
          <a:lstStyle/>
          <a:p>
            <a:pPr>
              <a:lnSpc>
                <a:spcPct val="115000"/>
              </a:lnSpc>
            </a:pP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ArrayOfChars</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5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'\0'</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Неконстантный</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4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6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[6]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63017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размера массива</a:t>
            </a:r>
          </a:p>
        </p:txBody>
      </p:sp>
      <p:sp>
        <p:nvSpPr>
          <p:cNvPr id="3" name="Прямоугольник 2"/>
          <p:cNvSpPr/>
          <p:nvPr/>
        </p:nvSpPr>
        <p:spPr>
          <a:xfrm>
            <a:off x="1703512" y="1424031"/>
            <a:ext cx="8295888" cy="5262979"/>
          </a:xfrm>
          <a:prstGeom prst="rect">
            <a:avLst/>
          </a:prstGeom>
        </p:spPr>
        <p:txBody>
          <a:bodyPr wrap="square">
            <a:spAutoFit/>
          </a:bodyPr>
          <a:lstStyle/>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g_globalArray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[3];</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помощи такой функции можно определить количество элементов в массиве</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constexpr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(&amp;)[</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"Ivan"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"Sergey"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Stepan</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'J'</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"Doe"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В стандартной библиотеке есть функция</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std::size</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возвращающая размер массива</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[6]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"Hello"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6);</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5" name="TextBox 4">
            <a:extLst>
              <a:ext uri="{FF2B5EF4-FFF2-40B4-BE49-F238E27FC236}">
                <a16:creationId xmlns:a16="http://schemas.microsoft.com/office/drawing/2014/main" id="{FC1E83A0-F009-B5E8-B8AF-544C2F8012E4}"/>
              </a:ext>
            </a:extLst>
          </p:cNvPr>
          <p:cNvSpPr txBox="1"/>
          <p:nvPr/>
        </p:nvSpPr>
        <p:spPr>
          <a:xfrm>
            <a:off x="5646564" y="6437868"/>
            <a:ext cx="5030688" cy="369332"/>
          </a:xfrm>
          <a:prstGeom prst="rect">
            <a:avLst/>
          </a:prstGeom>
          <a:noFill/>
        </p:spPr>
        <p:txBody>
          <a:bodyPr wrap="square">
            <a:spAutoFit/>
          </a:bodyPr>
          <a:lstStyle/>
          <a:p>
            <a:pPr algn="r"/>
            <a:r>
              <a:rPr lang="ru-RU" dirty="0">
                <a:hlinkClick r:id="rId2"/>
              </a:rPr>
              <a:t>https://wandbox.org/permlink/oPi1xXrs1tdBhJgL</a:t>
            </a:r>
            <a:r>
              <a:rPr lang="en-US" dirty="0"/>
              <a:t> </a:t>
            </a:r>
            <a:endParaRPr lang="ru-RU" dirty="0"/>
          </a:p>
        </p:txBody>
      </p:sp>
    </p:spTree>
    <p:extLst>
      <p:ext uri="{BB962C8B-B14F-4D97-AF65-F5344CB8AC3E}">
        <p14:creationId xmlns:p14="http://schemas.microsoft.com/office/powerpoint/2010/main" val="136258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animEffect transition="in" filter="fade">
                                      <p:cBhvr>
                                        <p:cTn id="30" dur="500"/>
                                        <p:tgtEl>
                                          <p:spTgt spid="3">
                                            <p:txEl>
                                              <p:pRg st="15" end="1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animEffect transition="in" filter="fade">
                                      <p:cBhvr>
                                        <p:cTn id="33" dur="500"/>
                                        <p:tgtEl>
                                          <p:spTgt spid="3">
                                            <p:txEl>
                                              <p:pRg st="16" end="1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8" end="18"/>
                                            </p:txEl>
                                          </p:spTgt>
                                        </p:tgtEl>
                                        <p:attrNameLst>
                                          <p:attrName>style.visibility</p:attrName>
                                        </p:attrNameLst>
                                      </p:cBhvr>
                                      <p:to>
                                        <p:strVal val="visible"/>
                                      </p:to>
                                    </p:set>
                                    <p:animEffect transition="in" filter="fade">
                                      <p:cBhvr>
                                        <p:cTn id="38" dur="500"/>
                                        <p:tgtEl>
                                          <p:spTgt spid="3">
                                            <p:txEl>
                                              <p:pRg st="18" end="1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animEffect transition="in" filter="fade">
                                      <p:cBhvr>
                                        <p:cTn id="41" dur="500"/>
                                        <p:tgtEl>
                                          <p:spTgt spid="3">
                                            <p:txEl>
                                              <p:pRg st="19" end="1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1" end="21"/>
                                            </p:txEl>
                                          </p:spTgt>
                                        </p:tgtEl>
                                        <p:attrNameLst>
                                          <p:attrName>style.visibility</p:attrName>
                                        </p:attrNameLst>
                                      </p:cBhvr>
                                      <p:to>
                                        <p:strVal val="visible"/>
                                      </p:to>
                                    </p:set>
                                    <p:animEffect transition="in" filter="fade">
                                      <p:cBhvr>
                                        <p:cTn id="46" dur="500"/>
                                        <p:tgtEl>
                                          <p:spTgt spid="3">
                                            <p:txEl>
                                              <p:pRg st="21" end="2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animEffect transition="in" filter="fade">
                                      <p:cBhvr>
                                        <p:cTn id="49" dur="500"/>
                                        <p:tgtEl>
                                          <p:spTgt spid="3">
                                            <p:txEl>
                                              <p:pRg st="22" end="2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24" end="24"/>
                                            </p:txEl>
                                          </p:spTgt>
                                        </p:tgtEl>
                                        <p:attrNameLst>
                                          <p:attrName>style.visibility</p:attrName>
                                        </p:attrNameLst>
                                      </p:cBhvr>
                                      <p:to>
                                        <p:strVal val="visible"/>
                                      </p:to>
                                    </p:set>
                                    <p:animEffect transition="in" filter="fade">
                                      <p:cBhvr>
                                        <p:cTn id="54" dur="500"/>
                                        <p:tgtEl>
                                          <p:spTgt spid="3">
                                            <p:txEl>
                                              <p:pRg st="24" end="2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25" end="25"/>
                                            </p:txEl>
                                          </p:spTgt>
                                        </p:tgtEl>
                                        <p:attrNameLst>
                                          <p:attrName>style.visibility</p:attrName>
                                        </p:attrNameLst>
                                      </p:cBhvr>
                                      <p:to>
                                        <p:strVal val="visible"/>
                                      </p:to>
                                    </p:set>
                                    <p:animEffect transition="in" filter="fade">
                                      <p:cBhvr>
                                        <p:cTn id="57" dur="500"/>
                                        <p:tgtEl>
                                          <p:spTgt spid="3">
                                            <p:txEl>
                                              <p:pRg st="25" end="25"/>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26" end="26"/>
                                            </p:txEl>
                                          </p:spTgt>
                                        </p:tgtEl>
                                        <p:attrNameLst>
                                          <p:attrName>style.visibility</p:attrName>
                                        </p:attrNameLst>
                                      </p:cBhvr>
                                      <p:to>
                                        <p:strVal val="visible"/>
                                      </p:to>
                                    </p:set>
                                    <p:animEffect transition="in" filter="fade">
                                      <p:cBhvr>
                                        <p:cTn id="60" dur="500"/>
                                        <p:tgtEl>
                                          <p:spTgt spid="3">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Прямоугольник 2"/>
          <p:cNvSpPr/>
          <p:nvPr/>
        </p:nvSpPr>
        <p:spPr>
          <a:xfrm>
            <a:off x="1892660" y="1700809"/>
            <a:ext cx="8406680" cy="3323987"/>
          </a:xfrm>
          <a:prstGeom prst="rect">
            <a:avLst/>
          </a:prstGeom>
        </p:spPr>
        <p:txBody>
          <a:bodyPr wrap="square">
            <a:spAutoFit/>
          </a:bodyPr>
          <a:lstStyle/>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400" dirty="0">
              <a:latin typeface="Consolas" panose="020B0609020204030204" pitchFamily="49" charset="0"/>
              <a:ea typeface="Calibri" panose="020F0502020204030204" pitchFamily="34" charset="0"/>
              <a:cs typeface="Consolas" panose="020B0609020204030204" pitchFamily="49" charset="0"/>
            </a:endParaRPr>
          </a:p>
          <a:p>
            <a:endParaRPr 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[0][1] == 2.5);</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4.5);</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[1][1] == 3.2);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06138377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Передача массива в функцию</a:t>
            </a:r>
          </a:p>
        </p:txBody>
      </p:sp>
      <p:sp>
        <p:nvSpPr>
          <p:cNvPr id="3" name="Прямоугольник 2"/>
          <p:cNvSpPr/>
          <p:nvPr/>
        </p:nvSpPr>
        <p:spPr>
          <a:xfrm>
            <a:off x="1524001" y="1484784"/>
            <a:ext cx="2843808" cy="3416320"/>
          </a:xfrm>
          <a:prstGeom prst="rect">
            <a:avLst/>
          </a:prstGeom>
        </p:spPr>
        <p:txBody>
          <a:bodyPr wrap="square">
            <a:spAutoFit/>
          </a:bodyPr>
          <a:lstStyle/>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 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  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4" name="Прямоугольник 3"/>
          <p:cNvSpPr/>
          <p:nvPr/>
        </p:nvSpPr>
        <p:spPr>
          <a:xfrm>
            <a:off x="4583832" y="1484785"/>
            <a:ext cx="6084168" cy="4708981"/>
          </a:xfrm>
          <a:prstGeom prst="rect">
            <a:avLst/>
          </a:prstGeom>
        </p:spPr>
        <p:txBody>
          <a:bodyPr wrap="square">
            <a:spAutoFit/>
          </a:bodyPr>
          <a:lstStyle/>
          <a:p>
            <a:pPr lvl="0"/>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При передаче массива в функцию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передан</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оригинал</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изменит переданный массив</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1.0, 2.5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4.5, 3.2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lvl="0"/>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В функцию Fn2 будет передана копия структуры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wrappedMat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Fn2</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не изменит оригинал</a:t>
            </a:r>
            <a:endPar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lvl="0"/>
            <a:r>
              <a:rPr lang="ru-RU"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a:spcAft>
                <a:spcPts val="10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p:txBody>
      </p:sp>
      <p:sp>
        <p:nvSpPr>
          <p:cNvPr id="6" name="TextBox 5">
            <a:extLst>
              <a:ext uri="{FF2B5EF4-FFF2-40B4-BE49-F238E27FC236}">
                <a16:creationId xmlns:a16="http://schemas.microsoft.com/office/drawing/2014/main" id="{8130F1E5-06BE-FA15-BE88-0EDA5E670679}"/>
              </a:ext>
            </a:extLst>
          </p:cNvPr>
          <p:cNvSpPr txBox="1"/>
          <p:nvPr/>
        </p:nvSpPr>
        <p:spPr>
          <a:xfrm>
            <a:off x="5512794" y="6259931"/>
            <a:ext cx="5155207" cy="369332"/>
          </a:xfrm>
          <a:prstGeom prst="rect">
            <a:avLst/>
          </a:prstGeom>
          <a:noFill/>
        </p:spPr>
        <p:txBody>
          <a:bodyPr wrap="square">
            <a:spAutoFit/>
          </a:bodyPr>
          <a:lstStyle/>
          <a:p>
            <a:pPr algn="r"/>
            <a:r>
              <a:rPr lang="ru-RU" dirty="0">
                <a:hlinkClick r:id="rId2"/>
              </a:rPr>
              <a:t>https://wandbox.org/permlink/939ap1Yzf6eLXbn3</a:t>
            </a:r>
            <a:endParaRPr lang="ru-RU" dirty="0"/>
          </a:p>
        </p:txBody>
      </p:sp>
    </p:spTree>
    <p:extLst>
      <p:ext uri="{BB962C8B-B14F-4D97-AF65-F5344CB8AC3E}">
        <p14:creationId xmlns:p14="http://schemas.microsoft.com/office/powerpoint/2010/main" val="49593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500"/>
                                        <p:tgtEl>
                                          <p:spTgt spid="4">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3" end="13"/>
                                            </p:txEl>
                                          </p:spTgt>
                                        </p:tgtEl>
                                        <p:attrNameLst>
                                          <p:attrName>style.visibility</p:attrName>
                                        </p:attrNameLst>
                                      </p:cBhvr>
                                      <p:to>
                                        <p:strVal val="visible"/>
                                      </p:to>
                                    </p:set>
                                    <p:animEffect transition="in" filter="fade">
                                      <p:cBhvr>
                                        <p:cTn id="38" dur="500"/>
                                        <p:tgtEl>
                                          <p:spTgt spid="4">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animEffect transition="in" filter="fade">
                                      <p:cBhvr>
                                        <p:cTn id="41" dur="500"/>
                                        <p:tgtEl>
                                          <p:spTgt spid="4">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5" end="15"/>
                                            </p:txEl>
                                          </p:spTgt>
                                        </p:tgtEl>
                                        <p:attrNameLst>
                                          <p:attrName>style.visibility</p:attrName>
                                        </p:attrNameLst>
                                      </p:cBhvr>
                                      <p:to>
                                        <p:strVal val="visible"/>
                                      </p:to>
                                    </p:set>
                                    <p:animEffect transition="in" filter="fade">
                                      <p:cBhvr>
                                        <p:cTn id="44" dur="500"/>
                                        <p:tgtEl>
                                          <p:spTgt spid="4">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7" end="17"/>
                                            </p:txEl>
                                          </p:spTgt>
                                        </p:tgtEl>
                                        <p:attrNameLst>
                                          <p:attrName>style.visibility</p:attrName>
                                        </p:attrNameLst>
                                      </p:cBhvr>
                                      <p:to>
                                        <p:strVal val="visible"/>
                                      </p:to>
                                    </p:set>
                                    <p:animEffect transition="in" filter="fade">
                                      <p:cBhvr>
                                        <p:cTn id="50" dur="500"/>
                                        <p:tgtEl>
                                          <p:spTgt spid="4">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8" end="18"/>
                                            </p:txEl>
                                          </p:spTgt>
                                        </p:tgtEl>
                                        <p:attrNameLst>
                                          <p:attrName>style.visibility</p:attrName>
                                        </p:attrNameLst>
                                      </p:cBhvr>
                                      <p:to>
                                        <p:strVal val="visible"/>
                                      </p:to>
                                    </p:set>
                                    <p:animEffect transition="in" filter="fade">
                                      <p:cBhvr>
                                        <p:cTn id="53" dur="500"/>
                                        <p:tgtEl>
                                          <p:spTgt spid="4">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20" end="20"/>
                                            </p:txEl>
                                          </p:spTgt>
                                        </p:tgtEl>
                                        <p:attrNameLst>
                                          <p:attrName>style.visibility</p:attrName>
                                        </p:attrNameLst>
                                      </p:cBhvr>
                                      <p:to>
                                        <p:strVal val="visible"/>
                                      </p:to>
                                    </p:set>
                                    <p:animEffect transition="in" filter="fade">
                                      <p:cBhvr>
                                        <p:cTn id="58" dur="500"/>
                                        <p:tgtEl>
                                          <p:spTgt spid="4">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1" end="21"/>
                                            </p:txEl>
                                          </p:spTgt>
                                        </p:tgtEl>
                                        <p:attrNameLst>
                                          <p:attrName>style.visibility</p:attrName>
                                        </p:attrNameLst>
                                      </p:cBhvr>
                                      <p:to>
                                        <p:strVal val="visible"/>
                                      </p:to>
                                    </p:set>
                                    <p:animEffect transition="in" filter="fade">
                                      <p:cBhvr>
                                        <p:cTn id="61" dur="500"/>
                                        <p:tgtEl>
                                          <p:spTgt spid="4">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2" end="22"/>
                                            </p:txEl>
                                          </p:spTgt>
                                        </p:tgtEl>
                                        <p:attrNameLst>
                                          <p:attrName>style.visibility</p:attrName>
                                        </p:attrNameLst>
                                      </p:cBhvr>
                                      <p:to>
                                        <p:strVal val="visible"/>
                                      </p:to>
                                    </p:set>
                                    <p:animEffect transition="in" filter="fade">
                                      <p:cBhvr>
                                        <p:cTn id="64" dur="500"/>
                                        <p:tgtEl>
                                          <p:spTgt spid="4">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23" end="23"/>
                                            </p:txEl>
                                          </p:spTgt>
                                        </p:tgtEl>
                                        <p:attrNameLst>
                                          <p:attrName>style.visibility</p:attrName>
                                        </p:attrNameLst>
                                      </p:cBhvr>
                                      <p:to>
                                        <p:strVal val="visible"/>
                                      </p:to>
                                    </p:set>
                                    <p:animEffect transition="in" filter="fade">
                                      <p:cBhvr>
                                        <p:cTn id="67" dur="500"/>
                                        <p:tgtEl>
                                          <p:spTgt spid="4">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Ссылки</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69283319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ru-RU"/>
              <a:t>Ссылки</a:t>
            </a:r>
          </a:p>
        </p:txBody>
      </p:sp>
      <p:sp>
        <p:nvSpPr>
          <p:cNvPr id="19459" name="Rectangle 3"/>
          <p:cNvSpPr>
            <a:spLocks noGrp="1" noChangeArrowheads="1"/>
          </p:cNvSpPr>
          <p:nvPr>
            <p:ph idx="1"/>
          </p:nvPr>
        </p:nvSpPr>
        <p:spPr/>
        <p:txBody>
          <a:bodyPr/>
          <a:lstStyle/>
          <a:p>
            <a:r>
              <a:rPr lang="ru-RU"/>
              <a:t>Ссылку можно рассматривать как еще одно имя объекта</a:t>
            </a:r>
          </a:p>
          <a:p>
            <a:r>
              <a:rPr lang="ru-RU"/>
              <a:t>Синтаксис</a:t>
            </a:r>
          </a:p>
          <a:p>
            <a:pPr lvl="1"/>
            <a:r>
              <a:rPr lang="en-US" b="1"/>
              <a:t>&lt;</a:t>
            </a:r>
            <a:r>
              <a:rPr lang="ru-RU" b="1"/>
              <a:t>Тип</a:t>
            </a:r>
            <a:r>
              <a:rPr lang="en-US" b="1"/>
              <a:t>&gt;</a:t>
            </a:r>
            <a:r>
              <a:rPr lang="ru-RU" b="1"/>
              <a:t> </a:t>
            </a:r>
            <a:r>
              <a:rPr lang="en-US" b="1"/>
              <a:t>&amp;</a:t>
            </a:r>
            <a:r>
              <a:rPr lang="en-US"/>
              <a:t> </a:t>
            </a:r>
            <a:r>
              <a:rPr lang="ru-RU"/>
              <a:t>означает ссылку на </a:t>
            </a:r>
            <a:r>
              <a:rPr lang="en-US" b="1"/>
              <a:t>&lt;</a:t>
            </a:r>
            <a:r>
              <a:rPr lang="ru-RU" b="1"/>
              <a:t>Тип</a:t>
            </a:r>
            <a:r>
              <a:rPr lang="en-US" b="1"/>
              <a:t>&gt;</a:t>
            </a:r>
          </a:p>
          <a:p>
            <a:r>
              <a:rPr lang="ru-RU"/>
              <a:t>Применение</a:t>
            </a:r>
          </a:p>
          <a:p>
            <a:pPr lvl="1"/>
            <a:r>
              <a:rPr lang="ru-RU"/>
              <a:t>Задание параметров функций</a:t>
            </a:r>
          </a:p>
          <a:p>
            <a:pPr lvl="1"/>
            <a:r>
              <a:rPr lang="ru-RU"/>
              <a:t>Перегрузка операций</a:t>
            </a:r>
          </a:p>
        </p:txBody>
      </p:sp>
    </p:spTree>
    <p:custDataLst>
      <p:tags r:id="rId1"/>
    </p:custDataLst>
    <p:extLst>
      <p:ext uri="{BB962C8B-B14F-4D97-AF65-F5344CB8AC3E}">
        <p14:creationId xmlns:p14="http://schemas.microsoft.com/office/powerpoint/2010/main" val="362227919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a:defRPr/>
            </a:pPr>
            <a:r>
              <a:rPr lang="ru-RU"/>
              <a:t>Ссылки в качестве параметров функций</a:t>
            </a:r>
          </a:p>
        </p:txBody>
      </p:sp>
      <p:sp>
        <p:nvSpPr>
          <p:cNvPr id="25603" name="Rectangle 3"/>
          <p:cNvSpPr>
            <a:spLocks noGrp="1" noChangeArrowheads="1"/>
          </p:cNvSpPr>
          <p:nvPr>
            <p:ph idx="1"/>
          </p:nvPr>
        </p:nvSpPr>
        <p:spPr/>
        <p:txBody>
          <a:bodyPr>
            <a:normAutofit/>
          </a:bodyPr>
          <a:lstStyle/>
          <a:p>
            <a:pPr>
              <a:lnSpc>
                <a:spcPct val="80000"/>
              </a:lnSpc>
            </a:pPr>
            <a:r>
              <a:rPr lang="ru-RU" sz="2800" dirty="0"/>
              <a:t>Функция принимает не копию аргумента, а ссылку на него</a:t>
            </a:r>
          </a:p>
          <a:p>
            <a:pPr lvl="1">
              <a:lnSpc>
                <a:spcPct val="80000"/>
              </a:lnSpc>
            </a:pPr>
            <a:r>
              <a:rPr lang="ru-RU" dirty="0"/>
              <a:t>При сложных типах аргументов (классы, структуры) это может дать прирост в скорости вызова функции</a:t>
            </a:r>
          </a:p>
          <a:p>
            <a:pPr lvl="2">
              <a:lnSpc>
                <a:spcPct val="80000"/>
              </a:lnSpc>
            </a:pPr>
            <a:r>
              <a:rPr lang="ru-RU" dirty="0"/>
              <a:t>Не тратится время на создании копии</a:t>
            </a:r>
          </a:p>
          <a:p>
            <a:pPr lvl="2">
              <a:lnSpc>
                <a:spcPct val="80000"/>
              </a:lnSpc>
            </a:pPr>
            <a:r>
              <a:rPr lang="ru-RU" dirty="0"/>
              <a:t>Простые типы, как правило, эффективнее передавать по значению</a:t>
            </a:r>
          </a:p>
          <a:p>
            <a:pPr lvl="3">
              <a:lnSpc>
                <a:spcPct val="80000"/>
              </a:lnSpc>
            </a:pPr>
            <a:r>
              <a:rPr lang="en-US" dirty="0"/>
              <a:t>char, </a:t>
            </a:r>
            <a:r>
              <a:rPr lang="en-US" dirty="0" err="1"/>
              <a:t>int</a:t>
            </a:r>
            <a:r>
              <a:rPr lang="en-US" dirty="0"/>
              <a:t>, float, double</a:t>
            </a:r>
            <a:endParaRPr lang="ru-RU" dirty="0"/>
          </a:p>
          <a:p>
            <a:pPr lvl="1">
              <a:lnSpc>
                <a:spcPct val="80000"/>
              </a:lnSpc>
            </a:pPr>
            <a:r>
              <a:rPr lang="ru-RU" dirty="0"/>
              <a:t>Изменение значения формального параметра внутри функции приводит к изменению значения переданного аргумента</a:t>
            </a:r>
          </a:p>
          <a:p>
            <a:pPr lvl="2">
              <a:lnSpc>
                <a:spcPct val="80000"/>
              </a:lnSpc>
            </a:pPr>
            <a:r>
              <a:rPr lang="ru-RU" sz="2000" dirty="0"/>
              <a:t>Альтернативный способ возврата значения из функции</a:t>
            </a:r>
          </a:p>
          <a:p>
            <a:pPr lvl="2">
              <a:lnSpc>
                <a:spcPct val="80000"/>
              </a:lnSpc>
            </a:pPr>
            <a:r>
              <a:rPr lang="ru-RU" sz="2000" dirty="0"/>
              <a:t>Возврат нескольких значений одновременно</a:t>
            </a:r>
          </a:p>
        </p:txBody>
      </p:sp>
    </p:spTree>
    <p:custDataLst>
      <p:tags r:id="rId1"/>
    </p:custDataLst>
    <p:extLst>
      <p:ext uri="{BB962C8B-B14F-4D97-AF65-F5344CB8AC3E}">
        <p14:creationId xmlns:p14="http://schemas.microsoft.com/office/powerpoint/2010/main" val="29195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20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2000"/>
                                        <p:tgtEl>
                                          <p:spTgt spid="256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fade">
                                      <p:cBhvr>
                                        <p:cTn id="16" dur="2000"/>
                                        <p:tgtEl>
                                          <p:spTgt spid="2560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Effect transition="in" filter="fade">
                                      <p:cBhvr>
                                        <p:cTn id="19" dur="2000"/>
                                        <p:tgtEl>
                                          <p:spTgt spid="2560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603">
                                            <p:txEl>
                                              <p:pRg st="5" end="5"/>
                                            </p:txEl>
                                          </p:spTgt>
                                        </p:tgtEl>
                                        <p:attrNameLst>
                                          <p:attrName>style.visibility</p:attrName>
                                        </p:attrNameLst>
                                      </p:cBhvr>
                                      <p:to>
                                        <p:strVal val="visible"/>
                                      </p:to>
                                    </p:set>
                                    <p:animEffect transition="in" filter="fade">
                                      <p:cBhvr>
                                        <p:cTn id="22" dur="2000"/>
                                        <p:tgtEl>
                                          <p:spTgt spid="2560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Effect transition="in" filter="fade">
                                      <p:cBhvr>
                                        <p:cTn id="25" dur="2000"/>
                                        <p:tgtEl>
                                          <p:spTgt spid="2560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03">
                                            <p:txEl>
                                              <p:pRg st="7" end="7"/>
                                            </p:txEl>
                                          </p:spTgt>
                                        </p:tgtEl>
                                        <p:attrNameLst>
                                          <p:attrName>style.visibility</p:attrName>
                                        </p:attrNameLst>
                                      </p:cBhvr>
                                      <p:to>
                                        <p:strVal val="visible"/>
                                      </p:to>
                                    </p:set>
                                    <p:animEffect transition="in" filter="fade">
                                      <p:cBhvr>
                                        <p:cTn id="28" dur="2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Представление строкового литерала в памяти</a:t>
            </a:r>
          </a:p>
        </p:txBody>
      </p:sp>
      <p:grpSp>
        <p:nvGrpSpPr>
          <p:cNvPr id="34" name="Группа 33"/>
          <p:cNvGrpSpPr/>
          <p:nvPr/>
        </p:nvGrpSpPr>
        <p:grpSpPr>
          <a:xfrm>
            <a:off x="1919536" y="2924944"/>
            <a:ext cx="8190910" cy="1080120"/>
            <a:chOff x="899592" y="2276872"/>
            <a:chExt cx="6552728" cy="864096"/>
          </a:xfrm>
        </p:grpSpPr>
        <p:sp>
          <p:nvSpPr>
            <p:cNvPr id="5" name="Прямоугольник 4"/>
            <p:cNvSpPr/>
            <p:nvPr/>
          </p:nvSpPr>
          <p:spPr>
            <a:xfrm>
              <a:off x="89959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H</a:t>
              </a:r>
              <a:endParaRPr lang="ru-RU" sz="2000" b="1" dirty="0">
                <a:solidFill>
                  <a:schemeClr val="tx1">
                    <a:lumMod val="95000"/>
                    <a:lumOff val="5000"/>
                  </a:schemeClr>
                </a:solidFill>
              </a:endParaRPr>
            </a:p>
          </p:txBody>
        </p:sp>
        <p:sp>
          <p:nvSpPr>
            <p:cNvPr id="6" name="Прямоугольник 5"/>
            <p:cNvSpPr/>
            <p:nvPr/>
          </p:nvSpPr>
          <p:spPr>
            <a:xfrm>
              <a:off x="140364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e</a:t>
              </a:r>
              <a:endParaRPr lang="ru-RU" sz="2000" b="1" dirty="0">
                <a:solidFill>
                  <a:schemeClr val="tx1">
                    <a:lumMod val="95000"/>
                    <a:lumOff val="5000"/>
                  </a:schemeClr>
                </a:solidFill>
              </a:endParaRPr>
            </a:p>
          </p:txBody>
        </p:sp>
        <p:sp>
          <p:nvSpPr>
            <p:cNvPr id="9" name="Прямоугольник 8"/>
            <p:cNvSpPr/>
            <p:nvPr/>
          </p:nvSpPr>
          <p:spPr>
            <a:xfrm>
              <a:off x="190770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0" name="Прямоугольник 9"/>
            <p:cNvSpPr/>
            <p:nvPr/>
          </p:nvSpPr>
          <p:spPr>
            <a:xfrm>
              <a:off x="241176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1" name="Прямоугольник 10"/>
            <p:cNvSpPr/>
            <p:nvPr/>
          </p:nvSpPr>
          <p:spPr>
            <a:xfrm>
              <a:off x="291581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2" name="Прямоугольник 11"/>
            <p:cNvSpPr/>
            <p:nvPr/>
          </p:nvSpPr>
          <p:spPr>
            <a:xfrm>
              <a:off x="341987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a:t>
              </a:r>
              <a:endParaRPr lang="ru-RU" sz="2000" b="1" dirty="0">
                <a:solidFill>
                  <a:schemeClr val="tx1">
                    <a:lumMod val="95000"/>
                    <a:lumOff val="5000"/>
                  </a:schemeClr>
                </a:solidFill>
              </a:endParaRPr>
            </a:p>
          </p:txBody>
        </p:sp>
        <p:sp>
          <p:nvSpPr>
            <p:cNvPr id="13" name="Прямоугольник 12"/>
            <p:cNvSpPr/>
            <p:nvPr/>
          </p:nvSpPr>
          <p:spPr>
            <a:xfrm>
              <a:off x="392392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a:t>
              </a:r>
              <a:endParaRPr lang="ru-RU" sz="2000" b="1" dirty="0">
                <a:solidFill>
                  <a:schemeClr val="tx1">
                    <a:lumMod val="95000"/>
                    <a:lumOff val="5000"/>
                  </a:schemeClr>
                </a:solidFill>
              </a:endParaRPr>
            </a:p>
          </p:txBody>
        </p:sp>
        <p:sp>
          <p:nvSpPr>
            <p:cNvPr id="14" name="Прямоугольник 13"/>
            <p:cNvSpPr/>
            <p:nvPr/>
          </p:nvSpPr>
          <p:spPr>
            <a:xfrm>
              <a:off x="442798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W</a:t>
              </a:r>
              <a:endParaRPr lang="ru-RU" sz="2000" b="1" dirty="0">
                <a:solidFill>
                  <a:schemeClr val="tx1">
                    <a:lumMod val="95000"/>
                    <a:lumOff val="5000"/>
                  </a:schemeClr>
                </a:solidFill>
              </a:endParaRPr>
            </a:p>
          </p:txBody>
        </p:sp>
        <p:sp>
          <p:nvSpPr>
            <p:cNvPr id="15" name="Прямоугольник 14"/>
            <p:cNvSpPr/>
            <p:nvPr/>
          </p:nvSpPr>
          <p:spPr>
            <a:xfrm>
              <a:off x="493204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6" name="Прямоугольник 15"/>
            <p:cNvSpPr/>
            <p:nvPr/>
          </p:nvSpPr>
          <p:spPr>
            <a:xfrm>
              <a:off x="543609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r</a:t>
              </a:r>
              <a:endParaRPr lang="ru-RU" sz="2000" b="1" dirty="0">
                <a:solidFill>
                  <a:schemeClr val="tx1">
                    <a:lumMod val="95000"/>
                    <a:lumOff val="5000"/>
                  </a:schemeClr>
                </a:solidFill>
              </a:endParaRPr>
            </a:p>
          </p:txBody>
        </p:sp>
        <p:sp>
          <p:nvSpPr>
            <p:cNvPr id="17" name="Прямоугольник 16"/>
            <p:cNvSpPr/>
            <p:nvPr/>
          </p:nvSpPr>
          <p:spPr>
            <a:xfrm>
              <a:off x="594015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8" name="Прямоугольник 17"/>
            <p:cNvSpPr/>
            <p:nvPr/>
          </p:nvSpPr>
          <p:spPr>
            <a:xfrm>
              <a:off x="644420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d</a:t>
              </a:r>
              <a:endParaRPr lang="ru-RU" sz="2000" b="1" dirty="0">
                <a:solidFill>
                  <a:schemeClr val="tx1">
                    <a:lumMod val="95000"/>
                    <a:lumOff val="5000"/>
                  </a:schemeClr>
                </a:solidFill>
              </a:endParaRPr>
            </a:p>
          </p:txBody>
        </p:sp>
        <p:sp>
          <p:nvSpPr>
            <p:cNvPr id="19" name="Прямоугольник 18"/>
            <p:cNvSpPr/>
            <p:nvPr/>
          </p:nvSpPr>
          <p:spPr>
            <a:xfrm>
              <a:off x="694826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sp>
          <p:nvSpPr>
            <p:cNvPr id="21" name="Прямоугольник 20"/>
            <p:cNvSpPr/>
            <p:nvPr/>
          </p:nvSpPr>
          <p:spPr>
            <a:xfrm>
              <a:off x="89959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72</a:t>
              </a:r>
              <a:endParaRPr lang="ru-RU" sz="2000" b="1" dirty="0">
                <a:solidFill>
                  <a:schemeClr val="tx1">
                    <a:lumMod val="95000"/>
                    <a:lumOff val="5000"/>
                  </a:schemeClr>
                </a:solidFill>
              </a:endParaRPr>
            </a:p>
          </p:txBody>
        </p:sp>
        <p:sp>
          <p:nvSpPr>
            <p:cNvPr id="22" name="Прямоугольник 21"/>
            <p:cNvSpPr/>
            <p:nvPr/>
          </p:nvSpPr>
          <p:spPr>
            <a:xfrm>
              <a:off x="140364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101</a:t>
              </a:r>
              <a:endParaRPr lang="ru-RU" sz="2000" b="1" dirty="0">
                <a:solidFill>
                  <a:schemeClr val="tx1">
                    <a:lumMod val="95000"/>
                    <a:lumOff val="5000"/>
                  </a:schemeClr>
                </a:solidFill>
              </a:endParaRPr>
            </a:p>
          </p:txBody>
        </p:sp>
        <p:sp>
          <p:nvSpPr>
            <p:cNvPr id="23" name="Прямоугольник 22"/>
            <p:cNvSpPr/>
            <p:nvPr/>
          </p:nvSpPr>
          <p:spPr>
            <a:xfrm>
              <a:off x="190770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4" name="Прямоугольник 23"/>
            <p:cNvSpPr/>
            <p:nvPr/>
          </p:nvSpPr>
          <p:spPr>
            <a:xfrm>
              <a:off x="241176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5" name="Прямоугольник 24"/>
            <p:cNvSpPr/>
            <p:nvPr/>
          </p:nvSpPr>
          <p:spPr>
            <a:xfrm>
              <a:off x="291581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26" name="Прямоугольник 25"/>
            <p:cNvSpPr/>
            <p:nvPr/>
          </p:nvSpPr>
          <p:spPr>
            <a:xfrm>
              <a:off x="341987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44</a:t>
              </a:r>
              <a:endParaRPr lang="ru-RU" sz="2000" b="1" dirty="0">
                <a:solidFill>
                  <a:schemeClr val="tx1">
                    <a:lumMod val="95000"/>
                    <a:lumOff val="5000"/>
                  </a:schemeClr>
                </a:solidFill>
              </a:endParaRPr>
            </a:p>
          </p:txBody>
        </p:sp>
        <p:sp>
          <p:nvSpPr>
            <p:cNvPr id="27" name="Прямоугольник 26"/>
            <p:cNvSpPr/>
            <p:nvPr/>
          </p:nvSpPr>
          <p:spPr>
            <a:xfrm>
              <a:off x="392392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32</a:t>
              </a:r>
              <a:endParaRPr lang="ru-RU" sz="2000" b="1" dirty="0">
                <a:solidFill>
                  <a:schemeClr val="tx1">
                    <a:lumMod val="95000"/>
                    <a:lumOff val="5000"/>
                  </a:schemeClr>
                </a:solidFill>
              </a:endParaRPr>
            </a:p>
          </p:txBody>
        </p:sp>
        <p:sp>
          <p:nvSpPr>
            <p:cNvPr id="28" name="Прямоугольник 27"/>
            <p:cNvSpPr/>
            <p:nvPr/>
          </p:nvSpPr>
          <p:spPr>
            <a:xfrm>
              <a:off x="442798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87</a:t>
              </a:r>
              <a:endParaRPr lang="ru-RU" sz="2000" b="1" dirty="0">
                <a:solidFill>
                  <a:schemeClr val="tx1">
                    <a:lumMod val="95000"/>
                    <a:lumOff val="5000"/>
                  </a:schemeClr>
                </a:solidFill>
              </a:endParaRPr>
            </a:p>
          </p:txBody>
        </p:sp>
        <p:sp>
          <p:nvSpPr>
            <p:cNvPr id="29" name="Прямоугольник 28"/>
            <p:cNvSpPr/>
            <p:nvPr/>
          </p:nvSpPr>
          <p:spPr>
            <a:xfrm>
              <a:off x="493204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30" name="Прямоугольник 29"/>
            <p:cNvSpPr/>
            <p:nvPr/>
          </p:nvSpPr>
          <p:spPr>
            <a:xfrm>
              <a:off x="543609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114</a:t>
              </a:r>
              <a:endParaRPr lang="ru-RU" sz="2000" b="1" dirty="0">
                <a:solidFill>
                  <a:schemeClr val="tx1">
                    <a:lumMod val="95000"/>
                    <a:lumOff val="5000"/>
                  </a:schemeClr>
                </a:solidFill>
              </a:endParaRPr>
            </a:p>
          </p:txBody>
        </p:sp>
        <p:sp>
          <p:nvSpPr>
            <p:cNvPr id="31" name="Прямоугольник 30"/>
            <p:cNvSpPr/>
            <p:nvPr/>
          </p:nvSpPr>
          <p:spPr>
            <a:xfrm>
              <a:off x="594015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32" name="Прямоугольник 31"/>
            <p:cNvSpPr/>
            <p:nvPr/>
          </p:nvSpPr>
          <p:spPr>
            <a:xfrm>
              <a:off x="644420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100</a:t>
              </a:r>
              <a:endParaRPr lang="ru-RU" sz="2000" b="1" dirty="0">
                <a:solidFill>
                  <a:schemeClr val="tx1">
                    <a:lumMod val="95000"/>
                    <a:lumOff val="5000"/>
                  </a:schemeClr>
                </a:solidFill>
              </a:endParaRPr>
            </a:p>
          </p:txBody>
        </p:sp>
        <p:sp>
          <p:nvSpPr>
            <p:cNvPr id="33" name="Прямоугольник 32"/>
            <p:cNvSpPr/>
            <p:nvPr/>
          </p:nvSpPr>
          <p:spPr>
            <a:xfrm>
              <a:off x="694826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grpSp>
    </p:spTree>
    <p:extLst>
      <p:ext uri="{BB962C8B-B14F-4D97-AF65-F5344CB8AC3E}">
        <p14:creationId xmlns:p14="http://schemas.microsoft.com/office/powerpoint/2010/main" val="70892194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ru-RU" dirty="0"/>
              <a:t>Обмен значений переменных</a:t>
            </a:r>
          </a:p>
        </p:txBody>
      </p:sp>
      <p:sp>
        <p:nvSpPr>
          <p:cNvPr id="21507" name="Rectangle 4"/>
          <p:cNvSpPr>
            <a:spLocks noChangeArrowheads="1"/>
          </p:cNvSpPr>
          <p:nvPr/>
        </p:nvSpPr>
        <p:spPr bwMode="auto">
          <a:xfrm>
            <a:off x="2351584" y="1786577"/>
            <a:ext cx="6318250" cy="3970318"/>
          </a:xfrm>
          <a:prstGeom prst="rect">
            <a:avLst/>
          </a:prstGeom>
          <a:noFill/>
          <a:ln w="9525">
            <a:noFill/>
            <a:miter lim="800000"/>
            <a:headEnd/>
            <a:tailEnd/>
          </a:ln>
        </p:spPr>
        <p:txBody>
          <a:bodyPr>
            <a:spAutoFit/>
          </a:bodyPr>
          <a:lstStyle/>
          <a:p>
            <a:pPr>
              <a:tabLst>
                <a:tab pos="446088" algn="l"/>
              </a:tabLst>
            </a:pPr>
            <a:r>
              <a:rPr lang="en-US" sz="1400" b="1" dirty="0">
                <a:latin typeface="Courier New" pitchFamily="49" charset="0"/>
              </a:rPr>
              <a:t>#include &lt;iostream&gt;</a:t>
            </a:r>
          </a:p>
          <a:p>
            <a:pPr>
              <a:tabLst>
                <a:tab pos="446088" algn="l"/>
              </a:tabLst>
            </a:pPr>
            <a:r>
              <a:rPr lang="en-US" sz="1400" b="1" dirty="0">
                <a:latin typeface="Courier New" pitchFamily="49" charset="0"/>
              </a:rPr>
              <a:t>using namespace std;</a:t>
            </a:r>
            <a:endParaRPr lang="ru-RU" sz="1400" b="1" dirty="0">
              <a:latin typeface="Courier New" pitchFamily="49" charset="0"/>
            </a:endParaRP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 </a:t>
            </a:r>
            <a:r>
              <a:rPr lang="ru-RU" sz="1400" b="1" dirty="0">
                <a:latin typeface="Courier New" pitchFamily="49" charset="0"/>
              </a:rPr>
              <a:t>Обменивает значения своих параметров</a:t>
            </a:r>
          </a:p>
          <a:p>
            <a:pPr>
              <a:tabLst>
                <a:tab pos="446088" algn="l"/>
              </a:tabLst>
            </a:pPr>
            <a:r>
              <a:rPr lang="ru-RU" sz="1400" b="1" dirty="0" err="1">
                <a:latin typeface="Courier New" pitchFamily="49" charset="0"/>
              </a:rPr>
              <a:t>void</a:t>
            </a:r>
            <a:r>
              <a:rPr lang="ru-RU" sz="1400" b="1" dirty="0">
                <a:latin typeface="Courier New" pitchFamily="49" charset="0"/>
              </a:rPr>
              <a:t> </a:t>
            </a:r>
            <a:r>
              <a:rPr lang="ru-RU" sz="1400" b="1" dirty="0" err="1">
                <a:latin typeface="Courier New" pitchFamily="49" charset="0"/>
              </a:rPr>
              <a:t>Swap</a:t>
            </a:r>
            <a:r>
              <a:rPr lang="ru-RU" sz="1400" b="1" dirty="0">
                <a:latin typeface="Courier New" pitchFamily="49" charset="0"/>
              </a:rPr>
              <a:t>(</a:t>
            </a:r>
            <a:r>
              <a:rPr lang="ru-RU" sz="1400" b="1" dirty="0" err="1">
                <a:latin typeface="Courier New" pitchFamily="49" charset="0"/>
              </a:rPr>
              <a:t>int</a:t>
            </a:r>
            <a:r>
              <a:rPr lang="ru-RU" sz="1400" b="1" dirty="0">
                <a:latin typeface="Courier New" pitchFamily="49" charset="0"/>
              </a:rPr>
              <a:t>&amp; a, </a:t>
            </a:r>
            <a:r>
              <a:rPr lang="ru-RU" sz="1400" b="1" dirty="0" err="1">
                <a:latin typeface="Courier New" pitchFamily="49" charset="0"/>
              </a:rPr>
              <a:t>int</a:t>
            </a:r>
            <a:r>
              <a:rPr lang="ru-RU" sz="1400" b="1" dirty="0">
                <a:latin typeface="Courier New" pitchFamily="49" charset="0"/>
              </a:rPr>
              <a:t>&amp; b)</a:t>
            </a:r>
          </a:p>
          <a:p>
            <a:pPr>
              <a:tabLst>
                <a:tab pos="446088" algn="l"/>
              </a:tabLst>
            </a:pPr>
            <a:r>
              <a:rPr lang="ru-RU" sz="1400" b="1" dirty="0">
                <a:latin typeface="Courier New" pitchFamily="49" charset="0"/>
              </a:rPr>
              <a:t>{</a:t>
            </a:r>
          </a:p>
          <a:p>
            <a:pPr>
              <a:tabLst>
                <a:tab pos="446088" algn="l"/>
              </a:tabLst>
            </a:pPr>
            <a:r>
              <a:rPr lang="ru-RU" sz="1400" b="1" dirty="0">
                <a:latin typeface="Courier New" pitchFamily="49" charset="0"/>
              </a:rPr>
              <a:t>	</a:t>
            </a:r>
            <a:r>
              <a:rPr lang="ru-RU" sz="1400" b="1" dirty="0" err="1">
                <a:latin typeface="Courier New" pitchFamily="49" charset="0"/>
              </a:rPr>
              <a:t>int</a:t>
            </a:r>
            <a:r>
              <a:rPr lang="ru-RU" sz="1400" b="1" dirty="0">
                <a:latin typeface="Courier New" pitchFamily="49" charset="0"/>
              </a:rPr>
              <a:t> </a:t>
            </a:r>
            <a:r>
              <a:rPr lang="ru-RU" sz="1400" b="1" dirty="0" err="1">
                <a:latin typeface="Courier New" pitchFamily="49" charset="0"/>
              </a:rPr>
              <a:t>tmp</a:t>
            </a:r>
            <a:r>
              <a:rPr lang="ru-RU" sz="1400" b="1" dirty="0">
                <a:latin typeface="Courier New" pitchFamily="49" charset="0"/>
              </a:rPr>
              <a:t> = a;</a:t>
            </a:r>
          </a:p>
          <a:p>
            <a:pPr>
              <a:tabLst>
                <a:tab pos="446088" algn="l"/>
              </a:tabLst>
            </a:pPr>
            <a:r>
              <a:rPr lang="ru-RU" sz="1400" b="1" dirty="0">
                <a:latin typeface="Courier New" pitchFamily="49" charset="0"/>
              </a:rPr>
              <a:t>	a = b;</a:t>
            </a:r>
          </a:p>
          <a:p>
            <a:pPr>
              <a:tabLst>
                <a:tab pos="446088" algn="l"/>
              </a:tabLst>
            </a:pPr>
            <a:r>
              <a:rPr lang="ru-RU" sz="1400" b="1" dirty="0">
                <a:latin typeface="Courier New" pitchFamily="49" charset="0"/>
              </a:rPr>
              <a:t>	b = </a:t>
            </a:r>
            <a:r>
              <a:rPr lang="ru-RU" sz="1400" b="1" dirty="0" err="1">
                <a:latin typeface="Courier New" pitchFamily="49" charset="0"/>
              </a:rPr>
              <a:t>tmp</a:t>
            </a:r>
            <a:r>
              <a:rPr lang="ru-RU" sz="1400" b="1" dirty="0">
                <a:latin typeface="Courier New" pitchFamily="49" charset="0"/>
              </a:rPr>
              <a:t>;</a:t>
            </a:r>
          </a:p>
          <a:p>
            <a:pPr>
              <a:tabLst>
                <a:tab pos="446088" algn="l"/>
              </a:tabLst>
            </a:pPr>
            <a:r>
              <a:rPr lang="ru-RU" sz="1400" b="1" dirty="0">
                <a:latin typeface="Courier New" pitchFamily="49" charset="0"/>
              </a:rPr>
              <a:t>}</a:t>
            </a: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int main()</a:t>
            </a:r>
          </a:p>
          <a:p>
            <a:pPr>
              <a:tabLst>
                <a:tab pos="446088" algn="l"/>
              </a:tabLst>
            </a:pPr>
            <a:r>
              <a:rPr lang="en-US" sz="1400" b="1" dirty="0">
                <a:latin typeface="Courier New" pitchFamily="49" charset="0"/>
              </a:rPr>
              <a:t>{</a:t>
            </a:r>
          </a:p>
          <a:p>
            <a:pPr>
              <a:tabLst>
                <a:tab pos="446088" algn="l"/>
              </a:tabLst>
            </a:pPr>
            <a:r>
              <a:rPr lang="en-US" sz="1400" b="1" dirty="0">
                <a:latin typeface="Courier New" pitchFamily="49" charset="0"/>
              </a:rPr>
              <a:t>	int a = 1, b = 3;</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	Swap(a, b);</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a:t>
            </a:r>
            <a:endParaRPr lang="ru-RU" sz="1400" b="1" dirty="0">
              <a:latin typeface="Courier New" pitchFamily="49" charset="0"/>
            </a:endParaRPr>
          </a:p>
        </p:txBody>
      </p:sp>
      <p:sp>
        <p:nvSpPr>
          <p:cNvPr id="21508" name="Rectangle 5"/>
          <p:cNvSpPr>
            <a:spLocks noChangeArrowheads="1"/>
          </p:cNvSpPr>
          <p:nvPr/>
        </p:nvSpPr>
        <p:spPr bwMode="auto">
          <a:xfrm>
            <a:off x="7949406" y="5756895"/>
            <a:ext cx="2592388" cy="10795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a=1, b=3</a:t>
            </a:r>
          </a:p>
          <a:p>
            <a:r>
              <a:rPr lang="en-US" dirty="0">
                <a:latin typeface="Courier New" pitchFamily="49" charset="0"/>
              </a:rPr>
              <a:t>a=3, b=1</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75655159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Константные ссылки в качестве параметров функций</a:t>
            </a:r>
          </a:p>
        </p:txBody>
      </p:sp>
      <p:sp>
        <p:nvSpPr>
          <p:cNvPr id="3" name="Содержимое 2"/>
          <p:cNvSpPr>
            <a:spLocks noGrp="1"/>
          </p:cNvSpPr>
          <p:nvPr>
            <p:ph idx="1"/>
          </p:nvPr>
        </p:nvSpPr>
        <p:spPr/>
        <p:txBody>
          <a:bodyPr>
            <a:normAutofit/>
          </a:bodyPr>
          <a:lstStyle/>
          <a:p>
            <a:r>
              <a:rPr lang="ru-RU" dirty="0"/>
              <a:t>Параметр, переданный в функцию по константной ссылке, доступен внутри нее только для чтения</a:t>
            </a:r>
          </a:p>
          <a:p>
            <a:r>
              <a:rPr lang="ru-RU" dirty="0"/>
              <a:t>Если функция не изменяет значение своего аргумента, то имеет смысл передавать его по </a:t>
            </a:r>
            <a:r>
              <a:rPr lang="ru-RU" b="1" dirty="0"/>
              <a:t>константной ссылке</a:t>
            </a:r>
          </a:p>
          <a:p>
            <a:pPr lvl="1"/>
            <a:r>
              <a:rPr lang="ru-RU" dirty="0"/>
              <a:t>Простые типы данных эффективнее передавать по значению</a:t>
            </a:r>
            <a:endParaRPr lang="en-US" dirty="0"/>
          </a:p>
          <a:p>
            <a:pPr lvl="2"/>
            <a:r>
              <a:rPr lang="en-US" dirty="0"/>
              <a:t>char, short, int, float, double</a:t>
            </a:r>
          </a:p>
          <a:p>
            <a:pPr lvl="2"/>
            <a:r>
              <a:rPr lang="ru-RU" dirty="0"/>
              <a:t>Простые структуры (3-4 примитивных поля)</a:t>
            </a:r>
          </a:p>
        </p:txBody>
      </p:sp>
    </p:spTree>
    <p:extLst>
      <p:ext uri="{BB962C8B-B14F-4D97-AF65-F5344CB8AC3E}">
        <p14:creationId xmlns:p14="http://schemas.microsoft.com/office/powerpoint/2010/main" val="46591207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defRPr/>
            </a:pPr>
            <a:r>
              <a:rPr lang="ru-RU" dirty="0"/>
              <a:t>Вывод структуры</a:t>
            </a:r>
          </a:p>
        </p:txBody>
      </p:sp>
      <p:sp>
        <p:nvSpPr>
          <p:cNvPr id="22531" name="Rectangle 4"/>
          <p:cNvSpPr>
            <a:spLocks noChangeArrowheads="1"/>
          </p:cNvSpPr>
          <p:nvPr/>
        </p:nvSpPr>
        <p:spPr bwMode="auto">
          <a:xfrm>
            <a:off x="1983393" y="1700808"/>
            <a:ext cx="7775773" cy="4801314"/>
          </a:xfrm>
          <a:prstGeom prst="rect">
            <a:avLst/>
          </a:prstGeom>
          <a:noFill/>
          <a:ln w="9525">
            <a:noFill/>
            <a:miter lim="800000"/>
            <a:headEnd/>
            <a:tailEnd/>
          </a:ln>
        </p:spPr>
        <p:txBody>
          <a:bodyPr wrap="square">
            <a:spAutoFit/>
          </a:bodyPr>
          <a:lstStyle/>
          <a:p>
            <a:pPr defTabSz="620713"/>
            <a:r>
              <a:rPr lang="ru-RU" b="1" dirty="0" err="1">
                <a:latin typeface="Courier New" pitchFamily="49" charset="0"/>
              </a:rPr>
              <a:t>struct</a:t>
            </a:r>
            <a:r>
              <a:rPr lang="ru-RU" b="1" dirty="0">
                <a:latin typeface="Courier New" pitchFamily="49" charset="0"/>
              </a:rPr>
              <a:t> </a:t>
            </a:r>
            <a:r>
              <a:rPr lang="ru-RU" b="1" dirty="0" err="1">
                <a:latin typeface="Courier New" pitchFamily="49" charset="0"/>
              </a:rPr>
              <a:t>Point</a:t>
            </a:r>
            <a:endParaRPr lang="ru-RU" b="1" dirty="0">
              <a:latin typeface="Courier New" pitchFamily="49" charset="0"/>
            </a:endParaRP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x</a:t>
            </a:r>
            <a:r>
              <a:rPr lang="ru-RU" b="1" dirty="0">
                <a:latin typeface="Courier New" pitchFamily="49" charset="0"/>
              </a:rPr>
              <a:t>, </a:t>
            </a:r>
            <a:r>
              <a:rPr lang="ru-RU" b="1" dirty="0" err="1">
                <a:latin typeface="Courier New" pitchFamily="49" charset="0"/>
              </a:rPr>
              <a: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void</a:t>
            </a:r>
            <a:r>
              <a:rPr lang="ru-RU" b="1" dirty="0">
                <a:latin typeface="Courier New" pitchFamily="49" charset="0"/>
              </a:rPr>
              <a:t> Print(Point </a:t>
            </a:r>
            <a:r>
              <a:rPr lang="ru-RU" b="1" dirty="0" err="1">
                <a:solidFill>
                  <a:srgbClr val="FF0000"/>
                </a:solidFill>
                <a:latin typeface="Courier New" pitchFamily="49" charset="0"/>
              </a:rPr>
              <a:t>const</a:t>
            </a:r>
            <a:r>
              <a:rPr lang="ru-RU" b="1" dirty="0">
                <a:latin typeface="Courier New" pitchFamily="49" charset="0"/>
              </a:rPr>
              <a:t>&amp; </a:t>
            </a:r>
            <a:r>
              <a:rPr lang="ru-RU" b="1" dirty="0" err="1">
                <a:latin typeface="Courier New" pitchFamily="49" charset="0"/>
              </a:rPr>
              <a:t>pnt</a:t>
            </a:r>
            <a:r>
              <a:rPr lang="ru-RU" b="1" dirty="0">
                <a:latin typeface="Courier New" pitchFamily="49" charset="0"/>
              </a:rPr>
              <a:t>)</a:t>
            </a:r>
          </a:p>
          <a:p>
            <a:pPr defTabSz="620713"/>
            <a:r>
              <a:rPr lang="ru-RU" b="1" dirty="0">
                <a:latin typeface="Courier New" pitchFamily="49" charset="0"/>
              </a:rPr>
              <a:t>{</a:t>
            </a:r>
          </a:p>
          <a:p>
            <a:pPr defTabSz="620713"/>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"(x:</a:t>
            </a:r>
            <a:r>
              <a:rPr lang="en-US" b="1" dirty="0">
                <a:latin typeface="Courier New" pitchFamily="49" charset="0"/>
              </a:rPr>
              <a:t>" &lt;&lt; </a:t>
            </a:r>
            <a:r>
              <a:rPr lang="en-US" b="1" dirty="0" err="1">
                <a:latin typeface="Courier New" pitchFamily="49" charset="0"/>
              </a:rPr>
              <a:t>pnt.x</a:t>
            </a:r>
            <a:r>
              <a:rPr lang="en-US" b="1" dirty="0">
                <a:latin typeface="Courier New" pitchFamily="49" charset="0"/>
              </a:rPr>
              <a:t> &lt;&lt; "</a:t>
            </a:r>
            <a:r>
              <a:rPr lang="ru-RU" b="1" dirty="0">
                <a:latin typeface="Courier New" pitchFamily="49" charset="0"/>
              </a:rPr>
              <a:t>, y:</a:t>
            </a:r>
            <a:r>
              <a:rPr lang="en-US" b="1" dirty="0">
                <a:latin typeface="Courier New" pitchFamily="49" charset="0"/>
              </a:rPr>
              <a:t>" &lt;&lt; </a:t>
            </a:r>
            <a:r>
              <a:rPr lang="en-US" b="1" dirty="0" err="1">
                <a:latin typeface="Courier New" pitchFamily="49" charset="0"/>
              </a:rPr>
              <a:t>pnt.y</a:t>
            </a:r>
            <a:r>
              <a:rPr lang="en-US" b="1" dirty="0">
                <a:latin typeface="Courier New" pitchFamily="49" charset="0"/>
              </a:rPr>
              <a:t> &lt;&lt; "</a:t>
            </a:r>
            <a:r>
              <a:rPr lang="ru-RU" b="1" dirty="0">
                <a:latin typeface="Courier New" pitchFamily="49" charset="0"/>
              </a:rPr>
              <a:t>\n";</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int</a:t>
            </a:r>
            <a:r>
              <a:rPr lang="ru-RU" b="1" dirty="0">
                <a:latin typeface="Courier New" pitchFamily="49" charset="0"/>
              </a:rPr>
              <a:t> </a:t>
            </a:r>
            <a:r>
              <a:rPr lang="ru-RU" b="1" dirty="0" err="1">
                <a:latin typeface="Courier New" pitchFamily="49" charset="0"/>
              </a:rPr>
              <a:t>main</a:t>
            </a:r>
            <a:r>
              <a:rPr lang="ru-RU" b="1" dirty="0">
                <a:latin typeface="Courier New" pitchFamily="49" charset="0"/>
              </a:rPr>
              <a:t>()</a:t>
            </a:r>
          </a:p>
          <a:p>
            <a:pPr defTabSz="620713"/>
            <a:r>
              <a:rPr lang="ru-RU" b="1" dirty="0">
                <a:latin typeface="Courier New" pitchFamily="49" charset="0"/>
              </a:rPr>
              <a:t>{</a:t>
            </a:r>
          </a:p>
          <a:p>
            <a:pPr defTabSz="620713"/>
            <a:r>
              <a:rPr lang="en-US" b="1" dirty="0">
                <a:latin typeface="Courier New" pitchFamily="49" charset="0"/>
              </a:rPr>
              <a:t>	Point </a:t>
            </a:r>
            <a:r>
              <a:rPr lang="en-US" b="1" dirty="0" err="1">
                <a:latin typeface="Courier New" pitchFamily="49" charset="0"/>
              </a:rPr>
              <a:t>pnt</a:t>
            </a:r>
            <a:r>
              <a:rPr lang="en-US" b="1" dirty="0">
                <a:latin typeface="Courier New" pitchFamily="49" charset="0"/>
              </a:rPr>
              <a:t> = {10, 20};</a:t>
            </a:r>
          </a:p>
          <a:p>
            <a:pPr defTabSz="620713"/>
            <a:r>
              <a:rPr lang="en-US" b="1" dirty="0">
                <a:latin typeface="Courier New" pitchFamily="49" charset="0"/>
              </a:rPr>
              <a:t>	Print(</a:t>
            </a:r>
            <a:r>
              <a:rPr lang="en-US" b="1" dirty="0" err="1">
                <a:latin typeface="Courier New" pitchFamily="49" charset="0"/>
              </a:rPr>
              <a:t>pnt</a:t>
            </a:r>
            <a:r>
              <a:rPr lang="en-US" b="1" dirty="0">
                <a:latin typeface="Courier New" pitchFamily="49" charset="0"/>
              </a:rPr>
              <a:t>);  // </a:t>
            </a:r>
            <a:r>
              <a:rPr lang="ru-RU" b="1" dirty="0">
                <a:latin typeface="Courier New" pitchFamily="49" charset="0"/>
              </a:rPr>
              <a:t>Выведет </a:t>
            </a:r>
            <a:r>
              <a:rPr lang="en-US" b="1" dirty="0">
                <a:latin typeface="Courier New" pitchFamily="49" charset="0"/>
              </a:rPr>
              <a:t>(x:10, y:20)</a:t>
            </a:r>
          </a:p>
          <a:p>
            <a:pPr defTabSz="620713"/>
            <a:r>
              <a:rPr lang="en-US" b="1" dirty="0">
                <a:latin typeface="Courier New" pitchFamily="49" charset="0"/>
              </a:rPr>
              <a:t>	</a:t>
            </a:r>
          </a:p>
          <a:p>
            <a:pPr defTabSz="620713"/>
            <a:r>
              <a:rPr lang="en-US" b="1" dirty="0">
                <a:latin typeface="Courier New" pitchFamily="49" charset="0"/>
              </a:rPr>
              <a:t>	return 0;</a:t>
            </a:r>
          </a:p>
          <a:p>
            <a:pPr defTabSz="620713"/>
            <a:r>
              <a:rPr lang="en-US" b="1" dirty="0">
                <a:latin typeface="Courier New" pitchFamily="49" charset="0"/>
              </a:rPr>
              <a:t>}</a:t>
            </a:r>
            <a:endParaRPr lang="ru-RU" b="1" dirty="0">
              <a:latin typeface="Courier New" pitchFamily="49" charset="0"/>
            </a:endParaRPr>
          </a:p>
        </p:txBody>
      </p:sp>
      <p:sp>
        <p:nvSpPr>
          <p:cNvPr id="3" name="TextBox 2">
            <a:extLst>
              <a:ext uri="{FF2B5EF4-FFF2-40B4-BE49-F238E27FC236}">
                <a16:creationId xmlns:a16="http://schemas.microsoft.com/office/drawing/2014/main" id="{0159FC0B-B905-0BC1-083B-2474C057127C}"/>
              </a:ext>
            </a:extLst>
          </p:cNvPr>
          <p:cNvSpPr txBox="1"/>
          <p:nvPr/>
        </p:nvSpPr>
        <p:spPr>
          <a:xfrm>
            <a:off x="5484318" y="6363646"/>
            <a:ext cx="5183682" cy="369332"/>
          </a:xfrm>
          <a:prstGeom prst="rect">
            <a:avLst/>
          </a:prstGeom>
          <a:noFill/>
        </p:spPr>
        <p:txBody>
          <a:bodyPr wrap="square">
            <a:spAutoFit/>
          </a:bodyPr>
          <a:lstStyle/>
          <a:p>
            <a:pPr algn="r"/>
            <a:r>
              <a:rPr lang="ru-RU" dirty="0">
                <a:hlinkClick r:id="rId4"/>
              </a:rPr>
              <a:t>https://wandbox.org/permlink/QriyqMmk8blrmotj</a:t>
            </a:r>
            <a:endParaRPr lang="ru-RU" dirty="0"/>
          </a:p>
        </p:txBody>
      </p:sp>
    </p:spTree>
    <p:custDataLst>
      <p:tags r:id="rId1"/>
    </p:custDataLst>
    <p:extLst>
      <p:ext uri="{BB962C8B-B14F-4D97-AF65-F5344CB8AC3E}">
        <p14:creationId xmlns:p14="http://schemas.microsoft.com/office/powerpoint/2010/main" val="339669526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ru-RU"/>
              <a:t>Инициализация ссылки</a:t>
            </a:r>
          </a:p>
        </p:txBody>
      </p:sp>
      <p:sp>
        <p:nvSpPr>
          <p:cNvPr id="23555" name="Rectangle 3"/>
          <p:cNvSpPr>
            <a:spLocks noGrp="1" noChangeArrowheads="1"/>
          </p:cNvSpPr>
          <p:nvPr>
            <p:ph idx="1"/>
          </p:nvPr>
        </p:nvSpPr>
        <p:spPr/>
        <p:txBody>
          <a:bodyPr/>
          <a:lstStyle/>
          <a:p>
            <a:pPr>
              <a:lnSpc>
                <a:spcPct val="90000"/>
              </a:lnSpc>
            </a:pPr>
            <a:r>
              <a:rPr lang="ru-RU" sz="2800" dirty="0"/>
              <a:t>При объявлении ссылка должна быть обязательно проинициализирована</a:t>
            </a:r>
          </a:p>
          <a:p>
            <a:pPr lvl="1">
              <a:lnSpc>
                <a:spcPct val="90000"/>
              </a:lnSpc>
            </a:pPr>
            <a:r>
              <a:rPr lang="ru-RU" dirty="0"/>
              <a:t>Синтаксис</a:t>
            </a:r>
          </a:p>
          <a:p>
            <a:pPr lvl="2">
              <a:lnSpc>
                <a:spcPct val="90000"/>
              </a:lnSpc>
            </a:pPr>
            <a:r>
              <a:rPr lang="ru-RU" sz="2000" dirty="0"/>
              <a:t>Тип </a:t>
            </a:r>
            <a:r>
              <a:rPr lang="en-US" sz="2000" dirty="0"/>
              <a:t>&amp; </a:t>
            </a:r>
            <a:r>
              <a:rPr lang="ru-RU" sz="2000" dirty="0"/>
              <a:t>идентификатор = переменная</a:t>
            </a:r>
            <a:r>
              <a:rPr lang="en-US" sz="2000" dirty="0"/>
              <a:t>;</a:t>
            </a:r>
            <a:endParaRPr lang="ru-RU" sz="2000" dirty="0"/>
          </a:p>
          <a:p>
            <a:pPr>
              <a:lnSpc>
                <a:spcPct val="90000"/>
              </a:lnSpc>
            </a:pPr>
            <a:r>
              <a:rPr lang="ru-RU" sz="2800" dirty="0"/>
              <a:t>Объявление ссылки отличается от операции присваивания</a:t>
            </a:r>
          </a:p>
          <a:p>
            <a:pPr lvl="1">
              <a:lnSpc>
                <a:spcPct val="90000"/>
              </a:lnSpc>
            </a:pPr>
            <a:r>
              <a:rPr lang="ru-RU" dirty="0"/>
              <a:t>Инициализация создаёт ссылку, которая ссылается на другой объект</a:t>
            </a:r>
          </a:p>
          <a:p>
            <a:pPr lvl="1">
              <a:lnSpc>
                <a:spcPct val="90000"/>
              </a:lnSpc>
            </a:pPr>
            <a:r>
              <a:rPr lang="ru-RU" dirty="0"/>
              <a:t>Операция присваивания </a:t>
            </a:r>
            <a:r>
              <a:rPr lang="ru-RU" b="1" dirty="0"/>
              <a:t>изменяет значение объекта</a:t>
            </a:r>
            <a:r>
              <a:rPr lang="ru-RU" dirty="0"/>
              <a:t>, на который ссылается ссылка</a:t>
            </a:r>
          </a:p>
        </p:txBody>
      </p:sp>
    </p:spTree>
    <p:custDataLst>
      <p:tags r:id="rId1"/>
    </p:custDataLst>
    <p:extLst>
      <p:ext uri="{BB962C8B-B14F-4D97-AF65-F5344CB8AC3E}">
        <p14:creationId xmlns:p14="http://schemas.microsoft.com/office/powerpoint/2010/main" val="49873656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ru-RU"/>
              <a:t>Пример</a:t>
            </a:r>
          </a:p>
        </p:txBody>
      </p:sp>
      <p:sp>
        <p:nvSpPr>
          <p:cNvPr id="29700" name="Rectangle 4"/>
          <p:cNvSpPr>
            <a:spLocks noChangeArrowheads="1"/>
          </p:cNvSpPr>
          <p:nvPr/>
        </p:nvSpPr>
        <p:spPr bwMode="auto">
          <a:xfrm>
            <a:off x="1775521" y="1844676"/>
            <a:ext cx="8713093" cy="4524315"/>
          </a:xfrm>
          <a:prstGeom prst="rect">
            <a:avLst/>
          </a:prstGeom>
          <a:noFill/>
          <a:ln w="9525">
            <a:noFill/>
            <a:miter lim="800000"/>
            <a:headEnd/>
            <a:tailEnd/>
          </a:ln>
        </p:spPr>
        <p:txBody>
          <a:bodyPr wrap="square">
            <a:spAutoFit/>
          </a:bodyPr>
          <a:lstStyle/>
          <a:p>
            <a:pPr defTabSz="539750">
              <a:tabLst>
                <a:tab pos="363538" algn="l"/>
              </a:tabLst>
            </a:pPr>
            <a:r>
              <a:rPr lang="en-US" b="1" dirty="0">
                <a:latin typeface="Courier New" pitchFamily="49" charset="0"/>
              </a:rPr>
              <a:t>#include &lt;iostream&gt;</a:t>
            </a:r>
          </a:p>
          <a:p>
            <a:pPr defTabSz="539750">
              <a:tabLst>
                <a:tab pos="363538" algn="l"/>
              </a:tabLst>
            </a:pPr>
            <a:r>
              <a:rPr lang="en-US" b="1" dirty="0">
                <a:latin typeface="Courier New" pitchFamily="49" charset="0"/>
              </a:rPr>
              <a:t>using namespace std;</a:t>
            </a:r>
          </a:p>
          <a:p>
            <a:pPr defTabSz="539750">
              <a:tabLst>
                <a:tab pos="363538" algn="l"/>
              </a:tabLst>
            </a:pPr>
            <a:endParaRPr lang="en-US" b="1" dirty="0">
              <a:latin typeface="Courier New" pitchFamily="49" charset="0"/>
            </a:endParaRPr>
          </a:p>
          <a:p>
            <a:pPr defTabSz="539750">
              <a:tabLst>
                <a:tab pos="363538" algn="l"/>
              </a:tabLst>
            </a:pPr>
            <a:r>
              <a:rPr lang="en-US" b="1" dirty="0" err="1">
                <a:latin typeface="Courier New" pitchFamily="49" charset="0"/>
              </a:rPr>
              <a:t>int</a:t>
            </a:r>
            <a:r>
              <a:rPr lang="en-US" b="1" dirty="0">
                <a:latin typeface="Courier New" pitchFamily="49" charset="0"/>
              </a:rPr>
              <a:t> main()</a:t>
            </a:r>
          </a:p>
          <a:p>
            <a:pPr defTabSz="539750">
              <a:tabLst>
                <a:tab pos="363538" algn="l"/>
              </a:tabLst>
            </a:pPr>
            <a:r>
              <a:rPr lang="en-US" b="1" dirty="0">
                <a:latin typeface="Courier New" pitchFamily="49" charset="0"/>
              </a:rPr>
              <a:t>{</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i</a:t>
            </a:r>
            <a:r>
              <a:rPr lang="ru-RU" b="1" dirty="0">
                <a:latin typeface="Courier New" pitchFamily="49" charset="0"/>
              </a:rPr>
              <a:t> = 1;</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j</a:t>
            </a:r>
            <a:r>
              <a:rPr lang="ru-RU" b="1" dirty="0">
                <a:latin typeface="Courier New" pitchFamily="49" charset="0"/>
              </a:rPr>
              <a:t> = 3;</a:t>
            </a:r>
          </a:p>
          <a:p>
            <a:pPr defTabSz="539750">
              <a:tabLst>
                <a:tab pos="363538" algn="l"/>
              </a:tabLst>
            </a:pPr>
            <a:r>
              <a:rPr lang="ru-RU" b="1" dirty="0">
                <a:latin typeface="Courier New" pitchFamily="49" charset="0"/>
              </a:rPr>
              <a:t>	</a:t>
            </a:r>
          </a:p>
          <a:p>
            <a:pPr defTabSz="539750">
              <a:tabLst>
                <a:tab pos="363538" algn="l"/>
              </a:tabLst>
            </a:pPr>
            <a:r>
              <a:rPr lang="ru-RU" b="1" dirty="0">
                <a:latin typeface="Courier New" pitchFamily="49" charset="0"/>
              </a:rPr>
              <a:t>	</a:t>
            </a:r>
            <a:r>
              <a:rPr lang="ru-RU" dirty="0">
                <a:latin typeface="Courier New" pitchFamily="49" charset="0"/>
              </a:rPr>
              <a:t>// Объявляем ссылку </a:t>
            </a:r>
            <a:r>
              <a:rPr lang="en-US" dirty="0" err="1">
                <a:latin typeface="Courier New" pitchFamily="49" charset="0"/>
              </a:rPr>
              <a:t>ri</a:t>
            </a:r>
            <a:r>
              <a:rPr lang="ru-RU" dirty="0">
                <a:latin typeface="Courier New" pitchFamily="49" charset="0"/>
              </a:rPr>
              <a:t>, которая ссылается на </a:t>
            </a:r>
            <a:r>
              <a:rPr lang="en-US" dirty="0" err="1">
                <a:latin typeface="Courier New" pitchFamily="49" charset="0"/>
              </a:rPr>
              <a:t>i</a:t>
            </a:r>
            <a:endParaRPr lang="ru-RU"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&amp;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i</a:t>
            </a:r>
            <a:r>
              <a:rPr lang="ru-RU" b="1" dirty="0">
                <a:latin typeface="Courier New" pitchFamily="49" charset="0"/>
              </a:rPr>
              <a:t>;</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endParaRPr lang="ru-RU" b="1" dirty="0">
              <a:latin typeface="Courier New" pitchFamily="49" charset="0"/>
            </a:endParaRPr>
          </a:p>
          <a:p>
            <a:pPr defTabSz="539750">
              <a:tabLst>
                <a:tab pos="363538" algn="l"/>
              </a:tabLst>
            </a:pPr>
            <a:r>
              <a:rPr lang="ru-RU" b="1" dirty="0">
                <a:latin typeface="Courier New" pitchFamily="49" charset="0"/>
              </a:rPr>
              <a:t>	</a:t>
            </a:r>
            <a:r>
              <a:rPr lang="ru-RU" dirty="0">
                <a:latin typeface="Courier New" pitchFamily="49" charset="0"/>
              </a:rPr>
              <a:t>// Изменяем значение </a:t>
            </a:r>
            <a:r>
              <a:rPr lang="en-US" dirty="0" err="1">
                <a:latin typeface="Courier New" pitchFamily="49" charset="0"/>
              </a:rPr>
              <a:t>i</a:t>
            </a:r>
            <a:r>
              <a:rPr lang="ru-RU" dirty="0">
                <a:latin typeface="Courier New" pitchFamily="49" charset="0"/>
              </a:rPr>
              <a:t>, используя ссылку </a:t>
            </a:r>
            <a:r>
              <a:rPr lang="ru-RU" b="1" dirty="0" err="1">
                <a:latin typeface="Courier New" pitchFamily="49" charset="0"/>
              </a:rPr>
              <a:t>ri</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ri</a:t>
            </a:r>
            <a:r>
              <a:rPr lang="ru-RU" b="1" dirty="0">
                <a:latin typeface="Courier New" pitchFamily="49" charset="0"/>
              </a:rPr>
              <a:t> = j;</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r>
              <a:rPr lang="en-US" b="1" dirty="0">
                <a:latin typeface="Courier New" pitchFamily="49" charset="0"/>
              </a:rPr>
              <a:t>}</a:t>
            </a:r>
            <a:endParaRPr lang="ru-RU" b="1" dirty="0">
              <a:latin typeface="Courier New" pitchFamily="49" charset="0"/>
            </a:endParaRPr>
          </a:p>
        </p:txBody>
      </p:sp>
      <p:sp>
        <p:nvSpPr>
          <p:cNvPr id="29701" name="Rectangle 5"/>
          <p:cNvSpPr>
            <a:spLocks noChangeArrowheads="1"/>
          </p:cNvSpPr>
          <p:nvPr/>
        </p:nvSpPr>
        <p:spPr bwMode="auto">
          <a:xfrm>
            <a:off x="8256240" y="5875167"/>
            <a:ext cx="2424874" cy="935037"/>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i=1, j=3</a:t>
            </a:r>
          </a:p>
          <a:p>
            <a:r>
              <a:rPr lang="en-US">
                <a:latin typeface="Courier New" pitchFamily="49" charset="0"/>
              </a:rPr>
              <a:t>i=3, j=3</a:t>
            </a:r>
            <a:endParaRPr lang="ru-RU">
              <a:latin typeface="Courier New" pitchFamily="49" charset="0"/>
            </a:endParaRPr>
          </a:p>
        </p:txBody>
      </p:sp>
    </p:spTree>
    <p:custDataLst>
      <p:tags r:id="rId1"/>
    </p:custDataLst>
    <p:extLst>
      <p:ext uri="{BB962C8B-B14F-4D97-AF65-F5344CB8AC3E}">
        <p14:creationId xmlns:p14="http://schemas.microsoft.com/office/powerpoint/2010/main" val="145576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fade">
                                      <p:cBhvr>
                                        <p:cTn id="7" dur="2000"/>
                                        <p:tgtEl>
                                          <p:spTgt spid="297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700">
                                            <p:txEl>
                                              <p:pRg st="1" end="1"/>
                                            </p:txEl>
                                          </p:spTgt>
                                        </p:tgtEl>
                                        <p:attrNameLst>
                                          <p:attrName>style.visibility</p:attrName>
                                        </p:attrNameLst>
                                      </p:cBhvr>
                                      <p:to>
                                        <p:strVal val="visible"/>
                                      </p:to>
                                    </p:set>
                                    <p:animEffect transition="in" filter="fade">
                                      <p:cBhvr>
                                        <p:cTn id="12" dur="2000"/>
                                        <p:tgtEl>
                                          <p:spTgt spid="29700">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9700">
                                            <p:txEl>
                                              <p:pRg st="3" end="3"/>
                                            </p:txEl>
                                          </p:spTgt>
                                        </p:tgtEl>
                                        <p:attrNameLst>
                                          <p:attrName>style.visibility</p:attrName>
                                        </p:attrNameLst>
                                      </p:cBhvr>
                                      <p:to>
                                        <p:strVal val="visible"/>
                                      </p:to>
                                    </p:set>
                                    <p:animEffect transition="in" filter="fade">
                                      <p:cBhvr>
                                        <p:cTn id="15" dur="2000"/>
                                        <p:tgtEl>
                                          <p:spTgt spid="29700">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9700">
                                            <p:txEl>
                                              <p:pRg st="4" end="4"/>
                                            </p:txEl>
                                          </p:spTgt>
                                        </p:tgtEl>
                                        <p:attrNameLst>
                                          <p:attrName>style.visibility</p:attrName>
                                        </p:attrNameLst>
                                      </p:cBhvr>
                                      <p:to>
                                        <p:strVal val="visible"/>
                                      </p:to>
                                    </p:set>
                                    <p:animEffect transition="in" filter="fade">
                                      <p:cBhvr>
                                        <p:cTn id="18" dur="2000"/>
                                        <p:tgtEl>
                                          <p:spTgt spid="2970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9700">
                                            <p:txEl>
                                              <p:pRg st="5" end="5"/>
                                            </p:txEl>
                                          </p:spTgt>
                                        </p:tgtEl>
                                        <p:attrNameLst>
                                          <p:attrName>style.visibility</p:attrName>
                                        </p:attrNameLst>
                                      </p:cBhvr>
                                      <p:to>
                                        <p:strVal val="visible"/>
                                      </p:to>
                                    </p:set>
                                    <p:animEffect transition="in" filter="fade">
                                      <p:cBhvr>
                                        <p:cTn id="21" dur="2000"/>
                                        <p:tgtEl>
                                          <p:spTgt spid="29700">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9700">
                                            <p:txEl>
                                              <p:pRg st="6" end="6"/>
                                            </p:txEl>
                                          </p:spTgt>
                                        </p:tgtEl>
                                        <p:attrNameLst>
                                          <p:attrName>style.visibility</p:attrName>
                                        </p:attrNameLst>
                                      </p:cBhvr>
                                      <p:to>
                                        <p:strVal val="visible"/>
                                      </p:to>
                                    </p:set>
                                    <p:animEffect transition="in" filter="fade">
                                      <p:cBhvr>
                                        <p:cTn id="24" dur="2000"/>
                                        <p:tgtEl>
                                          <p:spTgt spid="29700">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9700">
                                            <p:txEl>
                                              <p:pRg st="7" end="7"/>
                                            </p:txEl>
                                          </p:spTgt>
                                        </p:tgtEl>
                                        <p:attrNameLst>
                                          <p:attrName>style.visibility</p:attrName>
                                        </p:attrNameLst>
                                      </p:cBhvr>
                                      <p:to>
                                        <p:strVal val="visible"/>
                                      </p:to>
                                    </p:set>
                                    <p:animEffect transition="in" filter="fade">
                                      <p:cBhvr>
                                        <p:cTn id="27" dur="2000"/>
                                        <p:tgtEl>
                                          <p:spTgt spid="29700">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9700">
                                            <p:txEl>
                                              <p:pRg st="8" end="8"/>
                                            </p:txEl>
                                          </p:spTgt>
                                        </p:tgtEl>
                                        <p:attrNameLst>
                                          <p:attrName>style.visibility</p:attrName>
                                        </p:attrNameLst>
                                      </p:cBhvr>
                                      <p:to>
                                        <p:strVal val="visible"/>
                                      </p:to>
                                    </p:set>
                                    <p:animEffect transition="in" filter="fade">
                                      <p:cBhvr>
                                        <p:cTn id="30" dur="2000"/>
                                        <p:tgtEl>
                                          <p:spTgt spid="29700">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9700">
                                            <p:txEl>
                                              <p:pRg st="9" end="9"/>
                                            </p:txEl>
                                          </p:spTgt>
                                        </p:tgtEl>
                                        <p:attrNameLst>
                                          <p:attrName>style.visibility</p:attrName>
                                        </p:attrNameLst>
                                      </p:cBhvr>
                                      <p:to>
                                        <p:strVal val="visible"/>
                                      </p:to>
                                    </p:set>
                                    <p:animEffect transition="in" filter="fade">
                                      <p:cBhvr>
                                        <p:cTn id="33" dur="2000"/>
                                        <p:tgtEl>
                                          <p:spTgt spid="29700">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9700">
                                            <p:txEl>
                                              <p:pRg st="10" end="10"/>
                                            </p:txEl>
                                          </p:spTgt>
                                        </p:tgtEl>
                                        <p:attrNameLst>
                                          <p:attrName>style.visibility</p:attrName>
                                        </p:attrNameLst>
                                      </p:cBhvr>
                                      <p:to>
                                        <p:strVal val="visible"/>
                                      </p:to>
                                    </p:set>
                                    <p:animEffect transition="in" filter="fade">
                                      <p:cBhvr>
                                        <p:cTn id="36" dur="2000"/>
                                        <p:tgtEl>
                                          <p:spTgt spid="29700">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9701">
                                            <p:txEl>
                                              <p:pRg st="1" end="1"/>
                                            </p:txEl>
                                          </p:spTgt>
                                        </p:tgtEl>
                                        <p:attrNameLst>
                                          <p:attrName>style.visibility</p:attrName>
                                        </p:attrNameLst>
                                      </p:cBhvr>
                                      <p:to>
                                        <p:strVal val="visible"/>
                                      </p:to>
                                    </p:set>
                                    <p:animEffect transition="in" filter="fade">
                                      <p:cBhvr>
                                        <p:cTn id="41" dur="2000"/>
                                        <p:tgtEl>
                                          <p:spTgt spid="29701">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9700">
                                            <p:txEl>
                                              <p:pRg st="12" end="12"/>
                                            </p:txEl>
                                          </p:spTgt>
                                        </p:tgtEl>
                                        <p:attrNameLst>
                                          <p:attrName>style.visibility</p:attrName>
                                        </p:attrNameLst>
                                      </p:cBhvr>
                                      <p:to>
                                        <p:strVal val="visible"/>
                                      </p:to>
                                    </p:set>
                                    <p:animEffect transition="in" filter="fade">
                                      <p:cBhvr>
                                        <p:cTn id="46" dur="2000"/>
                                        <p:tgtEl>
                                          <p:spTgt spid="29700">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9700">
                                            <p:txEl>
                                              <p:pRg st="13" end="13"/>
                                            </p:txEl>
                                          </p:spTgt>
                                        </p:tgtEl>
                                        <p:attrNameLst>
                                          <p:attrName>style.visibility</p:attrName>
                                        </p:attrNameLst>
                                      </p:cBhvr>
                                      <p:to>
                                        <p:strVal val="visible"/>
                                      </p:to>
                                    </p:set>
                                    <p:animEffect transition="in" filter="fade">
                                      <p:cBhvr>
                                        <p:cTn id="49" dur="2000"/>
                                        <p:tgtEl>
                                          <p:spTgt spid="29700">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9700">
                                            <p:txEl>
                                              <p:pRg st="15" end="15"/>
                                            </p:txEl>
                                          </p:spTgt>
                                        </p:tgtEl>
                                        <p:attrNameLst>
                                          <p:attrName>style.visibility</p:attrName>
                                        </p:attrNameLst>
                                      </p:cBhvr>
                                      <p:to>
                                        <p:strVal val="visible"/>
                                      </p:to>
                                    </p:set>
                                    <p:animEffect transition="in" filter="fade">
                                      <p:cBhvr>
                                        <p:cTn id="52" dur="2000"/>
                                        <p:tgtEl>
                                          <p:spTgt spid="29700">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9700">
                                            <p:txEl>
                                              <p:pRg st="14" end="14"/>
                                            </p:txEl>
                                          </p:spTgt>
                                        </p:tgtEl>
                                        <p:attrNameLst>
                                          <p:attrName>style.visibility</p:attrName>
                                        </p:attrNameLst>
                                      </p:cBhvr>
                                      <p:to>
                                        <p:strVal val="visible"/>
                                      </p:to>
                                    </p:set>
                                    <p:animEffect transition="in" filter="fade">
                                      <p:cBhvr>
                                        <p:cTn id="55" dur="2000"/>
                                        <p:tgtEl>
                                          <p:spTgt spid="29700">
                                            <p:txEl>
                                              <p:pRg st="14" end="1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9701">
                                            <p:txEl>
                                              <p:pRg st="2" end="2"/>
                                            </p:txEl>
                                          </p:spTgt>
                                        </p:tgtEl>
                                        <p:attrNameLst>
                                          <p:attrName>style.visibility</p:attrName>
                                        </p:attrNameLst>
                                      </p:cBhvr>
                                      <p:to>
                                        <p:strVal val="visible"/>
                                      </p:to>
                                    </p:set>
                                    <p:animEffect transition="in" filter="fade">
                                      <p:cBhvr>
                                        <p:cTn id="60" dur="20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a:defRPr/>
            </a:pPr>
            <a:r>
              <a:rPr lang="ru-RU" dirty="0"/>
              <a:t>Ссылки на временные объекты</a:t>
            </a:r>
          </a:p>
        </p:txBody>
      </p:sp>
      <p:sp>
        <p:nvSpPr>
          <p:cNvPr id="25603" name="Rectangle 3"/>
          <p:cNvSpPr>
            <a:spLocks noGrp="1" noChangeArrowheads="1"/>
          </p:cNvSpPr>
          <p:nvPr>
            <p:ph idx="1"/>
          </p:nvPr>
        </p:nvSpPr>
        <p:spPr/>
        <p:txBody>
          <a:bodyPr>
            <a:normAutofit/>
          </a:bodyPr>
          <a:lstStyle/>
          <a:p>
            <a:r>
              <a:rPr lang="ru-RU" sz="2800" dirty="0"/>
              <a:t>Если при инициализации ссылка и объект имеют разные типы, создается временная копия нужного типа. Ссылка ссылается на копию</a:t>
            </a:r>
          </a:p>
          <a:p>
            <a:pPr lvl="1"/>
            <a:r>
              <a:rPr lang="ru-RU" dirty="0"/>
              <a:t>Ссылка должна быть константной</a:t>
            </a:r>
          </a:p>
          <a:p>
            <a:pPr lvl="1"/>
            <a:r>
              <a:rPr lang="ru-RU" dirty="0"/>
              <a:t>То же самое происходит при инициализации ссылки значением константы</a:t>
            </a:r>
          </a:p>
          <a:p>
            <a:r>
              <a:rPr lang="ru-RU" dirty="0"/>
              <a:t>Изменение значения объекта не сказывается на значении временной копии</a:t>
            </a:r>
            <a:endParaRPr lang="en-US" dirty="0"/>
          </a:p>
          <a:p>
            <a:r>
              <a:rPr lang="ru-RU" dirty="0"/>
              <a:t>Время жизни временного объекта равно области видимости созданной ссылки</a:t>
            </a:r>
          </a:p>
        </p:txBody>
      </p:sp>
    </p:spTree>
    <p:custDataLst>
      <p:tags r:id="rId1"/>
    </p:custDataLst>
    <p:extLst>
      <p:ext uri="{BB962C8B-B14F-4D97-AF65-F5344CB8AC3E}">
        <p14:creationId xmlns:p14="http://schemas.microsoft.com/office/powerpoint/2010/main" val="394141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5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500"/>
                                        <p:tgtEl>
                                          <p:spTgt spid="2560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603">
                                            <p:txEl>
                                              <p:pRg st="3" end="3"/>
                                            </p:txEl>
                                          </p:spTgt>
                                        </p:tgtEl>
                                        <p:attrNameLst>
                                          <p:attrName>style.visibility</p:attrName>
                                        </p:attrNameLst>
                                      </p:cBhvr>
                                      <p:to>
                                        <p:strVal val="visible"/>
                                      </p:to>
                                    </p:set>
                                    <p:animEffect transition="in" filter="fade">
                                      <p:cBhvr>
                                        <p:cTn id="18" dur="500"/>
                                        <p:tgtEl>
                                          <p:spTgt spid="2560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animEffect transition="in" filter="fade">
                                      <p:cBhvr>
                                        <p:cTn id="23" dur="5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ru-RU" dirty="0"/>
              <a:t>Пример</a:t>
            </a:r>
            <a:r>
              <a:rPr lang="en-US" dirty="0"/>
              <a:t> 1</a:t>
            </a:r>
            <a:endParaRPr lang="ru-RU" dirty="0"/>
          </a:p>
        </p:txBody>
      </p:sp>
      <p:sp>
        <p:nvSpPr>
          <p:cNvPr id="23556" name="Rectangle 4"/>
          <p:cNvSpPr>
            <a:spLocks noChangeArrowheads="1"/>
          </p:cNvSpPr>
          <p:nvPr/>
        </p:nvSpPr>
        <p:spPr bwMode="auto">
          <a:xfrm>
            <a:off x="1829273" y="1624144"/>
            <a:ext cx="8533455" cy="3293209"/>
          </a:xfrm>
          <a:prstGeom prst="rect">
            <a:avLst/>
          </a:prstGeom>
          <a:noFill/>
          <a:ln w="9525">
            <a:noFill/>
            <a:miter lim="800000"/>
            <a:headEnd/>
            <a:tailEnd/>
          </a:ln>
        </p:spPr>
        <p:txBody>
          <a:bodyPr wrap="square">
            <a:spAutoFit/>
          </a:bodyPr>
          <a:lstStyle/>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1;</a:t>
            </a:r>
            <a:endParaRPr lang="en-US" sz="1600" b="1" dirty="0">
              <a:latin typeface="Courier New" pitchFamily="49" charset="0"/>
            </a:endParaRPr>
          </a:p>
          <a:p>
            <a:r>
              <a:rPr lang="ru-RU" sz="1600" b="1" dirty="0" err="1">
                <a:latin typeface="Courier New" pitchFamily="49" charset="0"/>
              </a:rPr>
              <a:t>int</a:t>
            </a:r>
            <a:r>
              <a:rPr lang="ru-RU" sz="1600" b="1" dirty="0">
                <a:latin typeface="Courier New" pitchFamily="49" charset="0"/>
              </a:rPr>
              <a:t> &amp; </a:t>
            </a:r>
            <a:r>
              <a:rPr lang="ru-RU" sz="1600" b="1" dirty="0" err="1">
                <a:latin typeface="Courier New" pitchFamily="49" charset="0"/>
              </a:rPr>
              <a:t>refA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	</a:t>
            </a:r>
            <a:r>
              <a:rPr lang="en-US" sz="1600" b="1" dirty="0">
                <a:latin typeface="Courier New" pitchFamily="49" charset="0"/>
              </a:rPr>
              <a:t>		//</a:t>
            </a:r>
            <a:r>
              <a:rPr lang="ru-RU" sz="1600" b="1" dirty="0">
                <a:latin typeface="Courier New" pitchFamily="49" charset="0"/>
              </a:rPr>
              <a:t> ссылка на </a:t>
            </a:r>
            <a:r>
              <a:rPr lang="en-US" sz="1600" b="1" dirty="0">
                <a:latin typeface="Courier New" pitchFamily="49" charset="0"/>
              </a:rPr>
              <a:t>a</a:t>
            </a:r>
          </a:p>
          <a:p>
            <a:endParaRPr lang="en-US" sz="1600" b="1" dirty="0">
              <a:latin typeface="Courier New" pitchFamily="49" charset="0"/>
            </a:endParaRP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a:p>
            <a:r>
              <a:rPr lang="ru-RU" sz="1600" b="1" dirty="0">
                <a:latin typeface="Courier New" pitchFamily="49" charset="0"/>
              </a:rPr>
              <a:t>++</a:t>
            </a:r>
            <a:r>
              <a:rPr lang="ru-RU" sz="1600" b="1" dirty="0" err="1">
                <a:latin typeface="Courier New" pitchFamily="49" charset="0"/>
              </a:rPr>
              <a:t>refA</a:t>
            </a:r>
            <a:r>
              <a:rPr lang="ru-RU" sz="1600" b="1" dirty="0">
                <a:latin typeface="Courier New" pitchFamily="49" charset="0"/>
              </a:rPr>
              <a:t>;</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Now</a:t>
            </a:r>
            <a:r>
              <a:rPr lang="ru-RU" sz="1600" b="1" dirty="0">
                <a:latin typeface="Courier New" pitchFamily="49" charset="0"/>
              </a:rPr>
              <a:t> 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 </a:t>
            </a:r>
            <a:endParaRPr lang="ru-RU" sz="1600" b="1" dirty="0">
              <a:latin typeface="Courier New" pitchFamily="49" charset="0"/>
            </a:endParaRPr>
          </a:p>
          <a:p>
            <a:endParaRPr lang="en-US" sz="1600" b="1" dirty="0">
              <a:latin typeface="Courier New" pitchFamily="49" charset="0"/>
            </a:endParaRPr>
          </a:p>
          <a:p>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double</a:t>
            </a:r>
            <a:r>
              <a:rPr lang="ru-RU" sz="1600" b="1" dirty="0">
                <a:latin typeface="Courier New" pitchFamily="49" charset="0"/>
              </a:rPr>
              <a:t>&amp; </a:t>
            </a:r>
            <a:r>
              <a:rPr lang="ru-RU" sz="1600" b="1" dirty="0" err="1">
                <a:latin typeface="Courier New" pitchFamily="49" charset="0"/>
              </a:rPr>
              <a:t>refDoubleA</a:t>
            </a:r>
            <a:r>
              <a:rPr lang="ru-RU" sz="1600" b="1" dirty="0">
                <a:latin typeface="Courier New" pitchFamily="49" charset="0"/>
              </a:rPr>
              <a:t> = a;</a:t>
            </a:r>
            <a:r>
              <a:rPr lang="en-US" sz="1600" b="1" dirty="0">
                <a:latin typeface="Courier New" pitchFamily="49" charset="0"/>
              </a:rPr>
              <a:t>	// </a:t>
            </a:r>
            <a:r>
              <a:rPr lang="ru-RU" sz="1600" b="1" dirty="0">
                <a:latin typeface="Courier New" pitchFamily="49" charset="0"/>
              </a:rPr>
              <a:t>ссылка на временный объект</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refDoubleA</a:t>
            </a:r>
            <a:r>
              <a:rPr lang="ru-RU" sz="1600" b="1" dirty="0">
                <a:latin typeface="Courier New" pitchFamily="49" charset="0"/>
              </a:rPr>
              <a:t> = "</a:t>
            </a:r>
            <a:r>
              <a:rPr lang="en-US" sz="1600" b="1" dirty="0">
                <a:latin typeface="Courier New" pitchFamily="49" charset="0"/>
              </a:rPr>
              <a:t> &lt;&lt;</a:t>
            </a:r>
            <a:r>
              <a:rPr lang="ru-RU" sz="1600" b="1" dirty="0">
                <a:latin typeface="Courier New" pitchFamily="49" charset="0"/>
              </a:rPr>
              <a:t> </a:t>
            </a:r>
            <a:r>
              <a:rPr lang="ru-RU"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ru-RU" sz="1600" b="1" dirty="0">
                <a:latin typeface="Courier New" pitchFamily="49" charset="0"/>
              </a:rPr>
              <a:t>;</a:t>
            </a:r>
            <a:endParaRPr lang="en-US" sz="1600" b="1" dirty="0">
              <a:latin typeface="Courier New" pitchFamily="49" charset="0"/>
            </a:endParaRPr>
          </a:p>
          <a:p>
            <a:endParaRPr lang="ru-RU" sz="1600" b="1" dirty="0">
              <a:latin typeface="Courier New" pitchFamily="49" charset="0"/>
            </a:endParaRPr>
          </a:p>
          <a:p>
            <a:r>
              <a:rPr lang="ru-RU" sz="1600" b="1" dirty="0">
                <a:latin typeface="Courier New" pitchFamily="49" charset="0"/>
              </a:rPr>
              <a:t>// изменение</a:t>
            </a:r>
            <a:r>
              <a:rPr lang="en-US" sz="1600" b="1" dirty="0">
                <a:latin typeface="Courier New" pitchFamily="49" charset="0"/>
              </a:rPr>
              <a:t> a </a:t>
            </a:r>
            <a:r>
              <a:rPr lang="ru-RU" sz="1600" b="1" dirty="0">
                <a:latin typeface="Courier New" pitchFamily="49" charset="0"/>
              </a:rPr>
              <a:t>не оказывает влияния на </a:t>
            </a:r>
            <a:r>
              <a:rPr lang="en-US" sz="1600" b="1" dirty="0" err="1">
                <a:latin typeface="Courier New" pitchFamily="49" charset="0"/>
              </a:rPr>
              <a:t>refDoubleA</a:t>
            </a:r>
            <a:endParaRPr lang="en-US" sz="1600" b="1" dirty="0">
              <a:latin typeface="Courier New" pitchFamily="49" charset="0"/>
            </a:endParaRPr>
          </a:p>
          <a:p>
            <a:r>
              <a:rPr lang="en-US" sz="1600" b="1" dirty="0">
                <a:latin typeface="Courier New" pitchFamily="49" charset="0"/>
              </a:rPr>
              <a:t>++a;</a:t>
            </a:r>
          </a:p>
          <a:p>
            <a:r>
              <a:rPr lang="en-US" sz="1600" b="1" dirty="0" err="1">
                <a:latin typeface="Courier New" pitchFamily="49" charset="0"/>
              </a:rPr>
              <a:t>cout</a:t>
            </a:r>
            <a:r>
              <a:rPr lang="en-US" sz="1600" b="1" dirty="0">
                <a:latin typeface="Courier New" pitchFamily="49" charset="0"/>
              </a:rPr>
              <a:t> &lt;&lt; "Now a = " &lt;&lt; a &lt;&lt; “, </a:t>
            </a:r>
            <a:r>
              <a:rPr lang="en-US" sz="1600" b="1" dirty="0" err="1">
                <a:latin typeface="Courier New" pitchFamily="49" charset="0"/>
              </a:rPr>
              <a:t>refDoubleA</a:t>
            </a:r>
            <a:r>
              <a:rPr lang="en-US" sz="1600" b="1" dirty="0">
                <a:latin typeface="Courier New" pitchFamily="49" charset="0"/>
              </a:rPr>
              <a:t> = " &lt;&lt; </a:t>
            </a:r>
            <a:r>
              <a:rPr lang="en-US"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p:txBody>
      </p:sp>
      <p:sp>
        <p:nvSpPr>
          <p:cNvPr id="23557" name="Rectangle 5"/>
          <p:cNvSpPr>
            <a:spLocks noChangeArrowheads="1"/>
          </p:cNvSpPr>
          <p:nvPr/>
        </p:nvSpPr>
        <p:spPr bwMode="auto">
          <a:xfrm>
            <a:off x="5015880" y="5138033"/>
            <a:ext cx="4824412" cy="1700212"/>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 = 1</a:t>
            </a:r>
          </a:p>
          <a:p>
            <a:r>
              <a:rPr lang="en-US" dirty="0">
                <a:latin typeface="Courier New" pitchFamily="49" charset="0"/>
              </a:rPr>
              <a:t>Now a = 2</a:t>
            </a:r>
          </a:p>
          <a:p>
            <a:endParaRPr lang="en-US" dirty="0">
              <a:latin typeface="Courier New" pitchFamily="49" charset="0"/>
            </a:endParaRPr>
          </a:p>
          <a:p>
            <a:r>
              <a:rPr lang="en-US" dirty="0" err="1">
                <a:latin typeface="Courier New" pitchFamily="49" charset="0"/>
              </a:rPr>
              <a:t>refDoubleA</a:t>
            </a:r>
            <a:r>
              <a:rPr lang="en-US" dirty="0">
                <a:latin typeface="Courier New" pitchFamily="49" charset="0"/>
              </a:rPr>
              <a:t> = 2.00000</a:t>
            </a:r>
          </a:p>
          <a:p>
            <a:r>
              <a:rPr lang="en-US" dirty="0">
                <a:latin typeface="Courier New" pitchFamily="49" charset="0"/>
              </a:rPr>
              <a:t>Now a = 3, </a:t>
            </a:r>
            <a:r>
              <a:rPr lang="en-US" dirty="0" err="1">
                <a:latin typeface="Courier New" pitchFamily="49" charset="0"/>
              </a:rPr>
              <a:t>refDoubleA</a:t>
            </a:r>
            <a:r>
              <a:rPr lang="en-US" dirty="0">
                <a:latin typeface="Courier New" pitchFamily="49" charset="0"/>
              </a:rPr>
              <a:t> = 2.00000</a:t>
            </a:r>
            <a:endParaRPr lang="ru-RU" dirty="0"/>
          </a:p>
        </p:txBody>
      </p:sp>
      <p:sp>
        <p:nvSpPr>
          <p:cNvPr id="2" name="Rectangle 1">
            <a:extLst>
              <a:ext uri="{FF2B5EF4-FFF2-40B4-BE49-F238E27FC236}">
                <a16:creationId xmlns:a16="http://schemas.microsoft.com/office/drawing/2014/main" id="{5C1B5C63-FF4D-460D-AB61-062E6D922E89}"/>
              </a:ext>
            </a:extLst>
          </p:cNvPr>
          <p:cNvSpPr/>
          <p:nvPr/>
        </p:nvSpPr>
        <p:spPr>
          <a:xfrm>
            <a:off x="1619655"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ru-RU" dirty="0"/>
          </a:p>
        </p:txBody>
      </p:sp>
      <p:sp>
        <p:nvSpPr>
          <p:cNvPr id="3" name="TextBox 2">
            <a:extLst>
              <a:ext uri="{FF2B5EF4-FFF2-40B4-BE49-F238E27FC236}">
                <a16:creationId xmlns:a16="http://schemas.microsoft.com/office/drawing/2014/main" id="{BB9D0C6D-75EB-4D59-ADC0-ED361901601E}"/>
              </a:ext>
            </a:extLst>
          </p:cNvPr>
          <p:cNvSpPr txBox="1"/>
          <p:nvPr/>
        </p:nvSpPr>
        <p:spPr>
          <a:xfrm>
            <a:off x="1511643" y="5759416"/>
            <a:ext cx="720204" cy="646331"/>
          </a:xfrm>
          <a:prstGeom prst="rect">
            <a:avLst/>
          </a:prstGeom>
          <a:noFill/>
        </p:spPr>
        <p:txBody>
          <a:bodyPr wrap="square" rtlCol="0">
            <a:spAutoFit/>
          </a:bodyPr>
          <a:lstStyle/>
          <a:p>
            <a:pPr algn="ctr"/>
            <a:r>
              <a:rPr lang="en-US" dirty="0"/>
              <a:t>a</a:t>
            </a:r>
          </a:p>
          <a:p>
            <a:pPr algn="ctr"/>
            <a:r>
              <a:rPr lang="en-US" dirty="0" err="1"/>
              <a:t>refA</a:t>
            </a:r>
            <a:endParaRPr lang="ru-RU" dirty="0"/>
          </a:p>
        </p:txBody>
      </p:sp>
      <p:sp>
        <p:nvSpPr>
          <p:cNvPr id="7" name="Rectangle 6">
            <a:extLst>
              <a:ext uri="{FF2B5EF4-FFF2-40B4-BE49-F238E27FC236}">
                <a16:creationId xmlns:a16="http://schemas.microsoft.com/office/drawing/2014/main" id="{E325DBA5-0E12-4FA5-9E3D-AD3C5C5BD880}"/>
              </a:ext>
            </a:extLst>
          </p:cNvPr>
          <p:cNvSpPr/>
          <p:nvPr/>
        </p:nvSpPr>
        <p:spPr>
          <a:xfrm>
            <a:off x="1608718"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ru-RU" dirty="0"/>
          </a:p>
        </p:txBody>
      </p:sp>
      <p:sp>
        <p:nvSpPr>
          <p:cNvPr id="8" name="Rectangle 7">
            <a:extLst>
              <a:ext uri="{FF2B5EF4-FFF2-40B4-BE49-F238E27FC236}">
                <a16:creationId xmlns:a16="http://schemas.microsoft.com/office/drawing/2014/main" id="{41F854E4-5C65-420A-9BBB-4EE6CFDEA4D6}"/>
              </a:ext>
            </a:extLst>
          </p:cNvPr>
          <p:cNvSpPr/>
          <p:nvPr/>
        </p:nvSpPr>
        <p:spPr>
          <a:xfrm>
            <a:off x="3119683"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endParaRPr lang="ru-RU" dirty="0"/>
          </a:p>
        </p:txBody>
      </p:sp>
      <p:sp>
        <p:nvSpPr>
          <p:cNvPr id="9" name="TextBox 8">
            <a:extLst>
              <a:ext uri="{FF2B5EF4-FFF2-40B4-BE49-F238E27FC236}">
                <a16:creationId xmlns:a16="http://schemas.microsoft.com/office/drawing/2014/main" id="{F9769C58-F950-4C7B-8D25-045C6BDBAD79}"/>
              </a:ext>
            </a:extLst>
          </p:cNvPr>
          <p:cNvSpPr txBox="1"/>
          <p:nvPr/>
        </p:nvSpPr>
        <p:spPr>
          <a:xfrm>
            <a:off x="2735778" y="5759415"/>
            <a:ext cx="1271990" cy="369332"/>
          </a:xfrm>
          <a:prstGeom prst="rect">
            <a:avLst/>
          </a:prstGeom>
          <a:noFill/>
        </p:spPr>
        <p:txBody>
          <a:bodyPr wrap="square" rtlCol="0">
            <a:spAutoFit/>
          </a:bodyPr>
          <a:lstStyle/>
          <a:p>
            <a:pPr algn="ctr"/>
            <a:r>
              <a:rPr lang="en-US" dirty="0" err="1"/>
              <a:t>refDoubleA</a:t>
            </a:r>
            <a:endParaRPr lang="ru-RU" dirty="0"/>
          </a:p>
        </p:txBody>
      </p:sp>
      <p:sp>
        <p:nvSpPr>
          <p:cNvPr id="10" name="Rectangle 9">
            <a:extLst>
              <a:ext uri="{FF2B5EF4-FFF2-40B4-BE49-F238E27FC236}">
                <a16:creationId xmlns:a16="http://schemas.microsoft.com/office/drawing/2014/main" id="{2FC47ACF-8FFB-4E1B-B86C-C1491CC8018F}"/>
              </a:ext>
            </a:extLst>
          </p:cNvPr>
          <p:cNvSpPr/>
          <p:nvPr/>
        </p:nvSpPr>
        <p:spPr>
          <a:xfrm>
            <a:off x="1619531"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ru-RU" dirty="0"/>
          </a:p>
        </p:txBody>
      </p:sp>
    </p:spTree>
    <p:custDataLst>
      <p:tags r:id="rId1"/>
    </p:custDataLst>
    <p:extLst>
      <p:ext uri="{BB962C8B-B14F-4D97-AF65-F5344CB8AC3E}">
        <p14:creationId xmlns:p14="http://schemas.microsoft.com/office/powerpoint/2010/main" val="351555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fade">
                                      <p:cBhvr>
                                        <p:cTn id="7" dur="2000"/>
                                        <p:tgtEl>
                                          <p:spTgt spid="2355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6">
                                            <p:txEl>
                                              <p:pRg st="1" end="1"/>
                                            </p:txEl>
                                          </p:spTgt>
                                        </p:tgtEl>
                                        <p:attrNameLst>
                                          <p:attrName>style.visibility</p:attrName>
                                        </p:attrNameLst>
                                      </p:cBhvr>
                                      <p:to>
                                        <p:strVal val="visible"/>
                                      </p:to>
                                    </p:set>
                                    <p:animEffect transition="in" filter="fade">
                                      <p:cBhvr>
                                        <p:cTn id="10" dur="2000"/>
                                        <p:tgtEl>
                                          <p:spTgt spid="23556">
                                            <p:txEl>
                                              <p:pRg st="1" end="1"/>
                                            </p:txEl>
                                          </p:spTgt>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556">
                                            <p:txEl>
                                              <p:pRg st="3" end="3"/>
                                            </p:txEl>
                                          </p:spTgt>
                                        </p:tgtEl>
                                        <p:attrNameLst>
                                          <p:attrName>style.visibility</p:attrName>
                                        </p:attrNameLst>
                                      </p:cBhvr>
                                      <p:to>
                                        <p:strVal val="visible"/>
                                      </p:to>
                                    </p:set>
                                    <p:animEffect transition="in" filter="fade">
                                      <p:cBhvr>
                                        <p:cTn id="22" dur="2000"/>
                                        <p:tgtEl>
                                          <p:spTgt spid="23556">
                                            <p:txEl>
                                              <p:pRg st="3" end="3"/>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23557">
                                            <p:txEl>
                                              <p:pRg st="1" end="1"/>
                                            </p:txEl>
                                          </p:spTgt>
                                        </p:tgtEl>
                                        <p:attrNameLst>
                                          <p:attrName>style.visibility</p:attrName>
                                        </p:attrNameLst>
                                      </p:cBhvr>
                                      <p:to>
                                        <p:strVal val="visible"/>
                                      </p:to>
                                    </p:set>
                                    <p:animEffect transition="in" filter="fade">
                                      <p:cBhvr>
                                        <p:cTn id="26" dur="2000"/>
                                        <p:tgtEl>
                                          <p:spTgt spid="2355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556">
                                            <p:txEl>
                                              <p:pRg st="4" end="4"/>
                                            </p:txEl>
                                          </p:spTgt>
                                        </p:tgtEl>
                                        <p:attrNameLst>
                                          <p:attrName>style.visibility</p:attrName>
                                        </p:attrNameLst>
                                      </p:cBhvr>
                                      <p:to>
                                        <p:strVal val="visible"/>
                                      </p:to>
                                    </p:set>
                                    <p:animEffect transition="in" filter="fade">
                                      <p:cBhvr>
                                        <p:cTn id="31" dur="2000"/>
                                        <p:tgtEl>
                                          <p:spTgt spid="23556">
                                            <p:txEl>
                                              <p:pRg st="4" end="4"/>
                                            </p:txEl>
                                          </p:spTgt>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3556">
                                            <p:txEl>
                                              <p:pRg st="5" end="5"/>
                                            </p:txEl>
                                          </p:spTgt>
                                        </p:tgtEl>
                                        <p:attrNameLst>
                                          <p:attrName>style.visibility</p:attrName>
                                        </p:attrNameLst>
                                      </p:cBhvr>
                                      <p:to>
                                        <p:strVal val="visible"/>
                                      </p:to>
                                    </p:set>
                                    <p:animEffect transition="in" filter="fade">
                                      <p:cBhvr>
                                        <p:cTn id="40" dur="2000"/>
                                        <p:tgtEl>
                                          <p:spTgt spid="23556">
                                            <p:txEl>
                                              <p:pRg st="5" end="5"/>
                                            </p:txEl>
                                          </p:spTgt>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23557">
                                            <p:txEl>
                                              <p:pRg st="2" end="2"/>
                                            </p:txEl>
                                          </p:spTgt>
                                        </p:tgtEl>
                                        <p:attrNameLst>
                                          <p:attrName>style.visibility</p:attrName>
                                        </p:attrNameLst>
                                      </p:cBhvr>
                                      <p:to>
                                        <p:strVal val="visible"/>
                                      </p:to>
                                    </p:set>
                                    <p:animEffect transition="in" filter="fade">
                                      <p:cBhvr>
                                        <p:cTn id="44" dur="2000"/>
                                        <p:tgtEl>
                                          <p:spTgt spid="23557">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3556">
                                            <p:txEl>
                                              <p:pRg st="7" end="7"/>
                                            </p:txEl>
                                          </p:spTgt>
                                        </p:tgtEl>
                                        <p:attrNameLst>
                                          <p:attrName>style.visibility</p:attrName>
                                        </p:attrNameLst>
                                      </p:cBhvr>
                                      <p:to>
                                        <p:strVal val="visible"/>
                                      </p:to>
                                    </p:set>
                                    <p:animEffect transition="in" filter="fade">
                                      <p:cBhvr>
                                        <p:cTn id="49" dur="2000"/>
                                        <p:tgtEl>
                                          <p:spTgt spid="23556">
                                            <p:txEl>
                                              <p:pRg st="7" end="7"/>
                                            </p:txEl>
                                          </p:spTgt>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556">
                                            <p:txEl>
                                              <p:pRg st="8" end="8"/>
                                            </p:txEl>
                                          </p:spTgt>
                                        </p:tgtEl>
                                        <p:attrNameLst>
                                          <p:attrName>style.visibility</p:attrName>
                                        </p:attrNameLst>
                                      </p:cBhvr>
                                      <p:to>
                                        <p:strVal val="visible"/>
                                      </p:to>
                                    </p:set>
                                    <p:animEffect transition="in" filter="fade">
                                      <p:cBhvr>
                                        <p:cTn id="61" dur="2000"/>
                                        <p:tgtEl>
                                          <p:spTgt spid="23556">
                                            <p:txEl>
                                              <p:pRg st="8" end="8"/>
                                            </p:txEl>
                                          </p:spTgt>
                                        </p:tgtEl>
                                      </p:cBhvr>
                                    </p:animEffect>
                                  </p:childTnLst>
                                </p:cTn>
                              </p:par>
                            </p:childTnLst>
                          </p:cTn>
                        </p:par>
                        <p:par>
                          <p:cTn id="62" fill="hold">
                            <p:stCondLst>
                              <p:cond delay="2000"/>
                            </p:stCondLst>
                            <p:childTnLst>
                              <p:par>
                                <p:cTn id="63" presetID="10" presetClass="entr" presetSubtype="0" fill="hold" nodeType="afterEffect">
                                  <p:stCondLst>
                                    <p:cond delay="0"/>
                                  </p:stCondLst>
                                  <p:childTnLst>
                                    <p:set>
                                      <p:cBhvr>
                                        <p:cTn id="64" dur="1" fill="hold">
                                          <p:stCondLst>
                                            <p:cond delay="0"/>
                                          </p:stCondLst>
                                        </p:cTn>
                                        <p:tgtEl>
                                          <p:spTgt spid="23557">
                                            <p:txEl>
                                              <p:pRg st="4" end="4"/>
                                            </p:txEl>
                                          </p:spTgt>
                                        </p:tgtEl>
                                        <p:attrNameLst>
                                          <p:attrName>style.visibility</p:attrName>
                                        </p:attrNameLst>
                                      </p:cBhvr>
                                      <p:to>
                                        <p:strVal val="visible"/>
                                      </p:to>
                                    </p:set>
                                    <p:animEffect transition="in" filter="fade">
                                      <p:cBhvr>
                                        <p:cTn id="65" dur="2000"/>
                                        <p:tgtEl>
                                          <p:spTgt spid="23557">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3556">
                                            <p:txEl>
                                              <p:pRg st="10" end="10"/>
                                            </p:txEl>
                                          </p:spTgt>
                                        </p:tgtEl>
                                        <p:attrNameLst>
                                          <p:attrName>style.visibility</p:attrName>
                                        </p:attrNameLst>
                                      </p:cBhvr>
                                      <p:to>
                                        <p:strVal val="visible"/>
                                      </p:to>
                                    </p:set>
                                    <p:animEffect transition="in" filter="fade">
                                      <p:cBhvr>
                                        <p:cTn id="70" dur="2000"/>
                                        <p:tgtEl>
                                          <p:spTgt spid="23556">
                                            <p:txEl>
                                              <p:pRg st="10" end="10"/>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23556">
                                            <p:txEl>
                                              <p:pRg st="11" end="11"/>
                                            </p:txEl>
                                          </p:spTgt>
                                        </p:tgtEl>
                                        <p:attrNameLst>
                                          <p:attrName>style.visibility</p:attrName>
                                        </p:attrNameLst>
                                      </p:cBhvr>
                                      <p:to>
                                        <p:strVal val="visible"/>
                                      </p:to>
                                    </p:set>
                                    <p:animEffect transition="in" filter="fade">
                                      <p:cBhvr>
                                        <p:cTn id="73" dur="2000"/>
                                        <p:tgtEl>
                                          <p:spTgt spid="23556">
                                            <p:txEl>
                                              <p:pRg st="11" end="11"/>
                                            </p:txEl>
                                          </p:spTgt>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500"/>
                                        <p:tgtEl>
                                          <p:spTgt spid="1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3556">
                                            <p:txEl>
                                              <p:pRg st="12" end="12"/>
                                            </p:txEl>
                                          </p:spTgt>
                                        </p:tgtEl>
                                        <p:attrNameLst>
                                          <p:attrName>style.visibility</p:attrName>
                                        </p:attrNameLst>
                                      </p:cBhvr>
                                      <p:to>
                                        <p:strVal val="visible"/>
                                      </p:to>
                                    </p:set>
                                    <p:animEffect transition="in" filter="fade">
                                      <p:cBhvr>
                                        <p:cTn id="82" dur="2000"/>
                                        <p:tgtEl>
                                          <p:spTgt spid="23556">
                                            <p:txEl>
                                              <p:pRg st="12" end="12"/>
                                            </p:txEl>
                                          </p:spTgt>
                                        </p:tgtEl>
                                      </p:cBhvr>
                                    </p:animEffect>
                                  </p:childTnLst>
                                </p:cTn>
                              </p:par>
                            </p:childTnLst>
                          </p:cTn>
                        </p:par>
                        <p:par>
                          <p:cTn id="83" fill="hold">
                            <p:stCondLst>
                              <p:cond delay="2000"/>
                            </p:stCondLst>
                            <p:childTnLst>
                              <p:par>
                                <p:cTn id="84" presetID="10" presetClass="entr" presetSubtype="0" fill="hold" nodeType="afterEffect">
                                  <p:stCondLst>
                                    <p:cond delay="0"/>
                                  </p:stCondLst>
                                  <p:childTnLst>
                                    <p:set>
                                      <p:cBhvr>
                                        <p:cTn id="85" dur="1" fill="hold">
                                          <p:stCondLst>
                                            <p:cond delay="0"/>
                                          </p:stCondLst>
                                        </p:cTn>
                                        <p:tgtEl>
                                          <p:spTgt spid="23557">
                                            <p:txEl>
                                              <p:pRg st="5" end="5"/>
                                            </p:txEl>
                                          </p:spTgt>
                                        </p:tgtEl>
                                        <p:attrNameLst>
                                          <p:attrName>style.visibility</p:attrName>
                                        </p:attrNameLst>
                                      </p:cBhvr>
                                      <p:to>
                                        <p:strVal val="visible"/>
                                      </p:to>
                                    </p:set>
                                    <p:animEffect transition="in" filter="fade">
                                      <p:cBhvr>
                                        <p:cTn id="86" dur="20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animBg="1"/>
      <p:bldP spid="8" grpId="0" animBg="1"/>
      <p:bldP spid="9" grpId="0"/>
      <p:bldP spid="10"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2</a:t>
            </a:r>
          </a:p>
        </p:txBody>
      </p:sp>
      <p:sp>
        <p:nvSpPr>
          <p:cNvPr id="3" name="Прямоугольник 2"/>
          <p:cNvSpPr/>
          <p:nvPr/>
        </p:nvSpPr>
        <p:spPr>
          <a:xfrm>
            <a:off x="2135560" y="2204865"/>
            <a:ext cx="7488832" cy="4524315"/>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int&amp; </a:t>
            </a:r>
            <a:r>
              <a:rPr lang="en-US" dirty="0" err="1">
                <a:solidFill>
                  <a:srgbClr val="FF0000"/>
                </a:solidFill>
                <a:highlight>
                  <a:srgbClr val="FFFFFF"/>
                </a:highlight>
                <a:latin typeface="Consolas" panose="020B0609020204030204" pitchFamily="49" charset="0"/>
              </a:rPr>
              <a:t>wontCompile</a:t>
            </a:r>
            <a:r>
              <a:rPr lang="en-US" dirty="0">
                <a:solidFill>
                  <a:srgbClr val="FF0000"/>
                </a:solidFill>
                <a:highlight>
                  <a:srgbClr val="FFFFFF"/>
                </a:highlight>
                <a:latin typeface="Consolas" panose="020B0609020204030204" pitchFamily="49" charset="0"/>
              </a:rPr>
              <a:t> = Add(10, 20);  </a:t>
            </a:r>
            <a:r>
              <a:rPr lang="en-US" dirty="0">
                <a:solidFill>
                  <a:srgbClr val="008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Ошибка компиляции</a:t>
            </a:r>
            <a:endParaRPr lang="ru-RU" dirty="0">
              <a:solidFill>
                <a:srgbClr val="000000"/>
              </a:solidFill>
              <a:highlight>
                <a:srgbClr val="FFFFFF"/>
              </a:highlight>
              <a:latin typeface="Consolas" panose="020B0609020204030204" pitchFamily="49" charset="0"/>
            </a:endParaRPr>
          </a:p>
          <a:p>
            <a:pPr defTabSz="179388"/>
            <a:endParaRPr lang="en-US" dirty="0">
              <a:solidFill>
                <a:srgbClr val="0000FF"/>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const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(10, 20); </a:t>
            </a:r>
            <a:r>
              <a:rPr lang="en-US" dirty="0">
                <a:solidFill>
                  <a:srgbClr val="008000"/>
                </a:solidFill>
                <a:highlight>
                  <a:srgbClr val="FFFFFF"/>
                </a:highlight>
                <a:latin typeface="Consolas" panose="020B0609020204030204" pitchFamily="49" charset="0"/>
              </a:rPr>
              <a:t>// OK</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72990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13" end="13"/>
                                            </p:txEl>
                                          </p:spTgt>
                                        </p:tgtEl>
                                        <p:attrNameLst>
                                          <p:attrName>style.visibility</p:attrName>
                                        </p:attrNameLst>
                                      </p:cBhvr>
                                      <p:to>
                                        <p:strVal val="visible"/>
                                      </p:to>
                                    </p:set>
                                    <p:animEffect transition="in" filter="fade">
                                      <p:cBhvr>
                                        <p:cTn id="1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F08003-4B3A-9F3D-9E43-38B17725EEF6}"/>
              </a:ext>
            </a:extLst>
          </p:cNvPr>
          <p:cNvSpPr>
            <a:spLocks noGrp="1"/>
          </p:cNvSpPr>
          <p:nvPr>
            <p:ph type="title"/>
          </p:nvPr>
        </p:nvSpPr>
        <p:spPr/>
        <p:txBody>
          <a:bodyPr>
            <a:normAutofit/>
          </a:bodyPr>
          <a:lstStyle/>
          <a:p>
            <a:r>
              <a:rPr lang="ru-RU" dirty="0"/>
              <a:t>Выбора способа передачи параметра в функцию</a:t>
            </a:r>
          </a:p>
        </p:txBody>
      </p:sp>
      <p:pic>
        <p:nvPicPr>
          <p:cNvPr id="7" name="Рисунок 6">
            <a:extLst>
              <a:ext uri="{FF2B5EF4-FFF2-40B4-BE49-F238E27FC236}">
                <a16:creationId xmlns:a16="http://schemas.microsoft.com/office/drawing/2014/main" id="{D474F562-BE8D-89F7-B0BA-F0F335EAF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1868" y="1604929"/>
            <a:ext cx="6948264" cy="5131725"/>
          </a:xfrm>
          <a:prstGeom prst="rect">
            <a:avLst/>
          </a:prstGeom>
        </p:spPr>
      </p:pic>
    </p:spTree>
    <p:extLst>
      <p:ext uri="{BB962C8B-B14F-4D97-AF65-F5344CB8AC3E}">
        <p14:creationId xmlns:p14="http://schemas.microsoft.com/office/powerpoint/2010/main" val="268138919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4" name="TextBox 3">
            <a:extLst>
              <a:ext uri="{FF2B5EF4-FFF2-40B4-BE49-F238E27FC236}">
                <a16:creationId xmlns:a16="http://schemas.microsoft.com/office/drawing/2014/main" id="{5E5EB4C5-2AA8-7D69-EEF6-9A3C60C93DBD}"/>
              </a:ext>
            </a:extLst>
          </p:cNvPr>
          <p:cNvSpPr txBox="1"/>
          <p:nvPr/>
        </p:nvSpPr>
        <p:spPr>
          <a:xfrm>
            <a:off x="1847528" y="1916833"/>
            <a:ext cx="2952328" cy="1200329"/>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IsEven</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int</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 2 == 0;</a:t>
            </a:r>
          </a:p>
          <a:p>
            <a:r>
              <a:rPr lang="ru-RU" dirty="0">
                <a:solidFill>
                  <a:srgbClr val="000000"/>
                </a:solidFill>
                <a:latin typeface="Consolas" panose="020B0609020204030204" pitchFamily="49" charset="0"/>
              </a:rPr>
              <a:t>}</a:t>
            </a:r>
          </a:p>
        </p:txBody>
      </p:sp>
      <p:sp>
        <p:nvSpPr>
          <p:cNvPr id="6" name="TextBox 5">
            <a:extLst>
              <a:ext uri="{FF2B5EF4-FFF2-40B4-BE49-F238E27FC236}">
                <a16:creationId xmlns:a16="http://schemas.microsoft.com/office/drawing/2014/main" id="{3A75A5C2-D337-0C91-1EDF-A7A40F0DB66D}"/>
              </a:ext>
            </a:extLst>
          </p:cNvPr>
          <p:cNvSpPr txBox="1"/>
          <p:nvPr/>
        </p:nvSpPr>
        <p:spPr>
          <a:xfrm>
            <a:off x="1869454" y="3417650"/>
            <a:ext cx="3506467" cy="1200329"/>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IsEven</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a:t>
            </a:r>
            <a:r>
              <a:rPr lang="en-US" dirty="0">
                <a:solidFill>
                  <a:srgbClr val="000000"/>
                </a:solidFill>
                <a:highlight>
                  <a:srgbClr val="FFFF00"/>
                </a:highlight>
                <a:latin typeface="Consolas" panose="020B0609020204030204" pitchFamily="49" charset="0"/>
              </a:rPr>
              <a:t> </a:t>
            </a:r>
            <a:r>
              <a:rPr lang="en-US" dirty="0">
                <a:solidFill>
                  <a:srgbClr val="0000FF"/>
                </a:solidFill>
                <a:highlight>
                  <a:srgbClr val="FFFF00"/>
                </a:highlight>
                <a:latin typeface="Consolas" panose="020B0609020204030204" pitchFamily="49" charset="0"/>
              </a:rPr>
              <a:t>int</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 2 == 0;</a:t>
            </a:r>
          </a:p>
          <a:p>
            <a:r>
              <a:rPr lang="ru-RU" dirty="0">
                <a:solidFill>
                  <a:srgbClr val="000000"/>
                </a:solidFill>
                <a:latin typeface="Consolas" panose="020B0609020204030204" pitchFamily="49" charset="0"/>
              </a:rPr>
              <a:t>}</a:t>
            </a:r>
          </a:p>
        </p:txBody>
      </p:sp>
      <p:sp>
        <p:nvSpPr>
          <p:cNvPr id="8" name="TextBox 7">
            <a:extLst>
              <a:ext uri="{FF2B5EF4-FFF2-40B4-BE49-F238E27FC236}">
                <a16:creationId xmlns:a16="http://schemas.microsoft.com/office/drawing/2014/main" id="{389E839C-8822-6A48-03F2-54A040954B6C}"/>
              </a:ext>
            </a:extLst>
          </p:cNvPr>
          <p:cNvSpPr txBox="1"/>
          <p:nvPr/>
        </p:nvSpPr>
        <p:spPr>
          <a:xfrm>
            <a:off x="1869454" y="4918467"/>
            <a:ext cx="3362451" cy="1200329"/>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IsEven</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int</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 2 == 0;</a:t>
            </a:r>
          </a:p>
          <a:p>
            <a:r>
              <a:rPr lang="ru-RU" dirty="0">
                <a:solidFill>
                  <a:srgbClr val="000000"/>
                </a:solidFill>
                <a:latin typeface="Consolas" panose="020B0609020204030204" pitchFamily="49" charset="0"/>
              </a:rPr>
              <a:t>}</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703512" y="1916832"/>
            <a:ext cx="3240360" cy="125106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a:off x="5231904" y="1967566"/>
            <a:ext cx="4978896" cy="646331"/>
          </a:xfrm>
          <a:prstGeom prst="rect">
            <a:avLst/>
          </a:prstGeom>
          <a:noFill/>
        </p:spPr>
        <p:txBody>
          <a:bodyPr wrap="square" rtlCol="0">
            <a:spAutoFit/>
          </a:bodyPr>
          <a:lstStyle/>
          <a:p>
            <a:r>
              <a:rPr lang="ru-RU" dirty="0"/>
              <a:t>Параметр </a:t>
            </a:r>
            <a:r>
              <a:rPr lang="en-US" dirty="0"/>
              <a:t>n – </a:t>
            </a:r>
            <a:r>
              <a:rPr lang="ru-RU" dirty="0"/>
              <a:t>входной. Он легковесный, поэтому его лучше принимать по значению</a:t>
            </a:r>
          </a:p>
        </p:txBody>
      </p:sp>
    </p:spTree>
    <p:extLst>
      <p:ext uri="{BB962C8B-B14F-4D97-AF65-F5344CB8AC3E}">
        <p14:creationId xmlns:p14="http://schemas.microsoft.com/office/powerpoint/2010/main" val="378878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Встроенные типы данных</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78487370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10" name="TextBox 9">
            <a:extLst>
              <a:ext uri="{FF2B5EF4-FFF2-40B4-BE49-F238E27FC236}">
                <a16:creationId xmlns:a16="http://schemas.microsoft.com/office/drawing/2014/main" id="{ACA603E2-078C-1981-8C1E-DD14A5A730DC}"/>
              </a:ext>
            </a:extLst>
          </p:cNvPr>
          <p:cNvSpPr txBox="1"/>
          <p:nvPr/>
        </p:nvSpPr>
        <p:spPr>
          <a:xfrm>
            <a:off x="1631504" y="6211670"/>
            <a:ext cx="9371384" cy="646331"/>
          </a:xfrm>
          <a:prstGeom prst="rect">
            <a:avLst/>
          </a:prstGeom>
          <a:noFill/>
        </p:spPr>
        <p:txBody>
          <a:bodyPr wrap="square" rtlCol="0">
            <a:spAutoFit/>
          </a:bodyPr>
          <a:lstStyle/>
          <a:p>
            <a:r>
              <a:rPr lang="ru-RU" dirty="0"/>
              <a:t>Ожидается, что функция изменит значение переданного ей параметра.</a:t>
            </a:r>
          </a:p>
          <a:p>
            <a:r>
              <a:rPr lang="ru-RU" dirty="0"/>
              <a:t>Поэтому она принимает </a:t>
            </a:r>
            <a:r>
              <a:rPr lang="en-US" dirty="0"/>
              <a:t>s </a:t>
            </a:r>
            <a:r>
              <a:rPr lang="ru-RU" dirty="0"/>
              <a:t>по ссылке</a:t>
            </a:r>
          </a:p>
        </p:txBody>
      </p:sp>
      <p:sp>
        <p:nvSpPr>
          <p:cNvPr id="5" name="TextBox 4">
            <a:extLst>
              <a:ext uri="{FF2B5EF4-FFF2-40B4-BE49-F238E27FC236}">
                <a16:creationId xmlns:a16="http://schemas.microsoft.com/office/drawing/2014/main" id="{C7C01A9B-BBAF-98EF-E44D-D6CB8E61798F}"/>
              </a:ext>
            </a:extLst>
          </p:cNvPr>
          <p:cNvSpPr txBox="1"/>
          <p:nvPr/>
        </p:nvSpPr>
        <p:spPr>
          <a:xfrm>
            <a:off x="1775520" y="1628800"/>
            <a:ext cx="8640960" cy="1477328"/>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TrimBlanks</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.find_first_not_of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.npos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.substr</a:t>
            </a:r>
            <a:r>
              <a:rPr lang="en-US" dirty="0">
                <a:solidFill>
                  <a:srgbClr val="000000"/>
                </a:solidFill>
                <a:latin typeface="Consolas" panose="020B0609020204030204" pitchFamily="49" charset="0"/>
              </a:rPr>
              <a:t>(start,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.find_last_not_of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 start + 1);</a:t>
            </a: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7" name="TextBox 6">
            <a:extLst>
              <a:ext uri="{FF2B5EF4-FFF2-40B4-BE49-F238E27FC236}">
                <a16:creationId xmlns:a16="http://schemas.microsoft.com/office/drawing/2014/main" id="{BB01870A-79A9-7E4B-8F7F-7AFE5E482954}"/>
              </a:ext>
            </a:extLst>
          </p:cNvPr>
          <p:cNvSpPr txBox="1"/>
          <p:nvPr/>
        </p:nvSpPr>
        <p:spPr>
          <a:xfrm>
            <a:off x="1775520" y="3129639"/>
            <a:ext cx="8640960" cy="1477328"/>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TrimBlanks</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 </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.find_first_not_of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.npos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.substr</a:t>
            </a:r>
            <a:r>
              <a:rPr lang="en-US" dirty="0">
                <a:solidFill>
                  <a:srgbClr val="000000"/>
                </a:solidFill>
                <a:latin typeface="Consolas" panose="020B0609020204030204" pitchFamily="49" charset="0"/>
              </a:rPr>
              <a:t>(start,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.find_last_not_of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 start + 1);</a:t>
            </a: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11" name="TextBox 10">
            <a:extLst>
              <a:ext uri="{FF2B5EF4-FFF2-40B4-BE49-F238E27FC236}">
                <a16:creationId xmlns:a16="http://schemas.microsoft.com/office/drawing/2014/main" id="{4E38BB80-9F5E-ACA2-B1AC-8DC551F7C13E}"/>
              </a:ext>
            </a:extLst>
          </p:cNvPr>
          <p:cNvSpPr txBox="1"/>
          <p:nvPr/>
        </p:nvSpPr>
        <p:spPr>
          <a:xfrm>
            <a:off x="1775520" y="4682593"/>
            <a:ext cx="8640960" cy="1477328"/>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TrimBlanks</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.find_first_not_of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.npos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.substr</a:t>
            </a:r>
            <a:r>
              <a:rPr lang="en-US" dirty="0">
                <a:solidFill>
                  <a:srgbClr val="000000"/>
                </a:solidFill>
                <a:latin typeface="Consolas" panose="020B0609020204030204" pitchFamily="49" charset="0"/>
              </a:rPr>
              <a:t>(start,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.find_last_not_of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 start + 1);</a:t>
            </a: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775520" y="4666573"/>
            <a:ext cx="8352928" cy="148756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055FFF71-9CCE-3FFE-4C8B-19CF399C42EB}"/>
              </a:ext>
            </a:extLst>
          </p:cNvPr>
          <p:cNvSpPr/>
          <p:nvPr/>
        </p:nvSpPr>
        <p:spPr>
          <a:xfrm>
            <a:off x="1775520" y="3157876"/>
            <a:ext cx="8064896" cy="13511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17473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P spid="12"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553871" y="2342309"/>
            <a:ext cx="5604175" cy="129621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flipH="1">
            <a:off x="1553868" y="6171114"/>
            <a:ext cx="9114132" cy="646331"/>
          </a:xfrm>
          <a:prstGeom prst="rect">
            <a:avLst/>
          </a:prstGeom>
          <a:noFill/>
        </p:spPr>
        <p:txBody>
          <a:bodyPr wrap="square" rtlCol="0">
            <a:spAutoFit/>
          </a:bodyPr>
          <a:lstStyle/>
          <a:p>
            <a:r>
              <a:rPr lang="ru-RU" dirty="0"/>
              <a:t>Входной параметр типа </a:t>
            </a:r>
            <a:r>
              <a:rPr lang="en-US" dirty="0"/>
              <a:t>Point </a:t>
            </a:r>
            <a:r>
              <a:rPr lang="ru-RU" dirty="0"/>
              <a:t>– легковесный.</a:t>
            </a:r>
          </a:p>
          <a:p>
            <a:r>
              <a:rPr lang="ru-RU" dirty="0"/>
              <a:t>Он может быть эффективно передан по значению.</a:t>
            </a:r>
            <a:r>
              <a:rPr lang="en-US" dirty="0"/>
              <a:t> </a:t>
            </a:r>
            <a:r>
              <a:rPr lang="en-US" dirty="0">
                <a:hlinkClick r:id="rId2"/>
              </a:rPr>
              <a:t>https://godbolt.org/z/WYTq5q6Wx</a:t>
            </a:r>
            <a:endParaRPr lang="ru-RU" dirty="0"/>
          </a:p>
        </p:txBody>
      </p:sp>
      <p:sp>
        <p:nvSpPr>
          <p:cNvPr id="4" name="TextBox 3">
            <a:extLst>
              <a:ext uri="{FF2B5EF4-FFF2-40B4-BE49-F238E27FC236}">
                <a16:creationId xmlns:a16="http://schemas.microsoft.com/office/drawing/2014/main" id="{0BC1B0F6-D8B4-4756-7EE4-9F15569CEA96}"/>
              </a:ext>
            </a:extLst>
          </p:cNvPr>
          <p:cNvSpPr txBox="1"/>
          <p:nvPr/>
        </p:nvSpPr>
        <p:spPr>
          <a:xfrm>
            <a:off x="1542801" y="1403462"/>
            <a:ext cx="2399783" cy="923330"/>
          </a:xfrm>
          <a:prstGeom prst="rect">
            <a:avLst/>
          </a:prstGeom>
          <a:noFill/>
        </p:spPr>
        <p:txBody>
          <a:bodyPr wrap="square">
            <a:spAutoFit/>
          </a:bodyPr>
          <a:lstStyle/>
          <a:p>
            <a:r>
              <a:rPr lang="en-US" dirty="0">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Point</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int</a:t>
            </a:r>
            <a:r>
              <a:rPr lang="en-US" dirty="0">
                <a:solidFill>
                  <a:srgbClr val="000000"/>
                </a:solidFill>
                <a:latin typeface="Consolas" panose="020B0609020204030204" pitchFamily="49" charset="0"/>
              </a:rPr>
              <a:t> x, y;</a:t>
            </a:r>
          </a:p>
          <a:p>
            <a:r>
              <a:rPr lang="ru-RU" dirty="0">
                <a:solidFill>
                  <a:srgbClr val="000000"/>
                </a:solidFill>
                <a:latin typeface="Consolas" panose="020B0609020204030204" pitchFamily="49" charset="0"/>
              </a:rPr>
              <a:t>};</a:t>
            </a:r>
          </a:p>
        </p:txBody>
      </p:sp>
      <p:sp>
        <p:nvSpPr>
          <p:cNvPr id="8" name="TextBox 7">
            <a:extLst>
              <a:ext uri="{FF2B5EF4-FFF2-40B4-BE49-F238E27FC236}">
                <a16:creationId xmlns:a16="http://schemas.microsoft.com/office/drawing/2014/main" id="{9A33671D-0CB6-C178-DAFD-88F13E021F90}"/>
              </a:ext>
            </a:extLst>
          </p:cNvPr>
          <p:cNvSpPr txBox="1"/>
          <p:nvPr/>
        </p:nvSpPr>
        <p:spPr>
          <a:xfrm>
            <a:off x="1542801" y="2382496"/>
            <a:ext cx="5615245"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PrintPoint</a:t>
            </a:r>
            <a:r>
              <a:rPr lang="en-US" dirty="0">
                <a:solidFill>
                  <a:srgbClr val="000000"/>
                </a:solidFill>
                <a:latin typeface="Consolas" panose="020B0609020204030204" pitchFamily="49" charset="0"/>
              </a:rPr>
              <a:t>(</a:t>
            </a:r>
            <a:r>
              <a:rPr lang="en-US" dirty="0">
                <a:solidFill>
                  <a:srgbClr val="2B91AF"/>
                </a:solidFill>
                <a:highlight>
                  <a:srgbClr val="FFFF00"/>
                </a:highlight>
                <a:latin typeface="Consolas" panose="020B0609020204030204" pitchFamily="49" charset="0"/>
              </a:rPr>
              <a:t>Point</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p</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12" name="TextBox 11">
            <a:extLst>
              <a:ext uri="{FF2B5EF4-FFF2-40B4-BE49-F238E27FC236}">
                <a16:creationId xmlns:a16="http://schemas.microsoft.com/office/drawing/2014/main" id="{9E3AE70B-3370-E1A9-B7C3-48DA70C262BE}"/>
              </a:ext>
            </a:extLst>
          </p:cNvPr>
          <p:cNvSpPr txBox="1"/>
          <p:nvPr/>
        </p:nvSpPr>
        <p:spPr>
          <a:xfrm>
            <a:off x="1553871" y="3638528"/>
            <a:ext cx="5615245"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PrintPoint</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 </a:t>
            </a:r>
            <a:r>
              <a:rPr lang="en-US" dirty="0">
                <a:solidFill>
                  <a:srgbClr val="2B91AF"/>
                </a:solidFill>
                <a:highlight>
                  <a:srgbClr val="FFFF00"/>
                </a:highlight>
                <a:latin typeface="Consolas" panose="020B0609020204030204" pitchFamily="49" charset="0"/>
              </a:rPr>
              <a:t>Point&amp;</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p</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13" name="TextBox 12">
            <a:extLst>
              <a:ext uri="{FF2B5EF4-FFF2-40B4-BE49-F238E27FC236}">
                <a16:creationId xmlns:a16="http://schemas.microsoft.com/office/drawing/2014/main" id="{5C62F077-8F79-3C48-861A-C4B2D9953BC5}"/>
              </a:ext>
            </a:extLst>
          </p:cNvPr>
          <p:cNvSpPr txBox="1"/>
          <p:nvPr/>
        </p:nvSpPr>
        <p:spPr>
          <a:xfrm>
            <a:off x="1542801" y="4854374"/>
            <a:ext cx="5615245"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PrintPoint</a:t>
            </a:r>
            <a:r>
              <a:rPr lang="en-US" dirty="0">
                <a:solidFill>
                  <a:srgbClr val="000000"/>
                </a:solidFill>
                <a:latin typeface="Consolas" panose="020B0609020204030204" pitchFamily="49" charset="0"/>
              </a:rPr>
              <a:t>(</a:t>
            </a:r>
            <a:r>
              <a:rPr lang="en-US" dirty="0">
                <a:solidFill>
                  <a:srgbClr val="2B91AF"/>
                </a:solidFill>
                <a:highlight>
                  <a:srgbClr val="FFFF00"/>
                </a:highlight>
                <a:latin typeface="Consolas" panose="020B0609020204030204" pitchFamily="49" charset="0"/>
              </a:rPr>
              <a:t>Point&amp;</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p</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90768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5E742D-E96B-5109-1AB1-F4647CAEB3AF}"/>
              </a:ext>
            </a:extLst>
          </p:cNvPr>
          <p:cNvSpPr txBox="1"/>
          <p:nvPr/>
        </p:nvSpPr>
        <p:spPr>
          <a:xfrm>
            <a:off x="1559386" y="1512098"/>
            <a:ext cx="6985266"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&amp;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endParaRPr lang="ru-RU" dirty="0"/>
          </a:p>
        </p:txBody>
      </p:sp>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574903" y="4280982"/>
            <a:ext cx="6971238" cy="120032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flipH="1">
            <a:off x="1551636" y="6028311"/>
            <a:ext cx="9114132" cy="646331"/>
          </a:xfrm>
          <a:prstGeom prst="rect">
            <a:avLst/>
          </a:prstGeom>
          <a:noFill/>
        </p:spPr>
        <p:txBody>
          <a:bodyPr wrap="square" rtlCol="0">
            <a:spAutoFit/>
          </a:bodyPr>
          <a:lstStyle/>
          <a:p>
            <a:r>
              <a:rPr lang="ru-RU" dirty="0"/>
              <a:t>Вызываемый код ожидает, что функция изменит строку </a:t>
            </a:r>
            <a:r>
              <a:rPr lang="en-US" dirty="0"/>
              <a:t>s</a:t>
            </a:r>
            <a:r>
              <a:rPr lang="ru-RU" dirty="0"/>
              <a:t>, переданную снаружи.</a:t>
            </a:r>
          </a:p>
          <a:p>
            <a:r>
              <a:rPr lang="ru-RU" dirty="0"/>
              <a:t>Поэтому параметр </a:t>
            </a:r>
            <a:r>
              <a:rPr lang="en-US" dirty="0"/>
              <a:t>s </a:t>
            </a:r>
            <a:r>
              <a:rPr lang="ru-RU" dirty="0"/>
              <a:t>принимается по ссылке</a:t>
            </a:r>
          </a:p>
        </p:txBody>
      </p:sp>
      <p:sp>
        <p:nvSpPr>
          <p:cNvPr id="6" name="TextBox 5">
            <a:extLst>
              <a:ext uri="{FF2B5EF4-FFF2-40B4-BE49-F238E27FC236}">
                <a16:creationId xmlns:a16="http://schemas.microsoft.com/office/drawing/2014/main" id="{91749544-82E1-1AEB-5AD5-9BD6E85AC74B}"/>
              </a:ext>
            </a:extLst>
          </p:cNvPr>
          <p:cNvSpPr txBox="1"/>
          <p:nvPr/>
        </p:nvSpPr>
        <p:spPr>
          <a:xfrm>
            <a:off x="1561728" y="2945247"/>
            <a:ext cx="6985266"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 </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&amp;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endParaRPr lang="ru-RU" dirty="0"/>
          </a:p>
        </p:txBody>
      </p:sp>
      <p:sp>
        <p:nvSpPr>
          <p:cNvPr id="7" name="TextBox 6">
            <a:extLst>
              <a:ext uri="{FF2B5EF4-FFF2-40B4-BE49-F238E27FC236}">
                <a16:creationId xmlns:a16="http://schemas.microsoft.com/office/drawing/2014/main" id="{F06BFDB4-E621-5AC9-59F6-ABD73A831677}"/>
              </a:ext>
            </a:extLst>
          </p:cNvPr>
          <p:cNvSpPr txBox="1"/>
          <p:nvPr/>
        </p:nvSpPr>
        <p:spPr>
          <a:xfrm>
            <a:off x="1518012" y="4257917"/>
            <a:ext cx="6985266"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&amp;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endParaRPr lang="ru-RU" dirty="0"/>
          </a:p>
        </p:txBody>
      </p:sp>
      <p:sp>
        <p:nvSpPr>
          <p:cNvPr id="11" name="Прямоугольник 10">
            <a:extLst>
              <a:ext uri="{FF2B5EF4-FFF2-40B4-BE49-F238E27FC236}">
                <a16:creationId xmlns:a16="http://schemas.microsoft.com/office/drawing/2014/main" id="{F9789587-91FE-51C6-9B4D-FD77CA77EC35}"/>
              </a:ext>
            </a:extLst>
          </p:cNvPr>
          <p:cNvSpPr/>
          <p:nvPr/>
        </p:nvSpPr>
        <p:spPr>
          <a:xfrm>
            <a:off x="1574903" y="1535161"/>
            <a:ext cx="6985266" cy="26104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76862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50049F5-5119-3520-3607-C67F66D1BB1D}"/>
              </a:ext>
            </a:extLst>
          </p:cNvPr>
          <p:cNvSpPr txBox="1"/>
          <p:nvPr/>
        </p:nvSpPr>
        <p:spPr>
          <a:xfrm>
            <a:off x="1584158" y="3268411"/>
            <a:ext cx="7680194" cy="1754326"/>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IsStringInLowerCase</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 </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12" name="TextBox 11">
            <a:extLst>
              <a:ext uri="{FF2B5EF4-FFF2-40B4-BE49-F238E27FC236}">
                <a16:creationId xmlns:a16="http://schemas.microsoft.com/office/drawing/2014/main" id="{DF381CC4-43FE-7C84-027E-944514FF5ECB}"/>
              </a:ext>
            </a:extLst>
          </p:cNvPr>
          <p:cNvSpPr txBox="1"/>
          <p:nvPr/>
        </p:nvSpPr>
        <p:spPr>
          <a:xfrm>
            <a:off x="1584158" y="4974293"/>
            <a:ext cx="7680194" cy="1754326"/>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IsStringInLowerCase</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584159" y="3286897"/>
            <a:ext cx="7572763" cy="166317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flipH="1">
            <a:off x="4223792" y="6136644"/>
            <a:ext cx="6384050" cy="646331"/>
          </a:xfrm>
          <a:prstGeom prst="rect">
            <a:avLst/>
          </a:prstGeom>
          <a:noFill/>
        </p:spPr>
        <p:txBody>
          <a:bodyPr wrap="square" rtlCol="0">
            <a:spAutoFit/>
          </a:bodyPr>
          <a:lstStyle/>
          <a:p>
            <a:r>
              <a:rPr lang="ru-RU" dirty="0"/>
              <a:t>Неизменяемый потенциально тяжёлый аргумент следует принимать </a:t>
            </a:r>
            <a:r>
              <a:rPr lang="ru-RU" b="1" dirty="0"/>
              <a:t>по константной ссылке</a:t>
            </a:r>
            <a:r>
              <a:rPr lang="ru-RU" dirty="0"/>
              <a:t>, чтобы не копировать его</a:t>
            </a:r>
          </a:p>
        </p:txBody>
      </p:sp>
      <p:sp>
        <p:nvSpPr>
          <p:cNvPr id="4" name="TextBox 3">
            <a:extLst>
              <a:ext uri="{FF2B5EF4-FFF2-40B4-BE49-F238E27FC236}">
                <a16:creationId xmlns:a16="http://schemas.microsoft.com/office/drawing/2014/main" id="{14FFAF42-23DA-3023-A275-26A2092E2C50}"/>
              </a:ext>
            </a:extLst>
          </p:cNvPr>
          <p:cNvSpPr txBox="1"/>
          <p:nvPr/>
        </p:nvSpPr>
        <p:spPr>
          <a:xfrm>
            <a:off x="1584158" y="1556792"/>
            <a:ext cx="7680194" cy="1754326"/>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IsStringInLowerCase</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91123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92685416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ru-RU"/>
              <a:t>Пространства имен</a:t>
            </a:r>
          </a:p>
        </p:txBody>
      </p:sp>
      <p:sp>
        <p:nvSpPr>
          <p:cNvPr id="27651" name="Rectangle 3"/>
          <p:cNvSpPr>
            <a:spLocks noGrp="1" noChangeArrowheads="1"/>
          </p:cNvSpPr>
          <p:nvPr>
            <p:ph idx="1"/>
          </p:nvPr>
        </p:nvSpPr>
        <p:spPr/>
        <p:txBody>
          <a:bodyPr>
            <a:normAutofit fontScale="92500" lnSpcReduction="10000"/>
          </a:bodyPr>
          <a:lstStyle/>
          <a:p>
            <a:r>
              <a:rPr lang="ru-RU" dirty="0"/>
              <a:t>Логически сгруппируют классы, переменные и функции в именованные области</a:t>
            </a:r>
          </a:p>
          <a:p>
            <a:pPr lvl="1"/>
            <a:r>
              <a:rPr lang="ru-RU" dirty="0"/>
              <a:t>Позволяют избежать конфликта имен идентификаторов в различных модулях проекта</a:t>
            </a:r>
          </a:p>
          <a:p>
            <a:pPr lvl="1"/>
            <a:r>
              <a:rPr lang="ru-RU" dirty="0"/>
              <a:t>Разбивают программу на функциональные единицы</a:t>
            </a:r>
            <a:endParaRPr lang="en-US" dirty="0"/>
          </a:p>
          <a:p>
            <a:r>
              <a:rPr lang="ru-RU" dirty="0"/>
              <a:t>Доступ к идентификатору внутри пространства имен:</a:t>
            </a:r>
          </a:p>
          <a:p>
            <a:pPr lvl="1"/>
            <a:r>
              <a:rPr lang="en-US" dirty="0"/>
              <a:t>&lt;namespace&gt;::&lt;identifier&gt;</a:t>
            </a:r>
          </a:p>
          <a:p>
            <a:pPr lvl="1"/>
            <a:r>
              <a:rPr lang="ru-RU" dirty="0"/>
              <a:t>Либо:</a:t>
            </a:r>
          </a:p>
          <a:p>
            <a:pPr lvl="2"/>
            <a:r>
              <a:rPr lang="en-US" b="1" dirty="0">
                <a:latin typeface="Courier New" pitchFamily="49" charset="0"/>
                <a:cs typeface="Courier New" pitchFamily="49" charset="0"/>
              </a:rPr>
              <a:t>using namespace &lt;namespace&gt;; &lt;identifier&gt;;</a:t>
            </a:r>
          </a:p>
          <a:p>
            <a:pPr lvl="1"/>
            <a:r>
              <a:rPr lang="ru-RU" dirty="0"/>
              <a:t>Либо:</a:t>
            </a:r>
          </a:p>
          <a:p>
            <a:pPr lvl="2"/>
            <a:r>
              <a:rPr lang="en-US" b="1" dirty="0">
                <a:latin typeface="Courier New" pitchFamily="49" charset="0"/>
                <a:cs typeface="Courier New" pitchFamily="49" charset="0"/>
              </a:rPr>
              <a:t>using &lt;namespace&gt;::&lt;identifier&gt;; &lt;identifier&gt;;</a:t>
            </a:r>
          </a:p>
          <a:p>
            <a:pPr lvl="1"/>
            <a:r>
              <a:rPr lang="ru-RU" b="1" dirty="0">
                <a:solidFill>
                  <a:srgbClr val="FF0000"/>
                </a:solidFill>
              </a:rPr>
              <a:t>Не рекомендуется использовать </a:t>
            </a:r>
            <a:r>
              <a:rPr lang="en-US" b="1" dirty="0">
                <a:solidFill>
                  <a:srgbClr val="FF0000"/>
                </a:solidFill>
                <a:latin typeface="Courier New" pitchFamily="49" charset="0"/>
                <a:cs typeface="Courier New" pitchFamily="49" charset="0"/>
              </a:rPr>
              <a:t>using namespace</a:t>
            </a:r>
            <a:r>
              <a:rPr lang="en-US" b="1" dirty="0">
                <a:solidFill>
                  <a:srgbClr val="FF0000"/>
                </a:solidFill>
              </a:rPr>
              <a:t> </a:t>
            </a:r>
            <a:r>
              <a:rPr lang="ru-RU" b="1" dirty="0">
                <a:solidFill>
                  <a:srgbClr val="FF0000"/>
                </a:solidFill>
              </a:rPr>
              <a:t>в заголовочных файлах</a:t>
            </a:r>
          </a:p>
        </p:txBody>
      </p:sp>
    </p:spTree>
    <p:custDataLst>
      <p:tags r:id="rId1"/>
    </p:custDataLst>
    <p:extLst>
      <p:ext uri="{BB962C8B-B14F-4D97-AF65-F5344CB8AC3E}">
        <p14:creationId xmlns:p14="http://schemas.microsoft.com/office/powerpoint/2010/main" val="404256388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1739516" y="5422"/>
            <a:ext cx="8748972" cy="6555641"/>
          </a:xfrm>
          <a:prstGeom prst="rect">
            <a:avLst/>
          </a:prstGeom>
          <a:solidFill>
            <a:schemeClr val="bg1"/>
          </a:solidFill>
          <a:ln w="9525">
            <a:solidFill>
              <a:schemeClr val="tx1"/>
            </a:solidFill>
            <a:miter lim="800000"/>
            <a:headEnd/>
            <a:tailEnd/>
          </a:ln>
        </p:spPr>
        <p:txBody>
          <a:bodyPr wrap="square">
            <a:spAutoFit/>
          </a:bodyPr>
          <a:lstStyle/>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math</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calculateX2(</a:t>
            </a:r>
            <a:r>
              <a:rPr lang="ru-RU" sz="1200" b="1" dirty="0" err="1">
                <a:latin typeface="Courier New" pitchFamily="49" charset="0"/>
              </a:rPr>
              <a:t>int</a:t>
            </a:r>
            <a:r>
              <a:rPr lang="ru-RU" sz="1200" b="1" dirty="0">
                <a:latin typeface="Courier New" pitchFamily="49" charset="0"/>
              </a:rPr>
              <a:t> x) { </a:t>
            </a:r>
            <a:r>
              <a:rPr lang="ru-RU" sz="1200" b="1" dirty="0" err="1">
                <a:latin typeface="Courier New" pitchFamily="49" charset="0"/>
              </a:rPr>
              <a:t>return</a:t>
            </a:r>
            <a:r>
              <a:rPr lang="ru-RU" sz="1200" b="1" dirty="0">
                <a:latin typeface="Courier New" pitchFamily="49" charset="0"/>
              </a:rPr>
              <a:t> x * x;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graphics</a:t>
            </a:r>
            <a:r>
              <a:rPr lang="en-US" sz="1200" b="1" dirty="0">
                <a:latin typeface="Courier New" pitchFamily="49" charset="0"/>
              </a:rPr>
              <a:t>::shapes</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en-US" sz="1200" b="1" dirty="0">
                <a:latin typeface="Courier New" pitchFamily="49" charset="0"/>
              </a:rPr>
              <a:t>R</a:t>
            </a:r>
            <a:r>
              <a:rPr lang="ru-RU" sz="1200" b="1" dirty="0" err="1">
                <a:latin typeface="Courier New" pitchFamily="49" charset="0"/>
              </a:rPr>
              <a:t>ectangle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w</a:t>
            </a:r>
            <a:r>
              <a:rPr lang="ru-RU" sz="1200" b="1" dirty="0">
                <a:latin typeface="Courier New" pitchFamily="49" charset="0"/>
              </a:rPr>
              <a:t>, </a:t>
            </a:r>
            <a:r>
              <a:rPr lang="ru-RU" sz="1200" b="1" dirty="0" err="1">
                <a:latin typeface="Courier New" pitchFamily="49" charset="0"/>
              </a:rPr>
              <a:t>h</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ru-RU" sz="1200" b="1" dirty="0" err="1">
                <a:latin typeface="Courier New" pitchFamily="49" charset="0"/>
              </a:rPr>
              <a:t>circle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r</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sound_player</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void</a:t>
            </a: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 </a:t>
            </a:r>
            <a:r>
              <a:rPr lang="ru-RU" sz="1200" b="1" dirty="0" err="1">
                <a:latin typeface="Courier New" pitchFamily="49" charset="0"/>
              </a:rPr>
              <a:t>sound</a:t>
            </a:r>
            <a:r>
              <a:rPr lang="ru-RU" sz="1200" b="1" dirty="0">
                <a:latin typeface="Courier New" pitchFamily="49" charset="0"/>
              </a:rPr>
              <a:t> </a:t>
            </a:r>
            <a:r>
              <a:rPr lang="en-US" sz="1200" b="1" dirty="0">
                <a:latin typeface="Courier New" pitchFamily="49" charset="0"/>
              </a:rPr>
              <a:t>playing </a:t>
            </a:r>
            <a:r>
              <a:rPr lang="ru-RU" sz="1200" b="1" dirty="0" err="1">
                <a:latin typeface="Courier New" pitchFamily="49" charset="0"/>
              </a:rPr>
              <a:t>code</a:t>
            </a:r>
            <a:r>
              <a:rPr lang="ru-RU" sz="1200" b="1" dirty="0">
                <a:latin typeface="Courier New" pitchFamily="49" charset="0"/>
              </a:rPr>
              <a:t> </a:t>
            </a:r>
            <a:r>
              <a:rPr lang="ru-RU" sz="1200" b="1" dirty="0" err="1">
                <a:latin typeface="Courier New" pitchFamily="49" charset="0"/>
              </a:rPr>
              <a:t>is</a:t>
            </a:r>
            <a:r>
              <a:rPr lang="ru-RU" sz="1200" b="1" dirty="0">
                <a:latin typeface="Courier New" pitchFamily="49" charset="0"/>
              </a:rPr>
              <a:t> </a:t>
            </a:r>
            <a:r>
              <a:rPr lang="ru-RU" sz="1200" b="1" dirty="0" err="1">
                <a:latin typeface="Courier New" pitchFamily="49" charset="0"/>
              </a:rPr>
              <a:t>placed</a:t>
            </a:r>
            <a:r>
              <a:rPr lang="ru-RU" sz="1200" b="1" dirty="0">
                <a:latin typeface="Courier New" pitchFamily="49" charset="0"/>
              </a:rPr>
              <a:t> </a:t>
            </a:r>
            <a:r>
              <a:rPr lang="ru-RU" sz="1200" b="1" dirty="0" err="1">
                <a:latin typeface="Courier New" pitchFamily="49" charset="0"/>
              </a:rPr>
              <a:t>here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endParaRPr lang="ru-RU" sz="1200" b="1" dirty="0">
              <a:latin typeface="Courier New" pitchFamily="49" charset="0"/>
            </a:endParaRPr>
          </a:p>
          <a:p>
            <a:pPr defTabSz="350838">
              <a:tabLst>
                <a:tab pos="363538" algn="l"/>
              </a:tabLst>
            </a:pPr>
            <a:r>
              <a:rPr lang="ru-RU" sz="1200" b="1" dirty="0" err="1">
                <a:solidFill>
                  <a:srgbClr val="FF0000"/>
                </a:solidFill>
                <a:latin typeface="Courier New" pitchFamily="49" charset="0"/>
              </a:rPr>
              <a:t>using</a:t>
            </a:r>
            <a:r>
              <a:rPr lang="ru-RU" sz="1200" b="1" dirty="0">
                <a:solidFill>
                  <a:srgbClr val="FF0000"/>
                </a:solidFill>
                <a:latin typeface="Courier New" pitchFamily="49" charset="0"/>
              </a:rPr>
              <a:t> </a:t>
            </a:r>
            <a:r>
              <a:rPr lang="ru-RU" sz="1200" b="1" dirty="0" err="1">
                <a:solidFill>
                  <a:srgbClr val="FF0000"/>
                </a:solidFill>
                <a:latin typeface="Courier New" pitchFamily="49" charset="0"/>
              </a:rPr>
              <a:t>namespace</a:t>
            </a:r>
            <a:r>
              <a:rPr lang="ru-RU" sz="1200" b="1" dirty="0">
                <a:solidFill>
                  <a:srgbClr val="FF0000"/>
                </a:solidFill>
                <a:latin typeface="Courier New" pitchFamily="49" charset="0"/>
              </a:rPr>
              <a:t> </a:t>
            </a:r>
            <a:r>
              <a:rPr lang="ru-RU" sz="1200" b="1" dirty="0" err="1">
                <a:latin typeface="Courier New" pitchFamily="49" charset="0"/>
              </a:rPr>
              <a:t>sound_player</a:t>
            </a:r>
            <a:r>
              <a:rPr lang="ru-RU" sz="1200" b="1" dirty="0">
                <a:solidFill>
                  <a:schemeClr val="hlink"/>
                </a:solidFill>
                <a:latin typeface="Courier New" pitchFamily="49" charset="0"/>
              </a:rPr>
              <a:t>;</a:t>
            </a:r>
          </a:p>
          <a:p>
            <a:pPr defTabSz="350838">
              <a:tabLst>
                <a:tab pos="363538" algn="l"/>
              </a:tabLst>
            </a:pP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main</a:t>
            </a:r>
            <a:r>
              <a:rPr lang="ru-RU" sz="1200" b="1" dirty="0">
                <a:latin typeface="Courier New" pitchFamily="49" charset="0"/>
              </a:rPr>
              <a:t>()</a:t>
            </a: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 5;</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x2 = math::calculateX2(</a:t>
            </a:r>
            <a:r>
              <a:rPr lang="ru-RU" sz="1200" b="1" dirty="0" err="1">
                <a:latin typeface="Courier New" pitchFamily="49" charset="0"/>
              </a:rPr>
              <a:t>x</a:t>
            </a: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graphics</a:t>
            </a:r>
            <a:r>
              <a:rPr lang="ru-RU" sz="1200" b="1" dirty="0">
                <a:latin typeface="Courier New" pitchFamily="49" charset="0"/>
              </a:rPr>
              <a:t>::</a:t>
            </a:r>
            <a:r>
              <a:rPr lang="en-US" sz="1200" b="1" dirty="0">
                <a:latin typeface="Courier New" pitchFamily="49" charset="0"/>
              </a:rPr>
              <a:t>shapes::R</a:t>
            </a:r>
            <a:r>
              <a:rPr lang="ru-RU" sz="1200" b="1" dirty="0" err="1">
                <a:latin typeface="Courier New" pitchFamily="49" charset="0"/>
              </a:rPr>
              <a:t>ectangle</a:t>
            </a:r>
            <a:r>
              <a:rPr lang="ru-RU" sz="1200" b="1" dirty="0">
                <a:latin typeface="Courier New" pitchFamily="49" charset="0"/>
              </a:rPr>
              <a:t> </a:t>
            </a:r>
            <a:r>
              <a:rPr lang="ru-RU" sz="1200" b="1" dirty="0" err="1">
                <a:latin typeface="Courier New" pitchFamily="49" charset="0"/>
              </a:rPr>
              <a:t>rect</a:t>
            </a:r>
            <a:r>
              <a:rPr lang="ru-RU" sz="1200" b="1" dirty="0">
                <a:latin typeface="Courier New" pitchFamily="49" charset="0"/>
              </a:rPr>
              <a:t> = {0, 0, 40, 30};</a:t>
            </a:r>
          </a:p>
          <a:p>
            <a:pPr defTabSz="350838">
              <a:tabLst>
                <a:tab pos="363538" algn="l"/>
              </a:tabLst>
            </a:pP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r>
              <a:rPr lang="en-US" sz="1200" b="1" dirty="0">
                <a:latin typeface="Courier New" pitchFamily="49" charset="0"/>
              </a:rPr>
              <a:t> // </a:t>
            </a:r>
            <a:r>
              <a:rPr lang="ru-RU" sz="1200" b="1" dirty="0">
                <a:latin typeface="Courier New" pitchFamily="49" charset="0"/>
              </a:rPr>
              <a:t>Благодаря </a:t>
            </a:r>
            <a:r>
              <a:rPr lang="en-US" sz="1200" b="1" dirty="0">
                <a:latin typeface="Courier New" pitchFamily="49" charset="0"/>
              </a:rPr>
              <a:t>using namespace </a:t>
            </a:r>
            <a:r>
              <a:rPr lang="ru-RU" sz="1200" b="1" dirty="0">
                <a:latin typeface="Courier New" pitchFamily="49" charset="0"/>
              </a:rPr>
              <a:t>можно вызвать </a:t>
            </a:r>
            <a:r>
              <a:rPr lang="en-US" sz="1200" b="1" dirty="0" err="1">
                <a:latin typeface="Courier New" pitchFamily="49" charset="0"/>
              </a:rPr>
              <a:t>PlaySound</a:t>
            </a:r>
            <a:r>
              <a:rPr lang="ru-RU" sz="1200" b="1" dirty="0">
                <a:latin typeface="Courier New" pitchFamily="49" charset="0"/>
              </a:rPr>
              <a:t> по короткому имени</a:t>
            </a:r>
            <a:endParaRPr lang="en-US" sz="1200" b="1" dirty="0">
              <a:latin typeface="Courier New" pitchFamily="49" charset="0"/>
            </a:endParaRPr>
          </a:p>
          <a:p>
            <a:pPr defTabSz="350838">
              <a:tabLst>
                <a:tab pos="363538" algn="l"/>
              </a:tabLst>
            </a:pPr>
            <a:endParaRPr lang="en-US" sz="1200" b="1" dirty="0">
              <a:latin typeface="Courier New" pitchFamily="49" charset="0"/>
            </a:endParaRPr>
          </a:p>
          <a:p>
            <a:pPr defTabSz="350838">
              <a:tabLst>
                <a:tab pos="363538" algn="l"/>
              </a:tabLst>
            </a:pPr>
            <a:r>
              <a:rPr lang="en-US" sz="1200" b="1" dirty="0">
                <a:latin typeface="Courier New" pitchFamily="49" charset="0"/>
              </a:rPr>
              <a:t>	</a:t>
            </a:r>
            <a:r>
              <a:rPr lang="en-US" sz="1200" b="1" dirty="0">
                <a:solidFill>
                  <a:srgbClr val="FF0000"/>
                </a:solidFill>
                <a:latin typeface="Courier New" pitchFamily="49" charset="0"/>
              </a:rPr>
              <a:t>using graphics::shapes::Rectangle</a:t>
            </a:r>
            <a:r>
              <a:rPr lang="en-US" sz="1200" b="1" dirty="0">
                <a:latin typeface="Courier New" pitchFamily="49" charset="0"/>
              </a:rPr>
              <a:t>;</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этот</a:t>
            </a:r>
            <a:r>
              <a:rPr lang="en-US" sz="1200" b="1" dirty="0">
                <a:latin typeface="Courier New" pitchFamily="49" charset="0"/>
              </a:rPr>
              <a:t> using </a:t>
            </a:r>
            <a:r>
              <a:rPr lang="ru-RU" sz="1200" b="1" dirty="0">
                <a:latin typeface="Courier New" pitchFamily="49" charset="0"/>
              </a:rPr>
              <a:t>действует до конца текущего блока</a:t>
            </a:r>
            <a:endParaRPr lang="en-US" sz="1200" b="1" dirty="0">
              <a:latin typeface="Courier New" pitchFamily="49" charset="0"/>
            </a:endParaRPr>
          </a:p>
          <a:p>
            <a:pPr defTabSz="350838">
              <a:tabLst>
                <a:tab pos="363538" algn="l"/>
              </a:tabLst>
            </a:pPr>
            <a:r>
              <a:rPr lang="en-US" sz="1200" b="1" dirty="0">
                <a:latin typeface="Courier New" pitchFamily="49" charset="0"/>
              </a:rPr>
              <a:t>	Rectangle r1;</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тип </a:t>
            </a:r>
            <a:r>
              <a:rPr lang="en-US" sz="1200" b="1" dirty="0">
                <a:latin typeface="Courier New" pitchFamily="49" charset="0"/>
              </a:rPr>
              <a:t>Rectangle </a:t>
            </a:r>
            <a:r>
              <a:rPr lang="ru-RU" sz="1200" b="1" dirty="0">
                <a:latin typeface="Courier New" pitchFamily="49" charset="0"/>
              </a:rPr>
              <a:t>можно использовать по краткому имени</a:t>
            </a:r>
          </a:p>
          <a:p>
            <a:pPr defTabSz="350838">
              <a:tabLst>
                <a:tab pos="363538" algn="l"/>
              </a:tabLst>
            </a:pPr>
            <a:r>
              <a:rPr lang="ru-RU" sz="1200" b="1" dirty="0">
                <a:latin typeface="Courier New" pitchFamily="49" charset="0"/>
              </a:rPr>
              <a:t>}</a:t>
            </a:r>
          </a:p>
        </p:txBody>
      </p:sp>
    </p:spTree>
    <p:custDataLst>
      <p:tags r:id="rId1"/>
    </p:custDataLst>
    <p:extLst>
      <p:ext uri="{BB962C8B-B14F-4D97-AF65-F5344CB8AC3E}">
        <p14:creationId xmlns:p14="http://schemas.microsoft.com/office/powerpoint/2010/main" val="97439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fade">
                                      <p:cBhvr>
                                        <p:cTn id="7" dur="500"/>
                                        <p:tgtEl>
                                          <p:spTgt spid="286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674">
                                            <p:txEl>
                                              <p:pRg st="1" end="1"/>
                                            </p:txEl>
                                          </p:spTgt>
                                        </p:tgtEl>
                                        <p:attrNameLst>
                                          <p:attrName>style.visibility</p:attrName>
                                        </p:attrNameLst>
                                      </p:cBhvr>
                                      <p:to>
                                        <p:strVal val="visible"/>
                                      </p:to>
                                    </p:set>
                                    <p:animEffect transition="in" filter="fade">
                                      <p:cBhvr>
                                        <p:cTn id="10" dur="500"/>
                                        <p:tgtEl>
                                          <p:spTgt spid="2867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8674">
                                            <p:txEl>
                                              <p:pRg st="2" end="2"/>
                                            </p:txEl>
                                          </p:spTgt>
                                        </p:tgtEl>
                                        <p:attrNameLst>
                                          <p:attrName>style.visibility</p:attrName>
                                        </p:attrNameLst>
                                      </p:cBhvr>
                                      <p:to>
                                        <p:strVal val="visible"/>
                                      </p:to>
                                    </p:set>
                                    <p:animEffect transition="in" filter="fade">
                                      <p:cBhvr>
                                        <p:cTn id="13" dur="500"/>
                                        <p:tgtEl>
                                          <p:spTgt spid="2867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8674">
                                            <p:txEl>
                                              <p:pRg st="3" end="3"/>
                                            </p:txEl>
                                          </p:spTgt>
                                        </p:tgtEl>
                                        <p:attrNameLst>
                                          <p:attrName>style.visibility</p:attrName>
                                        </p:attrNameLst>
                                      </p:cBhvr>
                                      <p:to>
                                        <p:strVal val="visible"/>
                                      </p:to>
                                    </p:set>
                                    <p:animEffect transition="in" filter="fade">
                                      <p:cBhvr>
                                        <p:cTn id="16" dur="500"/>
                                        <p:tgtEl>
                                          <p:spTgt spid="2867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674">
                                            <p:txEl>
                                              <p:pRg st="4" end="4"/>
                                            </p:txEl>
                                          </p:spTgt>
                                        </p:tgtEl>
                                        <p:attrNameLst>
                                          <p:attrName>style.visibility</p:attrName>
                                        </p:attrNameLst>
                                      </p:cBhvr>
                                      <p:to>
                                        <p:strVal val="visible"/>
                                      </p:to>
                                    </p:set>
                                    <p:animEffect transition="in" filter="fade">
                                      <p:cBhvr>
                                        <p:cTn id="21" dur="500"/>
                                        <p:tgtEl>
                                          <p:spTgt spid="2867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8674">
                                            <p:txEl>
                                              <p:pRg st="5" end="5"/>
                                            </p:txEl>
                                          </p:spTgt>
                                        </p:tgtEl>
                                        <p:attrNameLst>
                                          <p:attrName>style.visibility</p:attrName>
                                        </p:attrNameLst>
                                      </p:cBhvr>
                                      <p:to>
                                        <p:strVal val="visible"/>
                                      </p:to>
                                    </p:set>
                                    <p:animEffect transition="in" filter="fade">
                                      <p:cBhvr>
                                        <p:cTn id="24" dur="500"/>
                                        <p:tgtEl>
                                          <p:spTgt spid="2867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8674">
                                            <p:txEl>
                                              <p:pRg st="6" end="6"/>
                                            </p:txEl>
                                          </p:spTgt>
                                        </p:tgtEl>
                                        <p:attrNameLst>
                                          <p:attrName>style.visibility</p:attrName>
                                        </p:attrNameLst>
                                      </p:cBhvr>
                                      <p:to>
                                        <p:strVal val="visible"/>
                                      </p:to>
                                    </p:set>
                                    <p:animEffect transition="in" filter="fade">
                                      <p:cBhvr>
                                        <p:cTn id="27" dur="500"/>
                                        <p:tgtEl>
                                          <p:spTgt spid="2867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8674">
                                            <p:txEl>
                                              <p:pRg st="7" end="7"/>
                                            </p:txEl>
                                          </p:spTgt>
                                        </p:tgtEl>
                                        <p:attrNameLst>
                                          <p:attrName>style.visibility</p:attrName>
                                        </p:attrNameLst>
                                      </p:cBhvr>
                                      <p:to>
                                        <p:strVal val="visible"/>
                                      </p:to>
                                    </p:set>
                                    <p:animEffect transition="in" filter="fade">
                                      <p:cBhvr>
                                        <p:cTn id="30" dur="500"/>
                                        <p:tgtEl>
                                          <p:spTgt spid="2867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8674">
                                            <p:txEl>
                                              <p:pRg st="8" end="8"/>
                                            </p:txEl>
                                          </p:spTgt>
                                        </p:tgtEl>
                                        <p:attrNameLst>
                                          <p:attrName>style.visibility</p:attrName>
                                        </p:attrNameLst>
                                      </p:cBhvr>
                                      <p:to>
                                        <p:strVal val="visible"/>
                                      </p:to>
                                    </p:set>
                                    <p:animEffect transition="in" filter="fade">
                                      <p:cBhvr>
                                        <p:cTn id="33" dur="500"/>
                                        <p:tgtEl>
                                          <p:spTgt spid="28674">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8674">
                                            <p:txEl>
                                              <p:pRg st="9" end="9"/>
                                            </p:txEl>
                                          </p:spTgt>
                                        </p:tgtEl>
                                        <p:attrNameLst>
                                          <p:attrName>style.visibility</p:attrName>
                                        </p:attrNameLst>
                                      </p:cBhvr>
                                      <p:to>
                                        <p:strVal val="visible"/>
                                      </p:to>
                                    </p:set>
                                    <p:animEffect transition="in" filter="fade">
                                      <p:cBhvr>
                                        <p:cTn id="36" dur="500"/>
                                        <p:tgtEl>
                                          <p:spTgt spid="28674">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8674">
                                            <p:txEl>
                                              <p:pRg st="10" end="10"/>
                                            </p:txEl>
                                          </p:spTgt>
                                        </p:tgtEl>
                                        <p:attrNameLst>
                                          <p:attrName>style.visibility</p:attrName>
                                        </p:attrNameLst>
                                      </p:cBhvr>
                                      <p:to>
                                        <p:strVal val="visible"/>
                                      </p:to>
                                    </p:set>
                                    <p:animEffect transition="in" filter="fade">
                                      <p:cBhvr>
                                        <p:cTn id="39" dur="500"/>
                                        <p:tgtEl>
                                          <p:spTgt spid="28674">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8674">
                                            <p:txEl>
                                              <p:pRg st="11" end="11"/>
                                            </p:txEl>
                                          </p:spTgt>
                                        </p:tgtEl>
                                        <p:attrNameLst>
                                          <p:attrName>style.visibility</p:attrName>
                                        </p:attrNameLst>
                                      </p:cBhvr>
                                      <p:to>
                                        <p:strVal val="visible"/>
                                      </p:to>
                                    </p:set>
                                    <p:animEffect transition="in" filter="fade">
                                      <p:cBhvr>
                                        <p:cTn id="42" dur="500"/>
                                        <p:tgtEl>
                                          <p:spTgt spid="28674">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8674">
                                            <p:txEl>
                                              <p:pRg st="12" end="12"/>
                                            </p:txEl>
                                          </p:spTgt>
                                        </p:tgtEl>
                                        <p:attrNameLst>
                                          <p:attrName>style.visibility</p:attrName>
                                        </p:attrNameLst>
                                      </p:cBhvr>
                                      <p:to>
                                        <p:strVal val="visible"/>
                                      </p:to>
                                    </p:set>
                                    <p:animEffect transition="in" filter="fade">
                                      <p:cBhvr>
                                        <p:cTn id="45" dur="500"/>
                                        <p:tgtEl>
                                          <p:spTgt spid="28674">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8674">
                                            <p:txEl>
                                              <p:pRg st="13" end="13"/>
                                            </p:txEl>
                                          </p:spTgt>
                                        </p:tgtEl>
                                        <p:attrNameLst>
                                          <p:attrName>style.visibility</p:attrName>
                                        </p:attrNameLst>
                                      </p:cBhvr>
                                      <p:to>
                                        <p:strVal val="visible"/>
                                      </p:to>
                                    </p:set>
                                    <p:animEffect transition="in" filter="fade">
                                      <p:cBhvr>
                                        <p:cTn id="48" dur="500"/>
                                        <p:tgtEl>
                                          <p:spTgt spid="28674">
                                            <p:txEl>
                                              <p:pRg st="13" end="1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8674">
                                            <p:txEl>
                                              <p:pRg st="14" end="14"/>
                                            </p:txEl>
                                          </p:spTgt>
                                        </p:tgtEl>
                                        <p:attrNameLst>
                                          <p:attrName>style.visibility</p:attrName>
                                        </p:attrNameLst>
                                      </p:cBhvr>
                                      <p:to>
                                        <p:strVal val="visible"/>
                                      </p:to>
                                    </p:set>
                                    <p:animEffect transition="in" filter="fade">
                                      <p:cBhvr>
                                        <p:cTn id="51" dur="500"/>
                                        <p:tgtEl>
                                          <p:spTgt spid="28674">
                                            <p:txEl>
                                              <p:pRg st="14" end="1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8674">
                                            <p:txEl>
                                              <p:pRg st="15" end="15"/>
                                            </p:txEl>
                                          </p:spTgt>
                                        </p:tgtEl>
                                        <p:attrNameLst>
                                          <p:attrName>style.visibility</p:attrName>
                                        </p:attrNameLst>
                                      </p:cBhvr>
                                      <p:to>
                                        <p:strVal val="visible"/>
                                      </p:to>
                                    </p:set>
                                    <p:animEffect transition="in" filter="fade">
                                      <p:cBhvr>
                                        <p:cTn id="56" dur="500"/>
                                        <p:tgtEl>
                                          <p:spTgt spid="28674">
                                            <p:txEl>
                                              <p:pRg st="15" end="1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8674">
                                            <p:txEl>
                                              <p:pRg st="16" end="16"/>
                                            </p:txEl>
                                          </p:spTgt>
                                        </p:tgtEl>
                                        <p:attrNameLst>
                                          <p:attrName>style.visibility</p:attrName>
                                        </p:attrNameLst>
                                      </p:cBhvr>
                                      <p:to>
                                        <p:strVal val="visible"/>
                                      </p:to>
                                    </p:set>
                                    <p:animEffect transition="in" filter="fade">
                                      <p:cBhvr>
                                        <p:cTn id="59" dur="500"/>
                                        <p:tgtEl>
                                          <p:spTgt spid="28674">
                                            <p:txEl>
                                              <p:pRg st="16" end="16"/>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28674">
                                            <p:txEl>
                                              <p:pRg st="17" end="17"/>
                                            </p:txEl>
                                          </p:spTgt>
                                        </p:tgtEl>
                                        <p:attrNameLst>
                                          <p:attrName>style.visibility</p:attrName>
                                        </p:attrNameLst>
                                      </p:cBhvr>
                                      <p:to>
                                        <p:strVal val="visible"/>
                                      </p:to>
                                    </p:set>
                                    <p:animEffect transition="in" filter="fade">
                                      <p:cBhvr>
                                        <p:cTn id="62" dur="500"/>
                                        <p:tgtEl>
                                          <p:spTgt spid="28674">
                                            <p:txEl>
                                              <p:pRg st="17" end="17"/>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28674">
                                            <p:txEl>
                                              <p:pRg st="18" end="18"/>
                                            </p:txEl>
                                          </p:spTgt>
                                        </p:tgtEl>
                                        <p:attrNameLst>
                                          <p:attrName>style.visibility</p:attrName>
                                        </p:attrNameLst>
                                      </p:cBhvr>
                                      <p:to>
                                        <p:strVal val="visible"/>
                                      </p:to>
                                    </p:set>
                                    <p:animEffect transition="in" filter="fade">
                                      <p:cBhvr>
                                        <p:cTn id="65" dur="500"/>
                                        <p:tgtEl>
                                          <p:spTgt spid="28674">
                                            <p:txEl>
                                              <p:pRg st="18" end="1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28674">
                                            <p:txEl>
                                              <p:pRg st="19" end="19"/>
                                            </p:txEl>
                                          </p:spTgt>
                                        </p:tgtEl>
                                        <p:attrNameLst>
                                          <p:attrName>style.visibility</p:attrName>
                                        </p:attrNameLst>
                                      </p:cBhvr>
                                      <p:to>
                                        <p:strVal val="visible"/>
                                      </p:to>
                                    </p:set>
                                    <p:animEffect transition="in" filter="fade">
                                      <p:cBhvr>
                                        <p:cTn id="68" dur="500"/>
                                        <p:tgtEl>
                                          <p:spTgt spid="28674">
                                            <p:txEl>
                                              <p:pRg st="19" end="19"/>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28674">
                                            <p:txEl>
                                              <p:pRg st="20" end="20"/>
                                            </p:txEl>
                                          </p:spTgt>
                                        </p:tgtEl>
                                        <p:attrNameLst>
                                          <p:attrName>style.visibility</p:attrName>
                                        </p:attrNameLst>
                                      </p:cBhvr>
                                      <p:to>
                                        <p:strVal val="visible"/>
                                      </p:to>
                                    </p:set>
                                    <p:animEffect transition="in" filter="fade">
                                      <p:cBhvr>
                                        <p:cTn id="71" dur="500"/>
                                        <p:tgtEl>
                                          <p:spTgt spid="28674">
                                            <p:txEl>
                                              <p:pRg st="20" end="20"/>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28674">
                                            <p:txEl>
                                              <p:pRg st="21" end="21"/>
                                            </p:txEl>
                                          </p:spTgt>
                                        </p:tgtEl>
                                        <p:attrNameLst>
                                          <p:attrName>style.visibility</p:attrName>
                                        </p:attrNameLst>
                                      </p:cBhvr>
                                      <p:to>
                                        <p:strVal val="visible"/>
                                      </p:to>
                                    </p:set>
                                    <p:animEffect transition="in" filter="fade">
                                      <p:cBhvr>
                                        <p:cTn id="74" dur="500"/>
                                        <p:tgtEl>
                                          <p:spTgt spid="28674">
                                            <p:txEl>
                                              <p:pRg st="21" end="2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8674">
                                            <p:txEl>
                                              <p:pRg st="23" end="23"/>
                                            </p:txEl>
                                          </p:spTgt>
                                        </p:tgtEl>
                                        <p:attrNameLst>
                                          <p:attrName>style.visibility</p:attrName>
                                        </p:attrNameLst>
                                      </p:cBhvr>
                                      <p:to>
                                        <p:strVal val="visible"/>
                                      </p:to>
                                    </p:set>
                                    <p:animEffect transition="in" filter="fade">
                                      <p:cBhvr>
                                        <p:cTn id="79" dur="500"/>
                                        <p:tgtEl>
                                          <p:spTgt spid="28674">
                                            <p:txEl>
                                              <p:pRg st="23" end="23"/>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28674">
                                            <p:txEl>
                                              <p:pRg st="24" end="24"/>
                                            </p:txEl>
                                          </p:spTgt>
                                        </p:tgtEl>
                                        <p:attrNameLst>
                                          <p:attrName>style.visibility</p:attrName>
                                        </p:attrNameLst>
                                      </p:cBhvr>
                                      <p:to>
                                        <p:strVal val="visible"/>
                                      </p:to>
                                    </p:set>
                                    <p:animEffect transition="in" filter="fade">
                                      <p:cBhvr>
                                        <p:cTn id="82" dur="500"/>
                                        <p:tgtEl>
                                          <p:spTgt spid="28674">
                                            <p:txEl>
                                              <p:pRg st="24" end="24"/>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28674">
                                            <p:txEl>
                                              <p:pRg st="25" end="25"/>
                                            </p:txEl>
                                          </p:spTgt>
                                        </p:tgtEl>
                                        <p:attrNameLst>
                                          <p:attrName>style.visibility</p:attrName>
                                        </p:attrNameLst>
                                      </p:cBhvr>
                                      <p:to>
                                        <p:strVal val="visible"/>
                                      </p:to>
                                    </p:set>
                                    <p:animEffect transition="in" filter="fade">
                                      <p:cBhvr>
                                        <p:cTn id="85" dur="500"/>
                                        <p:tgtEl>
                                          <p:spTgt spid="28674">
                                            <p:txEl>
                                              <p:pRg st="25" end="25"/>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28674">
                                            <p:txEl>
                                              <p:pRg st="33" end="33"/>
                                            </p:txEl>
                                          </p:spTgt>
                                        </p:tgtEl>
                                        <p:attrNameLst>
                                          <p:attrName>style.visibility</p:attrName>
                                        </p:attrNameLst>
                                      </p:cBhvr>
                                      <p:to>
                                        <p:strVal val="visible"/>
                                      </p:to>
                                    </p:set>
                                    <p:animEffect transition="in" filter="fade">
                                      <p:cBhvr>
                                        <p:cTn id="88" dur="500"/>
                                        <p:tgtEl>
                                          <p:spTgt spid="28674">
                                            <p:txEl>
                                              <p:pRg st="33" end="3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28674">
                                            <p:txEl>
                                              <p:pRg st="26" end="26"/>
                                            </p:txEl>
                                          </p:spTgt>
                                        </p:tgtEl>
                                        <p:attrNameLst>
                                          <p:attrName>style.visibility</p:attrName>
                                        </p:attrNameLst>
                                      </p:cBhvr>
                                      <p:to>
                                        <p:strVal val="visible"/>
                                      </p:to>
                                    </p:set>
                                    <p:animEffect transition="in" filter="fade">
                                      <p:cBhvr>
                                        <p:cTn id="93" dur="500"/>
                                        <p:tgtEl>
                                          <p:spTgt spid="28674">
                                            <p:txEl>
                                              <p:pRg st="26" end="26"/>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28674">
                                            <p:txEl>
                                              <p:pRg st="27" end="27"/>
                                            </p:txEl>
                                          </p:spTgt>
                                        </p:tgtEl>
                                        <p:attrNameLst>
                                          <p:attrName>style.visibility</p:attrName>
                                        </p:attrNameLst>
                                      </p:cBhvr>
                                      <p:to>
                                        <p:strVal val="visible"/>
                                      </p:to>
                                    </p:set>
                                    <p:animEffect transition="in" filter="fade">
                                      <p:cBhvr>
                                        <p:cTn id="96" dur="500"/>
                                        <p:tgtEl>
                                          <p:spTgt spid="28674">
                                            <p:txEl>
                                              <p:pRg st="27" end="27"/>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28674">
                                            <p:txEl>
                                              <p:pRg st="28" end="28"/>
                                            </p:txEl>
                                          </p:spTgt>
                                        </p:tgtEl>
                                        <p:attrNameLst>
                                          <p:attrName>style.visibility</p:attrName>
                                        </p:attrNameLst>
                                      </p:cBhvr>
                                      <p:to>
                                        <p:strVal val="visible"/>
                                      </p:to>
                                    </p:set>
                                    <p:animEffect transition="in" filter="fade">
                                      <p:cBhvr>
                                        <p:cTn id="99" dur="500"/>
                                        <p:tgtEl>
                                          <p:spTgt spid="28674">
                                            <p:txEl>
                                              <p:pRg st="28" end="28"/>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8674">
                                            <p:txEl>
                                              <p:pRg st="29" end="29"/>
                                            </p:txEl>
                                          </p:spTgt>
                                        </p:tgtEl>
                                        <p:attrNameLst>
                                          <p:attrName>style.visibility</p:attrName>
                                        </p:attrNameLst>
                                      </p:cBhvr>
                                      <p:to>
                                        <p:strVal val="visible"/>
                                      </p:to>
                                    </p:set>
                                    <p:animEffect transition="in" filter="fade">
                                      <p:cBhvr>
                                        <p:cTn id="104" dur="500"/>
                                        <p:tgtEl>
                                          <p:spTgt spid="28674">
                                            <p:txEl>
                                              <p:pRg st="29" end="29"/>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28674">
                                            <p:txEl>
                                              <p:pRg st="31" end="31"/>
                                            </p:txEl>
                                          </p:spTgt>
                                        </p:tgtEl>
                                        <p:attrNameLst>
                                          <p:attrName>style.visibility</p:attrName>
                                        </p:attrNameLst>
                                      </p:cBhvr>
                                      <p:to>
                                        <p:strVal val="visible"/>
                                      </p:to>
                                    </p:set>
                                    <p:animEffect transition="in" filter="fade">
                                      <p:cBhvr>
                                        <p:cTn id="109" dur="500"/>
                                        <p:tgtEl>
                                          <p:spTgt spid="28674">
                                            <p:txEl>
                                              <p:pRg st="31" end="31"/>
                                            </p:txEl>
                                          </p:spTgt>
                                        </p:tgtEl>
                                      </p:cBhvr>
                                    </p:animEffect>
                                  </p:childTnLst>
                                </p:cTn>
                              </p:par>
                              <p:par>
                                <p:cTn id="110" presetID="10" presetClass="entr" presetSubtype="0" fill="hold" nodeType="withEffect">
                                  <p:stCondLst>
                                    <p:cond delay="0"/>
                                  </p:stCondLst>
                                  <p:childTnLst>
                                    <p:set>
                                      <p:cBhvr>
                                        <p:cTn id="111" dur="1" fill="hold">
                                          <p:stCondLst>
                                            <p:cond delay="0"/>
                                          </p:stCondLst>
                                        </p:cTn>
                                        <p:tgtEl>
                                          <p:spTgt spid="28674">
                                            <p:txEl>
                                              <p:pRg st="32" end="32"/>
                                            </p:txEl>
                                          </p:spTgt>
                                        </p:tgtEl>
                                        <p:attrNameLst>
                                          <p:attrName>style.visibility</p:attrName>
                                        </p:attrNameLst>
                                      </p:cBhvr>
                                      <p:to>
                                        <p:strVal val="visible"/>
                                      </p:to>
                                    </p:set>
                                    <p:animEffect transition="in" filter="fade">
                                      <p:cBhvr>
                                        <p:cTn id="112" dur="500"/>
                                        <p:tgtEl>
                                          <p:spTgt spid="2867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55103C-323E-8D76-71BF-5E65FF0F6B3A}"/>
              </a:ext>
            </a:extLst>
          </p:cNvPr>
          <p:cNvSpPr>
            <a:spLocks noGrp="1"/>
          </p:cNvSpPr>
          <p:nvPr>
            <p:ph type="title"/>
          </p:nvPr>
        </p:nvSpPr>
        <p:spPr/>
        <p:txBody>
          <a:bodyPr/>
          <a:lstStyle/>
          <a:p>
            <a:r>
              <a:rPr lang="ru-RU" dirty="0"/>
              <a:t>Безымянное пространство имён</a:t>
            </a:r>
          </a:p>
        </p:txBody>
      </p:sp>
      <p:sp>
        <p:nvSpPr>
          <p:cNvPr id="3" name="Объект 2">
            <a:extLst>
              <a:ext uri="{FF2B5EF4-FFF2-40B4-BE49-F238E27FC236}">
                <a16:creationId xmlns:a16="http://schemas.microsoft.com/office/drawing/2014/main" id="{65F53CF8-A13B-BDDA-01AA-AC8F3ABC0D54}"/>
              </a:ext>
            </a:extLst>
          </p:cNvPr>
          <p:cNvSpPr>
            <a:spLocks noGrp="1"/>
          </p:cNvSpPr>
          <p:nvPr>
            <p:ph idx="1"/>
          </p:nvPr>
        </p:nvSpPr>
        <p:spPr/>
        <p:txBody>
          <a:bodyPr/>
          <a:lstStyle/>
          <a:p>
            <a:r>
              <a:rPr lang="ru-RU" dirty="0"/>
              <a:t>Типы, функции и переменные, объявленные в безымянном пространстве имён видны только в текущей единице компиляции</a:t>
            </a:r>
          </a:p>
          <a:p>
            <a:r>
              <a:rPr lang="ru-RU" dirty="0"/>
              <a:t>Полезно для объявления внутренних функций</a:t>
            </a:r>
            <a:endParaRPr lang="en-US" dirty="0"/>
          </a:p>
          <a:p>
            <a:r>
              <a:rPr lang="ru-RU" dirty="0"/>
              <a:t>Может помочь сгенерировать более компактный код</a:t>
            </a:r>
          </a:p>
        </p:txBody>
      </p:sp>
    </p:spTree>
    <p:extLst>
      <p:ext uri="{BB962C8B-B14F-4D97-AF65-F5344CB8AC3E}">
        <p14:creationId xmlns:p14="http://schemas.microsoft.com/office/powerpoint/2010/main" val="30051641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D460D70F-F6A2-EEC5-DE28-A547D0EAB42D}"/>
              </a:ext>
            </a:extLst>
          </p:cNvPr>
          <p:cNvSpPr>
            <a:spLocks noGrp="1"/>
          </p:cNvSpPr>
          <p:nvPr>
            <p:ph type="title"/>
          </p:nvPr>
        </p:nvSpPr>
        <p:spPr/>
        <p:txBody>
          <a:bodyPr/>
          <a:lstStyle/>
          <a:p>
            <a:r>
              <a:rPr lang="ru-RU" dirty="0"/>
              <a:t>Безымянное пространство имён</a:t>
            </a:r>
          </a:p>
        </p:txBody>
      </p:sp>
      <p:sp>
        <p:nvSpPr>
          <p:cNvPr id="6" name="TextBox 5">
            <a:extLst>
              <a:ext uri="{FF2B5EF4-FFF2-40B4-BE49-F238E27FC236}">
                <a16:creationId xmlns:a16="http://schemas.microsoft.com/office/drawing/2014/main" id="{27532528-545C-3D29-8ABD-FD16A1CD78AC}"/>
              </a:ext>
            </a:extLst>
          </p:cNvPr>
          <p:cNvSpPr txBox="1"/>
          <p:nvPr/>
        </p:nvSpPr>
        <p:spPr>
          <a:xfrm>
            <a:off x="7176120" y="6485107"/>
            <a:ext cx="3238572" cy="372893"/>
          </a:xfrm>
          <a:prstGeom prst="rect">
            <a:avLst/>
          </a:prstGeom>
          <a:noFill/>
        </p:spPr>
        <p:txBody>
          <a:bodyPr wrap="square">
            <a:spAutoFit/>
          </a:bodyPr>
          <a:lstStyle/>
          <a:p>
            <a:r>
              <a:rPr lang="ru-RU" dirty="0">
                <a:hlinkClick r:id="rId2"/>
              </a:rPr>
              <a:t>https://godbolt.org/z/cEfvsxErr</a:t>
            </a:r>
            <a:r>
              <a:rPr lang="ru-RU" dirty="0"/>
              <a:t> </a:t>
            </a:r>
          </a:p>
        </p:txBody>
      </p:sp>
      <p:sp>
        <p:nvSpPr>
          <p:cNvPr id="8" name="TextBox 7">
            <a:extLst>
              <a:ext uri="{FF2B5EF4-FFF2-40B4-BE49-F238E27FC236}">
                <a16:creationId xmlns:a16="http://schemas.microsoft.com/office/drawing/2014/main" id="{1FA46701-F237-467E-16C2-E71F0A819896}"/>
              </a:ext>
            </a:extLst>
          </p:cNvPr>
          <p:cNvSpPr txBox="1"/>
          <p:nvPr/>
        </p:nvSpPr>
        <p:spPr>
          <a:xfrm>
            <a:off x="1847528" y="1628801"/>
            <a:ext cx="5472608" cy="3139321"/>
          </a:xfrm>
          <a:prstGeom prst="rect">
            <a:avLst/>
          </a:prstGeom>
          <a:noFill/>
        </p:spPr>
        <p:txBody>
          <a:bodyPr wrap="square">
            <a:spAutoFit/>
          </a:bodyPr>
          <a:lstStyle/>
          <a:p>
            <a:r>
              <a:rPr lang="en-US" dirty="0">
                <a:solidFill>
                  <a:srgbClr val="0000FF"/>
                </a:solidFill>
                <a:latin typeface="Consolas" panose="020B0609020204030204" pitchFamily="49" charset="0"/>
              </a:rPr>
              <a:t>namespace</a:t>
            </a:r>
            <a:r>
              <a:rPr lang="ru-RU" dirty="0">
                <a:solidFill>
                  <a:srgbClr val="000000"/>
                </a:solidFill>
                <a:latin typeface="Consolas" panose="020B0609020204030204" pitchFamily="49" charset="0"/>
              </a:rPr>
              <a:t> {</a:t>
            </a:r>
          </a:p>
          <a:p>
            <a:endParaRPr lang="en-US" dirty="0">
              <a:solidFill>
                <a:srgbClr val="0000FF"/>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Add1(</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a:t>
            </a:r>
            <a:r>
              <a:rPr lang="ru-RU" dirty="0">
                <a:solidFill>
                  <a:srgbClr val="000000"/>
                </a:solidFill>
                <a:latin typeface="Consolas" panose="020B0609020204030204" pitchFamily="49" charset="0"/>
              </a:rPr>
              <a:t> {</a:t>
            </a:r>
          </a:p>
          <a:p>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namespace</a:t>
            </a:r>
            <a:endParaRPr lang="en-US"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Add2(</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a:t>
            </a:r>
            <a:r>
              <a:rPr lang="ru-RU" dirty="0">
                <a:solidFill>
                  <a:srgbClr val="000000"/>
                </a:solidFill>
                <a:latin typeface="Consolas" panose="020B0609020204030204" pitchFamily="49" charset="0"/>
              </a:rPr>
              <a:t> {</a:t>
            </a:r>
          </a:p>
          <a:p>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37792529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Стандартная библиотека</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171762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dirty="0"/>
              <a:t>Типы данных</a:t>
            </a:r>
            <a:r>
              <a:rPr lang="en-US" dirty="0"/>
              <a:t> </a:t>
            </a:r>
            <a:r>
              <a:rPr lang="ru-RU" dirty="0"/>
              <a:t>языка </a:t>
            </a:r>
            <a:r>
              <a:rPr lang="en-US" dirty="0"/>
              <a:t>C++</a:t>
            </a:r>
            <a:endParaRPr lang="ru-RU" dirty="0"/>
          </a:p>
        </p:txBody>
      </p:sp>
      <p:sp>
        <p:nvSpPr>
          <p:cNvPr id="19459" name="Rectangle 3"/>
          <p:cNvSpPr>
            <a:spLocks noGrp="1" noChangeArrowheads="1"/>
          </p:cNvSpPr>
          <p:nvPr>
            <p:ph idx="1"/>
          </p:nvPr>
        </p:nvSpPr>
        <p:spPr/>
        <p:txBody>
          <a:bodyPr>
            <a:normAutofit lnSpcReduction="10000"/>
          </a:bodyPr>
          <a:lstStyle/>
          <a:p>
            <a:pPr eaLnBrk="1" hangingPunct="1">
              <a:lnSpc>
                <a:spcPct val="90000"/>
              </a:lnSpc>
            </a:pPr>
            <a:r>
              <a:rPr lang="ru-RU" dirty="0"/>
              <a:t>Целые числа различных размеров со знаком или без</a:t>
            </a:r>
            <a:endParaRPr lang="en-US" dirty="0"/>
          </a:p>
          <a:p>
            <a:pPr lvl="1" eaLnBrk="1" hangingPunct="1">
              <a:lnSpc>
                <a:spcPct val="90000"/>
              </a:lnSpc>
            </a:pPr>
            <a:r>
              <a:rPr lang="en-US" dirty="0" err="1"/>
              <a:t>int</a:t>
            </a:r>
            <a:r>
              <a:rPr lang="en-US" dirty="0"/>
              <a:t>, short, char</a:t>
            </a:r>
            <a:endParaRPr lang="ru-RU" dirty="0"/>
          </a:p>
          <a:p>
            <a:pPr eaLnBrk="1" hangingPunct="1">
              <a:lnSpc>
                <a:spcPct val="90000"/>
              </a:lnSpc>
            </a:pPr>
            <a:r>
              <a:rPr lang="ru-RU" dirty="0"/>
              <a:t>Числа с плавающей запятой</a:t>
            </a:r>
            <a:r>
              <a:rPr lang="en-US" dirty="0"/>
              <a:t> </a:t>
            </a:r>
            <a:r>
              <a:rPr lang="ru-RU" dirty="0"/>
              <a:t>различной размерности</a:t>
            </a:r>
            <a:endParaRPr lang="en-US" dirty="0"/>
          </a:p>
          <a:p>
            <a:pPr lvl="1" eaLnBrk="1" hangingPunct="1">
              <a:lnSpc>
                <a:spcPct val="90000"/>
              </a:lnSpc>
            </a:pPr>
            <a:r>
              <a:rPr lang="en-US" dirty="0"/>
              <a:t>float, double, long double</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Перечисляемые типы (</a:t>
            </a:r>
            <a:r>
              <a:rPr lang="en-US" dirty="0" err="1"/>
              <a:t>enum</a:t>
            </a:r>
            <a:r>
              <a:rPr lang="en-US" dirty="0"/>
              <a:t>)</a:t>
            </a:r>
            <a:endParaRPr lang="ru-RU" dirty="0"/>
          </a:p>
          <a:p>
            <a:pPr eaLnBrk="1" hangingPunct="1">
              <a:lnSpc>
                <a:spcPct val="90000"/>
              </a:lnSpc>
            </a:pPr>
            <a:r>
              <a:rPr lang="ru-RU" dirty="0"/>
              <a:t>Структуры (</a:t>
            </a:r>
            <a:r>
              <a:rPr lang="en-US" dirty="0" err="1"/>
              <a:t>struct</a:t>
            </a:r>
            <a:r>
              <a:rPr lang="en-US" dirty="0"/>
              <a:t>)</a:t>
            </a:r>
          </a:p>
          <a:p>
            <a:pPr eaLnBrk="1" hangingPunct="1">
              <a:lnSpc>
                <a:spcPct val="90000"/>
              </a:lnSpc>
            </a:pPr>
            <a:r>
              <a:rPr lang="ru-RU" dirty="0"/>
              <a:t>Объединения (</a:t>
            </a:r>
            <a:r>
              <a:rPr lang="en-US" dirty="0"/>
              <a:t>union)</a:t>
            </a:r>
            <a:endParaRPr lang="ru-RU" dirty="0"/>
          </a:p>
          <a:p>
            <a:pPr eaLnBrk="1" hangingPunct="1">
              <a:lnSpc>
                <a:spcPct val="90000"/>
              </a:lnSpc>
            </a:pPr>
            <a:r>
              <a:rPr lang="ru-RU" dirty="0"/>
              <a:t>Массивы</a:t>
            </a:r>
            <a:endParaRPr lang="ru-RU" b="1" dirty="0"/>
          </a:p>
        </p:txBody>
      </p:sp>
    </p:spTree>
    <p:extLst>
      <p:ext uri="{BB962C8B-B14F-4D97-AF65-F5344CB8AC3E}">
        <p14:creationId xmlns:p14="http://schemas.microsoft.com/office/powerpoint/2010/main" val="65407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fade">
                                      <p:cBhvr>
                                        <p:cTn id="15" dur="500"/>
                                        <p:tgtEl>
                                          <p:spTgt spid="1945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fade">
                                      <p:cBhvr>
                                        <p:cTn id="18" dur="500"/>
                                        <p:tgtEl>
                                          <p:spTgt spid="194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Effect transition="in" filter="fade">
                                      <p:cBhvr>
                                        <p:cTn id="23" dur="500"/>
                                        <p:tgtEl>
                                          <p:spTgt spid="1945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459">
                                            <p:txEl>
                                              <p:pRg st="5" end="5"/>
                                            </p:txEl>
                                          </p:spTgt>
                                        </p:tgtEl>
                                        <p:attrNameLst>
                                          <p:attrName>style.visibility</p:attrName>
                                        </p:attrNameLst>
                                      </p:cBhvr>
                                      <p:to>
                                        <p:strVal val="visible"/>
                                      </p:to>
                                    </p:set>
                                    <p:animEffect transition="in" filter="fade">
                                      <p:cBhvr>
                                        <p:cTn id="26" dur="500"/>
                                        <p:tgtEl>
                                          <p:spTgt spid="194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Effect transition="in" filter="fade">
                                      <p:cBhvr>
                                        <p:cTn id="31" dur="500"/>
                                        <p:tgtEl>
                                          <p:spTgt spid="194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459">
                                            <p:txEl>
                                              <p:pRg st="7" end="7"/>
                                            </p:txEl>
                                          </p:spTgt>
                                        </p:tgtEl>
                                        <p:attrNameLst>
                                          <p:attrName>style.visibility</p:attrName>
                                        </p:attrNameLst>
                                      </p:cBhvr>
                                      <p:to>
                                        <p:strVal val="visible"/>
                                      </p:to>
                                    </p:set>
                                    <p:animEffect transition="in" filter="fade">
                                      <p:cBhvr>
                                        <p:cTn id="36" dur="500"/>
                                        <p:tgtEl>
                                          <p:spTgt spid="1945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459">
                                            <p:txEl>
                                              <p:pRg st="8" end="8"/>
                                            </p:txEl>
                                          </p:spTgt>
                                        </p:tgtEl>
                                        <p:attrNameLst>
                                          <p:attrName>style.visibility</p:attrName>
                                        </p:attrNameLst>
                                      </p:cBhvr>
                                      <p:to>
                                        <p:strVal val="visible"/>
                                      </p:to>
                                    </p:set>
                                    <p:animEffect transition="in" filter="fade">
                                      <p:cBhvr>
                                        <p:cTn id="41" dur="500"/>
                                        <p:tgtEl>
                                          <p:spTgt spid="1945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459">
                                            <p:txEl>
                                              <p:pRg st="9" end="9"/>
                                            </p:txEl>
                                          </p:spTgt>
                                        </p:tgtEl>
                                        <p:attrNameLst>
                                          <p:attrName>style.visibility</p:attrName>
                                        </p:attrNameLst>
                                      </p:cBhvr>
                                      <p:to>
                                        <p:strVal val="visible"/>
                                      </p:to>
                                    </p:set>
                                    <p:animEffect transition="in" filter="fade">
                                      <p:cBhvr>
                                        <p:cTn id="46"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hangingPunct="1"/>
            <a:r>
              <a:rPr lang="ru-RU"/>
              <a:t>Стандартная библиотека шаблонов (</a:t>
            </a:r>
            <a:r>
              <a:rPr lang="en-US"/>
              <a:t>STL)</a:t>
            </a:r>
            <a:endParaRPr lang="ru-RU"/>
          </a:p>
        </p:txBody>
      </p:sp>
      <p:sp>
        <p:nvSpPr>
          <p:cNvPr id="29699" name="Rectangle 3"/>
          <p:cNvSpPr>
            <a:spLocks noGrp="1" noChangeArrowheads="1"/>
          </p:cNvSpPr>
          <p:nvPr>
            <p:ph idx="1"/>
          </p:nvPr>
        </p:nvSpPr>
        <p:spPr/>
        <p:txBody>
          <a:bodyPr>
            <a:normAutofit fontScale="92500" lnSpcReduction="10000"/>
          </a:bodyPr>
          <a:lstStyle/>
          <a:p>
            <a:pPr eaLnBrk="1" hangingPunct="1"/>
            <a:r>
              <a:rPr lang="ru-RU" sz="2800" dirty="0"/>
              <a:t>Программная библиотека, содержащая большое количество готового к использованию обобщенного кода</a:t>
            </a:r>
          </a:p>
          <a:p>
            <a:pPr lvl="1" eaLnBrk="1" hangingPunct="1"/>
            <a:r>
              <a:rPr lang="ru-RU" dirty="0"/>
              <a:t>Контейнеры</a:t>
            </a:r>
          </a:p>
          <a:p>
            <a:pPr lvl="1" eaLnBrk="1" hangingPunct="1"/>
            <a:r>
              <a:rPr lang="ru-RU" dirty="0"/>
              <a:t>Итераторы</a:t>
            </a:r>
          </a:p>
          <a:p>
            <a:pPr lvl="1" eaLnBrk="1" hangingPunct="1"/>
            <a:r>
              <a:rPr lang="ru-RU" dirty="0"/>
              <a:t>Алгоритмы</a:t>
            </a:r>
          </a:p>
          <a:p>
            <a:pPr lvl="1" eaLnBrk="1" hangingPunct="1"/>
            <a:r>
              <a:rPr lang="ru-RU" dirty="0"/>
              <a:t>Умные указатели</a:t>
            </a:r>
          </a:p>
          <a:p>
            <a:pPr lvl="1" eaLnBrk="1" hangingPunct="1"/>
            <a:r>
              <a:rPr lang="ru-RU" dirty="0"/>
              <a:t>Поддержка многопоточности</a:t>
            </a:r>
          </a:p>
          <a:p>
            <a:pPr lvl="1" eaLnBrk="1" hangingPunct="1"/>
            <a:r>
              <a:rPr lang="ru-RU" dirty="0"/>
              <a:t>Генераторы случайных чисел</a:t>
            </a:r>
          </a:p>
          <a:p>
            <a:pPr lvl="1" eaLnBrk="1" hangingPunct="1"/>
            <a:r>
              <a:rPr lang="ru-RU" dirty="0"/>
              <a:t>Потоки ввода/вывода</a:t>
            </a:r>
          </a:p>
          <a:p>
            <a:pPr lvl="1" eaLnBrk="1" hangingPunct="1"/>
            <a:r>
              <a:rPr lang="ru-RU" dirty="0"/>
              <a:t>Поддержка функционального программирования</a:t>
            </a:r>
          </a:p>
          <a:p>
            <a:pPr lvl="1" eaLnBrk="1" hangingPunct="1"/>
            <a:r>
              <a:rPr lang="ru-RU" dirty="0"/>
              <a:t>И многое другое</a:t>
            </a:r>
            <a:endParaRPr lang="en-US" dirty="0"/>
          </a:p>
          <a:p>
            <a:pPr eaLnBrk="1" hangingPunct="1"/>
            <a:r>
              <a:rPr lang="ru-RU" sz="2800" dirty="0"/>
              <a:t>Все типы стандартной библиотеки объявлены в пространстве имен </a:t>
            </a:r>
            <a:r>
              <a:rPr lang="en-US" sz="2800" dirty="0"/>
              <a:t>std</a:t>
            </a:r>
            <a:endParaRPr lang="ru-RU" dirty="0"/>
          </a:p>
        </p:txBody>
      </p:sp>
    </p:spTree>
    <p:custDataLst>
      <p:tags r:id="rId1"/>
    </p:custDataLst>
    <p:extLst>
      <p:ext uri="{BB962C8B-B14F-4D97-AF65-F5344CB8AC3E}">
        <p14:creationId xmlns:p14="http://schemas.microsoft.com/office/powerpoint/2010/main" val="419420846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Контейнеры</a:t>
            </a:r>
          </a:p>
        </p:txBody>
      </p:sp>
      <p:sp>
        <p:nvSpPr>
          <p:cNvPr id="30723" name="Rectangle 3"/>
          <p:cNvSpPr>
            <a:spLocks noGrp="1" noChangeArrowheads="1"/>
          </p:cNvSpPr>
          <p:nvPr>
            <p:ph idx="1"/>
          </p:nvPr>
        </p:nvSpPr>
        <p:spPr/>
        <p:txBody>
          <a:bodyPr/>
          <a:lstStyle/>
          <a:p>
            <a:pPr eaLnBrk="1" hangingPunct="1"/>
            <a:r>
              <a:rPr lang="ru-RU" sz="2800" dirty="0"/>
              <a:t>Классы, предназначенные для хранения элементов определенного типа</a:t>
            </a:r>
          </a:p>
          <a:p>
            <a:pPr lvl="1" eaLnBrk="1" hangingPunct="1"/>
            <a:r>
              <a:rPr lang="en-US" dirty="0"/>
              <a:t>STL </a:t>
            </a:r>
            <a:r>
              <a:rPr lang="ru-RU" dirty="0"/>
              <a:t>содержит классы обобщенных реализаций различных контейнеров, которые можно использовать с элементами различных типов</a:t>
            </a:r>
          </a:p>
          <a:p>
            <a:pPr eaLnBrk="1" hangingPunct="1"/>
            <a:r>
              <a:rPr lang="ru-RU" sz="2800" dirty="0"/>
              <a:t>В </a:t>
            </a:r>
            <a:r>
              <a:rPr lang="en-US" sz="2800" dirty="0"/>
              <a:t>STL </a:t>
            </a:r>
            <a:r>
              <a:rPr lang="ru-RU" sz="2800" dirty="0"/>
              <a:t>поддерживаются 2 вида контейнеров</a:t>
            </a:r>
          </a:p>
          <a:p>
            <a:pPr lvl="1" eaLnBrk="1" hangingPunct="1"/>
            <a:r>
              <a:rPr lang="ru-RU" dirty="0"/>
              <a:t>Последовательные</a:t>
            </a:r>
          </a:p>
          <a:p>
            <a:pPr lvl="1" eaLnBrk="1" hangingPunct="1"/>
            <a:r>
              <a:rPr lang="ru-RU" dirty="0"/>
              <a:t>Ассоциативные</a:t>
            </a:r>
          </a:p>
        </p:txBody>
      </p:sp>
    </p:spTree>
    <p:custDataLst>
      <p:tags r:id="rId1"/>
    </p:custDataLst>
    <p:extLst>
      <p:ext uri="{BB962C8B-B14F-4D97-AF65-F5344CB8AC3E}">
        <p14:creationId xmlns:p14="http://schemas.microsoft.com/office/powerpoint/2010/main" val="171528217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ru-RU" dirty="0"/>
              <a:t>Основные контейнеры </a:t>
            </a:r>
            <a:r>
              <a:rPr lang="en-US" dirty="0"/>
              <a:t>STL</a:t>
            </a:r>
            <a:endParaRPr lang="ru-RU" dirty="0"/>
          </a:p>
        </p:txBody>
      </p:sp>
      <p:sp>
        <p:nvSpPr>
          <p:cNvPr id="31747" name="Rectangle 3"/>
          <p:cNvSpPr>
            <a:spLocks noGrp="1" noChangeArrowheads="1"/>
          </p:cNvSpPr>
          <p:nvPr>
            <p:ph idx="1"/>
          </p:nvPr>
        </p:nvSpPr>
        <p:spPr/>
        <p:txBody>
          <a:bodyPr>
            <a:normAutofit fontScale="92500" lnSpcReduction="10000"/>
          </a:bodyPr>
          <a:lstStyle/>
          <a:p>
            <a:pPr eaLnBrk="1" hangingPunct="1">
              <a:lnSpc>
                <a:spcPct val="80000"/>
              </a:lnSpc>
            </a:pPr>
            <a:r>
              <a:rPr lang="ru-RU" sz="2800" dirty="0"/>
              <a:t>Последовательные контейнеры</a:t>
            </a:r>
          </a:p>
          <a:p>
            <a:pPr lvl="1" eaLnBrk="1" hangingPunct="1">
              <a:lnSpc>
                <a:spcPct val="80000"/>
              </a:lnSpc>
            </a:pPr>
            <a:r>
              <a:rPr lang="ru-RU" dirty="0"/>
              <a:t>Строка</a:t>
            </a:r>
            <a:r>
              <a:rPr lang="en-US" dirty="0"/>
              <a:t> (</a:t>
            </a:r>
            <a:r>
              <a:rPr lang="en-US" b="1" dirty="0" err="1"/>
              <a:t>basic_string</a:t>
            </a:r>
            <a:r>
              <a:rPr lang="en-US" dirty="0"/>
              <a:t>, </a:t>
            </a:r>
            <a:r>
              <a:rPr lang="en-US" b="1" dirty="0"/>
              <a:t>string</a:t>
            </a:r>
            <a:r>
              <a:rPr lang="en-US" dirty="0"/>
              <a:t>, </a:t>
            </a:r>
            <a:r>
              <a:rPr lang="en-US" b="1" dirty="0" err="1"/>
              <a:t>wstring</a:t>
            </a:r>
            <a:r>
              <a:rPr lang="en-US" dirty="0"/>
              <a:t>)</a:t>
            </a:r>
            <a:endParaRPr lang="ru-RU" dirty="0"/>
          </a:p>
          <a:p>
            <a:pPr lvl="1" eaLnBrk="1" hangingPunct="1">
              <a:lnSpc>
                <a:spcPct val="80000"/>
              </a:lnSpc>
            </a:pPr>
            <a:r>
              <a:rPr lang="ru-RU" dirty="0"/>
              <a:t>Вектор </a:t>
            </a:r>
            <a:r>
              <a:rPr lang="en-US" dirty="0"/>
              <a:t>(</a:t>
            </a:r>
            <a:r>
              <a:rPr lang="en-US" b="1" dirty="0"/>
              <a:t>vector</a:t>
            </a:r>
            <a:r>
              <a:rPr lang="en-US" dirty="0"/>
              <a:t>)</a:t>
            </a:r>
          </a:p>
          <a:p>
            <a:pPr lvl="1" eaLnBrk="1" hangingPunct="1">
              <a:lnSpc>
                <a:spcPct val="80000"/>
              </a:lnSpc>
            </a:pPr>
            <a:r>
              <a:rPr lang="ru-RU" dirty="0"/>
              <a:t>Двусвязный список </a:t>
            </a:r>
            <a:r>
              <a:rPr lang="en-US" dirty="0"/>
              <a:t>(</a:t>
            </a:r>
            <a:r>
              <a:rPr lang="en-US" b="1" dirty="0"/>
              <a:t>list</a:t>
            </a:r>
            <a:r>
              <a:rPr lang="en-US" dirty="0"/>
              <a:t>)</a:t>
            </a:r>
            <a:endParaRPr lang="ru-RU" dirty="0"/>
          </a:p>
          <a:p>
            <a:pPr lvl="1" eaLnBrk="1" hangingPunct="1">
              <a:lnSpc>
                <a:spcPct val="80000"/>
              </a:lnSpc>
            </a:pPr>
            <a:r>
              <a:rPr lang="ru-RU" dirty="0"/>
              <a:t>Односвязный список (</a:t>
            </a:r>
            <a:r>
              <a:rPr lang="en-US" b="1" dirty="0" err="1"/>
              <a:t>forward_list</a:t>
            </a:r>
            <a:r>
              <a:rPr lang="en-US" dirty="0"/>
              <a:t>)</a:t>
            </a:r>
          </a:p>
          <a:p>
            <a:pPr lvl="1" eaLnBrk="1" hangingPunct="1">
              <a:lnSpc>
                <a:spcPct val="80000"/>
              </a:lnSpc>
            </a:pPr>
            <a:r>
              <a:rPr lang="ru-RU" dirty="0"/>
              <a:t>Двусторонняя очередь (</a:t>
            </a:r>
            <a:r>
              <a:rPr lang="en-US" b="1" dirty="0" err="1"/>
              <a:t>deque</a:t>
            </a:r>
            <a:r>
              <a:rPr lang="ru-RU" dirty="0"/>
              <a:t>)</a:t>
            </a:r>
          </a:p>
          <a:p>
            <a:pPr eaLnBrk="1" hangingPunct="1">
              <a:lnSpc>
                <a:spcPct val="80000"/>
              </a:lnSpc>
            </a:pPr>
            <a:r>
              <a:rPr lang="ru-RU" sz="2800" dirty="0"/>
              <a:t>Ассоциативные контейнеры</a:t>
            </a:r>
          </a:p>
          <a:p>
            <a:pPr lvl="1" eaLnBrk="1" hangingPunct="1">
              <a:lnSpc>
                <a:spcPct val="80000"/>
              </a:lnSpc>
            </a:pPr>
            <a:r>
              <a:rPr lang="ru-RU" dirty="0"/>
              <a:t>Отображение (</a:t>
            </a:r>
            <a:r>
              <a:rPr lang="en-US" b="1" dirty="0"/>
              <a:t>map</a:t>
            </a:r>
            <a:r>
              <a:rPr lang="ru-RU" dirty="0"/>
              <a:t>, </a:t>
            </a:r>
            <a:r>
              <a:rPr lang="en-US" b="1" dirty="0" err="1"/>
              <a:t>multimap</a:t>
            </a:r>
            <a:r>
              <a:rPr lang="en-US" dirty="0"/>
              <a:t>, </a:t>
            </a:r>
            <a:r>
              <a:rPr lang="en-US" b="1" dirty="0" err="1"/>
              <a:t>unordered_map</a:t>
            </a:r>
            <a:r>
              <a:rPr lang="en-US" dirty="0"/>
              <a:t>, </a:t>
            </a:r>
            <a:r>
              <a:rPr lang="en-US" b="1" dirty="0" err="1"/>
              <a:t>unordered_multimap</a:t>
            </a:r>
            <a:r>
              <a:rPr lang="en-US" dirty="0"/>
              <a:t>)</a:t>
            </a:r>
          </a:p>
          <a:p>
            <a:pPr lvl="1" eaLnBrk="1" hangingPunct="1">
              <a:lnSpc>
                <a:spcPct val="80000"/>
              </a:lnSpc>
            </a:pPr>
            <a:r>
              <a:rPr lang="ru-RU" dirty="0"/>
              <a:t>Множество </a:t>
            </a:r>
            <a:r>
              <a:rPr lang="en-US" dirty="0"/>
              <a:t>(</a:t>
            </a:r>
            <a:r>
              <a:rPr lang="en-US" b="1" dirty="0"/>
              <a:t>set</a:t>
            </a:r>
            <a:r>
              <a:rPr lang="en-US" dirty="0"/>
              <a:t>, </a:t>
            </a:r>
            <a:r>
              <a:rPr lang="en-US" b="1" dirty="0" err="1"/>
              <a:t>multiset</a:t>
            </a:r>
            <a:r>
              <a:rPr lang="en-US" dirty="0"/>
              <a:t>, </a:t>
            </a:r>
            <a:r>
              <a:rPr lang="en-US" b="1" dirty="0" err="1"/>
              <a:t>unordered_set</a:t>
            </a:r>
            <a:r>
              <a:rPr lang="en-US" dirty="0"/>
              <a:t>, </a:t>
            </a:r>
            <a:r>
              <a:rPr lang="en-US" b="1" dirty="0" err="1"/>
              <a:t>unordered_multiset</a:t>
            </a:r>
            <a:r>
              <a:rPr lang="en-US" dirty="0"/>
              <a:t>)</a:t>
            </a:r>
          </a:p>
          <a:p>
            <a:pPr eaLnBrk="1" hangingPunct="1">
              <a:lnSpc>
                <a:spcPct val="80000"/>
              </a:lnSpc>
            </a:pPr>
            <a:r>
              <a:rPr lang="ru-RU" sz="2800" dirty="0"/>
              <a:t>Контейнеры-адаптеры</a:t>
            </a:r>
          </a:p>
          <a:p>
            <a:pPr lvl="1" eaLnBrk="1" hangingPunct="1">
              <a:lnSpc>
                <a:spcPct val="80000"/>
              </a:lnSpc>
            </a:pPr>
            <a:r>
              <a:rPr lang="ru-RU" dirty="0"/>
              <a:t>Стек (</a:t>
            </a:r>
            <a:r>
              <a:rPr lang="en-US" b="1" dirty="0"/>
              <a:t>stack</a:t>
            </a:r>
            <a:r>
              <a:rPr lang="en-US" dirty="0"/>
              <a:t>)</a:t>
            </a:r>
            <a:endParaRPr lang="ru-RU" dirty="0"/>
          </a:p>
          <a:p>
            <a:pPr lvl="1" eaLnBrk="1" hangingPunct="1">
              <a:lnSpc>
                <a:spcPct val="80000"/>
              </a:lnSpc>
            </a:pPr>
            <a:r>
              <a:rPr lang="ru-RU" dirty="0"/>
              <a:t>Очередь </a:t>
            </a:r>
            <a:r>
              <a:rPr lang="en-US" dirty="0"/>
              <a:t>(</a:t>
            </a:r>
            <a:r>
              <a:rPr lang="en-US" b="1" dirty="0"/>
              <a:t>queue</a:t>
            </a:r>
            <a:r>
              <a:rPr lang="en-US" dirty="0"/>
              <a:t>)</a:t>
            </a:r>
          </a:p>
          <a:p>
            <a:pPr lvl="1" eaLnBrk="1" hangingPunct="1">
              <a:lnSpc>
                <a:spcPct val="80000"/>
              </a:lnSpc>
            </a:pPr>
            <a:r>
              <a:rPr lang="ru-RU" dirty="0"/>
              <a:t>Очередь с приоритетом (</a:t>
            </a:r>
            <a:r>
              <a:rPr lang="en-US" b="1" dirty="0" err="1"/>
              <a:t>priority_queue</a:t>
            </a:r>
            <a:r>
              <a:rPr lang="ru-RU" dirty="0"/>
              <a:t>)</a:t>
            </a:r>
          </a:p>
        </p:txBody>
      </p:sp>
    </p:spTree>
    <p:custDataLst>
      <p:tags r:id="rId1"/>
    </p:custDataLst>
    <p:extLst>
      <p:ext uri="{BB962C8B-B14F-4D97-AF65-F5344CB8AC3E}">
        <p14:creationId xmlns:p14="http://schemas.microsoft.com/office/powerpoint/2010/main" val="131914772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ru-RU" dirty="0"/>
              <a:t>Строка</a:t>
            </a:r>
            <a:r>
              <a:rPr lang="en-US" dirty="0"/>
              <a:t> </a:t>
            </a:r>
            <a:r>
              <a:rPr lang="en-US" dirty="0">
                <a:solidFill>
                  <a:srgbClr val="FF0000"/>
                </a:solidFill>
                <a:hlinkClick r:id="rId4"/>
              </a:rPr>
              <a:t>std::string</a:t>
            </a:r>
            <a:endParaRPr lang="ru-RU" dirty="0">
              <a:solidFill>
                <a:srgbClr val="FF0000"/>
              </a:solidFill>
            </a:endParaRPr>
          </a:p>
        </p:txBody>
      </p:sp>
      <p:sp>
        <p:nvSpPr>
          <p:cNvPr id="32771" name="Rectangle 3"/>
          <p:cNvSpPr>
            <a:spLocks noGrp="1" noChangeArrowheads="1"/>
          </p:cNvSpPr>
          <p:nvPr>
            <p:ph idx="1"/>
          </p:nvPr>
        </p:nvSpPr>
        <p:spPr/>
        <p:txBody>
          <a:bodyPr>
            <a:normAutofit/>
          </a:bodyPr>
          <a:lstStyle/>
          <a:p>
            <a:pPr eaLnBrk="1" hangingPunct="1">
              <a:lnSpc>
                <a:spcPct val="90000"/>
              </a:lnSpc>
            </a:pPr>
            <a:r>
              <a:rPr lang="ru-RU" dirty="0"/>
              <a:t>Класс, предназначенный для хранения строк произвольной длины</a:t>
            </a:r>
          </a:p>
          <a:p>
            <a:pPr lvl="1" eaLnBrk="1" hangingPunct="1">
              <a:lnSpc>
                <a:spcPct val="90000"/>
              </a:lnSpc>
            </a:pPr>
            <a:r>
              <a:rPr lang="ru-RU" dirty="0"/>
              <a:t>В качестве элементов строк могут выступать элементы типа </a:t>
            </a:r>
            <a:r>
              <a:rPr lang="en-US" dirty="0"/>
              <a:t>char (string), </a:t>
            </a:r>
            <a:r>
              <a:rPr lang="en-US" dirty="0" err="1"/>
              <a:t>wchar_t</a:t>
            </a:r>
            <a:r>
              <a:rPr lang="en-US" dirty="0"/>
              <a:t> (</a:t>
            </a:r>
            <a:r>
              <a:rPr lang="en-US" dirty="0" err="1"/>
              <a:t>wstring</a:t>
            </a:r>
            <a:r>
              <a:rPr lang="en-US" dirty="0"/>
              <a:t>) </a:t>
            </a:r>
            <a:r>
              <a:rPr lang="ru-RU" dirty="0"/>
              <a:t>или определяемые пользователем типы (</a:t>
            </a:r>
            <a:r>
              <a:rPr lang="en-US" dirty="0" err="1"/>
              <a:t>basic_string</a:t>
            </a:r>
            <a:r>
              <a:rPr lang="en-US" dirty="0"/>
              <a:t>)</a:t>
            </a:r>
          </a:p>
          <a:p>
            <a:pPr lvl="1" eaLnBrk="1" hangingPunct="1">
              <a:lnSpc>
                <a:spcPct val="90000"/>
              </a:lnSpc>
            </a:pPr>
            <a:r>
              <a:rPr lang="ru-RU" dirty="0"/>
              <a:t>Достоинства:</a:t>
            </a:r>
          </a:p>
          <a:p>
            <a:pPr lvl="2" eaLnBrk="1" hangingPunct="1">
              <a:lnSpc>
                <a:spcPct val="90000"/>
              </a:lnSpc>
            </a:pPr>
            <a:r>
              <a:rPr lang="ru-RU" dirty="0"/>
              <a:t>Автоматизация управления памятью</a:t>
            </a:r>
          </a:p>
          <a:p>
            <a:pPr lvl="2" eaLnBrk="1" hangingPunct="1">
              <a:lnSpc>
                <a:spcPct val="90000"/>
              </a:lnSpc>
            </a:pPr>
            <a:r>
              <a:rPr lang="ru-RU" dirty="0"/>
              <a:t>Набор операций для работы со строками</a:t>
            </a:r>
            <a:endParaRPr lang="en-US" dirty="0"/>
          </a:p>
          <a:p>
            <a:pPr lvl="1" eaLnBrk="1" hangingPunct="1">
              <a:lnSpc>
                <a:spcPct val="90000"/>
              </a:lnSpc>
            </a:pPr>
            <a:r>
              <a:rPr lang="ru-RU" dirty="0"/>
              <a:t>Для работы с данным классом строк необходимо подключить заголовочный файл </a:t>
            </a:r>
            <a:r>
              <a:rPr lang="en-US" dirty="0"/>
              <a:t>&lt;string&gt;</a:t>
            </a:r>
            <a:endParaRPr lang="ru-RU" dirty="0"/>
          </a:p>
        </p:txBody>
      </p:sp>
    </p:spTree>
    <p:custDataLst>
      <p:tags r:id="rId1"/>
    </p:custDataLst>
    <p:extLst>
      <p:ext uri="{BB962C8B-B14F-4D97-AF65-F5344CB8AC3E}">
        <p14:creationId xmlns:p14="http://schemas.microsoft.com/office/powerpoint/2010/main" val="266553326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AC67B32-D8F7-7E2A-29F5-70C9C494A6B5}"/>
              </a:ext>
            </a:extLst>
          </p:cNvPr>
          <p:cNvSpPr>
            <a:spLocks noGrp="1"/>
          </p:cNvSpPr>
          <p:nvPr>
            <p:ph type="title"/>
          </p:nvPr>
        </p:nvSpPr>
        <p:spPr/>
        <p:txBody>
          <a:bodyPr/>
          <a:lstStyle/>
          <a:p>
            <a:r>
              <a:rPr lang="ru-RU" dirty="0"/>
              <a:t>Внутреннее устройство </a:t>
            </a:r>
            <a:r>
              <a:rPr lang="en-US" dirty="0"/>
              <a:t>string*</a:t>
            </a:r>
            <a:endParaRPr lang="ru-RU" dirty="0"/>
          </a:p>
        </p:txBody>
      </p:sp>
      <p:sp>
        <p:nvSpPr>
          <p:cNvPr id="5" name="Прямоугольник 4">
            <a:extLst>
              <a:ext uri="{FF2B5EF4-FFF2-40B4-BE49-F238E27FC236}">
                <a16:creationId xmlns:a16="http://schemas.microsoft.com/office/drawing/2014/main" id="{8EDB4E74-030B-CFBC-2A39-1F38A6CBE00D}"/>
              </a:ext>
            </a:extLst>
          </p:cNvPr>
          <p:cNvSpPr/>
          <p:nvPr/>
        </p:nvSpPr>
        <p:spPr>
          <a:xfrm>
            <a:off x="3791744" y="2083792"/>
            <a:ext cx="5112568" cy="4320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highlight>
                  <a:srgbClr val="FFFF00"/>
                </a:highlight>
                <a:latin typeface="Consolas" panose="020B0609020204030204" pitchFamily="49" charset="0"/>
              </a:rPr>
              <a:t>Hello, world</a:t>
            </a:r>
            <a:r>
              <a:rPr lang="en-US" sz="1400" dirty="0">
                <a:solidFill>
                  <a:schemeClr val="tx1"/>
                </a:solidFill>
                <a:highlight>
                  <a:srgbClr val="FFFF00"/>
                </a:highlight>
                <a:latin typeface="Consolas" panose="020B0609020204030204" pitchFamily="49" charset="0"/>
              </a:rPr>
              <a:t>\0</a:t>
            </a:r>
            <a:endParaRPr lang="ru-RU" sz="1400" dirty="0">
              <a:solidFill>
                <a:schemeClr val="tx1"/>
              </a:solidFill>
              <a:highlight>
                <a:srgbClr val="FFFF00"/>
              </a:highlight>
              <a:latin typeface="Consolas" panose="020B0609020204030204" pitchFamily="49" charset="0"/>
            </a:endParaRPr>
          </a:p>
        </p:txBody>
      </p:sp>
      <p:sp>
        <p:nvSpPr>
          <p:cNvPr id="6" name="Прямоугольник 5">
            <a:extLst>
              <a:ext uri="{FF2B5EF4-FFF2-40B4-BE49-F238E27FC236}">
                <a16:creationId xmlns:a16="http://schemas.microsoft.com/office/drawing/2014/main" id="{24997A7F-6D45-866B-D32F-F1271D787194}"/>
              </a:ext>
            </a:extLst>
          </p:cNvPr>
          <p:cNvSpPr/>
          <p:nvPr/>
        </p:nvSpPr>
        <p:spPr>
          <a:xfrm>
            <a:off x="1828800" y="4559645"/>
            <a:ext cx="2376264"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ru-RU">
              <a:solidFill>
                <a:schemeClr val="tx1"/>
              </a:solidFill>
            </a:endParaRPr>
          </a:p>
        </p:txBody>
      </p:sp>
      <p:sp>
        <p:nvSpPr>
          <p:cNvPr id="7" name="Прямоугольник 6">
            <a:extLst>
              <a:ext uri="{FF2B5EF4-FFF2-40B4-BE49-F238E27FC236}">
                <a16:creationId xmlns:a16="http://schemas.microsoft.com/office/drawing/2014/main" id="{A24D587C-837F-C7D0-E933-934760EA65B0}"/>
              </a:ext>
            </a:extLst>
          </p:cNvPr>
          <p:cNvSpPr/>
          <p:nvPr/>
        </p:nvSpPr>
        <p:spPr>
          <a:xfrm>
            <a:off x="1981200" y="4712045"/>
            <a:ext cx="20798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m_data</a:t>
            </a:r>
            <a:endParaRPr lang="ru-RU" dirty="0">
              <a:solidFill>
                <a:schemeClr val="tx1"/>
              </a:solidFill>
            </a:endParaRPr>
          </a:p>
        </p:txBody>
      </p:sp>
      <p:sp>
        <p:nvSpPr>
          <p:cNvPr id="8" name="Прямоугольник 7">
            <a:extLst>
              <a:ext uri="{FF2B5EF4-FFF2-40B4-BE49-F238E27FC236}">
                <a16:creationId xmlns:a16="http://schemas.microsoft.com/office/drawing/2014/main" id="{59E10E48-70F2-7ABA-E389-CF6B2B1CA756}"/>
              </a:ext>
            </a:extLst>
          </p:cNvPr>
          <p:cNvSpPr/>
          <p:nvPr/>
        </p:nvSpPr>
        <p:spPr>
          <a:xfrm>
            <a:off x="1975076" y="5211909"/>
            <a:ext cx="20798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m_size</a:t>
            </a:r>
            <a:r>
              <a:rPr lang="en-US" dirty="0">
                <a:solidFill>
                  <a:schemeClr val="tx1"/>
                </a:solidFill>
              </a:rPr>
              <a:t>: 12</a:t>
            </a:r>
            <a:endParaRPr lang="ru-RU" dirty="0">
              <a:solidFill>
                <a:schemeClr val="tx1"/>
              </a:solidFill>
            </a:endParaRPr>
          </a:p>
        </p:txBody>
      </p:sp>
      <p:sp>
        <p:nvSpPr>
          <p:cNvPr id="9" name="Прямоугольник 8">
            <a:extLst>
              <a:ext uri="{FF2B5EF4-FFF2-40B4-BE49-F238E27FC236}">
                <a16:creationId xmlns:a16="http://schemas.microsoft.com/office/drawing/2014/main" id="{919CE81B-92E0-E531-2C14-1B1B7B5793E8}"/>
              </a:ext>
            </a:extLst>
          </p:cNvPr>
          <p:cNvSpPr/>
          <p:nvPr/>
        </p:nvSpPr>
        <p:spPr>
          <a:xfrm>
            <a:off x="1975076" y="5653976"/>
            <a:ext cx="20798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m_capacity</a:t>
            </a:r>
            <a:r>
              <a:rPr lang="en-US" dirty="0">
                <a:solidFill>
                  <a:schemeClr val="tx1"/>
                </a:solidFill>
              </a:rPr>
              <a:t>: 12</a:t>
            </a:r>
            <a:endParaRPr lang="ru-RU" dirty="0">
              <a:solidFill>
                <a:schemeClr val="tx1"/>
              </a:solidFill>
            </a:endParaRPr>
          </a:p>
        </p:txBody>
      </p:sp>
      <p:cxnSp>
        <p:nvCxnSpPr>
          <p:cNvPr id="11" name="Прямая со стрелкой 10">
            <a:extLst>
              <a:ext uri="{FF2B5EF4-FFF2-40B4-BE49-F238E27FC236}">
                <a16:creationId xmlns:a16="http://schemas.microsoft.com/office/drawing/2014/main" id="{BFE61396-C437-3AC3-3CF9-724BE45F0FC7}"/>
              </a:ext>
            </a:extLst>
          </p:cNvPr>
          <p:cNvCxnSpPr>
            <a:cxnSpLocks/>
            <a:stCxn id="7" idx="0"/>
            <a:endCxn id="5" idx="1"/>
          </p:cNvCxnSpPr>
          <p:nvPr/>
        </p:nvCxnSpPr>
        <p:spPr>
          <a:xfrm flipV="1">
            <a:off x="3021124" y="2299817"/>
            <a:ext cx="770620" cy="24122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Левая фигурная скобка 13">
            <a:extLst>
              <a:ext uri="{FF2B5EF4-FFF2-40B4-BE49-F238E27FC236}">
                <a16:creationId xmlns:a16="http://schemas.microsoft.com/office/drawing/2014/main" id="{83B1B691-3B5B-1209-6EF0-A4F06876767C}"/>
              </a:ext>
            </a:extLst>
          </p:cNvPr>
          <p:cNvSpPr/>
          <p:nvPr/>
        </p:nvSpPr>
        <p:spPr>
          <a:xfrm rot="16200000">
            <a:off x="4807698" y="1670828"/>
            <a:ext cx="517154" cy="2312647"/>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5" name="TextBox 14">
            <a:extLst>
              <a:ext uri="{FF2B5EF4-FFF2-40B4-BE49-F238E27FC236}">
                <a16:creationId xmlns:a16="http://schemas.microsoft.com/office/drawing/2014/main" id="{044574BD-3421-5E93-8CBB-85C93A8A1127}"/>
              </a:ext>
            </a:extLst>
          </p:cNvPr>
          <p:cNvSpPr txBox="1"/>
          <p:nvPr/>
        </p:nvSpPr>
        <p:spPr>
          <a:xfrm>
            <a:off x="3909952" y="3085728"/>
            <a:ext cx="2249024" cy="461665"/>
          </a:xfrm>
          <a:prstGeom prst="rect">
            <a:avLst/>
          </a:prstGeom>
          <a:noFill/>
        </p:spPr>
        <p:txBody>
          <a:bodyPr wrap="square" rtlCol="0">
            <a:spAutoFit/>
          </a:bodyPr>
          <a:lstStyle/>
          <a:p>
            <a:pPr algn="ctr"/>
            <a:r>
              <a:rPr lang="en-US" sz="2400" dirty="0"/>
              <a:t>size</a:t>
            </a:r>
            <a:endParaRPr lang="ru-RU" sz="2400" dirty="0"/>
          </a:p>
        </p:txBody>
      </p:sp>
      <p:sp>
        <p:nvSpPr>
          <p:cNvPr id="16" name="Левая фигурная скобка 15">
            <a:extLst>
              <a:ext uri="{FF2B5EF4-FFF2-40B4-BE49-F238E27FC236}">
                <a16:creationId xmlns:a16="http://schemas.microsoft.com/office/drawing/2014/main" id="{CC8CB6FA-ADDF-EDFE-C25D-7568209A0A3B}"/>
              </a:ext>
            </a:extLst>
          </p:cNvPr>
          <p:cNvSpPr/>
          <p:nvPr/>
        </p:nvSpPr>
        <p:spPr>
          <a:xfrm rot="16200000">
            <a:off x="6040544" y="1357587"/>
            <a:ext cx="517154" cy="4778338"/>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8" name="TextBox 17">
            <a:extLst>
              <a:ext uri="{FF2B5EF4-FFF2-40B4-BE49-F238E27FC236}">
                <a16:creationId xmlns:a16="http://schemas.microsoft.com/office/drawing/2014/main" id="{4BE00D5D-4E5C-6137-3C49-DBDF754BEB96}"/>
              </a:ext>
            </a:extLst>
          </p:cNvPr>
          <p:cNvSpPr txBox="1"/>
          <p:nvPr/>
        </p:nvSpPr>
        <p:spPr>
          <a:xfrm>
            <a:off x="5174609" y="4017313"/>
            <a:ext cx="2249024" cy="461665"/>
          </a:xfrm>
          <a:prstGeom prst="rect">
            <a:avLst/>
          </a:prstGeom>
          <a:noFill/>
        </p:spPr>
        <p:txBody>
          <a:bodyPr wrap="square" rtlCol="0">
            <a:spAutoFit/>
          </a:bodyPr>
          <a:lstStyle/>
          <a:p>
            <a:pPr algn="ctr"/>
            <a:r>
              <a:rPr lang="en-US" sz="2400" dirty="0"/>
              <a:t>capacity</a:t>
            </a:r>
            <a:endParaRPr lang="ru-RU" sz="2400" dirty="0"/>
          </a:p>
        </p:txBody>
      </p:sp>
      <p:sp>
        <p:nvSpPr>
          <p:cNvPr id="19" name="TextBox 18">
            <a:extLst>
              <a:ext uri="{FF2B5EF4-FFF2-40B4-BE49-F238E27FC236}">
                <a16:creationId xmlns:a16="http://schemas.microsoft.com/office/drawing/2014/main" id="{9C4E0AAF-E595-3533-D417-3E8EA282433B}"/>
              </a:ext>
            </a:extLst>
          </p:cNvPr>
          <p:cNvSpPr txBox="1"/>
          <p:nvPr/>
        </p:nvSpPr>
        <p:spPr>
          <a:xfrm>
            <a:off x="5879976" y="6086024"/>
            <a:ext cx="4032448" cy="369332"/>
          </a:xfrm>
          <a:prstGeom prst="rect">
            <a:avLst/>
          </a:prstGeom>
          <a:noFill/>
        </p:spPr>
        <p:txBody>
          <a:bodyPr wrap="square" rtlCol="0">
            <a:spAutoFit/>
          </a:bodyPr>
          <a:lstStyle/>
          <a:p>
            <a:r>
              <a:rPr lang="en-US" dirty="0"/>
              <a:t>* </a:t>
            </a:r>
            <a:r>
              <a:rPr lang="ru-RU" dirty="0"/>
              <a:t>На практике всё устроено чуть хитрее</a:t>
            </a:r>
          </a:p>
        </p:txBody>
      </p:sp>
    </p:spTree>
    <p:extLst>
      <p:ext uri="{BB962C8B-B14F-4D97-AF65-F5344CB8AC3E}">
        <p14:creationId xmlns:p14="http://schemas.microsoft.com/office/powerpoint/2010/main" val="155025585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строки</a:t>
            </a:r>
          </a:p>
        </p:txBody>
      </p:sp>
      <p:sp>
        <p:nvSpPr>
          <p:cNvPr id="4" name="Rectangle 3"/>
          <p:cNvSpPr/>
          <p:nvPr/>
        </p:nvSpPr>
        <p:spPr>
          <a:xfrm>
            <a:off x="1524000" y="1772817"/>
            <a:ext cx="9144000" cy="461665"/>
          </a:xfrm>
          <a:prstGeom prst="rect">
            <a:avLst/>
          </a:prstGeom>
        </p:spPr>
        <p:txBody>
          <a:bodyPr wrap="square">
            <a:spAutoFit/>
          </a:bodyPr>
          <a:lstStyle/>
          <a:p>
            <a:endParaRPr lang="ru-RU" sz="2400" dirty="0"/>
          </a:p>
        </p:txBody>
      </p:sp>
      <p:sp>
        <p:nvSpPr>
          <p:cNvPr id="5" name="Rectangle 4"/>
          <p:cNvSpPr/>
          <p:nvPr/>
        </p:nvSpPr>
        <p:spPr>
          <a:xfrm>
            <a:off x="1524000" y="1988840"/>
            <a:ext cx="9144000"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emptyString</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goodbye</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'n'</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'e'</a:t>
            </a:r>
            <a:r>
              <a:rPr lang="en-US" sz="2400" dirty="0">
                <a:solidFill>
                  <a:srgbClr val="000000"/>
                </a:solidFill>
                <a:latin typeface="Consolas" panose="020B0609020204030204" pitchFamily="49" charset="0"/>
              </a:rPr>
              <a:t>};</a:t>
            </a:r>
          </a:p>
          <a:p>
            <a:r>
              <a:rPr lang="ru-RU" sz="2400" dirty="0">
                <a:solidFill>
                  <a:srgbClr val="008000"/>
                </a:solidFill>
                <a:latin typeface="Consolas" panose="020B0609020204030204" pitchFamily="49" charset="0"/>
              </a:rPr>
              <a:t>// Создание строки из массива символов заданной длины</a:t>
            </a:r>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one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i="1" dirty="0" err="1">
                <a:solidFill>
                  <a:srgbClr val="0000FF"/>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size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One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aaaa</a:t>
            </a:r>
            <a:r>
              <a:rPr lang="en-US" sz="2400" dirty="0">
                <a:solidFill>
                  <a:srgbClr val="000000"/>
                </a:solidFill>
                <a:latin typeface="Consolas" panose="020B0609020204030204" pitchFamily="49" charset="0"/>
              </a:rPr>
              <a:t>(4, </a:t>
            </a:r>
            <a:r>
              <a:rPr lang="en-US" sz="2400" dirty="0">
                <a:solidFill>
                  <a:srgbClr val="A31515"/>
                </a:solidFill>
                <a:latin typeface="Consolas" panose="020B0609020204030204" pitchFamily="49" charset="0"/>
              </a:rPr>
              <a:t>'a'</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aaaa</a:t>
            </a:r>
            <a:endParaRPr lang="ru-RU" sz="2400" dirty="0"/>
          </a:p>
        </p:txBody>
      </p:sp>
    </p:spTree>
    <p:extLst>
      <p:ext uri="{BB962C8B-B14F-4D97-AF65-F5344CB8AC3E}">
        <p14:creationId xmlns:p14="http://schemas.microsoft.com/office/powerpoint/2010/main" val="65890794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Размер и вместимость</a:t>
            </a:r>
          </a:p>
        </p:txBody>
      </p:sp>
      <p:sp>
        <p:nvSpPr>
          <p:cNvPr id="3" name="Rectangle 2"/>
          <p:cNvSpPr/>
          <p:nvPr/>
        </p:nvSpPr>
        <p:spPr>
          <a:xfrm>
            <a:off x="1531243" y="1403462"/>
            <a:ext cx="8928992" cy="5509200"/>
          </a:xfrm>
          <a:prstGeom prst="rect">
            <a:avLst/>
          </a:prstGeom>
        </p:spPr>
        <p:txBody>
          <a:bodyPr wrap="square">
            <a:spAutoFit/>
          </a:bodyPr>
          <a:lstStyle/>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"This is a very long </a:t>
            </a:r>
            <a:r>
              <a:rPr lang="en-US" sz="2200" dirty="0" err="1">
                <a:solidFill>
                  <a:srgbClr val="A31515"/>
                </a:solidFill>
                <a:latin typeface="Consolas" panose="020B0609020204030204" pitchFamily="49" charset="0"/>
              </a:rPr>
              <a:t>string"s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26);</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size</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&gt;=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endParaRPr lang="ru-RU" sz="2200" dirty="0">
              <a:solidFill>
                <a:srgbClr val="000000"/>
              </a:solidFill>
              <a:latin typeface="Consolas" panose="020B0609020204030204" pitchFamily="49" charset="0"/>
            </a:endParaRPr>
          </a:p>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erase</a:t>
            </a:r>
            <a:r>
              <a:rPr lang="en-US" sz="2200" dirty="0">
                <a:solidFill>
                  <a:srgbClr val="000000"/>
                </a:solidFill>
                <a:latin typeface="Consolas" panose="020B0609020204030204" pitchFamily="49" charset="0"/>
              </a:rPr>
              <a:t>(19, 7); </a:t>
            </a:r>
            <a:r>
              <a:rPr lang="en-US" sz="2200" dirty="0">
                <a:solidFill>
                  <a:srgbClr val="008000"/>
                </a:solidFill>
                <a:latin typeface="Consolas" panose="020B0609020204030204" pitchFamily="49" charset="0"/>
              </a:rPr>
              <a:t>// erase " string"</a:t>
            </a:r>
            <a:endParaRPr lang="en-US"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a:t>
            </a:r>
            <a:r>
              <a:rPr lang="en-US" sz="2200" dirty="0">
                <a:solidFill>
                  <a:srgbClr val="008080"/>
                </a:solidFill>
                <a:latin typeface="Consolas" panose="020B0609020204030204" pitchFamily="49" charset="0"/>
              </a:rPr>
              <a:t>==</a:t>
            </a:r>
            <a:r>
              <a:rPr lang="en-US" sz="2200" dirty="0">
                <a:solidFill>
                  <a:srgbClr val="000000"/>
                </a:solidFill>
                <a:latin typeface="Consolas" panose="020B0609020204030204" pitchFamily="49" charset="0"/>
              </a:rPr>
              <a:t> </a:t>
            </a:r>
            <a:r>
              <a:rPr lang="en-US" sz="2200" dirty="0">
                <a:solidFill>
                  <a:srgbClr val="A31515"/>
                </a:solidFill>
                <a:latin typeface="Consolas" panose="020B0609020204030204" pitchFamily="49" charset="0"/>
              </a:rPr>
              <a:t>"This is a very </a:t>
            </a:r>
            <a:r>
              <a:rPr lang="en-US" sz="2200" dirty="0" err="1">
                <a:solidFill>
                  <a:srgbClr val="A31515"/>
                </a:solidFill>
                <a:latin typeface="Consolas" panose="020B0609020204030204" pitchFamily="49" charset="0"/>
              </a:rPr>
              <a:t>long"</a:t>
            </a:r>
            <a:r>
              <a:rPr lang="en-US" sz="2200" dirty="0" err="1">
                <a:solidFill>
                  <a:srgbClr val="000000"/>
                </a:solidFill>
                <a:latin typeface="Consolas" panose="020B0609020204030204" pitchFamily="49" charset="0"/>
              </a:rPr>
              <a:t>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19);</a:t>
            </a:r>
          </a:p>
          <a:p>
            <a:endParaRPr lang="ru-RU"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clear</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0);</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endParaRPr lang="ru-RU" sz="2200" dirty="0"/>
          </a:p>
        </p:txBody>
      </p:sp>
    </p:spTree>
    <p:extLst>
      <p:ext uri="{BB962C8B-B14F-4D97-AF65-F5344CB8AC3E}">
        <p14:creationId xmlns:p14="http://schemas.microsoft.com/office/powerpoint/2010/main" val="90670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500"/>
                                        <p:tgtEl>
                                          <p:spTgt spid="3">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animEffect transition="in" filter="fade">
                                      <p:cBhvr>
                                        <p:cTn id="30" dur="500"/>
                                        <p:tgtEl>
                                          <p:spTgt spid="3">
                                            <p:txEl>
                                              <p:pRg st="13" end="1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Effect transition="in" filter="fade">
                                      <p:cBhvr>
                                        <p:cTn id="33" dur="500"/>
                                        <p:tgtEl>
                                          <p:spTgt spid="3">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5" end="15"/>
                                            </p:txEl>
                                          </p:spTgt>
                                        </p:tgtEl>
                                        <p:attrNameLst>
                                          <p:attrName>style.visibility</p:attrName>
                                        </p:attrNameLst>
                                      </p:cBhvr>
                                      <p:to>
                                        <p:strVal val="visible"/>
                                      </p:to>
                                    </p:set>
                                    <p:animEffect transition="in" filter="fade">
                                      <p:cBhvr>
                                        <p:cTn id="3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строк</a:t>
            </a:r>
          </a:p>
        </p:txBody>
      </p:sp>
      <p:sp>
        <p:nvSpPr>
          <p:cNvPr id="3" name="Rectangle 2"/>
          <p:cNvSpPr/>
          <p:nvPr/>
        </p:nvSpPr>
        <p:spPr>
          <a:xfrm>
            <a:off x="1966352" y="1988840"/>
            <a:ext cx="7776864" cy="2308324"/>
          </a:xfrm>
          <a:prstGeom prst="rect">
            <a:avLst/>
          </a:prstGeom>
        </p:spPr>
        <p:txBody>
          <a:bodyPr wrap="square">
            <a:spAutoFit/>
          </a:bodyPr>
          <a:lstStyle/>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aaa"</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Abc"</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196159262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Конкатенация строк</a:t>
            </a:r>
          </a:p>
        </p:txBody>
      </p:sp>
      <p:sp>
        <p:nvSpPr>
          <p:cNvPr id="3" name="Rectangle 2"/>
          <p:cNvSpPr/>
          <p:nvPr/>
        </p:nvSpPr>
        <p:spPr>
          <a:xfrm>
            <a:off x="1919536" y="1772816"/>
            <a:ext cx="8496944"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ru-RU" sz="2400" dirty="0"/>
          </a:p>
        </p:txBody>
      </p:sp>
    </p:spTree>
    <p:extLst>
      <p:ext uri="{BB962C8B-B14F-4D97-AF65-F5344CB8AC3E}">
        <p14:creationId xmlns:p14="http://schemas.microsoft.com/office/powerpoint/2010/main" val="32843985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Извлечение подстроки</a:t>
            </a:r>
          </a:p>
        </p:txBody>
      </p:sp>
      <p:sp>
        <p:nvSpPr>
          <p:cNvPr id="3" name="Rectangle 2"/>
          <p:cNvSpPr/>
          <p:nvPr/>
        </p:nvSpPr>
        <p:spPr>
          <a:xfrm>
            <a:off x="1631504" y="1628800"/>
            <a:ext cx="9036496" cy="5229200"/>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Hello"</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wonderful "s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0, 4);</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wonderful Hell"</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 </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6);</a:t>
            </a:r>
          </a:p>
          <a:p>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45608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ru-RU" dirty="0"/>
              <a:t>Скалярные типы данных</a:t>
            </a:r>
          </a:p>
        </p:txBody>
      </p:sp>
      <p:sp>
        <p:nvSpPr>
          <p:cNvPr id="7171" name="Rectangle 3"/>
          <p:cNvSpPr>
            <a:spLocks noGrp="1" noChangeArrowheads="1"/>
          </p:cNvSpPr>
          <p:nvPr>
            <p:ph idx="1"/>
          </p:nvPr>
        </p:nvSpPr>
        <p:spPr/>
        <p:txBody>
          <a:bodyPr>
            <a:normAutofit/>
          </a:bodyPr>
          <a:lstStyle/>
          <a:p>
            <a:pPr eaLnBrk="1" hangingPunct="1">
              <a:lnSpc>
                <a:spcPct val="90000"/>
              </a:lnSpc>
            </a:pPr>
            <a:r>
              <a:rPr lang="ru-RU" dirty="0"/>
              <a:t>Целые числа</a:t>
            </a:r>
          </a:p>
          <a:p>
            <a:pPr lvl="1" eaLnBrk="1" hangingPunct="1">
              <a:lnSpc>
                <a:spcPct val="90000"/>
              </a:lnSpc>
            </a:pPr>
            <a:r>
              <a:rPr lang="en-US" dirty="0"/>
              <a:t>char</a:t>
            </a:r>
            <a:endParaRPr lang="ru-RU" dirty="0"/>
          </a:p>
          <a:p>
            <a:pPr lvl="1" eaLnBrk="1" hangingPunct="1">
              <a:lnSpc>
                <a:spcPct val="90000"/>
              </a:lnSpc>
            </a:pPr>
            <a:r>
              <a:rPr lang="en-US" dirty="0" err="1"/>
              <a:t>int</a:t>
            </a:r>
            <a:endParaRPr lang="en-US" dirty="0"/>
          </a:p>
          <a:p>
            <a:pPr lvl="2" eaLnBrk="1" hangingPunct="1">
              <a:lnSpc>
                <a:spcPct val="90000"/>
              </a:lnSpc>
            </a:pPr>
            <a:r>
              <a:rPr lang="en-US" dirty="0"/>
              <a:t>short, long</a:t>
            </a:r>
          </a:p>
          <a:p>
            <a:pPr lvl="2" eaLnBrk="1" hangingPunct="1">
              <a:lnSpc>
                <a:spcPct val="90000"/>
              </a:lnSpc>
            </a:pPr>
            <a:r>
              <a:rPr lang="en-US" dirty="0"/>
              <a:t>unsigned, signed</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Вещественные числа</a:t>
            </a:r>
          </a:p>
          <a:p>
            <a:pPr lvl="1" eaLnBrk="1" hangingPunct="1">
              <a:lnSpc>
                <a:spcPct val="90000"/>
              </a:lnSpc>
            </a:pPr>
            <a:r>
              <a:rPr lang="en-US" dirty="0"/>
              <a:t>float</a:t>
            </a:r>
          </a:p>
          <a:p>
            <a:pPr lvl="1" eaLnBrk="1" hangingPunct="1">
              <a:lnSpc>
                <a:spcPct val="90000"/>
              </a:lnSpc>
            </a:pPr>
            <a:r>
              <a:rPr lang="en-US" dirty="0"/>
              <a:t>double</a:t>
            </a:r>
          </a:p>
        </p:txBody>
      </p:sp>
    </p:spTree>
    <p:custDataLst>
      <p:tags r:id="rId1"/>
    </p:custDataLst>
    <p:extLst>
      <p:ext uri="{BB962C8B-B14F-4D97-AF65-F5344CB8AC3E}">
        <p14:creationId xmlns:p14="http://schemas.microsoft.com/office/powerpoint/2010/main" val="38670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5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5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500"/>
                                        <p:tgtEl>
                                          <p:spTgt spid="717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Effect transition="in" filter="fade">
                                      <p:cBhvr>
                                        <p:cTn id="19" dur="500"/>
                                        <p:tgtEl>
                                          <p:spTgt spid="717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5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500"/>
                                        <p:tgtEl>
                                          <p:spTgt spid="717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171">
                                            <p:txEl>
                                              <p:pRg st="7" end="7"/>
                                            </p:txEl>
                                          </p:spTgt>
                                        </p:tgtEl>
                                        <p:attrNameLst>
                                          <p:attrName>style.visibility</p:attrName>
                                        </p:attrNameLst>
                                      </p:cBhvr>
                                      <p:to>
                                        <p:strVal val="visible"/>
                                      </p:to>
                                    </p:set>
                                    <p:animEffect transition="in" filter="fade">
                                      <p:cBhvr>
                                        <p:cTn id="32" dur="500"/>
                                        <p:tgtEl>
                                          <p:spTgt spid="7171">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171">
                                            <p:txEl>
                                              <p:pRg st="8" end="8"/>
                                            </p:txEl>
                                          </p:spTgt>
                                        </p:tgtEl>
                                        <p:attrNameLst>
                                          <p:attrName>style.visibility</p:attrName>
                                        </p:attrNameLst>
                                      </p:cBhvr>
                                      <p:to>
                                        <p:strVal val="visible"/>
                                      </p:to>
                                    </p:set>
                                    <p:animEffect transition="in" filter="fade">
                                      <p:cBhvr>
                                        <p:cTn id="35" dur="500"/>
                                        <p:tgtEl>
                                          <p:spTgt spid="7171">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71">
                                            <p:txEl>
                                              <p:pRg st="9" end="9"/>
                                            </p:txEl>
                                          </p:spTgt>
                                        </p:tgtEl>
                                        <p:attrNameLst>
                                          <p:attrName>style.visibility</p:attrName>
                                        </p:attrNameLst>
                                      </p:cBhvr>
                                      <p:to>
                                        <p:strVal val="visible"/>
                                      </p:to>
                                    </p:set>
                                    <p:animEffect transition="in" filter="fade">
                                      <p:cBhvr>
                                        <p:cTn id="38" dur="500"/>
                                        <p:tgtEl>
                                          <p:spTgt spid="71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Поиск внутри строки</a:t>
            </a:r>
          </a:p>
        </p:txBody>
      </p:sp>
      <p:sp>
        <p:nvSpPr>
          <p:cNvPr id="3" name="Rectangle 2"/>
          <p:cNvSpPr/>
          <p:nvPr/>
        </p:nvSpPr>
        <p:spPr>
          <a:xfrm>
            <a:off x="1545456" y="1916832"/>
            <a:ext cx="9144000" cy="4154984"/>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 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'x'</a:t>
            </a:r>
            <a:r>
              <a:rPr lang="en-US" sz="2400" dirty="0">
                <a:solidFill>
                  <a:srgbClr val="000000"/>
                </a:solidFill>
                <a:latin typeface="Consolas" panose="020B0609020204030204" pitchFamily="49" charset="0"/>
              </a:rPr>
              <a:t>) == </a:t>
            </a:r>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a:t>
            </a:r>
            <a:r>
              <a:rPr lang="en-US" sz="2400" i="1" dirty="0" err="1">
                <a:solidFill>
                  <a:srgbClr val="000080"/>
                </a:solidFill>
                <a:latin typeface="Consolas" panose="020B0609020204030204" pitchFamily="49" charset="0"/>
              </a:rPr>
              <a:t>npos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find_first_of</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aeiouy"</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1); </a:t>
            </a:r>
            <a:r>
              <a:rPr lang="en-US" sz="2400" dirty="0">
                <a:solidFill>
                  <a:srgbClr val="008000"/>
                </a:solidFill>
                <a:latin typeface="Consolas" panose="020B0609020204030204" pitchFamily="49" charset="0"/>
              </a:rPr>
              <a:t>// 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4); </a:t>
            </a:r>
            <a:r>
              <a:rPr lang="en-US" sz="2400" dirty="0">
                <a:solidFill>
                  <a:srgbClr val="008000"/>
                </a:solidFill>
                <a:latin typeface="Consolas" panose="020B0609020204030204" pitchFamily="49" charset="0"/>
              </a:rPr>
              <a:t>// first 'o' letter</a:t>
            </a:r>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7); </a:t>
            </a:r>
            <a:r>
              <a:rPr lang="en-US" sz="2400" dirty="0">
                <a:solidFill>
                  <a:srgbClr val="008000"/>
                </a:solidFill>
                <a:latin typeface="Consolas" panose="020B0609020204030204" pitchFamily="49" charset="0"/>
              </a:rPr>
              <a:t>// last 'o' letter</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5) == 7);</a:t>
            </a:r>
            <a:endParaRPr lang="ru-RU" sz="2400" dirty="0"/>
          </a:p>
        </p:txBody>
      </p:sp>
    </p:spTree>
    <p:extLst>
      <p:ext uri="{BB962C8B-B14F-4D97-AF65-F5344CB8AC3E}">
        <p14:creationId xmlns:p14="http://schemas.microsoft.com/office/powerpoint/2010/main" val="410299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Замена внутри строки</a:t>
            </a:r>
          </a:p>
        </p:txBody>
      </p:sp>
      <p:sp>
        <p:nvSpPr>
          <p:cNvPr id="3" name="Rectangle 2"/>
          <p:cNvSpPr/>
          <p:nvPr/>
        </p:nvSpPr>
        <p:spPr>
          <a:xfrm>
            <a:off x="1948408" y="2564904"/>
            <a:ext cx="8352928" cy="2677656"/>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(0, 5,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"Goodbye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a:t>
            </a:r>
            <a:r>
              <a:rPr lang="en-US" sz="2400" dirty="0" err="1">
                <a:solidFill>
                  <a:srgbClr val="A31515"/>
                </a:solidFill>
                <a:latin typeface="Consolas" panose="020B0609020204030204" pitchFamily="49" charset="0"/>
              </a:rPr>
              <a:t>cat"s</a:t>
            </a:r>
            <a:r>
              <a:rPr lang="en-US" sz="2400" dirty="0">
                <a:solidFill>
                  <a:srgbClr val="000000"/>
                </a:solidFill>
                <a:latin typeface="Consolas" panose="020B0609020204030204" pitchFamily="49" charset="0"/>
              </a:rPr>
              <a:t>;</a:t>
            </a:r>
          </a:p>
          <a:p>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(10, 3,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8, 5);</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9111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string_view</a:t>
            </a:r>
            <a:endParaRPr lang="ru-RU" dirty="0"/>
          </a:p>
        </p:txBody>
      </p:sp>
      <p:sp>
        <p:nvSpPr>
          <p:cNvPr id="4" name="Text Placeholder 3"/>
          <p:cNvSpPr>
            <a:spLocks noGrp="1"/>
          </p:cNvSpPr>
          <p:nvPr>
            <p:ph type="body" idx="1"/>
          </p:nvPr>
        </p:nvSpPr>
        <p:spPr/>
        <p:txBody>
          <a:bodyPr/>
          <a:lstStyle/>
          <a:p>
            <a:endParaRPr lang="ru-RU"/>
          </a:p>
        </p:txBody>
      </p:sp>
    </p:spTree>
    <p:extLst>
      <p:ext uri="{BB962C8B-B14F-4D97-AF65-F5344CB8AC3E}">
        <p14:creationId xmlns:p14="http://schemas.microsoft.com/office/powerpoint/2010/main" val="39860480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hlinkClick r:id="rId3"/>
              </a:rPr>
              <a:t>string_view</a:t>
            </a:r>
            <a:endParaRPr lang="ru-RU" dirty="0"/>
          </a:p>
        </p:txBody>
      </p:sp>
      <p:sp>
        <p:nvSpPr>
          <p:cNvPr id="5" name="Content Placeholder 4"/>
          <p:cNvSpPr>
            <a:spLocks noGrp="1"/>
          </p:cNvSpPr>
          <p:nvPr>
            <p:ph idx="1"/>
          </p:nvPr>
        </p:nvSpPr>
        <p:spPr/>
        <p:txBody>
          <a:bodyPr>
            <a:normAutofit/>
          </a:bodyPr>
          <a:lstStyle/>
          <a:p>
            <a:r>
              <a:rPr lang="ru-RU" dirty="0"/>
              <a:t>Легковесный объект, ссылающийся на неизменную последовательность символов в памяти</a:t>
            </a:r>
          </a:p>
          <a:p>
            <a:pPr lvl="1"/>
            <a:r>
              <a:rPr lang="ru-RU" dirty="0"/>
              <a:t>Ссылка на часть строки</a:t>
            </a:r>
          </a:p>
          <a:p>
            <a:r>
              <a:rPr lang="ru-RU" dirty="0"/>
              <a:t>Не владеет символьными данными</a:t>
            </a:r>
          </a:p>
          <a:p>
            <a:pPr lvl="1"/>
            <a:r>
              <a:rPr lang="ru-RU" dirty="0"/>
              <a:t>При разрушении </a:t>
            </a:r>
            <a:r>
              <a:rPr lang="en-US" dirty="0" err="1"/>
              <a:t>string_view</a:t>
            </a:r>
            <a:r>
              <a:rPr lang="ru-RU" dirty="0"/>
              <a:t> строка не удаляется</a:t>
            </a:r>
          </a:p>
          <a:p>
            <a:pPr lvl="1"/>
            <a:r>
              <a:rPr lang="ru-RU" dirty="0"/>
              <a:t>После разрушения строки использовать ссылавшийся на нее </a:t>
            </a:r>
            <a:r>
              <a:rPr lang="en-US" dirty="0" err="1"/>
              <a:t>string_view</a:t>
            </a:r>
            <a:r>
              <a:rPr lang="ru-RU" dirty="0"/>
              <a:t> нельзя</a:t>
            </a:r>
          </a:p>
        </p:txBody>
      </p:sp>
    </p:spTree>
    <p:extLst>
      <p:ext uri="{BB962C8B-B14F-4D97-AF65-F5344CB8AC3E}">
        <p14:creationId xmlns:p14="http://schemas.microsoft.com/office/powerpoint/2010/main" val="1960663902"/>
      </p:ext>
    </p:extLst>
  </p:cSld>
  <p:clrMapOvr>
    <a:masterClrMapping/>
  </p:clrMapOvr>
  <p:extLst>
    <p:ext uri="{6950BFC3-D8DA-4A85-94F7-54DA5524770B}">
      <p188:commentRel xmlns:p188="http://schemas.microsoft.com/office/powerpoint/2018/8/main" r:id="rId2"/>
    </p:ext>
  </p:extLs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Прямоугольник 21">
            <a:extLst>
              <a:ext uri="{FF2B5EF4-FFF2-40B4-BE49-F238E27FC236}">
                <a16:creationId xmlns:a16="http://schemas.microsoft.com/office/drawing/2014/main" id="{8F931F59-35AE-EB55-D812-B01B50A41CBF}"/>
              </a:ext>
            </a:extLst>
          </p:cNvPr>
          <p:cNvSpPr/>
          <p:nvPr/>
        </p:nvSpPr>
        <p:spPr>
          <a:xfrm>
            <a:off x="2207568" y="3789040"/>
            <a:ext cx="1368152" cy="108012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Заголовок 3">
            <a:extLst>
              <a:ext uri="{FF2B5EF4-FFF2-40B4-BE49-F238E27FC236}">
                <a16:creationId xmlns:a16="http://schemas.microsoft.com/office/drawing/2014/main" id="{6449A098-F3E6-279F-F10E-9B62CC87EEF2}"/>
              </a:ext>
            </a:extLst>
          </p:cNvPr>
          <p:cNvSpPr>
            <a:spLocks noGrp="1"/>
          </p:cNvSpPr>
          <p:nvPr>
            <p:ph type="title"/>
          </p:nvPr>
        </p:nvSpPr>
        <p:spPr/>
        <p:txBody>
          <a:bodyPr/>
          <a:lstStyle/>
          <a:p>
            <a:r>
              <a:rPr lang="ru-RU" dirty="0"/>
              <a:t>Устройство </a:t>
            </a:r>
            <a:r>
              <a:rPr lang="en-US" dirty="0" err="1"/>
              <a:t>string_view</a:t>
            </a:r>
            <a:endParaRPr lang="ru-RU" dirty="0"/>
          </a:p>
        </p:txBody>
      </p:sp>
      <p:sp>
        <p:nvSpPr>
          <p:cNvPr id="5" name="Прямоугольник 4">
            <a:extLst>
              <a:ext uri="{FF2B5EF4-FFF2-40B4-BE49-F238E27FC236}">
                <a16:creationId xmlns:a16="http://schemas.microsoft.com/office/drawing/2014/main" id="{999F08C0-2221-AF26-AA8B-2C7F5A001B70}"/>
              </a:ext>
            </a:extLst>
          </p:cNvPr>
          <p:cNvSpPr/>
          <p:nvPr/>
        </p:nvSpPr>
        <p:spPr>
          <a:xfrm>
            <a:off x="2567608"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endParaRPr lang="ru-RU" dirty="0"/>
          </a:p>
        </p:txBody>
      </p:sp>
      <p:sp>
        <p:nvSpPr>
          <p:cNvPr id="6" name="Прямоугольник 5">
            <a:extLst>
              <a:ext uri="{FF2B5EF4-FFF2-40B4-BE49-F238E27FC236}">
                <a16:creationId xmlns:a16="http://schemas.microsoft.com/office/drawing/2014/main" id="{7D3365BF-23F8-0243-E7D6-1D9FCB65E941}"/>
              </a:ext>
            </a:extLst>
          </p:cNvPr>
          <p:cNvSpPr/>
          <p:nvPr/>
        </p:nvSpPr>
        <p:spPr>
          <a:xfrm>
            <a:off x="2999656"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endParaRPr lang="ru-RU" dirty="0"/>
          </a:p>
        </p:txBody>
      </p:sp>
      <p:sp>
        <p:nvSpPr>
          <p:cNvPr id="7" name="Прямоугольник 6">
            <a:extLst>
              <a:ext uri="{FF2B5EF4-FFF2-40B4-BE49-F238E27FC236}">
                <a16:creationId xmlns:a16="http://schemas.microsoft.com/office/drawing/2014/main" id="{AEA10FEA-7FDC-FB61-7625-080937C0FBF3}"/>
              </a:ext>
            </a:extLst>
          </p:cNvPr>
          <p:cNvSpPr/>
          <p:nvPr/>
        </p:nvSpPr>
        <p:spPr>
          <a:xfrm>
            <a:off x="3431704"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endParaRPr lang="ru-RU" dirty="0"/>
          </a:p>
        </p:txBody>
      </p:sp>
      <p:sp>
        <p:nvSpPr>
          <p:cNvPr id="8" name="Прямоугольник 7">
            <a:extLst>
              <a:ext uri="{FF2B5EF4-FFF2-40B4-BE49-F238E27FC236}">
                <a16:creationId xmlns:a16="http://schemas.microsoft.com/office/drawing/2014/main" id="{825B55EE-8130-680B-C9EC-6C39CCC03812}"/>
              </a:ext>
            </a:extLst>
          </p:cNvPr>
          <p:cNvSpPr/>
          <p:nvPr/>
        </p:nvSpPr>
        <p:spPr>
          <a:xfrm>
            <a:off x="3863752"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endParaRPr lang="ru-RU" dirty="0"/>
          </a:p>
        </p:txBody>
      </p:sp>
      <p:sp>
        <p:nvSpPr>
          <p:cNvPr id="9" name="Прямоугольник 8">
            <a:extLst>
              <a:ext uri="{FF2B5EF4-FFF2-40B4-BE49-F238E27FC236}">
                <a16:creationId xmlns:a16="http://schemas.microsoft.com/office/drawing/2014/main" id="{2BDE4F55-2BFD-3489-3AE1-DC81FAD9AFFB}"/>
              </a:ext>
            </a:extLst>
          </p:cNvPr>
          <p:cNvSpPr/>
          <p:nvPr/>
        </p:nvSpPr>
        <p:spPr>
          <a:xfrm>
            <a:off x="4295800"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t>
            </a:r>
            <a:endParaRPr lang="ru-RU" dirty="0"/>
          </a:p>
        </p:txBody>
      </p:sp>
      <p:sp>
        <p:nvSpPr>
          <p:cNvPr id="10" name="Прямоугольник 9">
            <a:extLst>
              <a:ext uri="{FF2B5EF4-FFF2-40B4-BE49-F238E27FC236}">
                <a16:creationId xmlns:a16="http://schemas.microsoft.com/office/drawing/2014/main" id="{87AB4533-6759-49ED-85DC-7ACE69BE6A7B}"/>
              </a:ext>
            </a:extLst>
          </p:cNvPr>
          <p:cNvSpPr/>
          <p:nvPr/>
        </p:nvSpPr>
        <p:spPr>
          <a:xfrm>
            <a:off x="2334608" y="3935695"/>
            <a:ext cx="1152128" cy="3600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ru-RU" dirty="0"/>
          </a:p>
        </p:txBody>
      </p:sp>
      <p:sp>
        <p:nvSpPr>
          <p:cNvPr id="11" name="Прямоугольник 10">
            <a:extLst>
              <a:ext uri="{FF2B5EF4-FFF2-40B4-BE49-F238E27FC236}">
                <a16:creationId xmlns:a16="http://schemas.microsoft.com/office/drawing/2014/main" id="{9875CA65-B73C-FAE2-9D23-065A6E48BAB8}"/>
              </a:ext>
            </a:extLst>
          </p:cNvPr>
          <p:cNvSpPr/>
          <p:nvPr/>
        </p:nvSpPr>
        <p:spPr>
          <a:xfrm>
            <a:off x="2334608" y="4410422"/>
            <a:ext cx="1152128" cy="3600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size: 5</a:t>
            </a:r>
            <a:endParaRPr lang="ru-RU" dirty="0"/>
          </a:p>
        </p:txBody>
      </p:sp>
      <p:sp>
        <p:nvSpPr>
          <p:cNvPr id="12" name="Прямоугольник 11">
            <a:extLst>
              <a:ext uri="{FF2B5EF4-FFF2-40B4-BE49-F238E27FC236}">
                <a16:creationId xmlns:a16="http://schemas.microsoft.com/office/drawing/2014/main" id="{0AE3A8C6-178A-69D2-7332-44DE27A78B78}"/>
              </a:ext>
            </a:extLst>
          </p:cNvPr>
          <p:cNvSpPr/>
          <p:nvPr/>
        </p:nvSpPr>
        <p:spPr>
          <a:xfrm>
            <a:off x="4727848"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ru-RU" dirty="0"/>
          </a:p>
        </p:txBody>
      </p:sp>
      <p:sp>
        <p:nvSpPr>
          <p:cNvPr id="13" name="Прямоугольник 12">
            <a:extLst>
              <a:ext uri="{FF2B5EF4-FFF2-40B4-BE49-F238E27FC236}">
                <a16:creationId xmlns:a16="http://schemas.microsoft.com/office/drawing/2014/main" id="{45947C34-B4B8-713A-8FCA-723810285273}"/>
              </a:ext>
            </a:extLst>
          </p:cNvPr>
          <p:cNvSpPr/>
          <p:nvPr/>
        </p:nvSpPr>
        <p:spPr>
          <a:xfrm>
            <a:off x="5159896"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endParaRPr lang="ru-RU" dirty="0"/>
          </a:p>
        </p:txBody>
      </p:sp>
      <p:sp>
        <p:nvSpPr>
          <p:cNvPr id="14" name="Прямоугольник 13">
            <a:extLst>
              <a:ext uri="{FF2B5EF4-FFF2-40B4-BE49-F238E27FC236}">
                <a16:creationId xmlns:a16="http://schemas.microsoft.com/office/drawing/2014/main" id="{B026927F-353A-D2EF-1831-0FFA3AFE4FF2}"/>
              </a:ext>
            </a:extLst>
          </p:cNvPr>
          <p:cNvSpPr/>
          <p:nvPr/>
        </p:nvSpPr>
        <p:spPr>
          <a:xfrm>
            <a:off x="5591944"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t>
            </a:r>
            <a:endParaRPr lang="ru-RU" dirty="0"/>
          </a:p>
        </p:txBody>
      </p:sp>
      <p:sp>
        <p:nvSpPr>
          <p:cNvPr id="15" name="Прямоугольник 14">
            <a:extLst>
              <a:ext uri="{FF2B5EF4-FFF2-40B4-BE49-F238E27FC236}">
                <a16:creationId xmlns:a16="http://schemas.microsoft.com/office/drawing/2014/main" id="{7AF0D6D5-B92F-43F0-4B06-CAAC4AF20EC6}"/>
              </a:ext>
            </a:extLst>
          </p:cNvPr>
          <p:cNvSpPr/>
          <p:nvPr/>
        </p:nvSpPr>
        <p:spPr>
          <a:xfrm>
            <a:off x="6023992"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endParaRPr lang="ru-RU" dirty="0"/>
          </a:p>
        </p:txBody>
      </p:sp>
      <p:sp>
        <p:nvSpPr>
          <p:cNvPr id="16" name="Прямоугольник 15">
            <a:extLst>
              <a:ext uri="{FF2B5EF4-FFF2-40B4-BE49-F238E27FC236}">
                <a16:creationId xmlns:a16="http://schemas.microsoft.com/office/drawing/2014/main" id="{0A5C912D-1914-6353-13BD-8A6A48523943}"/>
              </a:ext>
            </a:extLst>
          </p:cNvPr>
          <p:cNvSpPr/>
          <p:nvPr/>
        </p:nvSpPr>
        <p:spPr>
          <a:xfrm>
            <a:off x="6456040"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endParaRPr lang="ru-RU" dirty="0"/>
          </a:p>
        </p:txBody>
      </p:sp>
      <p:sp>
        <p:nvSpPr>
          <p:cNvPr id="17" name="Прямоугольник 16">
            <a:extLst>
              <a:ext uri="{FF2B5EF4-FFF2-40B4-BE49-F238E27FC236}">
                <a16:creationId xmlns:a16="http://schemas.microsoft.com/office/drawing/2014/main" id="{764BC7BE-4FB8-29E1-72BB-C06CFA317FBA}"/>
              </a:ext>
            </a:extLst>
          </p:cNvPr>
          <p:cNvSpPr/>
          <p:nvPr/>
        </p:nvSpPr>
        <p:spPr>
          <a:xfrm>
            <a:off x="6888088"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ru-RU" dirty="0"/>
          </a:p>
        </p:txBody>
      </p:sp>
      <p:cxnSp>
        <p:nvCxnSpPr>
          <p:cNvPr id="19" name="Прямая со стрелкой 18">
            <a:extLst>
              <a:ext uri="{FF2B5EF4-FFF2-40B4-BE49-F238E27FC236}">
                <a16:creationId xmlns:a16="http://schemas.microsoft.com/office/drawing/2014/main" id="{78514393-AAD8-44CA-0C4D-4D13008F77D7}"/>
              </a:ext>
            </a:extLst>
          </p:cNvPr>
          <p:cNvCxnSpPr>
            <a:cxnSpLocks/>
            <a:stCxn id="10" idx="3"/>
            <a:endCxn id="5" idx="2"/>
          </p:cNvCxnSpPr>
          <p:nvPr/>
        </p:nvCxnSpPr>
        <p:spPr>
          <a:xfrm flipH="1" flipV="1">
            <a:off x="2783632" y="2564905"/>
            <a:ext cx="703104" cy="1550811"/>
          </a:xfrm>
          <a:prstGeom prst="curvedConnector4">
            <a:avLst>
              <a:gd name="adj1" fmla="val -32513"/>
              <a:gd name="adj2" fmla="val 5580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Прямоугольник 24">
            <a:extLst>
              <a:ext uri="{FF2B5EF4-FFF2-40B4-BE49-F238E27FC236}">
                <a16:creationId xmlns:a16="http://schemas.microsoft.com/office/drawing/2014/main" id="{9B0AFCF0-0D56-7A5E-84F9-97A59BAF8641}"/>
              </a:ext>
            </a:extLst>
          </p:cNvPr>
          <p:cNvSpPr/>
          <p:nvPr/>
        </p:nvSpPr>
        <p:spPr>
          <a:xfrm>
            <a:off x="6096800" y="3789040"/>
            <a:ext cx="1368152" cy="108012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Прямоугольник 25">
            <a:extLst>
              <a:ext uri="{FF2B5EF4-FFF2-40B4-BE49-F238E27FC236}">
                <a16:creationId xmlns:a16="http://schemas.microsoft.com/office/drawing/2014/main" id="{14890E1C-8B14-9B47-6F81-203074FAA8A4}"/>
              </a:ext>
            </a:extLst>
          </p:cNvPr>
          <p:cNvSpPr/>
          <p:nvPr/>
        </p:nvSpPr>
        <p:spPr>
          <a:xfrm>
            <a:off x="6223840" y="3935695"/>
            <a:ext cx="1152128" cy="3600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ru-RU" dirty="0"/>
          </a:p>
        </p:txBody>
      </p:sp>
      <p:sp>
        <p:nvSpPr>
          <p:cNvPr id="27" name="Прямоугольник 26">
            <a:extLst>
              <a:ext uri="{FF2B5EF4-FFF2-40B4-BE49-F238E27FC236}">
                <a16:creationId xmlns:a16="http://schemas.microsoft.com/office/drawing/2014/main" id="{04F20227-4064-0527-25EA-F4B2C7AAE490}"/>
              </a:ext>
            </a:extLst>
          </p:cNvPr>
          <p:cNvSpPr/>
          <p:nvPr/>
        </p:nvSpPr>
        <p:spPr>
          <a:xfrm>
            <a:off x="6223840" y="4410422"/>
            <a:ext cx="1152128" cy="3600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size: 5</a:t>
            </a:r>
            <a:endParaRPr lang="ru-RU" dirty="0"/>
          </a:p>
        </p:txBody>
      </p:sp>
      <p:cxnSp>
        <p:nvCxnSpPr>
          <p:cNvPr id="28" name="Прямая со стрелкой 18">
            <a:extLst>
              <a:ext uri="{FF2B5EF4-FFF2-40B4-BE49-F238E27FC236}">
                <a16:creationId xmlns:a16="http://schemas.microsoft.com/office/drawing/2014/main" id="{F51D4F6F-4ED8-D73A-74D3-465397B10550}"/>
              </a:ext>
            </a:extLst>
          </p:cNvPr>
          <p:cNvCxnSpPr>
            <a:cxnSpLocks/>
            <a:stCxn id="26" idx="0"/>
            <a:endCxn id="13" idx="2"/>
          </p:cNvCxnSpPr>
          <p:nvPr/>
        </p:nvCxnSpPr>
        <p:spPr>
          <a:xfrm rot="16200000" flipV="1">
            <a:off x="5402518" y="2538308"/>
            <a:ext cx="1370791" cy="1423984"/>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43402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t>Конструирование </a:t>
            </a:r>
            <a:r>
              <a:rPr lang="en-US" dirty="0" err="1"/>
              <a:t>string_view</a:t>
            </a:r>
            <a:endParaRPr lang="ru-RU" dirty="0"/>
          </a:p>
        </p:txBody>
      </p:sp>
      <p:sp>
        <p:nvSpPr>
          <p:cNvPr id="5" name="Rectangle 4"/>
          <p:cNvSpPr/>
          <p:nvPr/>
        </p:nvSpPr>
        <p:spPr>
          <a:xfrm>
            <a:off x="1496938" y="1988841"/>
            <a:ext cx="9144000" cy="4524315"/>
          </a:xfrm>
          <a:prstGeom prst="rect">
            <a:avLst/>
          </a:prstGeom>
        </p:spPr>
        <p:txBody>
          <a:bodyPr wrap="square">
            <a:spAutoFit/>
          </a:bodyPr>
          <a:lstStyle/>
          <a:p>
            <a:r>
              <a:rPr lang="it-IT" sz="2400" dirty="0" err="1">
                <a:solidFill>
                  <a:srgbClr val="0000FF"/>
                </a:solidFill>
                <a:latin typeface="Consolas" panose="020B0609020204030204" pitchFamily="49" charset="0"/>
              </a:rPr>
              <a:t>const</a:t>
            </a:r>
            <a:r>
              <a:rPr lang="it-IT" sz="2400" dirty="0">
                <a:solidFill>
                  <a:srgbClr val="000000"/>
                </a:solidFill>
                <a:latin typeface="Consolas" panose="020B0609020204030204" pitchFamily="49" charset="0"/>
              </a:rPr>
              <a:t> </a:t>
            </a:r>
            <a:r>
              <a:rPr lang="it-IT" sz="2400" dirty="0" err="1">
                <a:solidFill>
                  <a:srgbClr val="0000FF"/>
                </a:solidFill>
                <a:latin typeface="Consolas" panose="020B0609020204030204" pitchFamily="49" charset="0"/>
              </a:rPr>
              <a:t>char</a:t>
            </a:r>
            <a:r>
              <a:rPr lang="it-IT" sz="2400" dirty="0">
                <a:solidFill>
                  <a:srgbClr val="000000"/>
                </a:solidFill>
                <a:latin typeface="Consolas" panose="020B0609020204030204" pitchFamily="49" charset="0"/>
              </a:rPr>
              <a:t> </a:t>
            </a:r>
            <a:r>
              <a:rPr lang="it-IT" sz="2400" dirty="0" err="1">
                <a:solidFill>
                  <a:srgbClr val="000000"/>
                </a:solidFill>
                <a:latin typeface="Consolas" panose="020B0609020204030204" pitchFamily="49" charset="0"/>
              </a:rPr>
              <a:t>arr</a:t>
            </a:r>
            <a:r>
              <a:rPr lang="it-IT" sz="2400" dirty="0">
                <a:solidFill>
                  <a:srgbClr val="000000"/>
                </a:solidFill>
                <a:latin typeface="Consolas" panose="020B0609020204030204" pitchFamily="49" charset="0"/>
              </a:rPr>
              <a:t>[] = { </a:t>
            </a:r>
            <a:r>
              <a:rPr lang="it-IT" sz="2400" dirty="0">
                <a:solidFill>
                  <a:srgbClr val="A31515"/>
                </a:solidFill>
                <a:latin typeface="Consolas" panose="020B0609020204030204" pitchFamily="49" charset="0"/>
              </a:rPr>
              <a:t>'H'</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'e'</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'o'</a:t>
            </a:r>
            <a:r>
              <a:rPr lang="it-IT" sz="2400" dirty="0">
                <a:solidFill>
                  <a:srgbClr val="000000"/>
                </a:solidFill>
                <a:latin typeface="Consolas" panose="020B0609020204030204" pitchFamily="49" charset="0"/>
              </a:rPr>
              <a:t> };</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v(</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v.length</a:t>
            </a:r>
            <a:r>
              <a:rPr lang="en-US" sz="2400" dirty="0">
                <a:solidFill>
                  <a:srgbClr val="000000"/>
                </a:solidFill>
                <a:latin typeface="Consolas" panose="020B0609020204030204" pitchFamily="49" charset="0"/>
              </a:rPr>
              <a:t>() ==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v.data</a:t>
            </a:r>
            <a:r>
              <a:rPr lang="en-US" sz="2400" dirty="0">
                <a:solidFill>
                  <a:srgbClr val="000000"/>
                </a:solidFill>
                <a:latin typeface="Consolas" panose="020B0609020204030204" pitchFamily="49" charset="0"/>
              </a:rPr>
              <a:t>() == &amp;</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[0]); </a:t>
            </a:r>
            <a:r>
              <a:rPr lang="en-US" sz="2400" dirty="0">
                <a:solidFill>
                  <a:srgbClr val="008000"/>
                </a:solidFill>
                <a:latin typeface="Consolas" panose="020B0609020204030204" pitchFamily="49" charset="0"/>
              </a:rPr>
              <a:t>// view uses </a:t>
            </a:r>
            <a:r>
              <a:rPr lang="en-US" sz="2400" dirty="0" err="1">
                <a:solidFill>
                  <a:srgbClr val="008000"/>
                </a:solidFill>
                <a:latin typeface="Consolas" panose="020B0609020204030204" pitchFamily="49" charset="0"/>
              </a:rPr>
              <a:t>arr's</a:t>
            </a:r>
            <a:r>
              <a:rPr lang="en-US" sz="2400" dirty="0">
                <a:solidFill>
                  <a:srgbClr val="008000"/>
                </a:solidFill>
                <a:latin typeface="Consolas" panose="020B0609020204030204" pitchFamily="49" charset="0"/>
              </a:rPr>
              <a:t> data</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s(</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 s;</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sv.data</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s.length</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 4);</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4);</a:t>
            </a:r>
            <a:endParaRPr lang="ru-RU" sz="2400" dirty="0"/>
          </a:p>
        </p:txBody>
      </p:sp>
    </p:spTree>
    <p:extLst>
      <p:ext uri="{BB962C8B-B14F-4D97-AF65-F5344CB8AC3E}">
        <p14:creationId xmlns:p14="http://schemas.microsoft.com/office/powerpoint/2010/main" val="188279266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a:t>
            </a:r>
          </a:p>
        </p:txBody>
      </p:sp>
      <p:sp>
        <p:nvSpPr>
          <p:cNvPr id="3" name="Rectangle 2"/>
          <p:cNvSpPr/>
          <p:nvPr/>
        </p:nvSpPr>
        <p:spPr>
          <a:xfrm>
            <a:off x="1524000" y="1628801"/>
            <a:ext cx="9144000" cy="2554545"/>
          </a:xfrm>
          <a:prstGeom prst="rect">
            <a:avLst/>
          </a:prstGeom>
        </p:spPr>
        <p:txBody>
          <a:bodyPr wrap="square">
            <a:spAutoFit/>
          </a:bodyPr>
          <a:lstStyle/>
          <a:p>
            <a:r>
              <a:rPr lang="en-US" sz="2000" dirty="0">
                <a:solidFill>
                  <a:srgbClr val="0000FF"/>
                </a:solidFill>
                <a:latin typeface="Consolas" panose="020B0609020204030204" pitchFamily="49" charset="0"/>
              </a:rPr>
              <a:t>auto</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url</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"http://en.cppreference.com/w/</a:t>
            </a:r>
            <a:r>
              <a:rPr lang="en-US" sz="2000" dirty="0" err="1">
                <a:solidFill>
                  <a:srgbClr val="A31515"/>
                </a:solidFill>
                <a:latin typeface="Consolas" panose="020B0609020204030204" pitchFamily="49" charset="0"/>
              </a:rPr>
              <a:t>cpp</a:t>
            </a:r>
            <a:r>
              <a:rPr lang="en-US" sz="2000" dirty="0">
                <a:solidFill>
                  <a:srgbClr val="A31515"/>
                </a:solidFill>
                <a:latin typeface="Consolas" panose="020B0609020204030204" pitchFamily="49" charset="0"/>
              </a:rPr>
              <a:t>/string/</a:t>
            </a:r>
            <a:r>
              <a:rPr lang="en-US" sz="2000" dirty="0" err="1">
                <a:solidFill>
                  <a:srgbClr val="A31515"/>
                </a:solidFill>
                <a:latin typeface="Consolas" panose="020B0609020204030204" pitchFamily="49" charset="0"/>
              </a:rPr>
              <a:t>basic_string_view"s</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scheme(&amp;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0</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4);</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(scheme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domain(&amp;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7</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19);</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(domain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"en.cppreference.com"</a:t>
            </a:r>
            <a:r>
              <a:rPr lang="en-US" sz="2000" dirty="0">
                <a:solidFill>
                  <a:srgbClr val="000000"/>
                </a:solidFill>
                <a:latin typeface="Consolas" panose="020B0609020204030204" pitchFamily="49" charset="0"/>
              </a:rPr>
              <a:t>);</a:t>
            </a:r>
            <a:endParaRPr lang="ru-RU" sz="2000" dirty="0"/>
          </a:p>
        </p:txBody>
      </p:sp>
    </p:spTree>
    <p:extLst>
      <p:ext uri="{BB962C8B-B14F-4D97-AF65-F5344CB8AC3E}">
        <p14:creationId xmlns:p14="http://schemas.microsoft.com/office/powerpoint/2010/main" val="250898217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1F7618A1-8066-48FD-9768-0D1E0D858D10}"/>
              </a:ext>
            </a:extLst>
          </p:cNvPr>
          <p:cNvSpPr>
            <a:spLocks noGrp="1"/>
          </p:cNvSpPr>
          <p:nvPr>
            <p:ph type="title"/>
          </p:nvPr>
        </p:nvSpPr>
        <p:spPr/>
        <p:txBody>
          <a:bodyPr/>
          <a:lstStyle/>
          <a:p>
            <a:r>
              <a:rPr lang="en-US" dirty="0"/>
              <a:t>std::vector</a:t>
            </a:r>
            <a:endParaRPr lang="ru-RU" dirty="0"/>
          </a:p>
        </p:txBody>
      </p:sp>
      <p:sp>
        <p:nvSpPr>
          <p:cNvPr id="4" name="Текст 3">
            <a:extLst>
              <a:ext uri="{FF2B5EF4-FFF2-40B4-BE49-F238E27FC236}">
                <a16:creationId xmlns:a16="http://schemas.microsoft.com/office/drawing/2014/main" id="{6CBE0ACE-5176-4178-A082-B46C84248C9A}"/>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69645745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ru-RU" dirty="0"/>
              <a:t>Вектор</a:t>
            </a:r>
            <a:r>
              <a:rPr lang="en-US" dirty="0"/>
              <a:t> </a:t>
            </a:r>
            <a:r>
              <a:rPr lang="en-US" dirty="0">
                <a:solidFill>
                  <a:srgbClr val="FF0000"/>
                </a:solidFill>
                <a:hlinkClick r:id="rId4"/>
              </a:rPr>
              <a:t>std::vector</a:t>
            </a:r>
            <a:endParaRPr lang="ru-RU" dirty="0">
              <a:solidFill>
                <a:srgbClr val="FF0000"/>
              </a:solidFill>
            </a:endParaRPr>
          </a:p>
        </p:txBody>
      </p:sp>
      <p:sp>
        <p:nvSpPr>
          <p:cNvPr id="39939" name="Rectangle 3"/>
          <p:cNvSpPr>
            <a:spLocks noGrp="1" noChangeArrowheads="1"/>
          </p:cNvSpPr>
          <p:nvPr>
            <p:ph idx="1"/>
          </p:nvPr>
        </p:nvSpPr>
        <p:spPr/>
        <p:txBody>
          <a:bodyPr>
            <a:normAutofit/>
          </a:bodyPr>
          <a:lstStyle/>
          <a:p>
            <a:pPr eaLnBrk="1" hangingPunct="1">
              <a:defRPr/>
            </a:pPr>
            <a:r>
              <a:rPr lang="ru-RU" dirty="0">
                <a:latin typeface="+mn-lt"/>
              </a:rPr>
              <a:t>Контейнер для хранения динамического массива элементов произвольного типа</a:t>
            </a:r>
          </a:p>
          <a:p>
            <a:pPr lvl="1" eaLnBrk="1" hangingPunct="1">
              <a:defRPr/>
            </a:pPr>
            <a:r>
              <a:rPr lang="ru-RU" dirty="0"/>
              <a:t>А</a:t>
            </a:r>
            <a:r>
              <a:rPr lang="ru-RU" dirty="0">
                <a:latin typeface="+mn-lt"/>
              </a:rPr>
              <a:t>втоматиз</a:t>
            </a:r>
            <a:r>
              <a:rPr lang="ru-RU" dirty="0"/>
              <a:t>ирует</a:t>
            </a:r>
            <a:r>
              <a:rPr lang="ru-RU" dirty="0">
                <a:latin typeface="+mn-lt"/>
              </a:rPr>
              <a:t> процесса управления памятью</a:t>
            </a:r>
          </a:p>
          <a:p>
            <a:pPr lvl="1">
              <a:defRPr/>
            </a:pPr>
            <a:r>
              <a:rPr lang="ru-RU" dirty="0">
                <a:latin typeface="+mn-lt"/>
              </a:rPr>
              <a:t>К элементам массива предоставляется индексированный доступ</a:t>
            </a:r>
            <a:endParaRPr lang="en-US" dirty="0">
              <a:latin typeface="+mn-lt"/>
            </a:endParaRPr>
          </a:p>
          <a:p>
            <a:pPr lvl="1">
              <a:defRPr/>
            </a:pPr>
            <a:r>
              <a:rPr lang="ru-RU" dirty="0"/>
              <a:t>Элементы в памяти хранятся непрерывным блоком</a:t>
            </a:r>
            <a:endParaRPr lang="en-US" dirty="0">
              <a:latin typeface="+mn-lt"/>
            </a:endParaRPr>
          </a:p>
          <a:p>
            <a:pPr lvl="1">
              <a:defRPr/>
            </a:pPr>
            <a:r>
              <a:rPr lang="ru-RU" dirty="0"/>
              <a:t>Наиболее часто используемый контейнер</a:t>
            </a:r>
          </a:p>
          <a:p>
            <a:pPr lvl="1" eaLnBrk="1" hangingPunct="1">
              <a:defRPr/>
            </a:pPr>
            <a:r>
              <a:rPr lang="ru-RU" dirty="0">
                <a:latin typeface="+mn-lt"/>
              </a:rPr>
              <a:t>Для использования данного класса необходимо подключить заголовочный файл </a:t>
            </a:r>
            <a:r>
              <a:rPr lang="en-US" dirty="0">
                <a:latin typeface="+mn-lt"/>
              </a:rPr>
              <a:t>&lt;vector&gt;”</a:t>
            </a:r>
            <a:endParaRPr lang="ru-RU" dirty="0">
              <a:latin typeface="+mn-lt"/>
            </a:endParaRPr>
          </a:p>
        </p:txBody>
      </p:sp>
    </p:spTree>
    <p:custDataLst>
      <p:tags r:id="rId1"/>
    </p:custDataLst>
    <p:extLst>
      <p:ext uri="{BB962C8B-B14F-4D97-AF65-F5344CB8AC3E}">
        <p14:creationId xmlns:p14="http://schemas.microsoft.com/office/powerpoint/2010/main" val="285830902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CDD58C1D-46AF-DF06-368A-7D9272CE05C8}"/>
              </a:ext>
            </a:extLst>
          </p:cNvPr>
          <p:cNvSpPr>
            <a:spLocks noGrp="1"/>
          </p:cNvSpPr>
          <p:nvPr>
            <p:ph type="title"/>
          </p:nvPr>
        </p:nvSpPr>
        <p:spPr/>
        <p:txBody>
          <a:bodyPr/>
          <a:lstStyle/>
          <a:p>
            <a:r>
              <a:rPr lang="ru-RU" dirty="0"/>
              <a:t>Внутреннее устройство </a:t>
            </a:r>
            <a:r>
              <a:rPr lang="en-US" dirty="0"/>
              <a:t>vector</a:t>
            </a:r>
            <a:endParaRPr lang="ru-RU" dirty="0"/>
          </a:p>
        </p:txBody>
      </p:sp>
      <p:sp>
        <p:nvSpPr>
          <p:cNvPr id="6" name="Прямоугольник 5">
            <a:extLst>
              <a:ext uri="{FF2B5EF4-FFF2-40B4-BE49-F238E27FC236}">
                <a16:creationId xmlns:a16="http://schemas.microsoft.com/office/drawing/2014/main" id="{405BC081-18CA-ECB0-331B-060E53022847}"/>
              </a:ext>
            </a:extLst>
          </p:cNvPr>
          <p:cNvSpPr/>
          <p:nvPr/>
        </p:nvSpPr>
        <p:spPr>
          <a:xfrm>
            <a:off x="1828800" y="4559645"/>
            <a:ext cx="2376264" cy="16561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ru-RU">
              <a:solidFill>
                <a:schemeClr val="tx1"/>
              </a:solidFill>
            </a:endParaRPr>
          </a:p>
        </p:txBody>
      </p:sp>
      <p:sp>
        <p:nvSpPr>
          <p:cNvPr id="7" name="Прямоугольник 6">
            <a:extLst>
              <a:ext uri="{FF2B5EF4-FFF2-40B4-BE49-F238E27FC236}">
                <a16:creationId xmlns:a16="http://schemas.microsoft.com/office/drawing/2014/main" id="{EB237AF9-EA7F-6960-1B64-C15088279C84}"/>
              </a:ext>
            </a:extLst>
          </p:cNvPr>
          <p:cNvSpPr/>
          <p:nvPr/>
        </p:nvSpPr>
        <p:spPr>
          <a:xfrm>
            <a:off x="1981200" y="4712045"/>
            <a:ext cx="20798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m_data</a:t>
            </a:r>
            <a:endParaRPr lang="ru-RU" dirty="0">
              <a:solidFill>
                <a:schemeClr val="tx1"/>
              </a:solidFill>
            </a:endParaRPr>
          </a:p>
        </p:txBody>
      </p:sp>
      <p:sp>
        <p:nvSpPr>
          <p:cNvPr id="8" name="Прямоугольник 7">
            <a:extLst>
              <a:ext uri="{FF2B5EF4-FFF2-40B4-BE49-F238E27FC236}">
                <a16:creationId xmlns:a16="http://schemas.microsoft.com/office/drawing/2014/main" id="{90D0921C-1A44-F6B6-2F07-8625F0FA96AC}"/>
              </a:ext>
            </a:extLst>
          </p:cNvPr>
          <p:cNvSpPr/>
          <p:nvPr/>
        </p:nvSpPr>
        <p:spPr>
          <a:xfrm>
            <a:off x="1975076" y="5211909"/>
            <a:ext cx="20798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m_size</a:t>
            </a:r>
            <a:r>
              <a:rPr lang="en-US" dirty="0">
                <a:solidFill>
                  <a:schemeClr val="tx1"/>
                </a:solidFill>
              </a:rPr>
              <a:t>: 4</a:t>
            </a:r>
            <a:endParaRPr lang="ru-RU" dirty="0">
              <a:solidFill>
                <a:schemeClr val="tx1"/>
              </a:solidFill>
            </a:endParaRPr>
          </a:p>
        </p:txBody>
      </p:sp>
      <p:sp>
        <p:nvSpPr>
          <p:cNvPr id="9" name="Прямоугольник 8">
            <a:extLst>
              <a:ext uri="{FF2B5EF4-FFF2-40B4-BE49-F238E27FC236}">
                <a16:creationId xmlns:a16="http://schemas.microsoft.com/office/drawing/2014/main" id="{5CF5FBC7-AE7F-2072-91F1-E9C587DDA79C}"/>
              </a:ext>
            </a:extLst>
          </p:cNvPr>
          <p:cNvSpPr/>
          <p:nvPr/>
        </p:nvSpPr>
        <p:spPr>
          <a:xfrm>
            <a:off x="1975076" y="5653976"/>
            <a:ext cx="20798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m_capacity</a:t>
            </a:r>
            <a:r>
              <a:rPr lang="en-US" dirty="0">
                <a:solidFill>
                  <a:schemeClr val="tx1"/>
                </a:solidFill>
              </a:rPr>
              <a:t>: 11</a:t>
            </a:r>
            <a:endParaRPr lang="ru-RU" dirty="0">
              <a:solidFill>
                <a:schemeClr val="tx1"/>
              </a:solidFill>
            </a:endParaRPr>
          </a:p>
        </p:txBody>
      </p:sp>
      <p:cxnSp>
        <p:nvCxnSpPr>
          <p:cNvPr id="10" name="Прямая со стрелкой 9">
            <a:extLst>
              <a:ext uri="{FF2B5EF4-FFF2-40B4-BE49-F238E27FC236}">
                <a16:creationId xmlns:a16="http://schemas.microsoft.com/office/drawing/2014/main" id="{7D3463FF-6C18-BB61-7971-BFF451456840}"/>
              </a:ext>
            </a:extLst>
          </p:cNvPr>
          <p:cNvCxnSpPr>
            <a:cxnSpLocks/>
            <a:stCxn id="7" idx="0"/>
            <a:endCxn id="16" idx="1"/>
          </p:cNvCxnSpPr>
          <p:nvPr/>
        </p:nvCxnSpPr>
        <p:spPr>
          <a:xfrm flipV="1">
            <a:off x="3021125" y="2316807"/>
            <a:ext cx="888827" cy="23952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Левая фигурная скобка 10">
            <a:extLst>
              <a:ext uri="{FF2B5EF4-FFF2-40B4-BE49-F238E27FC236}">
                <a16:creationId xmlns:a16="http://schemas.microsoft.com/office/drawing/2014/main" id="{BA519256-4672-A2BA-D799-57A8BB8E706C}"/>
              </a:ext>
            </a:extLst>
          </p:cNvPr>
          <p:cNvSpPr/>
          <p:nvPr/>
        </p:nvSpPr>
        <p:spPr>
          <a:xfrm rot="16200000">
            <a:off x="4384098" y="2094429"/>
            <a:ext cx="517154" cy="146544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2" name="TextBox 11">
            <a:extLst>
              <a:ext uri="{FF2B5EF4-FFF2-40B4-BE49-F238E27FC236}">
                <a16:creationId xmlns:a16="http://schemas.microsoft.com/office/drawing/2014/main" id="{CD2A655F-7930-F76B-77B5-51E25D3FDB05}"/>
              </a:ext>
            </a:extLst>
          </p:cNvPr>
          <p:cNvSpPr txBox="1"/>
          <p:nvPr/>
        </p:nvSpPr>
        <p:spPr>
          <a:xfrm>
            <a:off x="3935760" y="3095748"/>
            <a:ext cx="1439636" cy="461665"/>
          </a:xfrm>
          <a:prstGeom prst="rect">
            <a:avLst/>
          </a:prstGeom>
          <a:noFill/>
        </p:spPr>
        <p:txBody>
          <a:bodyPr wrap="square" rtlCol="0">
            <a:spAutoFit/>
          </a:bodyPr>
          <a:lstStyle/>
          <a:p>
            <a:pPr algn="ctr"/>
            <a:r>
              <a:rPr lang="en-US" sz="2400" dirty="0"/>
              <a:t>size</a:t>
            </a:r>
            <a:endParaRPr lang="ru-RU" sz="2400" dirty="0"/>
          </a:p>
        </p:txBody>
      </p:sp>
      <p:sp>
        <p:nvSpPr>
          <p:cNvPr id="13" name="Левая фигурная скобка 12">
            <a:extLst>
              <a:ext uri="{FF2B5EF4-FFF2-40B4-BE49-F238E27FC236}">
                <a16:creationId xmlns:a16="http://schemas.microsoft.com/office/drawing/2014/main" id="{C9AFD61C-7DB2-3DFF-E26C-D9D93B878405}"/>
              </a:ext>
            </a:extLst>
          </p:cNvPr>
          <p:cNvSpPr/>
          <p:nvPr/>
        </p:nvSpPr>
        <p:spPr>
          <a:xfrm rot="16200000">
            <a:off x="5667130" y="1731001"/>
            <a:ext cx="517154" cy="403151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4" name="TextBox 13">
            <a:extLst>
              <a:ext uri="{FF2B5EF4-FFF2-40B4-BE49-F238E27FC236}">
                <a16:creationId xmlns:a16="http://schemas.microsoft.com/office/drawing/2014/main" id="{89CFF6E7-6806-3B4E-F24F-11F5720E1EB9}"/>
              </a:ext>
            </a:extLst>
          </p:cNvPr>
          <p:cNvSpPr txBox="1"/>
          <p:nvPr/>
        </p:nvSpPr>
        <p:spPr>
          <a:xfrm>
            <a:off x="5174609" y="4017313"/>
            <a:ext cx="2249024" cy="461665"/>
          </a:xfrm>
          <a:prstGeom prst="rect">
            <a:avLst/>
          </a:prstGeom>
          <a:noFill/>
        </p:spPr>
        <p:txBody>
          <a:bodyPr wrap="square" rtlCol="0">
            <a:spAutoFit/>
          </a:bodyPr>
          <a:lstStyle/>
          <a:p>
            <a:pPr algn="ctr"/>
            <a:r>
              <a:rPr lang="en-US" sz="2400" dirty="0"/>
              <a:t>capacity</a:t>
            </a:r>
            <a:endParaRPr lang="ru-RU" sz="2400" dirty="0"/>
          </a:p>
        </p:txBody>
      </p:sp>
      <p:sp>
        <p:nvSpPr>
          <p:cNvPr id="16" name="Прямоугольник 15">
            <a:extLst>
              <a:ext uri="{FF2B5EF4-FFF2-40B4-BE49-F238E27FC236}">
                <a16:creationId xmlns:a16="http://schemas.microsoft.com/office/drawing/2014/main" id="{C96A504E-2E11-DB3B-BCEC-DE024D73BE2B}"/>
              </a:ext>
            </a:extLst>
          </p:cNvPr>
          <p:cNvSpPr/>
          <p:nvPr/>
        </p:nvSpPr>
        <p:spPr>
          <a:xfrm>
            <a:off x="3909952"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5</a:t>
            </a:r>
          </a:p>
        </p:txBody>
      </p:sp>
      <p:sp>
        <p:nvSpPr>
          <p:cNvPr id="17" name="Прямоугольник 16">
            <a:extLst>
              <a:ext uri="{FF2B5EF4-FFF2-40B4-BE49-F238E27FC236}">
                <a16:creationId xmlns:a16="http://schemas.microsoft.com/office/drawing/2014/main" id="{1B8B94C9-C40A-109C-D9C2-7A603FB00CE7}"/>
              </a:ext>
            </a:extLst>
          </p:cNvPr>
          <p:cNvSpPr/>
          <p:nvPr/>
        </p:nvSpPr>
        <p:spPr>
          <a:xfrm>
            <a:off x="4276313"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2</a:t>
            </a:r>
          </a:p>
        </p:txBody>
      </p:sp>
      <p:sp>
        <p:nvSpPr>
          <p:cNvPr id="18" name="Прямоугольник 17">
            <a:extLst>
              <a:ext uri="{FF2B5EF4-FFF2-40B4-BE49-F238E27FC236}">
                <a16:creationId xmlns:a16="http://schemas.microsoft.com/office/drawing/2014/main" id="{F71417C6-4DB4-BB5D-3436-BAD622FA09DE}"/>
              </a:ext>
            </a:extLst>
          </p:cNvPr>
          <p:cNvSpPr/>
          <p:nvPr/>
        </p:nvSpPr>
        <p:spPr>
          <a:xfrm>
            <a:off x="4642674"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8</a:t>
            </a:r>
          </a:p>
        </p:txBody>
      </p:sp>
      <p:sp>
        <p:nvSpPr>
          <p:cNvPr id="19" name="Прямоугольник 18">
            <a:extLst>
              <a:ext uri="{FF2B5EF4-FFF2-40B4-BE49-F238E27FC236}">
                <a16:creationId xmlns:a16="http://schemas.microsoft.com/office/drawing/2014/main" id="{96961E32-A16D-0E86-22EA-E09CF107C128}"/>
              </a:ext>
            </a:extLst>
          </p:cNvPr>
          <p:cNvSpPr/>
          <p:nvPr/>
        </p:nvSpPr>
        <p:spPr>
          <a:xfrm>
            <a:off x="5009035"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6</a:t>
            </a:r>
          </a:p>
        </p:txBody>
      </p:sp>
      <p:sp>
        <p:nvSpPr>
          <p:cNvPr id="20" name="Прямоугольник 19">
            <a:extLst>
              <a:ext uri="{FF2B5EF4-FFF2-40B4-BE49-F238E27FC236}">
                <a16:creationId xmlns:a16="http://schemas.microsoft.com/office/drawing/2014/main" id="{8F791E93-7097-C4C7-13E3-47B9FBA08201}"/>
              </a:ext>
            </a:extLst>
          </p:cNvPr>
          <p:cNvSpPr/>
          <p:nvPr/>
        </p:nvSpPr>
        <p:spPr>
          <a:xfrm>
            <a:off x="5375396"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21" name="Прямоугольник 20">
            <a:extLst>
              <a:ext uri="{FF2B5EF4-FFF2-40B4-BE49-F238E27FC236}">
                <a16:creationId xmlns:a16="http://schemas.microsoft.com/office/drawing/2014/main" id="{9A196B63-26F6-9408-FF08-377C830B35E6}"/>
              </a:ext>
            </a:extLst>
          </p:cNvPr>
          <p:cNvSpPr/>
          <p:nvPr/>
        </p:nvSpPr>
        <p:spPr>
          <a:xfrm>
            <a:off x="5741757"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22" name="Прямоугольник 21">
            <a:extLst>
              <a:ext uri="{FF2B5EF4-FFF2-40B4-BE49-F238E27FC236}">
                <a16:creationId xmlns:a16="http://schemas.microsoft.com/office/drawing/2014/main" id="{0D3029D2-E6BC-EB82-EDA9-C7D7FD90FD46}"/>
              </a:ext>
            </a:extLst>
          </p:cNvPr>
          <p:cNvSpPr/>
          <p:nvPr/>
        </p:nvSpPr>
        <p:spPr>
          <a:xfrm>
            <a:off x="6108118"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23" name="Прямоугольник 22">
            <a:extLst>
              <a:ext uri="{FF2B5EF4-FFF2-40B4-BE49-F238E27FC236}">
                <a16:creationId xmlns:a16="http://schemas.microsoft.com/office/drawing/2014/main" id="{8A82D1E3-D09B-282E-B03F-C47E854A2D86}"/>
              </a:ext>
            </a:extLst>
          </p:cNvPr>
          <p:cNvSpPr/>
          <p:nvPr/>
        </p:nvSpPr>
        <p:spPr>
          <a:xfrm>
            <a:off x="6474479"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24" name="Прямоугольник 23">
            <a:extLst>
              <a:ext uri="{FF2B5EF4-FFF2-40B4-BE49-F238E27FC236}">
                <a16:creationId xmlns:a16="http://schemas.microsoft.com/office/drawing/2014/main" id="{97546664-BF86-21B4-534B-CC5338DB37E5}"/>
              </a:ext>
            </a:extLst>
          </p:cNvPr>
          <p:cNvSpPr/>
          <p:nvPr/>
        </p:nvSpPr>
        <p:spPr>
          <a:xfrm>
            <a:off x="6840840"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25" name="Прямоугольник 24">
            <a:extLst>
              <a:ext uri="{FF2B5EF4-FFF2-40B4-BE49-F238E27FC236}">
                <a16:creationId xmlns:a16="http://schemas.microsoft.com/office/drawing/2014/main" id="{6E5252A3-C7BE-0E32-F3D5-DCA36335DA6F}"/>
              </a:ext>
            </a:extLst>
          </p:cNvPr>
          <p:cNvSpPr/>
          <p:nvPr/>
        </p:nvSpPr>
        <p:spPr>
          <a:xfrm>
            <a:off x="7207201"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26" name="Прямоугольник 25">
            <a:extLst>
              <a:ext uri="{FF2B5EF4-FFF2-40B4-BE49-F238E27FC236}">
                <a16:creationId xmlns:a16="http://schemas.microsoft.com/office/drawing/2014/main" id="{25EA523A-795D-430D-500C-8CC30C1EF23D}"/>
              </a:ext>
            </a:extLst>
          </p:cNvPr>
          <p:cNvSpPr/>
          <p:nvPr/>
        </p:nvSpPr>
        <p:spPr>
          <a:xfrm>
            <a:off x="7573562"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Tree>
    <p:extLst>
      <p:ext uri="{BB962C8B-B14F-4D97-AF65-F5344CB8AC3E}">
        <p14:creationId xmlns:p14="http://schemas.microsoft.com/office/powerpoint/2010/main" val="3094702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dirty="0"/>
              <a:t>Объявление локальных переменных и констант</a:t>
            </a:r>
          </a:p>
        </p:txBody>
      </p:sp>
      <p:sp>
        <p:nvSpPr>
          <p:cNvPr id="6" name="Прямоугольник 5"/>
          <p:cNvSpPr/>
          <p:nvPr/>
        </p:nvSpPr>
        <p:spPr>
          <a:xfrm>
            <a:off x="1775520" y="1574470"/>
            <a:ext cx="8892480" cy="4524315"/>
          </a:xfrm>
          <a:prstGeom prst="rect">
            <a:avLst/>
          </a:prstGeom>
        </p:spPr>
        <p:txBody>
          <a:bodyPr wrap="square">
            <a:spAutoFit/>
          </a:bodyPr>
          <a:lstStyle/>
          <a:p>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Объявление переменной</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типа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45.8;</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переменной можно совместить с ее инициализацией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userAge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12.6f;</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Константа при объявлении всегда должна быть проинициализирована</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SPEED_OF_LIGHT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299792458.0;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3600;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24;</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может быть также проинициализирована в результате выражения</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602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fade">
                                      <p:cBhvr>
                                        <p:cTn id="18" dur="500"/>
                                        <p:tgtEl>
                                          <p:spTgt spid="6">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500"/>
                                        <p:tgtEl>
                                          <p:spTgt spid="6">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500"/>
                                        <p:tgtEl>
                                          <p:spTgt spid="6">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animEffect transition="in" filter="fade">
                                      <p:cBhvr>
                                        <p:cTn id="27" dur="500"/>
                                        <p:tgtEl>
                                          <p:spTgt spid="6">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11" end="11"/>
                                            </p:txEl>
                                          </p:spTgt>
                                        </p:tgtEl>
                                        <p:attrNameLst>
                                          <p:attrName>style.visibility</p:attrName>
                                        </p:attrNameLst>
                                      </p:cBhvr>
                                      <p:to>
                                        <p:strVal val="visible"/>
                                      </p:to>
                                    </p:set>
                                    <p:animEffect transition="in" filter="fade">
                                      <p:cBhvr>
                                        <p:cTn id="30" dur="500"/>
                                        <p:tgtEl>
                                          <p:spTgt spid="6">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animEffect transition="in" filter="fade">
                                      <p:cBhvr>
                                        <p:cTn id="33" dur="500"/>
                                        <p:tgtEl>
                                          <p:spTgt spid="6">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3" end="13"/>
                                            </p:txEl>
                                          </p:spTgt>
                                        </p:tgtEl>
                                        <p:attrNameLst>
                                          <p:attrName>style.visibility</p:attrName>
                                        </p:attrNameLst>
                                      </p:cBhvr>
                                      <p:to>
                                        <p:strVal val="visible"/>
                                      </p:to>
                                    </p:set>
                                    <p:animEffect transition="in" filter="fade">
                                      <p:cBhvr>
                                        <p:cTn id="36" dur="500"/>
                                        <p:tgtEl>
                                          <p:spTgt spid="6">
                                            <p:txEl>
                                              <p:pRg st="13" end="1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15" end="15"/>
                                            </p:txEl>
                                          </p:spTgt>
                                        </p:tgtEl>
                                        <p:attrNameLst>
                                          <p:attrName>style.visibility</p:attrName>
                                        </p:attrNameLst>
                                      </p:cBhvr>
                                      <p:to>
                                        <p:strVal val="visible"/>
                                      </p:to>
                                    </p:set>
                                    <p:animEffect transition="in" filter="fade">
                                      <p:cBhvr>
                                        <p:cTn id="41" dur="500"/>
                                        <p:tgtEl>
                                          <p:spTgt spid="6">
                                            <p:txEl>
                                              <p:pRg st="15" end="1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16" end="16"/>
                                            </p:txEl>
                                          </p:spTgt>
                                        </p:tgtEl>
                                        <p:attrNameLst>
                                          <p:attrName>style.visibility</p:attrName>
                                        </p:attrNameLst>
                                      </p:cBhvr>
                                      <p:to>
                                        <p:strVal val="visible"/>
                                      </p:to>
                                    </p:set>
                                    <p:animEffect transition="in" filter="fade">
                                      <p:cBhvr>
                                        <p:cTn id="44" dur="500"/>
                                        <p:tgtEl>
                                          <p:spTgt spid="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2095472" y="1779688"/>
            <a:ext cx="8215370" cy="5078313"/>
          </a:xfrm>
          <a:prstGeom prst="rect">
            <a:avLst/>
          </a:prstGeom>
        </p:spPr>
        <p:txBody>
          <a:bodyPr wrap="square">
            <a:spAutoFit/>
          </a:bodyPr>
          <a:lstStyle/>
          <a:p>
            <a:pPr defTabSz="350838">
              <a:tabLst>
                <a:tab pos="363538" algn="l"/>
              </a:tabLst>
            </a:pPr>
            <a:r>
              <a:rPr lang="en-US" b="1" dirty="0">
                <a:latin typeface="Courier New" pitchFamily="49" charset="0"/>
              </a:rPr>
              <a:t>#include &lt;vector&gt;</a:t>
            </a:r>
          </a:p>
          <a:p>
            <a:pPr defTabSz="350838">
              <a:tabLst>
                <a:tab pos="363538" algn="l"/>
              </a:tabLst>
            </a:pPr>
            <a:r>
              <a:rPr lang="en-US" b="1" dirty="0">
                <a:latin typeface="Courier New" pitchFamily="49" charset="0"/>
              </a:rPr>
              <a:t>#include &lt;string&gt;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using namespace std;</a:t>
            </a:r>
          </a:p>
          <a:p>
            <a:pPr defTabSz="350838">
              <a:tabLst>
                <a:tab pos="363538" algn="l"/>
              </a:tabLst>
            </a:pPr>
            <a:r>
              <a:rPr lang="en-US" b="1" dirty="0">
                <a:latin typeface="Courier New" pitchFamily="49" charset="0"/>
              </a:rPr>
              <a:t>int main(int </a:t>
            </a:r>
            <a:r>
              <a:rPr lang="en-US" b="1" dirty="0" err="1">
                <a:latin typeface="Courier New" pitchFamily="49" charset="0"/>
              </a:rPr>
              <a:t>argc</a:t>
            </a:r>
            <a:r>
              <a:rPr lang="en-US" b="1" dirty="0">
                <a:latin typeface="Courier New" pitchFamily="49" charset="0"/>
              </a:rPr>
              <a:t>, char *</a:t>
            </a:r>
            <a:r>
              <a:rPr lang="en-US" b="1" dirty="0" err="1">
                <a:latin typeface="Courier New" pitchFamily="49" charset="0"/>
              </a:rPr>
              <a:t>argv</a:t>
            </a:r>
            <a:r>
              <a:rPr lang="en-US" b="1" dirty="0">
                <a:latin typeface="Courier New" pitchFamily="49" charset="0"/>
              </a:rPr>
              <a:t>[])</a:t>
            </a:r>
          </a:p>
          <a:p>
            <a:pPr defTabSz="350838">
              <a:tabLst>
                <a:tab pos="363538" algn="l"/>
              </a:tabLst>
            </a:pPr>
            <a:r>
              <a:rPr lang="en-US" b="1" dirty="0">
                <a:latin typeface="Courier New" pitchFamily="49" charset="0"/>
              </a:rPr>
              <a:t>{</a:t>
            </a:r>
          </a:p>
          <a:p>
            <a:pPr defTabSz="350838">
              <a:tabLst>
                <a:tab pos="363538" algn="l"/>
              </a:tabLst>
            </a:pPr>
            <a:r>
              <a:rPr lang="en-US" i="1" dirty="0">
                <a:latin typeface="Courier New" pitchFamily="49" charset="0"/>
              </a:rPr>
              <a:t>	// </a:t>
            </a:r>
            <a:r>
              <a:rPr lang="ru-RU" i="1" dirty="0">
                <a:latin typeface="Courier New" pitchFamily="49" charset="0"/>
              </a:rPr>
              <a:t>создаем массив целых чисел, содержащий 100 элементов</a:t>
            </a:r>
            <a:endParaRPr lang="en-US" i="1" dirty="0">
              <a:latin typeface="Courier New" pitchFamily="49" charset="0"/>
            </a:endParaRPr>
          </a:p>
          <a:p>
            <a:pPr defTabSz="350838">
              <a:tabLst>
                <a:tab pos="363538" algn="l"/>
              </a:tabLst>
            </a:pPr>
            <a:r>
              <a:rPr lang="en-US" b="1" dirty="0">
                <a:latin typeface="Courier New" pitchFamily="49" charset="0"/>
              </a:rPr>
              <a:t>	vector&lt;int&gt; </a:t>
            </a:r>
            <a:r>
              <a:rPr lang="en-US" b="1" dirty="0" err="1">
                <a:latin typeface="Courier New" pitchFamily="49" charset="0"/>
              </a:rPr>
              <a:t>vectorOfInt</a:t>
            </a:r>
            <a:r>
              <a:rPr lang="en-US" b="1" dirty="0">
                <a:latin typeface="Courier New" pitchFamily="49" charset="0"/>
              </a:rPr>
              <a:t>(100);</a:t>
            </a:r>
          </a:p>
          <a:p>
            <a:pPr defTabSz="350838">
              <a:tabLst>
                <a:tab pos="363538" algn="l"/>
              </a:tabLst>
            </a:pPr>
            <a:r>
              <a:rPr lang="en-US" b="1" dirty="0">
                <a:latin typeface="Courier New" pitchFamily="49" charset="0"/>
              </a:rPr>
              <a:t>	vector&lt;string&gt; </a:t>
            </a:r>
            <a:r>
              <a:rPr lang="en-US" b="1" dirty="0" err="1">
                <a:latin typeface="Courier New" pitchFamily="49" charset="0"/>
              </a:rPr>
              <a:t>vectorOfString</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a:t>
            </a:r>
            <a:r>
              <a:rPr lang="en-US" b="1" dirty="0" err="1">
                <a:latin typeface="Courier New" pitchFamily="49" charset="0"/>
              </a:rPr>
              <a:t>vectorOfInt.</a:t>
            </a:r>
            <a:r>
              <a:rPr lang="en-US" b="1" dirty="0" err="1">
                <a:solidFill>
                  <a:srgbClr val="FF0000"/>
                </a:solidFill>
                <a:latin typeface="Courier New" pitchFamily="49" charset="0"/>
              </a:rPr>
              <a:t>push_back</a:t>
            </a:r>
            <a:r>
              <a:rPr lang="en-US" b="1" dirty="0">
                <a:latin typeface="Courier New" pitchFamily="49" charset="0"/>
              </a:rPr>
              <a:t>(10);</a:t>
            </a:r>
          </a:p>
          <a:p>
            <a:pPr defTabSz="350838">
              <a:tabLst>
                <a:tab pos="363538" algn="l"/>
              </a:tabLst>
            </a:pPr>
            <a:r>
              <a:rPr lang="en-US" b="1" dirty="0">
                <a:latin typeface="Courier New" pitchFamily="49" charset="0"/>
              </a:rPr>
              <a:t>	</a:t>
            </a:r>
            <a:r>
              <a:rPr lang="en-US" b="1" dirty="0" err="1">
                <a:latin typeface="Courier New" pitchFamily="49" charset="0"/>
              </a:rPr>
              <a:t>vectorOfString.</a:t>
            </a:r>
            <a:r>
              <a:rPr lang="en-US" b="1" dirty="0" err="1">
                <a:solidFill>
                  <a:srgbClr val="FF0000"/>
                </a:solidFill>
                <a:latin typeface="Courier New" pitchFamily="49" charset="0"/>
              </a:rPr>
              <a:t>push_back</a:t>
            </a:r>
            <a:r>
              <a:rPr lang="en-US" b="1" dirty="0">
                <a:latin typeface="Courier New" pitchFamily="49" charset="0"/>
              </a:rPr>
              <a:t>(“Hello”);</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std::string hello = </a:t>
            </a:r>
            <a:r>
              <a:rPr lang="en-US" b="1" dirty="0" err="1">
                <a:latin typeface="Courier New" pitchFamily="49" charset="0"/>
              </a:rPr>
              <a:t>vectorOfString</a:t>
            </a:r>
            <a:r>
              <a:rPr lang="en-US" b="1" dirty="0">
                <a:latin typeface="Courier New" pitchFamily="49" charset="0"/>
              </a:rPr>
              <a:t>[0];</a:t>
            </a:r>
          </a:p>
          <a:p>
            <a:pPr defTabSz="350838">
              <a:tabLst>
                <a:tab pos="363538" algn="l"/>
              </a:tabLst>
            </a:pPr>
            <a:r>
              <a:rPr lang="en-US" b="1" dirty="0">
                <a:latin typeface="Courier New" pitchFamily="49" charset="0"/>
              </a:rPr>
              <a:t>	</a:t>
            </a:r>
            <a:r>
              <a:rPr lang="en-US" b="1" dirty="0" err="1">
                <a:latin typeface="Courier New" pitchFamily="49" charset="0"/>
              </a:rPr>
              <a:t>size_t</a:t>
            </a:r>
            <a:r>
              <a:rPr lang="en-US" b="1" dirty="0">
                <a:latin typeface="Courier New" pitchFamily="49" charset="0"/>
              </a:rPr>
              <a:t> </a:t>
            </a:r>
            <a:r>
              <a:rPr lang="en-US" b="1" dirty="0" err="1">
                <a:latin typeface="Courier New" pitchFamily="49" charset="0"/>
              </a:rPr>
              <a:t>numberOfItems</a:t>
            </a:r>
            <a:r>
              <a:rPr lang="en-US" b="1" dirty="0">
                <a:latin typeface="Courier New" pitchFamily="49" charset="0"/>
              </a:rPr>
              <a:t> = </a:t>
            </a:r>
            <a:r>
              <a:rPr lang="en-US" b="1" dirty="0" err="1">
                <a:latin typeface="Courier New" pitchFamily="49" charset="0"/>
              </a:rPr>
              <a:t>vectorOfString.</a:t>
            </a:r>
            <a:r>
              <a:rPr lang="en-US" b="1" dirty="0" err="1">
                <a:solidFill>
                  <a:srgbClr val="FF0000"/>
                </a:solidFill>
                <a:latin typeface="Courier New" pitchFamily="49" charset="0"/>
              </a:rPr>
              <a:t>size</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return 0;</a:t>
            </a:r>
          </a:p>
          <a:p>
            <a:pPr defTabSz="350838">
              <a:tabLst>
                <a:tab pos="363538" algn="l"/>
              </a:tabLst>
            </a:pPr>
            <a:r>
              <a:rPr lang="en-US" b="1" dirty="0">
                <a:latin typeface="Courier New" pitchFamily="49" charset="0"/>
              </a:rPr>
              <a:t>}</a:t>
            </a:r>
          </a:p>
        </p:txBody>
      </p:sp>
    </p:spTree>
    <p:extLst>
      <p:ext uri="{BB962C8B-B14F-4D97-AF65-F5344CB8AC3E}">
        <p14:creationId xmlns:p14="http://schemas.microsoft.com/office/powerpoint/2010/main" val="123652795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498082" y="-22717"/>
            <a:ext cx="7550246" cy="6924973"/>
          </a:xfrm>
          <a:prstGeom prst="rect">
            <a:avLst/>
          </a:prstGeom>
        </p:spPr>
        <p:txBody>
          <a:bodyPr wrap="square">
            <a:spAutoFit/>
          </a:bodyPr>
          <a:lstStyle/>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&lt;vector&gt;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vector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{0, 0}, {20, 10}, {30, 30}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{0, 0};</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47013545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D9091278-70F6-298A-A761-D0EBA1C70671}"/>
              </a:ext>
            </a:extLst>
          </p:cNvPr>
          <p:cNvSpPr>
            <a:spLocks noGrp="1"/>
          </p:cNvSpPr>
          <p:nvPr>
            <p:ph type="title"/>
          </p:nvPr>
        </p:nvSpPr>
        <p:spPr/>
        <p:txBody>
          <a:bodyPr/>
          <a:lstStyle/>
          <a:p>
            <a:r>
              <a:rPr lang="ru-RU" dirty="0"/>
              <a:t>Резервирование памяти</a:t>
            </a:r>
          </a:p>
        </p:txBody>
      </p:sp>
      <p:sp>
        <p:nvSpPr>
          <p:cNvPr id="6" name="Объект 5">
            <a:extLst>
              <a:ext uri="{FF2B5EF4-FFF2-40B4-BE49-F238E27FC236}">
                <a16:creationId xmlns:a16="http://schemas.microsoft.com/office/drawing/2014/main" id="{711975C3-A349-1C6A-B050-49653901557F}"/>
              </a:ext>
            </a:extLst>
          </p:cNvPr>
          <p:cNvSpPr>
            <a:spLocks noGrp="1"/>
          </p:cNvSpPr>
          <p:nvPr>
            <p:ph idx="1"/>
          </p:nvPr>
        </p:nvSpPr>
        <p:spPr/>
        <p:txBody>
          <a:bodyPr/>
          <a:lstStyle/>
          <a:p>
            <a:r>
              <a:rPr lang="ru-RU" dirty="0"/>
              <a:t>Если при вставке не хватает места, </a:t>
            </a:r>
            <a:r>
              <a:rPr lang="en-US" dirty="0"/>
              <a:t>vector</a:t>
            </a:r>
            <a:r>
              <a:rPr lang="ru-RU" dirty="0"/>
              <a:t> автоматически увеличивает вместимость</a:t>
            </a:r>
          </a:p>
          <a:p>
            <a:pPr lvl="1"/>
            <a:r>
              <a:rPr lang="ru-RU" dirty="0"/>
              <a:t>Вставка в конец: </a:t>
            </a:r>
            <a:r>
              <a:rPr lang="en-US" dirty="0"/>
              <a:t>O(1)</a:t>
            </a:r>
            <a:r>
              <a:rPr lang="ru-RU" dirty="0"/>
              <a:t>+</a:t>
            </a:r>
          </a:p>
          <a:p>
            <a:r>
              <a:rPr lang="ru-RU" dirty="0"/>
              <a:t>Метод</a:t>
            </a:r>
            <a:r>
              <a:rPr lang="en-US" dirty="0"/>
              <a:t> </a:t>
            </a:r>
            <a:r>
              <a:rPr lang="en-US" b="1" dirty="0"/>
              <a:t>reserve</a:t>
            </a:r>
            <a:r>
              <a:rPr lang="ru-RU" dirty="0"/>
              <a:t> резервирует память для хранения заданного размера, не меняя содержимого вектора</a:t>
            </a:r>
          </a:p>
          <a:p>
            <a:pPr lvl="1"/>
            <a:r>
              <a:rPr lang="ru-RU" dirty="0"/>
              <a:t>Полезен, когда известно примерное количество элементов</a:t>
            </a:r>
          </a:p>
        </p:txBody>
      </p:sp>
      <p:sp>
        <p:nvSpPr>
          <p:cNvPr id="8" name="TextBox 7">
            <a:extLst>
              <a:ext uri="{FF2B5EF4-FFF2-40B4-BE49-F238E27FC236}">
                <a16:creationId xmlns:a16="http://schemas.microsoft.com/office/drawing/2014/main" id="{76DCEE53-D0A8-5703-5C2B-8DA2815CF917}"/>
              </a:ext>
            </a:extLst>
          </p:cNvPr>
          <p:cNvSpPr txBox="1"/>
          <p:nvPr/>
        </p:nvSpPr>
        <p:spPr>
          <a:xfrm>
            <a:off x="4583832" y="6333220"/>
            <a:ext cx="5908784" cy="369332"/>
          </a:xfrm>
          <a:prstGeom prst="rect">
            <a:avLst/>
          </a:prstGeom>
          <a:noFill/>
        </p:spPr>
        <p:txBody>
          <a:bodyPr wrap="square">
            <a:spAutoFit/>
          </a:bodyPr>
          <a:lstStyle/>
          <a:p>
            <a:pPr algn="r"/>
            <a:r>
              <a:rPr lang="ru-RU" dirty="0">
                <a:hlinkClick r:id="rId2"/>
              </a:rPr>
              <a:t>https://quick-bench.com/q/i29UtpPOU0KqnZz1y9SLl7tWFt4</a:t>
            </a:r>
            <a:endParaRPr lang="ru-RU" dirty="0"/>
          </a:p>
        </p:txBody>
      </p:sp>
    </p:spTree>
    <p:extLst>
      <p:ext uri="{BB962C8B-B14F-4D97-AF65-F5344CB8AC3E}">
        <p14:creationId xmlns:p14="http://schemas.microsoft.com/office/powerpoint/2010/main" val="185170699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eaLnBrk="1" hangingPunct="1"/>
            <a:r>
              <a:rPr lang="ru-RU" dirty="0"/>
              <a:t>Двусторонняя очередь</a:t>
            </a:r>
            <a:r>
              <a:rPr lang="en-US" dirty="0"/>
              <a:t> (double-ended queue) </a:t>
            </a:r>
            <a:r>
              <a:rPr lang="en-US" dirty="0">
                <a:hlinkClick r:id="rId4"/>
              </a:rPr>
              <a:t>std::</a:t>
            </a:r>
            <a:r>
              <a:rPr lang="en-US" dirty="0" err="1">
                <a:hlinkClick r:id="rId4"/>
              </a:rPr>
              <a:t>deque</a:t>
            </a:r>
            <a:endParaRPr lang="ru-RU" dirty="0"/>
          </a:p>
        </p:txBody>
      </p:sp>
      <p:sp>
        <p:nvSpPr>
          <p:cNvPr id="35843" name="Rectangle 3"/>
          <p:cNvSpPr>
            <a:spLocks noGrp="1" noChangeArrowheads="1"/>
          </p:cNvSpPr>
          <p:nvPr>
            <p:ph idx="1"/>
          </p:nvPr>
        </p:nvSpPr>
        <p:spPr/>
        <p:txBody>
          <a:bodyPr>
            <a:normAutofit/>
          </a:bodyPr>
          <a:lstStyle/>
          <a:p>
            <a:pPr eaLnBrk="1" hangingPunct="1"/>
            <a:r>
              <a:rPr lang="ru-RU" dirty="0"/>
              <a:t>Аналогична вектору, но обеспечивает</a:t>
            </a:r>
            <a:r>
              <a:rPr lang="en-US" dirty="0"/>
              <a:t> </a:t>
            </a:r>
            <a:r>
              <a:rPr lang="ru-RU" dirty="0"/>
              <a:t>эффективную вставку и удаление элементов не только в конце, но и в начале очереди</a:t>
            </a:r>
            <a:endParaRPr lang="en-US" dirty="0"/>
          </a:p>
          <a:p>
            <a:pPr lvl="1" eaLnBrk="1" hangingPunct="1"/>
            <a:r>
              <a:rPr lang="ru-RU" dirty="0"/>
              <a:t>В отличие от вектора </a:t>
            </a:r>
            <a:r>
              <a:rPr lang="ru-RU" b="1" dirty="0"/>
              <a:t>не гарантируется </a:t>
            </a:r>
            <a:r>
              <a:rPr lang="ru-RU" dirty="0"/>
              <a:t>последовательное хранение элементов в памяти</a:t>
            </a:r>
          </a:p>
          <a:p>
            <a:pPr lvl="1" eaLnBrk="1" hangingPunct="1"/>
            <a:r>
              <a:rPr lang="ru-RU" dirty="0"/>
              <a:t>Гарантируется константный доступ к элементу по его индексу</a:t>
            </a:r>
            <a:endParaRPr lang="en-US" dirty="0"/>
          </a:p>
          <a:p>
            <a:pPr lvl="1" eaLnBrk="1" hangingPunct="1"/>
            <a:r>
              <a:rPr lang="ru-RU" dirty="0"/>
              <a:t>Для использования необходимо подключить заголовочный файл </a:t>
            </a:r>
            <a:r>
              <a:rPr lang="en-US" dirty="0"/>
              <a:t>&lt;</a:t>
            </a:r>
            <a:r>
              <a:rPr lang="en-US" dirty="0" err="1"/>
              <a:t>deque</a:t>
            </a:r>
            <a:r>
              <a:rPr lang="en-US" dirty="0"/>
              <a:t>&gt;</a:t>
            </a:r>
            <a:endParaRPr lang="ru-RU" dirty="0"/>
          </a:p>
        </p:txBody>
      </p:sp>
    </p:spTree>
    <p:custDataLst>
      <p:tags r:id="rId1"/>
    </p:custDataLst>
    <p:extLst>
      <p:ext uri="{BB962C8B-B14F-4D97-AF65-F5344CB8AC3E}">
        <p14:creationId xmlns:p14="http://schemas.microsoft.com/office/powerpoint/2010/main" val="398500606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Двусвязный список</a:t>
            </a:r>
            <a:r>
              <a:rPr lang="en-US" dirty="0"/>
              <a:t> </a:t>
            </a:r>
            <a:r>
              <a:rPr lang="en-US" dirty="0">
                <a:solidFill>
                  <a:srgbClr val="FF0000"/>
                </a:solidFill>
                <a:hlinkClick r:id="rId4"/>
              </a:rPr>
              <a:t>std::list</a:t>
            </a:r>
            <a:endParaRPr lang="ru-RU" dirty="0">
              <a:solidFill>
                <a:srgbClr val="FF0000"/>
              </a:solidFill>
            </a:endParaRPr>
          </a:p>
        </p:txBody>
      </p:sp>
      <p:sp>
        <p:nvSpPr>
          <p:cNvPr id="34819" name="Rectangle 3"/>
          <p:cNvSpPr>
            <a:spLocks noGrp="1" noChangeArrowheads="1"/>
          </p:cNvSpPr>
          <p:nvPr>
            <p:ph idx="1"/>
          </p:nvPr>
        </p:nvSpPr>
        <p:spPr/>
        <p:txBody>
          <a:bodyPr>
            <a:normAutofit/>
          </a:bodyPr>
          <a:lstStyle/>
          <a:p>
            <a:pPr eaLnBrk="1" hangingPunct="1"/>
            <a:r>
              <a:rPr lang="ru-RU" dirty="0"/>
              <a:t>Реализовывает двусвязный список элементов произвольного типа</a:t>
            </a:r>
          </a:p>
          <a:p>
            <a:pPr lvl="1" eaLnBrk="1" hangingPunct="1"/>
            <a:r>
              <a:rPr lang="ru-RU" dirty="0"/>
              <a:t>К элементам списка осуществляется последовательный доступ при помощи итераторов</a:t>
            </a:r>
          </a:p>
          <a:p>
            <a:pPr lvl="1" eaLnBrk="1" hangingPunct="1"/>
            <a:r>
              <a:rPr lang="ru-RU" dirty="0"/>
              <a:t>Вставка и удаление элементов из произвольного места списка осуществляется за </a:t>
            </a:r>
            <a:r>
              <a:rPr lang="ru-RU" b="1" dirty="0"/>
              <a:t>постоянное время</a:t>
            </a:r>
            <a:endParaRPr lang="en-US" b="1" dirty="0"/>
          </a:p>
          <a:p>
            <a:pPr lvl="1" eaLnBrk="1" hangingPunct="1"/>
            <a:r>
              <a:rPr lang="ru-RU" dirty="0"/>
              <a:t>Для начала работы с данным контейнером необходимо подключить заголовочный файл </a:t>
            </a:r>
            <a:r>
              <a:rPr lang="en-US" dirty="0"/>
              <a:t>&lt;list&gt;</a:t>
            </a:r>
            <a:endParaRPr lang="ru-RU" dirty="0"/>
          </a:p>
        </p:txBody>
      </p:sp>
    </p:spTree>
    <p:custDataLst>
      <p:tags r:id="rId1"/>
    </p:custDataLst>
    <p:extLst>
      <p:ext uri="{BB962C8B-B14F-4D97-AF65-F5344CB8AC3E}">
        <p14:creationId xmlns:p14="http://schemas.microsoft.com/office/powerpoint/2010/main" val="41551004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2095472" y="1779688"/>
            <a:ext cx="8215370" cy="4524315"/>
          </a:xfrm>
          <a:prstGeom prst="rect">
            <a:avLst/>
          </a:prstGeom>
        </p:spPr>
        <p:txBody>
          <a:bodyPr wrap="square">
            <a:spAutoFit/>
          </a:bodyPr>
          <a:lstStyle/>
          <a:p>
            <a:pPr defTabSz="350838">
              <a:tabLst>
                <a:tab pos="363538" algn="l"/>
              </a:tabLst>
            </a:pPr>
            <a:r>
              <a:rPr lang="en-US" sz="1600" b="1" dirty="0">
                <a:latin typeface="Courier New" pitchFamily="49" charset="0"/>
              </a:rPr>
              <a:t>#include &lt;list&gt;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list&lt;string&gt;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a:t>
            </a:r>
            <a:r>
              <a:rPr lang="en-US" sz="1600" b="1" dirty="0" err="1">
                <a:solidFill>
                  <a:srgbClr val="FF0000"/>
                </a:solidFill>
                <a:latin typeface="Courier New" pitchFamily="49" charset="0"/>
              </a:rPr>
              <a:t>push_back</a:t>
            </a:r>
            <a:r>
              <a:rPr lang="en-US" sz="1600" b="1" dirty="0">
                <a:latin typeface="Courier New" pitchFamily="49" charset="0"/>
              </a:rPr>
              <a:t>(“One”);</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(“Two”);</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(“Three”);</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for (auto &amp; item :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solidFill>
                  <a:srgbClr val="FF0000"/>
                </a:solidFill>
                <a:latin typeface="Courier New" pitchFamily="49" charset="0"/>
              </a:rPr>
              <a:t>cout</a:t>
            </a:r>
            <a:r>
              <a:rPr lang="en-US" sz="1600" b="1" dirty="0">
                <a:latin typeface="Courier New" pitchFamily="49" charset="0"/>
              </a:rPr>
              <a:t> &lt;&lt; item &lt;&lt; “, “;</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07025884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2" y="2"/>
            <a:ext cx="9143999" cy="6924973"/>
          </a:xfrm>
          <a:prstGeom prst="rect">
            <a:avLst/>
          </a:prstGeom>
          <a:solidFill>
            <a:schemeClr val="bg1"/>
          </a:solidFill>
        </p:spPr>
        <p:txBody>
          <a:bodyPr wrap="square">
            <a:spAutoFit/>
          </a:bodyPr>
          <a:lstStyle/>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&lt;list&gt;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&lt;string&gt;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iostream</a:t>
            </a:r>
            <a:r>
              <a:rPr lang="en-US" sz="1200" dirty="0">
                <a:solidFill>
                  <a:srgbClr val="A31515"/>
                </a:solidFill>
                <a:highlight>
                  <a:srgbClr val="FFFFFF"/>
                </a:highlight>
                <a:latin typeface="Consolas" panose="020B0609020204030204" pitchFamily="49" charset="0"/>
              </a:rPr>
              <a:t>&gt;</a:t>
            </a: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&lt;iterator&gt;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&lt;algorithm&gt;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using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namespace</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std</a:t>
            </a:r>
            <a:r>
              <a:rPr lang="en-US" sz="1200" dirty="0">
                <a:solidFill>
                  <a:srgbClr val="000000"/>
                </a:solidFill>
                <a:highlight>
                  <a:srgbClr val="FFFFFF"/>
                </a:highlight>
                <a:latin typeface="Consolas" panose="020B0609020204030204" pitchFamily="49" charset="0"/>
              </a:rPr>
              <a:t>;</a:t>
            </a:r>
          </a:p>
          <a:p>
            <a:pPr defTabSz="363538"/>
            <a:r>
              <a:rPr lang="en-US" sz="1200" dirty="0" err="1">
                <a:solidFill>
                  <a:srgbClr val="0000FF"/>
                </a:solidFill>
                <a:highlight>
                  <a:srgbClr val="FFFFFF"/>
                </a:highlight>
                <a:latin typeface="Consolas" panose="020B0609020204030204" pitchFamily="49" charset="0"/>
              </a:rPr>
              <a:t>typedef</a:t>
            </a:r>
            <a:r>
              <a:rPr lang="en-US" sz="1200" dirty="0">
                <a:solidFill>
                  <a:srgbClr val="000000"/>
                </a:solidFill>
                <a:highlight>
                  <a:srgbClr val="FFFFFF"/>
                </a:highlight>
                <a:latin typeface="Consolas" panose="020B0609020204030204" pitchFamily="49" charset="0"/>
              </a:rPr>
              <a:t> </a:t>
            </a:r>
            <a:r>
              <a:rPr lang="en-US" sz="1200" dirty="0">
                <a:solidFill>
                  <a:srgbClr val="216F85"/>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"Ivan"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"Sergey"</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"Irina"</a:t>
            </a:r>
            <a:r>
              <a:rPr lang="en-US" sz="1200" dirty="0">
                <a:solidFill>
                  <a:srgbClr val="000000"/>
                </a:solidFill>
                <a:highlight>
                  <a:srgbClr val="FFFFFF"/>
                </a:highlight>
                <a:latin typeface="Consolas" panose="020B0609020204030204" pitchFamily="49" charset="0"/>
              </a:rPr>
              <a:t>);</a:t>
            </a:r>
            <a:r>
              <a:rPr lang="ru-RU"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"Anna"</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r>
              <a:rPr lang="en-US" sz="1200" dirty="0">
                <a:solidFill>
                  <a:srgbClr val="880000"/>
                </a:solidFill>
                <a:highlight>
                  <a:srgbClr val="FFFFFF"/>
                </a:highlight>
                <a:latin typeface="Consolas" panose="020B0609020204030204" pitchFamily="49" charset="0"/>
              </a:rPr>
              <a:t>move</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insert</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cend</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	for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auto</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&lt;&lt;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copy</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ostream_iterator</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216F85"/>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 =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65543335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5E706C-018B-3D1E-BB0C-E7E668216317}"/>
              </a:ext>
            </a:extLst>
          </p:cNvPr>
          <p:cNvSpPr>
            <a:spLocks noGrp="1"/>
          </p:cNvSpPr>
          <p:nvPr>
            <p:ph type="title"/>
          </p:nvPr>
        </p:nvSpPr>
        <p:spPr/>
        <p:txBody>
          <a:bodyPr>
            <a:normAutofit/>
          </a:bodyPr>
          <a:lstStyle/>
          <a:p>
            <a:r>
              <a:rPr lang="ru-RU" dirty="0"/>
              <a:t>Вставка в последовательные контейнеры</a:t>
            </a:r>
          </a:p>
        </p:txBody>
      </p:sp>
      <p:sp>
        <p:nvSpPr>
          <p:cNvPr id="3" name="Объект 2">
            <a:extLst>
              <a:ext uri="{FF2B5EF4-FFF2-40B4-BE49-F238E27FC236}">
                <a16:creationId xmlns:a16="http://schemas.microsoft.com/office/drawing/2014/main" id="{33B5FAD3-D2EA-3180-064E-1AF8234DDA7D}"/>
              </a:ext>
            </a:extLst>
          </p:cNvPr>
          <p:cNvSpPr>
            <a:spLocks noGrp="1"/>
          </p:cNvSpPr>
          <p:nvPr>
            <p:ph idx="1"/>
          </p:nvPr>
        </p:nvSpPr>
        <p:spPr/>
        <p:txBody>
          <a:bodyPr/>
          <a:lstStyle/>
          <a:p>
            <a:r>
              <a:rPr lang="en-US" dirty="0"/>
              <a:t>vector</a:t>
            </a:r>
          </a:p>
          <a:p>
            <a:pPr lvl="1"/>
            <a:r>
              <a:rPr lang="ru-RU" dirty="0"/>
              <a:t>С </a:t>
            </a:r>
            <a:r>
              <a:rPr lang="en-US" dirty="0"/>
              <a:t>reserve </a:t>
            </a:r>
            <a:r>
              <a:rPr lang="ru-RU" dirty="0"/>
              <a:t>и без</a:t>
            </a:r>
          </a:p>
          <a:p>
            <a:r>
              <a:rPr lang="en-US" dirty="0"/>
              <a:t>deque</a:t>
            </a:r>
          </a:p>
          <a:p>
            <a:r>
              <a:rPr lang="en-US" dirty="0"/>
              <a:t>list</a:t>
            </a:r>
            <a:endParaRPr lang="ru-RU" dirty="0"/>
          </a:p>
        </p:txBody>
      </p:sp>
      <p:sp>
        <p:nvSpPr>
          <p:cNvPr id="5" name="TextBox 4">
            <a:extLst>
              <a:ext uri="{FF2B5EF4-FFF2-40B4-BE49-F238E27FC236}">
                <a16:creationId xmlns:a16="http://schemas.microsoft.com/office/drawing/2014/main" id="{1E75F5FD-FF5B-9B98-9569-C715D2E6CB3A}"/>
              </a:ext>
            </a:extLst>
          </p:cNvPr>
          <p:cNvSpPr txBox="1"/>
          <p:nvPr/>
        </p:nvSpPr>
        <p:spPr>
          <a:xfrm>
            <a:off x="3503712" y="6400800"/>
            <a:ext cx="6851104" cy="369332"/>
          </a:xfrm>
          <a:prstGeom prst="rect">
            <a:avLst/>
          </a:prstGeom>
          <a:noFill/>
        </p:spPr>
        <p:txBody>
          <a:bodyPr wrap="square">
            <a:spAutoFit/>
          </a:bodyPr>
          <a:lstStyle/>
          <a:p>
            <a:pPr algn="r"/>
            <a:r>
              <a:rPr lang="ru-RU" dirty="0">
                <a:hlinkClick r:id="rId2"/>
              </a:rPr>
              <a:t>https://quick-bench.com/q/W1if_qgPSZ7neHLRNylHrAwpvOs</a:t>
            </a:r>
            <a:endParaRPr lang="ru-RU" dirty="0"/>
          </a:p>
        </p:txBody>
      </p:sp>
    </p:spTree>
    <p:extLst>
      <p:ext uri="{BB962C8B-B14F-4D97-AF65-F5344CB8AC3E}">
        <p14:creationId xmlns:p14="http://schemas.microsoft.com/office/powerpoint/2010/main" val="265580556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defRPr/>
            </a:pPr>
            <a:r>
              <a:rPr lang="ru-RU" dirty="0">
                <a:latin typeface="+mj-lt"/>
              </a:rPr>
              <a:t>Классы </a:t>
            </a:r>
            <a:r>
              <a:rPr lang="en-US" dirty="0">
                <a:latin typeface="+mj-lt"/>
                <a:hlinkClick r:id="rId4"/>
              </a:rPr>
              <a:t>std::map</a:t>
            </a:r>
            <a:r>
              <a:rPr lang="en-US" dirty="0">
                <a:latin typeface="+mj-lt"/>
              </a:rPr>
              <a:t> </a:t>
            </a:r>
            <a:r>
              <a:rPr lang="ru-RU" dirty="0">
                <a:latin typeface="+mj-lt"/>
              </a:rPr>
              <a:t>и </a:t>
            </a:r>
            <a:r>
              <a:rPr lang="en-US" dirty="0">
                <a:latin typeface="+mj-lt"/>
                <a:hlinkClick r:id="rId5"/>
              </a:rPr>
              <a:t>std::</a:t>
            </a:r>
            <a:r>
              <a:rPr lang="en-US" dirty="0" err="1">
                <a:latin typeface="+mj-lt"/>
                <a:hlinkClick r:id="rId5"/>
              </a:rPr>
              <a:t>multimap</a:t>
            </a:r>
            <a:endParaRPr lang="ru-RU" dirty="0">
              <a:latin typeface="+mj-lt"/>
            </a:endParaRPr>
          </a:p>
        </p:txBody>
      </p:sp>
      <p:sp>
        <p:nvSpPr>
          <p:cNvPr id="36867" name="Rectangle 3"/>
          <p:cNvSpPr>
            <a:spLocks noGrp="1" noChangeArrowheads="1"/>
          </p:cNvSpPr>
          <p:nvPr>
            <p:ph idx="1"/>
          </p:nvPr>
        </p:nvSpPr>
        <p:spPr/>
        <p:txBody>
          <a:bodyPr>
            <a:normAutofit/>
          </a:bodyPr>
          <a:lstStyle/>
          <a:p>
            <a:pPr eaLnBrk="1" hangingPunct="1"/>
            <a:r>
              <a:rPr lang="ru-RU" dirty="0"/>
              <a:t>Ассоциативный контейнер, хранящий пары «ключ» - «значение»</a:t>
            </a:r>
          </a:p>
          <a:p>
            <a:pPr lvl="1" eaLnBrk="1" hangingPunct="1"/>
            <a:r>
              <a:rPr lang="ru-RU" dirty="0"/>
              <a:t>Позволяет отображать элементы одного типа в элементы другого или того же самого типа</a:t>
            </a:r>
          </a:p>
          <a:p>
            <a:pPr lvl="1" eaLnBrk="1" hangingPunct="1"/>
            <a:r>
              <a:rPr lang="en-US" dirty="0"/>
              <a:t>map – </a:t>
            </a:r>
            <a:r>
              <a:rPr lang="ru-RU" dirty="0"/>
              <a:t>все ключи уникальные</a:t>
            </a:r>
          </a:p>
          <a:p>
            <a:pPr lvl="1" eaLnBrk="1" hangingPunct="1"/>
            <a:r>
              <a:rPr lang="en-US" dirty="0" err="1"/>
              <a:t>multimap</a:t>
            </a:r>
            <a:r>
              <a:rPr lang="en-US" dirty="0"/>
              <a:t> – </a:t>
            </a:r>
            <a:r>
              <a:rPr lang="ru-RU" dirty="0"/>
              <a:t>допускается дублирование ключей</a:t>
            </a:r>
            <a:endParaRPr lang="en-US" dirty="0"/>
          </a:p>
          <a:p>
            <a:pPr eaLnBrk="1" hangingPunct="1"/>
            <a:r>
              <a:rPr lang="ru-RU" dirty="0"/>
              <a:t>Элементы упорядочены в порядке возрастания ключей</a:t>
            </a:r>
            <a:endParaRPr lang="en-US" dirty="0"/>
          </a:p>
          <a:p>
            <a:pPr eaLnBrk="1" hangingPunct="1"/>
            <a:r>
              <a:rPr lang="ru-RU" dirty="0"/>
              <a:t>Для подключения данных классов необходимо подключить заголовочный файл </a:t>
            </a:r>
            <a:r>
              <a:rPr lang="en-US" dirty="0"/>
              <a:t>&lt;map&gt;</a:t>
            </a:r>
            <a:endParaRPr lang="ru-RU" dirty="0"/>
          </a:p>
          <a:p>
            <a:pPr eaLnBrk="1" hangingPunct="1"/>
            <a:r>
              <a:rPr lang="ru-RU" dirty="0"/>
              <a:t>Требования к ключам:</a:t>
            </a:r>
          </a:p>
          <a:p>
            <a:pPr lvl="1" eaLnBrk="1" hangingPunct="1"/>
            <a:r>
              <a:rPr lang="ru-RU" dirty="0"/>
              <a:t>Наличие операции отношения </a:t>
            </a:r>
            <a:r>
              <a:rPr lang="en-US" dirty="0"/>
              <a:t>&lt;</a:t>
            </a:r>
            <a:endParaRPr lang="ru-RU" dirty="0"/>
          </a:p>
        </p:txBody>
      </p:sp>
    </p:spTree>
    <p:custDataLst>
      <p:tags r:id="rId1"/>
    </p:custDataLst>
    <p:extLst>
      <p:ext uri="{BB962C8B-B14F-4D97-AF65-F5344CB8AC3E}">
        <p14:creationId xmlns:p14="http://schemas.microsoft.com/office/powerpoint/2010/main" val="73229207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2095472" y="1779687"/>
            <a:ext cx="8215370" cy="4278094"/>
          </a:xfrm>
          <a:prstGeom prst="rect">
            <a:avLst/>
          </a:prstGeom>
        </p:spPr>
        <p:txBody>
          <a:bodyPr wrap="square">
            <a:spAutoFit/>
          </a:bodyPr>
          <a:lstStyle/>
          <a:p>
            <a:pPr defTabSz="350838">
              <a:tabLst>
                <a:tab pos="363538" algn="l"/>
              </a:tabLst>
            </a:pPr>
            <a:r>
              <a:rPr lang="en-US" sz="1600" b="1" dirty="0">
                <a:latin typeface="Courier New" pitchFamily="49" charset="0"/>
              </a:rPr>
              <a:t>#include &lt;map&gt;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map&lt;string, string&gt; dictionary;</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dirty="0">
                <a:latin typeface="Courier New" pitchFamily="49" charset="0"/>
              </a:rPr>
              <a:t>(</a:t>
            </a:r>
            <a:r>
              <a:rPr lang="en-US" sz="1600" b="1" dirty="0">
                <a:solidFill>
                  <a:srgbClr val="FF0000"/>
                </a:solidFill>
                <a:latin typeface="Courier New" pitchFamily="49" charset="0"/>
              </a:rPr>
              <a:t>pair</a:t>
            </a:r>
            <a:r>
              <a:rPr lang="en-US" sz="1600" b="1" dirty="0">
                <a:latin typeface="Courier New" pitchFamily="49" charset="0"/>
              </a:rPr>
              <a:t>&lt;string, string&gt;("Cat", "</a:t>
            </a:r>
            <a:r>
              <a:rPr lang="ru-RU" sz="1600" b="1" dirty="0">
                <a:latin typeface="Courier New" pitchFamily="49" charset="0"/>
              </a:rPr>
              <a:t>Кошка</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dirty="0">
                <a:latin typeface="Courier New" pitchFamily="49" charset="0"/>
              </a:rPr>
              <a:t>(</a:t>
            </a:r>
            <a:r>
              <a:rPr lang="en-US" sz="1600" b="1" dirty="0" err="1">
                <a:solidFill>
                  <a:srgbClr val="FF0000"/>
                </a:solidFill>
                <a:latin typeface="Courier New" pitchFamily="49" charset="0"/>
              </a:rPr>
              <a:t>make_pair</a:t>
            </a:r>
            <a:r>
              <a:rPr lang="en-US" sz="1600" b="1" dirty="0">
                <a:latin typeface="Courier New" pitchFamily="49" charset="0"/>
              </a:rPr>
              <a:t>("Snake", "</a:t>
            </a:r>
            <a:r>
              <a:rPr lang="ru-RU" sz="1600" b="1" dirty="0">
                <a:latin typeface="Courier New" pitchFamily="49" charset="0"/>
              </a:rPr>
              <a:t>Змея</a:t>
            </a:r>
            <a:r>
              <a:rPr lang="en-US" sz="1600" b="1" dirty="0">
                <a:latin typeface="Courier New" pitchFamily="49" charset="0"/>
              </a:rPr>
              <a:t>"));</a:t>
            </a:r>
            <a:endParaRPr lang="ru-RU" sz="1600" b="1" dirty="0">
              <a:latin typeface="Courier New" pitchFamily="49" charset="0"/>
            </a:endParaRPr>
          </a:p>
          <a:p>
            <a:pPr defTabSz="350838">
              <a:tabLst>
                <a:tab pos="363538" algn="l"/>
              </a:tabLst>
            </a:pPr>
            <a:r>
              <a:rPr lang="ru-RU"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emplace</a:t>
            </a:r>
            <a:r>
              <a:rPr lang="en-US" sz="1600" b="1" dirty="0">
                <a:latin typeface="Courier New" pitchFamily="49" charset="0"/>
              </a:rPr>
              <a:t>("Apple", "</a:t>
            </a:r>
            <a:r>
              <a:rPr lang="ru-RU" sz="1600" b="1" dirty="0">
                <a:latin typeface="Courier New" pitchFamily="49" charset="0"/>
              </a:rPr>
              <a:t>Яблоко</a:t>
            </a:r>
            <a:r>
              <a:rPr lang="en-US" sz="1600" b="1" dirty="0">
                <a:latin typeface="Courier New" pitchFamily="49" charset="0"/>
              </a:rPr>
              <a:t>"));</a:t>
            </a:r>
            <a:endParaRPr lang="ru-RU" sz="1600" b="1" dirty="0">
              <a:latin typeface="Courier New" pitchFamily="49" charset="0"/>
            </a:endParaRPr>
          </a:p>
          <a:p>
            <a:pPr defTabSz="350838">
              <a:tabLst>
                <a:tab pos="363538" algn="l"/>
              </a:tabLst>
            </a:pPr>
            <a:r>
              <a:rPr lang="ru-RU" sz="1600" b="1" dirty="0">
                <a:latin typeface="Courier New" pitchFamily="49" charset="0"/>
              </a:rPr>
              <a:t>	</a:t>
            </a:r>
            <a:r>
              <a:rPr lang="en-US" sz="1600" b="1" dirty="0">
                <a:latin typeface="Courier New" pitchFamily="49" charset="0"/>
              </a:rPr>
              <a:t>dictionary["Dog"] = "</a:t>
            </a:r>
            <a:r>
              <a:rPr lang="ru-RU" sz="1600" b="1" dirty="0">
                <a:latin typeface="Courier New" pitchFamily="49" charset="0"/>
              </a:rPr>
              <a:t>Собака</a:t>
            </a:r>
            <a:r>
              <a:rPr lang="en-US" sz="1600" b="1" dirty="0">
                <a:latin typeface="Courier New" pitchFamily="49" charset="0"/>
              </a:rPr>
              <a:t>";</a:t>
            </a:r>
          </a:p>
          <a:p>
            <a:pPr defTabSz="350838">
              <a:tabLst>
                <a:tab pos="363538" algn="l"/>
              </a:tabLst>
            </a:pPr>
            <a:r>
              <a:rPr lang="en-US" sz="1600" b="1" dirty="0">
                <a:latin typeface="Courier New" pitchFamily="49" charset="0"/>
              </a:rPr>
              <a:t>	dictionary ["Mouse"] = "</a:t>
            </a:r>
            <a:r>
              <a:rPr lang="ru-RU" sz="1600" b="1" dirty="0">
                <a:latin typeface="Courier New" pitchFamily="49" charset="0"/>
              </a:rPr>
              <a:t>Мышь</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latin typeface="Courier New" pitchFamily="49" charset="0"/>
              </a:rPr>
              <a:t>cout</a:t>
            </a:r>
            <a:r>
              <a:rPr lang="en-US" sz="1600" b="1" dirty="0">
                <a:latin typeface="Courier New" pitchFamily="49" charset="0"/>
              </a:rPr>
              <a:t> &lt;&lt; dictionary["Dog"] &lt;&lt; “\n”;</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899464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Автоматическое определение типа переменной</a:t>
            </a:r>
          </a:p>
        </p:txBody>
      </p:sp>
      <p:sp>
        <p:nvSpPr>
          <p:cNvPr id="3" name="Прямоугольник 2"/>
          <p:cNvSpPr/>
          <p:nvPr/>
        </p:nvSpPr>
        <p:spPr>
          <a:xfrm>
            <a:off x="1775520" y="1700809"/>
            <a:ext cx="7992888" cy="4271939"/>
          </a:xfrm>
          <a:prstGeom prst="rect">
            <a:avLst/>
          </a:prstGeom>
        </p:spPr>
        <p:txBody>
          <a:bodyPr wrap="square">
            <a:spAutoFit/>
          </a:bodyPr>
          <a:lstStyle/>
          <a:p>
            <a:pPr>
              <a:lnSpc>
                <a:spcPct val="115000"/>
              </a:lnSpc>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3.14159265;</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2.71828</a:t>
            </a:r>
            <a:r>
              <a:rPr lang="en-US" sz="14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f</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e2</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halfPI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long double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функция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sqrt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возвращает значение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long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sqrtPi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sqrt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71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500"/>
                                        <p:tgtEl>
                                          <p:spTgt spid="3">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 подсчет частоты встречаемости символов</a:t>
            </a:r>
          </a:p>
        </p:txBody>
      </p:sp>
      <p:sp>
        <p:nvSpPr>
          <p:cNvPr id="3" name="Прямоугольник 2"/>
          <p:cNvSpPr/>
          <p:nvPr/>
        </p:nvSpPr>
        <p:spPr>
          <a:xfrm>
            <a:off x="1672393" y="1484785"/>
            <a:ext cx="8507288" cy="5262979"/>
          </a:xfrm>
          <a:prstGeom prst="rect">
            <a:avLst/>
          </a:prstGeom>
        </p:spPr>
        <p:txBody>
          <a:bodyPr wrap="square">
            <a:spAutoFit/>
          </a:bodyPr>
          <a:lstStyle/>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&lt;map&gt;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Можно использовать</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&lt;char,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 quick brown fox jumps over the lazy dog"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1742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fade">
                                      <p:cBhvr>
                                        <p:cTn id="10" dur="500"/>
                                        <p:tgtEl>
                                          <p:spTgt spid="3">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fade">
                                      <p:cBhvr>
                                        <p:cTn id="13" dur="500"/>
                                        <p:tgtEl>
                                          <p:spTgt spid="3">
                                            <p:txEl>
                                              <p:pRg st="12" end="1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3" end="13"/>
                                            </p:txEl>
                                          </p:spTgt>
                                        </p:tgtEl>
                                        <p:attrNameLst>
                                          <p:attrName>style.visibility</p:attrName>
                                        </p:attrNameLst>
                                      </p:cBhvr>
                                      <p:to>
                                        <p:strVal val="visible"/>
                                      </p:to>
                                    </p:set>
                                    <p:animEffect transition="in" filter="fade">
                                      <p:cBhvr>
                                        <p:cTn id="18" dur="500"/>
                                        <p:tgtEl>
                                          <p:spTgt spid="3">
                                            <p:txEl>
                                              <p:pRg st="13" end="1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animEffect transition="in" filter="fade">
                                      <p:cBhvr>
                                        <p:cTn id="21" dur="500"/>
                                        <p:tgtEl>
                                          <p:spTgt spid="3">
                                            <p:txEl>
                                              <p:pRg st="14" end="1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5" end="15"/>
                                            </p:txEl>
                                          </p:spTgt>
                                        </p:tgtEl>
                                        <p:attrNameLst>
                                          <p:attrName>style.visibility</p:attrName>
                                        </p:attrNameLst>
                                      </p:cBhvr>
                                      <p:to>
                                        <p:strVal val="visible"/>
                                      </p:to>
                                    </p:set>
                                    <p:animEffect transition="in" filter="fade">
                                      <p:cBhvr>
                                        <p:cTn id="24" dur="500"/>
                                        <p:tgtEl>
                                          <p:spTgt spid="3">
                                            <p:txEl>
                                              <p:pRg st="15" end="1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animEffect transition="in" filter="fade">
                                      <p:cBhvr>
                                        <p:cTn id="27" dur="500"/>
                                        <p:tgtEl>
                                          <p:spTgt spid="3">
                                            <p:txEl>
                                              <p:pRg st="16" end="1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7" end="17"/>
                                            </p:txEl>
                                          </p:spTgt>
                                        </p:tgtEl>
                                        <p:attrNameLst>
                                          <p:attrName>style.visibility</p:attrName>
                                        </p:attrNameLst>
                                      </p:cBhvr>
                                      <p:to>
                                        <p:strVal val="visible"/>
                                      </p:to>
                                    </p:set>
                                    <p:animEffect transition="in" filter="fade">
                                      <p:cBhvr>
                                        <p:cTn id="30" dur="500"/>
                                        <p:tgtEl>
                                          <p:spTgt spid="3">
                                            <p:txEl>
                                              <p:pRg st="17" end="1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8" end="18"/>
                                            </p:txEl>
                                          </p:spTgt>
                                        </p:tgtEl>
                                        <p:attrNameLst>
                                          <p:attrName>style.visibility</p:attrName>
                                        </p:attrNameLst>
                                      </p:cBhvr>
                                      <p:to>
                                        <p:strVal val="visible"/>
                                      </p:to>
                                    </p:set>
                                    <p:animEffect transition="in" filter="fade">
                                      <p:cBhvr>
                                        <p:cTn id="33" dur="500"/>
                                        <p:tgtEl>
                                          <p:spTgt spid="3">
                                            <p:txEl>
                                              <p:pRg st="18" end="1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9" end="19"/>
                                            </p:txEl>
                                          </p:spTgt>
                                        </p:tgtEl>
                                        <p:attrNameLst>
                                          <p:attrName>style.visibility</p:attrName>
                                        </p:attrNameLst>
                                      </p:cBhvr>
                                      <p:to>
                                        <p:strVal val="visible"/>
                                      </p:to>
                                    </p:set>
                                    <p:animEffect transition="in" filter="fade">
                                      <p:cBhvr>
                                        <p:cTn id="36" dur="500"/>
                                        <p:tgtEl>
                                          <p:spTgt spid="3">
                                            <p:txEl>
                                              <p:pRg st="19" end="1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21" end="21"/>
                                            </p:txEl>
                                          </p:spTgt>
                                        </p:tgtEl>
                                        <p:attrNameLst>
                                          <p:attrName>style.visibility</p:attrName>
                                        </p:attrNameLst>
                                      </p:cBhvr>
                                      <p:to>
                                        <p:strVal val="visible"/>
                                      </p:to>
                                    </p:set>
                                    <p:animEffect transition="in" filter="fade">
                                      <p:cBhvr>
                                        <p:cTn id="41" dur="500"/>
                                        <p:tgtEl>
                                          <p:spTgt spid="3">
                                            <p:txEl>
                                              <p:pRg st="21" end="2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22" end="22"/>
                                            </p:txEl>
                                          </p:spTgt>
                                        </p:tgtEl>
                                        <p:attrNameLst>
                                          <p:attrName>style.visibility</p:attrName>
                                        </p:attrNameLst>
                                      </p:cBhvr>
                                      <p:to>
                                        <p:strVal val="visible"/>
                                      </p:to>
                                    </p:set>
                                    <p:animEffect transition="in" filter="fade">
                                      <p:cBhvr>
                                        <p:cTn id="44" dur="500"/>
                                        <p:tgtEl>
                                          <p:spTgt spid="3">
                                            <p:txEl>
                                              <p:pRg st="22" end="2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23" end="23"/>
                                            </p:txEl>
                                          </p:spTgt>
                                        </p:tgtEl>
                                        <p:attrNameLst>
                                          <p:attrName>style.visibility</p:attrName>
                                        </p:attrNameLst>
                                      </p:cBhvr>
                                      <p:to>
                                        <p:strVal val="visible"/>
                                      </p:to>
                                    </p:set>
                                    <p:animEffect transition="in" filter="fade">
                                      <p:cBhvr>
                                        <p:cTn id="47" dur="500"/>
                                        <p:tgtEl>
                                          <p:spTgt spid="3">
                                            <p:txEl>
                                              <p:pRg st="23" end="2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4" end="24"/>
                                            </p:txEl>
                                          </p:spTgt>
                                        </p:tgtEl>
                                        <p:attrNameLst>
                                          <p:attrName>style.visibility</p:attrName>
                                        </p:attrNameLst>
                                      </p:cBhvr>
                                      <p:to>
                                        <p:strVal val="visible"/>
                                      </p:to>
                                    </p:set>
                                    <p:animEffect transition="in" filter="fade">
                                      <p:cBhvr>
                                        <p:cTn id="50" dur="500"/>
                                        <p:tgtEl>
                                          <p:spTgt spid="3">
                                            <p:txEl>
                                              <p:pRg st="24" end="2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5" end="25"/>
                                            </p:txEl>
                                          </p:spTgt>
                                        </p:tgtEl>
                                        <p:attrNameLst>
                                          <p:attrName>style.visibility</p:attrName>
                                        </p:attrNameLst>
                                      </p:cBhvr>
                                      <p:to>
                                        <p:strVal val="visible"/>
                                      </p:to>
                                    </p:set>
                                    <p:animEffect transition="in" filter="fade">
                                      <p:cBhvr>
                                        <p:cTn id="53" dur="500"/>
                                        <p:tgtEl>
                                          <p:spTgt spid="3">
                                            <p:txEl>
                                              <p:pRg st="25" end="25"/>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6" end="26"/>
                                            </p:txEl>
                                          </p:spTgt>
                                        </p:tgtEl>
                                        <p:attrNameLst>
                                          <p:attrName>style.visibility</p:attrName>
                                        </p:attrNameLst>
                                      </p:cBhvr>
                                      <p:to>
                                        <p:strVal val="visible"/>
                                      </p:to>
                                    </p:set>
                                    <p:animEffect transition="in" filter="fade">
                                      <p:cBhvr>
                                        <p:cTn id="56" dur="500"/>
                                        <p:tgtEl>
                                          <p:spTgt spid="3">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519B4C-674B-4DE1-859E-1AD14B0D2FE3}"/>
              </a:ext>
            </a:extLst>
          </p:cNvPr>
          <p:cNvSpPr/>
          <p:nvPr/>
        </p:nvSpPr>
        <p:spPr>
          <a:xfrm>
            <a:off x="1631504" y="116632"/>
            <a:ext cx="9036496" cy="6403548"/>
          </a:xfrm>
          <a:prstGeom prst="rect">
            <a:avLst/>
          </a:prstGeom>
        </p:spPr>
        <p:txBody>
          <a:bodyPr wrap="square">
            <a:spAutoFit/>
          </a:bodyPr>
          <a:lstStyle/>
          <a:p>
            <a:pPr>
              <a:lnSpc>
                <a:spcPct val="107000"/>
              </a:lnSpc>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80000"/>
                </a:solidFill>
                <a:latin typeface="Consolas" panose="020B0609020204030204" pitchFamily="49" charset="0"/>
                <a:ea typeface="Calibri" panose="020F0502020204030204" pitchFamily="34" charset="0"/>
                <a:cs typeface="Consolas" panose="020B0609020204030204" pitchFamily="49" charset="0"/>
              </a:rPr>
              <a:t>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two words: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not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A066DF1-3769-4EA6-9EB9-87FF32360CA7}"/>
              </a:ext>
            </a:extLst>
          </p:cNvPr>
          <p:cNvSpPr txBox="1"/>
          <p:nvPr/>
        </p:nvSpPr>
        <p:spPr>
          <a:xfrm>
            <a:off x="6779568" y="1776725"/>
            <a:ext cx="3888432" cy="646331"/>
          </a:xfrm>
          <a:prstGeom prst="rect">
            <a:avLst/>
          </a:prstGeom>
          <a:noFill/>
        </p:spPr>
        <p:txBody>
          <a:bodyPr wrap="square" rtlCol="0">
            <a:spAutoFit/>
          </a:bodyPr>
          <a:lstStyle/>
          <a:p>
            <a:r>
              <a:rPr lang="en-US" dirty="0">
                <a:latin typeface="Consolas" panose="020B0609020204030204" pitchFamily="49" charset="0"/>
              </a:rPr>
              <a:t>Enter two words: </a:t>
            </a:r>
            <a:r>
              <a:rPr lang="en-US" dirty="0">
                <a:solidFill>
                  <a:srgbClr val="FF0000"/>
                </a:solidFill>
                <a:latin typeface="Consolas" panose="020B0609020204030204" pitchFamily="49" charset="0"/>
              </a:rPr>
              <a:t>live evil</a:t>
            </a:r>
          </a:p>
          <a:p>
            <a:r>
              <a:rPr lang="en-US" dirty="0">
                <a:latin typeface="Consolas" panose="020B0609020204030204" pitchFamily="49" charset="0"/>
              </a:rPr>
              <a:t>live and evil are anagrams</a:t>
            </a:r>
          </a:p>
        </p:txBody>
      </p:sp>
    </p:spTree>
    <p:extLst>
      <p:ext uri="{BB962C8B-B14F-4D97-AF65-F5344CB8AC3E}">
        <p14:creationId xmlns:p14="http://schemas.microsoft.com/office/powerpoint/2010/main" val="348349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2" end="12"/>
                                            </p:txEl>
                                          </p:spTgt>
                                        </p:tgtEl>
                                        <p:attrNameLst>
                                          <p:attrName>style.visibility</p:attrName>
                                        </p:attrNameLst>
                                      </p:cBhvr>
                                      <p:to>
                                        <p:strVal val="visible"/>
                                      </p:to>
                                    </p:set>
                                    <p:animEffect transition="in" filter="fade">
                                      <p:cBhvr>
                                        <p:cTn id="7" dur="500"/>
                                        <p:tgtEl>
                                          <p:spTgt spid="2">
                                            <p:txEl>
                                              <p:pRg st="12" end="1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3" end="13"/>
                                            </p:txEl>
                                          </p:spTgt>
                                        </p:tgtEl>
                                        <p:attrNameLst>
                                          <p:attrName>style.visibility</p:attrName>
                                        </p:attrNameLst>
                                      </p:cBhvr>
                                      <p:to>
                                        <p:strVal val="visible"/>
                                      </p:to>
                                    </p:set>
                                    <p:animEffect transition="in" filter="fade">
                                      <p:cBhvr>
                                        <p:cTn id="10" dur="500"/>
                                        <p:tgtEl>
                                          <p:spTgt spid="2">
                                            <p:txEl>
                                              <p:pRg st="13" end="1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14" end="14"/>
                                            </p:txEl>
                                          </p:spTgt>
                                        </p:tgtEl>
                                        <p:attrNameLst>
                                          <p:attrName>style.visibility</p:attrName>
                                        </p:attrNameLst>
                                      </p:cBhvr>
                                      <p:to>
                                        <p:strVal val="visible"/>
                                      </p:to>
                                    </p:set>
                                    <p:animEffect transition="in" filter="fade">
                                      <p:cBhvr>
                                        <p:cTn id="13" dur="500"/>
                                        <p:tgtEl>
                                          <p:spTgt spid="2">
                                            <p:txEl>
                                              <p:pRg st="14" end="1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15" end="15"/>
                                            </p:txEl>
                                          </p:spTgt>
                                        </p:tgtEl>
                                        <p:attrNameLst>
                                          <p:attrName>style.visibility</p:attrName>
                                        </p:attrNameLst>
                                      </p:cBhvr>
                                      <p:to>
                                        <p:strVal val="visible"/>
                                      </p:to>
                                    </p:set>
                                    <p:animEffect transition="in" filter="fade">
                                      <p:cBhvr>
                                        <p:cTn id="18" dur="500"/>
                                        <p:tgtEl>
                                          <p:spTgt spid="2">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16" end="16"/>
                                            </p:txEl>
                                          </p:spTgt>
                                        </p:tgtEl>
                                        <p:attrNameLst>
                                          <p:attrName>style.visibility</p:attrName>
                                        </p:attrNameLst>
                                      </p:cBhvr>
                                      <p:to>
                                        <p:strVal val="visible"/>
                                      </p:to>
                                    </p:set>
                                    <p:animEffect transition="in" filter="fade">
                                      <p:cBhvr>
                                        <p:cTn id="21" dur="500"/>
                                        <p:tgtEl>
                                          <p:spTgt spid="2">
                                            <p:txEl>
                                              <p:pRg st="16" end="1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17" end="17"/>
                                            </p:txEl>
                                          </p:spTgt>
                                        </p:tgtEl>
                                        <p:attrNameLst>
                                          <p:attrName>style.visibility</p:attrName>
                                        </p:attrNameLst>
                                      </p:cBhvr>
                                      <p:to>
                                        <p:strVal val="visible"/>
                                      </p:to>
                                    </p:set>
                                    <p:animEffect transition="in" filter="fade">
                                      <p:cBhvr>
                                        <p:cTn id="24" dur="500"/>
                                        <p:tgtEl>
                                          <p:spTgt spid="2">
                                            <p:txEl>
                                              <p:pRg st="17" end="1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18" end="18"/>
                                            </p:txEl>
                                          </p:spTgt>
                                        </p:tgtEl>
                                        <p:attrNameLst>
                                          <p:attrName>style.visibility</p:attrName>
                                        </p:attrNameLst>
                                      </p:cBhvr>
                                      <p:to>
                                        <p:strVal val="visible"/>
                                      </p:to>
                                    </p:set>
                                    <p:animEffect transition="in" filter="fade">
                                      <p:cBhvr>
                                        <p:cTn id="27" dur="500"/>
                                        <p:tgtEl>
                                          <p:spTgt spid="2">
                                            <p:txEl>
                                              <p:pRg st="18" end="1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19" end="19"/>
                                            </p:txEl>
                                          </p:spTgt>
                                        </p:tgtEl>
                                        <p:attrNameLst>
                                          <p:attrName>style.visibility</p:attrName>
                                        </p:attrNameLst>
                                      </p:cBhvr>
                                      <p:to>
                                        <p:strVal val="visible"/>
                                      </p:to>
                                    </p:set>
                                    <p:animEffect transition="in" filter="fade">
                                      <p:cBhvr>
                                        <p:cTn id="32" dur="500"/>
                                        <p:tgtEl>
                                          <p:spTgt spid="2">
                                            <p:txEl>
                                              <p:pRg st="19" end="1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20" end="20"/>
                                            </p:txEl>
                                          </p:spTgt>
                                        </p:tgtEl>
                                        <p:attrNameLst>
                                          <p:attrName>style.visibility</p:attrName>
                                        </p:attrNameLst>
                                      </p:cBhvr>
                                      <p:to>
                                        <p:strVal val="visible"/>
                                      </p:to>
                                    </p:set>
                                    <p:animEffect transition="in" filter="fade">
                                      <p:cBhvr>
                                        <p:cTn id="35" dur="500"/>
                                        <p:tgtEl>
                                          <p:spTgt spid="2">
                                            <p:txEl>
                                              <p:pRg st="20" end="2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21" end="21"/>
                                            </p:txEl>
                                          </p:spTgt>
                                        </p:tgtEl>
                                        <p:attrNameLst>
                                          <p:attrName>style.visibility</p:attrName>
                                        </p:attrNameLst>
                                      </p:cBhvr>
                                      <p:to>
                                        <p:strVal val="visible"/>
                                      </p:to>
                                    </p:set>
                                    <p:animEffect transition="in" filter="fade">
                                      <p:cBhvr>
                                        <p:cTn id="38" dur="500"/>
                                        <p:tgtEl>
                                          <p:spTgt spid="2">
                                            <p:txEl>
                                              <p:pRg st="21" end="2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22" end="22"/>
                                            </p:txEl>
                                          </p:spTgt>
                                        </p:tgtEl>
                                        <p:attrNameLst>
                                          <p:attrName>style.visibility</p:attrName>
                                        </p:attrNameLst>
                                      </p:cBhvr>
                                      <p:to>
                                        <p:strVal val="visible"/>
                                      </p:to>
                                    </p:set>
                                    <p:animEffect transition="in" filter="fade">
                                      <p:cBhvr>
                                        <p:cTn id="41" dur="500"/>
                                        <p:tgtEl>
                                          <p:spTgt spid="2">
                                            <p:txEl>
                                              <p:pRg st="22" end="2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BDEAD0-6F69-41D4-99F3-8EA16AF21F5C}"/>
              </a:ext>
            </a:extLst>
          </p:cNvPr>
          <p:cNvSpPr/>
          <p:nvPr/>
        </p:nvSpPr>
        <p:spPr>
          <a:xfrm>
            <a:off x="1524000" y="199930"/>
            <a:ext cx="8856984" cy="6667018"/>
          </a:xfrm>
          <a:prstGeom prst="rect">
            <a:avLst/>
          </a:prstGeom>
        </p:spPr>
        <p:txBody>
          <a:bodyPr wrap="square">
            <a:spAutoFit/>
          </a:bodyPr>
          <a:lstStyle/>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AnimalLegs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dog"s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4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sparrow"s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2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spider"s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octopus"s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ant"s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6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animal name: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find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a:t>
            </a:r>
            <a:r>
              <a:rPr lang="en-US" sz="1600" i="1" dirty="0">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"No info about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684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500"/>
                                        <p:tgtEl>
                                          <p:spTgt spid="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fade">
                                      <p:cBhvr>
                                        <p:cTn id="27" dur="500"/>
                                        <p:tgtEl>
                                          <p:spTgt spid="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0" end="10"/>
                                            </p:txEl>
                                          </p:spTgt>
                                        </p:tgtEl>
                                        <p:attrNameLst>
                                          <p:attrName>style.visibility</p:attrName>
                                        </p:attrNameLst>
                                      </p:cBhvr>
                                      <p:to>
                                        <p:strVal val="visible"/>
                                      </p:to>
                                    </p:set>
                                    <p:animEffect transition="in" filter="fade">
                                      <p:cBhvr>
                                        <p:cTn id="30" dur="500"/>
                                        <p:tgtEl>
                                          <p:spTgt spid="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animEffect transition="in" filter="fade">
                                      <p:cBhvr>
                                        <p:cTn id="35" dur="500"/>
                                        <p:tgtEl>
                                          <p:spTgt spid="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13" end="13"/>
                                            </p:txEl>
                                          </p:spTgt>
                                        </p:tgtEl>
                                        <p:attrNameLst>
                                          <p:attrName>style.visibility</p:attrName>
                                        </p:attrNameLst>
                                      </p:cBhvr>
                                      <p:to>
                                        <p:strVal val="visible"/>
                                      </p:to>
                                    </p:set>
                                    <p:animEffect transition="in" filter="fade">
                                      <p:cBhvr>
                                        <p:cTn id="38" dur="500"/>
                                        <p:tgtEl>
                                          <p:spTgt spid="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animEffect transition="in" filter="fade">
                                      <p:cBhvr>
                                        <p:cTn id="41" dur="500"/>
                                        <p:tgtEl>
                                          <p:spTgt spid="2">
                                            <p:txEl>
                                              <p:pRg st="14" end="1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
                                            <p:txEl>
                                              <p:pRg st="15" end="15"/>
                                            </p:txEl>
                                          </p:spTgt>
                                        </p:tgtEl>
                                        <p:attrNameLst>
                                          <p:attrName>style.visibility</p:attrName>
                                        </p:attrNameLst>
                                      </p:cBhvr>
                                      <p:to>
                                        <p:strVal val="visible"/>
                                      </p:to>
                                    </p:set>
                                    <p:animEffect transition="in" filter="fade">
                                      <p:cBhvr>
                                        <p:cTn id="46" dur="500"/>
                                        <p:tgtEl>
                                          <p:spTgt spid="2">
                                            <p:txEl>
                                              <p:pRg st="15" end="1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
                                            <p:txEl>
                                              <p:pRg st="16" end="16"/>
                                            </p:txEl>
                                          </p:spTgt>
                                        </p:tgtEl>
                                        <p:attrNameLst>
                                          <p:attrName>style.visibility</p:attrName>
                                        </p:attrNameLst>
                                      </p:cBhvr>
                                      <p:to>
                                        <p:strVal val="visible"/>
                                      </p:to>
                                    </p:set>
                                    <p:animEffect transition="in" filter="fade">
                                      <p:cBhvr>
                                        <p:cTn id="49" dur="500"/>
                                        <p:tgtEl>
                                          <p:spTgt spid="2">
                                            <p:txEl>
                                              <p:pRg st="16" end="16"/>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
                                            <p:txEl>
                                              <p:pRg st="17" end="17"/>
                                            </p:txEl>
                                          </p:spTgt>
                                        </p:tgtEl>
                                        <p:attrNameLst>
                                          <p:attrName>style.visibility</p:attrName>
                                        </p:attrNameLst>
                                      </p:cBhvr>
                                      <p:to>
                                        <p:strVal val="visible"/>
                                      </p:to>
                                    </p:set>
                                    <p:animEffect transition="in" filter="fade">
                                      <p:cBhvr>
                                        <p:cTn id="52" dur="500"/>
                                        <p:tgtEl>
                                          <p:spTgt spid="2">
                                            <p:txEl>
                                              <p:pRg st="17" end="17"/>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
                                            <p:txEl>
                                              <p:pRg st="18" end="18"/>
                                            </p:txEl>
                                          </p:spTgt>
                                        </p:tgtEl>
                                        <p:attrNameLst>
                                          <p:attrName>style.visibility</p:attrName>
                                        </p:attrNameLst>
                                      </p:cBhvr>
                                      <p:to>
                                        <p:strVal val="visible"/>
                                      </p:to>
                                    </p:set>
                                    <p:animEffect transition="in" filter="fade">
                                      <p:cBhvr>
                                        <p:cTn id="55" dur="500"/>
                                        <p:tgtEl>
                                          <p:spTgt spid="2">
                                            <p:txEl>
                                              <p:pRg st="18" end="18"/>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
                                            <p:txEl>
                                              <p:pRg st="19" end="19"/>
                                            </p:txEl>
                                          </p:spTgt>
                                        </p:tgtEl>
                                        <p:attrNameLst>
                                          <p:attrName>style.visibility</p:attrName>
                                        </p:attrNameLst>
                                      </p:cBhvr>
                                      <p:to>
                                        <p:strVal val="visible"/>
                                      </p:to>
                                    </p:set>
                                    <p:animEffect transition="in" filter="fade">
                                      <p:cBhvr>
                                        <p:cTn id="58" dur="500"/>
                                        <p:tgtEl>
                                          <p:spTgt spid="2">
                                            <p:txEl>
                                              <p:pRg st="19" end="1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
                                            <p:txEl>
                                              <p:pRg st="20" end="20"/>
                                            </p:txEl>
                                          </p:spTgt>
                                        </p:tgtEl>
                                        <p:attrNameLst>
                                          <p:attrName>style.visibility</p:attrName>
                                        </p:attrNameLst>
                                      </p:cBhvr>
                                      <p:to>
                                        <p:strVal val="visible"/>
                                      </p:to>
                                    </p:set>
                                    <p:animEffect transition="in" filter="fade">
                                      <p:cBhvr>
                                        <p:cTn id="63" dur="500"/>
                                        <p:tgtEl>
                                          <p:spTgt spid="2">
                                            <p:txEl>
                                              <p:pRg st="20" end="20"/>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2">
                                            <p:txEl>
                                              <p:pRg st="21" end="21"/>
                                            </p:txEl>
                                          </p:spTgt>
                                        </p:tgtEl>
                                        <p:attrNameLst>
                                          <p:attrName>style.visibility</p:attrName>
                                        </p:attrNameLst>
                                      </p:cBhvr>
                                      <p:to>
                                        <p:strVal val="visible"/>
                                      </p:to>
                                    </p:set>
                                    <p:animEffect transition="in" filter="fade">
                                      <p:cBhvr>
                                        <p:cTn id="66" dur="500"/>
                                        <p:tgtEl>
                                          <p:spTgt spid="2">
                                            <p:txEl>
                                              <p:pRg st="21" end="21"/>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2">
                                            <p:txEl>
                                              <p:pRg st="22" end="22"/>
                                            </p:txEl>
                                          </p:spTgt>
                                        </p:tgtEl>
                                        <p:attrNameLst>
                                          <p:attrName>style.visibility</p:attrName>
                                        </p:attrNameLst>
                                      </p:cBhvr>
                                      <p:to>
                                        <p:strVal val="visible"/>
                                      </p:to>
                                    </p:set>
                                    <p:animEffect transition="in" filter="fade">
                                      <p:cBhvr>
                                        <p:cTn id="69" dur="500"/>
                                        <p:tgtEl>
                                          <p:spTgt spid="2">
                                            <p:txEl>
                                              <p:pRg st="22" end="22"/>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2">
                                            <p:txEl>
                                              <p:pRg st="23" end="23"/>
                                            </p:txEl>
                                          </p:spTgt>
                                        </p:tgtEl>
                                        <p:attrNameLst>
                                          <p:attrName>style.visibility</p:attrName>
                                        </p:attrNameLst>
                                      </p:cBhvr>
                                      <p:to>
                                        <p:strVal val="visible"/>
                                      </p:to>
                                    </p:set>
                                    <p:animEffect transition="in" filter="fade">
                                      <p:cBhvr>
                                        <p:cTn id="72" dur="500"/>
                                        <p:tgtEl>
                                          <p:spTgt spid="2">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defRPr/>
            </a:pPr>
            <a:r>
              <a:rPr lang="ru-RU" dirty="0">
                <a:latin typeface="+mj-lt"/>
              </a:rPr>
              <a:t>Классы </a:t>
            </a:r>
            <a:r>
              <a:rPr lang="en-US" dirty="0" err="1">
                <a:latin typeface="+mj-lt"/>
                <a:hlinkClick r:id="rId4"/>
              </a:rPr>
              <a:t>std</a:t>
            </a:r>
            <a:r>
              <a:rPr lang="en-US" dirty="0">
                <a:latin typeface="+mj-lt"/>
                <a:hlinkClick r:id="rId4"/>
              </a:rPr>
              <a:t>::</a:t>
            </a:r>
            <a:r>
              <a:rPr lang="en-US" dirty="0" err="1">
                <a:latin typeface="+mj-lt"/>
                <a:hlinkClick r:id="rId4"/>
              </a:rPr>
              <a:t>unordered_map</a:t>
            </a:r>
            <a:r>
              <a:rPr lang="en-US" dirty="0">
                <a:latin typeface="+mj-lt"/>
              </a:rPr>
              <a:t> </a:t>
            </a:r>
            <a:r>
              <a:rPr lang="ru-RU" dirty="0">
                <a:latin typeface="+mj-lt"/>
              </a:rPr>
              <a:t>и </a:t>
            </a:r>
            <a:r>
              <a:rPr lang="en-US" dirty="0" err="1">
                <a:latin typeface="+mj-lt"/>
                <a:hlinkClick r:id="rId5"/>
              </a:rPr>
              <a:t>std</a:t>
            </a:r>
            <a:r>
              <a:rPr lang="en-US" dirty="0">
                <a:latin typeface="+mj-lt"/>
                <a:hlinkClick r:id="rId5"/>
              </a:rPr>
              <a:t>::</a:t>
            </a:r>
            <a:r>
              <a:rPr lang="en-US" dirty="0" err="1">
                <a:latin typeface="+mj-lt"/>
                <a:hlinkClick r:id="rId5"/>
              </a:rPr>
              <a:t>unordered_multimap</a:t>
            </a:r>
            <a:endParaRPr lang="ru-RU" dirty="0">
              <a:latin typeface="+mj-lt"/>
            </a:endParaRPr>
          </a:p>
        </p:txBody>
      </p:sp>
      <p:sp>
        <p:nvSpPr>
          <p:cNvPr id="36867" name="Rectangle 3"/>
          <p:cNvSpPr>
            <a:spLocks noGrp="1" noChangeArrowheads="1"/>
          </p:cNvSpPr>
          <p:nvPr>
            <p:ph idx="1"/>
          </p:nvPr>
        </p:nvSpPr>
        <p:spPr/>
        <p:txBody>
          <a:bodyPr>
            <a:normAutofit/>
          </a:bodyPr>
          <a:lstStyle/>
          <a:p>
            <a:pPr eaLnBrk="1" hangingPunct="1"/>
            <a:r>
              <a:rPr lang="ru-RU" dirty="0"/>
              <a:t>Ассоциативный контейнер, хранящий пары «ключ» - «значение»</a:t>
            </a:r>
          </a:p>
          <a:p>
            <a:pPr lvl="1" eaLnBrk="1" hangingPunct="1"/>
            <a:r>
              <a:rPr lang="ru-RU" dirty="0"/>
              <a:t>Элементы хранятся не отсортированы никоим образом, но сгруппированы в </a:t>
            </a:r>
            <a:r>
              <a:rPr lang="en-US" dirty="0"/>
              <a:t>bucket-</a:t>
            </a:r>
            <a:r>
              <a:rPr lang="ru-RU" dirty="0"/>
              <a:t>ы согласно </a:t>
            </a:r>
            <a:r>
              <a:rPr lang="ru-RU" dirty="0" err="1"/>
              <a:t>хеш</a:t>
            </a:r>
            <a:r>
              <a:rPr lang="ru-RU" dirty="0"/>
              <a:t>-значению ключей</a:t>
            </a:r>
          </a:p>
          <a:p>
            <a:pPr lvl="1" eaLnBrk="1" hangingPunct="1"/>
            <a:r>
              <a:rPr lang="en-US" dirty="0" err="1"/>
              <a:t>unordered_map</a:t>
            </a:r>
            <a:r>
              <a:rPr lang="en-US" dirty="0"/>
              <a:t> – </a:t>
            </a:r>
            <a:r>
              <a:rPr lang="ru-RU" dirty="0"/>
              <a:t>все ключи уникальные</a:t>
            </a:r>
          </a:p>
          <a:p>
            <a:pPr lvl="1" eaLnBrk="1" hangingPunct="1"/>
            <a:r>
              <a:rPr lang="en-US" dirty="0" err="1"/>
              <a:t>unordered_multimap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a:t>
            </a:r>
            <a:r>
              <a:rPr lang="en-US" dirty="0" err="1"/>
              <a:t>unordered_map</a:t>
            </a:r>
            <a:r>
              <a:rPr lang="en-US" dirty="0"/>
              <a:t>&gt;</a:t>
            </a:r>
            <a:endParaRPr lang="ru-RU" dirty="0"/>
          </a:p>
          <a:p>
            <a:pPr eaLnBrk="1" hangingPunct="1"/>
            <a:r>
              <a:rPr lang="ru-RU" dirty="0"/>
              <a:t>Требования к ключам:</a:t>
            </a:r>
          </a:p>
          <a:p>
            <a:pPr lvl="1" eaLnBrk="1" hangingPunct="1"/>
            <a:r>
              <a:rPr lang="ru-RU" dirty="0"/>
              <a:t>Наличие операции сравнения </a:t>
            </a:r>
            <a:r>
              <a:rPr lang="en-US" dirty="0"/>
              <a:t>==</a:t>
            </a:r>
          </a:p>
          <a:p>
            <a:pPr lvl="1" eaLnBrk="1" hangingPunct="1"/>
            <a:r>
              <a:rPr lang="ru-RU" dirty="0"/>
              <a:t>Возможность вычислить </a:t>
            </a:r>
            <a:r>
              <a:rPr lang="ru-RU" dirty="0" err="1"/>
              <a:t>хеш</a:t>
            </a:r>
            <a:r>
              <a:rPr lang="ru-RU" dirty="0"/>
              <a:t> от значения ключа</a:t>
            </a:r>
          </a:p>
        </p:txBody>
      </p:sp>
    </p:spTree>
    <p:custDataLst>
      <p:tags r:id="rId1"/>
    </p:custDataLst>
    <p:extLst>
      <p:ext uri="{BB962C8B-B14F-4D97-AF65-F5344CB8AC3E}">
        <p14:creationId xmlns:p14="http://schemas.microsoft.com/office/powerpoint/2010/main" val="241691806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524000" y="1"/>
            <a:ext cx="9144000" cy="6494085"/>
          </a:xfrm>
          <a:prstGeom prst="rect">
            <a:avLst/>
          </a:prstGeom>
        </p:spPr>
        <p:txBody>
          <a:bodyPr wrap="square">
            <a:spAutoFit/>
          </a:bodyPr>
          <a:lstStyle/>
          <a:p>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ru-RU"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"Sarah"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"Leonardo"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"Richard"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ru-RU" sz="1600" dirty="0">
                <a:solidFill>
                  <a:srgbClr val="00808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91857156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7501"/>
            <a:ext cx="9144000" cy="6894195"/>
          </a:xfrm>
          <a:prstGeom prst="rect">
            <a:avLst/>
          </a:prstGeom>
        </p:spPr>
        <p:txBody>
          <a:bodyPr wrap="square" tIns="0" bIns="0">
            <a:spAutoFit/>
          </a:bodyPr>
          <a:lstStyle/>
          <a:p>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iostream</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namespace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Структура с перегруженным оператором (), позволяющая вычислить</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хеш</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-значение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для заданной структуры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person</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необходима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unordered</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map</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Оператор сравнения, позволяющий сравнивать структуры типа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он необходим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&amp;&amp;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336873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7500"/>
            <a:ext cx="9144000" cy="5170646"/>
          </a:xfrm>
          <a:prstGeom prst="rect">
            <a:avLst/>
          </a:prstGeom>
        </p:spPr>
        <p:txBody>
          <a:bodyPr wrap="square" tIns="0" bIns="0">
            <a:spAutoFit/>
          </a:bodyPr>
          <a:lstStyle/>
          <a:p>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отображение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string</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позволяющее узнать название</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объекта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на картинке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 точке с заданными координатами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emplace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{10, 20},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{11, 20}</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10, 20 })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apple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find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11, 34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вернет</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false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r>
              <a:rPr lang="en-US" sz="1600" i="1"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"No point description at {11, 34}"</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52963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pPr eaLnBrk="1" hangingPunct="1"/>
            <a:r>
              <a:rPr lang="ru-RU" dirty="0"/>
              <a:t>Классы множеств </a:t>
            </a:r>
            <a:r>
              <a:rPr lang="en-US" dirty="0">
                <a:hlinkClick r:id="rId4"/>
              </a:rPr>
              <a:t>std::set</a:t>
            </a:r>
            <a:r>
              <a:rPr lang="en-US" dirty="0"/>
              <a:t> </a:t>
            </a:r>
            <a:r>
              <a:rPr lang="ru-RU" dirty="0"/>
              <a:t>и </a:t>
            </a:r>
            <a:r>
              <a:rPr lang="en-US" dirty="0">
                <a:hlinkClick r:id="rId4"/>
              </a:rPr>
              <a:t>std::</a:t>
            </a:r>
            <a:r>
              <a:rPr lang="en-US" dirty="0" err="1">
                <a:hlinkClick r:id="rId4"/>
              </a:rPr>
              <a:t>multiset</a:t>
            </a:r>
            <a:endParaRPr lang="ru-RU" dirty="0"/>
          </a:p>
        </p:txBody>
      </p:sp>
      <p:sp>
        <p:nvSpPr>
          <p:cNvPr id="37891" name="Rectangle 3"/>
          <p:cNvSpPr>
            <a:spLocks noGrp="1" noChangeArrowheads="1"/>
          </p:cNvSpPr>
          <p:nvPr>
            <p:ph idx="1"/>
          </p:nvPr>
        </p:nvSpPr>
        <p:spPr/>
        <p:txBody>
          <a:bodyPr>
            <a:normAutofit/>
          </a:bodyPr>
          <a:lstStyle/>
          <a:p>
            <a:pPr eaLnBrk="1" hangingPunct="1"/>
            <a:r>
              <a:rPr lang="ru-RU" dirty="0"/>
              <a:t>Ассоциативный контейнер, хранящий множество элементов определенного типа</a:t>
            </a:r>
          </a:p>
          <a:p>
            <a:pPr lvl="1" eaLnBrk="1" hangingPunct="1"/>
            <a:r>
              <a:rPr lang="en-US" dirty="0"/>
              <a:t>set – </a:t>
            </a:r>
            <a:r>
              <a:rPr lang="ru-RU" dirty="0"/>
              <a:t>дублирование элементов не допускается</a:t>
            </a:r>
          </a:p>
          <a:p>
            <a:pPr lvl="1" eaLnBrk="1" hangingPunct="1"/>
            <a:r>
              <a:rPr lang="en-US" dirty="0" err="1"/>
              <a:t>multiset</a:t>
            </a:r>
            <a:r>
              <a:rPr lang="en-US" dirty="0"/>
              <a:t> – </a:t>
            </a:r>
            <a:r>
              <a:rPr lang="ru-RU" dirty="0"/>
              <a:t>дублирование элементов допускается</a:t>
            </a:r>
            <a:endParaRPr lang="en-US" dirty="0"/>
          </a:p>
          <a:p>
            <a:pPr eaLnBrk="1" hangingPunct="1"/>
            <a:r>
              <a:rPr lang="ru-RU" dirty="0"/>
              <a:t>Для использования данных классов необходимо подключить заголовочный файл </a:t>
            </a:r>
            <a:r>
              <a:rPr lang="en-US" dirty="0"/>
              <a:t>&lt;set&gt;</a:t>
            </a:r>
          </a:p>
          <a:p>
            <a:pPr eaLnBrk="1" hangingPunct="1"/>
            <a:r>
              <a:rPr lang="ru-RU" dirty="0"/>
              <a:t>Требования к элементам – наличие операции отношения </a:t>
            </a:r>
            <a:r>
              <a:rPr lang="en-US" dirty="0"/>
              <a:t>&lt;</a:t>
            </a:r>
            <a:endParaRPr lang="ru-RU" dirty="0"/>
          </a:p>
          <a:p>
            <a:pPr lvl="1" eaLnBrk="1" hangingPunct="1"/>
            <a:r>
              <a:rPr lang="ru-RU" dirty="0"/>
              <a:t>Возможно реализовать проверку упорядоченности иным способом при помощи объекта-параметра шаблона</a:t>
            </a:r>
          </a:p>
        </p:txBody>
      </p:sp>
    </p:spTree>
    <p:custDataLst>
      <p:tags r:id="rId1"/>
    </p:custDataLst>
    <p:extLst>
      <p:ext uri="{BB962C8B-B14F-4D97-AF65-F5344CB8AC3E}">
        <p14:creationId xmlns:p14="http://schemas.microsoft.com/office/powerpoint/2010/main" val="99942900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2095472" y="1779687"/>
            <a:ext cx="8215370" cy="4832092"/>
          </a:xfrm>
          <a:prstGeom prst="rect">
            <a:avLst/>
          </a:prstGeom>
        </p:spPr>
        <p:txBody>
          <a:bodyPr wrap="square">
            <a:spAutoFit/>
          </a:bodyPr>
          <a:lstStyle/>
          <a:p>
            <a:pPr defTabSz="350838">
              <a:tabLst>
                <a:tab pos="363538" algn="l"/>
              </a:tabLst>
            </a:pPr>
            <a:r>
              <a:rPr lang="en-US" sz="1400" b="1" dirty="0">
                <a:latin typeface="Courier New" pitchFamily="49" charset="0"/>
              </a:rPr>
              <a:t>#include &lt;set&gt;</a:t>
            </a:r>
          </a:p>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set&lt;int&gt; </a:t>
            </a:r>
            <a:r>
              <a:rPr lang="en-US" sz="1400" b="1" dirty="0" err="1">
                <a:latin typeface="Courier New" pitchFamily="49" charset="0"/>
              </a:rPr>
              <a:t>primeNumbers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(2);</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(3);</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(5);</a:t>
            </a:r>
          </a:p>
          <a:p>
            <a:pPr defTabSz="350838">
              <a:tabLst>
                <a:tab pos="363538" algn="l"/>
              </a:tabLst>
            </a:pPr>
            <a:r>
              <a:rPr lang="en-US" sz="1400" b="1" dirty="0">
                <a:latin typeface="Courier New" pitchFamily="49" charset="0"/>
              </a:rPr>
              <a:t>	if (</a:t>
            </a:r>
            <a:r>
              <a:rPr lang="en-US" sz="1400" b="1" dirty="0" err="1">
                <a:latin typeface="Courier New" pitchFamily="49" charset="0"/>
              </a:rPr>
              <a:t>primeNumbers.</a:t>
            </a:r>
            <a:r>
              <a:rPr lang="en-US" sz="1400" b="1" dirty="0" err="1">
                <a:solidFill>
                  <a:srgbClr val="FF0000"/>
                </a:solidFill>
                <a:latin typeface="Courier New" pitchFamily="49" charset="0"/>
              </a:rPr>
              <a:t>find</a:t>
            </a:r>
            <a:r>
              <a:rPr lang="en-US" sz="1400" b="1" dirty="0">
                <a:latin typeface="Courier New" pitchFamily="49" charset="0"/>
              </a:rPr>
              <a:t>(3) != </a:t>
            </a:r>
            <a:r>
              <a:rPr lang="en-US" sz="1400" b="1" dirty="0" err="1">
                <a:latin typeface="Courier New" pitchFamily="49" charset="0"/>
              </a:rPr>
              <a:t>primeNumbers.end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“3 is a prime number\n”;</a:t>
            </a:r>
          </a:p>
          <a:p>
            <a:pPr defTabSz="350838">
              <a:tabLst>
                <a:tab pos="363538" algn="l"/>
              </a:tabLst>
            </a:pPr>
            <a:r>
              <a:rPr lang="en-US" sz="1400" b="1" dirty="0">
                <a:latin typeface="Courier New" pitchFamily="49" charset="0"/>
              </a:rPr>
              <a:t>	}</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set&lt;string&gt; </a:t>
            </a:r>
            <a:r>
              <a:rPr lang="en-US" sz="1400" b="1" dirty="0" err="1">
                <a:latin typeface="Courier New" pitchFamily="49" charset="0"/>
              </a:rPr>
              <a:t>maleNames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(“John”);</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(“Peter”);</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47761168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ru-RU"/>
              <a:t>Итераторы</a:t>
            </a:r>
          </a:p>
        </p:txBody>
      </p:sp>
      <p:sp>
        <p:nvSpPr>
          <p:cNvPr id="46083" name="Rectangle 3"/>
          <p:cNvSpPr>
            <a:spLocks noGrp="1" noChangeArrowheads="1"/>
          </p:cNvSpPr>
          <p:nvPr>
            <p:ph idx="1"/>
          </p:nvPr>
        </p:nvSpPr>
        <p:spPr/>
        <p:txBody>
          <a:bodyPr>
            <a:normAutofit/>
          </a:bodyPr>
          <a:lstStyle/>
          <a:p>
            <a:pPr eaLnBrk="1" hangingPunct="1">
              <a:defRPr/>
            </a:pPr>
            <a:r>
              <a:rPr lang="ru-RU" sz="2800" dirty="0"/>
              <a:t>Итератор – объект, позволяющий программисту осуществлять перебор элементов контейнера вне зависимости от деталей его реализации</a:t>
            </a:r>
            <a:endParaRPr lang="en-US" sz="2800" dirty="0"/>
          </a:p>
          <a:p>
            <a:pPr lvl="1" eaLnBrk="1" hangingPunct="1">
              <a:defRPr/>
            </a:pPr>
            <a:r>
              <a:rPr lang="ru-RU" dirty="0">
                <a:latin typeface="+mn-lt"/>
              </a:rPr>
              <a:t>Например, осуществлять вставку диапазона элементов одного контейнера в другой</a:t>
            </a:r>
          </a:p>
          <a:p>
            <a:pPr eaLnBrk="1" hangingPunct="1">
              <a:defRPr/>
            </a:pPr>
            <a:r>
              <a:rPr lang="ru-RU" sz="2800" dirty="0"/>
              <a:t>Итераторы используются в </a:t>
            </a:r>
            <a:r>
              <a:rPr lang="en-US" sz="2800" dirty="0"/>
              <a:t>STL </a:t>
            </a:r>
            <a:r>
              <a:rPr lang="ru-RU" sz="2800" dirty="0"/>
              <a:t>для доступа к элементам контейнеров</a:t>
            </a:r>
          </a:p>
          <a:p>
            <a:pPr lvl="1" eaLnBrk="1" hangingPunct="1">
              <a:defRPr/>
            </a:pPr>
            <a:r>
              <a:rPr lang="ru-RU" dirty="0">
                <a:latin typeface="+mn-lt"/>
              </a:rPr>
              <a:t>Обобщенные реализации алгоритмов используют итераторы для обработки элементов контейнеров</a:t>
            </a:r>
          </a:p>
          <a:p>
            <a:pPr lvl="2" eaLnBrk="1" hangingPunct="1">
              <a:defRPr/>
            </a:pPr>
            <a:r>
              <a:rPr lang="ru-RU" sz="2000" b="1" dirty="0"/>
              <a:t>Итератор – связующее звено между контейнером и алгоритмом</a:t>
            </a:r>
          </a:p>
        </p:txBody>
      </p:sp>
    </p:spTree>
    <p:custDataLst>
      <p:tags r:id="rId1"/>
    </p:custDataLst>
    <p:extLst>
      <p:ext uri="{BB962C8B-B14F-4D97-AF65-F5344CB8AC3E}">
        <p14:creationId xmlns:p14="http://schemas.microsoft.com/office/powerpoint/2010/main" val="1966899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С++</a:t>
            </a:r>
          </a:p>
        </p:txBody>
      </p:sp>
      <p:sp>
        <p:nvSpPr>
          <p:cNvPr id="3" name="Содержимое 2"/>
          <p:cNvSpPr>
            <a:spLocks noGrp="1"/>
          </p:cNvSpPr>
          <p:nvPr>
            <p:ph idx="1"/>
          </p:nvPr>
        </p:nvSpPr>
        <p:spPr/>
        <p:txBody>
          <a:bodyPr/>
          <a:lstStyle/>
          <a:p>
            <a:r>
              <a:rPr lang="ru-RU" dirty="0"/>
              <a:t>Компилируемый статически типизированный язык программирования общего назначения</a:t>
            </a:r>
          </a:p>
          <a:p>
            <a:r>
              <a:rPr lang="ru-RU" dirty="0"/>
              <a:t>Хорошо </a:t>
            </a:r>
            <a:r>
              <a:rPr lang="ru-RU" dirty="0" err="1"/>
              <a:t>совмеситм</a:t>
            </a:r>
            <a:r>
              <a:rPr lang="ru-RU" dirty="0"/>
              <a:t> с языком </a:t>
            </a:r>
            <a:r>
              <a:rPr lang="en-US" dirty="0"/>
              <a:t>C</a:t>
            </a:r>
          </a:p>
          <a:p>
            <a:pPr lvl="1"/>
            <a:r>
              <a:rPr lang="ru-RU" dirty="0"/>
              <a:t>Но не </a:t>
            </a:r>
            <a:r>
              <a:rPr lang="en-US" dirty="0"/>
              <a:t>C99</a:t>
            </a:r>
          </a:p>
          <a:p>
            <a:r>
              <a:rPr lang="ru-RU" dirty="0"/>
              <a:t>Поддержка разных парадигм</a:t>
            </a:r>
          </a:p>
          <a:p>
            <a:pPr lvl="1"/>
            <a:r>
              <a:rPr lang="ru-RU" dirty="0"/>
              <a:t>Процедурное, объектно-ориентированное, обобщенное, функциональное, </a:t>
            </a:r>
            <a:r>
              <a:rPr lang="ru-RU" dirty="0" err="1"/>
              <a:t>метапрограммирование</a:t>
            </a:r>
            <a:endParaRPr lang="ru-RU" dirty="0"/>
          </a:p>
        </p:txBody>
      </p:sp>
    </p:spTree>
    <p:extLst>
      <p:ext uri="{BB962C8B-B14F-4D97-AF65-F5344CB8AC3E}">
        <p14:creationId xmlns:p14="http://schemas.microsoft.com/office/powerpoint/2010/main" val="4011487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CB37C6-3E3F-4BBA-801E-E5C8763CCDED}"/>
              </a:ext>
            </a:extLst>
          </p:cNvPr>
          <p:cNvPicPr>
            <a:picLocks noChangeAspect="1"/>
          </p:cNvPicPr>
          <p:nvPr/>
        </p:nvPicPr>
        <p:blipFill>
          <a:blip r:embed="rId3"/>
          <a:stretch>
            <a:fillRect/>
          </a:stretch>
        </p:blipFill>
        <p:spPr>
          <a:xfrm>
            <a:off x="9367483" y="837431"/>
            <a:ext cx="2547956" cy="2567006"/>
          </a:xfrm>
          <a:prstGeom prst="rect">
            <a:avLst/>
          </a:prstGeom>
        </p:spPr>
      </p:pic>
      <p:sp>
        <p:nvSpPr>
          <p:cNvPr id="2" name="Заголовок 1"/>
          <p:cNvSpPr>
            <a:spLocks noGrp="1"/>
          </p:cNvSpPr>
          <p:nvPr>
            <p:ph type="title"/>
          </p:nvPr>
        </p:nvSpPr>
        <p:spPr/>
        <p:txBody>
          <a:bodyPr>
            <a:normAutofit/>
          </a:bodyPr>
          <a:lstStyle/>
          <a:p>
            <a:r>
              <a:rPr lang="ru-RU" dirty="0"/>
              <a:t>Область видимости переменной</a:t>
            </a:r>
          </a:p>
        </p:txBody>
      </p:sp>
      <p:sp>
        <p:nvSpPr>
          <p:cNvPr id="3" name="Прямоугольник 2"/>
          <p:cNvSpPr/>
          <p:nvPr/>
        </p:nvSpPr>
        <p:spPr>
          <a:xfrm>
            <a:off x="1550539" y="1988841"/>
            <a:ext cx="8865941" cy="4679807"/>
          </a:xfrm>
          <a:prstGeom prst="rect">
            <a:avLst/>
          </a:prstGeom>
        </p:spPr>
        <p:txBody>
          <a:bodyPr wrap="square">
            <a:spAutoFit/>
          </a:bodyPr>
          <a:lstStyle/>
          <a:p>
            <a:pPr>
              <a:lnSpc>
                <a:spcPct val="115000"/>
              </a:lnSpc>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Область видимости переменной ограничена блоком, внутри которого она объявлена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 </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из внутреннего блока может иметь имя, совпадающее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этом внутри этого блока она замещает собой одноименную переменную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 Ivanov"</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Тип переменной </a:t>
            </a:r>
            <a:r>
              <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age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может отличаться от типа одноименной переменной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7.7;</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Лучше избегать объявления переменных, имя которых совпадает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возврате во внешний блок видимой снова становится внешняя переменная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F36F07E-AC72-929E-711B-A62D33646839}"/>
              </a:ext>
            </a:extLst>
          </p:cNvPr>
          <p:cNvSpPr txBox="1"/>
          <p:nvPr/>
        </p:nvSpPr>
        <p:spPr>
          <a:xfrm>
            <a:off x="5735961" y="6350872"/>
            <a:ext cx="4680519" cy="369332"/>
          </a:xfrm>
          <a:prstGeom prst="rect">
            <a:avLst/>
          </a:prstGeom>
          <a:noFill/>
        </p:spPr>
        <p:txBody>
          <a:bodyPr wrap="square" rtlCol="0">
            <a:spAutoFit/>
          </a:bodyPr>
          <a:lstStyle/>
          <a:p>
            <a:r>
              <a:rPr lang="de-DE" dirty="0">
                <a:hlinkClick r:id="rId4"/>
              </a:rPr>
              <a:t>https://wandbox.org/permlink/jrEliIk1UDXC39Ef</a:t>
            </a:r>
            <a:r>
              <a:rPr lang="de-DE" dirty="0"/>
              <a:t> </a:t>
            </a:r>
            <a:endParaRPr lang="ru-RU" dirty="0"/>
          </a:p>
        </p:txBody>
      </p:sp>
    </p:spTree>
    <p:extLst>
      <p:ext uri="{BB962C8B-B14F-4D97-AF65-F5344CB8AC3E}">
        <p14:creationId xmlns:p14="http://schemas.microsoft.com/office/powerpoint/2010/main" val="351847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fade">
                                      <p:cBhvr>
                                        <p:cTn id="35" dur="500"/>
                                        <p:tgtEl>
                                          <p:spTgt spid="3">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7" end="17"/>
                                            </p:txEl>
                                          </p:spTgt>
                                        </p:tgtEl>
                                        <p:attrNameLst>
                                          <p:attrName>style.visibility</p:attrName>
                                        </p:attrNameLst>
                                      </p:cBhvr>
                                      <p:to>
                                        <p:strVal val="visible"/>
                                      </p:to>
                                    </p:set>
                                    <p:animEffect transition="in" filter="fade">
                                      <p:cBhvr>
                                        <p:cTn id="40" dur="500"/>
                                        <p:tgtEl>
                                          <p:spTgt spid="3">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animEffect transition="in" filter="fade">
                                      <p:cBhvr>
                                        <p:cTn id="43"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17C06FA9-B9BA-B65B-C4C9-7A6E2A021749}"/>
              </a:ext>
            </a:extLst>
          </p:cNvPr>
          <p:cNvSpPr>
            <a:spLocks noGrp="1"/>
          </p:cNvSpPr>
          <p:nvPr>
            <p:ph type="title"/>
          </p:nvPr>
        </p:nvSpPr>
        <p:spPr/>
        <p:txBody>
          <a:bodyPr/>
          <a:lstStyle/>
          <a:p>
            <a:r>
              <a:rPr lang="ru-RU" dirty="0"/>
              <a:t>Контейнеры и итераторы</a:t>
            </a:r>
          </a:p>
        </p:txBody>
      </p:sp>
      <p:sp>
        <p:nvSpPr>
          <p:cNvPr id="5" name="Прямоугольник 4">
            <a:extLst>
              <a:ext uri="{FF2B5EF4-FFF2-40B4-BE49-F238E27FC236}">
                <a16:creationId xmlns:a16="http://schemas.microsoft.com/office/drawing/2014/main" id="{6C632AD4-BF38-D8C2-6F0F-E688030DE43F}"/>
              </a:ext>
            </a:extLst>
          </p:cNvPr>
          <p:cNvSpPr/>
          <p:nvPr/>
        </p:nvSpPr>
        <p:spPr>
          <a:xfrm>
            <a:off x="2279576" y="2060848"/>
            <a:ext cx="5112568" cy="12510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6">
            <a:extLst>
              <a:ext uri="{FF2B5EF4-FFF2-40B4-BE49-F238E27FC236}">
                <a16:creationId xmlns:a16="http://schemas.microsoft.com/office/drawing/2014/main" id="{E989BD23-EC75-9A2D-CBCF-6E999BDEAF6E}"/>
              </a:ext>
            </a:extLst>
          </p:cNvPr>
          <p:cNvSpPr/>
          <p:nvPr/>
        </p:nvSpPr>
        <p:spPr>
          <a:xfrm>
            <a:off x="2567608" y="2348880"/>
            <a:ext cx="720080" cy="64807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Овал 7">
            <a:extLst>
              <a:ext uri="{FF2B5EF4-FFF2-40B4-BE49-F238E27FC236}">
                <a16:creationId xmlns:a16="http://schemas.microsoft.com/office/drawing/2014/main" id="{288CF709-8717-9D3B-99D6-EF9B3D3BB269}"/>
              </a:ext>
            </a:extLst>
          </p:cNvPr>
          <p:cNvSpPr/>
          <p:nvPr/>
        </p:nvSpPr>
        <p:spPr>
          <a:xfrm>
            <a:off x="3520958" y="2362343"/>
            <a:ext cx="720080" cy="64807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Овал 8">
            <a:extLst>
              <a:ext uri="{FF2B5EF4-FFF2-40B4-BE49-F238E27FC236}">
                <a16:creationId xmlns:a16="http://schemas.microsoft.com/office/drawing/2014/main" id="{D61004F3-F08F-3CDE-C4C4-891452C3188A}"/>
              </a:ext>
            </a:extLst>
          </p:cNvPr>
          <p:cNvSpPr/>
          <p:nvPr/>
        </p:nvSpPr>
        <p:spPr>
          <a:xfrm>
            <a:off x="4474308" y="2375806"/>
            <a:ext cx="720080" cy="64807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a:extLst>
              <a:ext uri="{FF2B5EF4-FFF2-40B4-BE49-F238E27FC236}">
                <a16:creationId xmlns:a16="http://schemas.microsoft.com/office/drawing/2014/main" id="{15C46FF8-4F82-ECF1-FEA7-C95BD23A6570}"/>
              </a:ext>
            </a:extLst>
          </p:cNvPr>
          <p:cNvSpPr/>
          <p:nvPr/>
        </p:nvSpPr>
        <p:spPr>
          <a:xfrm>
            <a:off x="5427658" y="2389269"/>
            <a:ext cx="720080" cy="64807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вал 10">
            <a:extLst>
              <a:ext uri="{FF2B5EF4-FFF2-40B4-BE49-F238E27FC236}">
                <a16:creationId xmlns:a16="http://schemas.microsoft.com/office/drawing/2014/main" id="{65E400A4-64ED-ABFE-16C1-30F4191DCBDA}"/>
              </a:ext>
            </a:extLst>
          </p:cNvPr>
          <p:cNvSpPr/>
          <p:nvPr/>
        </p:nvSpPr>
        <p:spPr>
          <a:xfrm>
            <a:off x="6381008" y="2402732"/>
            <a:ext cx="720080" cy="648072"/>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скругленные углы 11">
            <a:extLst>
              <a:ext uri="{FF2B5EF4-FFF2-40B4-BE49-F238E27FC236}">
                <a16:creationId xmlns:a16="http://schemas.microsoft.com/office/drawing/2014/main" id="{47851DDA-B42C-3E8B-EFB2-089D316CF504}"/>
              </a:ext>
            </a:extLst>
          </p:cNvPr>
          <p:cNvSpPr/>
          <p:nvPr/>
        </p:nvSpPr>
        <p:spPr>
          <a:xfrm>
            <a:off x="2495600" y="4581128"/>
            <a:ext cx="86409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4" name="Прямая со стрелкой 13">
            <a:extLst>
              <a:ext uri="{FF2B5EF4-FFF2-40B4-BE49-F238E27FC236}">
                <a16:creationId xmlns:a16="http://schemas.microsoft.com/office/drawing/2014/main" id="{5EB3600E-8DAF-B47F-3976-C8C5AED225A7}"/>
              </a:ext>
            </a:extLst>
          </p:cNvPr>
          <p:cNvCxnSpPr>
            <a:stCxn id="12" idx="0"/>
            <a:endCxn id="7" idx="4"/>
          </p:cNvCxnSpPr>
          <p:nvPr/>
        </p:nvCxnSpPr>
        <p:spPr>
          <a:xfrm flipV="1">
            <a:off x="2927648" y="2996952"/>
            <a:ext cx="0" cy="1584176"/>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Прямоугольник: скругленные углы 15">
            <a:extLst>
              <a:ext uri="{FF2B5EF4-FFF2-40B4-BE49-F238E27FC236}">
                <a16:creationId xmlns:a16="http://schemas.microsoft.com/office/drawing/2014/main" id="{C3A21665-80D4-98D4-B149-B9608BF7C15F}"/>
              </a:ext>
            </a:extLst>
          </p:cNvPr>
          <p:cNvSpPr/>
          <p:nvPr/>
        </p:nvSpPr>
        <p:spPr>
          <a:xfrm>
            <a:off x="7490020" y="4581128"/>
            <a:ext cx="86409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 name="TextBox 17">
            <a:extLst>
              <a:ext uri="{FF2B5EF4-FFF2-40B4-BE49-F238E27FC236}">
                <a16:creationId xmlns:a16="http://schemas.microsoft.com/office/drawing/2014/main" id="{DFED216D-66F1-FBF7-90C1-4D35B21EF9C6}"/>
              </a:ext>
            </a:extLst>
          </p:cNvPr>
          <p:cNvSpPr txBox="1"/>
          <p:nvPr/>
        </p:nvSpPr>
        <p:spPr>
          <a:xfrm>
            <a:off x="2331314" y="1552146"/>
            <a:ext cx="2232248" cy="369332"/>
          </a:xfrm>
          <a:prstGeom prst="rect">
            <a:avLst/>
          </a:prstGeom>
          <a:noFill/>
        </p:spPr>
        <p:txBody>
          <a:bodyPr wrap="square" rtlCol="0">
            <a:spAutoFit/>
          </a:bodyPr>
          <a:lstStyle/>
          <a:p>
            <a:r>
              <a:rPr lang="ru-RU" dirty="0"/>
              <a:t>Контейнер</a:t>
            </a:r>
          </a:p>
        </p:txBody>
      </p:sp>
      <p:sp>
        <p:nvSpPr>
          <p:cNvPr id="19" name="TextBox 18">
            <a:extLst>
              <a:ext uri="{FF2B5EF4-FFF2-40B4-BE49-F238E27FC236}">
                <a16:creationId xmlns:a16="http://schemas.microsoft.com/office/drawing/2014/main" id="{9FEFDB01-798E-A9A5-52E1-97877917A9E0}"/>
              </a:ext>
            </a:extLst>
          </p:cNvPr>
          <p:cNvSpPr txBox="1"/>
          <p:nvPr/>
        </p:nvSpPr>
        <p:spPr>
          <a:xfrm>
            <a:off x="1981200" y="5305854"/>
            <a:ext cx="2232248" cy="369332"/>
          </a:xfrm>
          <a:prstGeom prst="rect">
            <a:avLst/>
          </a:prstGeom>
          <a:noFill/>
        </p:spPr>
        <p:txBody>
          <a:bodyPr wrap="square" rtlCol="0">
            <a:spAutoFit/>
          </a:bodyPr>
          <a:lstStyle/>
          <a:p>
            <a:r>
              <a:rPr lang="en-US" dirty="0" err="1"/>
              <a:t>container.begin</a:t>
            </a:r>
            <a:r>
              <a:rPr lang="en-US" dirty="0"/>
              <a:t>()</a:t>
            </a:r>
            <a:endParaRPr lang="ru-RU" dirty="0"/>
          </a:p>
        </p:txBody>
      </p:sp>
      <p:sp>
        <p:nvSpPr>
          <p:cNvPr id="20" name="Овал 19">
            <a:extLst>
              <a:ext uri="{FF2B5EF4-FFF2-40B4-BE49-F238E27FC236}">
                <a16:creationId xmlns:a16="http://schemas.microsoft.com/office/drawing/2014/main" id="{86F061E3-F749-688A-A97E-48001941C5A1}"/>
              </a:ext>
            </a:extLst>
          </p:cNvPr>
          <p:cNvSpPr/>
          <p:nvPr/>
        </p:nvSpPr>
        <p:spPr>
          <a:xfrm>
            <a:off x="7490020" y="2389269"/>
            <a:ext cx="720080" cy="648072"/>
          </a:xfrm>
          <a:prstGeom prst="ellipse">
            <a:avLst/>
          </a:prstGeom>
          <a:noFill/>
          <a:ln w="34925" cmpd="sng">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1" name="Прямая со стрелкой 20">
            <a:extLst>
              <a:ext uri="{FF2B5EF4-FFF2-40B4-BE49-F238E27FC236}">
                <a16:creationId xmlns:a16="http://schemas.microsoft.com/office/drawing/2014/main" id="{8C41324E-0E42-0D4F-5A94-3519FF9C9FED}"/>
              </a:ext>
            </a:extLst>
          </p:cNvPr>
          <p:cNvCxnSpPr>
            <a:cxnSpLocks/>
            <a:stCxn id="16" idx="0"/>
            <a:endCxn id="20" idx="4"/>
          </p:cNvCxnSpPr>
          <p:nvPr/>
        </p:nvCxnSpPr>
        <p:spPr>
          <a:xfrm flipH="1" flipV="1">
            <a:off x="7850060" y="3037342"/>
            <a:ext cx="72008" cy="1543787"/>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A054CB5-73F6-B180-8287-4D889B267108}"/>
              </a:ext>
            </a:extLst>
          </p:cNvPr>
          <p:cNvSpPr txBox="1"/>
          <p:nvPr/>
        </p:nvSpPr>
        <p:spPr>
          <a:xfrm>
            <a:off x="6960096" y="5305854"/>
            <a:ext cx="2232248" cy="369332"/>
          </a:xfrm>
          <a:prstGeom prst="rect">
            <a:avLst/>
          </a:prstGeom>
          <a:noFill/>
        </p:spPr>
        <p:txBody>
          <a:bodyPr wrap="square" rtlCol="0">
            <a:spAutoFit/>
          </a:bodyPr>
          <a:lstStyle/>
          <a:p>
            <a:r>
              <a:rPr lang="en-US" dirty="0" err="1"/>
              <a:t>container.end</a:t>
            </a:r>
            <a:r>
              <a:rPr lang="en-US" dirty="0"/>
              <a:t>()</a:t>
            </a:r>
            <a:endParaRPr lang="ru-RU" dirty="0"/>
          </a:p>
        </p:txBody>
      </p:sp>
      <p:sp>
        <p:nvSpPr>
          <p:cNvPr id="25" name="Прямоугольник: скругленные углы 24">
            <a:extLst>
              <a:ext uri="{FF2B5EF4-FFF2-40B4-BE49-F238E27FC236}">
                <a16:creationId xmlns:a16="http://schemas.microsoft.com/office/drawing/2014/main" id="{957C3330-FB4D-DE6C-FA28-0131C045426C}"/>
              </a:ext>
            </a:extLst>
          </p:cNvPr>
          <p:cNvSpPr/>
          <p:nvPr/>
        </p:nvSpPr>
        <p:spPr>
          <a:xfrm>
            <a:off x="4782457" y="4581128"/>
            <a:ext cx="86409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6" name="Прямая со стрелкой 25">
            <a:extLst>
              <a:ext uri="{FF2B5EF4-FFF2-40B4-BE49-F238E27FC236}">
                <a16:creationId xmlns:a16="http://schemas.microsoft.com/office/drawing/2014/main" id="{BEC516FB-862A-3BA4-D956-D16578D08237}"/>
              </a:ext>
            </a:extLst>
          </p:cNvPr>
          <p:cNvCxnSpPr>
            <a:cxnSpLocks/>
            <a:stCxn id="25" idx="0"/>
            <a:endCxn id="9" idx="4"/>
          </p:cNvCxnSpPr>
          <p:nvPr/>
        </p:nvCxnSpPr>
        <p:spPr>
          <a:xfrm flipH="1" flipV="1">
            <a:off x="4834349" y="3023878"/>
            <a:ext cx="380157" cy="155725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74651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768A13-4845-7564-AE5F-0BD439E2BF4C}"/>
              </a:ext>
            </a:extLst>
          </p:cNvPr>
          <p:cNvSpPr>
            <a:spLocks noGrp="1"/>
          </p:cNvSpPr>
          <p:nvPr>
            <p:ph type="title"/>
          </p:nvPr>
        </p:nvSpPr>
        <p:spPr/>
        <p:txBody>
          <a:bodyPr/>
          <a:lstStyle/>
          <a:p>
            <a:r>
              <a:rPr lang="ru-RU" dirty="0"/>
              <a:t>Категории итераторов</a:t>
            </a:r>
          </a:p>
        </p:txBody>
      </p:sp>
      <p:sp>
        <p:nvSpPr>
          <p:cNvPr id="3" name="Объект 2">
            <a:extLst>
              <a:ext uri="{FF2B5EF4-FFF2-40B4-BE49-F238E27FC236}">
                <a16:creationId xmlns:a16="http://schemas.microsoft.com/office/drawing/2014/main" id="{2771A623-0EE9-037B-253B-8FFF571953A1}"/>
              </a:ext>
            </a:extLst>
          </p:cNvPr>
          <p:cNvSpPr>
            <a:spLocks noGrp="1"/>
          </p:cNvSpPr>
          <p:nvPr>
            <p:ph idx="1"/>
          </p:nvPr>
        </p:nvSpPr>
        <p:spPr/>
        <p:txBody>
          <a:bodyPr>
            <a:normAutofit fontScale="77500" lnSpcReduction="20000"/>
          </a:bodyPr>
          <a:lstStyle/>
          <a:p>
            <a:r>
              <a:rPr lang="en-US" dirty="0" err="1">
                <a:hlinkClick r:id="rId2"/>
              </a:rPr>
              <a:t>LegacyInputIterator</a:t>
            </a:r>
            <a:endParaRPr lang="ru-RU" dirty="0"/>
          </a:p>
          <a:p>
            <a:pPr lvl="1"/>
            <a:r>
              <a:rPr lang="ru-RU" dirty="0"/>
              <a:t>Однопроходное чтение</a:t>
            </a:r>
          </a:p>
          <a:p>
            <a:r>
              <a:rPr lang="en-US" dirty="0" err="1">
                <a:hlinkClick r:id="rId3"/>
              </a:rPr>
              <a:t>LegacyOutputIterator</a:t>
            </a:r>
            <a:endParaRPr lang="ru-RU" dirty="0"/>
          </a:p>
          <a:p>
            <a:pPr lvl="1"/>
            <a:r>
              <a:rPr lang="ru-RU" dirty="0"/>
              <a:t>Однопроходная запись</a:t>
            </a:r>
          </a:p>
          <a:p>
            <a:r>
              <a:rPr lang="en-US" dirty="0" err="1">
                <a:hlinkClick r:id="rId4"/>
              </a:rPr>
              <a:t>LegacyForwardIterator</a:t>
            </a:r>
            <a:endParaRPr lang="en-US" dirty="0"/>
          </a:p>
          <a:p>
            <a:pPr lvl="1"/>
            <a:r>
              <a:rPr lang="ru-RU" dirty="0"/>
              <a:t>Может использоваться в многопроходных алгоритмах</a:t>
            </a:r>
          </a:p>
          <a:p>
            <a:pPr lvl="1"/>
            <a:r>
              <a:rPr lang="ru-RU" dirty="0"/>
              <a:t>Допускает чтение и запись</a:t>
            </a:r>
          </a:p>
          <a:p>
            <a:pPr lvl="1"/>
            <a:r>
              <a:rPr lang="ru-RU" dirty="0"/>
              <a:t>Доступен только инкремент</a:t>
            </a:r>
            <a:endParaRPr lang="en-US" dirty="0"/>
          </a:p>
          <a:p>
            <a:r>
              <a:rPr lang="en-US" dirty="0" err="1">
                <a:hlinkClick r:id="rId5"/>
              </a:rPr>
              <a:t>LegacyBidirectionalIterator</a:t>
            </a:r>
            <a:endParaRPr lang="en-US" dirty="0"/>
          </a:p>
          <a:p>
            <a:pPr lvl="1"/>
            <a:r>
              <a:rPr lang="ru-RU" dirty="0"/>
              <a:t>Все возможности </a:t>
            </a:r>
            <a:r>
              <a:rPr lang="en-US" dirty="0" err="1"/>
              <a:t>LegacyForwardIterator</a:t>
            </a:r>
            <a:r>
              <a:rPr lang="ru-RU" dirty="0"/>
              <a:t> + декремент</a:t>
            </a:r>
            <a:endParaRPr lang="en-US" dirty="0"/>
          </a:p>
          <a:p>
            <a:r>
              <a:rPr lang="en-US" dirty="0" err="1">
                <a:hlinkClick r:id="rId6"/>
              </a:rPr>
              <a:t>LegacyRandomAccessIterator</a:t>
            </a:r>
            <a:endParaRPr lang="en-US" dirty="0"/>
          </a:p>
          <a:p>
            <a:pPr lvl="1"/>
            <a:r>
              <a:rPr lang="ru-RU" dirty="0"/>
              <a:t>Доступ к элементам относительно итератора за константное время</a:t>
            </a:r>
            <a:endParaRPr lang="en-US" dirty="0"/>
          </a:p>
          <a:p>
            <a:r>
              <a:rPr lang="en-US" dirty="0" err="1">
                <a:hlinkClick r:id="rId7"/>
              </a:rPr>
              <a:t>LegacyContiguousIterator</a:t>
            </a:r>
            <a:endParaRPr lang="ru-RU" dirty="0"/>
          </a:p>
          <a:p>
            <a:pPr lvl="1"/>
            <a:r>
              <a:rPr lang="ru-RU" dirty="0"/>
              <a:t>Хранение объектов в непрерывной области памяти</a:t>
            </a:r>
          </a:p>
        </p:txBody>
      </p:sp>
    </p:spTree>
    <p:extLst>
      <p:ext uri="{BB962C8B-B14F-4D97-AF65-F5344CB8AC3E}">
        <p14:creationId xmlns:p14="http://schemas.microsoft.com/office/powerpoint/2010/main" val="272388031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D0E433-D869-D6CE-D713-B06BFEA9A3A3}"/>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801BA83F-4CAD-77B2-7C23-4C43160981D9}"/>
              </a:ext>
            </a:extLst>
          </p:cNvPr>
          <p:cNvPicPr>
            <a:picLocks noGrp="1" noChangeAspect="1"/>
          </p:cNvPicPr>
          <p:nvPr>
            <p:ph idx="1"/>
          </p:nvPr>
        </p:nvPicPr>
        <p:blipFill>
          <a:blip r:embed="rId2"/>
          <a:stretch>
            <a:fillRect/>
          </a:stretch>
        </p:blipFill>
        <p:spPr>
          <a:xfrm>
            <a:off x="838200" y="1862589"/>
            <a:ext cx="10515600" cy="4277409"/>
          </a:xfrm>
        </p:spPr>
      </p:pic>
    </p:spTree>
    <p:extLst>
      <p:ext uri="{BB962C8B-B14F-4D97-AF65-F5344CB8AC3E}">
        <p14:creationId xmlns:p14="http://schemas.microsoft.com/office/powerpoint/2010/main" val="342816681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Алгоритмы</a:t>
            </a:r>
          </a:p>
        </p:txBody>
      </p:sp>
      <p:sp>
        <p:nvSpPr>
          <p:cNvPr id="39939" name="Rectangle 3"/>
          <p:cNvSpPr>
            <a:spLocks noGrp="1" noChangeArrowheads="1"/>
          </p:cNvSpPr>
          <p:nvPr>
            <p:ph idx="1"/>
          </p:nvPr>
        </p:nvSpPr>
        <p:spPr/>
        <p:txBody>
          <a:bodyPr>
            <a:normAutofit/>
          </a:bodyPr>
          <a:lstStyle/>
          <a:p>
            <a:pPr eaLnBrk="1" hangingPunct="1"/>
            <a:r>
              <a:rPr lang="ru-RU" sz="2800" dirty="0"/>
              <a:t>Обобщенные функции, реализующие типичные алгоритмы над элементами контейнеров</a:t>
            </a:r>
          </a:p>
          <a:p>
            <a:pPr lvl="1" eaLnBrk="1" hangingPunct="1"/>
            <a:r>
              <a:rPr lang="ru-RU" dirty="0"/>
              <a:t>Сортировка, поиск, поэлементная обработка</a:t>
            </a:r>
          </a:p>
          <a:p>
            <a:pPr eaLnBrk="1" hangingPunct="1"/>
            <a:r>
              <a:rPr lang="ru-RU" sz="2800" dirty="0"/>
              <a:t>Алгоритмы в </a:t>
            </a:r>
            <a:r>
              <a:rPr lang="en-US" sz="2800" dirty="0"/>
              <a:t>STL </a:t>
            </a:r>
            <a:r>
              <a:rPr lang="ru-RU" sz="2800" dirty="0"/>
              <a:t>не работают с контейнерами напрямую</a:t>
            </a:r>
          </a:p>
          <a:p>
            <a:pPr lvl="1" eaLnBrk="1" hangingPunct="1"/>
            <a:r>
              <a:rPr lang="ru-RU" dirty="0"/>
              <a:t>Вместо этого алгоритмы используют итераторы, задающие определенные элементы или диапазоны элементов контейнера</a:t>
            </a:r>
          </a:p>
          <a:p>
            <a:pPr eaLnBrk="1" hangingPunct="1"/>
            <a:r>
              <a:rPr lang="ru-RU" dirty="0"/>
              <a:t>Для работы с алгоритмами </a:t>
            </a:r>
            <a:r>
              <a:rPr lang="en-US" dirty="0"/>
              <a:t>STL </a:t>
            </a:r>
            <a:r>
              <a:rPr lang="ru-RU" dirty="0"/>
              <a:t>необходимо подключить заголовочный файл </a:t>
            </a:r>
            <a:r>
              <a:rPr lang="en-US" dirty="0"/>
              <a:t>&lt;algorithm&gt;</a:t>
            </a:r>
            <a:endParaRPr lang="ru-RU" dirty="0"/>
          </a:p>
        </p:txBody>
      </p:sp>
    </p:spTree>
    <p:custDataLst>
      <p:tags r:id="rId1"/>
    </p:custDataLst>
    <p:extLst>
      <p:ext uri="{BB962C8B-B14F-4D97-AF65-F5344CB8AC3E}">
        <p14:creationId xmlns:p14="http://schemas.microsoft.com/office/powerpoint/2010/main" val="323787466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1676400" y="2060849"/>
            <a:ext cx="8668072" cy="4708981"/>
          </a:xfrm>
          <a:prstGeom prst="rect">
            <a:avLst/>
          </a:prstGeom>
          <a:solidFill>
            <a:schemeClr val="bg1"/>
          </a:solidFill>
          <a:ln w="9525">
            <a:noFill/>
            <a:miter lim="800000"/>
            <a:headEnd/>
            <a:tailEnd/>
          </a:ln>
        </p:spPr>
        <p:txBody>
          <a:bodyPr wrap="square">
            <a:spAutoFit/>
          </a:bodyPr>
          <a:lstStyle/>
          <a:p>
            <a:pPr defTabSz="347663"/>
            <a:r>
              <a:rPr lang="en-US" sz="2000" dirty="0">
                <a:latin typeface="Courier New" pitchFamily="49" charset="0"/>
                <a:cs typeface="Courier New" pitchFamily="49" charset="0"/>
              </a:rPr>
              <a:t>#include &lt;algorithm&gt;</a:t>
            </a:r>
          </a:p>
          <a:p>
            <a:pPr defTabSz="347663"/>
            <a:r>
              <a:rPr lang="en-US" sz="2000" dirty="0">
                <a:latin typeface="Courier New" pitchFamily="49" charset="0"/>
                <a:cs typeface="Courier New" pitchFamily="49" charset="0"/>
              </a:rPr>
              <a:t>#include &lt;functional&gt;</a:t>
            </a:r>
          </a:p>
          <a:p>
            <a:pPr defTabSz="347663"/>
            <a:endParaRPr lang="ru-RU" sz="2000" dirty="0">
              <a:latin typeface="Courier New" pitchFamily="49" charset="0"/>
              <a:cs typeface="Courier New" pitchFamily="49" charset="0"/>
            </a:endParaRPr>
          </a:p>
          <a:p>
            <a:pPr defTabSz="347663"/>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main()</a:t>
            </a:r>
          </a:p>
          <a:p>
            <a:pPr defTabSz="347663"/>
            <a:r>
              <a:rPr lang="ru-RU" sz="2000" dirty="0">
                <a:latin typeface="Courier New" pitchFamily="49" charset="0"/>
                <a:cs typeface="Courier New" pitchFamily="49" charset="0"/>
              </a:rPr>
              <a:t>{</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array[5] = {3, 5, 1, 7, 9};</a:t>
            </a:r>
          </a:p>
          <a:p>
            <a:pPr defTabSz="347663"/>
            <a:endParaRPr lang="en-US"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a:t>
            </a:r>
            <a:r>
              <a:rPr lang="ru-RU" sz="2000" dirty="0" err="1">
                <a:latin typeface="Courier New" pitchFamily="49" charset="0"/>
                <a:cs typeface="Courier New" pitchFamily="49" charset="0"/>
              </a:rPr>
              <a:t>масссив</a:t>
            </a:r>
            <a:r>
              <a:rPr lang="ru-RU" sz="2000" dirty="0">
                <a:latin typeface="Courier New" pitchFamily="49" charset="0"/>
                <a:cs typeface="Courier New" pitchFamily="49" charset="0"/>
              </a:rPr>
              <a:t> по возрастанию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a:t>
            </a:r>
          </a:p>
          <a:p>
            <a:pPr defTabSz="347663"/>
            <a:endParaRPr lang="ru-RU"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по убыванию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::greater&lt;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&gt;());</a:t>
            </a:r>
          </a:p>
          <a:p>
            <a:pPr defTabSz="347663"/>
            <a:endParaRPr lang="ru-RU" sz="2000" dirty="0">
              <a:latin typeface="Courier New" pitchFamily="49" charset="0"/>
              <a:cs typeface="Courier New" pitchFamily="49" charset="0"/>
            </a:endParaRPr>
          </a:p>
          <a:p>
            <a:pPr defTabSz="347663"/>
            <a:r>
              <a:rPr lang="en-US" sz="2000" dirty="0">
                <a:latin typeface="Courier New" pitchFamily="49" charset="0"/>
                <a:cs typeface="Courier New" pitchFamily="49" charset="0"/>
              </a:rPr>
              <a:t>	return 0;</a:t>
            </a:r>
          </a:p>
          <a:p>
            <a:pPr defTabSz="347663"/>
            <a:r>
              <a:rPr lang="ru-RU" sz="2000" dirty="0">
                <a:latin typeface="Courier New" pitchFamily="49" charset="0"/>
                <a:cs typeface="Courier New" pitchFamily="49" charset="0"/>
              </a:rPr>
              <a:t>}</a:t>
            </a:r>
            <a:endParaRPr lang="ru-RU" sz="2000" b="1" dirty="0">
              <a:latin typeface="Courier New" pitchFamily="49" charset="0"/>
              <a:cs typeface="Courier New" pitchFamily="49" charset="0"/>
            </a:endParaRPr>
          </a:p>
        </p:txBody>
      </p:sp>
      <p:sp>
        <p:nvSpPr>
          <p:cNvPr id="4" name="Заголовок 3"/>
          <p:cNvSpPr>
            <a:spLocks noGrp="1"/>
          </p:cNvSpPr>
          <p:nvPr>
            <p:ph type="title"/>
          </p:nvPr>
        </p:nvSpPr>
        <p:spPr/>
        <p:txBody>
          <a:bodyPr>
            <a:normAutofit/>
          </a:bodyPr>
          <a:lstStyle/>
          <a:p>
            <a:r>
              <a:rPr lang="ru-RU" dirty="0"/>
              <a:t>Пример: сортировка</a:t>
            </a:r>
            <a:r>
              <a:rPr lang="en-US" dirty="0"/>
              <a:t> </a:t>
            </a:r>
            <a:r>
              <a:rPr lang="ru-RU" dirty="0"/>
              <a:t>массива с использованием </a:t>
            </a:r>
            <a:r>
              <a:rPr lang="en-US" dirty="0"/>
              <a:t>STL</a:t>
            </a:r>
            <a:endParaRPr lang="ru-RU" dirty="0"/>
          </a:p>
        </p:txBody>
      </p:sp>
    </p:spTree>
    <p:custDataLst>
      <p:tags r:id="rId1"/>
    </p:custDataLst>
    <p:extLst>
      <p:ext uri="{BB962C8B-B14F-4D97-AF65-F5344CB8AC3E}">
        <p14:creationId xmlns:p14="http://schemas.microsoft.com/office/powerpoint/2010/main" val="25076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2000"/>
                                        <p:tgtEl>
                                          <p:spTgt spid="378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animEffect transition="in" filter="fade">
                                      <p:cBhvr>
                                        <p:cTn id="12" dur="2000"/>
                                        <p:tgtEl>
                                          <p:spTgt spid="378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892">
                                            <p:txEl>
                                              <p:pRg st="3" end="3"/>
                                            </p:txEl>
                                          </p:spTgt>
                                        </p:tgtEl>
                                        <p:attrNameLst>
                                          <p:attrName>style.visibility</p:attrName>
                                        </p:attrNameLst>
                                      </p:cBhvr>
                                      <p:to>
                                        <p:strVal val="visible"/>
                                      </p:to>
                                    </p:set>
                                    <p:animEffect transition="in" filter="fade">
                                      <p:cBhvr>
                                        <p:cTn id="17" dur="2000"/>
                                        <p:tgtEl>
                                          <p:spTgt spid="3789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892">
                                            <p:txEl>
                                              <p:pRg st="4" end="4"/>
                                            </p:txEl>
                                          </p:spTgt>
                                        </p:tgtEl>
                                        <p:attrNameLst>
                                          <p:attrName>style.visibility</p:attrName>
                                        </p:attrNameLst>
                                      </p:cBhvr>
                                      <p:to>
                                        <p:strVal val="visible"/>
                                      </p:to>
                                    </p:set>
                                    <p:animEffect transition="in" filter="fade">
                                      <p:cBhvr>
                                        <p:cTn id="22" dur="2000"/>
                                        <p:tgtEl>
                                          <p:spTgt spid="3789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892">
                                            <p:txEl>
                                              <p:pRg st="5" end="5"/>
                                            </p:txEl>
                                          </p:spTgt>
                                        </p:tgtEl>
                                        <p:attrNameLst>
                                          <p:attrName>style.visibility</p:attrName>
                                        </p:attrNameLst>
                                      </p:cBhvr>
                                      <p:to>
                                        <p:strVal val="visible"/>
                                      </p:to>
                                    </p:set>
                                    <p:animEffect transition="in" filter="fade">
                                      <p:cBhvr>
                                        <p:cTn id="27" dur="2000"/>
                                        <p:tgtEl>
                                          <p:spTgt spid="3789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892">
                                            <p:txEl>
                                              <p:pRg st="7" end="7"/>
                                            </p:txEl>
                                          </p:spTgt>
                                        </p:tgtEl>
                                        <p:attrNameLst>
                                          <p:attrName>style.visibility</p:attrName>
                                        </p:attrNameLst>
                                      </p:cBhvr>
                                      <p:to>
                                        <p:strVal val="visible"/>
                                      </p:to>
                                    </p:set>
                                    <p:animEffect transition="in" filter="fade">
                                      <p:cBhvr>
                                        <p:cTn id="32" dur="2000"/>
                                        <p:tgtEl>
                                          <p:spTgt spid="3789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892">
                                            <p:txEl>
                                              <p:pRg st="8" end="8"/>
                                            </p:txEl>
                                          </p:spTgt>
                                        </p:tgtEl>
                                        <p:attrNameLst>
                                          <p:attrName>style.visibility</p:attrName>
                                        </p:attrNameLst>
                                      </p:cBhvr>
                                      <p:to>
                                        <p:strVal val="visible"/>
                                      </p:to>
                                    </p:set>
                                    <p:animEffect transition="in" filter="fade">
                                      <p:cBhvr>
                                        <p:cTn id="37" dur="2000"/>
                                        <p:tgtEl>
                                          <p:spTgt spid="3789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892">
                                            <p:txEl>
                                              <p:pRg st="10" end="10"/>
                                            </p:txEl>
                                          </p:spTgt>
                                        </p:tgtEl>
                                        <p:attrNameLst>
                                          <p:attrName>style.visibility</p:attrName>
                                        </p:attrNameLst>
                                      </p:cBhvr>
                                      <p:to>
                                        <p:strVal val="visible"/>
                                      </p:to>
                                    </p:set>
                                    <p:animEffect transition="in" filter="fade">
                                      <p:cBhvr>
                                        <p:cTn id="42" dur="2000"/>
                                        <p:tgtEl>
                                          <p:spTgt spid="3789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7892">
                                            <p:txEl>
                                              <p:pRg st="11" end="11"/>
                                            </p:txEl>
                                          </p:spTgt>
                                        </p:tgtEl>
                                        <p:attrNameLst>
                                          <p:attrName>style.visibility</p:attrName>
                                        </p:attrNameLst>
                                      </p:cBhvr>
                                      <p:to>
                                        <p:strVal val="visible"/>
                                      </p:to>
                                    </p:set>
                                    <p:animEffect transition="in" filter="fade">
                                      <p:cBhvr>
                                        <p:cTn id="47" dur="2000"/>
                                        <p:tgtEl>
                                          <p:spTgt spid="3789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892">
                                            <p:txEl>
                                              <p:pRg st="13" end="13"/>
                                            </p:txEl>
                                          </p:spTgt>
                                        </p:tgtEl>
                                        <p:attrNameLst>
                                          <p:attrName>style.visibility</p:attrName>
                                        </p:attrNameLst>
                                      </p:cBhvr>
                                      <p:to>
                                        <p:strVal val="visible"/>
                                      </p:to>
                                    </p:set>
                                    <p:animEffect transition="in" filter="fade">
                                      <p:cBhvr>
                                        <p:cTn id="52" dur="2000"/>
                                        <p:tgtEl>
                                          <p:spTgt spid="37892">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892">
                                            <p:txEl>
                                              <p:pRg st="14" end="14"/>
                                            </p:txEl>
                                          </p:spTgt>
                                        </p:tgtEl>
                                        <p:attrNameLst>
                                          <p:attrName>style.visibility</p:attrName>
                                        </p:attrNameLst>
                                      </p:cBhvr>
                                      <p:to>
                                        <p:strVal val="visible"/>
                                      </p:to>
                                    </p:set>
                                    <p:animEffect transition="in" filter="fade">
                                      <p:cBhvr>
                                        <p:cTn id="57" dur="2000"/>
                                        <p:tgtEl>
                                          <p:spTgt spid="3789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02396" y="332657"/>
            <a:ext cx="9144000" cy="6340197"/>
          </a:xfrm>
          <a:prstGeom prst="rect">
            <a:avLst/>
          </a:prstGeom>
        </p:spPr>
        <p:txBody>
          <a:bodyPr wrap="square">
            <a:spAutoFit/>
          </a:bodyPr>
          <a:lstStyle/>
          <a:p>
            <a:pPr defTabSz="358775"/>
            <a:r>
              <a:rPr lang="en-US" sz="1400" b="1" dirty="0">
                <a:latin typeface="Courier New" panose="02070309020205020404" pitchFamily="49" charset="0"/>
                <a:cs typeface="Courier New" panose="02070309020205020404" pitchFamily="49" charset="0"/>
              </a:rPr>
              <a:t>#include &lt;algorithm&gt;</a:t>
            </a:r>
          </a:p>
          <a:p>
            <a:pPr defTabSz="358775"/>
            <a:r>
              <a:rPr lang="en-US" sz="1400" b="1" dirty="0">
                <a:latin typeface="Courier New" panose="02070309020205020404" pitchFamily="49" charset="0"/>
                <a:cs typeface="Courier New" panose="02070309020205020404" pitchFamily="49" charset="0"/>
              </a:rPr>
              <a:t>#include &lt;functional&gt;</a:t>
            </a:r>
          </a:p>
          <a:p>
            <a:pPr defTabSz="358775"/>
            <a:r>
              <a:rPr lang="en-US" sz="1400" b="1" dirty="0">
                <a:latin typeface="Courier New" panose="02070309020205020404" pitchFamily="49" charset="0"/>
                <a:cs typeface="Courier New" panose="02070309020205020404" pitchFamily="49" charset="0"/>
              </a:rPr>
              <a:t>#include &lt;string&gt;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struct</a:t>
            </a:r>
            <a:r>
              <a:rPr lang="en-US" sz="1400" b="1" dirty="0">
                <a:latin typeface="Courier New" panose="02070309020205020404" pitchFamily="49" charset="0"/>
                <a:cs typeface="Courier New" panose="02070309020205020404" pitchFamily="49" charset="0"/>
              </a:rPr>
              <a:t> Student</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::string name;</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bool</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(Student const&amp; s1, Student const&amp; s2)</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return s1.age &lt; s2.age;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main()</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Student students[] = </a:t>
            </a:r>
            <a:r>
              <a:rPr lang="ru-RU" sz="1400" b="1"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{"Ivan", 20}, {"Alexey", 21}, {"Sergey", 19}, </a:t>
            </a:r>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::begin(students),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::end(students), </a:t>
            </a:r>
          </a:p>
          <a:p>
            <a:pPr defTabSz="358775"/>
            <a:r>
              <a:rPr lang="en-US" sz="1400" b="1" dirty="0">
                <a:latin typeface="Courier New" panose="02070309020205020404" pitchFamily="49" charset="0"/>
                <a:cs typeface="Courier New" panose="02070309020205020404" pitchFamily="49" charset="0"/>
              </a:rPr>
              <a:t>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s1,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s2){</a:t>
            </a:r>
          </a:p>
          <a:p>
            <a:pPr defTabSz="358775"/>
            <a:r>
              <a:rPr lang="en-US" sz="1400" b="1" dirty="0">
                <a:latin typeface="Courier New" panose="02070309020205020404" pitchFamily="49" charset="0"/>
                <a:cs typeface="Courier New" panose="02070309020205020404" pitchFamily="49" charset="0"/>
              </a:rPr>
              <a:t>			return s1.name &lt; s2.name;</a:t>
            </a:r>
          </a:p>
          <a:p>
            <a:pPr defTabSz="358775"/>
            <a:r>
              <a:rPr lang="en-US" sz="1400" b="1" dirty="0">
                <a:latin typeface="Courier New" panose="02070309020205020404" pitchFamily="49" charset="0"/>
                <a:cs typeface="Courier New" panose="02070309020205020404" pitchFamily="49" charset="0"/>
              </a:rPr>
              <a:t>	});// Alexey, Ivan Sergey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::sort(&amp;students[0], &amp;students[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p>
          <a:p>
            <a:pPr defTabSz="358775"/>
            <a:r>
              <a:rPr lang="en-US" sz="1400" b="1" dirty="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 // Sergey, Ivan, Alexey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return 0;</a:t>
            </a:r>
          </a:p>
          <a:p>
            <a:pPr defTabSz="358775"/>
            <a:r>
              <a:rPr lang="ru-R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1912795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AC3D-74EB-4CDB-B29E-C7314F1A0207}"/>
              </a:ext>
            </a:extLst>
          </p:cNvPr>
          <p:cNvSpPr>
            <a:spLocks noGrp="1"/>
          </p:cNvSpPr>
          <p:nvPr>
            <p:ph type="title"/>
          </p:nvPr>
        </p:nvSpPr>
        <p:spPr/>
        <p:txBody>
          <a:bodyPr/>
          <a:lstStyle/>
          <a:p>
            <a:r>
              <a:rPr lang="ru-RU" dirty="0"/>
              <a:t>Двоичный поиск</a:t>
            </a:r>
          </a:p>
        </p:txBody>
      </p:sp>
      <p:sp>
        <p:nvSpPr>
          <p:cNvPr id="3" name="Rectangle 2">
            <a:extLst>
              <a:ext uri="{FF2B5EF4-FFF2-40B4-BE49-F238E27FC236}">
                <a16:creationId xmlns:a16="http://schemas.microsoft.com/office/drawing/2014/main" id="{662117BC-7CFB-4922-8899-646B2B872D0B}"/>
              </a:ext>
            </a:extLst>
          </p:cNvPr>
          <p:cNvSpPr/>
          <p:nvPr/>
        </p:nvSpPr>
        <p:spPr>
          <a:xfrm>
            <a:off x="2567608"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ru-RU" dirty="0"/>
          </a:p>
        </p:txBody>
      </p:sp>
      <p:sp>
        <p:nvSpPr>
          <p:cNvPr id="4" name="Rectangle 3">
            <a:extLst>
              <a:ext uri="{FF2B5EF4-FFF2-40B4-BE49-F238E27FC236}">
                <a16:creationId xmlns:a16="http://schemas.microsoft.com/office/drawing/2014/main" id="{840FB6B5-DF92-460B-9D76-0DD248C9620A}"/>
              </a:ext>
            </a:extLst>
          </p:cNvPr>
          <p:cNvSpPr/>
          <p:nvPr/>
        </p:nvSpPr>
        <p:spPr>
          <a:xfrm>
            <a:off x="3052428"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ru-RU" dirty="0"/>
          </a:p>
        </p:txBody>
      </p:sp>
      <p:sp>
        <p:nvSpPr>
          <p:cNvPr id="5" name="Rectangle 4">
            <a:extLst>
              <a:ext uri="{FF2B5EF4-FFF2-40B4-BE49-F238E27FC236}">
                <a16:creationId xmlns:a16="http://schemas.microsoft.com/office/drawing/2014/main" id="{524A86F8-C7BF-4F7A-9355-E8FF681C7A29}"/>
              </a:ext>
            </a:extLst>
          </p:cNvPr>
          <p:cNvSpPr/>
          <p:nvPr/>
        </p:nvSpPr>
        <p:spPr>
          <a:xfrm>
            <a:off x="3537248"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ru-RU" dirty="0"/>
          </a:p>
        </p:txBody>
      </p:sp>
      <p:sp>
        <p:nvSpPr>
          <p:cNvPr id="6" name="Rectangle 5">
            <a:extLst>
              <a:ext uri="{FF2B5EF4-FFF2-40B4-BE49-F238E27FC236}">
                <a16:creationId xmlns:a16="http://schemas.microsoft.com/office/drawing/2014/main" id="{50043C84-41A6-468F-831A-F022E828E206}"/>
              </a:ext>
            </a:extLst>
          </p:cNvPr>
          <p:cNvSpPr/>
          <p:nvPr/>
        </p:nvSpPr>
        <p:spPr>
          <a:xfrm>
            <a:off x="4022068"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ru-RU" dirty="0"/>
          </a:p>
        </p:txBody>
      </p:sp>
      <p:sp>
        <p:nvSpPr>
          <p:cNvPr id="7" name="Rectangle 6">
            <a:extLst>
              <a:ext uri="{FF2B5EF4-FFF2-40B4-BE49-F238E27FC236}">
                <a16:creationId xmlns:a16="http://schemas.microsoft.com/office/drawing/2014/main" id="{4DE86C9E-B018-4F18-9574-6A5922579F8D}"/>
              </a:ext>
            </a:extLst>
          </p:cNvPr>
          <p:cNvSpPr/>
          <p:nvPr/>
        </p:nvSpPr>
        <p:spPr>
          <a:xfrm>
            <a:off x="4506888"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endParaRPr lang="ru-RU" dirty="0"/>
          </a:p>
        </p:txBody>
      </p:sp>
      <p:sp>
        <p:nvSpPr>
          <p:cNvPr id="8" name="Rectangle 7">
            <a:extLst>
              <a:ext uri="{FF2B5EF4-FFF2-40B4-BE49-F238E27FC236}">
                <a16:creationId xmlns:a16="http://schemas.microsoft.com/office/drawing/2014/main" id="{6036BABA-3641-443B-90BA-0E146CE47EA5}"/>
              </a:ext>
            </a:extLst>
          </p:cNvPr>
          <p:cNvSpPr/>
          <p:nvPr/>
        </p:nvSpPr>
        <p:spPr>
          <a:xfrm>
            <a:off x="4991708"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endParaRPr lang="ru-RU" dirty="0"/>
          </a:p>
        </p:txBody>
      </p:sp>
      <p:sp>
        <p:nvSpPr>
          <p:cNvPr id="9" name="Rectangle 8">
            <a:extLst>
              <a:ext uri="{FF2B5EF4-FFF2-40B4-BE49-F238E27FC236}">
                <a16:creationId xmlns:a16="http://schemas.microsoft.com/office/drawing/2014/main" id="{8625CB65-8969-45A0-85C8-C2208F368FEE}"/>
              </a:ext>
            </a:extLst>
          </p:cNvPr>
          <p:cNvSpPr/>
          <p:nvPr/>
        </p:nvSpPr>
        <p:spPr>
          <a:xfrm>
            <a:off x="5470252"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endParaRPr lang="ru-RU" dirty="0"/>
          </a:p>
        </p:txBody>
      </p:sp>
      <p:sp>
        <p:nvSpPr>
          <p:cNvPr id="10" name="Rectangle 9">
            <a:extLst>
              <a:ext uri="{FF2B5EF4-FFF2-40B4-BE49-F238E27FC236}">
                <a16:creationId xmlns:a16="http://schemas.microsoft.com/office/drawing/2014/main" id="{661C5E59-5D8A-4376-9727-C9225BCF996A}"/>
              </a:ext>
            </a:extLst>
          </p:cNvPr>
          <p:cNvSpPr/>
          <p:nvPr/>
        </p:nvSpPr>
        <p:spPr>
          <a:xfrm>
            <a:off x="5948796"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endParaRPr lang="ru-RU" dirty="0"/>
          </a:p>
        </p:txBody>
      </p:sp>
      <p:grpSp>
        <p:nvGrpSpPr>
          <p:cNvPr id="14" name="Group 13">
            <a:extLst>
              <a:ext uri="{FF2B5EF4-FFF2-40B4-BE49-F238E27FC236}">
                <a16:creationId xmlns:a16="http://schemas.microsoft.com/office/drawing/2014/main" id="{24A2CC4D-530E-4B8F-92B3-1CBA57D5FB97}"/>
              </a:ext>
            </a:extLst>
          </p:cNvPr>
          <p:cNvGrpSpPr/>
          <p:nvPr/>
        </p:nvGrpSpPr>
        <p:grpSpPr>
          <a:xfrm>
            <a:off x="3642432" y="2492896"/>
            <a:ext cx="3818532" cy="369332"/>
            <a:chOff x="2118432" y="2852936"/>
            <a:chExt cx="3818532" cy="369332"/>
          </a:xfrm>
        </p:grpSpPr>
        <p:sp>
          <p:nvSpPr>
            <p:cNvPr id="12" name="Arrow: Down 11">
              <a:extLst>
                <a:ext uri="{FF2B5EF4-FFF2-40B4-BE49-F238E27FC236}">
                  <a16:creationId xmlns:a16="http://schemas.microsoft.com/office/drawing/2014/main" id="{0CA657D2-ABE2-415F-AE2C-00D448B4B953}"/>
                </a:ext>
              </a:extLst>
            </p:cNvPr>
            <p:cNvSpPr/>
            <p:nvPr/>
          </p:nvSpPr>
          <p:spPr>
            <a:xfrm rot="5400000" flipV="1">
              <a:off x="2118432" y="2862228"/>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3" name="TextBox 12">
              <a:extLst>
                <a:ext uri="{FF2B5EF4-FFF2-40B4-BE49-F238E27FC236}">
                  <a16:creationId xmlns:a16="http://schemas.microsoft.com/office/drawing/2014/main" id="{0F27D157-2655-43E1-AFCA-B91EF4F1D71C}"/>
                </a:ext>
              </a:extLst>
            </p:cNvPr>
            <p:cNvSpPr txBox="1"/>
            <p:nvPr/>
          </p:nvSpPr>
          <p:spPr>
            <a:xfrm>
              <a:off x="2555776" y="2852936"/>
              <a:ext cx="3381188" cy="369332"/>
            </a:xfrm>
            <a:prstGeom prst="rect">
              <a:avLst/>
            </a:prstGeom>
            <a:noFill/>
          </p:spPr>
          <p:txBody>
            <a:bodyPr wrap="square" rtlCol="0">
              <a:spAutoFit/>
            </a:bodyPr>
            <a:lstStyle/>
            <a:p>
              <a:r>
                <a:rPr lang="en-US" dirty="0" err="1"/>
                <a:t>lower_bound</a:t>
              </a:r>
              <a:r>
                <a:rPr lang="en-US" dirty="0"/>
                <a:t>(numbers, 5)</a:t>
              </a:r>
              <a:endParaRPr lang="ru-RU" dirty="0"/>
            </a:p>
          </p:txBody>
        </p:sp>
      </p:grpSp>
      <p:grpSp>
        <p:nvGrpSpPr>
          <p:cNvPr id="15" name="Group 14">
            <a:extLst>
              <a:ext uri="{FF2B5EF4-FFF2-40B4-BE49-F238E27FC236}">
                <a16:creationId xmlns:a16="http://schemas.microsoft.com/office/drawing/2014/main" id="{5B2C63FF-D7AC-48BC-93A3-10E0A50E3585}"/>
              </a:ext>
            </a:extLst>
          </p:cNvPr>
          <p:cNvGrpSpPr/>
          <p:nvPr/>
        </p:nvGrpSpPr>
        <p:grpSpPr>
          <a:xfrm>
            <a:off x="5126446" y="2924966"/>
            <a:ext cx="3782702" cy="369332"/>
            <a:chOff x="2154262" y="2852936"/>
            <a:chExt cx="3782702" cy="369332"/>
          </a:xfrm>
        </p:grpSpPr>
        <p:sp>
          <p:nvSpPr>
            <p:cNvPr id="16" name="Arrow: Down 15">
              <a:extLst>
                <a:ext uri="{FF2B5EF4-FFF2-40B4-BE49-F238E27FC236}">
                  <a16:creationId xmlns:a16="http://schemas.microsoft.com/office/drawing/2014/main" id="{73D2A989-6ADD-4D13-B82D-F2228D417BF9}"/>
                </a:ext>
              </a:extLst>
            </p:cNvPr>
            <p:cNvSpPr/>
            <p:nvPr/>
          </p:nvSpPr>
          <p:spPr>
            <a:xfrm rot="5400000" flipV="1">
              <a:off x="2154262" y="2857582"/>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TextBox 16">
              <a:extLst>
                <a:ext uri="{FF2B5EF4-FFF2-40B4-BE49-F238E27FC236}">
                  <a16:creationId xmlns:a16="http://schemas.microsoft.com/office/drawing/2014/main" id="{6B1AE55B-7DF0-4577-9549-0AB6AA7B5E46}"/>
                </a:ext>
              </a:extLst>
            </p:cNvPr>
            <p:cNvSpPr txBox="1"/>
            <p:nvPr/>
          </p:nvSpPr>
          <p:spPr>
            <a:xfrm>
              <a:off x="2691768" y="2852936"/>
              <a:ext cx="3245196" cy="369332"/>
            </a:xfrm>
            <a:prstGeom prst="rect">
              <a:avLst/>
            </a:prstGeom>
            <a:noFill/>
          </p:spPr>
          <p:txBody>
            <a:bodyPr wrap="square" rtlCol="0">
              <a:spAutoFit/>
            </a:bodyPr>
            <a:lstStyle/>
            <a:p>
              <a:r>
                <a:rPr lang="en-US" dirty="0" err="1"/>
                <a:t>lower_bound</a:t>
              </a:r>
              <a:r>
                <a:rPr lang="en-US" dirty="0"/>
                <a:t>(numbers, 8)</a:t>
              </a:r>
              <a:endParaRPr lang="ru-RU" dirty="0"/>
            </a:p>
          </p:txBody>
        </p:sp>
      </p:grpSp>
      <p:grpSp>
        <p:nvGrpSpPr>
          <p:cNvPr id="18" name="Group 17">
            <a:extLst>
              <a:ext uri="{FF2B5EF4-FFF2-40B4-BE49-F238E27FC236}">
                <a16:creationId xmlns:a16="http://schemas.microsoft.com/office/drawing/2014/main" id="{502BA6A6-51AA-4C66-8B48-12116B89211E}"/>
              </a:ext>
            </a:extLst>
          </p:cNvPr>
          <p:cNvGrpSpPr/>
          <p:nvPr/>
        </p:nvGrpSpPr>
        <p:grpSpPr>
          <a:xfrm>
            <a:off x="4022068" y="3491760"/>
            <a:ext cx="3438896" cy="369332"/>
            <a:chOff x="2498068" y="2852936"/>
            <a:chExt cx="3438896" cy="369332"/>
          </a:xfrm>
        </p:grpSpPr>
        <p:sp>
          <p:nvSpPr>
            <p:cNvPr id="19" name="Arrow: Down 18">
              <a:extLst>
                <a:ext uri="{FF2B5EF4-FFF2-40B4-BE49-F238E27FC236}">
                  <a16:creationId xmlns:a16="http://schemas.microsoft.com/office/drawing/2014/main" id="{F537954E-E904-4D0A-A2C7-16B6C64168FE}"/>
                </a:ext>
              </a:extLst>
            </p:cNvPr>
            <p:cNvSpPr/>
            <p:nvPr/>
          </p:nvSpPr>
          <p:spPr>
            <a:xfrm rot="16200000" flipV="1">
              <a:off x="2498068" y="2852936"/>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0" name="TextBox 19">
              <a:extLst>
                <a:ext uri="{FF2B5EF4-FFF2-40B4-BE49-F238E27FC236}">
                  <a16:creationId xmlns:a16="http://schemas.microsoft.com/office/drawing/2014/main" id="{AD21CBC8-0361-43AB-B541-2602398C7FAF}"/>
                </a:ext>
              </a:extLst>
            </p:cNvPr>
            <p:cNvSpPr txBox="1"/>
            <p:nvPr/>
          </p:nvSpPr>
          <p:spPr>
            <a:xfrm>
              <a:off x="2912628" y="2852936"/>
              <a:ext cx="3024336" cy="369332"/>
            </a:xfrm>
            <a:prstGeom prst="rect">
              <a:avLst/>
            </a:prstGeom>
            <a:noFill/>
          </p:spPr>
          <p:txBody>
            <a:bodyPr wrap="square" rtlCol="0">
              <a:spAutoFit/>
            </a:bodyPr>
            <a:lstStyle/>
            <a:p>
              <a:r>
                <a:rPr lang="en-US" dirty="0" err="1"/>
                <a:t>upper_bound</a:t>
              </a:r>
              <a:r>
                <a:rPr lang="en-US" dirty="0"/>
                <a:t>(numbers, 5)</a:t>
              </a:r>
              <a:endParaRPr lang="ru-RU" dirty="0"/>
            </a:p>
          </p:txBody>
        </p:sp>
      </p:grpSp>
      <p:grpSp>
        <p:nvGrpSpPr>
          <p:cNvPr id="21" name="Group 20">
            <a:extLst>
              <a:ext uri="{FF2B5EF4-FFF2-40B4-BE49-F238E27FC236}">
                <a16:creationId xmlns:a16="http://schemas.microsoft.com/office/drawing/2014/main" id="{24433750-D643-451D-B985-79D203320A71}"/>
              </a:ext>
            </a:extLst>
          </p:cNvPr>
          <p:cNvGrpSpPr/>
          <p:nvPr/>
        </p:nvGrpSpPr>
        <p:grpSpPr>
          <a:xfrm>
            <a:off x="5465489" y="3963118"/>
            <a:ext cx="3438896" cy="369332"/>
            <a:chOff x="2498068" y="2852936"/>
            <a:chExt cx="3438896" cy="369332"/>
          </a:xfrm>
        </p:grpSpPr>
        <p:sp>
          <p:nvSpPr>
            <p:cNvPr id="22" name="Arrow: Down 21">
              <a:extLst>
                <a:ext uri="{FF2B5EF4-FFF2-40B4-BE49-F238E27FC236}">
                  <a16:creationId xmlns:a16="http://schemas.microsoft.com/office/drawing/2014/main" id="{7BE19E02-75F3-4519-8EF1-11BBF17093A3}"/>
                </a:ext>
              </a:extLst>
            </p:cNvPr>
            <p:cNvSpPr/>
            <p:nvPr/>
          </p:nvSpPr>
          <p:spPr>
            <a:xfrm rot="16200000" flipV="1">
              <a:off x="2498068" y="2852936"/>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 name="TextBox 22">
              <a:extLst>
                <a:ext uri="{FF2B5EF4-FFF2-40B4-BE49-F238E27FC236}">
                  <a16:creationId xmlns:a16="http://schemas.microsoft.com/office/drawing/2014/main" id="{E8AFD642-282A-46F7-A44C-2072BFDF2845}"/>
                </a:ext>
              </a:extLst>
            </p:cNvPr>
            <p:cNvSpPr txBox="1"/>
            <p:nvPr/>
          </p:nvSpPr>
          <p:spPr>
            <a:xfrm>
              <a:off x="2912628" y="2852936"/>
              <a:ext cx="3024336" cy="369332"/>
            </a:xfrm>
            <a:prstGeom prst="rect">
              <a:avLst/>
            </a:prstGeom>
            <a:noFill/>
          </p:spPr>
          <p:txBody>
            <a:bodyPr wrap="square" rtlCol="0">
              <a:spAutoFit/>
            </a:bodyPr>
            <a:lstStyle/>
            <a:p>
              <a:r>
                <a:rPr lang="en-US" dirty="0" err="1"/>
                <a:t>upper_bound</a:t>
              </a:r>
              <a:r>
                <a:rPr lang="en-US" dirty="0"/>
                <a:t>(numbers, 8)</a:t>
              </a:r>
              <a:endParaRPr lang="ru-RU" dirty="0"/>
            </a:p>
          </p:txBody>
        </p:sp>
      </p:grpSp>
      <p:grpSp>
        <p:nvGrpSpPr>
          <p:cNvPr id="24" name="Group 23">
            <a:extLst>
              <a:ext uri="{FF2B5EF4-FFF2-40B4-BE49-F238E27FC236}">
                <a16:creationId xmlns:a16="http://schemas.microsoft.com/office/drawing/2014/main" id="{70E9668D-D3B0-48CF-814C-95A1221B2A8D}"/>
              </a:ext>
            </a:extLst>
          </p:cNvPr>
          <p:cNvGrpSpPr/>
          <p:nvPr/>
        </p:nvGrpSpPr>
        <p:grpSpPr>
          <a:xfrm>
            <a:off x="4132058" y="4653136"/>
            <a:ext cx="4412214" cy="369332"/>
            <a:chOff x="2120361" y="2852936"/>
            <a:chExt cx="4412214" cy="369332"/>
          </a:xfrm>
        </p:grpSpPr>
        <p:sp>
          <p:nvSpPr>
            <p:cNvPr id="25" name="Arrow: Down 24">
              <a:extLst>
                <a:ext uri="{FF2B5EF4-FFF2-40B4-BE49-F238E27FC236}">
                  <a16:creationId xmlns:a16="http://schemas.microsoft.com/office/drawing/2014/main" id="{AC787B5F-4061-45D8-9D2B-3B1751022C37}"/>
                </a:ext>
              </a:extLst>
            </p:cNvPr>
            <p:cNvSpPr/>
            <p:nvPr/>
          </p:nvSpPr>
          <p:spPr>
            <a:xfrm rot="5400000" flipV="1">
              <a:off x="2120361" y="2857582"/>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TextBox 25">
              <a:extLst>
                <a:ext uri="{FF2B5EF4-FFF2-40B4-BE49-F238E27FC236}">
                  <a16:creationId xmlns:a16="http://schemas.microsoft.com/office/drawing/2014/main" id="{DAC90E20-1968-4DFB-BBE1-2A727B892E57}"/>
                </a:ext>
              </a:extLst>
            </p:cNvPr>
            <p:cNvSpPr txBox="1"/>
            <p:nvPr/>
          </p:nvSpPr>
          <p:spPr>
            <a:xfrm>
              <a:off x="3937100" y="2852936"/>
              <a:ext cx="2595475" cy="369332"/>
            </a:xfrm>
            <a:prstGeom prst="rect">
              <a:avLst/>
            </a:prstGeom>
            <a:noFill/>
          </p:spPr>
          <p:txBody>
            <a:bodyPr wrap="square" rtlCol="0">
              <a:spAutoFit/>
            </a:bodyPr>
            <a:lstStyle/>
            <a:p>
              <a:r>
                <a:rPr lang="en-US" dirty="0" err="1"/>
                <a:t>equal_range</a:t>
              </a:r>
              <a:r>
                <a:rPr lang="en-US" dirty="0"/>
                <a:t>(numbers, 7)</a:t>
              </a:r>
              <a:endParaRPr lang="ru-RU" dirty="0"/>
            </a:p>
          </p:txBody>
        </p:sp>
        <p:sp>
          <p:nvSpPr>
            <p:cNvPr id="27" name="Arrow: Down 26">
              <a:extLst>
                <a:ext uri="{FF2B5EF4-FFF2-40B4-BE49-F238E27FC236}">
                  <a16:creationId xmlns:a16="http://schemas.microsoft.com/office/drawing/2014/main" id="{EAE52642-3A9D-4FEB-AA81-A17750DDA075}"/>
                </a:ext>
              </a:extLst>
            </p:cNvPr>
            <p:cNvSpPr/>
            <p:nvPr/>
          </p:nvSpPr>
          <p:spPr>
            <a:xfrm rot="16200000" flipV="1">
              <a:off x="3476290" y="2857582"/>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cxnSp>
        <p:nvCxnSpPr>
          <p:cNvPr id="29" name="Straight Connector 28">
            <a:extLst>
              <a:ext uri="{FF2B5EF4-FFF2-40B4-BE49-F238E27FC236}">
                <a16:creationId xmlns:a16="http://schemas.microsoft.com/office/drawing/2014/main" id="{AC67A313-F255-401F-90DD-65749CD1CAE1}"/>
              </a:ext>
            </a:extLst>
          </p:cNvPr>
          <p:cNvCxnSpPr>
            <a:cxnSpLocks/>
            <a:stCxn id="9" idx="1"/>
          </p:cNvCxnSpPr>
          <p:nvPr/>
        </p:nvCxnSpPr>
        <p:spPr>
          <a:xfrm>
            <a:off x="5470253" y="2168860"/>
            <a:ext cx="12743" cy="305693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D0B3C2D-475F-4FC5-B2AE-C923EC19D813}"/>
              </a:ext>
            </a:extLst>
          </p:cNvPr>
          <p:cNvCxnSpPr>
            <a:cxnSpLocks/>
            <a:stCxn id="7" idx="1"/>
          </p:cNvCxnSpPr>
          <p:nvPr/>
        </p:nvCxnSpPr>
        <p:spPr>
          <a:xfrm>
            <a:off x="4506888" y="2168860"/>
            <a:ext cx="0" cy="2988332"/>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2C63193-1127-4910-A0F3-9F383416813C}"/>
              </a:ext>
            </a:extLst>
          </p:cNvPr>
          <p:cNvCxnSpPr>
            <a:cxnSpLocks/>
          </p:cNvCxnSpPr>
          <p:nvPr/>
        </p:nvCxnSpPr>
        <p:spPr>
          <a:xfrm>
            <a:off x="4994237" y="2132856"/>
            <a:ext cx="12607" cy="302433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7E49D400-FCA6-4B2A-9429-7E55F6B4F427}"/>
              </a:ext>
            </a:extLst>
          </p:cNvPr>
          <p:cNvSpPr/>
          <p:nvPr/>
        </p:nvSpPr>
        <p:spPr>
          <a:xfrm>
            <a:off x="5390778" y="1542206"/>
            <a:ext cx="5154860" cy="369332"/>
          </a:xfrm>
          <a:prstGeom prst="rect">
            <a:avLst/>
          </a:prstGeom>
        </p:spPr>
        <p:txBody>
          <a:bodyPr wrap="square">
            <a:spAutoFit/>
          </a:bodyPr>
          <a:lstStyle/>
          <a:p>
            <a:r>
              <a:rPr lang="de-DE" dirty="0">
                <a:hlinkClick r:id="rId3"/>
              </a:rPr>
              <a:t>https://wandbox.org/permlink/MSu4VTL6jHwk4vfN</a:t>
            </a:r>
            <a:r>
              <a:rPr lang="de-DE" dirty="0"/>
              <a:t> </a:t>
            </a:r>
            <a:endParaRPr lang="ru-RU" dirty="0"/>
          </a:p>
        </p:txBody>
      </p:sp>
      <p:grpSp>
        <p:nvGrpSpPr>
          <p:cNvPr id="37" name="Group 36">
            <a:extLst>
              <a:ext uri="{FF2B5EF4-FFF2-40B4-BE49-F238E27FC236}">
                <a16:creationId xmlns:a16="http://schemas.microsoft.com/office/drawing/2014/main" id="{D2EFDD80-5B6E-41F2-8300-E8DD550B1F1A}"/>
              </a:ext>
            </a:extLst>
          </p:cNvPr>
          <p:cNvGrpSpPr/>
          <p:nvPr/>
        </p:nvGrpSpPr>
        <p:grpSpPr>
          <a:xfrm>
            <a:off x="3644258" y="5201641"/>
            <a:ext cx="3396939" cy="384196"/>
            <a:chOff x="2047350" y="2838072"/>
            <a:chExt cx="3396939" cy="384196"/>
          </a:xfrm>
        </p:grpSpPr>
        <p:sp>
          <p:nvSpPr>
            <p:cNvPr id="38" name="Arrow: Down 37">
              <a:extLst>
                <a:ext uri="{FF2B5EF4-FFF2-40B4-BE49-F238E27FC236}">
                  <a16:creationId xmlns:a16="http://schemas.microsoft.com/office/drawing/2014/main" id="{5A2CF22C-180F-4C8D-8A26-06CDCDDFC989}"/>
                </a:ext>
              </a:extLst>
            </p:cNvPr>
            <p:cNvSpPr/>
            <p:nvPr/>
          </p:nvSpPr>
          <p:spPr>
            <a:xfrm rot="5400000" flipV="1">
              <a:off x="2047350" y="2852936"/>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9" name="TextBox 38">
              <a:extLst>
                <a:ext uri="{FF2B5EF4-FFF2-40B4-BE49-F238E27FC236}">
                  <a16:creationId xmlns:a16="http://schemas.microsoft.com/office/drawing/2014/main" id="{DC897AB7-8C51-44F0-A161-C60418B5AF33}"/>
                </a:ext>
              </a:extLst>
            </p:cNvPr>
            <p:cNvSpPr txBox="1"/>
            <p:nvPr/>
          </p:nvSpPr>
          <p:spPr>
            <a:xfrm>
              <a:off x="2848814" y="2838072"/>
              <a:ext cx="2595475" cy="369332"/>
            </a:xfrm>
            <a:prstGeom prst="rect">
              <a:avLst/>
            </a:prstGeom>
            <a:noFill/>
          </p:spPr>
          <p:txBody>
            <a:bodyPr wrap="square" rtlCol="0">
              <a:spAutoFit/>
            </a:bodyPr>
            <a:lstStyle/>
            <a:p>
              <a:r>
                <a:rPr lang="en-US" dirty="0" err="1"/>
                <a:t>equal_range</a:t>
              </a:r>
              <a:r>
                <a:rPr lang="en-US" dirty="0"/>
                <a:t>(numbers, 5)</a:t>
              </a:r>
              <a:endParaRPr lang="ru-RU" dirty="0"/>
            </a:p>
          </p:txBody>
        </p:sp>
        <p:sp>
          <p:nvSpPr>
            <p:cNvPr id="40" name="Arrow: Down 39">
              <a:extLst>
                <a:ext uri="{FF2B5EF4-FFF2-40B4-BE49-F238E27FC236}">
                  <a16:creationId xmlns:a16="http://schemas.microsoft.com/office/drawing/2014/main" id="{C9EE6096-419A-4049-90A4-904748F90D84}"/>
                </a:ext>
              </a:extLst>
            </p:cNvPr>
            <p:cNvSpPr/>
            <p:nvPr/>
          </p:nvSpPr>
          <p:spPr>
            <a:xfrm rot="16200000" flipV="1">
              <a:off x="2461730" y="2862228"/>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cxnSp>
        <p:nvCxnSpPr>
          <p:cNvPr id="41" name="Straight Connector 40">
            <a:extLst>
              <a:ext uri="{FF2B5EF4-FFF2-40B4-BE49-F238E27FC236}">
                <a16:creationId xmlns:a16="http://schemas.microsoft.com/office/drawing/2014/main" id="{07C10AA1-F130-4818-88F7-B0F45D99D8FC}"/>
              </a:ext>
            </a:extLst>
          </p:cNvPr>
          <p:cNvCxnSpPr>
            <a:cxnSpLocks/>
            <a:stCxn id="6" idx="1"/>
          </p:cNvCxnSpPr>
          <p:nvPr/>
        </p:nvCxnSpPr>
        <p:spPr>
          <a:xfrm>
            <a:off x="4022068" y="2168860"/>
            <a:ext cx="0" cy="399644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686725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2095472" y="1779687"/>
            <a:ext cx="8215370" cy="4616648"/>
          </a:xfrm>
          <a:prstGeom prst="rect">
            <a:avLst/>
          </a:prstGeom>
        </p:spPr>
        <p:txBody>
          <a:bodyPr wrap="square">
            <a:spAutoFit/>
          </a:bodyPr>
          <a:lstStyle/>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&lt;vector&gt;</a:t>
            </a:r>
          </a:p>
          <a:p>
            <a:pPr defTabSz="350838">
              <a:tabLst>
                <a:tab pos="363538" algn="l"/>
              </a:tabLst>
            </a:pPr>
            <a:r>
              <a:rPr lang="en-US" sz="1400" b="1" dirty="0">
                <a:latin typeface="Courier New" pitchFamily="49" charset="0"/>
              </a:rPr>
              <a:t>#include &lt;list&gt;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iterator</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vector&lt;string&gt; names;</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("Peter");</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("Ivan");</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("John");</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list&lt;string&gt; </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a:t>
            </a:r>
            <a:r>
              <a:rPr lang="en-US" sz="1400" b="1" dirty="0">
                <a:solidFill>
                  <a:srgbClr val="FF0000"/>
                </a:solidFill>
                <a:latin typeface="Courier New" pitchFamily="49" charset="0"/>
              </a:rPr>
              <a:t>sort</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ru-RU" sz="1400" b="1" dirty="0">
                <a:latin typeface="Courier New" pitchFamily="49" charset="0"/>
              </a:rPr>
              <a:t>	</a:t>
            </a:r>
            <a:r>
              <a:rPr lang="en-US" sz="1400" b="1" dirty="0">
                <a:solidFill>
                  <a:srgbClr val="FF0000"/>
                </a:solidFill>
                <a:latin typeface="Courier New" pitchFamily="49" charset="0"/>
              </a:rPr>
              <a:t>copy</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 </a:t>
            </a:r>
            <a:r>
              <a:rPr lang="en-US" sz="1400" b="1" dirty="0" err="1">
                <a:latin typeface="Courier New" pitchFamily="49" charset="0"/>
              </a:rPr>
              <a:t>back_inserter</a:t>
            </a:r>
            <a:r>
              <a:rPr lang="en-US" sz="1400" b="1" dirty="0">
                <a:latin typeface="Courier New" pitchFamily="49" charset="0"/>
              </a:rPr>
              <a:t>(</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7017923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03512" y="404665"/>
            <a:ext cx="8820472" cy="6186309"/>
          </a:xfrm>
          <a:prstGeom prst="rect">
            <a:avLst/>
          </a:prstGeom>
          <a:solidFill>
            <a:schemeClr val="bg1"/>
          </a:solidFill>
        </p:spPr>
        <p:txBody>
          <a:bodyPr wrap="square">
            <a:spAutoFit/>
          </a:bodyPr>
          <a:lstStyle/>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&lt;vector&gt;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&lt;functional&gt;</a:t>
            </a:r>
            <a:endParaRPr lang="en-US" dirty="0">
              <a:solidFill>
                <a:srgbClr val="000000"/>
              </a:solidFill>
              <a:highlight>
                <a:srgbClr val="FFFFFF"/>
              </a:highlight>
              <a:latin typeface="Consolas" panose="020B0609020204030204" pitchFamily="49" charset="0"/>
            </a:endParaRP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namespace</a:t>
            </a:r>
            <a:r>
              <a:rPr lang="en-US" dirty="0">
                <a:solidFill>
                  <a:srgbClr val="000000"/>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 2) == 0;</a:t>
            </a:r>
          </a:p>
          <a:p>
            <a:pPr defTabSz="363538"/>
            <a:r>
              <a:rPr lang="ru-RU"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FindFirstEvenValueInArray</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numbers[] = { 1, 3, 9, 10, 17, 12, 21 };</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auto</a:t>
            </a:r>
            <a:r>
              <a:rPr lang="en-US" dirty="0">
                <a:solidFill>
                  <a:srgbClr val="000000"/>
                </a:solidFill>
                <a:highlight>
                  <a:srgbClr val="FFFFFF"/>
                </a:highlight>
                <a:latin typeface="Consolas" panose="020B0609020204030204" pitchFamily="49" charset="0"/>
              </a:rPr>
              <a:t> it = </a:t>
            </a:r>
            <a:r>
              <a:rPr lang="en-US" dirty="0" err="1">
                <a:solidFill>
                  <a:srgbClr val="216F85"/>
                </a:solidFill>
                <a:highlight>
                  <a:srgbClr val="FFFFFF"/>
                </a:highlight>
                <a:latin typeface="Consolas" panose="020B0609020204030204" pitchFamily="49" charset="0"/>
              </a:rPr>
              <a:t>find_if</a:t>
            </a:r>
            <a:r>
              <a:rPr lang="en-US" dirty="0">
                <a:solidFill>
                  <a:srgbClr val="000000"/>
                </a:solidFill>
                <a:highlight>
                  <a:srgbClr val="FFFFFF"/>
                </a:highlight>
                <a:latin typeface="Consolas" panose="020B0609020204030204" pitchFamily="49" charset="0"/>
              </a:rPr>
              <a:t>(</a:t>
            </a:r>
            <a:r>
              <a:rPr lang="en-US" dirty="0" err="1">
                <a:solidFill>
                  <a:srgbClr val="880000"/>
                </a:solidFill>
                <a:highlight>
                  <a:srgbClr val="FFFFFF"/>
                </a:highlight>
                <a:latin typeface="Consolas" panose="020B0609020204030204" pitchFamily="49" charset="0"/>
              </a:rPr>
              <a:t>cbegin</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(it !=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"First even number in array is "</a:t>
            </a:r>
            <a:r>
              <a:rPr lang="en-US" dirty="0">
                <a:solidFill>
                  <a:srgbClr val="000000"/>
                </a:solidFill>
                <a:highlight>
                  <a:srgbClr val="FFFFFF"/>
                </a:highlight>
                <a:latin typeface="Consolas" panose="020B0609020204030204" pitchFamily="49" charset="0"/>
              </a:rPr>
              <a:t> &lt;&lt; *it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93717399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45704" y="1556793"/>
            <a:ext cx="9137802" cy="5078313"/>
          </a:xfrm>
          <a:prstGeom prst="rect">
            <a:avLst/>
          </a:prstGeom>
          <a:solidFill>
            <a:schemeClr val="bg1"/>
          </a:solidFill>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&lt;algorithm&gt;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ru-RU" dirty="0"/>
          </a:p>
          <a:p>
            <a:pPr defTabSz="363538"/>
            <a:endParaRPr lang="en-US" dirty="0">
              <a:solidFill>
                <a:srgbClr val="0000FF"/>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SearchingForRabbit</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216F85"/>
                </a:solidFill>
                <a:highlight>
                  <a:srgbClr val="FFFFFF"/>
                </a:highlight>
                <a:latin typeface="Consolas" panose="020B0609020204030204" pitchFamily="49" charset="0"/>
              </a:rPr>
              <a:t>	string</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 {</a:t>
            </a:r>
          </a:p>
          <a:p>
            <a:pPr defTabSz="363538"/>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"fox"</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"wolf"</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"snake"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"turtle"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"bear"</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"hare"</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find</a:t>
            </a:r>
            <a:r>
              <a:rPr lang="en-US" dirty="0">
                <a:solidFill>
                  <a:srgbClr val="000000"/>
                </a:solidFill>
                <a:highlight>
                  <a:srgbClr val="FFFFFF"/>
                </a:highlight>
                <a:latin typeface="Consolas" panose="020B0609020204030204" pitchFamily="49" charset="0"/>
              </a:rPr>
              <a:t>(</a:t>
            </a:r>
            <a:r>
              <a:rPr lang="en-US" dirty="0">
                <a:solidFill>
                  <a:srgbClr val="216F85"/>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is a rabbit among the animals"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else</a:t>
            </a:r>
            <a:endParaRPr lang="en-US" dirty="0">
              <a:solidFill>
                <a:srgbClr val="000000"/>
              </a:solidFill>
              <a:highlight>
                <a:srgbClr val="FFFFFF"/>
              </a:highlight>
              <a:latin typeface="Consolas" panose="020B0609020204030204" pitchFamily="49" charset="0"/>
            </a:endParaRP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a:t>
            </a:r>
            <a:r>
              <a:rPr lang="en-US">
                <a:solidFill>
                  <a:srgbClr val="A31515"/>
                </a:solidFill>
                <a:highlight>
                  <a:srgbClr val="FFFFFF"/>
                </a:highlight>
                <a:latin typeface="Consolas" panose="020B0609020204030204" pitchFamily="49" charset="0"/>
              </a:rPr>
              <a:t>are no </a:t>
            </a:r>
            <a:r>
              <a:rPr lang="en-US" dirty="0">
                <a:solidFill>
                  <a:srgbClr val="A31515"/>
                </a:solidFill>
                <a:highlight>
                  <a:srgbClr val="FFFFFF"/>
                </a:highlight>
                <a:latin typeface="Consolas" panose="020B0609020204030204" pitchFamily="49" charset="0"/>
              </a:rPr>
              <a:t>rabbits"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988053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Объявление глобальных переменных</a:t>
            </a:r>
          </a:p>
        </p:txBody>
      </p:sp>
      <p:sp>
        <p:nvSpPr>
          <p:cNvPr id="3" name="Загнутый угол 2"/>
          <p:cNvSpPr/>
          <p:nvPr/>
        </p:nvSpPr>
        <p:spPr>
          <a:xfrm>
            <a:off x="1772785" y="1480127"/>
            <a:ext cx="5475344" cy="1504712"/>
          </a:xfrm>
          <a:prstGeom prst="foldedCorner">
            <a:avLst>
              <a:gd name="adj" fmla="val 27913"/>
            </a:avLst>
          </a:prstGeom>
          <a:ln>
            <a:solidFill>
              <a:schemeClr val="tx1"/>
            </a:solidFill>
          </a:ln>
        </p:spPr>
        <p:txBody>
          <a:bodyPr wrap="square">
            <a:spAutoFit/>
          </a:bodyPr>
          <a:lstStyle/>
          <a:p>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pragma</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once</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глобальной переменной как внешней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Это позволяет ссылаться на нее из других файлов</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Загнутый угол 3"/>
          <p:cNvSpPr/>
          <p:nvPr/>
        </p:nvSpPr>
        <p:spPr>
          <a:xfrm>
            <a:off x="1772785" y="3612526"/>
            <a:ext cx="8715703" cy="2975193"/>
          </a:xfrm>
          <a:prstGeom prst="foldedCorner">
            <a:avLst/>
          </a:prstGeom>
          <a:ln>
            <a:solidFill>
              <a:schemeClr val="tx1"/>
            </a:solidFill>
          </a:ln>
        </p:spPr>
        <p:txBody>
          <a:bodyPr wrap="square">
            <a:spAutoFit/>
          </a:bodyPr>
          <a:lstStyle/>
          <a:p>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Глобальная переменная. Из других файлов к ней можно обратиться, объявив ее внешней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Еще одна глобальная переменная. В файле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variable.h</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объявлена как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Статическая глобальная переменная. Ее область видимости - текущий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разных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файлах одной и той же программы могут быть объявлены разные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статические глобальные переменные. Они будут полностью изолированы друг от друга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staticVariable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66;</a:t>
            </a:r>
            <a:endParaRPr lang="ru-RU" sz="13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Выноска 1 4"/>
          <p:cNvSpPr/>
          <p:nvPr/>
        </p:nvSpPr>
        <p:spPr>
          <a:xfrm>
            <a:off x="7752184" y="1677392"/>
            <a:ext cx="1656184" cy="484411"/>
          </a:xfrm>
          <a:prstGeom prst="borderCallout1">
            <a:avLst>
              <a:gd name="adj1" fmla="val 43335"/>
              <a:gd name="adj2" fmla="val 575"/>
              <a:gd name="adj3" fmla="val 112500"/>
              <a:gd name="adj4" fmla="val -3833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variables.h</a:t>
            </a:r>
            <a:endParaRPr lang="ru-RU" dirty="0"/>
          </a:p>
        </p:txBody>
      </p:sp>
      <p:sp>
        <p:nvSpPr>
          <p:cNvPr id="6" name="Выноска 1 5"/>
          <p:cNvSpPr/>
          <p:nvPr/>
        </p:nvSpPr>
        <p:spPr>
          <a:xfrm>
            <a:off x="7896200" y="2854186"/>
            <a:ext cx="1656184" cy="484411"/>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variables.cpp</a:t>
            </a:r>
            <a:endParaRPr lang="ru-RU" dirty="0"/>
          </a:p>
        </p:txBody>
      </p:sp>
    </p:spTree>
    <p:extLst>
      <p:ext uri="{BB962C8B-B14F-4D97-AF65-F5344CB8AC3E}">
        <p14:creationId xmlns:p14="http://schemas.microsoft.com/office/powerpoint/2010/main" val="35006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03512" y="188641"/>
            <a:ext cx="8820472" cy="6555641"/>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&lt;algorithm&gt;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iostream</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&lt;string&gt;</a:t>
            </a:r>
            <a:endParaRPr lang="en-US" sz="1400" dirty="0">
              <a:solidFill>
                <a:srgbClr val="000000"/>
              </a:solidFill>
              <a:highlight>
                <a:srgbClr val="FFFFFF"/>
              </a:highlight>
              <a:latin typeface="Consolas" panose="020B0609020204030204" pitchFamily="49" charset="0"/>
            </a:endParaRP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namespace</a:t>
            </a:r>
            <a:r>
              <a:rPr lang="en-US" sz="1400" dirty="0">
                <a:solidFill>
                  <a:srgbClr val="000000"/>
                </a:solidFill>
                <a:highlight>
                  <a:srgbClr val="FFFFFF"/>
                </a:highlight>
                <a:latin typeface="Consolas" panose="020B0609020204030204" pitchFamily="49" charset="0"/>
              </a:rPr>
              <a:t> </a:t>
            </a:r>
            <a:r>
              <a:rPr lang="en-US" sz="1400" dirty="0" err="1">
                <a:solidFill>
                  <a:srgbClr val="216F85"/>
                </a:solidFill>
                <a:highlight>
                  <a:srgbClr val="FFFFFF"/>
                </a:highlight>
                <a:latin typeface="Consolas" panose="020B0609020204030204" pitchFamily="49" charset="0"/>
              </a:rPr>
              <a:t>std</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struct</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endParaRPr lang="en-US" sz="1400" dirty="0">
              <a:solidFill>
                <a:srgbClr val="000000"/>
              </a:solidFill>
              <a:highlight>
                <a:srgbClr val="FFFFFF"/>
              </a:highlight>
              <a:latin typeface="Consolas" panose="020B0609020204030204" pitchFamily="49" charset="0"/>
            </a:endParaRP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string</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name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TestWhetherThereIsAtLeastOneAdult</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Person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"Ivan"</a:t>
            </a:r>
            <a:r>
              <a:rPr lang="en-US" sz="1400" dirty="0">
                <a:solidFill>
                  <a:srgbClr val="000000"/>
                </a:solidFill>
                <a:highlight>
                  <a:srgbClr val="FFFFFF"/>
                </a:highlight>
                <a:latin typeface="Consolas" panose="020B0609020204030204" pitchFamily="49" charset="0"/>
              </a:rPr>
              <a:t>, 4 }, { </a:t>
            </a:r>
            <a:r>
              <a:rPr lang="en-US" sz="1400" dirty="0">
                <a:solidFill>
                  <a:srgbClr val="A31515"/>
                </a:solidFill>
                <a:highlight>
                  <a:srgbClr val="FFFFFF"/>
                </a:highlight>
                <a:latin typeface="Consolas" panose="020B0609020204030204" pitchFamily="49" charset="0"/>
              </a:rPr>
              <a:t>"Sergey"</a:t>
            </a:r>
            <a:r>
              <a:rPr lang="en-US" sz="1400" dirty="0">
                <a:solidFill>
                  <a:srgbClr val="000000"/>
                </a:solidFill>
                <a:highlight>
                  <a:srgbClr val="FFFFFF"/>
                </a:highlight>
                <a:latin typeface="Consolas" panose="020B0609020204030204" pitchFamily="49" charset="0"/>
              </a:rPr>
              <a:t>, 16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Stepan</a:t>
            </a:r>
            <a:r>
              <a:rPr lang="en-US" sz="1400" dirty="0">
                <a:solidFill>
                  <a:srgbClr val="A31515"/>
                </a:solidFill>
                <a:highlight>
                  <a:srgbClr val="FFFFFF"/>
                </a:highlight>
                <a:latin typeface="Consolas" panose="020B0609020204030204" pitchFamily="49" charset="0"/>
              </a:rPr>
              <a:t> </a:t>
            </a:r>
            <a:r>
              <a:rPr lang="en-US" sz="1400" dirty="0" err="1">
                <a:solidFill>
                  <a:srgbClr val="A31515"/>
                </a:solidFill>
                <a:highlight>
                  <a:srgbClr val="FFFFFF"/>
                </a:highlight>
                <a:latin typeface="Consolas" panose="020B0609020204030204" pitchFamily="49" charset="0"/>
              </a:rPr>
              <a:t>Anatolievich</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65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"Maria </a:t>
            </a:r>
            <a:r>
              <a:rPr lang="en-US" sz="1400" dirty="0" err="1">
                <a:solidFill>
                  <a:srgbClr val="A31515"/>
                </a:solidFill>
                <a:highlight>
                  <a:srgbClr val="FFFFFF"/>
                </a:highlight>
                <a:latin typeface="Consolas" panose="020B0609020204030204" pitchFamily="49" charset="0"/>
              </a:rPr>
              <a:t>Semenovna</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36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Egor</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13 }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any_of</a:t>
            </a:r>
            <a:r>
              <a:rPr lang="en-US" sz="1400" dirty="0">
                <a:solidFill>
                  <a:srgbClr val="000000"/>
                </a:solidFill>
                <a:highlight>
                  <a:srgbClr val="FFFFFF"/>
                </a:highlight>
                <a:latin typeface="Consolas" panose="020B0609020204030204" pitchFamily="49" charset="0"/>
              </a:rPr>
              <a:t>(</a:t>
            </a:r>
            <a:r>
              <a:rPr lang="en-US" sz="1400" dirty="0">
                <a:solidFill>
                  <a:srgbClr val="216F85"/>
                </a:solidFill>
                <a:highlight>
                  <a:srgbClr val="FFFFFF"/>
                </a:highlight>
                <a:latin typeface="Consolas" panose="020B0609020204030204" pitchFamily="49" charset="0"/>
              </a:rPr>
              <a:t>begin</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end</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&amp; </a:t>
            </a:r>
            <a:r>
              <a:rPr lang="en-US" sz="1400" dirty="0">
                <a:solidFill>
                  <a:srgbClr val="000080"/>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person</a:t>
            </a:r>
            <a:r>
              <a:rPr lang="en-US" sz="1400" dirty="0" err="1">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 &gt;= 18;</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"At least one person is an adult"</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else</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"There are no adults"</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05438348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FAB2B4-BCA3-24B1-8817-D25FDE648786}"/>
              </a:ext>
            </a:extLst>
          </p:cNvPr>
          <p:cNvSpPr>
            <a:spLocks noGrp="1"/>
          </p:cNvSpPr>
          <p:nvPr>
            <p:ph type="title"/>
          </p:nvPr>
        </p:nvSpPr>
        <p:spPr/>
        <p:txBody>
          <a:bodyPr/>
          <a:lstStyle/>
          <a:p>
            <a:r>
              <a:rPr lang="ru-RU" dirty="0"/>
              <a:t>Идиома </a:t>
            </a:r>
            <a:r>
              <a:rPr lang="en-US" dirty="0"/>
              <a:t>erase-remove</a:t>
            </a:r>
            <a:endParaRPr lang="ru-RU" dirty="0"/>
          </a:p>
        </p:txBody>
      </p:sp>
      <p:sp>
        <p:nvSpPr>
          <p:cNvPr id="3" name="Текст 2">
            <a:extLst>
              <a:ext uri="{FF2B5EF4-FFF2-40B4-BE49-F238E27FC236}">
                <a16:creationId xmlns:a16="http://schemas.microsoft.com/office/drawing/2014/main" id="{965B6C92-F7B6-E30D-2E4B-D4FF61FCAAEE}"/>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44239752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390D053-2BC6-CA6E-277C-1E931C95C10A}"/>
              </a:ext>
            </a:extLst>
          </p:cNvPr>
          <p:cNvSpPr txBox="1"/>
          <p:nvPr/>
        </p:nvSpPr>
        <p:spPr>
          <a:xfrm>
            <a:off x="1524000" y="-1"/>
            <a:ext cx="9144000" cy="6740307"/>
          </a:xfrm>
          <a:prstGeom prst="rect">
            <a:avLst/>
          </a:prstGeom>
          <a:noFill/>
        </p:spPr>
        <p:txBody>
          <a:bodyPr wrap="square">
            <a:spAutoFit/>
          </a:bodyPr>
          <a:lstStyle/>
          <a:p>
            <a:r>
              <a:rPr lang="en-US" sz="1600" kern="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&lt;algorithm&gt;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&lt;iterator&gt;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&lt;vector&gt;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Print(</a:t>
            </a:r>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r>
              <a:rPr lang="en-US" sz="1600" kern="0" dirty="0">
                <a:solidFill>
                  <a:srgbClr val="2B91AF"/>
                </a:solidFill>
                <a:latin typeface="Consolas" panose="020B0609020204030204" pitchFamily="49" charset="0"/>
                <a:ea typeface="Calibri" panose="020F0502020204030204" pitchFamily="34" charset="0"/>
                <a:cs typeface="Consolas" panose="020B0609020204030204" pitchFamily="49" charset="0"/>
              </a:rPr>
              <a:t>vector</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&gt;&amp; </a:t>
            </a:r>
            <a:r>
              <a:rPr lang="en-US" sz="1600" kern="0" dirty="0">
                <a:solidFill>
                  <a:srgbClr val="808080"/>
                </a:solidFill>
                <a:latin typeface="Consolas" panose="020B0609020204030204" pitchFamily="49" charset="0"/>
                <a:ea typeface="Calibri" panose="020F0502020204030204" pitchFamily="34" charset="0"/>
                <a:cs typeface="Consolas" panose="020B0609020204030204" pitchFamily="49" charset="0"/>
              </a:rPr>
              <a:t>v</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kern="100" dirty="0">
                <a:latin typeface="Consolas" panose="020B0609020204030204" pitchFamily="49" charset="0"/>
                <a:ea typeface="Calibri" panose="020F0502020204030204" pitchFamily="34" charset="0"/>
                <a:cs typeface="Times New Roman" panose="02020603050405020304" pitchFamily="18" charset="0"/>
              </a:rPr>
              <a:t> </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std::copy(</a:t>
            </a:r>
            <a:r>
              <a:rPr lang="en-US" sz="1600" kern="0" dirty="0" err="1">
                <a:solidFill>
                  <a:srgbClr val="808080"/>
                </a:solidFill>
                <a:latin typeface="Consolas" panose="020B0609020204030204" pitchFamily="49" charset="0"/>
                <a:ea typeface="Calibri" panose="020F0502020204030204" pitchFamily="34" charset="0"/>
                <a:cs typeface="Consolas" panose="020B0609020204030204" pitchFamily="49" charset="0"/>
              </a:rPr>
              <a:t>v</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.begin</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808080"/>
                </a:solidFill>
                <a:latin typeface="Consolas" panose="020B0609020204030204" pitchFamily="49" charset="0"/>
                <a:ea typeface="Calibri" panose="020F0502020204030204" pitchFamily="34" charset="0"/>
                <a:cs typeface="Consolas" panose="020B0609020204030204" pitchFamily="49" charset="0"/>
              </a:rPr>
              <a:t>v</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r>
              <a:rPr lang="en-US" sz="1600" kern="0" dirty="0" err="1">
                <a:solidFill>
                  <a:srgbClr val="2B91AF"/>
                </a:solidFill>
                <a:latin typeface="Consolas" panose="020B0609020204030204" pitchFamily="49" charset="0"/>
                <a:ea typeface="Calibri" panose="020F0502020204030204" pitchFamily="34" charset="0"/>
                <a:cs typeface="Consolas" panose="020B0609020204030204" pitchFamily="49" charset="0"/>
              </a:rPr>
              <a:t>ostream_iterator</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&gt;(std::</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r>
              <a:rPr lang="en-US" sz="1600" kern="100" dirty="0">
                <a:latin typeface="Consolas" panose="020B0609020204030204" pitchFamily="49" charset="0"/>
                <a:ea typeface="Calibri" panose="020F0502020204030204" pitchFamily="34" charset="0"/>
                <a:cs typeface="Times New Roman" panose="02020603050405020304" pitchFamily="18" charset="0"/>
              </a:rPr>
              <a:t> </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r>
              <a:rPr lang="en-US" sz="1600" kern="0" dirty="0">
                <a:solidFill>
                  <a:srgbClr val="2B91AF"/>
                </a:solidFill>
                <a:latin typeface="Consolas" panose="020B0609020204030204" pitchFamily="49" charset="0"/>
                <a:ea typeface="Calibri" panose="020F0502020204030204" pitchFamily="34" charset="0"/>
                <a:cs typeface="Consolas" panose="020B0609020204030204" pitchFamily="49" charset="0"/>
              </a:rPr>
              <a:t>vector</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&gt; numbers{ 9, 3, 0, 2, 0, 7, 8, 13, 6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Print(numbers);</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it = std::remove(</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numbers.begin</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numbers.end</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Print(numbers);</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numbers.erase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(it,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numbers.end</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Print(numbers);</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numbers.erase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remove_if</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numbers.begin</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numbers.end</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808080"/>
                </a:solidFill>
                <a:latin typeface="Consolas" panose="020B0609020204030204" pitchFamily="49" charset="0"/>
                <a:ea typeface="Calibri" panose="020F0502020204030204" pitchFamily="34" charset="0"/>
                <a:cs typeface="Consolas" panose="020B0609020204030204" pitchFamily="49" charset="0"/>
              </a:rPr>
              <a:t>i</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808080"/>
                </a:solidFill>
                <a:latin typeface="Consolas" panose="020B0609020204030204" pitchFamily="49" charset="0"/>
                <a:ea typeface="Calibri" panose="020F0502020204030204" pitchFamily="34" charset="0"/>
                <a:cs typeface="Consolas" panose="020B0609020204030204" pitchFamily="49" charset="0"/>
              </a:rPr>
              <a:t>i</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 2 == 0; }),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numbers.end</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Print(</a:t>
            </a:r>
            <a:r>
              <a:rPr lang="ru-RU"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numbers</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7" name="Прямоугольник 6">
            <a:extLst>
              <a:ext uri="{FF2B5EF4-FFF2-40B4-BE49-F238E27FC236}">
                <a16:creationId xmlns:a16="http://schemas.microsoft.com/office/drawing/2014/main" id="{A9BC0BD2-9773-04B2-6269-19B1840C3A0E}"/>
              </a:ext>
            </a:extLst>
          </p:cNvPr>
          <p:cNvSpPr/>
          <p:nvPr/>
        </p:nvSpPr>
        <p:spPr>
          <a:xfrm>
            <a:off x="6456040" y="5372154"/>
            <a:ext cx="3995936" cy="13681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ru-RU" dirty="0">
                <a:latin typeface="Consolas" panose="020B0609020204030204" pitchFamily="49" charset="0"/>
              </a:rPr>
              <a:t>9, 3, 0, 2, 0, 7, 8, 13, 6, </a:t>
            </a:r>
          </a:p>
          <a:p>
            <a:r>
              <a:rPr lang="ru-RU" dirty="0">
                <a:latin typeface="Consolas" panose="020B0609020204030204" pitchFamily="49" charset="0"/>
              </a:rPr>
              <a:t>9, 3, 2, 7, 8, 13, 6, 13, 6, </a:t>
            </a:r>
          </a:p>
          <a:p>
            <a:r>
              <a:rPr lang="ru-RU" dirty="0">
                <a:latin typeface="Consolas" panose="020B0609020204030204" pitchFamily="49" charset="0"/>
              </a:rPr>
              <a:t>9, 3, 2, 7, 8, 13, 6, </a:t>
            </a:r>
          </a:p>
          <a:p>
            <a:r>
              <a:rPr lang="ru-RU" dirty="0">
                <a:latin typeface="Consolas" panose="020B0609020204030204" pitchFamily="49" charset="0"/>
              </a:rPr>
              <a:t>9, 3, 7, 13, </a:t>
            </a:r>
          </a:p>
        </p:txBody>
      </p:sp>
    </p:spTree>
    <p:extLst>
      <p:ext uri="{BB962C8B-B14F-4D97-AF65-F5344CB8AC3E}">
        <p14:creationId xmlns:p14="http://schemas.microsoft.com/office/powerpoint/2010/main" val="149984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1" end="11"/>
                                            </p:txEl>
                                          </p:spTgt>
                                        </p:tgtEl>
                                        <p:attrNameLst>
                                          <p:attrName>style.visibility</p:attrName>
                                        </p:attrNameLst>
                                      </p:cBhvr>
                                      <p:to>
                                        <p:strVal val="visible"/>
                                      </p:to>
                                    </p:set>
                                    <p:animEffect transition="in" filter="fade">
                                      <p:cBhvr>
                                        <p:cTn id="7" dur="500"/>
                                        <p:tgtEl>
                                          <p:spTgt spid="6">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2" end="12"/>
                                            </p:txEl>
                                          </p:spTgt>
                                        </p:tgtEl>
                                        <p:attrNameLst>
                                          <p:attrName>style.visibility</p:attrName>
                                        </p:attrNameLst>
                                      </p:cBhvr>
                                      <p:to>
                                        <p:strVal val="visible"/>
                                      </p:to>
                                    </p:set>
                                    <p:animEffect transition="in" filter="fade">
                                      <p:cBhvr>
                                        <p:cTn id="10" dur="500"/>
                                        <p:tgtEl>
                                          <p:spTgt spid="6">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14" end="14"/>
                                            </p:txEl>
                                          </p:spTgt>
                                        </p:tgtEl>
                                        <p:attrNameLst>
                                          <p:attrName>style.visibility</p:attrName>
                                        </p:attrNameLst>
                                      </p:cBhvr>
                                      <p:to>
                                        <p:strVal val="visible"/>
                                      </p:to>
                                    </p:set>
                                    <p:animEffect transition="in" filter="fade">
                                      <p:cBhvr>
                                        <p:cTn id="20" dur="500"/>
                                        <p:tgtEl>
                                          <p:spTgt spid="6">
                                            <p:txEl>
                                              <p:pRg st="14" end="1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15" end="15"/>
                                            </p:txEl>
                                          </p:spTgt>
                                        </p:tgtEl>
                                        <p:attrNameLst>
                                          <p:attrName>style.visibility</p:attrName>
                                        </p:attrNameLst>
                                      </p:cBhvr>
                                      <p:to>
                                        <p:strVal val="visible"/>
                                      </p:to>
                                    </p:set>
                                    <p:animEffect transition="in" filter="fade">
                                      <p:cBhvr>
                                        <p:cTn id="23" dur="500"/>
                                        <p:tgtEl>
                                          <p:spTgt spid="6">
                                            <p:txEl>
                                              <p:pRg st="15" end="1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Effect transition="in" filter="fade">
                                      <p:cBhvr>
                                        <p:cTn id="28" dur="500"/>
                                        <p:tgtEl>
                                          <p:spTgt spid="7">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xEl>
                                              <p:pRg st="17" end="17"/>
                                            </p:txEl>
                                          </p:spTgt>
                                        </p:tgtEl>
                                        <p:attrNameLst>
                                          <p:attrName>style.visibility</p:attrName>
                                        </p:attrNameLst>
                                      </p:cBhvr>
                                      <p:to>
                                        <p:strVal val="visible"/>
                                      </p:to>
                                    </p:set>
                                    <p:animEffect transition="in" filter="fade">
                                      <p:cBhvr>
                                        <p:cTn id="33" dur="500"/>
                                        <p:tgtEl>
                                          <p:spTgt spid="6">
                                            <p:txEl>
                                              <p:pRg st="17" end="1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8" end="18"/>
                                            </p:txEl>
                                          </p:spTgt>
                                        </p:tgtEl>
                                        <p:attrNameLst>
                                          <p:attrName>style.visibility</p:attrName>
                                        </p:attrNameLst>
                                      </p:cBhvr>
                                      <p:to>
                                        <p:strVal val="visible"/>
                                      </p:to>
                                    </p:set>
                                    <p:animEffect transition="in" filter="fade">
                                      <p:cBhvr>
                                        <p:cTn id="36" dur="500"/>
                                        <p:tgtEl>
                                          <p:spTgt spid="6">
                                            <p:txEl>
                                              <p:pRg st="18" end="1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
                                            <p:txEl>
                                              <p:pRg st="2" end="2"/>
                                            </p:txEl>
                                          </p:spTgt>
                                        </p:tgtEl>
                                        <p:attrNameLst>
                                          <p:attrName>style.visibility</p:attrName>
                                        </p:attrNameLst>
                                      </p:cBhvr>
                                      <p:to>
                                        <p:strVal val="visible"/>
                                      </p:to>
                                    </p:set>
                                    <p:animEffect transition="in" filter="fade">
                                      <p:cBhvr>
                                        <p:cTn id="41" dur="500"/>
                                        <p:tgtEl>
                                          <p:spTgt spid="7">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
                                            <p:txEl>
                                              <p:pRg st="20" end="20"/>
                                            </p:txEl>
                                          </p:spTgt>
                                        </p:tgtEl>
                                        <p:attrNameLst>
                                          <p:attrName>style.visibility</p:attrName>
                                        </p:attrNameLst>
                                      </p:cBhvr>
                                      <p:to>
                                        <p:strVal val="visible"/>
                                      </p:to>
                                    </p:set>
                                    <p:animEffect transition="in" filter="fade">
                                      <p:cBhvr>
                                        <p:cTn id="46" dur="500"/>
                                        <p:tgtEl>
                                          <p:spTgt spid="6">
                                            <p:txEl>
                                              <p:pRg st="20" end="2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6">
                                            <p:txEl>
                                              <p:pRg st="21" end="21"/>
                                            </p:txEl>
                                          </p:spTgt>
                                        </p:tgtEl>
                                        <p:attrNameLst>
                                          <p:attrName>style.visibility</p:attrName>
                                        </p:attrNameLst>
                                      </p:cBhvr>
                                      <p:to>
                                        <p:strVal val="visible"/>
                                      </p:to>
                                    </p:set>
                                    <p:animEffect transition="in" filter="fade">
                                      <p:cBhvr>
                                        <p:cTn id="49" dur="500"/>
                                        <p:tgtEl>
                                          <p:spTgt spid="6">
                                            <p:txEl>
                                              <p:pRg st="21" end="21"/>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6">
                                            <p:txEl>
                                              <p:pRg st="22" end="22"/>
                                            </p:txEl>
                                          </p:spTgt>
                                        </p:tgtEl>
                                        <p:attrNameLst>
                                          <p:attrName>style.visibility</p:attrName>
                                        </p:attrNameLst>
                                      </p:cBhvr>
                                      <p:to>
                                        <p:strVal val="visible"/>
                                      </p:to>
                                    </p:set>
                                    <p:animEffect transition="in" filter="fade">
                                      <p:cBhvr>
                                        <p:cTn id="52" dur="500"/>
                                        <p:tgtEl>
                                          <p:spTgt spid="6">
                                            <p:txEl>
                                              <p:pRg st="22" end="22"/>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6">
                                            <p:txEl>
                                              <p:pRg st="23" end="23"/>
                                            </p:txEl>
                                          </p:spTgt>
                                        </p:tgtEl>
                                        <p:attrNameLst>
                                          <p:attrName>style.visibility</p:attrName>
                                        </p:attrNameLst>
                                      </p:cBhvr>
                                      <p:to>
                                        <p:strVal val="visible"/>
                                      </p:to>
                                    </p:set>
                                    <p:animEffect transition="in" filter="fade">
                                      <p:cBhvr>
                                        <p:cTn id="55" dur="500"/>
                                        <p:tgtEl>
                                          <p:spTgt spid="6">
                                            <p:txEl>
                                              <p:pRg st="23" end="23"/>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6">
                                            <p:txEl>
                                              <p:pRg st="24" end="24"/>
                                            </p:txEl>
                                          </p:spTgt>
                                        </p:tgtEl>
                                        <p:attrNameLst>
                                          <p:attrName>style.visibility</p:attrName>
                                        </p:attrNameLst>
                                      </p:cBhvr>
                                      <p:to>
                                        <p:strVal val="visible"/>
                                      </p:to>
                                    </p:set>
                                    <p:animEffect transition="in" filter="fade">
                                      <p:cBhvr>
                                        <p:cTn id="58" dur="500"/>
                                        <p:tgtEl>
                                          <p:spTgt spid="6">
                                            <p:txEl>
                                              <p:pRg st="24" end="24"/>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25" end="25"/>
                                            </p:txEl>
                                          </p:spTgt>
                                        </p:tgtEl>
                                        <p:attrNameLst>
                                          <p:attrName>style.visibility</p:attrName>
                                        </p:attrNameLst>
                                      </p:cBhvr>
                                      <p:to>
                                        <p:strVal val="visible"/>
                                      </p:to>
                                    </p:set>
                                    <p:animEffect transition="in" filter="fade">
                                      <p:cBhvr>
                                        <p:cTn id="61" dur="500"/>
                                        <p:tgtEl>
                                          <p:spTgt spid="6">
                                            <p:txEl>
                                              <p:pRg st="25" end="2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7">
                                            <p:txEl>
                                              <p:pRg st="3" end="3"/>
                                            </p:txEl>
                                          </p:spTgt>
                                        </p:tgtEl>
                                        <p:attrNameLst>
                                          <p:attrName>style.visibility</p:attrName>
                                        </p:attrNameLst>
                                      </p:cBhvr>
                                      <p:to>
                                        <p:strVal val="visible"/>
                                      </p:to>
                                    </p:set>
                                    <p:animEffect transition="in" filter="fade">
                                      <p:cBhvr>
                                        <p:cTn id="66"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5A410D-70D9-2679-E80D-98C717DDF3ED}"/>
              </a:ext>
            </a:extLst>
          </p:cNvPr>
          <p:cNvSpPr>
            <a:spLocks noGrp="1"/>
          </p:cNvSpPr>
          <p:nvPr>
            <p:ph type="title"/>
          </p:nvPr>
        </p:nvSpPr>
        <p:spPr/>
        <p:txBody>
          <a:bodyPr/>
          <a:lstStyle/>
          <a:p>
            <a:r>
              <a:rPr lang="en-US" dirty="0"/>
              <a:t>optional</a:t>
            </a:r>
            <a:endParaRPr lang="ru-RU" dirty="0"/>
          </a:p>
        </p:txBody>
      </p:sp>
      <p:sp>
        <p:nvSpPr>
          <p:cNvPr id="4" name="Текст 3">
            <a:extLst>
              <a:ext uri="{FF2B5EF4-FFF2-40B4-BE49-F238E27FC236}">
                <a16:creationId xmlns:a16="http://schemas.microsoft.com/office/drawing/2014/main" id="{3BF8AEF0-A3E5-1CD9-C96A-F265F8906EEE}"/>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14141307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FC27AD-C05A-8F4D-77A0-5EFEEEE2FBC2}"/>
              </a:ext>
            </a:extLst>
          </p:cNvPr>
          <p:cNvSpPr txBox="1"/>
          <p:nvPr/>
        </p:nvSpPr>
        <p:spPr>
          <a:xfrm>
            <a:off x="1524000" y="15273"/>
            <a:ext cx="8136904" cy="6740307"/>
          </a:xfrm>
          <a:prstGeom prst="rect">
            <a:avLst/>
          </a:prstGeom>
          <a:noFill/>
        </p:spPr>
        <p:txBody>
          <a:bodyPr wrap="square">
            <a:spAutoFit/>
          </a:bodyPr>
          <a:lstStyle/>
          <a:p>
            <a:r>
              <a:rPr lang="en-US" dirty="0" err="1">
                <a:solidFill>
                  <a:srgbClr val="0000FF"/>
                </a:solidFill>
                <a:latin typeface="Consolas" panose="020B0609020204030204" pitchFamily="49" charset="0"/>
              </a:rPr>
              <a:t>enum</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 { </a:t>
            </a:r>
            <a:r>
              <a:rPr lang="en-US" dirty="0">
                <a:solidFill>
                  <a:srgbClr val="2F4F4F"/>
                </a:solidFill>
                <a:latin typeface="Consolas" panose="020B0609020204030204" pitchFamily="49" charset="0"/>
              </a:rPr>
              <a:t>Red</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Yellow</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Green</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Black</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White</a:t>
            </a:r>
            <a:r>
              <a:rPr lang="en-US" dirty="0">
                <a:solidFill>
                  <a:srgbClr val="000000"/>
                </a:solidFill>
                <a:latin typeface="Consolas" panose="020B0609020204030204" pitchFamily="49" charset="0"/>
              </a:rPr>
              <a:t> };</a:t>
            </a: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Point</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double</a:t>
            </a:r>
            <a:r>
              <a:rPr lang="en-US" dirty="0">
                <a:solidFill>
                  <a:srgbClr val="000000"/>
                </a:solidFill>
                <a:latin typeface="Consolas" panose="020B0609020204030204" pitchFamily="49" charset="0"/>
              </a:rPr>
              <a:t> x, y;</a:t>
            </a:r>
          </a:p>
          <a:p>
            <a:r>
              <a:rPr lang="ru-RU"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Triangle</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2B91AF"/>
                </a:solidFill>
                <a:latin typeface="Consolas" panose="020B0609020204030204" pitchFamily="49" charset="0"/>
              </a:rPr>
              <a:t>  Point</a:t>
            </a:r>
            <a:r>
              <a:rPr lang="en-US" dirty="0">
                <a:solidFill>
                  <a:srgbClr val="000000"/>
                </a:solidFill>
                <a:latin typeface="Consolas" panose="020B0609020204030204" pitchFamily="49" charset="0"/>
              </a:rPr>
              <a:t> vertex1, vertex2, vertex3;</a:t>
            </a:r>
          </a:p>
          <a:p>
            <a:r>
              <a:rPr lang="en-US" dirty="0">
                <a:solidFill>
                  <a:srgbClr val="2B91AF"/>
                </a:solidFill>
                <a:latin typeface="Consolas" panose="020B0609020204030204" pitchFamily="49" charset="0"/>
              </a:rPr>
              <a:t>  optional</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outlineColor</a:t>
            </a:r>
            <a:r>
              <a:rPr lang="en-US" dirty="0">
                <a:solidFill>
                  <a:srgbClr val="000000"/>
                </a:solidFill>
                <a:latin typeface="Consolas" panose="020B0609020204030204" pitchFamily="49" charset="0"/>
              </a:rPr>
              <a:t>;</a:t>
            </a:r>
          </a:p>
          <a:p>
            <a:r>
              <a:rPr lang="en-US" dirty="0">
                <a:solidFill>
                  <a:srgbClr val="2B91AF"/>
                </a:solidFill>
                <a:latin typeface="Consolas" panose="020B0609020204030204" pitchFamily="49" charset="0"/>
              </a:rPr>
              <a:t>  optional</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fillColor</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endParaRPr lang="en-US" dirty="0">
              <a:solidFill>
                <a:srgbClr val="2B91AF"/>
              </a:solidFill>
              <a:latin typeface="Consolas" panose="020B0609020204030204" pitchFamily="49" charset="0"/>
            </a:endParaRPr>
          </a:p>
          <a:p>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ColorToString</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color</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switch</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color</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case</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2F4F4F"/>
                </a:solidFill>
                <a:latin typeface="Consolas" panose="020B0609020204030204" pitchFamily="49" charset="0"/>
              </a:rPr>
              <a:t>Red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"red"</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case</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2F4F4F"/>
                </a:solidFill>
                <a:latin typeface="Consolas" panose="020B0609020204030204" pitchFamily="49" charset="0"/>
              </a:rPr>
              <a:t>Yellow</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"yellow"</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case</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2F4F4F"/>
                </a:solidFill>
                <a:latin typeface="Consolas" panose="020B0609020204030204" pitchFamily="49" charset="0"/>
              </a:rPr>
              <a:t>Green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"green"</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case</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2F4F4F"/>
                </a:solidFill>
                <a:latin typeface="Consolas" panose="020B0609020204030204" pitchFamily="49" charset="0"/>
              </a:rPr>
              <a:t>Black</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"black"</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case</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2F4F4F"/>
                </a:solidFill>
                <a:latin typeface="Consolas" panose="020B0609020204030204" pitchFamily="49" charset="0"/>
              </a:rPr>
              <a:t>White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"white"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default</a:t>
            </a:r>
            <a:r>
              <a:rPr lang="en-US" dirty="0">
                <a:solidFill>
                  <a:srgbClr val="000000"/>
                </a:solidFill>
                <a:latin typeface="Consolas" panose="020B0609020204030204" pitchFamily="49" charset="0"/>
              </a:rPr>
              <a:t>:</a:t>
            </a:r>
          </a:p>
          <a:p>
            <a:r>
              <a:rPr lang="en-US" dirty="0">
                <a:solidFill>
                  <a:srgbClr val="6F008A"/>
                </a:solidFill>
                <a:latin typeface="Consolas" panose="020B0609020204030204" pitchFamily="49" charset="0"/>
              </a:rPr>
              <a:t>    assert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"unknown color "</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p:txBody>
      </p:sp>
      <p:sp>
        <p:nvSpPr>
          <p:cNvPr id="6" name="Равнобедренный треугольник 5">
            <a:extLst>
              <a:ext uri="{FF2B5EF4-FFF2-40B4-BE49-F238E27FC236}">
                <a16:creationId xmlns:a16="http://schemas.microsoft.com/office/drawing/2014/main" id="{6F87663C-6802-AC77-4763-FC5D0F3D425A}"/>
              </a:ext>
            </a:extLst>
          </p:cNvPr>
          <p:cNvSpPr/>
          <p:nvPr/>
        </p:nvSpPr>
        <p:spPr>
          <a:xfrm>
            <a:off x="7053437" y="1876553"/>
            <a:ext cx="2160240" cy="1080120"/>
          </a:xfrm>
          <a:prstGeom prst="triangle">
            <a:avLst>
              <a:gd name="adj" fmla="val 16701"/>
            </a:avLst>
          </a:prstGeom>
          <a:solidFill>
            <a:srgbClr val="00B0F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Равнобедренный треугольник 6">
            <a:extLst>
              <a:ext uri="{FF2B5EF4-FFF2-40B4-BE49-F238E27FC236}">
                <a16:creationId xmlns:a16="http://schemas.microsoft.com/office/drawing/2014/main" id="{BBEE4595-B777-7DAF-B902-9A4AB8619656}"/>
              </a:ext>
            </a:extLst>
          </p:cNvPr>
          <p:cNvSpPr/>
          <p:nvPr/>
        </p:nvSpPr>
        <p:spPr>
          <a:xfrm rot="19109283">
            <a:off x="7008271" y="1518133"/>
            <a:ext cx="2495941" cy="1733503"/>
          </a:xfrm>
          <a:prstGeom prst="triangle">
            <a:avLst>
              <a:gd name="adj" fmla="val 50000"/>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Равнобедренный треугольник 7">
            <a:extLst>
              <a:ext uri="{FF2B5EF4-FFF2-40B4-BE49-F238E27FC236}">
                <a16:creationId xmlns:a16="http://schemas.microsoft.com/office/drawing/2014/main" id="{2C862EE2-A0EB-56AE-429C-9D4F7E93DDCA}"/>
              </a:ext>
            </a:extLst>
          </p:cNvPr>
          <p:cNvSpPr/>
          <p:nvPr/>
        </p:nvSpPr>
        <p:spPr>
          <a:xfrm rot="2892151">
            <a:off x="7735492" y="2690081"/>
            <a:ext cx="2160240" cy="1437560"/>
          </a:xfrm>
          <a:prstGeom prst="triangle">
            <a:avLst>
              <a:gd name="adj" fmla="val 100000"/>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85804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500"/>
                                        <p:tgtEl>
                                          <p:spTgt spid="5">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animEffect transition="in" filter="fade">
                                      <p:cBhvr>
                                        <p:cTn id="29" dur="500"/>
                                        <p:tgtEl>
                                          <p:spTgt spid="5">
                                            <p:txEl>
                                              <p:pRg st="10" end="1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fade">
                                      <p:cBhvr>
                                        <p:cTn id="34" dur="500"/>
                                        <p:tgtEl>
                                          <p:spTgt spid="5">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fade">
                                      <p:cBhvr>
                                        <p:cTn id="37" dur="500"/>
                                        <p:tgtEl>
                                          <p:spTgt spid="5">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2" end="12"/>
                                            </p:txEl>
                                          </p:spTgt>
                                        </p:tgtEl>
                                        <p:attrNameLst>
                                          <p:attrName>style.visibility</p:attrName>
                                        </p:attrNameLst>
                                      </p:cBhvr>
                                      <p:to>
                                        <p:strVal val="visible"/>
                                      </p:to>
                                    </p:set>
                                    <p:animEffect transition="in" filter="fade">
                                      <p:cBhvr>
                                        <p:cTn id="42" dur="500"/>
                                        <p:tgtEl>
                                          <p:spTgt spid="5">
                                            <p:txEl>
                                              <p:pRg st="12" end="1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animEffect transition="in" filter="fade">
                                      <p:cBhvr>
                                        <p:cTn id="45" dur="500"/>
                                        <p:tgtEl>
                                          <p:spTgt spid="5">
                                            <p:txEl>
                                              <p:pRg st="13" end="1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5">
                                            <p:txEl>
                                              <p:pRg st="14" end="14"/>
                                            </p:txEl>
                                          </p:spTgt>
                                        </p:tgtEl>
                                        <p:attrNameLst>
                                          <p:attrName>style.visibility</p:attrName>
                                        </p:attrNameLst>
                                      </p:cBhvr>
                                      <p:to>
                                        <p:strVal val="visible"/>
                                      </p:to>
                                    </p:set>
                                    <p:animEffect transition="in" filter="fade">
                                      <p:cBhvr>
                                        <p:cTn id="48" dur="500"/>
                                        <p:tgtEl>
                                          <p:spTgt spid="5">
                                            <p:txEl>
                                              <p:pRg st="14" end="14"/>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animEffect transition="in" filter="fade">
                                      <p:cBhvr>
                                        <p:cTn id="51" dur="500"/>
                                        <p:tgtEl>
                                          <p:spTgt spid="5">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5">
                                            <p:txEl>
                                              <p:pRg st="16" end="16"/>
                                            </p:txEl>
                                          </p:spTgt>
                                        </p:tgtEl>
                                        <p:attrNameLst>
                                          <p:attrName>style.visibility</p:attrName>
                                        </p:attrNameLst>
                                      </p:cBhvr>
                                      <p:to>
                                        <p:strVal val="visible"/>
                                      </p:to>
                                    </p:set>
                                    <p:animEffect transition="in" filter="fade">
                                      <p:cBhvr>
                                        <p:cTn id="54" dur="500"/>
                                        <p:tgtEl>
                                          <p:spTgt spid="5">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17" end="17"/>
                                            </p:txEl>
                                          </p:spTgt>
                                        </p:tgtEl>
                                        <p:attrNameLst>
                                          <p:attrName>style.visibility</p:attrName>
                                        </p:attrNameLst>
                                      </p:cBhvr>
                                      <p:to>
                                        <p:strVal val="visible"/>
                                      </p:to>
                                    </p:set>
                                    <p:animEffect transition="in" filter="fade">
                                      <p:cBhvr>
                                        <p:cTn id="57" dur="500"/>
                                        <p:tgtEl>
                                          <p:spTgt spid="5">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18" end="18"/>
                                            </p:txEl>
                                          </p:spTgt>
                                        </p:tgtEl>
                                        <p:attrNameLst>
                                          <p:attrName>style.visibility</p:attrName>
                                        </p:attrNameLst>
                                      </p:cBhvr>
                                      <p:to>
                                        <p:strVal val="visible"/>
                                      </p:to>
                                    </p:set>
                                    <p:animEffect transition="in" filter="fade">
                                      <p:cBhvr>
                                        <p:cTn id="60" dur="500"/>
                                        <p:tgtEl>
                                          <p:spTgt spid="5">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animEffect transition="in" filter="fade">
                                      <p:cBhvr>
                                        <p:cTn id="63" dur="500"/>
                                        <p:tgtEl>
                                          <p:spTgt spid="5">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0" end="20"/>
                                            </p:txEl>
                                          </p:spTgt>
                                        </p:tgtEl>
                                        <p:attrNameLst>
                                          <p:attrName>style.visibility</p:attrName>
                                        </p:attrNameLst>
                                      </p:cBhvr>
                                      <p:to>
                                        <p:strVal val="visible"/>
                                      </p:to>
                                    </p:set>
                                    <p:animEffect transition="in" filter="fade">
                                      <p:cBhvr>
                                        <p:cTn id="66" dur="500"/>
                                        <p:tgtEl>
                                          <p:spTgt spid="5">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1" end="21"/>
                                            </p:txEl>
                                          </p:spTgt>
                                        </p:tgtEl>
                                        <p:attrNameLst>
                                          <p:attrName>style.visibility</p:attrName>
                                        </p:attrNameLst>
                                      </p:cBhvr>
                                      <p:to>
                                        <p:strVal val="visible"/>
                                      </p:to>
                                    </p:set>
                                    <p:animEffect transition="in" filter="fade">
                                      <p:cBhvr>
                                        <p:cTn id="69" dur="500"/>
                                        <p:tgtEl>
                                          <p:spTgt spid="5">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5">
                                            <p:txEl>
                                              <p:pRg st="22" end="22"/>
                                            </p:txEl>
                                          </p:spTgt>
                                        </p:tgtEl>
                                        <p:attrNameLst>
                                          <p:attrName>style.visibility</p:attrName>
                                        </p:attrNameLst>
                                      </p:cBhvr>
                                      <p:to>
                                        <p:strVal val="visible"/>
                                      </p:to>
                                    </p:set>
                                    <p:animEffect transition="in" filter="fade">
                                      <p:cBhvr>
                                        <p:cTn id="72" dur="500"/>
                                        <p:tgtEl>
                                          <p:spTgt spid="5">
                                            <p:txEl>
                                              <p:pRg st="22" end="2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5">
                                            <p:txEl>
                                              <p:pRg st="23" end="23"/>
                                            </p:txEl>
                                          </p:spTgt>
                                        </p:tgtEl>
                                        <p:attrNameLst>
                                          <p:attrName>style.visibility</p:attrName>
                                        </p:attrNameLst>
                                      </p:cBhvr>
                                      <p:to>
                                        <p:strVal val="visible"/>
                                      </p:to>
                                    </p:set>
                                    <p:animEffect transition="in" filter="fade">
                                      <p:cBhvr>
                                        <p:cTn id="75" dur="500"/>
                                        <p:tgtEl>
                                          <p:spTgt spid="5">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E220DB-123D-FA08-E6E6-1EA9D4E2BF47}"/>
              </a:ext>
            </a:extLst>
          </p:cNvPr>
          <p:cNvSpPr txBox="1"/>
          <p:nvPr/>
        </p:nvSpPr>
        <p:spPr>
          <a:xfrm>
            <a:off x="1541488" y="14168"/>
            <a:ext cx="9126512" cy="5078313"/>
          </a:xfrm>
          <a:prstGeom prst="rect">
            <a:avLst/>
          </a:prstGeom>
          <a:noFill/>
        </p:spPr>
        <p:txBody>
          <a:bodyPr wrap="square">
            <a:spAutoFit/>
          </a:bodyPr>
          <a:lstStyle/>
          <a:p>
            <a:r>
              <a:rPr lang="en-US" dirty="0">
                <a:solidFill>
                  <a:srgbClr val="000000"/>
                </a:solidFill>
                <a:latin typeface="Consolas" panose="020B0609020204030204" pitchFamily="49" charset="0"/>
              </a:rPr>
              <a:t>std::</a:t>
            </a:r>
            <a:r>
              <a:rPr lang="en-US" dirty="0" err="1">
                <a:solidFill>
                  <a:srgbClr val="2B91AF"/>
                </a:solidFill>
                <a:latin typeface="Consolas" panose="020B0609020204030204" pitchFamily="49" charset="0"/>
              </a:rPr>
              <a:t>ostream</a:t>
            </a:r>
            <a:r>
              <a:rPr lang="en-US" dirty="0">
                <a:solidFill>
                  <a:srgbClr val="000000"/>
                </a:solidFill>
                <a:latin typeface="Consolas" panose="020B0609020204030204" pitchFamily="49" charset="0"/>
              </a:rPr>
              <a:t>&amp; </a:t>
            </a:r>
            <a:r>
              <a:rPr lang="en-US" dirty="0">
                <a:solidFill>
                  <a:srgbClr val="008080"/>
                </a:solidFill>
                <a:latin typeface="Consolas" panose="020B0609020204030204" pitchFamily="49" charset="0"/>
              </a:rPr>
              <a:t>operator&lt;&lt;</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ostream</a:t>
            </a:r>
            <a:r>
              <a:rPr lang="en-US" dirty="0">
                <a:solidFill>
                  <a:srgbClr val="000000"/>
                </a:solidFill>
                <a:latin typeface="Consolas" panose="020B0609020204030204" pitchFamily="49" charset="0"/>
              </a:rPr>
              <a:t>&amp; </a:t>
            </a:r>
            <a:r>
              <a:rPr lang="en-US" dirty="0" err="1">
                <a:solidFill>
                  <a:srgbClr val="808080"/>
                </a:solidFill>
                <a:latin typeface="Consolas" panose="020B0609020204030204" pitchFamily="49" charset="0"/>
              </a:rPr>
              <a:t>strm</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Point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point</a:t>
            </a:r>
            <a:r>
              <a:rPr lang="en-US" dirty="0">
                <a:solidFill>
                  <a:srgbClr val="000000"/>
                </a:solidFill>
                <a:latin typeface="Consolas" panose="020B0609020204030204" pitchFamily="49" charset="0"/>
              </a:rPr>
              <a:t>)</a:t>
            </a:r>
            <a:r>
              <a:rPr lang="ru-RU" dirty="0">
                <a:solidFill>
                  <a:srgbClr val="000000"/>
                </a:solidFill>
                <a:latin typeface="Consolas" panose="020B0609020204030204" pitchFamily="49" charset="0"/>
              </a:rPr>
              <a:t> {</a:t>
            </a:r>
          </a:p>
          <a:p>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strm</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point</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point</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err="1">
                <a:solidFill>
                  <a:srgbClr val="2B91AF"/>
                </a:solidFill>
                <a:latin typeface="Consolas" panose="020B0609020204030204" pitchFamily="49" charset="0"/>
              </a:rPr>
              <a:t>ostream</a:t>
            </a:r>
            <a:r>
              <a:rPr lang="en-US" dirty="0">
                <a:solidFill>
                  <a:srgbClr val="000000"/>
                </a:solidFill>
                <a:latin typeface="Consolas" panose="020B0609020204030204" pitchFamily="49" charset="0"/>
              </a:rPr>
              <a:t>&amp; </a:t>
            </a:r>
            <a:r>
              <a:rPr lang="en-US" dirty="0">
                <a:solidFill>
                  <a:srgbClr val="008080"/>
                </a:solidFill>
                <a:latin typeface="Consolas" panose="020B0609020204030204" pitchFamily="49" charset="0"/>
              </a:rPr>
              <a:t>operator&lt;&lt;</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ostream</a:t>
            </a:r>
            <a:r>
              <a:rPr lang="en-US" dirty="0">
                <a:solidFill>
                  <a:srgbClr val="000000"/>
                </a:solidFill>
                <a:latin typeface="Consolas" panose="020B0609020204030204" pitchFamily="49" charset="0"/>
              </a:rPr>
              <a:t>&amp; </a:t>
            </a:r>
            <a:r>
              <a:rPr lang="en-US" dirty="0" err="1">
                <a:solidFill>
                  <a:srgbClr val="808080"/>
                </a:solidFill>
                <a:latin typeface="Consolas" panose="020B0609020204030204" pitchFamily="49" charset="0"/>
              </a:rPr>
              <a:t>strm</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Triangle</a:t>
            </a:r>
            <a:r>
              <a:rPr lang="en-US" dirty="0">
                <a:solidFill>
                  <a:srgbClr val="000000"/>
                </a:solidFill>
                <a:latin typeface="Consolas" panose="020B0609020204030204" pitchFamily="49" charset="0"/>
              </a:rPr>
              <a:t>&amp; </a:t>
            </a:r>
            <a:r>
              <a:rPr lang="en-US" dirty="0">
                <a:solidFill>
                  <a:srgbClr val="808080"/>
                </a:solidFill>
                <a:latin typeface="Consolas" panose="020B0609020204030204" pitchFamily="49" charset="0"/>
              </a:rPr>
              <a:t>t</a:t>
            </a:r>
            <a:r>
              <a:rPr lang="en-US" dirty="0">
                <a:solidFill>
                  <a:srgbClr val="000000"/>
                </a:solidFill>
                <a:latin typeface="Consolas" panose="020B0609020204030204" pitchFamily="49" charset="0"/>
              </a:rPr>
              <a:t>)</a:t>
            </a:r>
            <a:r>
              <a:rPr lang="ru-RU" dirty="0">
                <a:solidFill>
                  <a:srgbClr val="000000"/>
                </a:solidFill>
                <a:latin typeface="Consolas" panose="020B0609020204030204" pitchFamily="49" charset="0"/>
              </a:rPr>
              <a:t> {</a:t>
            </a:r>
          </a:p>
          <a:p>
            <a:r>
              <a:rPr lang="ru-RU" dirty="0">
                <a:solidFill>
                  <a:srgbClr val="808080"/>
                </a:solidFill>
                <a:latin typeface="Consolas" panose="020B0609020204030204" pitchFamily="49" charset="0"/>
              </a:rPr>
              <a:t>  </a:t>
            </a:r>
            <a:r>
              <a:rPr lang="en-US" dirty="0" err="1">
                <a:solidFill>
                  <a:srgbClr val="808080"/>
                </a:solidFill>
                <a:latin typeface="Consolas" panose="020B0609020204030204" pitchFamily="49" charset="0"/>
              </a:rPr>
              <a:t>strm</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"{p1: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t</a:t>
            </a:r>
            <a:r>
              <a:rPr lang="en-US" dirty="0">
                <a:solidFill>
                  <a:srgbClr val="000000"/>
                </a:solidFill>
                <a:latin typeface="Consolas" panose="020B0609020204030204" pitchFamily="49" charset="0"/>
              </a:rPr>
              <a:t>.vertex1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p2: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t</a:t>
            </a:r>
            <a:r>
              <a:rPr lang="en-US" dirty="0">
                <a:solidFill>
                  <a:srgbClr val="000000"/>
                </a:solidFill>
                <a:latin typeface="Consolas" panose="020B0609020204030204" pitchFamily="49" charset="0"/>
              </a:rPr>
              <a:t>.vertex2</a:t>
            </a: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p3: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t</a:t>
            </a:r>
            <a:r>
              <a:rPr lang="en-US" dirty="0">
                <a:solidFill>
                  <a:srgbClr val="000000"/>
                </a:solidFill>
                <a:latin typeface="Consolas" panose="020B0609020204030204" pitchFamily="49" charset="0"/>
              </a:rPr>
              <a:t>.vertex3;</a:t>
            </a:r>
          </a:p>
          <a:p>
            <a:r>
              <a:rPr lang="ru-RU" dirty="0">
                <a:solidFill>
                  <a:srgbClr val="808080"/>
                </a:solidFill>
                <a:latin typeface="Consolas" panose="020B0609020204030204" pitchFamily="49" charset="0"/>
              </a:rPr>
              <a:t>  </a:t>
            </a:r>
            <a:r>
              <a:rPr lang="en-US" dirty="0" err="1">
                <a:solidFill>
                  <a:srgbClr val="808080"/>
                </a:solidFill>
                <a:latin typeface="Consolas" panose="020B0609020204030204" pitchFamily="49" charset="0"/>
              </a:rPr>
              <a:t>strm</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t>
            </a:r>
            <a:r>
              <a:rPr lang="en-US" dirty="0" err="1">
                <a:solidFill>
                  <a:srgbClr val="A31515"/>
                </a:solidFill>
                <a:latin typeface="Consolas" panose="020B0609020204030204" pitchFamily="49" charset="0"/>
              </a:rPr>
              <a:t>outlineColor</a:t>
            </a:r>
            <a:r>
              <a:rPr lang="en-US" dirty="0">
                <a:solidFill>
                  <a:srgbClr val="A31515"/>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t</a:t>
            </a:r>
            <a:r>
              <a:rPr lang="en-US" dirty="0" err="1">
                <a:solidFill>
                  <a:srgbClr val="000000"/>
                </a:solidFill>
                <a:latin typeface="Consolas" panose="020B0609020204030204" pitchFamily="49" charset="0"/>
              </a:rPr>
              <a:t>.outlineColor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ColorToString</a:t>
            </a:r>
            <a:r>
              <a:rPr lang="en-US" dirty="0">
                <a:solidFill>
                  <a:srgbClr val="000000"/>
                </a:solidFill>
                <a:latin typeface="Consolas" panose="020B0609020204030204" pitchFamily="49" charset="0"/>
              </a:rPr>
              <a:t>(</a:t>
            </a:r>
            <a:r>
              <a:rPr lang="en-US" dirty="0">
                <a:solidFill>
                  <a:srgbClr val="008080"/>
                </a:solidFill>
                <a:latin typeface="Consolas" panose="020B0609020204030204" pitchFamily="49" charset="0"/>
              </a:rPr>
              <a:t>*</a:t>
            </a:r>
            <a:r>
              <a:rPr lang="en-US" dirty="0" err="1">
                <a:solidFill>
                  <a:srgbClr val="808080"/>
                </a:solidFill>
                <a:latin typeface="Consolas" panose="020B0609020204030204" pitchFamily="49" charset="0"/>
              </a:rPr>
              <a:t>t</a:t>
            </a:r>
            <a:r>
              <a:rPr lang="en-US" dirty="0" err="1">
                <a:solidFill>
                  <a:srgbClr val="000000"/>
                </a:solidFill>
                <a:latin typeface="Consolas" panose="020B0609020204030204" pitchFamily="49" charset="0"/>
              </a:rPr>
              <a:t>.outlineColor</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none"s</a:t>
            </a:r>
            <a:r>
              <a:rPr lang="en-US" dirty="0">
                <a:solidFill>
                  <a:srgbClr val="000000"/>
                </a:solidFill>
                <a:latin typeface="Consolas" panose="020B0609020204030204" pitchFamily="49" charset="0"/>
              </a:rPr>
              <a:t>);</a:t>
            </a:r>
          </a:p>
          <a:p>
            <a:r>
              <a:rPr lang="ru-RU" dirty="0">
                <a:solidFill>
                  <a:srgbClr val="808080"/>
                </a:solidFill>
                <a:latin typeface="Consolas" panose="020B0609020204030204" pitchFamily="49" charset="0"/>
              </a:rPr>
              <a:t>  </a:t>
            </a:r>
            <a:r>
              <a:rPr lang="en-US" dirty="0" err="1">
                <a:solidFill>
                  <a:srgbClr val="808080"/>
                </a:solidFill>
                <a:latin typeface="Consolas" panose="020B0609020204030204" pitchFamily="49" charset="0"/>
              </a:rPr>
              <a:t>strm</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t>
            </a:r>
            <a:r>
              <a:rPr lang="en-US" dirty="0" err="1">
                <a:solidFill>
                  <a:srgbClr val="A31515"/>
                </a:solidFill>
                <a:latin typeface="Consolas" panose="020B0609020204030204" pitchFamily="49" charset="0"/>
              </a:rPr>
              <a:t>fillColor</a:t>
            </a:r>
            <a:r>
              <a:rPr lang="en-US" dirty="0">
                <a:solidFill>
                  <a:srgbClr val="A31515"/>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t</a:t>
            </a:r>
            <a:r>
              <a:rPr lang="en-US" dirty="0" err="1">
                <a:solidFill>
                  <a:srgbClr val="000000"/>
                </a:solidFill>
                <a:latin typeface="Consolas" panose="020B0609020204030204" pitchFamily="49" charset="0"/>
              </a:rPr>
              <a:t>.fillColor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ColorToString</a:t>
            </a:r>
            <a:r>
              <a:rPr lang="en-US" dirty="0">
                <a:solidFill>
                  <a:srgbClr val="000000"/>
                </a:solidFill>
                <a:latin typeface="Consolas" panose="020B0609020204030204" pitchFamily="49" charset="0"/>
              </a:rPr>
              <a:t>(</a:t>
            </a:r>
            <a:r>
              <a:rPr lang="en-US" dirty="0">
                <a:solidFill>
                  <a:srgbClr val="008080"/>
                </a:solidFill>
                <a:latin typeface="Consolas" panose="020B0609020204030204" pitchFamily="49" charset="0"/>
              </a:rPr>
              <a:t>*</a:t>
            </a:r>
            <a:r>
              <a:rPr lang="en-US" dirty="0" err="1">
                <a:solidFill>
                  <a:srgbClr val="808080"/>
                </a:solidFill>
                <a:latin typeface="Consolas" panose="020B0609020204030204" pitchFamily="49" charset="0"/>
              </a:rPr>
              <a:t>t</a:t>
            </a:r>
            <a:r>
              <a:rPr lang="en-US" dirty="0" err="1">
                <a:solidFill>
                  <a:srgbClr val="000000"/>
                </a:solidFill>
                <a:latin typeface="Consolas" panose="020B0609020204030204" pitchFamily="49" charset="0"/>
              </a:rPr>
              <a:t>.fillColor</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none"s</a:t>
            </a:r>
            <a:r>
              <a:rPr lang="en-US" dirty="0">
                <a:solidFill>
                  <a:srgbClr val="000000"/>
                </a:solidFill>
                <a:latin typeface="Consolas" panose="020B0609020204030204" pitchFamily="49" charset="0"/>
              </a:rPr>
              <a:t>);</a:t>
            </a:r>
          </a:p>
          <a:p>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strm</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r>
              <a:rPr lang="ru-RU" dirty="0">
                <a:solidFill>
                  <a:srgbClr val="000000"/>
                </a:solidFill>
                <a:latin typeface="Consolas" panose="020B0609020204030204" pitchFamily="49" charset="0"/>
              </a:rPr>
              <a:t> {</a:t>
            </a:r>
          </a:p>
          <a:p>
            <a:r>
              <a:rPr lang="ru-RU" dirty="0">
                <a:solidFill>
                  <a:srgbClr val="2B91AF"/>
                </a:solidFill>
                <a:latin typeface="Consolas" panose="020B0609020204030204" pitchFamily="49" charset="0"/>
              </a:rPr>
              <a:t>  </a:t>
            </a:r>
            <a:r>
              <a:rPr lang="en-US" dirty="0">
                <a:solidFill>
                  <a:srgbClr val="2B91AF"/>
                </a:solidFill>
                <a:latin typeface="Consolas" panose="020B0609020204030204" pitchFamily="49" charset="0"/>
              </a:rPr>
              <a:t>Triangle</a:t>
            </a:r>
            <a:r>
              <a:rPr lang="en-US" dirty="0">
                <a:solidFill>
                  <a:srgbClr val="000000"/>
                </a:solidFill>
                <a:latin typeface="Consolas" panose="020B0609020204030204" pitchFamily="49" charset="0"/>
              </a:rPr>
              <a:t> t{ { 0, 0 }, { 0, 1 }, { 1, 0 }, </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2F4F4F"/>
                </a:solidFill>
                <a:latin typeface="Consolas" panose="020B0609020204030204" pitchFamily="49" charset="0"/>
              </a:rPr>
              <a:t>Red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nullopt</a:t>
            </a:r>
            <a:r>
              <a:rPr lang="en-US" dirty="0">
                <a:solidFill>
                  <a:srgbClr val="000000"/>
                </a:solidFill>
                <a:latin typeface="Consolas" panose="020B0609020204030204" pitchFamily="49" charset="0"/>
              </a:rPr>
              <a:t> };</a:t>
            </a:r>
          </a:p>
          <a:p>
            <a:r>
              <a:rPr lang="ru-RU"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p:txBody>
      </p:sp>
      <p:sp>
        <p:nvSpPr>
          <p:cNvPr id="4" name="Равнобедренный треугольник 3">
            <a:extLst>
              <a:ext uri="{FF2B5EF4-FFF2-40B4-BE49-F238E27FC236}">
                <a16:creationId xmlns:a16="http://schemas.microsoft.com/office/drawing/2014/main" id="{C943E33C-060A-FCE3-2226-7D535EDDC567}"/>
              </a:ext>
            </a:extLst>
          </p:cNvPr>
          <p:cNvSpPr/>
          <p:nvPr/>
        </p:nvSpPr>
        <p:spPr>
          <a:xfrm flipH="1">
            <a:off x="8544272" y="4941168"/>
            <a:ext cx="1008112" cy="1008112"/>
          </a:xfrm>
          <a:prstGeom prst="triangle">
            <a:avLst>
              <a:gd name="adj" fmla="val 100000"/>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6" name="Прямая со стрелкой 5">
            <a:extLst>
              <a:ext uri="{FF2B5EF4-FFF2-40B4-BE49-F238E27FC236}">
                <a16:creationId xmlns:a16="http://schemas.microsoft.com/office/drawing/2014/main" id="{BC834473-717C-BC1A-3985-186B1DD0ED9C}"/>
              </a:ext>
            </a:extLst>
          </p:cNvPr>
          <p:cNvCxnSpPr>
            <a:cxnSpLocks/>
          </p:cNvCxnSpPr>
          <p:nvPr/>
        </p:nvCxnSpPr>
        <p:spPr>
          <a:xfrm>
            <a:off x="7896200" y="5949280"/>
            <a:ext cx="23042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Прямая со стрелкой 8">
            <a:extLst>
              <a:ext uri="{FF2B5EF4-FFF2-40B4-BE49-F238E27FC236}">
                <a16:creationId xmlns:a16="http://schemas.microsoft.com/office/drawing/2014/main" id="{58C96BB8-B27C-77BF-5936-BDF602DAA71F}"/>
              </a:ext>
            </a:extLst>
          </p:cNvPr>
          <p:cNvCxnSpPr>
            <a:cxnSpLocks/>
          </p:cNvCxnSpPr>
          <p:nvPr/>
        </p:nvCxnSpPr>
        <p:spPr>
          <a:xfrm flipV="1">
            <a:off x="8544272" y="4571592"/>
            <a:ext cx="0" cy="17377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670D4E2-03D1-4164-33A5-CD1FA1EC80C1}"/>
              </a:ext>
            </a:extLst>
          </p:cNvPr>
          <p:cNvSpPr txBox="1"/>
          <p:nvPr/>
        </p:nvSpPr>
        <p:spPr>
          <a:xfrm>
            <a:off x="1442480" y="6371167"/>
            <a:ext cx="9324528" cy="338554"/>
          </a:xfrm>
          <a:prstGeom prst="rect">
            <a:avLst/>
          </a:prstGeom>
          <a:noFill/>
        </p:spPr>
        <p:txBody>
          <a:bodyPr wrap="square">
            <a:spAutoFit/>
          </a:bodyPr>
          <a:lstStyle/>
          <a:p>
            <a:r>
              <a:rPr lang="ru-RU" sz="1600" dirty="0">
                <a:latin typeface="Consolas" panose="020B0609020204030204" pitchFamily="49" charset="0"/>
              </a:rPr>
              <a:t>{p1: {0, 0}, p2: {0, 1}, p3: {1, 0},  </a:t>
            </a:r>
            <a:r>
              <a:rPr lang="ru-RU" sz="1600" dirty="0" err="1">
                <a:latin typeface="Consolas" panose="020B0609020204030204" pitchFamily="49" charset="0"/>
              </a:rPr>
              <a:t>outlineColor</a:t>
            </a:r>
            <a:r>
              <a:rPr lang="ru-RU" sz="1600" dirty="0">
                <a:latin typeface="Consolas" panose="020B0609020204030204" pitchFamily="49" charset="0"/>
              </a:rPr>
              <a:t>: </a:t>
            </a:r>
            <a:r>
              <a:rPr lang="ru-RU" sz="1600" dirty="0" err="1">
                <a:latin typeface="Consolas" panose="020B0609020204030204" pitchFamily="49" charset="0"/>
              </a:rPr>
              <a:t>red</a:t>
            </a:r>
            <a:r>
              <a:rPr lang="ru-RU" sz="1600" dirty="0">
                <a:latin typeface="Consolas" panose="020B0609020204030204" pitchFamily="49" charset="0"/>
              </a:rPr>
              <a:t> </a:t>
            </a:r>
            <a:r>
              <a:rPr lang="ru-RU" sz="1600" dirty="0" err="1">
                <a:latin typeface="Consolas" panose="020B0609020204030204" pitchFamily="49" charset="0"/>
              </a:rPr>
              <a:t>fillColor</a:t>
            </a:r>
            <a:r>
              <a:rPr lang="ru-RU" sz="1600" dirty="0">
                <a:latin typeface="Consolas" panose="020B0609020204030204" pitchFamily="49" charset="0"/>
              </a:rPr>
              <a:t>: </a:t>
            </a:r>
            <a:r>
              <a:rPr lang="ru-RU" sz="1600" dirty="0" err="1">
                <a:latin typeface="Consolas" panose="020B0609020204030204" pitchFamily="49" charset="0"/>
              </a:rPr>
              <a:t>none</a:t>
            </a:r>
            <a:r>
              <a:rPr lang="ru-RU" sz="1600" dirty="0">
                <a:latin typeface="Consolas" panose="020B0609020204030204" pitchFamily="49" charset="0"/>
              </a:rPr>
              <a:t>}</a:t>
            </a:r>
          </a:p>
        </p:txBody>
      </p:sp>
    </p:spTree>
    <p:extLst>
      <p:ext uri="{BB962C8B-B14F-4D97-AF65-F5344CB8AC3E}">
        <p14:creationId xmlns:p14="http://schemas.microsoft.com/office/powerpoint/2010/main" val="370943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fade">
                                      <p:cBhvr>
                                        <p:cTn id="25" dur="500"/>
                                        <p:tgtEl>
                                          <p:spTgt spid="3">
                                            <p:txEl>
                                              <p:pRg st="10" end="1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1" end="11"/>
                                            </p:txEl>
                                          </p:spTgt>
                                        </p:tgtEl>
                                        <p:attrNameLst>
                                          <p:attrName>style.visibility</p:attrName>
                                        </p:attrNameLst>
                                      </p:cBhvr>
                                      <p:to>
                                        <p:strVal val="visible"/>
                                      </p:to>
                                    </p:set>
                                    <p:animEffect transition="in" filter="fade">
                                      <p:cBhvr>
                                        <p:cTn id="28" dur="500"/>
                                        <p:tgtEl>
                                          <p:spTgt spid="3">
                                            <p:txEl>
                                              <p:pRg st="11" end="1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fade">
                                      <p:cBhvr>
                                        <p:cTn id="31" dur="500"/>
                                        <p:tgtEl>
                                          <p:spTgt spid="3">
                                            <p:txEl>
                                              <p:pRg st="12" end="1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0" end="0"/>
                                            </p:txEl>
                                          </p:spTgt>
                                        </p:tgtEl>
                                        <p:attrNameLst>
                                          <p:attrName>style.visibility</p:attrName>
                                        </p:attrNameLst>
                                      </p:cBhvr>
                                      <p:to>
                                        <p:strVal val="visible"/>
                                      </p:to>
                                    </p:set>
                                    <p:animEffect transition="in" filter="fade">
                                      <p:cBhvr>
                                        <p:cTn id="36" dur="500"/>
                                        <p:tgtEl>
                                          <p:spTgt spid="3">
                                            <p:txEl>
                                              <p:pRg st="0" end="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animEffect transition="in" filter="fade">
                                      <p:cBhvr>
                                        <p:cTn id="39" dur="500"/>
                                        <p:tgtEl>
                                          <p:spTgt spid="3">
                                            <p:txEl>
                                              <p:pRg st="1" end="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Контейнеры</a:t>
            </a:r>
            <a:r>
              <a:rPr lang="en-US" dirty="0"/>
              <a:t> STL</a:t>
            </a:r>
            <a:r>
              <a:rPr lang="ru-RU" dirty="0"/>
              <a:t> и умные указатели</a:t>
            </a:r>
          </a:p>
        </p:txBody>
      </p:sp>
      <p:sp>
        <p:nvSpPr>
          <p:cNvPr id="3" name="Содержимое 2"/>
          <p:cNvSpPr>
            <a:spLocks noGrp="1"/>
          </p:cNvSpPr>
          <p:nvPr>
            <p:ph idx="1"/>
          </p:nvPr>
        </p:nvSpPr>
        <p:spPr/>
        <p:txBody>
          <a:bodyPr>
            <a:normAutofit fontScale="92500"/>
          </a:bodyPr>
          <a:lstStyle/>
          <a:p>
            <a:r>
              <a:rPr lang="ru-RU" dirty="0"/>
              <a:t>Контейнеры </a:t>
            </a:r>
            <a:r>
              <a:rPr lang="en-US" dirty="0"/>
              <a:t>STL </a:t>
            </a:r>
            <a:r>
              <a:rPr lang="ru-RU" dirty="0"/>
              <a:t>автоматически освобождают занимаемую своими элементами память</a:t>
            </a:r>
          </a:p>
          <a:p>
            <a:r>
              <a:rPr lang="en-US" dirty="0"/>
              <a:t>std::vector – </a:t>
            </a:r>
            <a:r>
              <a:rPr lang="ru-RU" dirty="0"/>
              <a:t>рекомендуемая альтернатива динамическому массиву</a:t>
            </a:r>
          </a:p>
          <a:p>
            <a:r>
              <a:rPr lang="en-US" dirty="0" err="1"/>
              <a:t>std</a:t>
            </a:r>
            <a:r>
              <a:rPr lang="en-US" dirty="0"/>
              <a:t>::</a:t>
            </a:r>
            <a:r>
              <a:rPr lang="en-US" dirty="0" err="1"/>
              <a:t>unique_ptr</a:t>
            </a:r>
            <a:r>
              <a:rPr lang="en-US" dirty="0"/>
              <a:t> – </a:t>
            </a:r>
            <a:r>
              <a:rPr lang="ru-RU" dirty="0"/>
              <a:t>умный указатель</a:t>
            </a:r>
          </a:p>
          <a:p>
            <a:r>
              <a:rPr lang="en-US" dirty="0" err="1"/>
              <a:t>std</a:t>
            </a:r>
            <a:r>
              <a:rPr lang="en-US" dirty="0"/>
              <a:t>::</a:t>
            </a:r>
            <a:r>
              <a:rPr lang="en-US" dirty="0" err="1"/>
              <a:t>shared_ptr</a:t>
            </a:r>
            <a:r>
              <a:rPr lang="en-US" dirty="0"/>
              <a:t> – </a:t>
            </a:r>
            <a:r>
              <a:rPr lang="ru-RU" dirty="0"/>
              <a:t>умный указатель с подсчетом ссылок</a:t>
            </a:r>
          </a:p>
          <a:p>
            <a:r>
              <a:rPr lang="ru-RU" dirty="0"/>
              <a:t>Прочее</a:t>
            </a:r>
          </a:p>
          <a:p>
            <a:pPr lvl="1"/>
            <a:r>
              <a:rPr lang="en-US" dirty="0"/>
              <a:t>boost::</a:t>
            </a:r>
            <a:r>
              <a:rPr lang="en-US" dirty="0" err="1"/>
              <a:t>scoped_ptr</a:t>
            </a:r>
            <a:r>
              <a:rPr lang="en-US" dirty="0"/>
              <a:t> </a:t>
            </a:r>
          </a:p>
          <a:p>
            <a:pPr lvl="1"/>
            <a:r>
              <a:rPr lang="en-US" dirty="0"/>
              <a:t>boost::</a:t>
            </a:r>
            <a:r>
              <a:rPr lang="en-US" dirty="0" err="1"/>
              <a:t>intrusive_ptr</a:t>
            </a:r>
            <a:endParaRPr lang="ru-RU" dirty="0"/>
          </a:p>
          <a:p>
            <a:pPr lvl="1"/>
            <a:r>
              <a:rPr lang="en-US" dirty="0"/>
              <a:t>boost::</a:t>
            </a:r>
            <a:r>
              <a:rPr lang="en-US" dirty="0" err="1"/>
              <a:t>scoped_array</a:t>
            </a:r>
            <a:endParaRPr lang="en-US" dirty="0"/>
          </a:p>
          <a:p>
            <a:pPr lvl="1"/>
            <a:r>
              <a:rPr lang="en-US" dirty="0"/>
              <a:t>boost::</a:t>
            </a:r>
            <a:r>
              <a:rPr lang="en-US" dirty="0" err="1"/>
              <a:t>shared_array</a:t>
            </a:r>
            <a:endParaRPr lang="ru-RU" dirty="0"/>
          </a:p>
        </p:txBody>
      </p:sp>
    </p:spTree>
    <p:extLst>
      <p:ext uri="{BB962C8B-B14F-4D97-AF65-F5344CB8AC3E}">
        <p14:creationId xmlns:p14="http://schemas.microsoft.com/office/powerpoint/2010/main" val="387250961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hsto.org/storage3/90b/aaf/e72/90baafe7206a5f39f3816ea86776804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5560" y="1"/>
            <a:ext cx="7812360" cy="689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200463"/>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Ссылки</a:t>
            </a:r>
          </a:p>
        </p:txBody>
      </p:sp>
      <p:sp>
        <p:nvSpPr>
          <p:cNvPr id="4" name="Объект 3"/>
          <p:cNvSpPr>
            <a:spLocks noGrp="1"/>
          </p:cNvSpPr>
          <p:nvPr>
            <p:ph idx="1"/>
          </p:nvPr>
        </p:nvSpPr>
        <p:spPr/>
        <p:txBody>
          <a:bodyPr/>
          <a:lstStyle/>
          <a:p>
            <a:r>
              <a:rPr lang="ru-RU" dirty="0">
                <a:hlinkClick r:id="rId3"/>
              </a:rPr>
              <a:t>Алгоритм выбора контейнера </a:t>
            </a:r>
            <a:r>
              <a:rPr lang="en-US" dirty="0">
                <a:hlinkClick r:id="rId3"/>
              </a:rPr>
              <a:t>STL</a:t>
            </a:r>
            <a:endParaRPr lang="ru-RU" dirty="0"/>
          </a:p>
        </p:txBody>
      </p:sp>
    </p:spTree>
    <p:extLst>
      <p:ext uri="{BB962C8B-B14F-4D97-AF65-F5344CB8AC3E}">
        <p14:creationId xmlns:p14="http://schemas.microsoft.com/office/powerpoint/2010/main" val="2111027416"/>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Указатели, динамическая память</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251411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69840" y="1779689"/>
            <a:ext cx="8414592" cy="4889672"/>
          </a:xfrm>
          <a:prstGeom prst="rect">
            <a:avLst/>
          </a:prstGeom>
          <a:ln>
            <a:solidFill>
              <a:schemeClr val="tx1"/>
            </a:solidFill>
          </a:ln>
        </p:spPr>
        <p:txBody>
          <a:bodyPr wrap="square">
            <a:spAutoFit/>
          </a:bodyPr>
          <a:lstStyle/>
          <a:p>
            <a:r>
              <a:rPr lang="ru-RU"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endPar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объявленная вне функции - глобальная.</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Ее область видимости - вся программа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 умолчанию глобальные переменные инициализируются нулями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Локальная переменная замещает собой одноименные глобальные переменные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 глобальной переменной все же можно обратиться по ее полному имени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Переменная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объявлена в файле variables.cpp</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Чтобы обратиться к ней из других файлов, нужно предварительно объявить</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внешней при помощи ключевого слова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 эта переменная была объявлена внешней в подключенном нами заголовочном</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файле</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variables.h</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Заголовок 4"/>
          <p:cNvSpPr>
            <a:spLocks noGrp="1"/>
          </p:cNvSpPr>
          <p:nvPr>
            <p:ph type="title"/>
          </p:nvPr>
        </p:nvSpPr>
        <p:spPr/>
        <p:txBody>
          <a:bodyPr>
            <a:normAutofit/>
          </a:bodyPr>
          <a:lstStyle/>
          <a:p>
            <a:r>
              <a:rPr lang="ru-RU" dirty="0"/>
              <a:t>Использование глобальных переменных</a:t>
            </a:r>
          </a:p>
        </p:txBody>
      </p:sp>
      <p:sp>
        <p:nvSpPr>
          <p:cNvPr id="6" name="Выноска 1 5"/>
          <p:cNvSpPr/>
          <p:nvPr/>
        </p:nvSpPr>
        <p:spPr>
          <a:xfrm>
            <a:off x="8976320" y="1431976"/>
            <a:ext cx="1368152" cy="360040"/>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main.cpp</a:t>
            </a:r>
            <a:endParaRPr lang="ru-RU" dirty="0"/>
          </a:p>
        </p:txBody>
      </p:sp>
    </p:spTree>
    <p:extLst>
      <p:ext uri="{BB962C8B-B14F-4D97-AF65-F5344CB8AC3E}">
        <p14:creationId xmlns:p14="http://schemas.microsoft.com/office/powerpoint/2010/main" val="405329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3" end="13"/>
                                            </p:txEl>
                                          </p:spTgt>
                                        </p:tgtEl>
                                        <p:attrNameLst>
                                          <p:attrName>style.visibility</p:attrName>
                                        </p:attrNameLst>
                                      </p:cBhvr>
                                      <p:to>
                                        <p:strVal val="visible"/>
                                      </p:to>
                                    </p:set>
                                    <p:animEffect transition="in" filter="fade">
                                      <p:cBhvr>
                                        <p:cTn id="32" dur="500"/>
                                        <p:tgtEl>
                                          <p:spTgt spid="4">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animEffect transition="in" filter="fade">
                                      <p:cBhvr>
                                        <p:cTn id="37" dur="500"/>
                                        <p:tgtEl>
                                          <p:spTgt spid="4">
                                            <p:txEl>
                                              <p:pRg st="14" end="1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5" end="15"/>
                                            </p:txEl>
                                          </p:spTgt>
                                        </p:tgtEl>
                                        <p:attrNameLst>
                                          <p:attrName>style.visibility</p:attrName>
                                        </p:attrNameLst>
                                      </p:cBhvr>
                                      <p:to>
                                        <p:strVal val="visible"/>
                                      </p:to>
                                    </p:set>
                                    <p:animEffect transition="in" filter="fade">
                                      <p:cBhvr>
                                        <p:cTn id="40" dur="500"/>
                                        <p:tgtEl>
                                          <p:spTgt spid="4">
                                            <p:txEl>
                                              <p:pRg st="15" end="15"/>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7" end="17"/>
                                            </p:txEl>
                                          </p:spTgt>
                                        </p:tgtEl>
                                        <p:attrNameLst>
                                          <p:attrName>style.visibility</p:attrName>
                                        </p:attrNameLst>
                                      </p:cBhvr>
                                      <p:to>
                                        <p:strVal val="visible"/>
                                      </p:to>
                                    </p:set>
                                    <p:animEffect transition="in" filter="fade">
                                      <p:cBhvr>
                                        <p:cTn id="43" dur="500"/>
                                        <p:tgtEl>
                                          <p:spTgt spid="4">
                                            <p:txEl>
                                              <p:pRg st="17" end="1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8" end="18"/>
                                            </p:txEl>
                                          </p:spTgt>
                                        </p:tgtEl>
                                        <p:attrNameLst>
                                          <p:attrName>style.visibility</p:attrName>
                                        </p:attrNameLst>
                                      </p:cBhvr>
                                      <p:to>
                                        <p:strVal val="visible"/>
                                      </p:to>
                                    </p:set>
                                    <p:animEffect transition="in" filter="fade">
                                      <p:cBhvr>
                                        <p:cTn id="46" dur="500"/>
                                        <p:tgtEl>
                                          <p:spTgt spid="4">
                                            <p:txEl>
                                              <p:pRg st="18" end="1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19" end="19"/>
                                            </p:txEl>
                                          </p:spTgt>
                                        </p:tgtEl>
                                        <p:attrNameLst>
                                          <p:attrName>style.visibility</p:attrName>
                                        </p:attrNameLst>
                                      </p:cBhvr>
                                      <p:to>
                                        <p:strVal val="visible"/>
                                      </p:to>
                                    </p:set>
                                    <p:animEffect transition="in" filter="fade">
                                      <p:cBhvr>
                                        <p:cTn id="49" dur="500"/>
                                        <p:tgtEl>
                                          <p:spTgt spid="4">
                                            <p:txEl>
                                              <p:pRg st="19" end="1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20" end="20"/>
                                            </p:txEl>
                                          </p:spTgt>
                                        </p:tgtEl>
                                        <p:attrNameLst>
                                          <p:attrName>style.visibility</p:attrName>
                                        </p:attrNameLst>
                                      </p:cBhvr>
                                      <p:to>
                                        <p:strVal val="visible"/>
                                      </p:to>
                                    </p:set>
                                    <p:animEffect transition="in" filter="fade">
                                      <p:cBhvr>
                                        <p:cTn id="52" dur="500"/>
                                        <p:tgtEl>
                                          <p:spTgt spid="4">
                                            <p:txEl>
                                              <p:pRg st="20" end="2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21" end="21"/>
                                            </p:txEl>
                                          </p:spTgt>
                                        </p:tgtEl>
                                        <p:attrNameLst>
                                          <p:attrName>style.visibility</p:attrName>
                                        </p:attrNameLst>
                                      </p:cBhvr>
                                      <p:to>
                                        <p:strVal val="visible"/>
                                      </p:to>
                                    </p:set>
                                    <p:animEffect transition="in" filter="fade">
                                      <p:cBhvr>
                                        <p:cTn id="55" dur="500"/>
                                        <p:tgtEl>
                                          <p:spTgt spid="4">
                                            <p:txEl>
                                              <p:pRg st="21" end="2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23" end="23"/>
                                            </p:txEl>
                                          </p:spTgt>
                                        </p:tgtEl>
                                        <p:attrNameLst>
                                          <p:attrName>style.visibility</p:attrName>
                                        </p:attrNameLst>
                                      </p:cBhvr>
                                      <p:to>
                                        <p:strVal val="visible"/>
                                      </p:to>
                                    </p:set>
                                    <p:animEffect transition="in" filter="fade">
                                      <p:cBhvr>
                                        <p:cTn id="60" dur="500"/>
                                        <p:tgtEl>
                                          <p:spTgt spid="4">
                                            <p:txEl>
                                              <p:pRg st="23" end="23"/>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24" end="24"/>
                                            </p:txEl>
                                          </p:spTgt>
                                        </p:tgtEl>
                                        <p:attrNameLst>
                                          <p:attrName>style.visibility</p:attrName>
                                        </p:attrNameLst>
                                      </p:cBhvr>
                                      <p:to>
                                        <p:strVal val="visible"/>
                                      </p:to>
                                    </p:set>
                                    <p:animEffect transition="in" filter="fade">
                                      <p:cBhvr>
                                        <p:cTn id="6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4ABE647-F5DA-4D54-9353-55461CDB90D6}"/>
              </a:ext>
            </a:extLst>
          </p:cNvPr>
          <p:cNvSpPr>
            <a:spLocks noGrp="1"/>
          </p:cNvSpPr>
          <p:nvPr>
            <p:ph type="title"/>
          </p:nvPr>
        </p:nvSpPr>
        <p:spPr/>
        <p:txBody>
          <a:bodyPr/>
          <a:lstStyle/>
          <a:p>
            <a:r>
              <a:rPr lang="ru-RU" dirty="0"/>
              <a:t>Модель памяти </a:t>
            </a:r>
            <a:r>
              <a:rPr lang="en-US" dirty="0"/>
              <a:t>C++</a:t>
            </a:r>
            <a:endParaRPr lang="ru-RU" dirty="0"/>
          </a:p>
        </p:txBody>
      </p:sp>
      <p:sp>
        <p:nvSpPr>
          <p:cNvPr id="5" name="Объект 4">
            <a:extLst>
              <a:ext uri="{FF2B5EF4-FFF2-40B4-BE49-F238E27FC236}">
                <a16:creationId xmlns:a16="http://schemas.microsoft.com/office/drawing/2014/main" id="{6B66D0B9-CC83-4560-966C-47C360AC6CCF}"/>
              </a:ext>
            </a:extLst>
          </p:cNvPr>
          <p:cNvSpPr>
            <a:spLocks noGrp="1"/>
          </p:cNvSpPr>
          <p:nvPr>
            <p:ph idx="1"/>
          </p:nvPr>
        </p:nvSpPr>
        <p:spPr/>
        <p:txBody>
          <a:bodyPr/>
          <a:lstStyle/>
          <a:p>
            <a:r>
              <a:rPr lang="ru-RU" dirty="0"/>
              <a:t>С++ - кроссплатформенный язык высокого уровня</a:t>
            </a:r>
          </a:p>
          <a:p>
            <a:pPr lvl="1"/>
            <a:r>
              <a:rPr lang="ru-RU" dirty="0"/>
              <a:t>Платформы могут очень сильно различаться</a:t>
            </a:r>
          </a:p>
          <a:p>
            <a:pPr lvl="1"/>
            <a:r>
              <a:rPr lang="ru-RU" dirty="0"/>
              <a:t>Компилятор и стандартная библиотека позволяют создавать эффективный код</a:t>
            </a:r>
          </a:p>
          <a:p>
            <a:r>
              <a:rPr lang="ru-RU" dirty="0"/>
              <a:t>Когда стандартные решения не подходят, можно приблизиться к «железу», чтобы оптимально распорядиться ресурсами компьютера</a:t>
            </a:r>
          </a:p>
        </p:txBody>
      </p:sp>
    </p:spTree>
    <p:extLst>
      <p:ext uri="{BB962C8B-B14F-4D97-AF65-F5344CB8AC3E}">
        <p14:creationId xmlns:p14="http://schemas.microsoft.com/office/powerpoint/2010/main" val="75050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092404E-C883-408C-BF86-068A210FE9BA}"/>
              </a:ext>
            </a:extLst>
          </p:cNvPr>
          <p:cNvSpPr>
            <a:spLocks noGrp="1"/>
          </p:cNvSpPr>
          <p:nvPr>
            <p:ph type="title"/>
          </p:nvPr>
        </p:nvSpPr>
        <p:spPr/>
        <p:txBody>
          <a:bodyPr/>
          <a:lstStyle/>
          <a:p>
            <a:r>
              <a:rPr lang="ru-RU" dirty="0"/>
              <a:t>Модель памяти</a:t>
            </a:r>
          </a:p>
        </p:txBody>
      </p:sp>
      <p:pic>
        <p:nvPicPr>
          <p:cNvPr id="6" name="Рисунок 5">
            <a:extLst>
              <a:ext uri="{FF2B5EF4-FFF2-40B4-BE49-F238E27FC236}">
                <a16:creationId xmlns:a16="http://schemas.microsoft.com/office/drawing/2014/main" id="{5E9182FA-574A-4BB2-8BEF-CD9F9F715A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50482" y="2564905"/>
            <a:ext cx="7858425" cy="3499407"/>
          </a:xfrm>
          <a:prstGeom prst="rect">
            <a:avLst/>
          </a:prstGeom>
        </p:spPr>
      </p:pic>
    </p:spTree>
    <p:extLst>
      <p:ext uri="{BB962C8B-B14F-4D97-AF65-F5344CB8AC3E}">
        <p14:creationId xmlns:p14="http://schemas.microsoft.com/office/powerpoint/2010/main" val="40062949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C53BAE-9C22-4F9E-91DB-0CCFCFAF64FB}"/>
              </a:ext>
            </a:extLst>
          </p:cNvPr>
          <p:cNvSpPr>
            <a:spLocks noGrp="1"/>
          </p:cNvSpPr>
          <p:nvPr>
            <p:ph type="title"/>
          </p:nvPr>
        </p:nvSpPr>
        <p:spPr/>
        <p:txBody>
          <a:bodyPr/>
          <a:lstStyle/>
          <a:p>
            <a:r>
              <a:rPr lang="ru-RU" dirty="0"/>
              <a:t>Объекты в памяти</a:t>
            </a:r>
          </a:p>
        </p:txBody>
      </p:sp>
      <p:sp>
        <p:nvSpPr>
          <p:cNvPr id="3" name="Объект 2">
            <a:extLst>
              <a:ext uri="{FF2B5EF4-FFF2-40B4-BE49-F238E27FC236}">
                <a16:creationId xmlns:a16="http://schemas.microsoft.com/office/drawing/2014/main" id="{0636AB03-1D9B-44E1-9ED6-9711A016EEE4}"/>
              </a:ext>
            </a:extLst>
          </p:cNvPr>
          <p:cNvSpPr>
            <a:spLocks noGrp="1"/>
          </p:cNvSpPr>
          <p:nvPr>
            <p:ph idx="1"/>
          </p:nvPr>
        </p:nvSpPr>
        <p:spPr/>
        <p:txBody>
          <a:bodyPr/>
          <a:lstStyle/>
          <a:p>
            <a:r>
              <a:rPr lang="ru-RU" dirty="0"/>
              <a:t>Объект – регион в памяти, обладающий свойствами</a:t>
            </a:r>
          </a:p>
          <a:p>
            <a:pPr lvl="1"/>
            <a:r>
              <a:rPr lang="ru-RU" dirty="0"/>
              <a:t>Размер</a:t>
            </a:r>
          </a:p>
          <a:p>
            <a:pPr lvl="1"/>
            <a:r>
              <a:rPr lang="ru-RU" dirty="0"/>
              <a:t>Выравнивание</a:t>
            </a:r>
          </a:p>
          <a:p>
            <a:pPr lvl="1"/>
            <a:r>
              <a:rPr lang="ru-RU" dirty="0"/>
              <a:t>Тип</a:t>
            </a:r>
          </a:p>
          <a:p>
            <a:pPr lvl="1"/>
            <a:r>
              <a:rPr lang="ru-RU" dirty="0"/>
              <a:t>Продолжительность времени жизни</a:t>
            </a:r>
          </a:p>
          <a:p>
            <a:pPr lvl="1"/>
            <a:r>
              <a:rPr lang="ru-RU" dirty="0"/>
              <a:t>Опциональное имя</a:t>
            </a:r>
          </a:p>
        </p:txBody>
      </p:sp>
    </p:spTree>
    <p:extLst>
      <p:ext uri="{BB962C8B-B14F-4D97-AF65-F5344CB8AC3E}">
        <p14:creationId xmlns:p14="http://schemas.microsoft.com/office/powerpoint/2010/main" val="49110316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B28695-A5D9-4339-AC6E-DD7333255572}"/>
              </a:ext>
            </a:extLst>
          </p:cNvPr>
          <p:cNvSpPr>
            <a:spLocks noGrp="1"/>
          </p:cNvSpPr>
          <p:nvPr>
            <p:ph type="title"/>
          </p:nvPr>
        </p:nvSpPr>
        <p:spPr/>
        <p:txBody>
          <a:bodyPr/>
          <a:lstStyle/>
          <a:p>
            <a:r>
              <a:rPr lang="ru-RU" dirty="0"/>
              <a:t>Объекты в памяти</a:t>
            </a:r>
          </a:p>
        </p:txBody>
      </p:sp>
      <p:pic>
        <p:nvPicPr>
          <p:cNvPr id="5" name="Объект 4" descr="Изображение выглядит как стол&#10;&#10;Автоматически созданное описание">
            <a:extLst>
              <a:ext uri="{FF2B5EF4-FFF2-40B4-BE49-F238E27FC236}">
                <a16:creationId xmlns:a16="http://schemas.microsoft.com/office/drawing/2014/main" id="{35D95740-CC69-4BF8-8D11-4DBECEC694E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139353" y="1977246"/>
            <a:ext cx="7913294" cy="4048095"/>
          </a:xfrm>
        </p:spPr>
      </p:pic>
    </p:spTree>
    <p:extLst>
      <p:ext uri="{BB962C8B-B14F-4D97-AF65-F5344CB8AC3E}">
        <p14:creationId xmlns:p14="http://schemas.microsoft.com/office/powerpoint/2010/main" val="3932408987"/>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95CE3B42-7DE6-4B7E-B7FC-C917EA526DA3}"/>
              </a:ext>
            </a:extLst>
          </p:cNvPr>
          <p:cNvSpPr>
            <a:spLocks noGrp="1"/>
          </p:cNvSpPr>
          <p:nvPr>
            <p:ph type="title"/>
          </p:nvPr>
        </p:nvSpPr>
        <p:spPr/>
        <p:txBody>
          <a:bodyPr>
            <a:normAutofit/>
          </a:bodyPr>
          <a:lstStyle/>
          <a:p>
            <a:r>
              <a:rPr lang="ru-RU" dirty="0"/>
              <a:t>Размеры и выравнивание объектов</a:t>
            </a:r>
          </a:p>
        </p:txBody>
      </p:sp>
      <p:sp>
        <p:nvSpPr>
          <p:cNvPr id="8" name="TextBox 7">
            <a:extLst>
              <a:ext uri="{FF2B5EF4-FFF2-40B4-BE49-F238E27FC236}">
                <a16:creationId xmlns:a16="http://schemas.microsoft.com/office/drawing/2014/main" id="{4AAB91DA-326C-4915-B879-EB2319462F3D}"/>
              </a:ext>
            </a:extLst>
          </p:cNvPr>
          <p:cNvSpPr txBox="1"/>
          <p:nvPr/>
        </p:nvSpPr>
        <p:spPr>
          <a:xfrm>
            <a:off x="1524000" y="1435490"/>
            <a:ext cx="9144000" cy="4832092"/>
          </a:xfrm>
          <a:prstGeom prst="rect">
            <a:avLst/>
          </a:prstGeom>
          <a:noFill/>
        </p:spPr>
        <p:txBody>
          <a:bodyPr wrap="square">
            <a:spAutoFit/>
          </a:bodyPr>
          <a:lstStyle/>
          <a:p>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необходим для использования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std</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byte</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необходим для использования uint32_t и int64_t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Sportsman</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id;</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height;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 size="s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"int: size="s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"double: size="s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"Sportsman: size="s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463B22F-E252-41CF-B4F9-CB1B9F6F525D}"/>
              </a:ext>
            </a:extLst>
          </p:cNvPr>
          <p:cNvSpPr txBox="1"/>
          <p:nvPr/>
        </p:nvSpPr>
        <p:spPr>
          <a:xfrm>
            <a:off x="5951984" y="5656572"/>
            <a:ext cx="4716016" cy="1200329"/>
          </a:xfrm>
          <a:prstGeom prst="rect">
            <a:avLst/>
          </a:prstGeom>
          <a:noFill/>
        </p:spPr>
        <p:txBody>
          <a:bodyPr wrap="square">
            <a:spAutoFit/>
          </a:bodyPr>
          <a:lstStyle/>
          <a:p>
            <a:r>
              <a:rPr lang="en-US" dirty="0">
                <a:latin typeface="Consolas" panose="020B0609020204030204" pitchFamily="49" charset="0"/>
              </a:rPr>
              <a:t>char: size=1, alignment=1</a:t>
            </a:r>
          </a:p>
          <a:p>
            <a:r>
              <a:rPr lang="en-US" dirty="0">
                <a:latin typeface="Consolas" panose="020B0609020204030204" pitchFamily="49" charset="0"/>
              </a:rPr>
              <a:t>int: size=4, alignment=4</a:t>
            </a:r>
          </a:p>
          <a:p>
            <a:r>
              <a:rPr lang="en-US" dirty="0">
                <a:latin typeface="Consolas" panose="020B0609020204030204" pitchFamily="49" charset="0"/>
              </a:rPr>
              <a:t>double: size=8, alignment=8</a:t>
            </a:r>
          </a:p>
          <a:p>
            <a:r>
              <a:rPr lang="en-US" dirty="0">
                <a:latin typeface="Consolas" panose="020B0609020204030204" pitchFamily="49" charset="0"/>
              </a:rPr>
              <a:t>Sportsman: size=16, alignment=8</a:t>
            </a:r>
          </a:p>
        </p:txBody>
      </p:sp>
    </p:spTree>
    <p:extLst>
      <p:ext uri="{BB962C8B-B14F-4D97-AF65-F5344CB8AC3E}">
        <p14:creationId xmlns:p14="http://schemas.microsoft.com/office/powerpoint/2010/main" val="59009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E10DD5-7482-4BFE-91F7-8A3C23D2C006}"/>
              </a:ext>
            </a:extLst>
          </p:cNvPr>
          <p:cNvSpPr>
            <a:spLocks noGrp="1"/>
          </p:cNvSpPr>
          <p:nvPr>
            <p:ph type="title"/>
          </p:nvPr>
        </p:nvSpPr>
        <p:spPr/>
        <p:txBody>
          <a:bodyPr>
            <a:normAutofit/>
          </a:bodyPr>
          <a:lstStyle/>
          <a:p>
            <a:r>
              <a:rPr lang="ru-RU" dirty="0"/>
              <a:t>Сколько объектов создаётся внутри функции </a:t>
            </a:r>
            <a:r>
              <a:rPr lang="en-US" dirty="0"/>
              <a:t>main?</a:t>
            </a:r>
            <a:endParaRPr lang="ru-RU" dirty="0"/>
          </a:p>
        </p:txBody>
      </p:sp>
      <p:sp>
        <p:nvSpPr>
          <p:cNvPr id="4" name="TextBox 3">
            <a:extLst>
              <a:ext uri="{FF2B5EF4-FFF2-40B4-BE49-F238E27FC236}">
                <a16:creationId xmlns:a16="http://schemas.microsoft.com/office/drawing/2014/main" id="{CF8ECFBA-CCB9-4522-AEC0-33C6DEA12787}"/>
              </a:ext>
            </a:extLst>
          </p:cNvPr>
          <p:cNvSpPr txBox="1"/>
          <p:nvPr/>
        </p:nvSpPr>
        <p:spPr>
          <a:xfrm>
            <a:off x="1981200" y="2367171"/>
            <a:ext cx="4613564" cy="2123658"/>
          </a:xfrm>
          <a:prstGeom prst="rect">
            <a:avLst/>
          </a:prstGeom>
          <a:noFill/>
        </p:spPr>
        <p:txBody>
          <a:bodyPr wrap="square">
            <a:spAutoFit/>
          </a:bodyPr>
          <a:lstStyle/>
          <a:p>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x = 0;</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n = 5;</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&amp; r = x;</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F1632E0-29A1-4ED8-B707-D7785B05CBC7}"/>
              </a:ext>
            </a:extLst>
          </p:cNvPr>
          <p:cNvSpPr txBox="1"/>
          <p:nvPr/>
        </p:nvSpPr>
        <p:spPr>
          <a:xfrm>
            <a:off x="6456040" y="5301208"/>
            <a:ext cx="4032448" cy="923330"/>
          </a:xfrm>
          <a:prstGeom prst="rect">
            <a:avLst/>
          </a:prstGeom>
          <a:noFill/>
        </p:spPr>
        <p:txBody>
          <a:bodyPr wrap="square" rtlCol="0">
            <a:spAutoFit/>
          </a:bodyPr>
          <a:lstStyle/>
          <a:p>
            <a:r>
              <a:rPr lang="ru-RU" dirty="0"/>
              <a:t>Ответ: 2</a:t>
            </a:r>
          </a:p>
          <a:p>
            <a:r>
              <a:rPr lang="en-US" dirty="0"/>
              <a:t>x </a:t>
            </a:r>
            <a:r>
              <a:rPr lang="ru-RU" dirty="0"/>
              <a:t>и </a:t>
            </a:r>
            <a:r>
              <a:rPr lang="en-US" dirty="0"/>
              <a:t>n</a:t>
            </a:r>
          </a:p>
          <a:p>
            <a:r>
              <a:rPr lang="en-US" dirty="0"/>
              <a:t>r – </a:t>
            </a:r>
            <a:r>
              <a:rPr lang="ru-RU" dirty="0"/>
              <a:t>ссылка на существующий объект</a:t>
            </a:r>
            <a:r>
              <a:rPr lang="en-US" dirty="0"/>
              <a:t> x</a:t>
            </a:r>
            <a:endParaRPr lang="ru-RU" dirty="0"/>
          </a:p>
        </p:txBody>
      </p:sp>
    </p:spTree>
    <p:extLst>
      <p:ext uri="{BB962C8B-B14F-4D97-AF65-F5344CB8AC3E}">
        <p14:creationId xmlns:p14="http://schemas.microsoft.com/office/powerpoint/2010/main" val="210914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2F9117-1ED0-4654-95A3-B9F53A54E23D}"/>
              </a:ext>
            </a:extLst>
          </p:cNvPr>
          <p:cNvSpPr>
            <a:spLocks noGrp="1"/>
          </p:cNvSpPr>
          <p:nvPr>
            <p:ph type="title"/>
          </p:nvPr>
        </p:nvSpPr>
        <p:spPr/>
        <p:txBody>
          <a:bodyPr/>
          <a:lstStyle/>
          <a:p>
            <a:r>
              <a:rPr lang="ru-RU" dirty="0"/>
              <a:t>Указатели</a:t>
            </a:r>
          </a:p>
        </p:txBody>
      </p:sp>
      <p:sp>
        <p:nvSpPr>
          <p:cNvPr id="3" name="Текст 2">
            <a:extLst>
              <a:ext uri="{FF2B5EF4-FFF2-40B4-BE49-F238E27FC236}">
                <a16:creationId xmlns:a16="http://schemas.microsoft.com/office/drawing/2014/main" id="{9C3EAE4E-7772-A086-EC74-00D17FC47DA0}"/>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98972690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Указатели</a:t>
            </a:r>
          </a:p>
        </p:txBody>
      </p:sp>
      <p:sp>
        <p:nvSpPr>
          <p:cNvPr id="34819" name="Rectangle 3"/>
          <p:cNvSpPr>
            <a:spLocks noGrp="1" noChangeArrowheads="1"/>
          </p:cNvSpPr>
          <p:nvPr>
            <p:ph idx="1"/>
          </p:nvPr>
        </p:nvSpPr>
        <p:spPr/>
        <p:txBody>
          <a:bodyPr/>
          <a:lstStyle/>
          <a:p>
            <a:pPr eaLnBrk="1" hangingPunct="1">
              <a:lnSpc>
                <a:spcPct val="90000"/>
              </a:lnSpc>
            </a:pPr>
            <a:r>
              <a:rPr lang="ru-RU" dirty="0"/>
              <a:t>Указатель – переменная, которая хранит адрес объекта в памяти компьютера</a:t>
            </a:r>
          </a:p>
          <a:p>
            <a:pPr eaLnBrk="1" hangingPunct="1">
              <a:lnSpc>
                <a:spcPct val="90000"/>
              </a:lnSpc>
            </a:pPr>
            <a:r>
              <a:rPr lang="ru-RU" dirty="0"/>
              <a:t>Основные области применения</a:t>
            </a:r>
          </a:p>
          <a:p>
            <a:pPr lvl="1" eaLnBrk="1" hangingPunct="1">
              <a:lnSpc>
                <a:spcPct val="90000"/>
              </a:lnSpc>
            </a:pPr>
            <a:r>
              <a:rPr lang="ru-RU" dirty="0"/>
              <a:t>Работа с динамической памятью</a:t>
            </a:r>
          </a:p>
          <a:p>
            <a:pPr lvl="1" eaLnBrk="1" hangingPunct="1">
              <a:lnSpc>
                <a:spcPct val="90000"/>
              </a:lnSpc>
            </a:pPr>
            <a:r>
              <a:rPr lang="ru-RU" dirty="0"/>
              <a:t>Работа с массивами</a:t>
            </a:r>
          </a:p>
          <a:p>
            <a:pPr lvl="1" eaLnBrk="1" hangingPunct="1">
              <a:lnSpc>
                <a:spcPct val="90000"/>
              </a:lnSpc>
            </a:pPr>
            <a:r>
              <a:rPr lang="ru-RU" dirty="0"/>
              <a:t>Организация связанных структур данных (списки, деревья)</a:t>
            </a:r>
          </a:p>
          <a:p>
            <a:pPr>
              <a:lnSpc>
                <a:spcPct val="90000"/>
              </a:lnSpc>
            </a:pPr>
            <a:r>
              <a:rPr lang="ru-RU" dirty="0"/>
              <a:t>Объявление указателя</a:t>
            </a:r>
          </a:p>
          <a:p>
            <a:pPr lvl="1">
              <a:lnSpc>
                <a:spcPct val="90000"/>
              </a:lnSpc>
            </a:pPr>
            <a:r>
              <a:rPr lang="en-US" dirty="0">
                <a:latin typeface="Consolas" panose="020B0609020204030204" pitchFamily="49" charset="0"/>
              </a:rPr>
              <a:t>int* p</a:t>
            </a:r>
            <a:r>
              <a:rPr lang="en-US" dirty="0"/>
              <a:t>;</a:t>
            </a:r>
            <a:endParaRPr lang="ru-RU" dirty="0"/>
          </a:p>
        </p:txBody>
      </p:sp>
    </p:spTree>
    <p:extLst>
      <p:ext uri="{BB962C8B-B14F-4D97-AF65-F5344CB8AC3E}">
        <p14:creationId xmlns:p14="http://schemas.microsoft.com/office/powerpoint/2010/main" val="33652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fade">
                                      <p:cBhvr>
                                        <p:cTn id="15" dur="500"/>
                                        <p:tgtEl>
                                          <p:spTgt spid="348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5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500"/>
                                        <p:tgtEl>
                                          <p:spTgt spid="3481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819">
                                            <p:txEl>
                                              <p:pRg st="5" end="5"/>
                                            </p:txEl>
                                          </p:spTgt>
                                        </p:tgtEl>
                                        <p:attrNameLst>
                                          <p:attrName>style.visibility</p:attrName>
                                        </p:attrNameLst>
                                      </p:cBhvr>
                                      <p:to>
                                        <p:strVal val="visible"/>
                                      </p:to>
                                    </p:set>
                                    <p:animEffect transition="in" filter="fade">
                                      <p:cBhvr>
                                        <p:cTn id="26" dur="500"/>
                                        <p:tgtEl>
                                          <p:spTgt spid="34819">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819">
                                            <p:txEl>
                                              <p:pRg st="6" end="6"/>
                                            </p:txEl>
                                          </p:spTgt>
                                        </p:tgtEl>
                                        <p:attrNameLst>
                                          <p:attrName>style.visibility</p:attrName>
                                        </p:attrNameLst>
                                      </p:cBhvr>
                                      <p:to>
                                        <p:strVal val="visible"/>
                                      </p:to>
                                    </p:set>
                                    <p:animEffect transition="in" filter="fade">
                                      <p:cBhvr>
                                        <p:cTn id="29" dur="5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2329B8-1566-435C-8B2B-C93DBE2FCD22}"/>
              </a:ext>
            </a:extLst>
          </p:cNvPr>
          <p:cNvSpPr>
            <a:spLocks noGrp="1"/>
          </p:cNvSpPr>
          <p:nvPr>
            <p:ph type="title"/>
          </p:nvPr>
        </p:nvSpPr>
        <p:spPr/>
        <p:txBody>
          <a:bodyPr/>
          <a:lstStyle/>
          <a:p>
            <a:r>
              <a:rPr lang="ru-RU" dirty="0"/>
              <a:t>Размер указателя</a:t>
            </a:r>
          </a:p>
        </p:txBody>
      </p:sp>
      <p:sp>
        <p:nvSpPr>
          <p:cNvPr id="7" name="TextBox 6">
            <a:extLst>
              <a:ext uri="{FF2B5EF4-FFF2-40B4-BE49-F238E27FC236}">
                <a16:creationId xmlns:a16="http://schemas.microsoft.com/office/drawing/2014/main" id="{66D78CD2-81AD-471A-BD62-AF3231D741D2}"/>
              </a:ext>
            </a:extLst>
          </p:cNvPr>
          <p:cNvSpPr txBox="1"/>
          <p:nvPr/>
        </p:nvSpPr>
        <p:spPr>
          <a:xfrm>
            <a:off x="1626924" y="1502688"/>
            <a:ext cx="9036496" cy="5355312"/>
          </a:xfrm>
          <a:prstGeom prst="rect">
            <a:avLst/>
          </a:prstGeom>
          <a:noFill/>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Vector3D</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x;</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y;</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z;</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"char*: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size:"s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"int*: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size:"s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"double*: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size:"s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"Vector3D*: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size:"s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Vector3D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5AE7A37-A7B6-4CE7-8AEF-E488A9960C06}"/>
              </a:ext>
            </a:extLst>
          </p:cNvPr>
          <p:cNvSpPr txBox="1"/>
          <p:nvPr/>
        </p:nvSpPr>
        <p:spPr>
          <a:xfrm>
            <a:off x="6600056" y="1502688"/>
            <a:ext cx="4063364" cy="1477328"/>
          </a:xfrm>
          <a:prstGeom prst="rect">
            <a:avLst/>
          </a:prstGeom>
          <a:noFill/>
        </p:spPr>
        <p:txBody>
          <a:bodyPr wrap="square">
            <a:spAutoFit/>
          </a:bodyPr>
          <a:lstStyle/>
          <a:p>
            <a:r>
              <a:rPr lang="ru-RU" b="1" dirty="0"/>
              <a:t>64-битная платформа</a:t>
            </a:r>
          </a:p>
          <a:p>
            <a:r>
              <a:rPr lang="en-US" dirty="0">
                <a:latin typeface="Consolas" panose="020B0609020204030204" pitchFamily="49" charset="0"/>
              </a:rPr>
              <a:t>char*: size:8</a:t>
            </a:r>
          </a:p>
          <a:p>
            <a:r>
              <a:rPr lang="en-US" dirty="0">
                <a:latin typeface="Consolas" panose="020B0609020204030204" pitchFamily="49" charset="0"/>
              </a:rPr>
              <a:t>int*: size:8</a:t>
            </a:r>
          </a:p>
          <a:p>
            <a:r>
              <a:rPr lang="en-US" dirty="0">
                <a:latin typeface="Consolas" panose="020B0609020204030204" pitchFamily="49" charset="0"/>
              </a:rPr>
              <a:t>double*: size:8</a:t>
            </a:r>
          </a:p>
          <a:p>
            <a:r>
              <a:rPr lang="en-US" dirty="0">
                <a:latin typeface="Consolas" panose="020B0609020204030204" pitchFamily="49" charset="0"/>
              </a:rPr>
              <a:t>Vector3D*: size:8</a:t>
            </a:r>
            <a:endParaRPr lang="ru-RU" dirty="0">
              <a:latin typeface="Consolas" panose="020B0609020204030204" pitchFamily="49" charset="0"/>
            </a:endParaRPr>
          </a:p>
        </p:txBody>
      </p:sp>
      <p:sp>
        <p:nvSpPr>
          <p:cNvPr id="11" name="TextBox 10">
            <a:extLst>
              <a:ext uri="{FF2B5EF4-FFF2-40B4-BE49-F238E27FC236}">
                <a16:creationId xmlns:a16="http://schemas.microsoft.com/office/drawing/2014/main" id="{DF986A89-B134-4E46-87BD-377B13E20498}"/>
              </a:ext>
            </a:extLst>
          </p:cNvPr>
          <p:cNvSpPr txBox="1"/>
          <p:nvPr/>
        </p:nvSpPr>
        <p:spPr>
          <a:xfrm>
            <a:off x="6604636" y="3717032"/>
            <a:ext cx="4063364" cy="1477328"/>
          </a:xfrm>
          <a:prstGeom prst="rect">
            <a:avLst/>
          </a:prstGeom>
          <a:noFill/>
        </p:spPr>
        <p:txBody>
          <a:bodyPr wrap="square">
            <a:spAutoFit/>
          </a:bodyPr>
          <a:lstStyle/>
          <a:p>
            <a:r>
              <a:rPr lang="ru-RU" b="1" dirty="0"/>
              <a:t>32-битная платформа</a:t>
            </a:r>
          </a:p>
          <a:p>
            <a:r>
              <a:rPr lang="en-US" dirty="0">
                <a:latin typeface="Consolas" panose="020B0609020204030204" pitchFamily="49" charset="0"/>
              </a:rPr>
              <a:t>char*: size:4</a:t>
            </a:r>
          </a:p>
          <a:p>
            <a:r>
              <a:rPr lang="en-US" dirty="0">
                <a:latin typeface="Consolas" panose="020B0609020204030204" pitchFamily="49" charset="0"/>
              </a:rPr>
              <a:t>int*: size:4</a:t>
            </a:r>
          </a:p>
          <a:p>
            <a:r>
              <a:rPr lang="en-US" dirty="0">
                <a:latin typeface="Consolas" panose="020B0609020204030204" pitchFamily="49" charset="0"/>
              </a:rPr>
              <a:t>double*: size:4</a:t>
            </a:r>
          </a:p>
          <a:p>
            <a:r>
              <a:rPr lang="en-US" dirty="0">
                <a:latin typeface="Consolas" panose="020B0609020204030204" pitchFamily="49" charset="0"/>
              </a:rPr>
              <a:t>Vector3D*: size:4</a:t>
            </a:r>
            <a:endParaRPr lang="ru-RU" dirty="0">
              <a:latin typeface="Consolas" panose="020B0609020204030204" pitchFamily="49" charset="0"/>
            </a:endParaRPr>
          </a:p>
        </p:txBody>
      </p:sp>
    </p:spTree>
    <p:extLst>
      <p:ext uri="{BB962C8B-B14F-4D97-AF65-F5344CB8AC3E}">
        <p14:creationId xmlns:p14="http://schemas.microsoft.com/office/powerpoint/2010/main" val="250990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055900-5890-4FD2-BAB9-30529684AB1E}"/>
              </a:ext>
            </a:extLst>
          </p:cNvPr>
          <p:cNvSpPr>
            <a:spLocks noGrp="1"/>
          </p:cNvSpPr>
          <p:nvPr>
            <p:ph type="title"/>
          </p:nvPr>
        </p:nvSpPr>
        <p:spPr/>
        <p:txBody>
          <a:bodyPr>
            <a:normAutofit/>
          </a:bodyPr>
          <a:lstStyle/>
          <a:p>
            <a:r>
              <a:rPr lang="ru-RU" b="1" dirty="0"/>
              <a:t>Инициализация указателя и получение адреса объекта</a:t>
            </a:r>
          </a:p>
        </p:txBody>
      </p:sp>
      <p:sp>
        <p:nvSpPr>
          <p:cNvPr id="4" name="TextBox 3">
            <a:extLst>
              <a:ext uri="{FF2B5EF4-FFF2-40B4-BE49-F238E27FC236}">
                <a16:creationId xmlns:a16="http://schemas.microsoft.com/office/drawing/2014/main" id="{EEA317C5-8D12-4D0B-96E5-C1B430D95457}"/>
              </a:ext>
            </a:extLst>
          </p:cNvPr>
          <p:cNvSpPr txBox="1"/>
          <p:nvPr/>
        </p:nvSpPr>
        <p:spPr>
          <a:xfrm>
            <a:off x="1857872" y="1645563"/>
            <a:ext cx="8810128" cy="2862322"/>
          </a:xfrm>
          <a:prstGeom prst="rect">
            <a:avLst/>
          </a:prstGeom>
          <a:noFill/>
        </p:spPr>
        <p:txBody>
          <a:bodyPr wrap="square">
            <a:spAutoFit/>
          </a:bodyPr>
          <a:lstStyle/>
          <a:p>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main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ещё не инициализирован</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Теперь в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хранится адрес переменной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542D883C-335F-431F-8334-69D17DBA56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1624" y="4182998"/>
            <a:ext cx="6665516" cy="2595880"/>
          </a:xfrm>
          <a:prstGeom prst="rect">
            <a:avLst/>
          </a:prstGeom>
        </p:spPr>
      </p:pic>
    </p:spTree>
    <p:extLst>
      <p:ext uri="{BB962C8B-B14F-4D97-AF65-F5344CB8AC3E}">
        <p14:creationId xmlns:p14="http://schemas.microsoft.com/office/powerpoint/2010/main" val="1527957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ru-RU" dirty="0"/>
              <a:t>Ключевое слово </a:t>
            </a:r>
            <a:r>
              <a:rPr lang="en-US" dirty="0"/>
              <a:t>typedef</a:t>
            </a:r>
            <a:endParaRPr lang="ru-RU" dirty="0"/>
          </a:p>
        </p:txBody>
      </p:sp>
      <p:sp>
        <p:nvSpPr>
          <p:cNvPr id="21507" name="Rectangle 3"/>
          <p:cNvSpPr>
            <a:spLocks noGrp="1" noChangeArrowheads="1"/>
          </p:cNvSpPr>
          <p:nvPr>
            <p:ph idx="1"/>
          </p:nvPr>
        </p:nvSpPr>
        <p:spPr/>
        <p:txBody>
          <a:bodyPr/>
          <a:lstStyle/>
          <a:p>
            <a:pPr eaLnBrk="1" hangingPunct="1"/>
            <a:r>
              <a:rPr lang="ru-RU" sz="2800" dirty="0"/>
              <a:t>В С и С</a:t>
            </a:r>
            <a:r>
              <a:rPr lang="en-US" sz="2800" dirty="0"/>
              <a:t>++</a:t>
            </a:r>
            <a:r>
              <a:rPr lang="ru-RU" sz="2800" dirty="0"/>
              <a:t> есть оператор </a:t>
            </a:r>
            <a:r>
              <a:rPr lang="ru-RU" sz="2800" b="1" dirty="0" err="1"/>
              <a:t>typedef</a:t>
            </a:r>
            <a:r>
              <a:rPr lang="ru-RU" sz="2800" dirty="0"/>
              <a:t>, позволяющий давать типам данных новые имена</a:t>
            </a:r>
            <a:endParaRPr lang="en-US" sz="2800" dirty="0"/>
          </a:p>
          <a:p>
            <a:pPr lvl="1" eaLnBrk="1" hangingPunct="1"/>
            <a:r>
              <a:rPr lang="ru-RU" dirty="0"/>
              <a:t>Новое имя будет </a:t>
            </a:r>
            <a:r>
              <a:rPr lang="ru-RU" b="1" dirty="0"/>
              <a:t>синонимом</a:t>
            </a:r>
            <a:r>
              <a:rPr lang="ru-RU" dirty="0"/>
              <a:t> оригинала</a:t>
            </a:r>
          </a:p>
          <a:p>
            <a:pPr eaLnBrk="1" hangingPunct="1"/>
            <a:r>
              <a:rPr lang="ru-RU" sz="2800" dirty="0"/>
              <a:t>Причины использования </a:t>
            </a:r>
            <a:r>
              <a:rPr lang="en-US" sz="2800" b="1" dirty="0" err="1"/>
              <a:t>typedef</a:t>
            </a:r>
            <a:endParaRPr lang="en-US" sz="2800" b="1" dirty="0"/>
          </a:p>
          <a:p>
            <a:pPr lvl="1" eaLnBrk="1" hangingPunct="1"/>
            <a:r>
              <a:rPr lang="ru-RU" dirty="0"/>
              <a:t>Решение проблемы переносимости</a:t>
            </a:r>
            <a:endParaRPr lang="en-US" dirty="0"/>
          </a:p>
          <a:p>
            <a:pPr lvl="2" eaLnBrk="1" hangingPunct="1"/>
            <a:r>
              <a:rPr lang="ru-RU" dirty="0"/>
              <a:t>На разных платформах/компиляторах один и тот же тип может иметь различный размер</a:t>
            </a:r>
          </a:p>
          <a:p>
            <a:pPr lvl="1" eaLnBrk="1" hangingPunct="1"/>
            <a:r>
              <a:rPr lang="ru-RU" dirty="0"/>
              <a:t>Желание сделать текст программы более ясным</a:t>
            </a:r>
          </a:p>
        </p:txBody>
      </p:sp>
    </p:spTree>
    <p:extLst>
      <p:ext uri="{BB962C8B-B14F-4D97-AF65-F5344CB8AC3E}">
        <p14:creationId xmlns:p14="http://schemas.microsoft.com/office/powerpoint/2010/main" val="215642309"/>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810F54-B00D-4C7A-A9A6-772D5931F7B6}"/>
              </a:ext>
            </a:extLst>
          </p:cNvPr>
          <p:cNvSpPr>
            <a:spLocks noGrp="1"/>
          </p:cNvSpPr>
          <p:nvPr>
            <p:ph type="title"/>
          </p:nvPr>
        </p:nvSpPr>
        <p:spPr/>
        <p:txBody>
          <a:bodyPr>
            <a:normAutofit/>
          </a:bodyPr>
          <a:lstStyle/>
          <a:p>
            <a:r>
              <a:rPr lang="ru-RU" dirty="0"/>
              <a:t>Указатели на несовместимые типы</a:t>
            </a:r>
          </a:p>
        </p:txBody>
      </p:sp>
      <p:sp>
        <p:nvSpPr>
          <p:cNvPr id="4" name="TextBox 3">
            <a:extLst>
              <a:ext uri="{FF2B5EF4-FFF2-40B4-BE49-F238E27FC236}">
                <a16:creationId xmlns:a16="http://schemas.microsoft.com/office/drawing/2014/main" id="{71670C66-9960-4DD4-8E90-CA514FD9B0A9}"/>
              </a:ext>
            </a:extLst>
          </p:cNvPr>
          <p:cNvSpPr txBox="1"/>
          <p:nvPr/>
        </p:nvSpPr>
        <p:spPr>
          <a:xfrm>
            <a:off x="1552269" y="1988841"/>
            <a:ext cx="9115731" cy="3139321"/>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int_value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doubleValue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1.2345;</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так как по адресу &amp;</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doubleValue</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располагается объект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double</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doubleValue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error: cannot convert 'double*' to 'int*' in assignment</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574049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B4BCE4-205D-4011-8474-9646E4F1041D}"/>
              </a:ext>
            </a:extLst>
          </p:cNvPr>
          <p:cNvSpPr>
            <a:spLocks noGrp="1"/>
          </p:cNvSpPr>
          <p:nvPr>
            <p:ph type="title"/>
          </p:nvPr>
        </p:nvSpPr>
        <p:spPr/>
        <p:txBody>
          <a:bodyPr>
            <a:normAutofit/>
          </a:bodyPr>
          <a:lstStyle/>
          <a:p>
            <a:r>
              <a:rPr lang="ru-RU" dirty="0"/>
              <a:t>Инициализация указателя</a:t>
            </a:r>
            <a:r>
              <a:rPr lang="en-US" dirty="0"/>
              <a:t> </a:t>
            </a:r>
            <a:r>
              <a:rPr lang="ru-RU" dirty="0"/>
              <a:t>при его объявлении</a:t>
            </a:r>
          </a:p>
        </p:txBody>
      </p:sp>
      <p:sp>
        <p:nvSpPr>
          <p:cNvPr id="4" name="TextBox 3">
            <a:extLst>
              <a:ext uri="{FF2B5EF4-FFF2-40B4-BE49-F238E27FC236}">
                <a16:creationId xmlns:a16="http://schemas.microsoft.com/office/drawing/2014/main" id="{CBF77D62-FA6E-4F82-B39D-8252FF27BBFF}"/>
              </a:ext>
            </a:extLst>
          </p:cNvPr>
          <p:cNvSpPr txBox="1"/>
          <p:nvPr/>
        </p:nvSpPr>
        <p:spPr>
          <a:xfrm>
            <a:off x="1983870" y="2060848"/>
            <a:ext cx="7128792" cy="1631216"/>
          </a:xfrm>
          <a:prstGeom prst="rect">
            <a:avLst/>
          </a:prstGeom>
          <a:noFill/>
        </p:spPr>
        <p:txBody>
          <a:bodyPr wrap="square">
            <a:spAutoFit/>
          </a:bodyPr>
          <a:lstStyle/>
          <a:p>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value = 42;</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valuePtr</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322466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2189A0-9AFB-49E2-95F8-DD37476B2C12}"/>
              </a:ext>
            </a:extLst>
          </p:cNvPr>
          <p:cNvSpPr>
            <a:spLocks noGrp="1"/>
          </p:cNvSpPr>
          <p:nvPr>
            <p:ph type="title"/>
          </p:nvPr>
        </p:nvSpPr>
        <p:spPr/>
        <p:txBody>
          <a:bodyPr/>
          <a:lstStyle/>
          <a:p>
            <a:r>
              <a:rPr lang="ru-RU" dirty="0"/>
              <a:t>Адрес вложенного объекта</a:t>
            </a:r>
          </a:p>
        </p:txBody>
      </p:sp>
      <p:sp>
        <p:nvSpPr>
          <p:cNvPr id="4" name="TextBox 3">
            <a:extLst>
              <a:ext uri="{FF2B5EF4-FFF2-40B4-BE49-F238E27FC236}">
                <a16:creationId xmlns:a16="http://schemas.microsoft.com/office/drawing/2014/main" id="{8D043289-E29E-4E0F-BD15-6496A80D4DEB}"/>
              </a:ext>
            </a:extLst>
          </p:cNvPr>
          <p:cNvSpPr txBox="1"/>
          <p:nvPr/>
        </p:nvSpPr>
        <p:spPr>
          <a:xfrm>
            <a:off x="1981200" y="1844824"/>
            <a:ext cx="8291264" cy="3416320"/>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Point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x;</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y;</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Point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y_ptr</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хранит адрес координаты</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Y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точки</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p</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y_ptr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p.y</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1E43651D-0312-48E5-9886-A57A39AF42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6161" y="5013177"/>
            <a:ext cx="5903438" cy="1844824"/>
          </a:xfrm>
          <a:prstGeom prst="rect">
            <a:avLst/>
          </a:prstGeom>
        </p:spPr>
      </p:pic>
      <p:sp>
        <p:nvSpPr>
          <p:cNvPr id="5" name="TextBox 4">
            <a:extLst>
              <a:ext uri="{FF2B5EF4-FFF2-40B4-BE49-F238E27FC236}">
                <a16:creationId xmlns:a16="http://schemas.microsoft.com/office/drawing/2014/main" id="{B7FAD205-724F-9EDB-9E79-F11386DFA9CA}"/>
              </a:ext>
            </a:extLst>
          </p:cNvPr>
          <p:cNvSpPr txBox="1"/>
          <p:nvPr/>
        </p:nvSpPr>
        <p:spPr>
          <a:xfrm>
            <a:off x="5240182" y="1655916"/>
            <a:ext cx="5404829" cy="369332"/>
          </a:xfrm>
          <a:prstGeom prst="rect">
            <a:avLst/>
          </a:prstGeom>
          <a:noFill/>
        </p:spPr>
        <p:txBody>
          <a:bodyPr wrap="square">
            <a:spAutoFit/>
          </a:bodyPr>
          <a:lstStyle/>
          <a:p>
            <a:pPr algn="r"/>
            <a:r>
              <a:rPr lang="ru-RU" dirty="0">
                <a:hlinkClick r:id="rId4"/>
              </a:rPr>
              <a:t>https://wandbox.org/permlink/rSAREvf038yO7aUt</a:t>
            </a:r>
            <a:endParaRPr lang="ru-RU" dirty="0"/>
          </a:p>
        </p:txBody>
      </p:sp>
    </p:spTree>
    <p:extLst>
      <p:ext uri="{BB962C8B-B14F-4D97-AF65-F5344CB8AC3E}">
        <p14:creationId xmlns:p14="http://schemas.microsoft.com/office/powerpoint/2010/main" val="380807928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B5E053-A400-4B14-AC6F-8C43704F2BC3}"/>
              </a:ext>
            </a:extLst>
          </p:cNvPr>
          <p:cNvSpPr>
            <a:spLocks noGrp="1"/>
          </p:cNvSpPr>
          <p:nvPr>
            <p:ph type="title"/>
          </p:nvPr>
        </p:nvSpPr>
        <p:spPr/>
        <p:txBody>
          <a:bodyPr/>
          <a:lstStyle/>
          <a:p>
            <a:r>
              <a:rPr lang="ru-RU" dirty="0"/>
              <a:t>Адрес ссылки</a:t>
            </a:r>
          </a:p>
        </p:txBody>
      </p:sp>
      <p:sp>
        <p:nvSpPr>
          <p:cNvPr id="4" name="TextBox 3">
            <a:extLst>
              <a:ext uri="{FF2B5EF4-FFF2-40B4-BE49-F238E27FC236}">
                <a16:creationId xmlns:a16="http://schemas.microsoft.com/office/drawing/2014/main" id="{BD7E7F84-7AB0-4415-959F-5F6D481FEC41}"/>
              </a:ext>
            </a:extLst>
          </p:cNvPr>
          <p:cNvSpPr txBox="1"/>
          <p:nvPr/>
        </p:nvSpPr>
        <p:spPr>
          <a:xfrm>
            <a:off x="2207568" y="1699752"/>
            <a:ext cx="7704856" cy="2862322"/>
          </a:xfrm>
          <a:prstGeom prst="rect">
            <a:avLst/>
          </a:prstGeom>
          <a:noFill/>
        </p:spPr>
        <p:txBody>
          <a:bodyPr wrap="square">
            <a:spAutoFit/>
          </a:bodyPr>
          <a:lstStyle/>
          <a:p>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answer = 42;</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answer;</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answer_ptr</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хранит адрес переменной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answer</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answer_ptr</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assert(&amp;answer == </a:t>
            </a:r>
            <a:r>
              <a:rPr lang="en-US" sz="20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answer_ptr</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66845A3A-B8C5-46A4-AC64-C66A223829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4067" y="4797152"/>
            <a:ext cx="6503867" cy="1728192"/>
          </a:xfrm>
          <a:prstGeom prst="rect">
            <a:avLst/>
          </a:prstGeom>
        </p:spPr>
      </p:pic>
      <p:sp>
        <p:nvSpPr>
          <p:cNvPr id="5" name="TextBox 4">
            <a:extLst>
              <a:ext uri="{FF2B5EF4-FFF2-40B4-BE49-F238E27FC236}">
                <a16:creationId xmlns:a16="http://schemas.microsoft.com/office/drawing/2014/main" id="{A9F6C229-C673-F570-8316-CA7F687E2948}"/>
              </a:ext>
            </a:extLst>
          </p:cNvPr>
          <p:cNvSpPr txBox="1"/>
          <p:nvPr/>
        </p:nvSpPr>
        <p:spPr>
          <a:xfrm>
            <a:off x="5447928" y="1634516"/>
            <a:ext cx="4977010" cy="369332"/>
          </a:xfrm>
          <a:prstGeom prst="rect">
            <a:avLst/>
          </a:prstGeom>
          <a:noFill/>
        </p:spPr>
        <p:txBody>
          <a:bodyPr wrap="square">
            <a:spAutoFit/>
          </a:bodyPr>
          <a:lstStyle/>
          <a:p>
            <a:pPr algn="r"/>
            <a:r>
              <a:rPr lang="ru-RU" dirty="0">
                <a:hlinkClick r:id="rId4"/>
              </a:rPr>
              <a:t>https://wandbox.org/permlink/sPUhscTpFSZLcKYZ</a:t>
            </a:r>
            <a:endParaRPr lang="ru-RU" dirty="0"/>
          </a:p>
        </p:txBody>
      </p:sp>
    </p:spTree>
    <p:extLst>
      <p:ext uri="{BB962C8B-B14F-4D97-AF65-F5344CB8AC3E}">
        <p14:creationId xmlns:p14="http://schemas.microsoft.com/office/powerpoint/2010/main" val="2948617726"/>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A0270C-7579-4F21-BC41-7232DAD73A10}"/>
              </a:ext>
            </a:extLst>
          </p:cNvPr>
          <p:cNvSpPr>
            <a:spLocks noGrp="1"/>
          </p:cNvSpPr>
          <p:nvPr>
            <p:ph type="title"/>
          </p:nvPr>
        </p:nvSpPr>
        <p:spPr/>
        <p:txBody>
          <a:bodyPr/>
          <a:lstStyle/>
          <a:p>
            <a:r>
              <a:rPr lang="ru-RU" dirty="0"/>
              <a:t>Вывод указателя в поток</a:t>
            </a:r>
          </a:p>
        </p:txBody>
      </p:sp>
      <p:sp>
        <p:nvSpPr>
          <p:cNvPr id="4" name="TextBox 3">
            <a:extLst>
              <a:ext uri="{FF2B5EF4-FFF2-40B4-BE49-F238E27FC236}">
                <a16:creationId xmlns:a16="http://schemas.microsoft.com/office/drawing/2014/main" id="{98564BA8-7651-430A-97D2-FDB471841FF3}"/>
              </a:ext>
            </a:extLst>
          </p:cNvPr>
          <p:cNvSpPr txBox="1"/>
          <p:nvPr/>
        </p:nvSpPr>
        <p:spPr>
          <a:xfrm>
            <a:off x="1981200" y="1700809"/>
            <a:ext cx="7859216" cy="3139321"/>
          </a:xfrm>
          <a:prstGeom prst="rect">
            <a:avLst/>
          </a:prstGeom>
          <a:noFill/>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 42;</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value_ptr</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89F3602-D467-4318-B4C8-B286AB6F3B34}"/>
              </a:ext>
            </a:extLst>
          </p:cNvPr>
          <p:cNvSpPr txBox="1"/>
          <p:nvPr/>
        </p:nvSpPr>
        <p:spPr>
          <a:xfrm>
            <a:off x="2423592" y="5157193"/>
            <a:ext cx="3744416" cy="646331"/>
          </a:xfrm>
          <a:prstGeom prst="rect">
            <a:avLst/>
          </a:prstGeom>
          <a:noFill/>
        </p:spPr>
        <p:txBody>
          <a:bodyPr wrap="square" rtlCol="0">
            <a:spAutoFit/>
          </a:bodyPr>
          <a:lstStyle/>
          <a:p>
            <a:r>
              <a:rPr lang="en-US" b="1" dirty="0"/>
              <a:t>Linux, x64, </a:t>
            </a:r>
            <a:r>
              <a:rPr lang="en-US" b="1" dirty="0" err="1"/>
              <a:t>gcc</a:t>
            </a:r>
            <a:r>
              <a:rPr lang="en-US" b="1" dirty="0"/>
              <a:t>:</a:t>
            </a:r>
            <a:endParaRPr lang="ru-RU" b="1" dirty="0"/>
          </a:p>
          <a:p>
            <a:r>
              <a:rPr lang="en-US" dirty="0">
                <a:latin typeface="Consolas" panose="020B0609020204030204" pitchFamily="49" charset="0"/>
              </a:rPr>
              <a:t>value_ptr:0x7ffd6596006c</a:t>
            </a:r>
            <a:endParaRPr lang="ru-RU" dirty="0">
              <a:latin typeface="Consolas" panose="020B0609020204030204" pitchFamily="49" charset="0"/>
            </a:endParaRPr>
          </a:p>
        </p:txBody>
      </p:sp>
      <p:sp>
        <p:nvSpPr>
          <p:cNvPr id="8" name="TextBox 7">
            <a:extLst>
              <a:ext uri="{FF2B5EF4-FFF2-40B4-BE49-F238E27FC236}">
                <a16:creationId xmlns:a16="http://schemas.microsoft.com/office/drawing/2014/main" id="{93D573FA-C8F2-4D3D-8460-9738EC714C22}"/>
              </a:ext>
            </a:extLst>
          </p:cNvPr>
          <p:cNvSpPr txBox="1"/>
          <p:nvPr/>
        </p:nvSpPr>
        <p:spPr>
          <a:xfrm>
            <a:off x="6384032" y="5157193"/>
            <a:ext cx="3744416" cy="646331"/>
          </a:xfrm>
          <a:prstGeom prst="rect">
            <a:avLst/>
          </a:prstGeom>
          <a:noFill/>
        </p:spPr>
        <p:txBody>
          <a:bodyPr wrap="square" rtlCol="0">
            <a:spAutoFit/>
          </a:bodyPr>
          <a:lstStyle/>
          <a:p>
            <a:r>
              <a:rPr lang="en-US" b="1" dirty="0"/>
              <a:t>Windows, x86, MSVC 2019:</a:t>
            </a:r>
            <a:endParaRPr lang="ru-RU" b="1" dirty="0"/>
          </a:p>
          <a:p>
            <a:r>
              <a:rPr lang="en-US" dirty="0">
                <a:latin typeface="Consolas" panose="020B0609020204030204" pitchFamily="49" charset="0"/>
              </a:rPr>
              <a:t>value_ptr:00EFF930</a:t>
            </a:r>
            <a:endParaRPr lang="ru-RU" dirty="0">
              <a:latin typeface="Consolas" panose="020B0609020204030204" pitchFamily="49" charset="0"/>
            </a:endParaRPr>
          </a:p>
        </p:txBody>
      </p:sp>
    </p:spTree>
    <p:extLst>
      <p:ext uri="{BB962C8B-B14F-4D97-AF65-F5344CB8AC3E}">
        <p14:creationId xmlns:p14="http://schemas.microsoft.com/office/powerpoint/2010/main" val="160091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2DEDEA-851A-424A-864E-C6C59395DDAC}"/>
              </a:ext>
            </a:extLst>
          </p:cNvPr>
          <p:cNvSpPr>
            <a:spLocks noGrp="1"/>
          </p:cNvSpPr>
          <p:nvPr>
            <p:ph type="title"/>
          </p:nvPr>
        </p:nvSpPr>
        <p:spPr/>
        <p:txBody>
          <a:bodyPr/>
          <a:lstStyle/>
          <a:p>
            <a:r>
              <a:rPr lang="ru-RU" dirty="0"/>
              <a:t>Нулевой указатель</a:t>
            </a:r>
          </a:p>
        </p:txBody>
      </p:sp>
      <p:sp>
        <p:nvSpPr>
          <p:cNvPr id="4" name="TextBox 3">
            <a:extLst>
              <a:ext uri="{FF2B5EF4-FFF2-40B4-BE49-F238E27FC236}">
                <a16:creationId xmlns:a16="http://schemas.microsoft.com/office/drawing/2014/main" id="{8B795FF4-1AA4-47FF-884F-85564C4F7E8E}"/>
              </a:ext>
            </a:extLst>
          </p:cNvPr>
          <p:cNvSpPr txBox="1"/>
          <p:nvPr/>
        </p:nvSpPr>
        <p:spPr>
          <a:xfrm>
            <a:off x="1524000" y="1421156"/>
            <a:ext cx="4572000" cy="5355312"/>
          </a:xfrm>
          <a:prstGeom prst="rect">
            <a:avLst/>
          </a:prstGeom>
          <a:noFill/>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&gt;= 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"p: "s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093D600-080B-4BCF-AABB-DD61402C21B8}"/>
              </a:ext>
            </a:extLst>
          </p:cNvPr>
          <p:cNvSpPr txBox="1"/>
          <p:nvPr/>
        </p:nvSpPr>
        <p:spPr>
          <a:xfrm>
            <a:off x="6096000" y="1426945"/>
            <a:ext cx="4572001" cy="5355312"/>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(p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"p is not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nullptr"s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(p)</a:t>
            </a:r>
            <a:endParaRPr lang="en-US"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(p !=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"p is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nullptr"s</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p>
        </p:txBody>
      </p:sp>
    </p:spTree>
    <p:extLst>
      <p:ext uri="{BB962C8B-B14F-4D97-AF65-F5344CB8AC3E}">
        <p14:creationId xmlns:p14="http://schemas.microsoft.com/office/powerpoint/2010/main" val="410246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3" end="13"/>
                                            </p:txEl>
                                          </p:spTgt>
                                        </p:tgtEl>
                                        <p:attrNameLst>
                                          <p:attrName>style.visibility</p:attrName>
                                        </p:attrNameLst>
                                      </p:cBhvr>
                                      <p:to>
                                        <p:strVal val="visible"/>
                                      </p:to>
                                    </p:set>
                                    <p:animEffect transition="in" filter="fade">
                                      <p:cBhvr>
                                        <p:cTn id="19" dur="500"/>
                                        <p:tgtEl>
                                          <p:spTgt spid="4">
                                            <p:txEl>
                                              <p:pRg st="13" end="1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4" end="14"/>
                                            </p:txEl>
                                          </p:spTgt>
                                        </p:tgtEl>
                                        <p:attrNameLst>
                                          <p:attrName>style.visibility</p:attrName>
                                        </p:attrNameLst>
                                      </p:cBhvr>
                                      <p:to>
                                        <p:strVal val="visible"/>
                                      </p:to>
                                    </p:set>
                                    <p:animEffect transition="in" filter="fade">
                                      <p:cBhvr>
                                        <p:cTn id="22" dur="500"/>
                                        <p:tgtEl>
                                          <p:spTgt spid="4">
                                            <p:txEl>
                                              <p:pRg st="14" end="1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5" end="15"/>
                                            </p:txEl>
                                          </p:spTgt>
                                        </p:tgtEl>
                                        <p:attrNameLst>
                                          <p:attrName>style.visibility</p:attrName>
                                        </p:attrNameLst>
                                      </p:cBhvr>
                                      <p:to>
                                        <p:strVal val="visible"/>
                                      </p:to>
                                    </p:set>
                                    <p:animEffect transition="in" filter="fade">
                                      <p:cBhvr>
                                        <p:cTn id="25" dur="500"/>
                                        <p:tgtEl>
                                          <p:spTgt spid="4">
                                            <p:txEl>
                                              <p:pRg st="15" end="1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16" end="16"/>
                                            </p:txEl>
                                          </p:spTgt>
                                        </p:tgtEl>
                                        <p:attrNameLst>
                                          <p:attrName>style.visibility</p:attrName>
                                        </p:attrNameLst>
                                      </p:cBhvr>
                                      <p:to>
                                        <p:strVal val="visible"/>
                                      </p:to>
                                    </p:set>
                                    <p:animEffect transition="in" filter="fade">
                                      <p:cBhvr>
                                        <p:cTn id="28" dur="500"/>
                                        <p:tgtEl>
                                          <p:spTgt spid="4">
                                            <p:txEl>
                                              <p:pRg st="16" end="1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18" end="18"/>
                                            </p:txEl>
                                          </p:spTgt>
                                        </p:tgtEl>
                                        <p:attrNameLst>
                                          <p:attrName>style.visibility</p:attrName>
                                        </p:attrNameLst>
                                      </p:cBhvr>
                                      <p:to>
                                        <p:strVal val="visible"/>
                                      </p:to>
                                    </p:set>
                                    <p:animEffect transition="in" filter="fade">
                                      <p:cBhvr>
                                        <p:cTn id="33" dur="500"/>
                                        <p:tgtEl>
                                          <p:spTgt spid="4">
                                            <p:txEl>
                                              <p:pRg st="18" end="1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fade">
                                      <p:cBhvr>
                                        <p:cTn id="38" dur="500"/>
                                        <p:tgtEl>
                                          <p:spTgt spid="6">
                                            <p:txEl>
                                              <p:pRg st="0" end="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500"/>
                                        <p:tgtEl>
                                          <p:spTgt spid="6">
                                            <p:txEl>
                                              <p:pRg st="1" end="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fade">
                                      <p:cBhvr>
                                        <p:cTn id="44" dur="500"/>
                                        <p:tgtEl>
                                          <p:spTgt spid="6">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500"/>
                                        <p:tgtEl>
                                          <p:spTgt spid="6">
                                            <p:txEl>
                                              <p:pRg st="3" end="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Effect transition="in" filter="fade">
                                      <p:cBhvr>
                                        <p:cTn id="50" dur="500"/>
                                        <p:tgtEl>
                                          <p:spTgt spid="6">
                                            <p:txEl>
                                              <p:pRg st="4" end="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animEffect transition="in" filter="fade">
                                      <p:cBhvr>
                                        <p:cTn id="53" dur="500"/>
                                        <p:tgtEl>
                                          <p:spTgt spid="6">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
                                            <p:txEl>
                                              <p:pRg st="7" end="7"/>
                                            </p:txEl>
                                          </p:spTgt>
                                        </p:tgtEl>
                                        <p:attrNameLst>
                                          <p:attrName>style.visibility</p:attrName>
                                        </p:attrNameLst>
                                      </p:cBhvr>
                                      <p:to>
                                        <p:strVal val="visible"/>
                                      </p:to>
                                    </p:set>
                                    <p:animEffect transition="in" filter="fade">
                                      <p:cBhvr>
                                        <p:cTn id="58" dur="500"/>
                                        <p:tgtEl>
                                          <p:spTgt spid="6">
                                            <p:txEl>
                                              <p:pRg st="7" end="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8" end="8"/>
                                            </p:txEl>
                                          </p:spTgt>
                                        </p:tgtEl>
                                        <p:attrNameLst>
                                          <p:attrName>style.visibility</p:attrName>
                                        </p:attrNameLst>
                                      </p:cBhvr>
                                      <p:to>
                                        <p:strVal val="visible"/>
                                      </p:to>
                                    </p:set>
                                    <p:animEffect transition="in" filter="fade">
                                      <p:cBhvr>
                                        <p:cTn id="61" dur="500"/>
                                        <p:tgtEl>
                                          <p:spTgt spid="6">
                                            <p:txEl>
                                              <p:pRg st="8" end="8"/>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6">
                                            <p:txEl>
                                              <p:pRg st="9" end="9"/>
                                            </p:txEl>
                                          </p:spTgt>
                                        </p:tgtEl>
                                        <p:attrNameLst>
                                          <p:attrName>style.visibility</p:attrName>
                                        </p:attrNameLst>
                                      </p:cBhvr>
                                      <p:to>
                                        <p:strVal val="visible"/>
                                      </p:to>
                                    </p:set>
                                    <p:animEffect transition="in" filter="fade">
                                      <p:cBhvr>
                                        <p:cTn id="64" dur="500"/>
                                        <p:tgtEl>
                                          <p:spTgt spid="6">
                                            <p:txEl>
                                              <p:pRg st="9" end="9"/>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Effect transition="in" filter="fade">
                                      <p:cBhvr>
                                        <p:cTn id="67" dur="500"/>
                                        <p:tgtEl>
                                          <p:spTgt spid="6">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12" end="12"/>
                                            </p:txEl>
                                          </p:spTgt>
                                        </p:tgtEl>
                                        <p:attrNameLst>
                                          <p:attrName>style.visibility</p:attrName>
                                        </p:attrNameLst>
                                      </p:cBhvr>
                                      <p:to>
                                        <p:strVal val="visible"/>
                                      </p:to>
                                    </p:set>
                                    <p:animEffect transition="in" filter="fade">
                                      <p:cBhvr>
                                        <p:cTn id="72" dur="500"/>
                                        <p:tgtEl>
                                          <p:spTgt spid="6">
                                            <p:txEl>
                                              <p:pRg st="12" end="1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6">
                                            <p:txEl>
                                              <p:pRg st="13" end="13"/>
                                            </p:txEl>
                                          </p:spTgt>
                                        </p:tgtEl>
                                        <p:attrNameLst>
                                          <p:attrName>style.visibility</p:attrName>
                                        </p:attrNameLst>
                                      </p:cBhvr>
                                      <p:to>
                                        <p:strVal val="visible"/>
                                      </p:to>
                                    </p:set>
                                    <p:animEffect transition="in" filter="fade">
                                      <p:cBhvr>
                                        <p:cTn id="75" dur="500"/>
                                        <p:tgtEl>
                                          <p:spTgt spid="6">
                                            <p:txEl>
                                              <p:pRg st="13" end="13"/>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6">
                                            <p:txEl>
                                              <p:pRg st="14" end="14"/>
                                            </p:txEl>
                                          </p:spTgt>
                                        </p:tgtEl>
                                        <p:attrNameLst>
                                          <p:attrName>style.visibility</p:attrName>
                                        </p:attrNameLst>
                                      </p:cBhvr>
                                      <p:to>
                                        <p:strVal val="visible"/>
                                      </p:to>
                                    </p:set>
                                    <p:animEffect transition="in" filter="fade">
                                      <p:cBhvr>
                                        <p:cTn id="78" dur="500"/>
                                        <p:tgtEl>
                                          <p:spTgt spid="6">
                                            <p:txEl>
                                              <p:pRg st="14" end="14"/>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6">
                                            <p:txEl>
                                              <p:pRg st="15" end="15"/>
                                            </p:txEl>
                                          </p:spTgt>
                                        </p:tgtEl>
                                        <p:attrNameLst>
                                          <p:attrName>style.visibility</p:attrName>
                                        </p:attrNameLst>
                                      </p:cBhvr>
                                      <p:to>
                                        <p:strVal val="visible"/>
                                      </p:to>
                                    </p:set>
                                    <p:animEffect transition="in" filter="fade">
                                      <p:cBhvr>
                                        <p:cTn id="81" dur="500"/>
                                        <p:tgtEl>
                                          <p:spTgt spid="6">
                                            <p:txEl>
                                              <p:pRg st="15" end="15"/>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6">
                                            <p:txEl>
                                              <p:pRg st="16" end="16"/>
                                            </p:txEl>
                                          </p:spTgt>
                                        </p:tgtEl>
                                        <p:attrNameLst>
                                          <p:attrName>style.visibility</p:attrName>
                                        </p:attrNameLst>
                                      </p:cBhvr>
                                      <p:to>
                                        <p:strVal val="visible"/>
                                      </p:to>
                                    </p:set>
                                    <p:animEffect transition="in" filter="fade">
                                      <p:cBhvr>
                                        <p:cTn id="84" dur="500"/>
                                        <p:tgtEl>
                                          <p:spTgt spid="6">
                                            <p:txEl>
                                              <p:pRg st="16" end="16"/>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6">
                                            <p:txEl>
                                              <p:pRg st="17" end="17"/>
                                            </p:txEl>
                                          </p:spTgt>
                                        </p:tgtEl>
                                        <p:attrNameLst>
                                          <p:attrName>style.visibility</p:attrName>
                                        </p:attrNameLst>
                                      </p:cBhvr>
                                      <p:to>
                                        <p:strVal val="visible"/>
                                      </p:to>
                                    </p:set>
                                    <p:animEffect transition="in" filter="fade">
                                      <p:cBhvr>
                                        <p:cTn id="87"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69A2E5-645E-4F45-98F5-A7B73CB86357}"/>
              </a:ext>
            </a:extLst>
          </p:cNvPr>
          <p:cNvSpPr>
            <a:spLocks noGrp="1"/>
          </p:cNvSpPr>
          <p:nvPr>
            <p:ph type="title"/>
          </p:nvPr>
        </p:nvSpPr>
        <p:spPr/>
        <p:txBody>
          <a:bodyPr/>
          <a:lstStyle/>
          <a:p>
            <a:r>
              <a:rPr lang="ru-RU" dirty="0"/>
              <a:t>Разыменование указателя</a:t>
            </a:r>
          </a:p>
        </p:txBody>
      </p:sp>
      <p:sp>
        <p:nvSpPr>
          <p:cNvPr id="4" name="TextBox 3">
            <a:extLst>
              <a:ext uri="{FF2B5EF4-FFF2-40B4-BE49-F238E27FC236}">
                <a16:creationId xmlns:a16="http://schemas.microsoft.com/office/drawing/2014/main" id="{19ED7AD6-A5B3-43B5-8152-3AC19549A2A1}"/>
              </a:ext>
            </a:extLst>
          </p:cNvPr>
          <p:cNvSpPr txBox="1"/>
          <p:nvPr/>
        </p:nvSpPr>
        <p:spPr>
          <a:xfrm>
            <a:off x="1536357" y="1403462"/>
            <a:ext cx="9144000" cy="3785652"/>
          </a:xfrm>
          <a:prstGeom prst="rect">
            <a:avLst/>
          </a:prstGeom>
          <a:noFill/>
        </p:spPr>
        <p:txBody>
          <a:bodyPr wrap="square">
            <a:spAutoFit/>
          </a:bodyPr>
          <a:lstStyle/>
          <a:p>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_</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1 = &amp;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value_ptr2 = value_ptr1;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6F008A"/>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(value_ptr1 == value_ptr2);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value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*value_ptr2 = 3;</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6F008A"/>
                </a:solidFill>
                <a:latin typeface="Consolas" panose="020B0609020204030204" pitchFamily="49" charset="0"/>
                <a:ea typeface="Calibri" panose="020F0502020204030204" pitchFamily="34" charset="0"/>
                <a:cs typeface="Consolas" panose="020B0609020204030204" pitchFamily="49" charset="0"/>
              </a:rPr>
              <a:t>  assert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D80C374-6B8E-4095-A06A-DAD374A138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1744" y="5026344"/>
            <a:ext cx="6280690" cy="1831656"/>
          </a:xfrm>
          <a:prstGeom prst="rect">
            <a:avLst/>
          </a:prstGeom>
        </p:spPr>
      </p:pic>
    </p:spTree>
    <p:extLst>
      <p:ext uri="{BB962C8B-B14F-4D97-AF65-F5344CB8AC3E}">
        <p14:creationId xmlns:p14="http://schemas.microsoft.com/office/powerpoint/2010/main" val="84798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fade">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500"/>
                                        <p:tgtEl>
                                          <p:spTgt spid="4">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animEffect transition="in" filter="fade">
                                      <p:cBhvr>
                                        <p:cTn id="25" dur="500"/>
                                        <p:tgtEl>
                                          <p:spTgt spid="4">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12" end="12"/>
                                            </p:txEl>
                                          </p:spTgt>
                                        </p:tgtEl>
                                        <p:attrNameLst>
                                          <p:attrName>style.visibility</p:attrName>
                                        </p:attrNameLst>
                                      </p:cBhvr>
                                      <p:to>
                                        <p:strVal val="visible"/>
                                      </p:to>
                                    </p:set>
                                    <p:animEffect transition="in" filter="fade">
                                      <p:cBhvr>
                                        <p:cTn id="30" dur="500"/>
                                        <p:tgtEl>
                                          <p:spTgt spid="4">
                                            <p:txEl>
                                              <p:pRg st="12" end="1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animEffect transition="in" filter="fade">
                                      <p:cBhvr>
                                        <p:cTn id="33"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7FB840-D875-4E37-ACF2-82FB75914880}"/>
              </a:ext>
            </a:extLst>
          </p:cNvPr>
          <p:cNvSpPr>
            <a:spLocks noGrp="1"/>
          </p:cNvSpPr>
          <p:nvPr>
            <p:ph type="title"/>
          </p:nvPr>
        </p:nvSpPr>
        <p:spPr/>
        <p:txBody>
          <a:bodyPr>
            <a:normAutofit/>
          </a:bodyPr>
          <a:lstStyle/>
          <a:p>
            <a:r>
              <a:rPr lang="ru-RU" dirty="0"/>
              <a:t>Доступ к полям и методам классов и структур</a:t>
            </a:r>
          </a:p>
        </p:txBody>
      </p:sp>
      <p:sp>
        <p:nvSpPr>
          <p:cNvPr id="4" name="TextBox 3">
            <a:extLst>
              <a:ext uri="{FF2B5EF4-FFF2-40B4-BE49-F238E27FC236}">
                <a16:creationId xmlns:a16="http://schemas.microsoft.com/office/drawing/2014/main" id="{D1092059-A9BF-4373-AC73-7BA0B15E89BC}"/>
              </a:ext>
            </a:extLst>
          </p:cNvPr>
          <p:cNvSpPr txBox="1"/>
          <p:nvPr/>
        </p:nvSpPr>
        <p:spPr>
          <a:xfrm>
            <a:off x="1524000" y="1628801"/>
            <a:ext cx="9144000" cy="5078313"/>
          </a:xfrm>
          <a:prstGeom prst="rect">
            <a:avLst/>
          </a:prstGeom>
          <a:noFill/>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message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Hello"s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2B91AF"/>
                </a:solidFill>
                <a:latin typeface="Consolas" panose="020B0609020204030204" pitchFamily="49" charset="0"/>
                <a:ea typeface="Calibri" panose="020F0502020204030204" pitchFamily="34" charset="0"/>
                <a:cs typeface="Consolas" panose="020B0609020204030204" pitchFamily="49" charset="0"/>
              </a:rPr>
              <a:t>string</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message</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Чтобы обратиться к полю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нужно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разыменовать</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Также обращение к полям и методам структур и классов</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доступно при помощи оператора -&gt;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substr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(0, 4)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Hell"</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s</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441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animEffect transition="in" filter="fade">
                                      <p:cBhvr>
                                        <p:cTn id="7" dur="500"/>
                                        <p:tgtEl>
                                          <p:spTgt spid="4">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2" end="12"/>
                                            </p:txEl>
                                          </p:spTgt>
                                        </p:tgtEl>
                                        <p:attrNameLst>
                                          <p:attrName>style.visibility</p:attrName>
                                        </p:attrNameLst>
                                      </p:cBhvr>
                                      <p:to>
                                        <p:strVal val="visible"/>
                                      </p:to>
                                    </p:set>
                                    <p:animEffect transition="in" filter="fade">
                                      <p:cBhvr>
                                        <p:cTn id="10" dur="500"/>
                                        <p:tgtEl>
                                          <p:spTgt spid="4">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4" end="14"/>
                                            </p:txEl>
                                          </p:spTgt>
                                        </p:tgtEl>
                                        <p:attrNameLst>
                                          <p:attrName>style.visibility</p:attrName>
                                        </p:attrNameLst>
                                      </p:cBhvr>
                                      <p:to>
                                        <p:strVal val="visible"/>
                                      </p:to>
                                    </p:set>
                                    <p:animEffect transition="in" filter="fade">
                                      <p:cBhvr>
                                        <p:cTn id="15" dur="500"/>
                                        <p:tgtEl>
                                          <p:spTgt spid="4">
                                            <p:txEl>
                                              <p:pRg st="14" end="1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5" end="15"/>
                                            </p:txEl>
                                          </p:spTgt>
                                        </p:tgtEl>
                                        <p:attrNameLst>
                                          <p:attrName>style.visibility</p:attrName>
                                        </p:attrNameLst>
                                      </p:cBhvr>
                                      <p:to>
                                        <p:strVal val="visible"/>
                                      </p:to>
                                    </p:set>
                                    <p:animEffect transition="in" filter="fade">
                                      <p:cBhvr>
                                        <p:cTn id="18" dur="500"/>
                                        <p:tgtEl>
                                          <p:spTgt spid="4">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6" end="16"/>
                                            </p:txEl>
                                          </p:spTgt>
                                        </p:tgtEl>
                                        <p:attrNameLst>
                                          <p:attrName>style.visibility</p:attrName>
                                        </p:attrNameLst>
                                      </p:cBhvr>
                                      <p:to>
                                        <p:strVal val="visible"/>
                                      </p:to>
                                    </p:set>
                                    <p:animEffect transition="in" filter="fade">
                                      <p:cBhvr>
                                        <p:cTn id="21"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710D8D28-AD12-47D4-BECC-BFD0A483A2E6}"/>
              </a:ext>
            </a:extLst>
          </p:cNvPr>
          <p:cNvSpPr>
            <a:spLocks noGrp="1"/>
          </p:cNvSpPr>
          <p:nvPr>
            <p:ph type="title"/>
          </p:nvPr>
        </p:nvSpPr>
        <p:spPr/>
        <p:txBody>
          <a:bodyPr>
            <a:normAutofit/>
          </a:bodyPr>
          <a:lstStyle/>
          <a:p>
            <a:r>
              <a:rPr lang="ru-RU" dirty="0"/>
              <a:t>Проверка указателя перед разыменованием</a:t>
            </a:r>
          </a:p>
        </p:txBody>
      </p:sp>
      <p:sp>
        <p:nvSpPr>
          <p:cNvPr id="4" name="TextBox 3">
            <a:extLst>
              <a:ext uri="{FF2B5EF4-FFF2-40B4-BE49-F238E27FC236}">
                <a16:creationId xmlns:a16="http://schemas.microsoft.com/office/drawing/2014/main" id="{893DB20F-CF93-445E-940D-27C29D5F1ECE}"/>
              </a:ext>
            </a:extLst>
          </p:cNvPr>
          <p:cNvSpPr txBox="1"/>
          <p:nvPr/>
        </p:nvSpPr>
        <p:spPr>
          <a:xfrm>
            <a:off x="1981200" y="1553984"/>
            <a:ext cx="8327776" cy="5304016"/>
          </a:xfrm>
          <a:prstGeom prst="rect">
            <a:avLst/>
          </a:prstGeom>
          <a:noFill/>
        </p:spPr>
        <p:txBody>
          <a:bodyPr wrap="square">
            <a:spAutoFit/>
          </a:bodyPr>
          <a:lstStyle/>
          <a:p>
            <a:pPr>
              <a:spcAft>
                <a:spcPts val="800"/>
              </a:spcAft>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&gt;=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*p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08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D7EEF5-0A9A-4652-A9A3-038B8EB6F669}"/>
              </a:ext>
            </a:extLst>
          </p:cNvPr>
          <p:cNvSpPr>
            <a:spLocks noGrp="1"/>
          </p:cNvSpPr>
          <p:nvPr>
            <p:ph type="title"/>
          </p:nvPr>
        </p:nvSpPr>
        <p:spPr/>
        <p:txBody>
          <a:bodyPr/>
          <a:lstStyle/>
          <a:p>
            <a:r>
              <a:rPr lang="ru-RU" dirty="0"/>
              <a:t>Указатель на константу</a:t>
            </a:r>
          </a:p>
        </p:txBody>
      </p:sp>
      <p:sp>
        <p:nvSpPr>
          <p:cNvPr id="4" name="TextBox 3">
            <a:extLst>
              <a:ext uri="{FF2B5EF4-FFF2-40B4-BE49-F238E27FC236}">
                <a16:creationId xmlns:a16="http://schemas.microsoft.com/office/drawing/2014/main" id="{B28C9B40-282F-49B7-BA4D-E740BD6412DC}"/>
              </a:ext>
            </a:extLst>
          </p:cNvPr>
          <p:cNvSpPr txBox="1"/>
          <p:nvPr/>
        </p:nvSpPr>
        <p:spPr>
          <a:xfrm>
            <a:off x="1415480" y="1556793"/>
            <a:ext cx="9252520" cy="5262979"/>
          </a:xfrm>
          <a:prstGeom prst="rect">
            <a:avLst/>
          </a:prstGeom>
          <a:noFill/>
        </p:spPr>
        <p:txBody>
          <a:bodyPr wrap="square">
            <a:spAutoFit/>
          </a:bodyPr>
          <a:lstStyle/>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неконстантная</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ссылка не может ссылаться на константный объект</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&amp;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value_ref</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А вот так можно</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const_value_ref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value;</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указатель на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неконстантное</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значение</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не может хранить адрес константного объекта</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value_ptr</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&amp;</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на константу типа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const_value_ptr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можно также объявить как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это одно и то же</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на константу можно использовать только для чтения значения объекта</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Выполнить модификацию объекта с его помощью нельзя.</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43;</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B2F0FF52-F2AB-4336-9703-5810E96FAA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0094" y="3573016"/>
            <a:ext cx="4017907" cy="1230676"/>
          </a:xfrm>
          <a:prstGeom prst="rect">
            <a:avLst/>
          </a:prstGeom>
        </p:spPr>
      </p:pic>
    </p:spTree>
    <p:extLst>
      <p:ext uri="{BB962C8B-B14F-4D97-AF65-F5344CB8AC3E}">
        <p14:creationId xmlns:p14="http://schemas.microsoft.com/office/powerpoint/2010/main" val="67964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4" end="14"/>
                                            </p:txEl>
                                          </p:spTgt>
                                        </p:tgtEl>
                                        <p:attrNameLst>
                                          <p:attrName>style.visibility</p:attrName>
                                        </p:attrNameLst>
                                      </p:cBhvr>
                                      <p:to>
                                        <p:strVal val="visible"/>
                                      </p:to>
                                    </p:set>
                                    <p:animEffect transition="in" filter="fade">
                                      <p:cBhvr>
                                        <p:cTn id="34" dur="500"/>
                                        <p:tgtEl>
                                          <p:spTgt spid="4">
                                            <p:txEl>
                                              <p:pRg st="14" end="1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animEffect transition="in" filter="fade">
                                      <p:cBhvr>
                                        <p:cTn id="37" dur="500"/>
                                        <p:tgtEl>
                                          <p:spTgt spid="4">
                                            <p:txEl>
                                              <p:pRg st="15" end="1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6" end="16"/>
                                            </p:txEl>
                                          </p:spTgt>
                                        </p:tgtEl>
                                        <p:attrNameLst>
                                          <p:attrName>style.visibility</p:attrName>
                                        </p:attrNameLst>
                                      </p:cBhvr>
                                      <p:to>
                                        <p:strVal val="visible"/>
                                      </p:to>
                                    </p:set>
                                    <p:animEffect transition="in" filter="fade">
                                      <p:cBhvr>
                                        <p:cTn id="40" dur="500"/>
                                        <p:tgtEl>
                                          <p:spTgt spid="4">
                                            <p:txEl>
                                              <p:pRg st="16" end="1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8" end="18"/>
                                            </p:txEl>
                                          </p:spTgt>
                                        </p:tgtEl>
                                        <p:attrNameLst>
                                          <p:attrName>style.visibility</p:attrName>
                                        </p:attrNameLst>
                                      </p:cBhvr>
                                      <p:to>
                                        <p:strVal val="visible"/>
                                      </p:to>
                                    </p:set>
                                    <p:animEffect transition="in" filter="fade">
                                      <p:cBhvr>
                                        <p:cTn id="45" dur="500"/>
                                        <p:tgtEl>
                                          <p:spTgt spid="4">
                                            <p:txEl>
                                              <p:pRg st="18" end="18"/>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9" end="19"/>
                                            </p:txEl>
                                          </p:spTgt>
                                        </p:tgtEl>
                                        <p:attrNameLst>
                                          <p:attrName>style.visibility</p:attrName>
                                        </p:attrNameLst>
                                      </p:cBhvr>
                                      <p:to>
                                        <p:strVal val="visible"/>
                                      </p:to>
                                    </p:set>
                                    <p:animEffect transition="in" filter="fade">
                                      <p:cBhvr>
                                        <p:cTn id="48" dur="500"/>
                                        <p:tgtEl>
                                          <p:spTgt spid="4">
                                            <p:txEl>
                                              <p:pRg st="19" end="19"/>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0" end="20"/>
                                            </p:txEl>
                                          </p:spTgt>
                                        </p:tgtEl>
                                        <p:attrNameLst>
                                          <p:attrName>style.visibility</p:attrName>
                                        </p:attrNameLst>
                                      </p:cBhvr>
                                      <p:to>
                                        <p:strVal val="visible"/>
                                      </p:to>
                                    </p:set>
                                    <p:animEffect transition="in" filter="fade">
                                      <p:cBhvr>
                                        <p:cTn id="51" dur="500"/>
                                        <p:tgtEl>
                                          <p:spTgt spid="4">
                                            <p:txEl>
                                              <p:pRg st="20" end="2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21" end="21"/>
                                            </p:txEl>
                                          </p:spTgt>
                                        </p:tgtEl>
                                        <p:attrNameLst>
                                          <p:attrName>style.visibility</p:attrName>
                                        </p:attrNameLst>
                                      </p:cBhvr>
                                      <p:to>
                                        <p:strVal val="visible"/>
                                      </p:to>
                                    </p:set>
                                    <p:animEffect transition="in" filter="fade">
                                      <p:cBhvr>
                                        <p:cTn id="54" dur="500"/>
                                        <p:tgtEl>
                                          <p:spTgt spid="4">
                                            <p:txEl>
                                              <p:pRg st="21" end="21"/>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22" end="22"/>
                                            </p:txEl>
                                          </p:spTgt>
                                        </p:tgtEl>
                                        <p:attrNameLst>
                                          <p:attrName>style.visibility</p:attrName>
                                        </p:attrNameLst>
                                      </p:cBhvr>
                                      <p:to>
                                        <p:strVal val="visible"/>
                                      </p:to>
                                    </p:set>
                                    <p:animEffect transition="in" filter="fade">
                                      <p:cBhvr>
                                        <p:cTn id="57" dur="500"/>
                                        <p:tgtEl>
                                          <p:spTgt spid="4">
                                            <p:txEl>
                                              <p:pRg st="22" end="2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использования оператора</a:t>
            </a:r>
            <a:r>
              <a:rPr lang="en-US" dirty="0"/>
              <a:t> </a:t>
            </a:r>
            <a:r>
              <a:rPr lang="en-US" dirty="0" err="1"/>
              <a:t>typedef</a:t>
            </a:r>
            <a:endParaRPr lang="ru-RU" dirty="0"/>
          </a:p>
        </p:txBody>
      </p:sp>
      <p:sp>
        <p:nvSpPr>
          <p:cNvPr id="4" name="Rectangle 4"/>
          <p:cNvSpPr>
            <a:spLocks noChangeArrowheads="1"/>
          </p:cNvSpPr>
          <p:nvPr/>
        </p:nvSpPr>
        <p:spPr bwMode="auto">
          <a:xfrm>
            <a:off x="2495600" y="2500306"/>
            <a:ext cx="7715200" cy="4097046"/>
          </a:xfrm>
          <a:prstGeom prst="rect">
            <a:avLst/>
          </a:prstGeom>
          <a:solidFill>
            <a:schemeClr val="bg1"/>
          </a:solidFill>
          <a:ln w="9525">
            <a:solidFill>
              <a:schemeClr val="tx1"/>
            </a:solidFill>
            <a:miter lim="800000"/>
            <a:headEnd/>
            <a:tailEnd/>
          </a:ln>
        </p:spPr>
        <p:txBody>
          <a:bodyPr wrap="none" anchor="t"/>
          <a:lstStyle/>
          <a:p>
            <a:r>
              <a:rPr lang="en-US" dirty="0">
                <a:latin typeface="Courier New" pitchFamily="49" charset="0"/>
              </a:rPr>
              <a:t>// </a:t>
            </a:r>
            <a:r>
              <a:rPr lang="ru-RU" dirty="0">
                <a:latin typeface="Courier New" pitchFamily="49" charset="0"/>
              </a:rPr>
              <a:t>Объявляем тип </a:t>
            </a:r>
            <a:r>
              <a:rPr lang="en-US" dirty="0">
                <a:latin typeface="Courier New" pitchFamily="49" charset="0"/>
              </a:rPr>
              <a:t>Dimension</a:t>
            </a:r>
            <a:r>
              <a:rPr lang="ru-RU" dirty="0">
                <a:latin typeface="Courier New" pitchFamily="49" charset="0"/>
              </a:rPr>
              <a:t> как синоним типа </a:t>
            </a:r>
            <a:r>
              <a:rPr lang="en-US" dirty="0">
                <a:latin typeface="Courier New" pitchFamily="49" charset="0"/>
              </a:rPr>
              <a:t>int</a:t>
            </a:r>
          </a:p>
          <a:p>
            <a:r>
              <a:rPr lang="ru-RU" b="1" dirty="0" err="1">
                <a:latin typeface="Courier New" pitchFamily="49" charset="0"/>
              </a:rPr>
              <a:t>typedef</a:t>
            </a:r>
            <a:r>
              <a:rPr lang="ru-RU" dirty="0">
                <a:latin typeface="Courier New" pitchFamily="49" charset="0"/>
              </a:rPr>
              <a:t> </a:t>
            </a:r>
            <a:r>
              <a:rPr lang="ru-RU" dirty="0" err="1">
                <a:latin typeface="Courier New" pitchFamily="49" charset="0"/>
              </a:rPr>
              <a:t>int</a:t>
            </a:r>
            <a:r>
              <a:rPr lang="ru-RU" dirty="0">
                <a:latin typeface="Courier New" pitchFamily="49" charset="0"/>
              </a:rPr>
              <a:t> </a:t>
            </a:r>
            <a:r>
              <a:rPr lang="en-US" dirty="0">
                <a:latin typeface="Courier New" pitchFamily="49" charset="0"/>
              </a:rPr>
              <a:t>Dimension</a:t>
            </a:r>
            <a:r>
              <a:rPr lang="ru-RU" dirty="0">
                <a:latin typeface="Courier New" pitchFamily="49" charset="0"/>
              </a:rPr>
              <a:t>;</a:t>
            </a:r>
          </a:p>
          <a:p>
            <a:r>
              <a:rPr lang="en-US" dirty="0">
                <a:latin typeface="Courier New" pitchFamily="49" charset="0"/>
              </a:rPr>
              <a:t>Dimension</a:t>
            </a:r>
            <a:r>
              <a:rPr lang="ru-RU" dirty="0">
                <a:latin typeface="Courier New" pitchFamily="49" charset="0"/>
              </a:rPr>
              <a:t> </a:t>
            </a:r>
            <a:r>
              <a:rPr lang="ru-RU" dirty="0" err="1">
                <a:latin typeface="Courier New" pitchFamily="49" charset="0"/>
              </a:rPr>
              <a:t>len</a:t>
            </a:r>
            <a:r>
              <a:rPr lang="ru-RU" dirty="0">
                <a:latin typeface="Courier New" pitchFamily="49" charset="0"/>
              </a:rPr>
              <a:t>, </a:t>
            </a:r>
            <a:r>
              <a:rPr lang="ru-RU" dirty="0" err="1">
                <a:latin typeface="Courier New" pitchFamily="49" charset="0"/>
              </a:rPr>
              <a:t>maxlen</a:t>
            </a:r>
            <a:r>
              <a:rPr lang="ru-RU" dirty="0">
                <a:latin typeface="Courier New" pitchFamily="49" charset="0"/>
              </a:rPr>
              <a:t>; </a:t>
            </a:r>
          </a:p>
          <a:p>
            <a:r>
              <a:rPr lang="en-US" dirty="0" err="1">
                <a:latin typeface="Courier New" pitchFamily="49" charset="0"/>
              </a:rPr>
              <a:t>len</a:t>
            </a:r>
            <a:r>
              <a:rPr lang="en-US" dirty="0">
                <a:latin typeface="Courier New" pitchFamily="49" charset="0"/>
              </a:rPr>
              <a:t> = 1;</a:t>
            </a:r>
          </a:p>
          <a:p>
            <a:endParaRPr lang="en-US" b="1" dirty="0">
              <a:latin typeface="Courier New" pitchFamily="49" charset="0"/>
            </a:endParaRPr>
          </a:p>
          <a:p>
            <a:r>
              <a:rPr lang="en-US" b="1" dirty="0" err="1">
                <a:latin typeface="Courier New" pitchFamily="49" charset="0"/>
              </a:rPr>
              <a:t>typedef</a:t>
            </a:r>
            <a:r>
              <a:rPr lang="en-US" dirty="0">
                <a:latin typeface="Courier New" pitchFamily="49" charset="0"/>
              </a:rPr>
              <a:t> double real;</a:t>
            </a:r>
            <a:endParaRPr lang="ru-RU" dirty="0">
              <a:latin typeface="Courier New" pitchFamily="49" charset="0"/>
            </a:endParaRPr>
          </a:p>
          <a:p>
            <a:endParaRPr lang="ru-RU" dirty="0">
              <a:latin typeface="Courier New" pitchFamily="49" charset="0"/>
            </a:endParaRPr>
          </a:p>
          <a:p>
            <a:r>
              <a:rPr lang="en-US" b="1" dirty="0" err="1">
                <a:latin typeface="Courier New" pitchFamily="49" charset="0"/>
              </a:rPr>
              <a:t>typedef</a:t>
            </a:r>
            <a:r>
              <a:rPr lang="en-US" dirty="0">
                <a:latin typeface="Courier New" pitchFamily="49" charset="0"/>
              </a:rPr>
              <a:t> </a:t>
            </a:r>
            <a:r>
              <a:rPr lang="en-US" dirty="0" err="1">
                <a:latin typeface="Courier New" pitchFamily="49" charset="0"/>
              </a:rPr>
              <a:t>int</a:t>
            </a:r>
            <a:r>
              <a:rPr lang="en-US" dirty="0">
                <a:latin typeface="Courier New" pitchFamily="49" charset="0"/>
              </a:rPr>
              <a:t> int32;</a:t>
            </a:r>
          </a:p>
          <a:p>
            <a:r>
              <a:rPr lang="en-US" b="1" dirty="0" err="1">
                <a:latin typeface="Courier New" pitchFamily="49" charset="0"/>
              </a:rPr>
              <a:t>typedef</a:t>
            </a:r>
            <a:r>
              <a:rPr lang="en-US" dirty="0">
                <a:latin typeface="Courier New" pitchFamily="49" charset="0"/>
              </a:rPr>
              <a:t> short int16;</a:t>
            </a:r>
          </a:p>
          <a:p>
            <a:r>
              <a:rPr lang="en-US" b="1" dirty="0" err="1">
                <a:latin typeface="Courier New" pitchFamily="49" charset="0"/>
              </a:rPr>
              <a:t>typedef</a:t>
            </a:r>
            <a:r>
              <a:rPr lang="en-US" dirty="0">
                <a:latin typeface="Courier New" pitchFamily="49" charset="0"/>
              </a:rPr>
              <a:t> char int8;</a:t>
            </a:r>
          </a:p>
          <a:p>
            <a:endParaRPr lang="en-US" dirty="0">
              <a:latin typeface="Courier New" pitchFamily="49" charset="0"/>
            </a:endParaRPr>
          </a:p>
          <a:p>
            <a:r>
              <a:rPr lang="en-US" dirty="0">
                <a:latin typeface="Courier New" pitchFamily="49" charset="0"/>
              </a:rPr>
              <a:t>int32 counter = 0;</a:t>
            </a:r>
          </a:p>
          <a:p>
            <a:endParaRPr lang="en-US" dirty="0">
              <a:latin typeface="Courier New" pitchFamily="49" charset="0"/>
            </a:endParaRPr>
          </a:p>
          <a:p>
            <a:r>
              <a:rPr lang="en-US" dirty="0">
                <a:latin typeface="Courier New" pitchFamily="49" charset="0"/>
              </a:rPr>
              <a:t>real x = 0.3;</a:t>
            </a:r>
            <a:endParaRPr lang="ru-RU" dirty="0">
              <a:latin typeface="Courier New" pitchFamily="49" charset="0"/>
            </a:endParaRPr>
          </a:p>
        </p:txBody>
      </p:sp>
    </p:spTree>
    <p:extLst>
      <p:ext uri="{BB962C8B-B14F-4D97-AF65-F5344CB8AC3E}">
        <p14:creationId xmlns:p14="http://schemas.microsoft.com/office/powerpoint/2010/main" val="232657103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1745A4-DE8C-4797-87BA-68DA331E3600}"/>
              </a:ext>
            </a:extLst>
          </p:cNvPr>
          <p:cNvSpPr>
            <a:spLocks noGrp="1"/>
          </p:cNvSpPr>
          <p:nvPr>
            <p:ph type="title"/>
          </p:nvPr>
        </p:nvSpPr>
        <p:spPr/>
        <p:txBody>
          <a:bodyPr>
            <a:normAutofit/>
          </a:bodyPr>
          <a:lstStyle/>
          <a:p>
            <a:r>
              <a:rPr lang="ru-RU" dirty="0"/>
              <a:t>Константный указатель на </a:t>
            </a:r>
            <a:r>
              <a:rPr lang="ru-RU" dirty="0" err="1"/>
              <a:t>неконстантный</a:t>
            </a:r>
            <a:r>
              <a:rPr lang="ru-RU" dirty="0"/>
              <a:t> объект</a:t>
            </a:r>
          </a:p>
        </p:txBody>
      </p:sp>
      <p:sp>
        <p:nvSpPr>
          <p:cNvPr id="4" name="TextBox 3">
            <a:extLst>
              <a:ext uri="{FF2B5EF4-FFF2-40B4-BE49-F238E27FC236}">
                <a16:creationId xmlns:a16="http://schemas.microsoft.com/office/drawing/2014/main" id="{D9DC1BB2-4E28-42A3-A18C-DA4800D4E707}"/>
              </a:ext>
            </a:extLst>
          </p:cNvPr>
          <p:cNvSpPr txBox="1"/>
          <p:nvPr/>
        </p:nvSpPr>
        <p:spPr>
          <a:xfrm>
            <a:off x="1524000" y="1484784"/>
            <a:ext cx="8964488" cy="5062924"/>
          </a:xfrm>
          <a:prstGeom prst="rect">
            <a:avLst/>
          </a:prstGeom>
          <a:noFill/>
        </p:spPr>
        <p:txBody>
          <a:bodyPr wrap="square">
            <a:spAutoFit/>
          </a:bodyPr>
          <a:lstStyle/>
          <a:p>
            <a:r>
              <a:rPr lang="en-US" sz="17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7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7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на константу может хранить адрес </a:t>
            </a:r>
            <a:r>
              <a:rPr lang="ru-RU" sz="1700" dirty="0" err="1">
                <a:solidFill>
                  <a:srgbClr val="008000"/>
                </a:solidFill>
                <a:latin typeface="Consolas" panose="020B0609020204030204" pitchFamily="49" charset="0"/>
                <a:ea typeface="Calibri" panose="020F0502020204030204" pitchFamily="34" charset="0"/>
                <a:cs typeface="Consolas" panose="020B0609020204030204" pitchFamily="49" charset="0"/>
              </a:rPr>
              <a:t>неконстантного</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объекта</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Константная ссылка может ссылаться на </a:t>
            </a:r>
            <a:r>
              <a:rPr lang="ru-RU" sz="1700" dirty="0" err="1">
                <a:solidFill>
                  <a:srgbClr val="008000"/>
                </a:solidFill>
                <a:latin typeface="Consolas" panose="020B0609020204030204" pitchFamily="49" charset="0"/>
                <a:ea typeface="Calibri" panose="020F0502020204030204" pitchFamily="34" charset="0"/>
                <a:cs typeface="Consolas" panose="020B0609020204030204" pitchFamily="49" charset="0"/>
              </a:rPr>
              <a:t>неконстантный</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объект</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value;</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43;</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Константные ссылки и указатели на константу означают,</a:t>
            </a:r>
            <a:endPar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что с ИХ помощью нельзя изменить</a:t>
            </a:r>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значение объекта.</a:t>
            </a:r>
            <a:endPar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Само значение может быть изменено иным способом.</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43);</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43);</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7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3A1AF99-F07D-42B0-AB76-A64F9A78FD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0056" y="5557805"/>
            <a:ext cx="3888432" cy="1300195"/>
          </a:xfrm>
          <a:prstGeom prst="rect">
            <a:avLst/>
          </a:prstGeom>
        </p:spPr>
      </p:pic>
    </p:spTree>
    <p:extLst>
      <p:ext uri="{BB962C8B-B14F-4D97-AF65-F5344CB8AC3E}">
        <p14:creationId xmlns:p14="http://schemas.microsoft.com/office/powerpoint/2010/main" val="194989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500"/>
                                        <p:tgtEl>
                                          <p:spTgt spid="4">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Effect transition="in" filter="fade">
                                      <p:cBhvr>
                                        <p:cTn id="16" dur="500"/>
                                        <p:tgtEl>
                                          <p:spTgt spid="4">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500"/>
                                        <p:tgtEl>
                                          <p:spTgt spid="4">
                                            <p:txEl>
                                              <p:pRg st="13" end="1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4" end="14"/>
                                            </p:txEl>
                                          </p:spTgt>
                                        </p:tgtEl>
                                        <p:attrNameLst>
                                          <p:attrName>style.visibility</p:attrName>
                                        </p:attrNameLst>
                                      </p:cBhvr>
                                      <p:to>
                                        <p:strVal val="visible"/>
                                      </p:to>
                                    </p:set>
                                    <p:animEffect transition="in" filter="fade">
                                      <p:cBhvr>
                                        <p:cTn id="29" dur="500"/>
                                        <p:tgtEl>
                                          <p:spTgt spid="4">
                                            <p:txEl>
                                              <p:pRg st="14" end="1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5" end="15"/>
                                            </p:txEl>
                                          </p:spTgt>
                                        </p:tgtEl>
                                        <p:attrNameLst>
                                          <p:attrName>style.visibility</p:attrName>
                                        </p:attrNameLst>
                                      </p:cBhvr>
                                      <p:to>
                                        <p:strVal val="visible"/>
                                      </p:to>
                                    </p:set>
                                    <p:animEffect transition="in" filter="fade">
                                      <p:cBhvr>
                                        <p:cTn id="32" dur="500"/>
                                        <p:tgtEl>
                                          <p:spTgt spid="4">
                                            <p:txEl>
                                              <p:pRg st="15" end="1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6" end="16"/>
                                            </p:txEl>
                                          </p:spTgt>
                                        </p:tgtEl>
                                        <p:attrNameLst>
                                          <p:attrName>style.visibility</p:attrName>
                                        </p:attrNameLst>
                                      </p:cBhvr>
                                      <p:to>
                                        <p:strVal val="visible"/>
                                      </p:to>
                                    </p:set>
                                    <p:animEffect transition="in" filter="fade">
                                      <p:cBhvr>
                                        <p:cTn id="35" dur="500"/>
                                        <p:tgtEl>
                                          <p:spTgt spid="4">
                                            <p:txEl>
                                              <p:pRg st="16" end="1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7" end="17"/>
                                            </p:txEl>
                                          </p:spTgt>
                                        </p:tgtEl>
                                        <p:attrNameLst>
                                          <p:attrName>style.visibility</p:attrName>
                                        </p:attrNameLst>
                                      </p:cBhvr>
                                      <p:to>
                                        <p:strVal val="visible"/>
                                      </p:to>
                                    </p:set>
                                    <p:animEffect transition="in" filter="fade">
                                      <p:cBhvr>
                                        <p:cTn id="38" dur="500"/>
                                        <p:tgtEl>
                                          <p:spTgt spid="4">
                                            <p:txEl>
                                              <p:pRg st="17" end="1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E60085-52FD-4932-A10B-E51EFF547DB1}"/>
              </a:ext>
            </a:extLst>
          </p:cNvPr>
          <p:cNvSpPr>
            <a:spLocks noGrp="1"/>
          </p:cNvSpPr>
          <p:nvPr>
            <p:ph type="title"/>
          </p:nvPr>
        </p:nvSpPr>
        <p:spPr/>
        <p:txBody>
          <a:bodyPr/>
          <a:lstStyle/>
          <a:p>
            <a:r>
              <a:rPr lang="ru-RU" dirty="0"/>
              <a:t>Изменение значения указателя</a:t>
            </a:r>
          </a:p>
        </p:txBody>
      </p:sp>
      <p:sp>
        <p:nvSpPr>
          <p:cNvPr id="4" name="TextBox 3">
            <a:extLst>
              <a:ext uri="{FF2B5EF4-FFF2-40B4-BE49-F238E27FC236}">
                <a16:creationId xmlns:a16="http://schemas.microsoft.com/office/drawing/2014/main" id="{DD629550-E856-4011-B8F5-753D5F61F4AE}"/>
              </a:ext>
            </a:extLst>
          </p:cNvPr>
          <p:cNvSpPr txBox="1"/>
          <p:nvPr/>
        </p:nvSpPr>
        <p:spPr>
          <a:xfrm>
            <a:off x="1631504" y="1484785"/>
            <a:ext cx="9036496" cy="4770537"/>
          </a:xfrm>
          <a:prstGeom prst="rect">
            <a:avLst/>
          </a:prstGeom>
          <a:noFill/>
        </p:spPr>
        <p:txBody>
          <a:bodyPr wrap="square">
            <a:spAutoFit/>
          </a:bodyPr>
          <a:lstStyle/>
          <a:p>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value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Сначала</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ссылается на</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"&amp;value: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s &lt;&lt; &amp;value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Затем ссылается на</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latin typeface="Consolas" panose="020B0609020204030204" pitchFamily="49" charset="0"/>
                <a:ea typeface="Calibri" panose="020F0502020204030204" pitchFamily="34" charset="0"/>
                <a:cs typeface="Consolas" panose="020B0609020204030204" pitchFamily="49" charset="0"/>
              </a:rPr>
              <a:t>another_value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"&amp;</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s &lt;&lt; &amp;</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assert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54CA014-E2FD-4E63-AE4D-6068062A4647}"/>
              </a:ext>
            </a:extLst>
          </p:cNvPr>
          <p:cNvSpPr txBox="1"/>
          <p:nvPr/>
        </p:nvSpPr>
        <p:spPr>
          <a:xfrm>
            <a:off x="6528048" y="5798034"/>
            <a:ext cx="4139952" cy="1077218"/>
          </a:xfrm>
          <a:prstGeom prst="rect">
            <a:avLst/>
          </a:prstGeom>
          <a:solidFill>
            <a:schemeClr val="accent2">
              <a:lumMod val="20000"/>
              <a:lumOff val="80000"/>
            </a:schemeClr>
          </a:solidFill>
        </p:spPr>
        <p:txBody>
          <a:bodyPr wrap="square" rtlCol="0">
            <a:spAutoFit/>
          </a:bodyPr>
          <a:lstStyle/>
          <a:p>
            <a:r>
              <a:rPr lang="en-US" sz="1600" dirty="0">
                <a:solidFill>
                  <a:srgbClr val="000000"/>
                </a:solidFill>
                <a:latin typeface="Consolas" panose="020B0609020204030204" pitchFamily="49" charset="0"/>
              </a:rPr>
              <a:t>&amp;value: 00000031D55AFC20</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00000031D55AFC20</a:t>
            </a:r>
          </a:p>
          <a:p>
            <a:r>
              <a:rPr lang="en-US" sz="1600" dirty="0">
                <a:solidFill>
                  <a:srgbClr val="000000"/>
                </a:solidFill>
                <a:latin typeface="Consolas" panose="020B0609020204030204" pitchFamily="49" charset="0"/>
              </a:rPr>
              <a:t>&amp;</a:t>
            </a:r>
            <a:r>
              <a:rPr lang="en-US" sz="1600" dirty="0" err="1">
                <a:solidFill>
                  <a:srgbClr val="000000"/>
                </a:solidFill>
                <a:latin typeface="Consolas" panose="020B0609020204030204" pitchFamily="49" charset="0"/>
              </a:rPr>
              <a:t>another_value</a:t>
            </a:r>
            <a:r>
              <a:rPr lang="en-US" sz="1600" dirty="0">
                <a:solidFill>
                  <a:srgbClr val="000000"/>
                </a:solidFill>
                <a:latin typeface="Consolas" panose="020B0609020204030204" pitchFamily="49" charset="0"/>
              </a:rPr>
              <a:t>: 00000031D55AFC24</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00000031D55AFC24</a:t>
            </a:r>
            <a:endParaRPr lang="ru-RU" sz="1600" dirty="0"/>
          </a:p>
        </p:txBody>
      </p:sp>
    </p:spTree>
    <p:extLst>
      <p:ext uri="{BB962C8B-B14F-4D97-AF65-F5344CB8AC3E}">
        <p14:creationId xmlns:p14="http://schemas.microsoft.com/office/powerpoint/2010/main" val="74721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fade">
                                      <p:cBhvr>
                                        <p:cTn id="29" dur="500"/>
                                        <p:tgtEl>
                                          <p:spTgt spid="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1" end="11"/>
                                            </p:txEl>
                                          </p:spTgt>
                                        </p:tgtEl>
                                        <p:attrNameLst>
                                          <p:attrName>style.visibility</p:attrName>
                                        </p:attrNameLst>
                                      </p:cBhvr>
                                      <p:to>
                                        <p:strVal val="visible"/>
                                      </p:to>
                                    </p:set>
                                    <p:animEffect transition="in" filter="fade">
                                      <p:cBhvr>
                                        <p:cTn id="34" dur="500"/>
                                        <p:tgtEl>
                                          <p:spTgt spid="4">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animEffect transition="in" filter="fade">
                                      <p:cBhvr>
                                        <p:cTn id="45" dur="500"/>
                                        <p:tgtEl>
                                          <p:spTgt spid="4">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6" end="16"/>
                                            </p:txEl>
                                          </p:spTgt>
                                        </p:tgtEl>
                                        <p:attrNameLst>
                                          <p:attrName>style.visibility</p:attrName>
                                        </p:attrNameLst>
                                      </p:cBhvr>
                                      <p:to>
                                        <p:strVal val="visible"/>
                                      </p:to>
                                    </p:set>
                                    <p:animEffect transition="in" filter="fade">
                                      <p:cBhvr>
                                        <p:cTn id="48" dur="500"/>
                                        <p:tgtEl>
                                          <p:spTgt spid="4">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7" end="17"/>
                                            </p:txEl>
                                          </p:spTgt>
                                        </p:tgtEl>
                                        <p:attrNameLst>
                                          <p:attrName>style.visibility</p:attrName>
                                        </p:attrNameLst>
                                      </p:cBhvr>
                                      <p:to>
                                        <p:strVal val="visible"/>
                                      </p:to>
                                    </p:set>
                                    <p:animEffect transition="in" filter="fade">
                                      <p:cBhvr>
                                        <p:cTn id="51" dur="500"/>
                                        <p:tgtEl>
                                          <p:spTgt spid="4">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2" end="2"/>
                                            </p:txEl>
                                          </p:spTgt>
                                        </p:tgtEl>
                                        <p:attrNameLst>
                                          <p:attrName>style.visibility</p:attrName>
                                        </p:attrNameLst>
                                      </p:cBhvr>
                                      <p:to>
                                        <p:strVal val="visible"/>
                                      </p:to>
                                    </p:set>
                                    <p:animEffect transition="in" filter="fade">
                                      <p:cBhvr>
                                        <p:cTn id="56" dur="500"/>
                                        <p:tgtEl>
                                          <p:spTgt spid="5">
                                            <p:txEl>
                                              <p:pRg st="2" end="2"/>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animEffect transition="in" filter="fade">
                                      <p:cBhvr>
                                        <p:cTn id="5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723634-B9FA-48B1-82F1-A43EA75D98FB}"/>
              </a:ext>
            </a:extLst>
          </p:cNvPr>
          <p:cNvSpPr>
            <a:spLocks noGrp="1"/>
          </p:cNvSpPr>
          <p:nvPr>
            <p:ph type="title"/>
          </p:nvPr>
        </p:nvSpPr>
        <p:spPr/>
        <p:txBody>
          <a:bodyPr>
            <a:normAutofit/>
          </a:bodyPr>
          <a:lstStyle/>
          <a:p>
            <a:r>
              <a:rPr lang="ru-RU" dirty="0"/>
              <a:t>Изменение указателя на константу</a:t>
            </a:r>
          </a:p>
        </p:txBody>
      </p:sp>
      <p:sp>
        <p:nvSpPr>
          <p:cNvPr id="4" name="TextBox 3">
            <a:extLst>
              <a:ext uri="{FF2B5EF4-FFF2-40B4-BE49-F238E27FC236}">
                <a16:creationId xmlns:a16="http://schemas.microsoft.com/office/drawing/2014/main" id="{A0624BD6-04EE-401A-831C-34D33E7BE859}"/>
              </a:ext>
            </a:extLst>
          </p:cNvPr>
          <p:cNvSpPr txBox="1"/>
          <p:nvPr/>
        </p:nvSpPr>
        <p:spPr>
          <a:xfrm>
            <a:off x="1524000" y="1556792"/>
            <a:ext cx="9144000" cy="3539430"/>
          </a:xfrm>
          <a:prstGeom prst="rect">
            <a:avLst/>
          </a:prstGeom>
          <a:noFill/>
        </p:spPr>
        <p:txBody>
          <a:bodyPr wrap="square">
            <a:spAutoFit/>
          </a:bodyPr>
          <a:lstStyle/>
          <a:p>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на константу. Само значение указателя константным не является.</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 Можно присвоить указателю адрес другого объекта.</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descr="Изображение выглядит как текст, устройство, счетчик, датчик&#10;&#10;Автоматически созданное описание">
            <a:extLst>
              <a:ext uri="{FF2B5EF4-FFF2-40B4-BE49-F238E27FC236}">
                <a16:creationId xmlns:a16="http://schemas.microsoft.com/office/drawing/2014/main" id="{EF73D674-3F80-4AF3-AB27-D3EC1D9B90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28048" y="4365217"/>
            <a:ext cx="4144596" cy="2465719"/>
          </a:xfrm>
          <a:prstGeom prst="rect">
            <a:avLst/>
          </a:prstGeom>
        </p:spPr>
      </p:pic>
      <p:pic>
        <p:nvPicPr>
          <p:cNvPr id="14" name="Рисунок 13">
            <a:extLst>
              <a:ext uri="{FF2B5EF4-FFF2-40B4-BE49-F238E27FC236}">
                <a16:creationId xmlns:a16="http://schemas.microsoft.com/office/drawing/2014/main" id="{77D7FFF1-0DB1-0BBC-E94F-780A7FA965E6}"/>
              </a:ext>
            </a:extLst>
          </p:cNvPr>
          <p:cNvPicPr>
            <a:picLocks noChangeAspect="1"/>
          </p:cNvPicPr>
          <p:nvPr/>
        </p:nvPicPr>
        <p:blipFill>
          <a:blip r:embed="rId4"/>
          <a:stretch>
            <a:fillRect/>
          </a:stretch>
        </p:blipFill>
        <p:spPr>
          <a:xfrm>
            <a:off x="6523404" y="4834299"/>
            <a:ext cx="4144596" cy="1996636"/>
          </a:xfrm>
          <a:prstGeom prst="rect">
            <a:avLst/>
          </a:prstGeom>
        </p:spPr>
      </p:pic>
    </p:spTree>
    <p:extLst>
      <p:ext uri="{BB962C8B-B14F-4D97-AF65-F5344CB8AC3E}">
        <p14:creationId xmlns:p14="http://schemas.microsoft.com/office/powerpoint/2010/main" val="286607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fade">
                                      <p:cBhvr>
                                        <p:cTn id="13" dur="500"/>
                                        <p:tgtEl>
                                          <p:spTgt spid="4">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animEffect transition="in" filter="fade">
                                      <p:cBhvr>
                                        <p:cTn id="23" dur="500"/>
                                        <p:tgtEl>
                                          <p:spTgt spid="4">
                                            <p:txEl>
                                              <p:pRg st="8" end="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10" end="10"/>
                                            </p:txEl>
                                          </p:spTgt>
                                        </p:tgtEl>
                                        <p:attrNameLst>
                                          <p:attrName>style.visibility</p:attrName>
                                        </p:attrNameLst>
                                      </p:cBhvr>
                                      <p:to>
                                        <p:strVal val="visible"/>
                                      </p:to>
                                    </p:set>
                                    <p:animEffect transition="in" filter="fade">
                                      <p:cBhvr>
                                        <p:cTn id="28" dur="500"/>
                                        <p:tgtEl>
                                          <p:spTgt spid="4">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animEffect transition="in" filter="fade">
                                      <p:cBhvr>
                                        <p:cTn id="31" dur="500"/>
                                        <p:tgtEl>
                                          <p:spTgt spid="4">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12" end="12"/>
                                            </p:txEl>
                                          </p:spTgt>
                                        </p:tgtEl>
                                        <p:attrNameLst>
                                          <p:attrName>style.visibility</p:attrName>
                                        </p:attrNameLst>
                                      </p:cBhvr>
                                      <p:to>
                                        <p:strVal val="visible"/>
                                      </p:to>
                                    </p:set>
                                    <p:animEffect transition="in" filter="fade">
                                      <p:cBhvr>
                                        <p:cTn id="34" dur="500"/>
                                        <p:tgtEl>
                                          <p:spTgt spid="4">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xit" presetSubtype="0" fill="hold" nodeType="withEffect">
                                  <p:stCondLst>
                                    <p:cond delay="0"/>
                                  </p:stCondLst>
                                  <p:childTnLst>
                                    <p:animEffect transition="out" filter="fad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B3CE10-6AE0-4EDE-A346-D72BFB3F8DD8}"/>
              </a:ext>
            </a:extLst>
          </p:cNvPr>
          <p:cNvSpPr>
            <a:spLocks noGrp="1"/>
          </p:cNvSpPr>
          <p:nvPr>
            <p:ph type="title"/>
          </p:nvPr>
        </p:nvSpPr>
        <p:spPr/>
        <p:txBody>
          <a:bodyPr/>
          <a:lstStyle/>
          <a:p>
            <a:r>
              <a:rPr lang="ru-RU" dirty="0"/>
              <a:t>Константные указатели</a:t>
            </a:r>
          </a:p>
        </p:txBody>
      </p:sp>
      <p:sp>
        <p:nvSpPr>
          <p:cNvPr id="4" name="TextBox 3">
            <a:extLst>
              <a:ext uri="{FF2B5EF4-FFF2-40B4-BE49-F238E27FC236}">
                <a16:creationId xmlns:a16="http://schemas.microsoft.com/office/drawing/2014/main" id="{94490C63-D633-42C9-9C42-6EBB55D4E8F9}"/>
              </a:ext>
            </a:extLst>
          </p:cNvPr>
          <p:cNvSpPr txBox="1"/>
          <p:nvPr/>
        </p:nvSpPr>
        <p:spPr>
          <a:xfrm>
            <a:off x="1524000" y="1844824"/>
            <a:ext cx="9144000" cy="1754326"/>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 42;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F4BAB4EB-FC29-4342-A0FF-4C0CE19A66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9697" y="4509121"/>
            <a:ext cx="5852667" cy="1652159"/>
          </a:xfrm>
          <a:prstGeom prst="rect">
            <a:avLst/>
          </a:prstGeom>
        </p:spPr>
      </p:pic>
    </p:spTree>
    <p:extLst>
      <p:ext uri="{BB962C8B-B14F-4D97-AF65-F5344CB8AC3E}">
        <p14:creationId xmlns:p14="http://schemas.microsoft.com/office/powerpoint/2010/main" val="179382781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0172A8-9D17-423C-919A-6E9D7096D256}"/>
              </a:ext>
            </a:extLst>
          </p:cNvPr>
          <p:cNvSpPr>
            <a:spLocks noGrp="1"/>
          </p:cNvSpPr>
          <p:nvPr>
            <p:ph type="title"/>
          </p:nvPr>
        </p:nvSpPr>
        <p:spPr/>
        <p:txBody>
          <a:bodyPr>
            <a:normAutofit/>
          </a:bodyPr>
          <a:lstStyle/>
          <a:p>
            <a:r>
              <a:rPr lang="ru-RU" dirty="0"/>
              <a:t>Константные указатели на константу</a:t>
            </a:r>
          </a:p>
        </p:txBody>
      </p:sp>
      <p:sp>
        <p:nvSpPr>
          <p:cNvPr id="4" name="TextBox 3">
            <a:extLst>
              <a:ext uri="{FF2B5EF4-FFF2-40B4-BE49-F238E27FC236}">
                <a16:creationId xmlns:a16="http://schemas.microsoft.com/office/drawing/2014/main" id="{B53281C1-3939-4BE4-93DB-4F80606F7810}"/>
              </a:ext>
            </a:extLst>
          </p:cNvPr>
          <p:cNvSpPr txBox="1"/>
          <p:nvPr/>
        </p:nvSpPr>
        <p:spPr>
          <a:xfrm>
            <a:off x="1524000" y="1422815"/>
            <a:ext cx="8964488" cy="2585323"/>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 42;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данных через указатель:</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4F33DD47-9CF4-4624-8DA8-4B70A3AABF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5600" y="4293096"/>
            <a:ext cx="7388992" cy="1938696"/>
          </a:xfrm>
          <a:prstGeom prst="rect">
            <a:avLst/>
          </a:prstGeom>
        </p:spPr>
      </p:pic>
    </p:spTree>
    <p:extLst>
      <p:ext uri="{BB962C8B-B14F-4D97-AF65-F5344CB8AC3E}">
        <p14:creationId xmlns:p14="http://schemas.microsoft.com/office/powerpoint/2010/main" val="306243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7" end="7"/>
                                            </p:txEl>
                                          </p:spTgt>
                                        </p:tgtEl>
                                        <p:attrNameLst>
                                          <p:attrName>style.visibility</p:attrName>
                                        </p:attrNameLst>
                                      </p:cBhvr>
                                      <p:to>
                                        <p:strVal val="visible"/>
                                      </p:to>
                                    </p:set>
                                    <p:animEffect transition="in" filter="fade">
                                      <p:cBhvr>
                                        <p:cTn id="18" dur="500"/>
                                        <p:tgtEl>
                                          <p:spTgt spid="4">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fade">
                                      <p:cBhvr>
                                        <p:cTn id="21" dur="500"/>
                                        <p:tgtEl>
                                          <p:spTgt spid="4">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3E6065-A6EF-42EE-8A5C-ACDF6E9A377A}"/>
              </a:ext>
            </a:extLst>
          </p:cNvPr>
          <p:cNvSpPr>
            <a:spLocks noGrp="1"/>
          </p:cNvSpPr>
          <p:nvPr>
            <p:ph type="title"/>
          </p:nvPr>
        </p:nvSpPr>
        <p:spPr/>
        <p:txBody>
          <a:bodyPr/>
          <a:lstStyle/>
          <a:p>
            <a:r>
              <a:rPr lang="ru-RU" dirty="0"/>
              <a:t>Определение типа указателя</a:t>
            </a:r>
          </a:p>
        </p:txBody>
      </p:sp>
      <p:sp>
        <p:nvSpPr>
          <p:cNvPr id="4" name="TextBox 3">
            <a:extLst>
              <a:ext uri="{FF2B5EF4-FFF2-40B4-BE49-F238E27FC236}">
                <a16:creationId xmlns:a16="http://schemas.microsoft.com/office/drawing/2014/main" id="{C8882393-686F-456D-9F00-519F3259FFCC}"/>
              </a:ext>
            </a:extLst>
          </p:cNvPr>
          <p:cNvSpPr txBox="1"/>
          <p:nvPr/>
        </p:nvSpPr>
        <p:spPr>
          <a:xfrm>
            <a:off x="1631504" y="1916833"/>
            <a:ext cx="9036496" cy="3693319"/>
          </a:xfrm>
          <a:prstGeom prst="rect">
            <a:avLst/>
          </a:prstGeom>
          <a:noFill/>
        </p:spPr>
        <p:txBody>
          <a:bodyPr wrap="square">
            <a:spAutoFit/>
          </a:bodyPr>
          <a:lstStyle/>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p1 - это указатель на данные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p1;</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p2 - это указатель на данные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data = 42;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p3 - это константный указатель на данные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p3 = &amp;</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data</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p4 - это константный указатель на данные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p4 = &amp;data;</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46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animEffect transition="in" filter="fade">
                                      <p:cBhvr>
                                        <p:cTn id="25" dur="500"/>
                                        <p:tgtEl>
                                          <p:spTgt spid="4">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42C6FF-6E9D-4A50-A7C8-231606339B70}"/>
              </a:ext>
            </a:extLst>
          </p:cNvPr>
          <p:cNvSpPr>
            <a:spLocks noGrp="1"/>
          </p:cNvSpPr>
          <p:nvPr>
            <p:ph type="title"/>
          </p:nvPr>
        </p:nvSpPr>
        <p:spPr/>
        <p:txBody>
          <a:bodyPr>
            <a:normAutofit/>
          </a:bodyPr>
          <a:lstStyle/>
          <a:p>
            <a:r>
              <a:rPr lang="ru-RU" dirty="0"/>
              <a:t>Константность и указатели - итоги</a:t>
            </a:r>
          </a:p>
        </p:txBody>
      </p:sp>
      <p:sp>
        <p:nvSpPr>
          <p:cNvPr id="3" name="Объект 2">
            <a:extLst>
              <a:ext uri="{FF2B5EF4-FFF2-40B4-BE49-F238E27FC236}">
                <a16:creationId xmlns:a16="http://schemas.microsoft.com/office/drawing/2014/main" id="{C2F08493-7D45-4078-A22B-245BA25452CB}"/>
              </a:ext>
            </a:extLst>
          </p:cNvPr>
          <p:cNvSpPr>
            <a:spLocks noGrp="1"/>
          </p:cNvSpPr>
          <p:nvPr>
            <p:ph idx="1"/>
          </p:nvPr>
        </p:nvSpPr>
        <p:spPr/>
        <p:txBody>
          <a:bodyPr/>
          <a:lstStyle/>
          <a:p>
            <a:r>
              <a:rPr lang="ru-RU" dirty="0"/>
              <a:t>Указатели на константу хранят адрес константного объекта</a:t>
            </a:r>
          </a:p>
          <a:p>
            <a:pPr lvl="1"/>
            <a:r>
              <a:rPr lang="ru-RU" dirty="0"/>
              <a:t>Также ограничивают доступ к </a:t>
            </a:r>
            <a:r>
              <a:rPr lang="ru-RU" dirty="0" err="1"/>
              <a:t>неконстантным</a:t>
            </a:r>
            <a:endParaRPr lang="ru-RU" dirty="0"/>
          </a:p>
          <a:p>
            <a:r>
              <a:rPr lang="ru-RU" dirty="0"/>
              <a:t>Значение указателя также может быть константным</a:t>
            </a:r>
          </a:p>
          <a:p>
            <a:pPr lvl="1"/>
            <a:r>
              <a:rPr lang="ru-RU" dirty="0"/>
              <a:t>Указатель хранит адрес одного объекта</a:t>
            </a:r>
          </a:p>
        </p:txBody>
      </p:sp>
    </p:spTree>
    <p:extLst>
      <p:ext uri="{BB962C8B-B14F-4D97-AF65-F5344CB8AC3E}">
        <p14:creationId xmlns:p14="http://schemas.microsoft.com/office/powerpoint/2010/main" val="242148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1703388" y="188914"/>
            <a:ext cx="6624860" cy="6480175"/>
          </a:xfrm>
          <a:prstGeom prst="rect">
            <a:avLst/>
          </a:prstGeom>
          <a:solidFill>
            <a:schemeClr val="bg1"/>
          </a:solidFill>
          <a:ln w="9525">
            <a:solidFill>
              <a:schemeClr val="tx1"/>
            </a:solidFill>
            <a:miter lim="800000"/>
            <a:headEnd/>
            <a:tailEnd/>
          </a:ln>
        </p:spPr>
        <p:txBody>
          <a:bodyPr wrap="none" anchor="ctr"/>
          <a:lstStyle/>
          <a:p>
            <a:pPr>
              <a:tabLst>
                <a:tab pos="355600" algn="l"/>
              </a:tabLst>
            </a:pPr>
            <a:r>
              <a:rPr lang="ru-RU" sz="1100" b="1" dirty="0">
                <a:latin typeface="Courier New" pitchFamily="49" charset="0"/>
              </a:rPr>
              <a:t>#</a:t>
            </a:r>
            <a:r>
              <a:rPr lang="ru-RU" sz="1100" b="1" dirty="0" err="1">
                <a:latin typeface="Courier New" pitchFamily="49" charset="0"/>
              </a:rPr>
              <a:t>include</a:t>
            </a:r>
            <a:r>
              <a:rPr lang="ru-RU" sz="1100" b="1" dirty="0">
                <a:latin typeface="Courier New" pitchFamily="49" charset="0"/>
              </a:rPr>
              <a:t> &lt;</a:t>
            </a:r>
            <a:r>
              <a:rPr lang="en-US" sz="1100" b="1" dirty="0">
                <a:latin typeface="Courier New" pitchFamily="49" charset="0"/>
              </a:rPr>
              <a:t>iostream</a:t>
            </a:r>
            <a:r>
              <a:rPr lang="ru-RU" sz="1100" b="1" dirty="0">
                <a:latin typeface="Courier New" pitchFamily="49" charset="0"/>
              </a:rPr>
              <a:t>&gt;</a:t>
            </a:r>
          </a:p>
          <a:p>
            <a:pPr>
              <a:tabLst>
                <a:tab pos="355600" algn="l"/>
              </a:tabLst>
            </a:pPr>
            <a:r>
              <a:rPr lang="en-US" sz="1100" b="1" dirty="0">
                <a:latin typeface="Courier New" pitchFamily="49" charset="0"/>
              </a:rPr>
              <a:t>using namespace std;</a:t>
            </a:r>
            <a:endParaRPr lang="ru-RU" sz="1100" b="1" dirty="0">
              <a:latin typeface="Courier New" pitchFamily="49" charset="0"/>
            </a:endParaRPr>
          </a:p>
          <a:p>
            <a:pPr>
              <a:tabLst>
                <a:tab pos="355600" algn="l"/>
              </a:tabLst>
            </a:pPr>
            <a:r>
              <a:rPr lang="ru-RU" sz="1100" b="1" dirty="0" err="1">
                <a:latin typeface="Courier New" pitchFamily="49" charset="0"/>
              </a:rPr>
              <a:t>struct</a:t>
            </a:r>
            <a:r>
              <a:rPr lang="ru-RU" sz="1100" b="1" dirty="0">
                <a:latin typeface="Courier New" pitchFamily="49" charset="0"/>
              </a:rPr>
              <a:t> </a:t>
            </a:r>
            <a:r>
              <a:rPr lang="ru-RU" sz="1100" b="1" dirty="0" err="1">
                <a:latin typeface="Courier New" pitchFamily="49" charset="0"/>
              </a:rPr>
              <a:t>tagPoint</a:t>
            </a:r>
            <a:endParaRPr lang="ru-RU" sz="1100" b="1" dirty="0">
              <a:latin typeface="Courier New" pitchFamily="49" charset="0"/>
            </a:endParaRP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x, y;</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pPoint</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pPoint</a:t>
            </a:r>
            <a:r>
              <a:rPr lang="ru-RU" sz="1100" b="1" dirty="0">
                <a:latin typeface="Courier New" pitchFamily="49" charset="0"/>
              </a:rPr>
              <a:t>-&gt;x</a:t>
            </a:r>
            <a:r>
              <a:rPr lang="en-US" sz="1100" b="1" dirty="0">
                <a:latin typeface="Courier New" pitchFamily="49" charset="0"/>
              </a:rPr>
              <a:t> &lt;&lt; ", " &lt;&lt; (</a:t>
            </a:r>
            <a:r>
              <a:rPr lang="ru-RU" sz="1100" b="1" dirty="0">
                <a:latin typeface="Courier New" pitchFamily="49" charset="0"/>
              </a:rPr>
              <a:t>*</a:t>
            </a:r>
            <a:r>
              <a:rPr lang="ru-RU" sz="1100" b="1" dirty="0" err="1">
                <a:latin typeface="Courier New" pitchFamily="49" charset="0"/>
              </a:rPr>
              <a:t>pPoint</a:t>
            </a:r>
            <a:r>
              <a:rPr lang="ru-RU" sz="1100" b="1" dirty="0">
                <a:latin typeface="Courier New" pitchFamily="49" charset="0"/>
              </a:rPr>
              <a:t>).y</a:t>
            </a:r>
            <a:r>
              <a:rPr lang="en-US" sz="1100" b="1" dirty="0">
                <a:latin typeface="Courier New" pitchFamily="49" charset="0"/>
              </a:rPr>
              <a:t> &lt;&lt; "</a:t>
            </a:r>
            <a:r>
              <a:rPr lang="ru-RU" sz="1100" b="1" dirty="0">
                <a:latin typeface="Courier New" pitchFamily="49" charset="0"/>
              </a:rPr>
              <a:t>)</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t>
            </a:r>
            <a:r>
              <a:rPr lang="ru-RU" sz="1100" b="1" dirty="0" err="1">
                <a:latin typeface="Courier New" pitchFamily="49" charset="0"/>
              </a:rPr>
              <a:t>int</a:t>
            </a:r>
            <a:r>
              <a:rPr lang="ru-RU" sz="1100" b="1" dirty="0">
                <a:latin typeface="Courier New" pitchFamily="49" charset="0"/>
              </a:rPr>
              <a:t> *a, </a:t>
            </a:r>
            <a:r>
              <a:rPr lang="ru-RU" sz="1100" b="1" dirty="0" err="1">
                <a:latin typeface="Courier New" pitchFamily="49" charset="0"/>
              </a:rPr>
              <a:t>int</a:t>
            </a:r>
            <a:r>
              <a:rPr lang="ru-RU" sz="1100" b="1" dirty="0">
                <a:latin typeface="Courier New" pitchFamily="49" charset="0"/>
              </a:rPr>
              <a:t> *b)</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temp</a:t>
            </a:r>
            <a:r>
              <a:rPr lang="ru-RU" sz="1100" b="1" dirty="0">
                <a:latin typeface="Courier New" pitchFamily="49" charset="0"/>
              </a:rPr>
              <a:t> = *a;</a:t>
            </a:r>
          </a:p>
          <a:p>
            <a:pPr>
              <a:tabLst>
                <a:tab pos="355600" algn="l"/>
              </a:tabLst>
            </a:pPr>
            <a:r>
              <a:rPr lang="ru-RU" sz="1100" b="1" dirty="0">
                <a:latin typeface="Courier New" pitchFamily="49" charset="0"/>
              </a:rPr>
              <a:t>	*a = *b;</a:t>
            </a:r>
          </a:p>
          <a:p>
            <a:pPr>
              <a:tabLst>
                <a:tab pos="355600" algn="l"/>
              </a:tabLst>
            </a:pPr>
            <a:r>
              <a:rPr lang="ru-RU" sz="1100" b="1" dirty="0">
                <a:latin typeface="Courier New" pitchFamily="49" charset="0"/>
              </a:rPr>
              <a:t>	*b = </a:t>
            </a:r>
            <a:r>
              <a:rPr lang="ru-RU" sz="1100" b="1" dirty="0" err="1">
                <a:latin typeface="Courier New" pitchFamily="49" charset="0"/>
              </a:rPr>
              <a:t>temp</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main</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 0;</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 = 1, </a:t>
            </a:r>
            <a:r>
              <a:rPr lang="ru-RU" sz="1100" b="1" dirty="0" err="1">
                <a:latin typeface="Courier New" pitchFamily="49" charset="0"/>
              </a:rPr>
              <a:t>two</a:t>
            </a:r>
            <a:r>
              <a:rPr lang="ru-RU" sz="1100" b="1" dirty="0">
                <a:latin typeface="Courier New" pitchFamily="49" charset="0"/>
              </a:rPr>
              <a:t> = 2;</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&amp;</a:t>
            </a:r>
            <a:r>
              <a:rPr lang="ru-RU" sz="1100" b="1" dirty="0" err="1">
                <a:latin typeface="Courier New" pitchFamily="49" charset="0"/>
              </a:rPr>
              <a:t>value</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pnt</a:t>
            </a:r>
            <a:r>
              <a:rPr lang="ru-RU" sz="1100" b="1" dirty="0">
                <a:latin typeface="Courier New" pitchFamily="49" charset="0"/>
              </a:rPr>
              <a:t> = {10, 20};</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1;</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a:t>
            </a:r>
            <a:r>
              <a:rPr lang="ru-RU" sz="1100" b="1" dirty="0" err="1">
                <a:latin typeface="Courier New" pitchFamily="49" charset="0"/>
              </a:rPr>
              <a:t>two</a:t>
            </a:r>
            <a:r>
              <a:rPr lang="ru-RU" sz="1100" b="1" dirty="0">
                <a:latin typeface="Courier New" pitchFamily="49" charset="0"/>
              </a:rPr>
              <a:t>=</a:t>
            </a:r>
            <a:r>
              <a:rPr lang="en-US" sz="1100" b="1" dirty="0">
                <a:latin typeface="Courier New" pitchFamily="49" charset="0"/>
              </a:rPr>
              <a:t>" &lt;&lt; </a:t>
            </a:r>
            <a:r>
              <a:rPr lang="ru-RU" sz="1100" b="1" dirty="0" err="1">
                <a:latin typeface="Courier New" pitchFamily="49" charset="0"/>
              </a:rPr>
              <a:t>two</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(&amp;</a:t>
            </a:r>
            <a:r>
              <a:rPr lang="ru-RU" sz="1100" b="1" dirty="0" err="1">
                <a:latin typeface="Courier New" pitchFamily="49" charset="0"/>
              </a:rPr>
              <a:t>one</a:t>
            </a:r>
            <a:r>
              <a:rPr lang="ru-RU" sz="1100" b="1" dirty="0">
                <a:latin typeface="Courier New" pitchFamily="49" charset="0"/>
              </a:rPr>
              <a:t>, &amp;</a:t>
            </a:r>
            <a:r>
              <a:rPr lang="ru-RU" sz="1100" b="1" dirty="0" err="1">
                <a:latin typeface="Courier New" pitchFamily="49" charset="0"/>
              </a:rPr>
              <a:t>two</a:t>
            </a: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 two= " &lt;&lt; two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(&amp;</a:t>
            </a:r>
            <a:r>
              <a:rPr lang="ru-RU" sz="1100" b="1" dirty="0" err="1">
                <a:latin typeface="Courier New" pitchFamily="49" charset="0"/>
              </a:rPr>
              <a:t>pnt</a:t>
            </a:r>
            <a:r>
              <a:rPr lang="ru-RU" sz="1100" b="1" dirty="0">
                <a:latin typeface="Courier New" pitchFamily="49" charset="0"/>
              </a:rPr>
              <a:t>);</a:t>
            </a:r>
          </a:p>
          <a:p>
            <a:pPr>
              <a:tabLst>
                <a:tab pos="355600" algn="l"/>
              </a:tabLst>
            </a:pPr>
            <a:r>
              <a:rPr lang="ru-RU" sz="1100" b="1" dirty="0">
                <a:latin typeface="Courier New" pitchFamily="49" charset="0"/>
              </a:rPr>
              <a:t>	</a:t>
            </a:r>
          </a:p>
          <a:p>
            <a:pPr>
              <a:tabLst>
                <a:tab pos="355600" algn="l"/>
              </a:tabLst>
            </a:pPr>
            <a:r>
              <a:rPr lang="ru-RU" sz="1100" b="1" dirty="0">
                <a:latin typeface="Courier New" pitchFamily="49" charset="0"/>
              </a:rPr>
              <a:t>	</a:t>
            </a:r>
            <a:r>
              <a:rPr lang="ru-RU" sz="1100" b="1" dirty="0" err="1">
                <a:latin typeface="Courier New" pitchFamily="49" charset="0"/>
              </a:rPr>
              <a:t>return</a:t>
            </a:r>
            <a:r>
              <a:rPr lang="ru-RU" sz="1100" b="1" dirty="0">
                <a:latin typeface="Courier New" pitchFamily="49" charset="0"/>
              </a:rPr>
              <a:t> 0;</a:t>
            </a:r>
          </a:p>
          <a:p>
            <a:pPr>
              <a:tabLst>
                <a:tab pos="355600" algn="l"/>
              </a:tabLst>
            </a:pPr>
            <a:r>
              <a:rPr lang="ru-RU" sz="1100" b="1" dirty="0">
                <a:latin typeface="Courier New" pitchFamily="49" charset="0"/>
              </a:rPr>
              <a:t>}</a:t>
            </a:r>
          </a:p>
        </p:txBody>
      </p:sp>
      <p:sp>
        <p:nvSpPr>
          <p:cNvPr id="48133" name="Rectangle 5"/>
          <p:cNvSpPr>
            <a:spLocks noChangeArrowheads="1"/>
          </p:cNvSpPr>
          <p:nvPr/>
        </p:nvSpPr>
        <p:spPr bwMode="auto">
          <a:xfrm>
            <a:off x="8040217" y="4595813"/>
            <a:ext cx="2520975" cy="2160588"/>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value is 0</a:t>
            </a:r>
          </a:p>
          <a:p>
            <a:r>
              <a:rPr lang="en-US" b="1">
                <a:latin typeface="Courier New" pitchFamily="49" charset="0"/>
              </a:rPr>
              <a:t>now value is 1</a:t>
            </a:r>
          </a:p>
          <a:p>
            <a:endParaRPr lang="en-US" b="1">
              <a:latin typeface="Courier New" pitchFamily="49" charset="0"/>
            </a:endParaRPr>
          </a:p>
          <a:p>
            <a:r>
              <a:rPr lang="en-US" b="1">
                <a:latin typeface="Courier New" pitchFamily="49" charset="0"/>
              </a:rPr>
              <a:t>one=1, two=2</a:t>
            </a:r>
          </a:p>
          <a:p>
            <a:r>
              <a:rPr lang="en-US" b="1">
                <a:latin typeface="Courier New" pitchFamily="49" charset="0"/>
              </a:rPr>
              <a:t>now one=2, two=1</a:t>
            </a:r>
          </a:p>
          <a:p>
            <a:endParaRPr lang="en-US" b="1">
              <a:latin typeface="Courier New" pitchFamily="49" charset="0"/>
            </a:endParaRPr>
          </a:p>
          <a:p>
            <a:r>
              <a:rPr lang="en-US" b="1">
                <a:latin typeface="Courier New" pitchFamily="49" charset="0"/>
              </a:rPr>
              <a:t>point is (10, 20)</a:t>
            </a:r>
            <a:endParaRPr lang="ru-RU" b="1">
              <a:latin typeface="Courier New" pitchFamily="49" charset="0"/>
            </a:endParaRPr>
          </a:p>
        </p:txBody>
      </p:sp>
      <p:sp>
        <p:nvSpPr>
          <p:cNvPr id="48135" name="Rectangle 7"/>
          <p:cNvSpPr>
            <a:spLocks noChangeArrowheads="1"/>
          </p:cNvSpPr>
          <p:nvPr/>
        </p:nvSpPr>
        <p:spPr bwMode="auto">
          <a:xfrm>
            <a:off x="2063750" y="459581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6" name="Rectangle 8"/>
          <p:cNvSpPr>
            <a:spLocks noChangeArrowheads="1"/>
          </p:cNvSpPr>
          <p:nvPr/>
        </p:nvSpPr>
        <p:spPr bwMode="auto">
          <a:xfrm>
            <a:off x="2063750" y="4751388"/>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7" name="Rectangle 9"/>
          <p:cNvSpPr>
            <a:spLocks noChangeArrowheads="1"/>
          </p:cNvSpPr>
          <p:nvPr/>
        </p:nvSpPr>
        <p:spPr bwMode="auto">
          <a:xfrm>
            <a:off x="2063750" y="4906963"/>
            <a:ext cx="4248274" cy="201612"/>
          </a:xfrm>
          <a:prstGeom prst="rect">
            <a:avLst/>
          </a:prstGeom>
          <a:noFill/>
          <a:ln w="19050">
            <a:solidFill>
              <a:schemeClr val="hlink"/>
            </a:solidFill>
            <a:miter lim="800000"/>
            <a:headEnd/>
            <a:tailEnd/>
          </a:ln>
        </p:spPr>
        <p:txBody>
          <a:bodyPr wrap="none" anchor="ctr"/>
          <a:lstStyle/>
          <a:p>
            <a:endParaRPr lang="ru-RU"/>
          </a:p>
        </p:txBody>
      </p:sp>
      <p:sp>
        <p:nvSpPr>
          <p:cNvPr id="48138" name="Rectangle 10"/>
          <p:cNvSpPr>
            <a:spLocks noChangeArrowheads="1"/>
          </p:cNvSpPr>
          <p:nvPr/>
        </p:nvSpPr>
        <p:spPr bwMode="auto">
          <a:xfrm>
            <a:off x="2063750" y="5253039"/>
            <a:ext cx="4032250" cy="249237"/>
          </a:xfrm>
          <a:prstGeom prst="rect">
            <a:avLst/>
          </a:prstGeom>
          <a:noFill/>
          <a:ln w="19050">
            <a:solidFill>
              <a:schemeClr val="hlink"/>
            </a:solidFill>
            <a:miter lim="800000"/>
            <a:headEnd/>
            <a:tailEnd/>
          </a:ln>
        </p:spPr>
        <p:txBody>
          <a:bodyPr wrap="none" anchor="ctr"/>
          <a:lstStyle/>
          <a:p>
            <a:endParaRPr lang="ru-RU"/>
          </a:p>
        </p:txBody>
      </p:sp>
      <p:sp>
        <p:nvSpPr>
          <p:cNvPr id="48139" name="Rectangle 11"/>
          <p:cNvSpPr>
            <a:spLocks noChangeArrowheads="1"/>
          </p:cNvSpPr>
          <p:nvPr/>
        </p:nvSpPr>
        <p:spPr bwMode="auto">
          <a:xfrm>
            <a:off x="2063750" y="5445126"/>
            <a:ext cx="4032250" cy="201613"/>
          </a:xfrm>
          <a:prstGeom prst="rect">
            <a:avLst/>
          </a:prstGeom>
          <a:noFill/>
          <a:ln w="19050">
            <a:solidFill>
              <a:schemeClr val="hlink"/>
            </a:solidFill>
            <a:miter lim="800000"/>
            <a:headEnd/>
            <a:tailEnd/>
          </a:ln>
        </p:spPr>
        <p:txBody>
          <a:bodyPr wrap="none" anchor="ctr"/>
          <a:lstStyle/>
          <a:p>
            <a:endParaRPr lang="ru-RU"/>
          </a:p>
        </p:txBody>
      </p:sp>
      <p:sp>
        <p:nvSpPr>
          <p:cNvPr id="48140" name="Rectangle 12"/>
          <p:cNvSpPr>
            <a:spLocks noChangeArrowheads="1"/>
          </p:cNvSpPr>
          <p:nvPr/>
        </p:nvSpPr>
        <p:spPr bwMode="auto">
          <a:xfrm>
            <a:off x="2063750" y="5589588"/>
            <a:ext cx="4680322" cy="201612"/>
          </a:xfrm>
          <a:prstGeom prst="rect">
            <a:avLst/>
          </a:prstGeom>
          <a:noFill/>
          <a:ln w="19050">
            <a:solidFill>
              <a:schemeClr val="hlink"/>
            </a:solidFill>
            <a:miter lim="800000"/>
            <a:headEnd/>
            <a:tailEnd/>
          </a:ln>
        </p:spPr>
        <p:txBody>
          <a:bodyPr wrap="none" anchor="ctr"/>
          <a:lstStyle/>
          <a:p>
            <a:endParaRPr lang="ru-RU"/>
          </a:p>
        </p:txBody>
      </p:sp>
      <p:sp>
        <p:nvSpPr>
          <p:cNvPr id="48141" name="Rectangle 13"/>
          <p:cNvSpPr>
            <a:spLocks noChangeArrowheads="1"/>
          </p:cNvSpPr>
          <p:nvPr/>
        </p:nvSpPr>
        <p:spPr bwMode="auto">
          <a:xfrm>
            <a:off x="2063750" y="5949951"/>
            <a:ext cx="4032250" cy="201613"/>
          </a:xfrm>
          <a:prstGeom prst="rect">
            <a:avLst/>
          </a:prstGeom>
          <a:noFill/>
          <a:ln w="19050">
            <a:solidFill>
              <a:schemeClr val="hlink"/>
            </a:solidFill>
            <a:miter lim="800000"/>
            <a:headEnd/>
            <a:tailEnd/>
          </a:ln>
        </p:spPr>
        <p:txBody>
          <a:bodyPr wrap="none" anchor="ctr"/>
          <a:lstStyle/>
          <a:p>
            <a:endParaRPr lang="ru-RU"/>
          </a:p>
        </p:txBody>
      </p:sp>
    </p:spTree>
    <p:extLst>
      <p:ext uri="{BB962C8B-B14F-4D97-AF65-F5344CB8AC3E}">
        <p14:creationId xmlns:p14="http://schemas.microsoft.com/office/powerpoint/2010/main" val="5819176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animEffect transition="in" filter="fade">
                                      <p:cBhvr>
                                        <p:cTn id="7" dur="2000"/>
                                        <p:tgtEl>
                                          <p:spTgt spid="4813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132">
                                            <p:txEl>
                                              <p:pRg st="3" end="3"/>
                                            </p:txEl>
                                          </p:spTgt>
                                        </p:tgtEl>
                                        <p:attrNameLst>
                                          <p:attrName>style.visibility</p:attrName>
                                        </p:attrNameLst>
                                      </p:cBhvr>
                                      <p:to>
                                        <p:strVal val="visible"/>
                                      </p:to>
                                    </p:set>
                                    <p:animEffect transition="in" filter="fade">
                                      <p:cBhvr>
                                        <p:cTn id="10" dur="2000"/>
                                        <p:tgtEl>
                                          <p:spTgt spid="4813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8132">
                                            <p:txEl>
                                              <p:pRg st="4" end="4"/>
                                            </p:txEl>
                                          </p:spTgt>
                                        </p:tgtEl>
                                        <p:attrNameLst>
                                          <p:attrName>style.visibility</p:attrName>
                                        </p:attrNameLst>
                                      </p:cBhvr>
                                      <p:to>
                                        <p:strVal val="visible"/>
                                      </p:to>
                                    </p:set>
                                    <p:animEffect transition="in" filter="fade">
                                      <p:cBhvr>
                                        <p:cTn id="13" dur="2000"/>
                                        <p:tgtEl>
                                          <p:spTgt spid="4813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8132">
                                            <p:txEl>
                                              <p:pRg st="5" end="5"/>
                                            </p:txEl>
                                          </p:spTgt>
                                        </p:tgtEl>
                                        <p:attrNameLst>
                                          <p:attrName>style.visibility</p:attrName>
                                        </p:attrNameLst>
                                      </p:cBhvr>
                                      <p:to>
                                        <p:strVal val="visible"/>
                                      </p:to>
                                    </p:set>
                                    <p:animEffect transition="in" filter="fade">
                                      <p:cBhvr>
                                        <p:cTn id="16" dur="2000"/>
                                        <p:tgtEl>
                                          <p:spTgt spid="4813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8132">
                                            <p:txEl>
                                              <p:pRg st="7" end="7"/>
                                            </p:txEl>
                                          </p:spTgt>
                                        </p:tgtEl>
                                        <p:attrNameLst>
                                          <p:attrName>style.visibility</p:attrName>
                                        </p:attrNameLst>
                                      </p:cBhvr>
                                      <p:to>
                                        <p:strVal val="visible"/>
                                      </p:to>
                                    </p:set>
                                    <p:animEffect transition="in" filter="fade">
                                      <p:cBhvr>
                                        <p:cTn id="21" dur="2000"/>
                                        <p:tgtEl>
                                          <p:spTgt spid="4813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8132">
                                            <p:txEl>
                                              <p:pRg st="8" end="8"/>
                                            </p:txEl>
                                          </p:spTgt>
                                        </p:tgtEl>
                                        <p:attrNameLst>
                                          <p:attrName>style.visibility</p:attrName>
                                        </p:attrNameLst>
                                      </p:cBhvr>
                                      <p:to>
                                        <p:strVal val="visible"/>
                                      </p:to>
                                    </p:set>
                                    <p:animEffect transition="in" filter="fade">
                                      <p:cBhvr>
                                        <p:cTn id="24" dur="2000"/>
                                        <p:tgtEl>
                                          <p:spTgt spid="4813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8132">
                                            <p:txEl>
                                              <p:pRg st="9" end="9"/>
                                            </p:txEl>
                                          </p:spTgt>
                                        </p:tgtEl>
                                        <p:attrNameLst>
                                          <p:attrName>style.visibility</p:attrName>
                                        </p:attrNameLst>
                                      </p:cBhvr>
                                      <p:to>
                                        <p:strVal val="visible"/>
                                      </p:to>
                                    </p:set>
                                    <p:animEffect transition="in" filter="fade">
                                      <p:cBhvr>
                                        <p:cTn id="27" dur="2000"/>
                                        <p:tgtEl>
                                          <p:spTgt spid="4813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8132">
                                            <p:txEl>
                                              <p:pRg st="10" end="10"/>
                                            </p:txEl>
                                          </p:spTgt>
                                        </p:tgtEl>
                                        <p:attrNameLst>
                                          <p:attrName>style.visibility</p:attrName>
                                        </p:attrNameLst>
                                      </p:cBhvr>
                                      <p:to>
                                        <p:strVal val="visible"/>
                                      </p:to>
                                    </p:set>
                                    <p:animEffect transition="in" filter="fade">
                                      <p:cBhvr>
                                        <p:cTn id="30" dur="2000"/>
                                        <p:tgtEl>
                                          <p:spTgt spid="4813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8132">
                                            <p:txEl>
                                              <p:pRg st="12" end="12"/>
                                            </p:txEl>
                                          </p:spTgt>
                                        </p:tgtEl>
                                        <p:attrNameLst>
                                          <p:attrName>style.visibility</p:attrName>
                                        </p:attrNameLst>
                                      </p:cBhvr>
                                      <p:to>
                                        <p:strVal val="visible"/>
                                      </p:to>
                                    </p:set>
                                    <p:animEffect transition="in" filter="fade">
                                      <p:cBhvr>
                                        <p:cTn id="35" dur="2000"/>
                                        <p:tgtEl>
                                          <p:spTgt spid="4813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8132">
                                            <p:txEl>
                                              <p:pRg st="13" end="13"/>
                                            </p:txEl>
                                          </p:spTgt>
                                        </p:tgtEl>
                                        <p:attrNameLst>
                                          <p:attrName>style.visibility</p:attrName>
                                        </p:attrNameLst>
                                      </p:cBhvr>
                                      <p:to>
                                        <p:strVal val="visible"/>
                                      </p:to>
                                    </p:set>
                                    <p:animEffect transition="in" filter="fade">
                                      <p:cBhvr>
                                        <p:cTn id="38" dur="2000"/>
                                        <p:tgtEl>
                                          <p:spTgt spid="4813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8132">
                                            <p:txEl>
                                              <p:pRg st="14" end="14"/>
                                            </p:txEl>
                                          </p:spTgt>
                                        </p:tgtEl>
                                        <p:attrNameLst>
                                          <p:attrName>style.visibility</p:attrName>
                                        </p:attrNameLst>
                                      </p:cBhvr>
                                      <p:to>
                                        <p:strVal val="visible"/>
                                      </p:to>
                                    </p:set>
                                    <p:animEffect transition="in" filter="fade">
                                      <p:cBhvr>
                                        <p:cTn id="41" dur="2000"/>
                                        <p:tgtEl>
                                          <p:spTgt spid="48132">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8132">
                                            <p:txEl>
                                              <p:pRg st="15" end="15"/>
                                            </p:txEl>
                                          </p:spTgt>
                                        </p:tgtEl>
                                        <p:attrNameLst>
                                          <p:attrName>style.visibility</p:attrName>
                                        </p:attrNameLst>
                                      </p:cBhvr>
                                      <p:to>
                                        <p:strVal val="visible"/>
                                      </p:to>
                                    </p:set>
                                    <p:animEffect transition="in" filter="fade">
                                      <p:cBhvr>
                                        <p:cTn id="44" dur="2000"/>
                                        <p:tgtEl>
                                          <p:spTgt spid="48132">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8132">
                                            <p:txEl>
                                              <p:pRg st="16" end="16"/>
                                            </p:txEl>
                                          </p:spTgt>
                                        </p:tgtEl>
                                        <p:attrNameLst>
                                          <p:attrName>style.visibility</p:attrName>
                                        </p:attrNameLst>
                                      </p:cBhvr>
                                      <p:to>
                                        <p:strVal val="visible"/>
                                      </p:to>
                                    </p:set>
                                    <p:animEffect transition="in" filter="fade">
                                      <p:cBhvr>
                                        <p:cTn id="47" dur="2000"/>
                                        <p:tgtEl>
                                          <p:spTgt spid="48132">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8132">
                                            <p:txEl>
                                              <p:pRg st="17" end="17"/>
                                            </p:txEl>
                                          </p:spTgt>
                                        </p:tgtEl>
                                        <p:attrNameLst>
                                          <p:attrName>style.visibility</p:attrName>
                                        </p:attrNameLst>
                                      </p:cBhvr>
                                      <p:to>
                                        <p:strVal val="visible"/>
                                      </p:to>
                                    </p:set>
                                    <p:animEffect transition="in" filter="fade">
                                      <p:cBhvr>
                                        <p:cTn id="50" dur="2000"/>
                                        <p:tgtEl>
                                          <p:spTgt spid="48132">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8132">
                                            <p:txEl>
                                              <p:pRg st="19" end="19"/>
                                            </p:txEl>
                                          </p:spTgt>
                                        </p:tgtEl>
                                        <p:attrNameLst>
                                          <p:attrName>style.visibility</p:attrName>
                                        </p:attrNameLst>
                                      </p:cBhvr>
                                      <p:to>
                                        <p:strVal val="visible"/>
                                      </p:to>
                                    </p:set>
                                    <p:animEffect transition="in" filter="fade">
                                      <p:cBhvr>
                                        <p:cTn id="55" dur="2000"/>
                                        <p:tgtEl>
                                          <p:spTgt spid="48132">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8132">
                                            <p:txEl>
                                              <p:pRg st="20" end="20"/>
                                            </p:txEl>
                                          </p:spTgt>
                                        </p:tgtEl>
                                        <p:attrNameLst>
                                          <p:attrName>style.visibility</p:attrName>
                                        </p:attrNameLst>
                                      </p:cBhvr>
                                      <p:to>
                                        <p:strVal val="visible"/>
                                      </p:to>
                                    </p:set>
                                    <p:animEffect transition="in" filter="fade">
                                      <p:cBhvr>
                                        <p:cTn id="58" dur="2000"/>
                                        <p:tgtEl>
                                          <p:spTgt spid="48132">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8132">
                                            <p:txEl>
                                              <p:pRg st="21" end="21"/>
                                            </p:txEl>
                                          </p:spTgt>
                                        </p:tgtEl>
                                        <p:attrNameLst>
                                          <p:attrName>style.visibility</p:attrName>
                                        </p:attrNameLst>
                                      </p:cBhvr>
                                      <p:to>
                                        <p:strVal val="visible"/>
                                      </p:to>
                                    </p:set>
                                    <p:animEffect transition="in" filter="fade">
                                      <p:cBhvr>
                                        <p:cTn id="61" dur="2000"/>
                                        <p:tgtEl>
                                          <p:spTgt spid="48132">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8132">
                                            <p:txEl>
                                              <p:pRg st="22" end="22"/>
                                            </p:txEl>
                                          </p:spTgt>
                                        </p:tgtEl>
                                        <p:attrNameLst>
                                          <p:attrName>style.visibility</p:attrName>
                                        </p:attrNameLst>
                                      </p:cBhvr>
                                      <p:to>
                                        <p:strVal val="visible"/>
                                      </p:to>
                                    </p:set>
                                    <p:animEffect transition="in" filter="fade">
                                      <p:cBhvr>
                                        <p:cTn id="64" dur="2000"/>
                                        <p:tgtEl>
                                          <p:spTgt spid="48132">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8132">
                                            <p:txEl>
                                              <p:pRg st="23" end="23"/>
                                            </p:txEl>
                                          </p:spTgt>
                                        </p:tgtEl>
                                        <p:attrNameLst>
                                          <p:attrName>style.visibility</p:attrName>
                                        </p:attrNameLst>
                                      </p:cBhvr>
                                      <p:to>
                                        <p:strVal val="visible"/>
                                      </p:to>
                                    </p:set>
                                    <p:animEffect transition="in" filter="fade">
                                      <p:cBhvr>
                                        <p:cTn id="67" dur="2000"/>
                                        <p:tgtEl>
                                          <p:spTgt spid="48132">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8132">
                                            <p:txEl>
                                              <p:pRg st="24" end="24"/>
                                            </p:txEl>
                                          </p:spTgt>
                                        </p:tgtEl>
                                        <p:attrNameLst>
                                          <p:attrName>style.visibility</p:attrName>
                                        </p:attrNameLst>
                                      </p:cBhvr>
                                      <p:to>
                                        <p:strVal val="visible"/>
                                      </p:to>
                                    </p:set>
                                    <p:animEffect transition="in" filter="fade">
                                      <p:cBhvr>
                                        <p:cTn id="70" dur="2000"/>
                                        <p:tgtEl>
                                          <p:spTgt spid="48132">
                                            <p:txEl>
                                              <p:pRg st="24" end="2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8132">
                                            <p:txEl>
                                              <p:pRg st="26" end="26"/>
                                            </p:txEl>
                                          </p:spTgt>
                                        </p:tgtEl>
                                        <p:attrNameLst>
                                          <p:attrName>style.visibility</p:attrName>
                                        </p:attrNameLst>
                                      </p:cBhvr>
                                      <p:to>
                                        <p:strVal val="visible"/>
                                      </p:to>
                                    </p:set>
                                    <p:animEffect transition="in" filter="fade">
                                      <p:cBhvr>
                                        <p:cTn id="75" dur="2000"/>
                                        <p:tgtEl>
                                          <p:spTgt spid="48132">
                                            <p:txEl>
                                              <p:pRg st="26" end="26"/>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8132">
                                            <p:txEl>
                                              <p:pRg st="27" end="27"/>
                                            </p:txEl>
                                          </p:spTgt>
                                        </p:tgtEl>
                                        <p:attrNameLst>
                                          <p:attrName>style.visibility</p:attrName>
                                        </p:attrNameLst>
                                      </p:cBhvr>
                                      <p:to>
                                        <p:strVal val="visible"/>
                                      </p:to>
                                    </p:set>
                                    <p:animEffect transition="in" filter="fade">
                                      <p:cBhvr>
                                        <p:cTn id="78" dur="2000"/>
                                        <p:tgtEl>
                                          <p:spTgt spid="48132">
                                            <p:txEl>
                                              <p:pRg st="27" end="27"/>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8132">
                                            <p:txEl>
                                              <p:pRg st="28" end="28"/>
                                            </p:txEl>
                                          </p:spTgt>
                                        </p:tgtEl>
                                        <p:attrNameLst>
                                          <p:attrName>style.visibility</p:attrName>
                                        </p:attrNameLst>
                                      </p:cBhvr>
                                      <p:to>
                                        <p:strVal val="visible"/>
                                      </p:to>
                                    </p:set>
                                    <p:animEffect transition="in" filter="fade">
                                      <p:cBhvr>
                                        <p:cTn id="81" dur="2000"/>
                                        <p:tgtEl>
                                          <p:spTgt spid="48132">
                                            <p:txEl>
                                              <p:pRg st="28" end="2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8132">
                                            <p:txEl>
                                              <p:pRg st="30" end="30"/>
                                            </p:txEl>
                                          </p:spTgt>
                                        </p:tgtEl>
                                        <p:attrNameLst>
                                          <p:attrName>style.visibility</p:attrName>
                                        </p:attrNameLst>
                                      </p:cBhvr>
                                      <p:to>
                                        <p:strVal val="visible"/>
                                      </p:to>
                                    </p:set>
                                    <p:animEffect transition="in" filter="fade">
                                      <p:cBhvr>
                                        <p:cTn id="86" dur="2000"/>
                                        <p:tgtEl>
                                          <p:spTgt spid="48132">
                                            <p:txEl>
                                              <p:pRg st="30" end="3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48132">
                                            <p:txEl>
                                              <p:pRg st="31" end="31"/>
                                            </p:txEl>
                                          </p:spTgt>
                                        </p:tgtEl>
                                        <p:attrNameLst>
                                          <p:attrName>style.visibility</p:attrName>
                                        </p:attrNameLst>
                                      </p:cBhvr>
                                      <p:to>
                                        <p:strVal val="visible"/>
                                      </p:to>
                                    </p:set>
                                    <p:animEffect transition="in" filter="fade">
                                      <p:cBhvr>
                                        <p:cTn id="89" dur="2000"/>
                                        <p:tgtEl>
                                          <p:spTgt spid="48132">
                                            <p:txEl>
                                              <p:pRg st="31" end="31"/>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48132">
                                            <p:txEl>
                                              <p:pRg st="32" end="32"/>
                                            </p:txEl>
                                          </p:spTgt>
                                        </p:tgtEl>
                                        <p:attrNameLst>
                                          <p:attrName>style.visibility</p:attrName>
                                        </p:attrNameLst>
                                      </p:cBhvr>
                                      <p:to>
                                        <p:strVal val="visible"/>
                                      </p:to>
                                    </p:set>
                                    <p:animEffect transition="in" filter="fade">
                                      <p:cBhvr>
                                        <p:cTn id="92" dur="2000"/>
                                        <p:tgtEl>
                                          <p:spTgt spid="48132">
                                            <p:txEl>
                                              <p:pRg st="32" end="3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8132">
                                            <p:txEl>
                                              <p:pRg st="34" end="34"/>
                                            </p:txEl>
                                          </p:spTgt>
                                        </p:tgtEl>
                                        <p:attrNameLst>
                                          <p:attrName>style.visibility</p:attrName>
                                        </p:attrNameLst>
                                      </p:cBhvr>
                                      <p:to>
                                        <p:strVal val="visible"/>
                                      </p:to>
                                    </p:set>
                                    <p:animEffect transition="in" filter="fade">
                                      <p:cBhvr>
                                        <p:cTn id="97" dur="2000"/>
                                        <p:tgtEl>
                                          <p:spTgt spid="48132">
                                            <p:txEl>
                                              <p:pRg st="34" end="34"/>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48132">
                                            <p:txEl>
                                              <p:pRg st="35" end="35"/>
                                            </p:txEl>
                                          </p:spTgt>
                                        </p:tgtEl>
                                        <p:attrNameLst>
                                          <p:attrName>style.visibility</p:attrName>
                                        </p:attrNameLst>
                                      </p:cBhvr>
                                      <p:to>
                                        <p:strVal val="visible"/>
                                      </p:to>
                                    </p:set>
                                    <p:animEffect transition="in" filter="fade">
                                      <p:cBhvr>
                                        <p:cTn id="100" dur="2000"/>
                                        <p:tgtEl>
                                          <p:spTgt spid="48132">
                                            <p:txEl>
                                              <p:pRg st="35" end="35"/>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48132">
                                            <p:txEl>
                                              <p:pRg st="36" end="36"/>
                                            </p:txEl>
                                          </p:spTgt>
                                        </p:tgtEl>
                                        <p:attrNameLst>
                                          <p:attrName>style.visibility</p:attrName>
                                        </p:attrNameLst>
                                      </p:cBhvr>
                                      <p:to>
                                        <p:strVal val="visible"/>
                                      </p:to>
                                    </p:set>
                                    <p:animEffect transition="in" filter="fade">
                                      <p:cBhvr>
                                        <p:cTn id="103" dur="2000"/>
                                        <p:tgtEl>
                                          <p:spTgt spid="48132">
                                            <p:txEl>
                                              <p:pRg st="36" end="36"/>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48132">
                                            <p:txEl>
                                              <p:pRg st="37" end="37"/>
                                            </p:txEl>
                                          </p:spTgt>
                                        </p:tgtEl>
                                        <p:attrNameLst>
                                          <p:attrName>style.visibility</p:attrName>
                                        </p:attrNameLst>
                                      </p:cBhvr>
                                      <p:to>
                                        <p:strVal val="visible"/>
                                      </p:to>
                                    </p:set>
                                    <p:animEffect transition="in" filter="fade">
                                      <p:cBhvr>
                                        <p:cTn id="106" dur="2000"/>
                                        <p:tgtEl>
                                          <p:spTgt spid="48132">
                                            <p:txEl>
                                              <p:pRg st="37" end="37"/>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8135"/>
                                        </p:tgtEl>
                                        <p:attrNameLst>
                                          <p:attrName>style.visibility</p:attrName>
                                        </p:attrNameLst>
                                      </p:cBhvr>
                                      <p:to>
                                        <p:strVal val="visible"/>
                                      </p:to>
                                    </p:set>
                                    <p:animEffect transition="in" filter="fade">
                                      <p:cBhvr>
                                        <p:cTn id="111" dur="500"/>
                                        <p:tgtEl>
                                          <p:spTgt spid="48135"/>
                                        </p:tgtEl>
                                      </p:cBhvr>
                                    </p:animEffect>
                                  </p:childTnLst>
                                </p:cTn>
                              </p:par>
                            </p:childTnLst>
                          </p:cTn>
                        </p:par>
                        <p:par>
                          <p:cTn id="112" fill="hold">
                            <p:stCondLst>
                              <p:cond delay="500"/>
                            </p:stCondLst>
                            <p:childTnLst>
                              <p:par>
                                <p:cTn id="113" presetID="10" presetClass="entr" presetSubtype="0" fill="hold" nodeType="afterEffect">
                                  <p:stCondLst>
                                    <p:cond delay="0"/>
                                  </p:stCondLst>
                                  <p:childTnLst>
                                    <p:set>
                                      <p:cBhvr>
                                        <p:cTn id="114" dur="1" fill="hold">
                                          <p:stCondLst>
                                            <p:cond delay="0"/>
                                          </p:stCondLst>
                                        </p:cTn>
                                        <p:tgtEl>
                                          <p:spTgt spid="48133">
                                            <p:txEl>
                                              <p:pRg st="0" end="0"/>
                                            </p:txEl>
                                          </p:spTgt>
                                        </p:tgtEl>
                                        <p:attrNameLst>
                                          <p:attrName>style.visibility</p:attrName>
                                        </p:attrNameLst>
                                      </p:cBhvr>
                                      <p:to>
                                        <p:strVal val="visible"/>
                                      </p:to>
                                    </p:set>
                                    <p:animEffect transition="in" filter="fade">
                                      <p:cBhvr>
                                        <p:cTn id="115" dur="2000"/>
                                        <p:tgtEl>
                                          <p:spTgt spid="48133">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8136"/>
                                        </p:tgtEl>
                                        <p:attrNameLst>
                                          <p:attrName>style.visibility</p:attrName>
                                        </p:attrNameLst>
                                      </p:cBhvr>
                                      <p:to>
                                        <p:strVal val="visible"/>
                                      </p:to>
                                    </p:set>
                                    <p:animEffect transition="in" filter="fade">
                                      <p:cBhvr>
                                        <p:cTn id="120" dur="500"/>
                                        <p:tgtEl>
                                          <p:spTgt spid="48136"/>
                                        </p:tgtEl>
                                      </p:cBhvr>
                                    </p:animEffect>
                                  </p:childTnLst>
                                </p:cTn>
                              </p:par>
                              <p:par>
                                <p:cTn id="121" presetID="10" presetClass="exit" presetSubtype="0" fill="hold" grpId="1" nodeType="withEffect">
                                  <p:stCondLst>
                                    <p:cond delay="0"/>
                                  </p:stCondLst>
                                  <p:childTnLst>
                                    <p:animEffect transition="out" filter="fade">
                                      <p:cBhvr>
                                        <p:cTn id="122" dur="500"/>
                                        <p:tgtEl>
                                          <p:spTgt spid="48135"/>
                                        </p:tgtEl>
                                      </p:cBhvr>
                                    </p:animEffect>
                                    <p:set>
                                      <p:cBhvr>
                                        <p:cTn id="123" dur="1" fill="hold">
                                          <p:stCondLst>
                                            <p:cond delay="499"/>
                                          </p:stCondLst>
                                        </p:cTn>
                                        <p:tgtEl>
                                          <p:spTgt spid="48135"/>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48137"/>
                                        </p:tgtEl>
                                        <p:attrNameLst>
                                          <p:attrName>style.visibility</p:attrName>
                                        </p:attrNameLst>
                                      </p:cBhvr>
                                      <p:to>
                                        <p:strVal val="visible"/>
                                      </p:to>
                                    </p:set>
                                    <p:animEffect transition="in" filter="fade">
                                      <p:cBhvr>
                                        <p:cTn id="128" dur="500"/>
                                        <p:tgtEl>
                                          <p:spTgt spid="48137"/>
                                        </p:tgtEl>
                                      </p:cBhvr>
                                    </p:animEffect>
                                  </p:childTnLst>
                                </p:cTn>
                              </p:par>
                            </p:childTnLst>
                          </p:cTn>
                        </p:par>
                        <p:par>
                          <p:cTn id="129" fill="hold">
                            <p:stCondLst>
                              <p:cond delay="500"/>
                            </p:stCondLst>
                            <p:childTnLst>
                              <p:par>
                                <p:cTn id="130" presetID="10" presetClass="entr" presetSubtype="0" fill="hold" nodeType="afterEffect">
                                  <p:stCondLst>
                                    <p:cond delay="0"/>
                                  </p:stCondLst>
                                  <p:childTnLst>
                                    <p:set>
                                      <p:cBhvr>
                                        <p:cTn id="131" dur="1" fill="hold">
                                          <p:stCondLst>
                                            <p:cond delay="0"/>
                                          </p:stCondLst>
                                        </p:cTn>
                                        <p:tgtEl>
                                          <p:spTgt spid="48133">
                                            <p:txEl>
                                              <p:pRg st="1" end="1"/>
                                            </p:txEl>
                                          </p:spTgt>
                                        </p:tgtEl>
                                        <p:attrNameLst>
                                          <p:attrName>style.visibility</p:attrName>
                                        </p:attrNameLst>
                                      </p:cBhvr>
                                      <p:to>
                                        <p:strVal val="visible"/>
                                      </p:to>
                                    </p:set>
                                    <p:animEffect transition="in" filter="fade">
                                      <p:cBhvr>
                                        <p:cTn id="132" dur="2000"/>
                                        <p:tgtEl>
                                          <p:spTgt spid="48133">
                                            <p:txEl>
                                              <p:pRg st="1" end="1"/>
                                            </p:txEl>
                                          </p:spTgt>
                                        </p:tgtEl>
                                      </p:cBhvr>
                                    </p:animEffect>
                                  </p:childTnLst>
                                </p:cTn>
                              </p:par>
                              <p:par>
                                <p:cTn id="133" presetID="10" presetClass="exit" presetSubtype="0" fill="hold" grpId="1" nodeType="withEffect">
                                  <p:stCondLst>
                                    <p:cond delay="0"/>
                                  </p:stCondLst>
                                  <p:childTnLst>
                                    <p:animEffect transition="out" filter="fade">
                                      <p:cBhvr>
                                        <p:cTn id="134" dur="500"/>
                                        <p:tgtEl>
                                          <p:spTgt spid="48136"/>
                                        </p:tgtEl>
                                      </p:cBhvr>
                                    </p:animEffect>
                                    <p:set>
                                      <p:cBhvr>
                                        <p:cTn id="135" dur="1" fill="hold">
                                          <p:stCondLst>
                                            <p:cond delay="499"/>
                                          </p:stCondLst>
                                        </p:cTn>
                                        <p:tgtEl>
                                          <p:spTgt spid="48136"/>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8138"/>
                                        </p:tgtEl>
                                        <p:attrNameLst>
                                          <p:attrName>style.visibility</p:attrName>
                                        </p:attrNameLst>
                                      </p:cBhvr>
                                      <p:to>
                                        <p:strVal val="visible"/>
                                      </p:to>
                                    </p:set>
                                    <p:animEffect transition="in" filter="fade">
                                      <p:cBhvr>
                                        <p:cTn id="140" dur="500"/>
                                        <p:tgtEl>
                                          <p:spTgt spid="48138"/>
                                        </p:tgtEl>
                                      </p:cBhvr>
                                    </p:animEffect>
                                  </p:childTnLst>
                                </p:cTn>
                              </p:par>
                            </p:childTnLst>
                          </p:cTn>
                        </p:par>
                        <p:par>
                          <p:cTn id="141" fill="hold">
                            <p:stCondLst>
                              <p:cond delay="500"/>
                            </p:stCondLst>
                            <p:childTnLst>
                              <p:par>
                                <p:cTn id="142" presetID="10" presetClass="entr" presetSubtype="0" fill="hold" nodeType="afterEffect">
                                  <p:stCondLst>
                                    <p:cond delay="0"/>
                                  </p:stCondLst>
                                  <p:childTnLst>
                                    <p:set>
                                      <p:cBhvr>
                                        <p:cTn id="143" dur="1" fill="hold">
                                          <p:stCondLst>
                                            <p:cond delay="0"/>
                                          </p:stCondLst>
                                        </p:cTn>
                                        <p:tgtEl>
                                          <p:spTgt spid="48133">
                                            <p:txEl>
                                              <p:pRg st="3" end="3"/>
                                            </p:txEl>
                                          </p:spTgt>
                                        </p:tgtEl>
                                        <p:attrNameLst>
                                          <p:attrName>style.visibility</p:attrName>
                                        </p:attrNameLst>
                                      </p:cBhvr>
                                      <p:to>
                                        <p:strVal val="visible"/>
                                      </p:to>
                                    </p:set>
                                    <p:animEffect transition="in" filter="fade">
                                      <p:cBhvr>
                                        <p:cTn id="144" dur="2000"/>
                                        <p:tgtEl>
                                          <p:spTgt spid="48133">
                                            <p:txEl>
                                              <p:pRg st="3" end="3"/>
                                            </p:txEl>
                                          </p:spTgt>
                                        </p:tgtEl>
                                      </p:cBhvr>
                                    </p:animEffect>
                                  </p:childTnLst>
                                </p:cTn>
                              </p:par>
                              <p:par>
                                <p:cTn id="145" presetID="10" presetClass="exit" presetSubtype="0" fill="hold" grpId="1" nodeType="withEffect">
                                  <p:stCondLst>
                                    <p:cond delay="0"/>
                                  </p:stCondLst>
                                  <p:childTnLst>
                                    <p:animEffect transition="out" filter="fade">
                                      <p:cBhvr>
                                        <p:cTn id="146" dur="500"/>
                                        <p:tgtEl>
                                          <p:spTgt spid="48137"/>
                                        </p:tgtEl>
                                      </p:cBhvr>
                                    </p:animEffect>
                                    <p:set>
                                      <p:cBhvr>
                                        <p:cTn id="147" dur="1" fill="hold">
                                          <p:stCondLst>
                                            <p:cond delay="499"/>
                                          </p:stCondLst>
                                        </p:cTn>
                                        <p:tgtEl>
                                          <p:spTgt spid="4813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8139"/>
                                        </p:tgtEl>
                                        <p:attrNameLst>
                                          <p:attrName>style.visibility</p:attrName>
                                        </p:attrNameLst>
                                      </p:cBhvr>
                                      <p:to>
                                        <p:strVal val="visible"/>
                                      </p:to>
                                    </p:set>
                                    <p:animEffect transition="in" filter="fade">
                                      <p:cBhvr>
                                        <p:cTn id="152" dur="500"/>
                                        <p:tgtEl>
                                          <p:spTgt spid="48139"/>
                                        </p:tgtEl>
                                      </p:cBhvr>
                                    </p:animEffect>
                                  </p:childTnLst>
                                </p:cTn>
                              </p:par>
                              <p:par>
                                <p:cTn id="153" presetID="10" presetClass="exit" presetSubtype="0" fill="hold" grpId="1" nodeType="withEffect">
                                  <p:stCondLst>
                                    <p:cond delay="0"/>
                                  </p:stCondLst>
                                  <p:childTnLst>
                                    <p:animEffect transition="out" filter="fade">
                                      <p:cBhvr>
                                        <p:cTn id="154" dur="500"/>
                                        <p:tgtEl>
                                          <p:spTgt spid="48138"/>
                                        </p:tgtEl>
                                      </p:cBhvr>
                                    </p:animEffect>
                                    <p:set>
                                      <p:cBhvr>
                                        <p:cTn id="155" dur="1" fill="hold">
                                          <p:stCondLst>
                                            <p:cond delay="499"/>
                                          </p:stCondLst>
                                        </p:cTn>
                                        <p:tgtEl>
                                          <p:spTgt spid="48138"/>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8140"/>
                                        </p:tgtEl>
                                        <p:attrNameLst>
                                          <p:attrName>style.visibility</p:attrName>
                                        </p:attrNameLst>
                                      </p:cBhvr>
                                      <p:to>
                                        <p:strVal val="visible"/>
                                      </p:to>
                                    </p:set>
                                    <p:animEffect transition="in" filter="fade">
                                      <p:cBhvr>
                                        <p:cTn id="160" dur="500"/>
                                        <p:tgtEl>
                                          <p:spTgt spid="48140"/>
                                        </p:tgtEl>
                                      </p:cBhvr>
                                    </p:animEffect>
                                  </p:childTnLst>
                                </p:cTn>
                              </p:par>
                            </p:childTnLst>
                          </p:cTn>
                        </p:par>
                        <p:par>
                          <p:cTn id="161" fill="hold">
                            <p:stCondLst>
                              <p:cond delay="500"/>
                            </p:stCondLst>
                            <p:childTnLst>
                              <p:par>
                                <p:cTn id="162" presetID="10" presetClass="entr" presetSubtype="0" fill="hold" nodeType="afterEffect">
                                  <p:stCondLst>
                                    <p:cond delay="0"/>
                                  </p:stCondLst>
                                  <p:childTnLst>
                                    <p:set>
                                      <p:cBhvr>
                                        <p:cTn id="163" dur="1" fill="hold">
                                          <p:stCondLst>
                                            <p:cond delay="0"/>
                                          </p:stCondLst>
                                        </p:cTn>
                                        <p:tgtEl>
                                          <p:spTgt spid="48133">
                                            <p:txEl>
                                              <p:pRg st="4" end="4"/>
                                            </p:txEl>
                                          </p:spTgt>
                                        </p:tgtEl>
                                        <p:attrNameLst>
                                          <p:attrName>style.visibility</p:attrName>
                                        </p:attrNameLst>
                                      </p:cBhvr>
                                      <p:to>
                                        <p:strVal val="visible"/>
                                      </p:to>
                                    </p:set>
                                    <p:animEffect transition="in" filter="fade">
                                      <p:cBhvr>
                                        <p:cTn id="164" dur="2000"/>
                                        <p:tgtEl>
                                          <p:spTgt spid="48133">
                                            <p:txEl>
                                              <p:pRg st="4" end="4"/>
                                            </p:txEl>
                                          </p:spTgt>
                                        </p:tgtEl>
                                      </p:cBhvr>
                                    </p:animEffect>
                                  </p:childTnLst>
                                </p:cTn>
                              </p:par>
                              <p:par>
                                <p:cTn id="165" presetID="10" presetClass="exit" presetSubtype="0" fill="hold" grpId="1" nodeType="withEffect">
                                  <p:stCondLst>
                                    <p:cond delay="0"/>
                                  </p:stCondLst>
                                  <p:childTnLst>
                                    <p:animEffect transition="out" filter="fade">
                                      <p:cBhvr>
                                        <p:cTn id="166" dur="500"/>
                                        <p:tgtEl>
                                          <p:spTgt spid="48139"/>
                                        </p:tgtEl>
                                      </p:cBhvr>
                                    </p:animEffect>
                                    <p:set>
                                      <p:cBhvr>
                                        <p:cTn id="167" dur="1" fill="hold">
                                          <p:stCondLst>
                                            <p:cond delay="499"/>
                                          </p:stCondLst>
                                        </p:cTn>
                                        <p:tgtEl>
                                          <p:spTgt spid="48139"/>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8141"/>
                                        </p:tgtEl>
                                        <p:attrNameLst>
                                          <p:attrName>style.visibility</p:attrName>
                                        </p:attrNameLst>
                                      </p:cBhvr>
                                      <p:to>
                                        <p:strVal val="visible"/>
                                      </p:to>
                                    </p:set>
                                    <p:animEffect transition="in" filter="fade">
                                      <p:cBhvr>
                                        <p:cTn id="172" dur="500"/>
                                        <p:tgtEl>
                                          <p:spTgt spid="48141"/>
                                        </p:tgtEl>
                                      </p:cBhvr>
                                    </p:animEffect>
                                  </p:childTnLst>
                                </p:cTn>
                              </p:par>
                            </p:childTnLst>
                          </p:cTn>
                        </p:par>
                        <p:par>
                          <p:cTn id="173" fill="hold">
                            <p:stCondLst>
                              <p:cond delay="500"/>
                            </p:stCondLst>
                            <p:childTnLst>
                              <p:par>
                                <p:cTn id="174" presetID="10" presetClass="entr" presetSubtype="0" fill="hold" nodeType="afterEffect">
                                  <p:stCondLst>
                                    <p:cond delay="0"/>
                                  </p:stCondLst>
                                  <p:childTnLst>
                                    <p:set>
                                      <p:cBhvr>
                                        <p:cTn id="175" dur="1" fill="hold">
                                          <p:stCondLst>
                                            <p:cond delay="0"/>
                                          </p:stCondLst>
                                        </p:cTn>
                                        <p:tgtEl>
                                          <p:spTgt spid="48133">
                                            <p:txEl>
                                              <p:pRg st="6" end="6"/>
                                            </p:txEl>
                                          </p:spTgt>
                                        </p:tgtEl>
                                        <p:attrNameLst>
                                          <p:attrName>style.visibility</p:attrName>
                                        </p:attrNameLst>
                                      </p:cBhvr>
                                      <p:to>
                                        <p:strVal val="visible"/>
                                      </p:to>
                                    </p:set>
                                    <p:animEffect transition="in" filter="fade">
                                      <p:cBhvr>
                                        <p:cTn id="176" dur="2000"/>
                                        <p:tgtEl>
                                          <p:spTgt spid="48133">
                                            <p:txEl>
                                              <p:pRg st="6" end="6"/>
                                            </p:txEl>
                                          </p:spTgt>
                                        </p:tgtEl>
                                      </p:cBhvr>
                                    </p:animEffect>
                                  </p:childTnLst>
                                </p:cTn>
                              </p:par>
                              <p:par>
                                <p:cTn id="177" presetID="10" presetClass="exit" presetSubtype="0" fill="hold" grpId="1" nodeType="withEffect">
                                  <p:stCondLst>
                                    <p:cond delay="0"/>
                                  </p:stCondLst>
                                  <p:childTnLst>
                                    <p:animEffect transition="out" filter="fade">
                                      <p:cBhvr>
                                        <p:cTn id="178" dur="500"/>
                                        <p:tgtEl>
                                          <p:spTgt spid="48140"/>
                                        </p:tgtEl>
                                      </p:cBhvr>
                                    </p:animEffect>
                                    <p:set>
                                      <p:cBhvr>
                                        <p:cTn id="179" dur="1" fill="hold">
                                          <p:stCondLst>
                                            <p:cond delay="499"/>
                                          </p:stCondLst>
                                        </p:cTn>
                                        <p:tgtEl>
                                          <p:spTgt spid="48140"/>
                                        </p:tgtEl>
                                        <p:attrNameLst>
                                          <p:attrName>style.visibility</p:attrName>
                                        </p:attrNameLst>
                                      </p:cBhvr>
                                      <p:to>
                                        <p:strVal val="hidden"/>
                                      </p:to>
                                    </p:set>
                                  </p:childTnLst>
                                </p:cTn>
                              </p:par>
                            </p:childTnLst>
                          </p:cTn>
                        </p:par>
                        <p:par>
                          <p:cTn id="180" fill="hold">
                            <p:stCondLst>
                              <p:cond delay="2500"/>
                            </p:stCondLst>
                            <p:childTnLst>
                              <p:par>
                                <p:cTn id="181" presetID="10" presetClass="exit" presetSubtype="0" fill="hold" grpId="1" nodeType="afterEffect">
                                  <p:stCondLst>
                                    <p:cond delay="0"/>
                                  </p:stCondLst>
                                  <p:childTnLst>
                                    <p:animEffect transition="out" filter="fade">
                                      <p:cBhvr>
                                        <p:cTn id="182" dur="500"/>
                                        <p:tgtEl>
                                          <p:spTgt spid="48141"/>
                                        </p:tgtEl>
                                      </p:cBhvr>
                                    </p:animEffect>
                                    <p:set>
                                      <p:cBhvr>
                                        <p:cTn id="183" dur="1" fill="hold">
                                          <p:stCondLst>
                                            <p:cond delay="499"/>
                                          </p:stCondLst>
                                        </p:cTn>
                                        <p:tgtEl>
                                          <p:spTgt spid="48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animBg="1"/>
      <p:bldP spid="48135" grpId="1" animBg="1"/>
      <p:bldP spid="48136" grpId="0" animBg="1"/>
      <p:bldP spid="48136" grpId="1" animBg="1"/>
      <p:bldP spid="48137" grpId="0" animBg="1"/>
      <p:bldP spid="48137" grpId="1" animBg="1"/>
      <p:bldP spid="48138" grpId="0" animBg="1"/>
      <p:bldP spid="48138" grpId="1" animBg="1"/>
      <p:bldP spid="48139" grpId="0" animBg="1"/>
      <p:bldP spid="48139" grpId="1" animBg="1"/>
      <p:bldP spid="48140" grpId="0" animBg="1"/>
      <p:bldP spid="48140" grpId="1" animBg="1"/>
      <p:bldP spid="48141" grpId="0" animBg="1"/>
      <p:bldP spid="48141" grpId="1" animBg="1"/>
    </p:bld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a:t>Хранение данных</a:t>
            </a:r>
          </a:p>
        </p:txBody>
      </p:sp>
      <p:sp>
        <p:nvSpPr>
          <p:cNvPr id="25603" name="Rectangle 3"/>
          <p:cNvSpPr>
            <a:spLocks noGrp="1" noChangeArrowheads="1"/>
          </p:cNvSpPr>
          <p:nvPr>
            <p:ph idx="1"/>
          </p:nvPr>
        </p:nvSpPr>
        <p:spPr/>
        <p:txBody>
          <a:bodyPr/>
          <a:lstStyle/>
          <a:p>
            <a:pPr eaLnBrk="1" hangingPunct="1">
              <a:lnSpc>
                <a:spcPct val="90000"/>
              </a:lnSpc>
            </a:pPr>
            <a:r>
              <a:rPr lang="ru-RU" sz="2400" dirty="0"/>
              <a:t>В </a:t>
            </a:r>
            <a:r>
              <a:rPr lang="en-US" sz="2400" dirty="0"/>
              <a:t>C</a:t>
            </a:r>
            <a:r>
              <a:rPr lang="ru-RU" sz="2400" dirty="0"/>
              <a:t>++ есть три разных способа выделения памяти для объектов</a:t>
            </a:r>
          </a:p>
          <a:p>
            <a:pPr lvl="1" eaLnBrk="1" hangingPunct="1">
              <a:lnSpc>
                <a:spcPct val="90000"/>
              </a:lnSpc>
            </a:pPr>
            <a:r>
              <a:rPr lang="ru-RU" sz="2000" b="1" i="1" dirty="0"/>
              <a:t>Статическое</a:t>
            </a:r>
            <a:r>
              <a:rPr lang="ru-RU" sz="2000" dirty="0"/>
              <a:t>: пространство для объектов создаётся в области хранения данных программы в момент компиляции;</a:t>
            </a:r>
          </a:p>
          <a:p>
            <a:pPr lvl="1" eaLnBrk="1" hangingPunct="1">
              <a:lnSpc>
                <a:spcPct val="90000"/>
              </a:lnSpc>
            </a:pPr>
            <a:r>
              <a:rPr lang="ru-RU" sz="2000" b="1" i="1" dirty="0"/>
              <a:t>Автоматическое</a:t>
            </a:r>
            <a:r>
              <a:rPr lang="ru-RU" sz="2000" dirty="0"/>
              <a:t>: объекты можно временно хранить в </a:t>
            </a:r>
            <a:r>
              <a:rPr lang="ru-RU" sz="2000" dirty="0">
                <a:solidFill>
                  <a:srgbClr val="FF0000"/>
                </a:solidFill>
                <a:hlinkClick r:id="rId3" tooltip="Стек"/>
              </a:rPr>
              <a:t>стеке</a:t>
            </a:r>
            <a:r>
              <a:rPr lang="ru-RU" sz="20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lvl="1" eaLnBrk="1" hangingPunct="1">
              <a:lnSpc>
                <a:spcPct val="90000"/>
              </a:lnSpc>
            </a:pPr>
            <a:r>
              <a:rPr lang="ru-RU" sz="2000" b="1" i="1" dirty="0"/>
              <a:t>Динамическое</a:t>
            </a:r>
            <a:r>
              <a:rPr lang="ru-RU" sz="2000" dirty="0"/>
              <a:t>: блоки памяти нужного размера могут запрашиваться во время выполнения программы с помощью оператора </a:t>
            </a:r>
            <a:r>
              <a:rPr lang="en-US" sz="2000" dirty="0"/>
              <a:t>new </a:t>
            </a:r>
            <a:r>
              <a:rPr lang="ru-RU" sz="2000" dirty="0"/>
              <a:t>в области памяти, называемой </a:t>
            </a:r>
            <a:r>
              <a:rPr lang="ru-RU" sz="2000" dirty="0">
                <a:solidFill>
                  <a:srgbClr val="FF0000"/>
                </a:solidFill>
                <a:hlinkClick r:id="rId4" tooltip="Куча (информатика)"/>
              </a:rPr>
              <a:t>кучей</a:t>
            </a:r>
            <a:r>
              <a:rPr lang="ru-RU" sz="2000" dirty="0"/>
              <a:t>. Эти блоки освобождаются и могут быть использованы снова после вызова для них оператора </a:t>
            </a:r>
            <a:r>
              <a:rPr lang="en-US" sz="2000" dirty="0"/>
              <a:t>delete</a:t>
            </a:r>
            <a:r>
              <a:rPr lang="ru-RU" sz="2000" dirty="0"/>
              <a:t>.</a:t>
            </a:r>
          </a:p>
        </p:txBody>
      </p:sp>
    </p:spTree>
    <p:extLst>
      <p:ext uri="{BB962C8B-B14F-4D97-AF65-F5344CB8AC3E}">
        <p14:creationId xmlns:p14="http://schemas.microsoft.com/office/powerpoint/2010/main" val="231327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20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20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20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p:bld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Заголовок 17">
            <a:extLst>
              <a:ext uri="{FF2B5EF4-FFF2-40B4-BE49-F238E27FC236}">
                <a16:creationId xmlns:a16="http://schemas.microsoft.com/office/drawing/2014/main" id="{434B2EF1-15DF-133B-422B-E15DCA38E1EC}"/>
              </a:ext>
            </a:extLst>
          </p:cNvPr>
          <p:cNvSpPr>
            <a:spLocks noGrp="1"/>
          </p:cNvSpPr>
          <p:nvPr>
            <p:ph type="title"/>
          </p:nvPr>
        </p:nvSpPr>
        <p:spPr/>
        <p:txBody>
          <a:bodyPr>
            <a:normAutofit/>
          </a:bodyPr>
          <a:lstStyle/>
          <a:p>
            <a:r>
              <a:rPr lang="ru-RU" dirty="0"/>
              <a:t>Один из способов распределения памяти для объектов</a:t>
            </a:r>
          </a:p>
        </p:txBody>
      </p:sp>
      <p:grpSp>
        <p:nvGrpSpPr>
          <p:cNvPr id="19" name="Группа 18">
            <a:extLst>
              <a:ext uri="{FF2B5EF4-FFF2-40B4-BE49-F238E27FC236}">
                <a16:creationId xmlns:a16="http://schemas.microsoft.com/office/drawing/2014/main" id="{90FF8F01-0AD4-214A-8A79-A00650F15289}"/>
              </a:ext>
            </a:extLst>
          </p:cNvPr>
          <p:cNvGrpSpPr/>
          <p:nvPr/>
        </p:nvGrpSpPr>
        <p:grpSpPr>
          <a:xfrm>
            <a:off x="2010352" y="2348880"/>
            <a:ext cx="6403400" cy="3672408"/>
            <a:chOff x="1187624" y="764704"/>
            <a:chExt cx="6403400" cy="3672408"/>
          </a:xfrm>
        </p:grpSpPr>
        <p:sp>
          <p:nvSpPr>
            <p:cNvPr id="20" name="Прямоугольник 19">
              <a:extLst>
                <a:ext uri="{FF2B5EF4-FFF2-40B4-BE49-F238E27FC236}">
                  <a16:creationId xmlns:a16="http://schemas.microsoft.com/office/drawing/2014/main" id="{2E9BC286-9D5B-5F32-FDAB-CFCF711CB330}"/>
                </a:ext>
              </a:extLst>
            </p:cNvPr>
            <p:cNvSpPr/>
            <p:nvPr/>
          </p:nvSpPr>
          <p:spPr>
            <a:xfrm>
              <a:off x="1475656" y="764704"/>
              <a:ext cx="1520912" cy="35283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1" name="Прямоугольник 20">
              <a:extLst>
                <a:ext uri="{FF2B5EF4-FFF2-40B4-BE49-F238E27FC236}">
                  <a16:creationId xmlns:a16="http://schemas.microsoft.com/office/drawing/2014/main" id="{58291E32-39CD-0D10-6C61-01FE1FF530DC}"/>
                </a:ext>
              </a:extLst>
            </p:cNvPr>
            <p:cNvSpPr/>
            <p:nvPr/>
          </p:nvSpPr>
          <p:spPr>
            <a:xfrm>
              <a:off x="1484400" y="980728"/>
              <a:ext cx="1512168"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Прямоугольник 21">
              <a:extLst>
                <a:ext uri="{FF2B5EF4-FFF2-40B4-BE49-F238E27FC236}">
                  <a16:creationId xmlns:a16="http://schemas.microsoft.com/office/drawing/2014/main" id="{6EB785A3-2FD7-C54C-236C-87B81DCFB0C5}"/>
                </a:ext>
              </a:extLst>
            </p:cNvPr>
            <p:cNvSpPr/>
            <p:nvPr/>
          </p:nvSpPr>
          <p:spPr>
            <a:xfrm>
              <a:off x="1484400" y="2276872"/>
              <a:ext cx="1512168" cy="100811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 name="Прямоугольник 22">
              <a:extLst>
                <a:ext uri="{FF2B5EF4-FFF2-40B4-BE49-F238E27FC236}">
                  <a16:creationId xmlns:a16="http://schemas.microsoft.com/office/drawing/2014/main" id="{B5596752-B9FF-EA19-A5F8-FF6B65C96248}"/>
                </a:ext>
              </a:extLst>
            </p:cNvPr>
            <p:cNvSpPr/>
            <p:nvPr/>
          </p:nvSpPr>
          <p:spPr>
            <a:xfrm>
              <a:off x="1475656" y="3541008"/>
              <a:ext cx="1512168"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4" name="Правая фигурная скобка 23">
              <a:extLst>
                <a:ext uri="{FF2B5EF4-FFF2-40B4-BE49-F238E27FC236}">
                  <a16:creationId xmlns:a16="http://schemas.microsoft.com/office/drawing/2014/main" id="{FAE74B6D-A84D-A56D-EC6B-AFAA86E81AFA}"/>
                </a:ext>
              </a:extLst>
            </p:cNvPr>
            <p:cNvSpPr/>
            <p:nvPr/>
          </p:nvSpPr>
          <p:spPr>
            <a:xfrm>
              <a:off x="3140584" y="1010187"/>
              <a:ext cx="216024" cy="402590"/>
            </a:xfrm>
            <a:prstGeom prst="rightBrace">
              <a:avLst>
                <a:gd name="adj1" fmla="val 5630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25" name="Правая фигурная скобка 24">
              <a:extLst>
                <a:ext uri="{FF2B5EF4-FFF2-40B4-BE49-F238E27FC236}">
                  <a16:creationId xmlns:a16="http://schemas.microsoft.com/office/drawing/2014/main" id="{880661B0-6EAE-0924-3A20-C31450955786}"/>
                </a:ext>
              </a:extLst>
            </p:cNvPr>
            <p:cNvSpPr/>
            <p:nvPr/>
          </p:nvSpPr>
          <p:spPr>
            <a:xfrm>
              <a:off x="3147612" y="3541008"/>
              <a:ext cx="216024" cy="504056"/>
            </a:xfrm>
            <a:prstGeom prst="rightBrace">
              <a:avLst>
                <a:gd name="adj1" fmla="val 5630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26" name="Правая фигурная скобка 25">
              <a:extLst>
                <a:ext uri="{FF2B5EF4-FFF2-40B4-BE49-F238E27FC236}">
                  <a16:creationId xmlns:a16="http://schemas.microsoft.com/office/drawing/2014/main" id="{DEC24860-9AF6-E367-E30E-79AA5196B18D}"/>
                </a:ext>
              </a:extLst>
            </p:cNvPr>
            <p:cNvSpPr/>
            <p:nvPr/>
          </p:nvSpPr>
          <p:spPr>
            <a:xfrm>
              <a:off x="3147612" y="2276872"/>
              <a:ext cx="216024" cy="1008112"/>
            </a:xfrm>
            <a:prstGeom prst="rightBrace">
              <a:avLst>
                <a:gd name="adj1" fmla="val 5630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27" name="TextBox 26">
              <a:extLst>
                <a:ext uri="{FF2B5EF4-FFF2-40B4-BE49-F238E27FC236}">
                  <a16:creationId xmlns:a16="http://schemas.microsoft.com/office/drawing/2014/main" id="{DAEE002B-2204-D889-C3E3-37C1705941F5}"/>
                </a:ext>
              </a:extLst>
            </p:cNvPr>
            <p:cNvSpPr txBox="1"/>
            <p:nvPr/>
          </p:nvSpPr>
          <p:spPr>
            <a:xfrm>
              <a:off x="3500624" y="894828"/>
              <a:ext cx="3456384" cy="646331"/>
            </a:xfrm>
            <a:prstGeom prst="rect">
              <a:avLst/>
            </a:prstGeom>
            <a:noFill/>
          </p:spPr>
          <p:txBody>
            <a:bodyPr wrap="square" rtlCol="0">
              <a:spAutoFit/>
            </a:bodyPr>
            <a:lstStyle/>
            <a:p>
              <a:r>
                <a:rPr lang="ru-RU" dirty="0"/>
                <a:t>Объекты с автоматическим временем жизни</a:t>
              </a:r>
            </a:p>
          </p:txBody>
        </p:sp>
        <p:sp>
          <p:nvSpPr>
            <p:cNvPr id="28" name="TextBox 27">
              <a:extLst>
                <a:ext uri="{FF2B5EF4-FFF2-40B4-BE49-F238E27FC236}">
                  <a16:creationId xmlns:a16="http://schemas.microsoft.com/office/drawing/2014/main" id="{684432F4-4AB1-5411-1C1B-0AE22B30D73A}"/>
                </a:ext>
              </a:extLst>
            </p:cNvPr>
            <p:cNvSpPr txBox="1"/>
            <p:nvPr/>
          </p:nvSpPr>
          <p:spPr>
            <a:xfrm>
              <a:off x="3500624" y="2457762"/>
              <a:ext cx="4020648" cy="646331"/>
            </a:xfrm>
            <a:prstGeom prst="rect">
              <a:avLst/>
            </a:prstGeom>
            <a:noFill/>
          </p:spPr>
          <p:txBody>
            <a:bodyPr wrap="square" rtlCol="0">
              <a:spAutoFit/>
            </a:bodyPr>
            <a:lstStyle/>
            <a:p>
              <a:r>
                <a:rPr lang="ru-RU" dirty="0"/>
                <a:t>Объекты с динамическим временем жизни</a:t>
              </a:r>
            </a:p>
          </p:txBody>
        </p:sp>
        <p:sp>
          <p:nvSpPr>
            <p:cNvPr id="29" name="TextBox 28">
              <a:extLst>
                <a:ext uri="{FF2B5EF4-FFF2-40B4-BE49-F238E27FC236}">
                  <a16:creationId xmlns:a16="http://schemas.microsoft.com/office/drawing/2014/main" id="{E9389FFA-4950-7130-71E3-75100B8DC1AC}"/>
                </a:ext>
              </a:extLst>
            </p:cNvPr>
            <p:cNvSpPr txBox="1"/>
            <p:nvPr/>
          </p:nvSpPr>
          <p:spPr>
            <a:xfrm>
              <a:off x="3500624" y="3469870"/>
              <a:ext cx="4090400" cy="646331"/>
            </a:xfrm>
            <a:prstGeom prst="rect">
              <a:avLst/>
            </a:prstGeom>
            <a:noFill/>
          </p:spPr>
          <p:txBody>
            <a:bodyPr wrap="square" rtlCol="0">
              <a:spAutoFit/>
            </a:bodyPr>
            <a:lstStyle/>
            <a:p>
              <a:r>
                <a:rPr lang="ru-RU" dirty="0"/>
                <a:t>Объекты со статическим временем жизни</a:t>
              </a:r>
            </a:p>
          </p:txBody>
        </p:sp>
        <p:cxnSp>
          <p:nvCxnSpPr>
            <p:cNvPr id="30" name="Прямая со стрелкой 29">
              <a:extLst>
                <a:ext uri="{FF2B5EF4-FFF2-40B4-BE49-F238E27FC236}">
                  <a16:creationId xmlns:a16="http://schemas.microsoft.com/office/drawing/2014/main" id="{C87984C8-06BF-BD22-E7B9-0F56A20B52D6}"/>
                </a:ext>
              </a:extLst>
            </p:cNvPr>
            <p:cNvCxnSpPr>
              <a:cxnSpLocks/>
            </p:cNvCxnSpPr>
            <p:nvPr/>
          </p:nvCxnSpPr>
          <p:spPr>
            <a:xfrm flipV="1">
              <a:off x="1187624" y="764704"/>
              <a:ext cx="0" cy="36724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Прямая со стрелкой 30">
              <a:extLst>
                <a:ext uri="{FF2B5EF4-FFF2-40B4-BE49-F238E27FC236}">
                  <a16:creationId xmlns:a16="http://schemas.microsoft.com/office/drawing/2014/main" id="{8A8226E2-CC3B-E175-584B-80FFD1F9DE3E}"/>
                </a:ext>
              </a:extLst>
            </p:cNvPr>
            <p:cNvCxnSpPr>
              <a:cxnSpLocks/>
              <a:stCxn id="21" idx="0"/>
            </p:cNvCxnSpPr>
            <p:nvPr/>
          </p:nvCxnSpPr>
          <p:spPr>
            <a:xfrm>
              <a:off x="2240484" y="980728"/>
              <a:ext cx="0" cy="648072"/>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a:extLst>
                <a:ext uri="{FF2B5EF4-FFF2-40B4-BE49-F238E27FC236}">
                  <a16:creationId xmlns:a16="http://schemas.microsoft.com/office/drawing/2014/main" id="{198D9A12-B414-C7E6-B3DF-E81F0D975E89}"/>
                </a:ext>
              </a:extLst>
            </p:cNvPr>
            <p:cNvCxnSpPr>
              <a:cxnSpLocks/>
              <a:stCxn id="22" idx="2"/>
            </p:cNvCxnSpPr>
            <p:nvPr/>
          </p:nvCxnSpPr>
          <p:spPr>
            <a:xfrm flipV="1">
              <a:off x="2240484" y="1916832"/>
              <a:ext cx="0" cy="1368152"/>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1029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 </a:t>
            </a:r>
            <a:r>
              <a:rPr lang="ru-RU" dirty="0"/>
              <a:t>альтернатива </a:t>
            </a:r>
            <a:r>
              <a:rPr lang="en-US" dirty="0" err="1"/>
              <a:t>typedef</a:t>
            </a:r>
            <a:endParaRPr lang="ru-RU" dirty="0"/>
          </a:p>
        </p:txBody>
      </p:sp>
      <p:sp>
        <p:nvSpPr>
          <p:cNvPr id="5" name="Rectangle 4"/>
          <p:cNvSpPr/>
          <p:nvPr/>
        </p:nvSpPr>
        <p:spPr>
          <a:xfrm>
            <a:off x="2135560" y="2204864"/>
            <a:ext cx="4806280" cy="2711896"/>
          </a:xfrm>
          <a:prstGeom prst="rect">
            <a:avLst/>
          </a:prstGeom>
        </p:spPr>
        <p:txBody>
          <a:bodyPr wrap="square">
            <a:spAutoFit/>
          </a:bodyPr>
          <a:lstStyle/>
          <a:p>
            <a:pPr>
              <a:lnSpc>
                <a:spcPct val="107000"/>
              </a:lnSpc>
            </a:pP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80"/>
                </a:solidFill>
                <a:latin typeface="Consolas" panose="020B0609020204030204" pitchFamily="49" charset="0"/>
                <a:ea typeface="Calibri" panose="020F0502020204030204" pitchFamily="34" charset="0"/>
                <a:cs typeface="Consolas" panose="020B0609020204030204" pitchFamily="49" charset="0"/>
              </a:rPr>
              <a:t>x0</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35.0;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3046523"/>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CE7ADD-74B5-EBCF-0FEB-41086A0255AA}"/>
              </a:ext>
            </a:extLst>
          </p:cNvPr>
          <p:cNvSpPr>
            <a:spLocks noGrp="1"/>
          </p:cNvSpPr>
          <p:nvPr>
            <p:ph type="title"/>
          </p:nvPr>
        </p:nvSpPr>
        <p:spPr/>
        <p:txBody>
          <a:bodyPr>
            <a:normAutofit/>
          </a:bodyPr>
          <a:lstStyle/>
          <a:p>
            <a:r>
              <a:rPr lang="ru-RU" dirty="0"/>
              <a:t>Объекты со статическим временем жизни</a:t>
            </a:r>
          </a:p>
        </p:txBody>
      </p:sp>
      <p:sp>
        <p:nvSpPr>
          <p:cNvPr id="8" name="TextBox 7">
            <a:extLst>
              <a:ext uri="{FF2B5EF4-FFF2-40B4-BE49-F238E27FC236}">
                <a16:creationId xmlns:a16="http://schemas.microsoft.com/office/drawing/2014/main" id="{4F777F5E-F586-7625-7047-325C87CA5FAA}"/>
              </a:ext>
            </a:extLst>
          </p:cNvPr>
          <p:cNvSpPr txBox="1"/>
          <p:nvPr/>
        </p:nvSpPr>
        <p:spPr>
          <a:xfrm>
            <a:off x="1524000" y="1700808"/>
            <a:ext cx="9036496" cy="5016758"/>
          </a:xfrm>
          <a:prstGeom prst="rect">
            <a:avLst/>
          </a:prstGeom>
          <a:noFill/>
        </p:spPr>
        <p:txBody>
          <a:bodyPr wrap="square">
            <a:spAutoFit/>
          </a:bodyPr>
          <a:lstStyle/>
          <a:p>
            <a:r>
              <a:rPr lang="en-US" sz="1600" kern="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Fn</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Глобальная переменная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существует в единственном экземпляре.</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Адрес переменной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тот же, какой был получен в функции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main</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kern="0" dirty="0" err="1">
                <a:solidFill>
                  <a:srgbClr val="A31515"/>
                </a:solidFill>
                <a:latin typeface="Consolas" panose="020B0609020204030204" pitchFamily="49" charset="0"/>
                <a:ea typeface="Calibri" panose="020F0502020204030204" pitchFamily="34" charset="0"/>
                <a:cs typeface="Consolas" panose="020B0609020204030204" pitchFamily="49" charset="0"/>
              </a:rPr>
              <a:t>Fn</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 &amp;value="s</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&amp;value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value = 1;</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main()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"main(): &amp;value="s</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&amp;value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"value="s</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value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Fn</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Функция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изменила значение переменной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Это изменение будет</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видно и в функции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main</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"value="s</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value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3D4639A-990D-ED45-22DF-473ABBB68F82}"/>
              </a:ext>
            </a:extLst>
          </p:cNvPr>
          <p:cNvSpPr txBox="1"/>
          <p:nvPr/>
        </p:nvSpPr>
        <p:spPr>
          <a:xfrm>
            <a:off x="5159896" y="1700808"/>
            <a:ext cx="5256584" cy="369332"/>
          </a:xfrm>
          <a:prstGeom prst="rect">
            <a:avLst/>
          </a:prstGeom>
          <a:noFill/>
        </p:spPr>
        <p:txBody>
          <a:bodyPr wrap="square">
            <a:spAutoFit/>
          </a:bodyPr>
          <a:lstStyle/>
          <a:p>
            <a:pPr algn="r"/>
            <a:r>
              <a:rPr lang="ru-RU" dirty="0">
                <a:hlinkClick r:id="rId3"/>
              </a:rPr>
              <a:t>https://wandbox.org/permlink/Q8Vb1F7boaXZKDl2</a:t>
            </a:r>
            <a:endParaRPr lang="ru-RU" dirty="0"/>
          </a:p>
        </p:txBody>
      </p:sp>
      <p:sp>
        <p:nvSpPr>
          <p:cNvPr id="13" name="TextBox 12">
            <a:extLst>
              <a:ext uri="{FF2B5EF4-FFF2-40B4-BE49-F238E27FC236}">
                <a16:creationId xmlns:a16="http://schemas.microsoft.com/office/drawing/2014/main" id="{79B4FA88-8A88-93F5-F369-899A49E0FEE0}"/>
              </a:ext>
            </a:extLst>
          </p:cNvPr>
          <p:cNvSpPr txBox="1"/>
          <p:nvPr/>
        </p:nvSpPr>
        <p:spPr>
          <a:xfrm>
            <a:off x="7392144" y="4001812"/>
            <a:ext cx="3275856" cy="1077218"/>
          </a:xfrm>
          <a:prstGeom prst="rect">
            <a:avLst/>
          </a:prstGeom>
          <a:noFill/>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latin typeface="Consolas" panose="020B0609020204030204" pitchFamily="49" charset="0"/>
                <a:ea typeface="Times New Roman" panose="02020603050405020304" pitchFamily="18" charset="0"/>
                <a:cs typeface="Courier New" panose="02070309020205020404" pitchFamily="49" charset="0"/>
              </a:rPr>
              <a:t>main(): &amp;value=0x405214</a:t>
            </a:r>
            <a:endParaRPr lang="ru-RU" sz="1600" kern="100" dirty="0">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latin typeface="Consolas" panose="020B0609020204030204" pitchFamily="49" charset="0"/>
                <a:ea typeface="Times New Roman" panose="02020603050405020304" pitchFamily="18" charset="0"/>
                <a:cs typeface="Courier New" panose="02070309020205020404" pitchFamily="49" charset="0"/>
              </a:rPr>
              <a:t>value=0</a:t>
            </a:r>
            <a:endParaRPr lang="ru-RU" sz="1600" kern="100" dirty="0">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err="1">
                <a:latin typeface="Consolas" panose="020B0609020204030204" pitchFamily="49" charset="0"/>
                <a:ea typeface="Times New Roman" panose="02020603050405020304" pitchFamily="18" charset="0"/>
                <a:cs typeface="Courier New" panose="02070309020205020404" pitchFamily="49" charset="0"/>
              </a:rPr>
              <a:t>Fn</a:t>
            </a:r>
            <a:r>
              <a:rPr lang="en-US" sz="1600" kern="0" dirty="0">
                <a:latin typeface="Consolas" panose="020B0609020204030204" pitchFamily="49" charset="0"/>
                <a:ea typeface="Times New Roman" panose="02020603050405020304" pitchFamily="18" charset="0"/>
                <a:cs typeface="Courier New" panose="02070309020205020404" pitchFamily="49" charset="0"/>
              </a:rPr>
              <a:t>(): &amp;value=0x405214</a:t>
            </a:r>
            <a:endParaRPr lang="ru-RU" sz="1600" kern="100" dirty="0">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600" kern="0" dirty="0" err="1">
                <a:latin typeface="Consolas" panose="020B0609020204030204" pitchFamily="49" charset="0"/>
                <a:ea typeface="Times New Roman" panose="02020603050405020304" pitchFamily="18" charset="0"/>
                <a:cs typeface="Courier New" panose="02070309020205020404" pitchFamily="49" charset="0"/>
              </a:rPr>
              <a:t>value</a:t>
            </a:r>
            <a:r>
              <a:rPr lang="ru-RU" sz="1600" kern="0" dirty="0">
                <a:latin typeface="Consolas" panose="020B0609020204030204" pitchFamily="49" charset="0"/>
                <a:ea typeface="Times New Roman" panose="02020603050405020304" pitchFamily="18" charset="0"/>
                <a:cs typeface="Courier New" panose="02070309020205020404" pitchFamily="49" charset="0"/>
              </a:rPr>
              <a:t>=1</a:t>
            </a:r>
            <a:endParaRPr lang="ru-RU" sz="16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277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3" end="13"/>
                                            </p:txEl>
                                          </p:spTgt>
                                        </p:tgtEl>
                                        <p:attrNameLst>
                                          <p:attrName>style.visibility</p:attrName>
                                        </p:attrNameLst>
                                      </p:cBhvr>
                                      <p:to>
                                        <p:strVal val="visible"/>
                                      </p:to>
                                    </p:set>
                                    <p:animEffect transition="in" filter="fade">
                                      <p:cBhvr>
                                        <p:cTn id="7" dur="500"/>
                                        <p:tgtEl>
                                          <p:spTgt spid="8">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4" end="14"/>
                                            </p:txEl>
                                          </p:spTgt>
                                        </p:tgtEl>
                                        <p:attrNameLst>
                                          <p:attrName>style.visibility</p:attrName>
                                        </p:attrNameLst>
                                      </p:cBhvr>
                                      <p:to>
                                        <p:strVal val="visible"/>
                                      </p:to>
                                    </p:set>
                                    <p:animEffect transition="in" filter="fade">
                                      <p:cBhvr>
                                        <p:cTn id="10" dur="500"/>
                                        <p:tgtEl>
                                          <p:spTgt spid="8">
                                            <p:txEl>
                                              <p:pRg st="14" end="1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fade">
                                      <p:cBhvr>
                                        <p:cTn id="15" dur="500"/>
                                        <p:tgtEl>
                                          <p:spTgt spid="13">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xEl>
                                              <p:pRg st="1" end="1"/>
                                            </p:txEl>
                                          </p:spTgt>
                                        </p:tgtEl>
                                        <p:attrNameLst>
                                          <p:attrName>style.visibility</p:attrName>
                                        </p:attrNameLst>
                                      </p:cBhvr>
                                      <p:to>
                                        <p:strVal val="visible"/>
                                      </p:to>
                                    </p:set>
                                    <p:animEffect transition="in" filter="fade">
                                      <p:cBhvr>
                                        <p:cTn id="18" dur="500"/>
                                        <p:tgtEl>
                                          <p:spTgt spid="1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xEl>
                                              <p:pRg st="15" end="15"/>
                                            </p:txEl>
                                          </p:spTgt>
                                        </p:tgtEl>
                                        <p:attrNameLst>
                                          <p:attrName>style.visibility</p:attrName>
                                        </p:attrNameLst>
                                      </p:cBhvr>
                                      <p:to>
                                        <p:strVal val="visible"/>
                                      </p:to>
                                    </p:set>
                                    <p:animEffect transition="in" filter="fade">
                                      <p:cBhvr>
                                        <p:cTn id="23" dur="500"/>
                                        <p:tgtEl>
                                          <p:spTgt spid="8">
                                            <p:txEl>
                                              <p:pRg st="15" end="1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xEl>
                                              <p:pRg st="2" end="2"/>
                                            </p:txEl>
                                          </p:spTgt>
                                        </p:tgtEl>
                                        <p:attrNameLst>
                                          <p:attrName>style.visibility</p:attrName>
                                        </p:attrNameLst>
                                      </p:cBhvr>
                                      <p:to>
                                        <p:strVal val="visible"/>
                                      </p:to>
                                    </p:set>
                                    <p:animEffect transition="in" filter="fade">
                                      <p:cBhvr>
                                        <p:cTn id="28" dur="500"/>
                                        <p:tgtEl>
                                          <p:spTgt spid="1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xEl>
                                              <p:pRg st="16" end="16"/>
                                            </p:txEl>
                                          </p:spTgt>
                                        </p:tgtEl>
                                        <p:attrNameLst>
                                          <p:attrName>style.visibility</p:attrName>
                                        </p:attrNameLst>
                                      </p:cBhvr>
                                      <p:to>
                                        <p:strVal val="visible"/>
                                      </p:to>
                                    </p:set>
                                    <p:animEffect transition="in" filter="fade">
                                      <p:cBhvr>
                                        <p:cTn id="33" dur="500"/>
                                        <p:tgtEl>
                                          <p:spTgt spid="8">
                                            <p:txEl>
                                              <p:pRg st="16" end="1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8">
                                            <p:txEl>
                                              <p:pRg st="17" end="17"/>
                                            </p:txEl>
                                          </p:spTgt>
                                        </p:tgtEl>
                                        <p:attrNameLst>
                                          <p:attrName>style.visibility</p:attrName>
                                        </p:attrNameLst>
                                      </p:cBhvr>
                                      <p:to>
                                        <p:strVal val="visible"/>
                                      </p:to>
                                    </p:set>
                                    <p:animEffect transition="in" filter="fade">
                                      <p:cBhvr>
                                        <p:cTn id="36" dur="500"/>
                                        <p:tgtEl>
                                          <p:spTgt spid="8">
                                            <p:txEl>
                                              <p:pRg st="17" end="1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8">
                                            <p:txEl>
                                              <p:pRg st="18" end="18"/>
                                            </p:txEl>
                                          </p:spTgt>
                                        </p:tgtEl>
                                        <p:attrNameLst>
                                          <p:attrName>style.visibility</p:attrName>
                                        </p:attrNameLst>
                                      </p:cBhvr>
                                      <p:to>
                                        <p:strVal val="visible"/>
                                      </p:to>
                                    </p:set>
                                    <p:animEffect transition="in" filter="fade">
                                      <p:cBhvr>
                                        <p:cTn id="39" dur="500"/>
                                        <p:tgtEl>
                                          <p:spTgt spid="8">
                                            <p:txEl>
                                              <p:pRg st="18" end="1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3">
                                            <p:txEl>
                                              <p:pRg st="3" end="3"/>
                                            </p:txEl>
                                          </p:spTgt>
                                        </p:tgtEl>
                                        <p:attrNameLst>
                                          <p:attrName>style.visibility</p:attrName>
                                        </p:attrNameLst>
                                      </p:cBhvr>
                                      <p:to>
                                        <p:strVal val="visible"/>
                                      </p:to>
                                    </p:set>
                                    <p:animEffect transition="in" filter="fade">
                                      <p:cBhvr>
                                        <p:cTn id="44"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5ACBB9-99E8-E0FE-0DF0-542679BA7DD2}"/>
              </a:ext>
            </a:extLst>
          </p:cNvPr>
          <p:cNvSpPr>
            <a:spLocks noGrp="1"/>
          </p:cNvSpPr>
          <p:nvPr>
            <p:ph type="title"/>
          </p:nvPr>
        </p:nvSpPr>
        <p:spPr/>
        <p:txBody>
          <a:bodyPr>
            <a:normAutofit/>
          </a:bodyPr>
          <a:lstStyle/>
          <a:p>
            <a:r>
              <a:rPr lang="ru-RU" dirty="0"/>
              <a:t>Автоматическое выделение памяти</a:t>
            </a:r>
          </a:p>
        </p:txBody>
      </p:sp>
      <p:sp>
        <p:nvSpPr>
          <p:cNvPr id="3" name="Объект 2">
            <a:extLst>
              <a:ext uri="{FF2B5EF4-FFF2-40B4-BE49-F238E27FC236}">
                <a16:creationId xmlns:a16="http://schemas.microsoft.com/office/drawing/2014/main" id="{5590829A-4F7D-76F8-EBEC-FBB8E0D016AC}"/>
              </a:ext>
            </a:extLst>
          </p:cNvPr>
          <p:cNvSpPr>
            <a:spLocks noGrp="1"/>
          </p:cNvSpPr>
          <p:nvPr>
            <p:ph idx="1"/>
          </p:nvPr>
        </p:nvSpPr>
        <p:spPr/>
        <p:txBody>
          <a:bodyPr>
            <a:normAutofit/>
          </a:bodyPr>
          <a:lstStyle/>
          <a:p>
            <a:r>
              <a:rPr lang="ru-RU" dirty="0"/>
              <a:t>Память для хранения объекта выделяется при входе в блок, в котором объявлен объект и освобождается при выходе из объекта</a:t>
            </a:r>
          </a:p>
          <a:p>
            <a:pPr lvl="1"/>
            <a:r>
              <a:rPr lang="ru-RU" dirty="0"/>
              <a:t>Используется локальными переменными и аргументами функций</a:t>
            </a:r>
          </a:p>
          <a:p>
            <a:r>
              <a:rPr lang="ru-RU" dirty="0"/>
              <a:t>Как правило, локальные переменные хранятся в области памяти, где находится стек вызова функций</a:t>
            </a:r>
          </a:p>
          <a:p>
            <a:pPr lvl="1"/>
            <a:r>
              <a:rPr lang="ru-RU" dirty="0"/>
              <a:t>При входе в функцию программа выделяет кадр стека для хранения локальных переменных</a:t>
            </a:r>
          </a:p>
          <a:p>
            <a:pPr lvl="1"/>
            <a:r>
              <a:rPr lang="ru-RU" dirty="0"/>
              <a:t>При выходе из функции кадр стека удаляется</a:t>
            </a:r>
          </a:p>
        </p:txBody>
      </p:sp>
    </p:spTree>
    <p:extLst>
      <p:ext uri="{BB962C8B-B14F-4D97-AF65-F5344CB8AC3E}">
        <p14:creationId xmlns:p14="http://schemas.microsoft.com/office/powerpoint/2010/main" val="225787917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4E366739-AFB8-81BF-00B0-F41E38B3E62D}"/>
              </a:ext>
            </a:extLst>
          </p:cNvPr>
          <p:cNvSpPr>
            <a:spLocks noGrp="1"/>
          </p:cNvSpPr>
          <p:nvPr>
            <p:ph type="title"/>
          </p:nvPr>
        </p:nvSpPr>
        <p:spPr/>
        <p:txBody>
          <a:bodyPr>
            <a:normAutofit/>
          </a:bodyPr>
          <a:lstStyle/>
          <a:p>
            <a:r>
              <a:rPr lang="ru-RU" dirty="0"/>
              <a:t>Кадр стека </a:t>
            </a:r>
            <a:r>
              <a:rPr lang="en-US" dirty="0"/>
              <a:t>main()-&gt;Func1()-&gt;Func2()</a:t>
            </a:r>
            <a:endParaRPr lang="ru-RU" dirty="0"/>
          </a:p>
        </p:txBody>
      </p:sp>
      <p:sp>
        <p:nvSpPr>
          <p:cNvPr id="6" name="Прямоугольник 5">
            <a:extLst>
              <a:ext uri="{FF2B5EF4-FFF2-40B4-BE49-F238E27FC236}">
                <a16:creationId xmlns:a16="http://schemas.microsoft.com/office/drawing/2014/main" id="{14C69D8E-4C9C-3BC1-9F6F-4094967AC5DB}"/>
              </a:ext>
            </a:extLst>
          </p:cNvPr>
          <p:cNvSpPr/>
          <p:nvPr/>
        </p:nvSpPr>
        <p:spPr>
          <a:xfrm>
            <a:off x="5120014" y="3116089"/>
            <a:ext cx="2314119"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solidFill>
                  <a:schemeClr val="tx1"/>
                </a:solidFill>
              </a:rPr>
              <a:t>Кадр стека функции </a:t>
            </a:r>
            <a:r>
              <a:rPr lang="en-US" sz="1600" dirty="0">
                <a:solidFill>
                  <a:schemeClr val="tx1"/>
                </a:solidFill>
              </a:rPr>
              <a:t>Func1</a:t>
            </a:r>
            <a:endParaRPr lang="ru-RU" sz="1600" dirty="0">
              <a:solidFill>
                <a:schemeClr val="tx1"/>
              </a:solidFill>
            </a:endParaRPr>
          </a:p>
        </p:txBody>
      </p:sp>
      <p:sp>
        <p:nvSpPr>
          <p:cNvPr id="7" name="Прямоугольник 6">
            <a:extLst>
              <a:ext uri="{FF2B5EF4-FFF2-40B4-BE49-F238E27FC236}">
                <a16:creationId xmlns:a16="http://schemas.microsoft.com/office/drawing/2014/main" id="{D2EC5E7B-818A-DAB0-C8D8-4541DD19E2A0}"/>
              </a:ext>
            </a:extLst>
          </p:cNvPr>
          <p:cNvSpPr/>
          <p:nvPr/>
        </p:nvSpPr>
        <p:spPr>
          <a:xfrm>
            <a:off x="5120014" y="3873384"/>
            <a:ext cx="2314118" cy="905985"/>
          </a:xfrm>
          <a:prstGeom prst="rect">
            <a:avLst/>
          </a:prstGeom>
          <a:solidFill>
            <a:srgbClr val="00B0F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t>Кадр стека функции </a:t>
            </a:r>
            <a:r>
              <a:rPr lang="en-US" sz="1600" dirty="0"/>
              <a:t>Func2</a:t>
            </a:r>
            <a:endParaRPr lang="ru-RU" sz="1600" dirty="0"/>
          </a:p>
        </p:txBody>
      </p:sp>
      <p:sp>
        <p:nvSpPr>
          <p:cNvPr id="8" name="Прямоугольник 7">
            <a:extLst>
              <a:ext uri="{FF2B5EF4-FFF2-40B4-BE49-F238E27FC236}">
                <a16:creationId xmlns:a16="http://schemas.microsoft.com/office/drawing/2014/main" id="{2E1BFF91-B260-3CCE-A1E9-9732275A427D}"/>
              </a:ext>
            </a:extLst>
          </p:cNvPr>
          <p:cNvSpPr/>
          <p:nvPr/>
        </p:nvSpPr>
        <p:spPr>
          <a:xfrm>
            <a:off x="5120014" y="2068340"/>
            <a:ext cx="2314118" cy="927114"/>
          </a:xfrm>
          <a:prstGeom prst="rect">
            <a:avLst/>
          </a:prstGeom>
          <a:solidFill>
            <a:srgbClr val="FFFF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solidFill>
                  <a:schemeClr val="tx1"/>
                </a:solidFill>
              </a:rPr>
              <a:t>Кадр стека функции</a:t>
            </a:r>
            <a:r>
              <a:rPr lang="en-US" sz="1600" dirty="0">
                <a:solidFill>
                  <a:schemeClr val="tx1"/>
                </a:solidFill>
              </a:rPr>
              <a:t> main</a:t>
            </a:r>
            <a:endParaRPr lang="ru-RU" sz="1600" dirty="0">
              <a:solidFill>
                <a:schemeClr val="tx1"/>
              </a:solidFill>
            </a:endParaRPr>
          </a:p>
        </p:txBody>
      </p:sp>
      <p:sp>
        <p:nvSpPr>
          <p:cNvPr id="9" name="TextBox 8">
            <a:extLst>
              <a:ext uri="{FF2B5EF4-FFF2-40B4-BE49-F238E27FC236}">
                <a16:creationId xmlns:a16="http://schemas.microsoft.com/office/drawing/2014/main" id="{21E468EC-7AF0-35F5-91FF-0E2931B5E7A6}"/>
              </a:ext>
            </a:extLst>
          </p:cNvPr>
          <p:cNvSpPr txBox="1"/>
          <p:nvPr/>
        </p:nvSpPr>
        <p:spPr>
          <a:xfrm>
            <a:off x="7476613" y="2135187"/>
            <a:ext cx="795411" cy="369332"/>
          </a:xfrm>
          <a:prstGeom prst="rect">
            <a:avLst/>
          </a:prstGeom>
          <a:noFill/>
        </p:spPr>
        <p:txBody>
          <a:bodyPr wrap="none" rtlCol="0">
            <a:spAutoFit/>
          </a:bodyPr>
          <a:lstStyle/>
          <a:p>
            <a:r>
              <a:rPr lang="en-US" dirty="0"/>
              <a:t>main()</a:t>
            </a:r>
            <a:endParaRPr lang="ru-RU" dirty="0"/>
          </a:p>
        </p:txBody>
      </p:sp>
      <p:sp>
        <p:nvSpPr>
          <p:cNvPr id="10" name="TextBox 9">
            <a:extLst>
              <a:ext uri="{FF2B5EF4-FFF2-40B4-BE49-F238E27FC236}">
                <a16:creationId xmlns:a16="http://schemas.microsoft.com/office/drawing/2014/main" id="{61198C37-4A27-0799-5D45-621E60B6C562}"/>
              </a:ext>
            </a:extLst>
          </p:cNvPr>
          <p:cNvSpPr txBox="1"/>
          <p:nvPr/>
        </p:nvSpPr>
        <p:spPr>
          <a:xfrm>
            <a:off x="7476613" y="3147150"/>
            <a:ext cx="889987" cy="369332"/>
          </a:xfrm>
          <a:prstGeom prst="rect">
            <a:avLst/>
          </a:prstGeom>
          <a:noFill/>
        </p:spPr>
        <p:txBody>
          <a:bodyPr wrap="none" rtlCol="0">
            <a:spAutoFit/>
          </a:bodyPr>
          <a:lstStyle/>
          <a:p>
            <a:r>
              <a:rPr lang="en-US" dirty="0"/>
              <a:t>Func1()</a:t>
            </a:r>
            <a:endParaRPr lang="ru-RU" dirty="0"/>
          </a:p>
        </p:txBody>
      </p:sp>
      <p:sp>
        <p:nvSpPr>
          <p:cNvPr id="11" name="TextBox 10">
            <a:extLst>
              <a:ext uri="{FF2B5EF4-FFF2-40B4-BE49-F238E27FC236}">
                <a16:creationId xmlns:a16="http://schemas.microsoft.com/office/drawing/2014/main" id="{48A4A1ED-754D-528F-A5A3-6F2E89AC92B8}"/>
              </a:ext>
            </a:extLst>
          </p:cNvPr>
          <p:cNvSpPr txBox="1"/>
          <p:nvPr/>
        </p:nvSpPr>
        <p:spPr>
          <a:xfrm>
            <a:off x="7476613" y="3867527"/>
            <a:ext cx="889987" cy="369332"/>
          </a:xfrm>
          <a:prstGeom prst="rect">
            <a:avLst/>
          </a:prstGeom>
          <a:noFill/>
        </p:spPr>
        <p:txBody>
          <a:bodyPr wrap="none" rtlCol="0">
            <a:spAutoFit/>
          </a:bodyPr>
          <a:lstStyle/>
          <a:p>
            <a:r>
              <a:rPr lang="en-US" dirty="0"/>
              <a:t>Func2()</a:t>
            </a:r>
            <a:endParaRPr lang="ru-RU" dirty="0"/>
          </a:p>
        </p:txBody>
      </p:sp>
      <p:cxnSp>
        <p:nvCxnSpPr>
          <p:cNvPr id="12" name="Прямая со стрелкой 11">
            <a:extLst>
              <a:ext uri="{FF2B5EF4-FFF2-40B4-BE49-F238E27FC236}">
                <a16:creationId xmlns:a16="http://schemas.microsoft.com/office/drawing/2014/main" id="{72EA4C75-D2A1-011F-D62E-8E5C9A629D37}"/>
              </a:ext>
            </a:extLst>
          </p:cNvPr>
          <p:cNvCxnSpPr>
            <a:cxnSpLocks/>
          </p:cNvCxnSpPr>
          <p:nvPr/>
        </p:nvCxnSpPr>
        <p:spPr>
          <a:xfrm flipV="1">
            <a:off x="5048006" y="1626370"/>
            <a:ext cx="0" cy="507923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a:extLst>
              <a:ext uri="{FF2B5EF4-FFF2-40B4-BE49-F238E27FC236}">
                <a16:creationId xmlns:a16="http://schemas.microsoft.com/office/drawing/2014/main" id="{D98174D6-2915-2EF8-EA00-76AB6066914E}"/>
              </a:ext>
            </a:extLst>
          </p:cNvPr>
          <p:cNvCxnSpPr>
            <a:cxnSpLocks/>
          </p:cNvCxnSpPr>
          <p:nvPr/>
        </p:nvCxnSpPr>
        <p:spPr>
          <a:xfrm>
            <a:off x="4687966" y="1914400"/>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a:extLst>
              <a:ext uri="{FF2B5EF4-FFF2-40B4-BE49-F238E27FC236}">
                <a16:creationId xmlns:a16="http://schemas.microsoft.com/office/drawing/2014/main" id="{6F526E52-5E61-6BCA-BB78-D0972E51823F}"/>
              </a:ext>
            </a:extLst>
          </p:cNvPr>
          <p:cNvCxnSpPr>
            <a:cxnSpLocks/>
          </p:cNvCxnSpPr>
          <p:nvPr/>
        </p:nvCxnSpPr>
        <p:spPr>
          <a:xfrm>
            <a:off x="4687966" y="3066528"/>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a:extLst>
              <a:ext uri="{FF2B5EF4-FFF2-40B4-BE49-F238E27FC236}">
                <a16:creationId xmlns:a16="http://schemas.microsoft.com/office/drawing/2014/main" id="{1C15FBEB-FB5B-0A2E-9D6B-5700235A7F0E}"/>
              </a:ext>
            </a:extLst>
          </p:cNvPr>
          <p:cNvCxnSpPr>
            <a:cxnSpLocks/>
          </p:cNvCxnSpPr>
          <p:nvPr/>
        </p:nvCxnSpPr>
        <p:spPr>
          <a:xfrm>
            <a:off x="4687966" y="3830998"/>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a:extLst>
              <a:ext uri="{FF2B5EF4-FFF2-40B4-BE49-F238E27FC236}">
                <a16:creationId xmlns:a16="http://schemas.microsoft.com/office/drawing/2014/main" id="{21D9C707-5FA1-9B32-C2FE-EC1102F2C794}"/>
              </a:ext>
            </a:extLst>
          </p:cNvPr>
          <p:cNvCxnSpPr>
            <a:cxnSpLocks/>
          </p:cNvCxnSpPr>
          <p:nvPr/>
        </p:nvCxnSpPr>
        <p:spPr>
          <a:xfrm>
            <a:off x="4687966" y="4866728"/>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17" name="Полилиния: фигура 16">
            <a:extLst>
              <a:ext uri="{FF2B5EF4-FFF2-40B4-BE49-F238E27FC236}">
                <a16:creationId xmlns:a16="http://schemas.microsoft.com/office/drawing/2014/main" id="{E585FB68-6521-1FE3-76C1-D9804843C8B6}"/>
              </a:ext>
            </a:extLst>
          </p:cNvPr>
          <p:cNvSpPr/>
          <p:nvPr/>
        </p:nvSpPr>
        <p:spPr>
          <a:xfrm>
            <a:off x="8226224" y="2365938"/>
            <a:ext cx="478714" cy="887767"/>
          </a:xfrm>
          <a:custGeom>
            <a:avLst/>
            <a:gdLst>
              <a:gd name="connsiteX0" fmla="*/ 0 w 478714"/>
              <a:gd name="connsiteY0" fmla="*/ 0 h 887767"/>
              <a:gd name="connsiteX1" fmla="*/ 470517 w 478714"/>
              <a:gd name="connsiteY1" fmla="*/ 301841 h 887767"/>
              <a:gd name="connsiteX2" fmla="*/ 301841 w 478714"/>
              <a:gd name="connsiteY2" fmla="*/ 887767 h 887767"/>
            </a:gdLst>
            <a:ahLst/>
            <a:cxnLst>
              <a:cxn ang="0">
                <a:pos x="connsiteX0" y="connsiteY0"/>
              </a:cxn>
              <a:cxn ang="0">
                <a:pos x="connsiteX1" y="connsiteY1"/>
              </a:cxn>
              <a:cxn ang="0">
                <a:pos x="connsiteX2" y="connsiteY2"/>
              </a:cxn>
            </a:cxnLst>
            <a:rect l="l" t="t" r="r" b="b"/>
            <a:pathLst>
              <a:path w="478714" h="887767">
                <a:moveTo>
                  <a:pt x="0" y="0"/>
                </a:moveTo>
                <a:cubicBezTo>
                  <a:pt x="210105" y="76940"/>
                  <a:pt x="420210" y="153880"/>
                  <a:pt x="470517" y="301841"/>
                </a:cubicBezTo>
                <a:cubicBezTo>
                  <a:pt x="520824" y="449802"/>
                  <a:pt x="324035" y="756082"/>
                  <a:pt x="301841" y="887767"/>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олилиния: фигура 17">
            <a:extLst>
              <a:ext uri="{FF2B5EF4-FFF2-40B4-BE49-F238E27FC236}">
                <a16:creationId xmlns:a16="http://schemas.microsoft.com/office/drawing/2014/main" id="{2175F5D4-F500-4B94-E86E-7D18960A2241}"/>
              </a:ext>
            </a:extLst>
          </p:cNvPr>
          <p:cNvSpPr/>
          <p:nvPr/>
        </p:nvSpPr>
        <p:spPr>
          <a:xfrm>
            <a:off x="8360374" y="3354561"/>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a:extLst>
              <a:ext uri="{FF2B5EF4-FFF2-40B4-BE49-F238E27FC236}">
                <a16:creationId xmlns:a16="http://schemas.microsoft.com/office/drawing/2014/main" id="{4B86A8E7-E890-3966-F32F-A37BF749B7C7}"/>
              </a:ext>
            </a:extLst>
          </p:cNvPr>
          <p:cNvSpPr/>
          <p:nvPr/>
        </p:nvSpPr>
        <p:spPr>
          <a:xfrm>
            <a:off x="5120014" y="4954078"/>
            <a:ext cx="2314113" cy="156882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Мусор от предыдущих вызовов функции</a:t>
            </a:r>
          </a:p>
        </p:txBody>
      </p:sp>
      <p:grpSp>
        <p:nvGrpSpPr>
          <p:cNvPr id="23" name="Группа 22">
            <a:extLst>
              <a:ext uri="{FF2B5EF4-FFF2-40B4-BE49-F238E27FC236}">
                <a16:creationId xmlns:a16="http://schemas.microsoft.com/office/drawing/2014/main" id="{50B6A07E-5C14-CDA2-B58A-3A231CBF3962}"/>
              </a:ext>
            </a:extLst>
          </p:cNvPr>
          <p:cNvGrpSpPr/>
          <p:nvPr/>
        </p:nvGrpSpPr>
        <p:grpSpPr>
          <a:xfrm>
            <a:off x="2279576" y="4461807"/>
            <a:ext cx="2588410" cy="646331"/>
            <a:chOff x="755576" y="4461806"/>
            <a:chExt cx="2588410" cy="646331"/>
          </a:xfrm>
        </p:grpSpPr>
        <p:sp>
          <p:nvSpPr>
            <p:cNvPr id="19" name="Стрелка: влево 18">
              <a:extLst>
                <a:ext uri="{FF2B5EF4-FFF2-40B4-BE49-F238E27FC236}">
                  <a16:creationId xmlns:a16="http://schemas.microsoft.com/office/drawing/2014/main" id="{3BAB8C14-5ED3-4723-2897-18D7C0679FB5}"/>
                </a:ext>
              </a:extLst>
            </p:cNvPr>
            <p:cNvSpPr/>
            <p:nvPr/>
          </p:nvSpPr>
          <p:spPr>
            <a:xfrm flipH="1">
              <a:off x="2810258" y="4682062"/>
              <a:ext cx="533728" cy="3693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a:extLst>
                <a:ext uri="{FF2B5EF4-FFF2-40B4-BE49-F238E27FC236}">
                  <a16:creationId xmlns:a16="http://schemas.microsoft.com/office/drawing/2014/main" id="{8E588522-D6E5-C1A9-FD17-4DB638DBCA86}"/>
                </a:ext>
              </a:extLst>
            </p:cNvPr>
            <p:cNvSpPr txBox="1"/>
            <p:nvPr/>
          </p:nvSpPr>
          <p:spPr>
            <a:xfrm>
              <a:off x="755576" y="4461806"/>
              <a:ext cx="2054682" cy="646331"/>
            </a:xfrm>
            <a:prstGeom prst="rect">
              <a:avLst/>
            </a:prstGeom>
            <a:noFill/>
          </p:spPr>
          <p:txBody>
            <a:bodyPr wrap="square" rtlCol="0">
              <a:spAutoFit/>
            </a:bodyPr>
            <a:lstStyle/>
            <a:p>
              <a:r>
                <a:rPr lang="ru-RU" dirty="0"/>
                <a:t>Позиция текущего кадра стека</a:t>
              </a:r>
            </a:p>
          </p:txBody>
        </p:sp>
      </p:grpSp>
    </p:spTree>
    <p:extLst>
      <p:ext uri="{BB962C8B-B14F-4D97-AF65-F5344CB8AC3E}">
        <p14:creationId xmlns:p14="http://schemas.microsoft.com/office/powerpoint/2010/main" val="82936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p:bldP spid="11" grpId="0"/>
      <p:bldP spid="17" grpId="0" animBg="1"/>
      <p:bldP spid="18" grpId="0" animBg="1"/>
      <p:bldP spid="20" grpId="0" animBg="1"/>
    </p:bld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9A61B4-8820-B86A-7043-54B78F2AB9A7}"/>
              </a:ext>
            </a:extLst>
          </p:cNvPr>
          <p:cNvSpPr>
            <a:spLocks noGrp="1"/>
          </p:cNvSpPr>
          <p:nvPr>
            <p:ph type="title"/>
          </p:nvPr>
        </p:nvSpPr>
        <p:spPr/>
        <p:txBody>
          <a:bodyPr>
            <a:normAutofit/>
          </a:bodyPr>
          <a:lstStyle/>
          <a:p>
            <a:r>
              <a:rPr lang="ru-RU" dirty="0"/>
              <a:t>Пример – рекурсивное вычисление факториала</a:t>
            </a:r>
          </a:p>
        </p:txBody>
      </p:sp>
      <p:sp>
        <p:nvSpPr>
          <p:cNvPr id="4" name="TextBox 3">
            <a:extLst>
              <a:ext uri="{FF2B5EF4-FFF2-40B4-BE49-F238E27FC236}">
                <a16:creationId xmlns:a16="http://schemas.microsoft.com/office/drawing/2014/main" id="{34FEAE6C-3A7C-D85A-CC9E-3D6F0E9A7F29}"/>
              </a:ext>
            </a:extLst>
          </p:cNvPr>
          <p:cNvSpPr txBox="1"/>
          <p:nvPr/>
        </p:nvSpPr>
        <p:spPr>
          <a:xfrm>
            <a:off x="1524000" y="1502688"/>
            <a:ext cx="9036496" cy="5355312"/>
          </a:xfrm>
          <a:prstGeom prst="rect">
            <a:avLst/>
          </a:prstGeom>
          <a:noFill/>
        </p:spPr>
        <p:txBody>
          <a:bodyPr wrap="square">
            <a:spAutoFit/>
          </a:bodyPr>
          <a:lstStyle/>
          <a:p>
            <a:r>
              <a:rPr lang="en-US" dirty="0">
                <a:solidFill>
                  <a:srgbClr val="808080"/>
                </a:solidFill>
                <a:latin typeface="Consolas" panose="020B0609020204030204" pitchFamily="49" charset="0"/>
              </a:rPr>
              <a:t>#include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&lt;iostream&gt;</a:t>
            </a:r>
            <a:endParaRPr lang="en-US"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srgbClr val="000000"/>
                </a:solidFill>
                <a:latin typeface="Consolas" panose="020B0609020204030204" pitchFamily="49" charset="0"/>
              </a:rPr>
              <a:t> std;</a:t>
            </a:r>
          </a:p>
          <a:p>
            <a:endParaRPr lang="ru-RU" dirty="0">
              <a:solidFill>
                <a:srgbClr val="000000"/>
              </a:solidFill>
              <a:latin typeface="Consolas" panose="020B0609020204030204" pitchFamily="49" charset="0"/>
            </a:endParaRPr>
          </a:p>
          <a:p>
            <a:r>
              <a:rPr lang="ru-RU" dirty="0">
                <a:solidFill>
                  <a:srgbClr val="008000"/>
                </a:solidFill>
                <a:latin typeface="Consolas" panose="020B0609020204030204" pitchFamily="49" charset="0"/>
              </a:rPr>
              <a:t>// Функция для рекурсивного вычисления факториала:</a:t>
            </a:r>
            <a:endParaRPr lang="ru-RU" dirty="0">
              <a:solidFill>
                <a:srgbClr val="000000"/>
              </a:solidFill>
              <a:latin typeface="Consolas" panose="020B0609020204030204" pitchFamily="49" charset="0"/>
            </a:endParaRPr>
          </a:p>
          <a:p>
            <a:r>
              <a:rPr lang="ru-RU" dirty="0">
                <a:solidFill>
                  <a:srgbClr val="008000"/>
                </a:solidFill>
                <a:latin typeface="Consolas" panose="020B0609020204030204" pitchFamily="49" charset="0"/>
              </a:rPr>
              <a:t>// 0! = 1</a:t>
            </a:r>
            <a:endParaRPr lang="ru-RU"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n! = n*(n-1)!</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Factorial(</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a:t>
            </a:r>
          </a:p>
          <a:p>
            <a:r>
              <a:rPr lang="pt-BR" dirty="0">
                <a:solidFill>
                  <a:srgbClr val="000000"/>
                </a:solidFill>
                <a:latin typeface="Consolas" panose="020B0609020204030204" pitchFamily="49" charset="0"/>
              </a:rPr>
              <a:t>  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  Factorial("s</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 &amp;n="s</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&amp;</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endl;</a:t>
            </a:r>
          </a:p>
          <a:p>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return</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&gt; 0 ?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 Factorial(</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- 1) : 1;</a:t>
            </a:r>
          </a:p>
          <a:p>
            <a:r>
              <a:rPr lang="ru-RU"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 {</a:t>
            </a:r>
          </a:p>
          <a:p>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 = 0; i &lt; 4; ++i)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Calculating factorial of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f = Factorial(</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"Result is: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f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  }</a:t>
            </a:r>
          </a:p>
          <a:p>
            <a:r>
              <a:rPr lang="ru-RU" dirty="0">
                <a:solidFill>
                  <a:srgbClr val="000000"/>
                </a:solidFill>
                <a:latin typeface="Consolas" panose="020B0609020204030204" pitchFamily="49" charset="0"/>
              </a:rPr>
              <a:t>}</a:t>
            </a:r>
            <a:endParaRPr lang="ru-RU" dirty="0"/>
          </a:p>
        </p:txBody>
      </p:sp>
      <p:sp>
        <p:nvSpPr>
          <p:cNvPr id="6" name="TextBox 5">
            <a:extLst>
              <a:ext uri="{FF2B5EF4-FFF2-40B4-BE49-F238E27FC236}">
                <a16:creationId xmlns:a16="http://schemas.microsoft.com/office/drawing/2014/main" id="{0447A21D-E543-314F-9C5B-29F1AAC3E28C}"/>
              </a:ext>
            </a:extLst>
          </p:cNvPr>
          <p:cNvSpPr txBox="1"/>
          <p:nvPr/>
        </p:nvSpPr>
        <p:spPr>
          <a:xfrm>
            <a:off x="4849865" y="1628800"/>
            <a:ext cx="5844648" cy="369332"/>
          </a:xfrm>
          <a:prstGeom prst="rect">
            <a:avLst/>
          </a:prstGeom>
          <a:noFill/>
        </p:spPr>
        <p:txBody>
          <a:bodyPr wrap="square">
            <a:spAutoFit/>
          </a:bodyPr>
          <a:lstStyle/>
          <a:p>
            <a:pPr algn="r"/>
            <a:r>
              <a:rPr lang="ru-RU" dirty="0">
                <a:hlinkClick r:id="rId2"/>
              </a:rPr>
              <a:t>https://wandbox.org/permlink/tC4HG6ZqcZT2lm3P</a:t>
            </a:r>
            <a:endParaRPr lang="ru-RU" dirty="0"/>
          </a:p>
        </p:txBody>
      </p:sp>
    </p:spTree>
    <p:extLst>
      <p:ext uri="{BB962C8B-B14F-4D97-AF65-F5344CB8AC3E}">
        <p14:creationId xmlns:p14="http://schemas.microsoft.com/office/powerpoint/2010/main" val="230459350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E85EFD-5770-042D-CFFC-3240BC9AF3C1}"/>
              </a:ext>
            </a:extLst>
          </p:cNvPr>
          <p:cNvSpPr txBox="1"/>
          <p:nvPr/>
        </p:nvSpPr>
        <p:spPr>
          <a:xfrm>
            <a:off x="2063552" y="260650"/>
            <a:ext cx="6318448" cy="6555641"/>
          </a:xfrm>
          <a:prstGeom prst="rect">
            <a:avLst/>
          </a:prstGeom>
          <a:noFill/>
        </p:spPr>
        <p:txBody>
          <a:bodyPr wrap="square">
            <a:spAutoFit/>
          </a:bodyPr>
          <a:lstStyle/>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0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rgbClr val="FF0000"/>
                </a:solidFill>
                <a:latin typeface="Consolas" panose="020B0609020204030204" pitchFamily="49" charset="0"/>
              </a:rPr>
              <a:t>0x7fff9c2d29fc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1</a:t>
            </a:r>
          </a:p>
          <a:p>
            <a:endParaRPr lang="ru-RU" sz="2000" dirty="0">
              <a:latin typeface="Consolas" panose="020B0609020204030204" pitchFamily="49" charset="0"/>
            </a:endParaRPr>
          </a:p>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1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(1): &amp;n=</a:t>
            </a:r>
            <a:r>
              <a:rPr lang="ru-RU" sz="2000" dirty="0">
                <a:solidFill>
                  <a:srgbClr val="FF0000"/>
                </a:solidFill>
                <a:latin typeface="Consolas" panose="020B0609020204030204" pitchFamily="49" charset="0"/>
              </a:rPr>
              <a:t>0x7fff9c2d29fc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rgbClr val="00B0F0"/>
                </a:solidFill>
                <a:latin typeface="Consolas" panose="020B0609020204030204" pitchFamily="49" charset="0"/>
              </a:rPr>
              <a:t>0x7fff9c2d298c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1</a:t>
            </a:r>
          </a:p>
          <a:p>
            <a:endParaRPr lang="ru-RU" sz="2000" dirty="0">
              <a:latin typeface="Consolas" panose="020B0609020204030204" pitchFamily="49" charset="0"/>
            </a:endParaRPr>
          </a:p>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2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(2): &amp;n=</a:t>
            </a:r>
            <a:r>
              <a:rPr lang="ru-RU" sz="2000" dirty="0">
                <a:solidFill>
                  <a:srgbClr val="FF0000"/>
                </a:solidFill>
                <a:latin typeface="Consolas" panose="020B0609020204030204" pitchFamily="49" charset="0"/>
              </a:rPr>
              <a:t>0x7fff9c2d29fc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(1): &amp;n=</a:t>
            </a:r>
            <a:r>
              <a:rPr lang="ru-RU" sz="2000" dirty="0">
                <a:solidFill>
                  <a:srgbClr val="00B0F0"/>
                </a:solidFill>
                <a:latin typeface="Consolas" panose="020B0609020204030204" pitchFamily="49" charset="0"/>
              </a:rPr>
              <a:t>0x7fff9c2d298c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rgbClr val="00B050"/>
                </a:solidFill>
                <a:latin typeface="Consolas" panose="020B0609020204030204" pitchFamily="49" charset="0"/>
              </a:rPr>
              <a:t>0x7fff9c2d291c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2</a:t>
            </a:r>
          </a:p>
          <a:p>
            <a:endParaRPr lang="ru-RU" sz="2000" dirty="0">
              <a:latin typeface="Consolas" panose="020B0609020204030204" pitchFamily="49" charset="0"/>
            </a:endParaRPr>
          </a:p>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3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(3): &amp;n=</a:t>
            </a:r>
            <a:r>
              <a:rPr lang="ru-RU" sz="2000" dirty="0">
                <a:solidFill>
                  <a:srgbClr val="FF0000"/>
                </a:solidFill>
                <a:latin typeface="Consolas" panose="020B0609020204030204" pitchFamily="49" charset="0"/>
              </a:rPr>
              <a:t>0x7fff9c2d29fc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(2): &amp;n=</a:t>
            </a:r>
            <a:r>
              <a:rPr lang="ru-RU" sz="2000" dirty="0">
                <a:solidFill>
                  <a:srgbClr val="00B0F0"/>
                </a:solidFill>
                <a:latin typeface="Consolas" panose="020B0609020204030204" pitchFamily="49" charset="0"/>
              </a:rPr>
              <a:t>0x7fff9c2d298c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(1): &amp;n=</a:t>
            </a:r>
            <a:r>
              <a:rPr lang="ru-RU" sz="2000" dirty="0">
                <a:solidFill>
                  <a:srgbClr val="00B050"/>
                </a:solidFill>
                <a:latin typeface="Consolas" panose="020B0609020204030204" pitchFamily="49" charset="0"/>
              </a:rPr>
              <a:t>0x7fff9c2d291c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chemeClr val="accent1">
                    <a:lumMod val="75000"/>
                  </a:schemeClr>
                </a:solidFill>
                <a:latin typeface="Consolas" panose="020B0609020204030204" pitchFamily="49" charset="0"/>
              </a:rPr>
              <a:t>0x7fff9c2d28ac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6</a:t>
            </a:r>
          </a:p>
        </p:txBody>
      </p:sp>
    </p:spTree>
    <p:extLst>
      <p:ext uri="{BB962C8B-B14F-4D97-AF65-F5344CB8AC3E}">
        <p14:creationId xmlns:p14="http://schemas.microsoft.com/office/powerpoint/2010/main" val="405749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Effect transition="in" filter="fade">
                                      <p:cBhvr>
                                        <p:cTn id="35" dur="500"/>
                                        <p:tgtEl>
                                          <p:spTgt spid="4">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0" end="10"/>
                                            </p:txEl>
                                          </p:spTgt>
                                        </p:tgtEl>
                                        <p:attrNameLst>
                                          <p:attrName>style.visibility</p:attrName>
                                        </p:attrNameLst>
                                      </p:cBhvr>
                                      <p:to>
                                        <p:strVal val="visible"/>
                                      </p:to>
                                    </p:set>
                                    <p:animEffect transition="in" filter="fade">
                                      <p:cBhvr>
                                        <p:cTn id="40" dur="500"/>
                                        <p:tgtEl>
                                          <p:spTgt spid="4">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animEffect transition="in" filter="fade">
                                      <p:cBhvr>
                                        <p:cTn id="45" dur="500"/>
                                        <p:tgtEl>
                                          <p:spTgt spid="4">
                                            <p:txEl>
                                              <p:pRg st="11" end="1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xEl>
                                              <p:pRg st="12" end="12"/>
                                            </p:txEl>
                                          </p:spTgt>
                                        </p:tgtEl>
                                        <p:attrNameLst>
                                          <p:attrName>style.visibility</p:attrName>
                                        </p:attrNameLst>
                                      </p:cBhvr>
                                      <p:to>
                                        <p:strVal val="visible"/>
                                      </p:to>
                                    </p:set>
                                    <p:animEffect transition="in" filter="fade">
                                      <p:cBhvr>
                                        <p:cTn id="50" dur="500"/>
                                        <p:tgtEl>
                                          <p:spTgt spid="4">
                                            <p:txEl>
                                              <p:pRg st="12" end="1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animEffect transition="in" filter="fade">
                                      <p:cBhvr>
                                        <p:cTn id="55" dur="500"/>
                                        <p:tgtEl>
                                          <p:spTgt spid="4">
                                            <p:txEl>
                                              <p:pRg st="13" end="1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15" end="15"/>
                                            </p:txEl>
                                          </p:spTgt>
                                        </p:tgtEl>
                                        <p:attrNameLst>
                                          <p:attrName>style.visibility</p:attrName>
                                        </p:attrNameLst>
                                      </p:cBhvr>
                                      <p:to>
                                        <p:strVal val="visible"/>
                                      </p:to>
                                    </p:set>
                                    <p:animEffect transition="in" filter="fade">
                                      <p:cBhvr>
                                        <p:cTn id="60" dur="500"/>
                                        <p:tgtEl>
                                          <p:spTgt spid="4">
                                            <p:txEl>
                                              <p:pRg st="15" end="15"/>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
                                            <p:txEl>
                                              <p:pRg st="16" end="16"/>
                                            </p:txEl>
                                          </p:spTgt>
                                        </p:tgtEl>
                                        <p:attrNameLst>
                                          <p:attrName>style.visibility</p:attrName>
                                        </p:attrNameLst>
                                      </p:cBhvr>
                                      <p:to>
                                        <p:strVal val="visible"/>
                                      </p:to>
                                    </p:set>
                                    <p:animEffect transition="in" filter="fade">
                                      <p:cBhvr>
                                        <p:cTn id="65" dur="500"/>
                                        <p:tgtEl>
                                          <p:spTgt spid="4">
                                            <p:txEl>
                                              <p:pRg st="16" end="1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4">
                                            <p:txEl>
                                              <p:pRg st="17" end="17"/>
                                            </p:txEl>
                                          </p:spTgt>
                                        </p:tgtEl>
                                        <p:attrNameLst>
                                          <p:attrName>style.visibility</p:attrName>
                                        </p:attrNameLst>
                                      </p:cBhvr>
                                      <p:to>
                                        <p:strVal val="visible"/>
                                      </p:to>
                                    </p:set>
                                    <p:animEffect transition="in" filter="fade">
                                      <p:cBhvr>
                                        <p:cTn id="70" dur="500"/>
                                        <p:tgtEl>
                                          <p:spTgt spid="4">
                                            <p:txEl>
                                              <p:pRg st="17" end="17"/>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
                                            <p:txEl>
                                              <p:pRg st="18" end="18"/>
                                            </p:txEl>
                                          </p:spTgt>
                                        </p:tgtEl>
                                        <p:attrNameLst>
                                          <p:attrName>style.visibility</p:attrName>
                                        </p:attrNameLst>
                                      </p:cBhvr>
                                      <p:to>
                                        <p:strVal val="visible"/>
                                      </p:to>
                                    </p:set>
                                    <p:animEffect transition="in" filter="fade">
                                      <p:cBhvr>
                                        <p:cTn id="75" dur="500"/>
                                        <p:tgtEl>
                                          <p:spTgt spid="4">
                                            <p:txEl>
                                              <p:pRg st="18" end="18"/>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4">
                                            <p:txEl>
                                              <p:pRg st="19" end="19"/>
                                            </p:txEl>
                                          </p:spTgt>
                                        </p:tgtEl>
                                        <p:attrNameLst>
                                          <p:attrName>style.visibility</p:attrName>
                                        </p:attrNameLst>
                                      </p:cBhvr>
                                      <p:to>
                                        <p:strVal val="visible"/>
                                      </p:to>
                                    </p:set>
                                    <p:animEffect transition="in" filter="fade">
                                      <p:cBhvr>
                                        <p:cTn id="80" dur="500"/>
                                        <p:tgtEl>
                                          <p:spTgt spid="4">
                                            <p:txEl>
                                              <p:pRg st="19" end="19"/>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4">
                                            <p:txEl>
                                              <p:pRg st="20" end="20"/>
                                            </p:txEl>
                                          </p:spTgt>
                                        </p:tgtEl>
                                        <p:attrNameLst>
                                          <p:attrName>style.visibility</p:attrName>
                                        </p:attrNameLst>
                                      </p:cBhvr>
                                      <p:to>
                                        <p:strVal val="visible"/>
                                      </p:to>
                                    </p:set>
                                    <p:animEffect transition="in" filter="fade">
                                      <p:cBhvr>
                                        <p:cTn id="85" dur="500"/>
                                        <p:tgtEl>
                                          <p:spTgt spid="4">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D9C428FA-3F39-D57D-918F-A10EE3EEA51B}"/>
              </a:ext>
            </a:extLst>
          </p:cNvPr>
          <p:cNvGrpSpPr/>
          <p:nvPr/>
        </p:nvGrpSpPr>
        <p:grpSpPr>
          <a:xfrm>
            <a:off x="1721514" y="1789454"/>
            <a:ext cx="8748972" cy="4928804"/>
            <a:chOff x="143508" y="444412"/>
            <a:chExt cx="8748972" cy="4928804"/>
          </a:xfrm>
        </p:grpSpPr>
        <p:grpSp>
          <p:nvGrpSpPr>
            <p:cNvPr id="3" name="Группа 2">
              <a:extLst>
                <a:ext uri="{FF2B5EF4-FFF2-40B4-BE49-F238E27FC236}">
                  <a16:creationId xmlns:a16="http://schemas.microsoft.com/office/drawing/2014/main" id="{D94BF308-7B6E-A2F2-9773-7FF6D8BCB773}"/>
                </a:ext>
              </a:extLst>
            </p:cNvPr>
            <p:cNvGrpSpPr/>
            <p:nvPr/>
          </p:nvGrpSpPr>
          <p:grpSpPr>
            <a:xfrm>
              <a:off x="5076056" y="1988840"/>
              <a:ext cx="2016224" cy="648072"/>
              <a:chOff x="2051720" y="908720"/>
              <a:chExt cx="2016224" cy="648072"/>
            </a:xfrm>
          </p:grpSpPr>
          <p:sp>
            <p:nvSpPr>
              <p:cNvPr id="54" name="Прямоугольник 53">
                <a:extLst>
                  <a:ext uri="{FF2B5EF4-FFF2-40B4-BE49-F238E27FC236}">
                    <a16:creationId xmlns:a16="http://schemas.microsoft.com/office/drawing/2014/main" id="{A9387DAE-67C2-9B80-B3DF-A51CD6798E2E}"/>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5" name="Прямоугольник 54">
                <a:extLst>
                  <a:ext uri="{FF2B5EF4-FFF2-40B4-BE49-F238E27FC236}">
                    <a16:creationId xmlns:a16="http://schemas.microsoft.com/office/drawing/2014/main" id="{52A0D2A2-6A6A-AE4C-9AEE-BAA520C8742C}"/>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n=3</a:t>
                </a:r>
                <a:endParaRPr lang="ru-RU" dirty="0"/>
              </a:p>
            </p:txBody>
          </p:sp>
        </p:grpSp>
        <p:grpSp>
          <p:nvGrpSpPr>
            <p:cNvPr id="4" name="Группа 3">
              <a:extLst>
                <a:ext uri="{FF2B5EF4-FFF2-40B4-BE49-F238E27FC236}">
                  <a16:creationId xmlns:a16="http://schemas.microsoft.com/office/drawing/2014/main" id="{5A54C54B-D63B-4013-2F9F-B6D493B6AEF6}"/>
                </a:ext>
              </a:extLst>
            </p:cNvPr>
            <p:cNvGrpSpPr/>
            <p:nvPr/>
          </p:nvGrpSpPr>
          <p:grpSpPr>
            <a:xfrm>
              <a:off x="5076056" y="2746135"/>
              <a:ext cx="2016224" cy="648072"/>
              <a:chOff x="2051720" y="908720"/>
              <a:chExt cx="2016224" cy="648072"/>
            </a:xfrm>
          </p:grpSpPr>
          <p:sp>
            <p:nvSpPr>
              <p:cNvPr id="52" name="Прямоугольник 51">
                <a:extLst>
                  <a:ext uri="{FF2B5EF4-FFF2-40B4-BE49-F238E27FC236}">
                    <a16:creationId xmlns:a16="http://schemas.microsoft.com/office/drawing/2014/main" id="{643D2398-1E83-23A6-C55B-C8346AFB7249}"/>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Прямоугольник 52">
                <a:extLst>
                  <a:ext uri="{FF2B5EF4-FFF2-40B4-BE49-F238E27FC236}">
                    <a16:creationId xmlns:a16="http://schemas.microsoft.com/office/drawing/2014/main" id="{52BE8A1E-121F-FC6E-82A6-05545943F8B1}"/>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n=2</a:t>
                </a:r>
                <a:endParaRPr lang="ru-RU" dirty="0"/>
              </a:p>
            </p:txBody>
          </p:sp>
        </p:grpSp>
        <p:grpSp>
          <p:nvGrpSpPr>
            <p:cNvPr id="5" name="Группа 4">
              <a:extLst>
                <a:ext uri="{FF2B5EF4-FFF2-40B4-BE49-F238E27FC236}">
                  <a16:creationId xmlns:a16="http://schemas.microsoft.com/office/drawing/2014/main" id="{B6ABA6FE-F1DA-5C46-BF54-E7EB191EDEFF}"/>
                </a:ext>
              </a:extLst>
            </p:cNvPr>
            <p:cNvGrpSpPr/>
            <p:nvPr/>
          </p:nvGrpSpPr>
          <p:grpSpPr>
            <a:xfrm>
              <a:off x="5076056" y="3503430"/>
              <a:ext cx="2016224" cy="648072"/>
              <a:chOff x="2051720" y="908720"/>
              <a:chExt cx="2016224" cy="648072"/>
            </a:xfrm>
          </p:grpSpPr>
          <p:sp>
            <p:nvSpPr>
              <p:cNvPr id="50" name="Прямоугольник 49">
                <a:extLst>
                  <a:ext uri="{FF2B5EF4-FFF2-40B4-BE49-F238E27FC236}">
                    <a16:creationId xmlns:a16="http://schemas.microsoft.com/office/drawing/2014/main" id="{F4BBD532-DE3B-98F0-72A7-C737D8DA9FAD}"/>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1" name="Прямоугольник 50">
                <a:extLst>
                  <a:ext uri="{FF2B5EF4-FFF2-40B4-BE49-F238E27FC236}">
                    <a16:creationId xmlns:a16="http://schemas.microsoft.com/office/drawing/2014/main" id="{C93C98C9-4BEB-673B-88F1-3B1955E502CC}"/>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n=1</a:t>
                </a:r>
                <a:endParaRPr lang="ru-RU" dirty="0"/>
              </a:p>
            </p:txBody>
          </p:sp>
        </p:grpSp>
        <p:grpSp>
          <p:nvGrpSpPr>
            <p:cNvPr id="6" name="Группа 5">
              <a:extLst>
                <a:ext uri="{FF2B5EF4-FFF2-40B4-BE49-F238E27FC236}">
                  <a16:creationId xmlns:a16="http://schemas.microsoft.com/office/drawing/2014/main" id="{C7640847-4B46-39AD-16DA-FE930BA28F62}"/>
                </a:ext>
              </a:extLst>
            </p:cNvPr>
            <p:cNvGrpSpPr/>
            <p:nvPr/>
          </p:nvGrpSpPr>
          <p:grpSpPr>
            <a:xfrm>
              <a:off x="5076056" y="4260725"/>
              <a:ext cx="2016224" cy="648072"/>
              <a:chOff x="2051720" y="908720"/>
              <a:chExt cx="2016224" cy="648072"/>
            </a:xfrm>
          </p:grpSpPr>
          <p:sp>
            <p:nvSpPr>
              <p:cNvPr id="48" name="Прямоугольник 47">
                <a:extLst>
                  <a:ext uri="{FF2B5EF4-FFF2-40B4-BE49-F238E27FC236}">
                    <a16:creationId xmlns:a16="http://schemas.microsoft.com/office/drawing/2014/main" id="{432994DD-E30C-3277-49D5-7D98E9880420}"/>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Прямоугольник 48">
                <a:extLst>
                  <a:ext uri="{FF2B5EF4-FFF2-40B4-BE49-F238E27FC236}">
                    <a16:creationId xmlns:a16="http://schemas.microsoft.com/office/drawing/2014/main" id="{88F8B081-F2EE-7895-79F0-E92DB4C557A5}"/>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n=0</a:t>
                </a:r>
                <a:endParaRPr lang="ru-RU" dirty="0"/>
              </a:p>
            </p:txBody>
          </p:sp>
        </p:grpSp>
        <p:grpSp>
          <p:nvGrpSpPr>
            <p:cNvPr id="7" name="Группа 6">
              <a:extLst>
                <a:ext uri="{FF2B5EF4-FFF2-40B4-BE49-F238E27FC236}">
                  <a16:creationId xmlns:a16="http://schemas.microsoft.com/office/drawing/2014/main" id="{4441C338-25F8-8DCF-AAAD-56B186FB5441}"/>
                </a:ext>
              </a:extLst>
            </p:cNvPr>
            <p:cNvGrpSpPr/>
            <p:nvPr/>
          </p:nvGrpSpPr>
          <p:grpSpPr>
            <a:xfrm>
              <a:off x="5076056" y="941091"/>
              <a:ext cx="2016224" cy="927114"/>
              <a:chOff x="2051720" y="629678"/>
              <a:chExt cx="2016224" cy="927114"/>
            </a:xfrm>
          </p:grpSpPr>
          <p:sp>
            <p:nvSpPr>
              <p:cNvPr id="45" name="Прямоугольник 44">
                <a:extLst>
                  <a:ext uri="{FF2B5EF4-FFF2-40B4-BE49-F238E27FC236}">
                    <a16:creationId xmlns:a16="http://schemas.microsoft.com/office/drawing/2014/main" id="{31E57DC9-EFCB-7403-4383-F6DB71398FC5}"/>
                  </a:ext>
                </a:extLst>
              </p:cNvPr>
              <p:cNvSpPr/>
              <p:nvPr/>
            </p:nvSpPr>
            <p:spPr>
              <a:xfrm>
                <a:off x="2051720" y="629678"/>
                <a:ext cx="2016224" cy="927114"/>
              </a:xfrm>
              <a:prstGeom prst="rect">
                <a:avLst/>
              </a:prstGeom>
              <a:solidFill>
                <a:srgbClr val="FFFF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Прямоугольник 45">
                <a:extLst>
                  <a:ext uri="{FF2B5EF4-FFF2-40B4-BE49-F238E27FC236}">
                    <a16:creationId xmlns:a16="http://schemas.microsoft.com/office/drawing/2014/main" id="{43544CE9-6748-C45F-F81C-1CCC8BCF666F}"/>
                  </a:ext>
                </a:extLst>
              </p:cNvPr>
              <p:cNvSpPr/>
              <p:nvPr/>
            </p:nvSpPr>
            <p:spPr>
              <a:xfrm>
                <a:off x="2339752" y="777825"/>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i=3</a:t>
                </a:r>
                <a:endParaRPr lang="ru-RU" dirty="0"/>
              </a:p>
            </p:txBody>
          </p:sp>
          <p:sp>
            <p:nvSpPr>
              <p:cNvPr id="47" name="Прямоугольник 46">
                <a:extLst>
                  <a:ext uri="{FF2B5EF4-FFF2-40B4-BE49-F238E27FC236}">
                    <a16:creationId xmlns:a16="http://schemas.microsoft.com/office/drawing/2014/main" id="{BED44428-6BC6-2BF5-5C71-838FBE2F1F18}"/>
                  </a:ext>
                </a:extLst>
              </p:cNvPr>
              <p:cNvSpPr/>
              <p:nvPr/>
            </p:nvSpPr>
            <p:spPr>
              <a:xfrm>
                <a:off x="2339752" y="1149558"/>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endParaRPr lang="ru-RU" dirty="0"/>
              </a:p>
            </p:txBody>
          </p:sp>
        </p:grpSp>
        <p:sp>
          <p:nvSpPr>
            <p:cNvPr id="8" name="TextBox 7">
              <a:extLst>
                <a:ext uri="{FF2B5EF4-FFF2-40B4-BE49-F238E27FC236}">
                  <a16:creationId xmlns:a16="http://schemas.microsoft.com/office/drawing/2014/main" id="{500C766B-1637-2FF7-536D-4ED25EE6B72A}"/>
                </a:ext>
              </a:extLst>
            </p:cNvPr>
            <p:cNvSpPr txBox="1"/>
            <p:nvPr/>
          </p:nvSpPr>
          <p:spPr>
            <a:xfrm>
              <a:off x="7308304" y="1007938"/>
              <a:ext cx="795411" cy="369332"/>
            </a:xfrm>
            <a:prstGeom prst="rect">
              <a:avLst/>
            </a:prstGeom>
            <a:noFill/>
          </p:spPr>
          <p:txBody>
            <a:bodyPr wrap="none" rtlCol="0">
              <a:spAutoFit/>
            </a:bodyPr>
            <a:lstStyle/>
            <a:p>
              <a:r>
                <a:rPr lang="en-US" dirty="0"/>
                <a:t>main()</a:t>
              </a:r>
              <a:endParaRPr lang="ru-RU" dirty="0"/>
            </a:p>
          </p:txBody>
        </p:sp>
        <p:sp>
          <p:nvSpPr>
            <p:cNvPr id="9" name="TextBox 8">
              <a:extLst>
                <a:ext uri="{FF2B5EF4-FFF2-40B4-BE49-F238E27FC236}">
                  <a16:creationId xmlns:a16="http://schemas.microsoft.com/office/drawing/2014/main" id="{E773E0C7-D585-C4FC-6A5A-92C924695BA0}"/>
                </a:ext>
              </a:extLst>
            </p:cNvPr>
            <p:cNvSpPr txBox="1"/>
            <p:nvPr/>
          </p:nvSpPr>
          <p:spPr>
            <a:xfrm>
              <a:off x="7308304" y="2019901"/>
              <a:ext cx="1243802" cy="369332"/>
            </a:xfrm>
            <a:prstGeom prst="rect">
              <a:avLst/>
            </a:prstGeom>
            <a:noFill/>
          </p:spPr>
          <p:txBody>
            <a:bodyPr wrap="none" rtlCol="0">
              <a:spAutoFit/>
            </a:bodyPr>
            <a:lstStyle/>
            <a:p>
              <a:r>
                <a:rPr lang="en-US" dirty="0"/>
                <a:t>Factorial(3)</a:t>
              </a:r>
              <a:endParaRPr lang="ru-RU" dirty="0"/>
            </a:p>
          </p:txBody>
        </p:sp>
        <p:sp>
          <p:nvSpPr>
            <p:cNvPr id="10" name="TextBox 9">
              <a:extLst>
                <a:ext uri="{FF2B5EF4-FFF2-40B4-BE49-F238E27FC236}">
                  <a16:creationId xmlns:a16="http://schemas.microsoft.com/office/drawing/2014/main" id="{FA0813A7-CADB-2843-54FE-AEC2A284529C}"/>
                </a:ext>
              </a:extLst>
            </p:cNvPr>
            <p:cNvSpPr txBox="1"/>
            <p:nvPr/>
          </p:nvSpPr>
          <p:spPr>
            <a:xfrm>
              <a:off x="7308304" y="2740278"/>
              <a:ext cx="1243802" cy="369332"/>
            </a:xfrm>
            <a:prstGeom prst="rect">
              <a:avLst/>
            </a:prstGeom>
            <a:noFill/>
          </p:spPr>
          <p:txBody>
            <a:bodyPr wrap="none" rtlCol="0">
              <a:spAutoFit/>
            </a:bodyPr>
            <a:lstStyle/>
            <a:p>
              <a:r>
                <a:rPr lang="en-US" dirty="0"/>
                <a:t>Factorial(2)</a:t>
              </a:r>
              <a:endParaRPr lang="ru-RU" dirty="0"/>
            </a:p>
          </p:txBody>
        </p:sp>
        <p:sp>
          <p:nvSpPr>
            <p:cNvPr id="11" name="TextBox 10">
              <a:extLst>
                <a:ext uri="{FF2B5EF4-FFF2-40B4-BE49-F238E27FC236}">
                  <a16:creationId xmlns:a16="http://schemas.microsoft.com/office/drawing/2014/main" id="{53480D7C-EB65-D551-878E-541DDF61A3BE}"/>
                </a:ext>
              </a:extLst>
            </p:cNvPr>
            <p:cNvSpPr txBox="1"/>
            <p:nvPr/>
          </p:nvSpPr>
          <p:spPr>
            <a:xfrm>
              <a:off x="7308304" y="3503430"/>
              <a:ext cx="1243802" cy="369332"/>
            </a:xfrm>
            <a:prstGeom prst="rect">
              <a:avLst/>
            </a:prstGeom>
            <a:noFill/>
          </p:spPr>
          <p:txBody>
            <a:bodyPr wrap="none" rtlCol="0">
              <a:spAutoFit/>
            </a:bodyPr>
            <a:lstStyle/>
            <a:p>
              <a:r>
                <a:rPr lang="en-US" dirty="0"/>
                <a:t>Factorial(1)</a:t>
              </a:r>
              <a:endParaRPr lang="ru-RU" dirty="0"/>
            </a:p>
          </p:txBody>
        </p:sp>
        <p:sp>
          <p:nvSpPr>
            <p:cNvPr id="12" name="TextBox 11">
              <a:extLst>
                <a:ext uri="{FF2B5EF4-FFF2-40B4-BE49-F238E27FC236}">
                  <a16:creationId xmlns:a16="http://schemas.microsoft.com/office/drawing/2014/main" id="{CE41030E-EAE7-99D6-91E6-9AC6D280CA05}"/>
                </a:ext>
              </a:extLst>
            </p:cNvPr>
            <p:cNvSpPr txBox="1"/>
            <p:nvPr/>
          </p:nvSpPr>
          <p:spPr>
            <a:xfrm>
              <a:off x="7308304" y="4266582"/>
              <a:ext cx="1243802" cy="369332"/>
            </a:xfrm>
            <a:prstGeom prst="rect">
              <a:avLst/>
            </a:prstGeom>
            <a:noFill/>
          </p:spPr>
          <p:txBody>
            <a:bodyPr wrap="none" rtlCol="0">
              <a:spAutoFit/>
            </a:bodyPr>
            <a:lstStyle/>
            <a:p>
              <a:r>
                <a:rPr lang="en-US" dirty="0"/>
                <a:t>Factorial(0)</a:t>
              </a:r>
              <a:endParaRPr lang="ru-RU" dirty="0"/>
            </a:p>
          </p:txBody>
        </p:sp>
        <p:grpSp>
          <p:nvGrpSpPr>
            <p:cNvPr id="13" name="Группа 12">
              <a:extLst>
                <a:ext uri="{FF2B5EF4-FFF2-40B4-BE49-F238E27FC236}">
                  <a16:creationId xmlns:a16="http://schemas.microsoft.com/office/drawing/2014/main" id="{B48C1571-8AE5-C1C9-6747-3B71BEC75C1E}"/>
                </a:ext>
              </a:extLst>
            </p:cNvPr>
            <p:cNvGrpSpPr/>
            <p:nvPr/>
          </p:nvGrpSpPr>
          <p:grpSpPr>
            <a:xfrm>
              <a:off x="755576" y="1966393"/>
              <a:ext cx="2016224" cy="648072"/>
              <a:chOff x="2051720" y="908720"/>
              <a:chExt cx="2016224" cy="648072"/>
            </a:xfrm>
          </p:grpSpPr>
          <p:sp>
            <p:nvSpPr>
              <p:cNvPr id="43" name="Прямоугольник 42">
                <a:extLst>
                  <a:ext uri="{FF2B5EF4-FFF2-40B4-BE49-F238E27FC236}">
                    <a16:creationId xmlns:a16="http://schemas.microsoft.com/office/drawing/2014/main" id="{43910FBB-75CB-346B-71C7-67CC960B059E}"/>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4" name="Прямоугольник 43">
                <a:extLst>
                  <a:ext uri="{FF2B5EF4-FFF2-40B4-BE49-F238E27FC236}">
                    <a16:creationId xmlns:a16="http://schemas.microsoft.com/office/drawing/2014/main" id="{9AB6770B-F4D7-7702-FC82-24631BB692CA}"/>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n=2</a:t>
                </a:r>
                <a:endParaRPr lang="ru-RU" dirty="0"/>
              </a:p>
            </p:txBody>
          </p:sp>
        </p:grpSp>
        <p:grpSp>
          <p:nvGrpSpPr>
            <p:cNvPr id="14" name="Группа 13">
              <a:extLst>
                <a:ext uri="{FF2B5EF4-FFF2-40B4-BE49-F238E27FC236}">
                  <a16:creationId xmlns:a16="http://schemas.microsoft.com/office/drawing/2014/main" id="{0CE38470-78E4-78F6-CF2A-C6E6F8A30770}"/>
                </a:ext>
              </a:extLst>
            </p:cNvPr>
            <p:cNvGrpSpPr/>
            <p:nvPr/>
          </p:nvGrpSpPr>
          <p:grpSpPr>
            <a:xfrm>
              <a:off x="755576" y="2723688"/>
              <a:ext cx="2016224" cy="648072"/>
              <a:chOff x="2051720" y="908720"/>
              <a:chExt cx="2016224" cy="648072"/>
            </a:xfrm>
          </p:grpSpPr>
          <p:sp>
            <p:nvSpPr>
              <p:cNvPr id="41" name="Прямоугольник 40">
                <a:extLst>
                  <a:ext uri="{FF2B5EF4-FFF2-40B4-BE49-F238E27FC236}">
                    <a16:creationId xmlns:a16="http://schemas.microsoft.com/office/drawing/2014/main" id="{FD511C84-D3CB-A6AF-9124-B48316AEA593}"/>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2" name="Прямоугольник 41">
                <a:extLst>
                  <a:ext uri="{FF2B5EF4-FFF2-40B4-BE49-F238E27FC236}">
                    <a16:creationId xmlns:a16="http://schemas.microsoft.com/office/drawing/2014/main" id="{C8041B66-7697-2311-4296-C05D39748FBA}"/>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n=1</a:t>
                </a:r>
                <a:endParaRPr lang="ru-RU" dirty="0"/>
              </a:p>
            </p:txBody>
          </p:sp>
        </p:grpSp>
        <p:grpSp>
          <p:nvGrpSpPr>
            <p:cNvPr id="15" name="Группа 14">
              <a:extLst>
                <a:ext uri="{FF2B5EF4-FFF2-40B4-BE49-F238E27FC236}">
                  <a16:creationId xmlns:a16="http://schemas.microsoft.com/office/drawing/2014/main" id="{1A8B8972-A4CA-C6EF-A8B7-A88ECCAC87E1}"/>
                </a:ext>
              </a:extLst>
            </p:cNvPr>
            <p:cNvGrpSpPr/>
            <p:nvPr/>
          </p:nvGrpSpPr>
          <p:grpSpPr>
            <a:xfrm>
              <a:off x="755576" y="3480983"/>
              <a:ext cx="2016224" cy="648072"/>
              <a:chOff x="2051720" y="908720"/>
              <a:chExt cx="2016224" cy="648072"/>
            </a:xfrm>
          </p:grpSpPr>
          <p:sp>
            <p:nvSpPr>
              <p:cNvPr id="39" name="Прямоугольник 38">
                <a:extLst>
                  <a:ext uri="{FF2B5EF4-FFF2-40B4-BE49-F238E27FC236}">
                    <a16:creationId xmlns:a16="http://schemas.microsoft.com/office/drawing/2014/main" id="{80B7C5AB-4B36-C167-82D0-9F1FE7968B4B}"/>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Прямоугольник 39">
                <a:extLst>
                  <a:ext uri="{FF2B5EF4-FFF2-40B4-BE49-F238E27FC236}">
                    <a16:creationId xmlns:a16="http://schemas.microsoft.com/office/drawing/2014/main" id="{493DB7DC-992E-5DAA-5F35-C9109CE724B8}"/>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n=0</a:t>
                </a:r>
                <a:endParaRPr lang="ru-RU" dirty="0"/>
              </a:p>
            </p:txBody>
          </p:sp>
        </p:grpSp>
        <p:grpSp>
          <p:nvGrpSpPr>
            <p:cNvPr id="16" name="Группа 15">
              <a:extLst>
                <a:ext uri="{FF2B5EF4-FFF2-40B4-BE49-F238E27FC236}">
                  <a16:creationId xmlns:a16="http://schemas.microsoft.com/office/drawing/2014/main" id="{C0ED866B-9DBA-002C-FCD9-7E7393C2B2C4}"/>
                </a:ext>
              </a:extLst>
            </p:cNvPr>
            <p:cNvGrpSpPr/>
            <p:nvPr/>
          </p:nvGrpSpPr>
          <p:grpSpPr>
            <a:xfrm>
              <a:off x="755576" y="918644"/>
              <a:ext cx="2016224" cy="927114"/>
              <a:chOff x="2051720" y="629678"/>
              <a:chExt cx="2016224" cy="927114"/>
            </a:xfrm>
          </p:grpSpPr>
          <p:sp>
            <p:nvSpPr>
              <p:cNvPr id="36" name="Прямоугольник 35">
                <a:extLst>
                  <a:ext uri="{FF2B5EF4-FFF2-40B4-BE49-F238E27FC236}">
                    <a16:creationId xmlns:a16="http://schemas.microsoft.com/office/drawing/2014/main" id="{4F088665-28DA-C024-E116-BFA2E0EEB054}"/>
                  </a:ext>
                </a:extLst>
              </p:cNvPr>
              <p:cNvSpPr/>
              <p:nvPr/>
            </p:nvSpPr>
            <p:spPr>
              <a:xfrm>
                <a:off x="2051720" y="629678"/>
                <a:ext cx="2016224" cy="927114"/>
              </a:xfrm>
              <a:prstGeom prst="rect">
                <a:avLst/>
              </a:prstGeom>
              <a:solidFill>
                <a:srgbClr val="FFFF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Прямоугольник 36">
                <a:extLst>
                  <a:ext uri="{FF2B5EF4-FFF2-40B4-BE49-F238E27FC236}">
                    <a16:creationId xmlns:a16="http://schemas.microsoft.com/office/drawing/2014/main" id="{94442208-8E88-9AC2-DB72-1069F98D90A1}"/>
                  </a:ext>
                </a:extLst>
              </p:cNvPr>
              <p:cNvSpPr/>
              <p:nvPr/>
            </p:nvSpPr>
            <p:spPr>
              <a:xfrm>
                <a:off x="2339752" y="777825"/>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r>
                  <a:rPr lang="en-US" dirty="0"/>
                  <a:t>=2</a:t>
                </a:r>
                <a:endParaRPr lang="ru-RU" dirty="0"/>
              </a:p>
            </p:txBody>
          </p:sp>
          <p:sp>
            <p:nvSpPr>
              <p:cNvPr id="38" name="Прямоугольник 37">
                <a:extLst>
                  <a:ext uri="{FF2B5EF4-FFF2-40B4-BE49-F238E27FC236}">
                    <a16:creationId xmlns:a16="http://schemas.microsoft.com/office/drawing/2014/main" id="{FBA07562-7870-BB53-5D43-8E8B3FFC54A2}"/>
                  </a:ext>
                </a:extLst>
              </p:cNvPr>
              <p:cNvSpPr/>
              <p:nvPr/>
            </p:nvSpPr>
            <p:spPr>
              <a:xfrm>
                <a:off x="2339752" y="1149558"/>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endParaRPr lang="ru-RU" dirty="0"/>
              </a:p>
            </p:txBody>
          </p:sp>
        </p:grpSp>
        <p:sp>
          <p:nvSpPr>
            <p:cNvPr id="17" name="TextBox 16">
              <a:extLst>
                <a:ext uri="{FF2B5EF4-FFF2-40B4-BE49-F238E27FC236}">
                  <a16:creationId xmlns:a16="http://schemas.microsoft.com/office/drawing/2014/main" id="{4FA608B5-B13C-F5C9-EE4B-D1AF704B2DE5}"/>
                </a:ext>
              </a:extLst>
            </p:cNvPr>
            <p:cNvSpPr txBox="1"/>
            <p:nvPr/>
          </p:nvSpPr>
          <p:spPr>
            <a:xfrm>
              <a:off x="2987824" y="985491"/>
              <a:ext cx="795411" cy="369332"/>
            </a:xfrm>
            <a:prstGeom prst="rect">
              <a:avLst/>
            </a:prstGeom>
            <a:noFill/>
          </p:spPr>
          <p:txBody>
            <a:bodyPr wrap="none" rtlCol="0">
              <a:spAutoFit/>
            </a:bodyPr>
            <a:lstStyle/>
            <a:p>
              <a:r>
                <a:rPr lang="en-US" dirty="0"/>
                <a:t>main()</a:t>
              </a:r>
              <a:endParaRPr lang="ru-RU" dirty="0"/>
            </a:p>
          </p:txBody>
        </p:sp>
        <p:sp>
          <p:nvSpPr>
            <p:cNvPr id="18" name="TextBox 17">
              <a:extLst>
                <a:ext uri="{FF2B5EF4-FFF2-40B4-BE49-F238E27FC236}">
                  <a16:creationId xmlns:a16="http://schemas.microsoft.com/office/drawing/2014/main" id="{95F8C8B8-7801-725F-6FFC-7C46DE9EDAB9}"/>
                </a:ext>
              </a:extLst>
            </p:cNvPr>
            <p:cNvSpPr txBox="1"/>
            <p:nvPr/>
          </p:nvSpPr>
          <p:spPr>
            <a:xfrm>
              <a:off x="2987824" y="1997454"/>
              <a:ext cx="1243802" cy="369332"/>
            </a:xfrm>
            <a:prstGeom prst="rect">
              <a:avLst/>
            </a:prstGeom>
            <a:noFill/>
          </p:spPr>
          <p:txBody>
            <a:bodyPr wrap="none" rtlCol="0">
              <a:spAutoFit/>
            </a:bodyPr>
            <a:lstStyle/>
            <a:p>
              <a:r>
                <a:rPr lang="en-US" dirty="0"/>
                <a:t>Factorial(2)</a:t>
              </a:r>
              <a:endParaRPr lang="ru-RU" dirty="0"/>
            </a:p>
          </p:txBody>
        </p:sp>
        <p:sp>
          <p:nvSpPr>
            <p:cNvPr id="19" name="TextBox 18">
              <a:extLst>
                <a:ext uri="{FF2B5EF4-FFF2-40B4-BE49-F238E27FC236}">
                  <a16:creationId xmlns:a16="http://schemas.microsoft.com/office/drawing/2014/main" id="{E80CED10-AF63-5BD1-AFA0-D13B3F9A39BF}"/>
                </a:ext>
              </a:extLst>
            </p:cNvPr>
            <p:cNvSpPr txBox="1"/>
            <p:nvPr/>
          </p:nvSpPr>
          <p:spPr>
            <a:xfrm>
              <a:off x="2987824" y="2717831"/>
              <a:ext cx="1243802" cy="369332"/>
            </a:xfrm>
            <a:prstGeom prst="rect">
              <a:avLst/>
            </a:prstGeom>
            <a:noFill/>
          </p:spPr>
          <p:txBody>
            <a:bodyPr wrap="none" rtlCol="0">
              <a:spAutoFit/>
            </a:bodyPr>
            <a:lstStyle/>
            <a:p>
              <a:r>
                <a:rPr lang="en-US" dirty="0"/>
                <a:t>Factorial(1)</a:t>
              </a:r>
              <a:endParaRPr lang="ru-RU" dirty="0"/>
            </a:p>
          </p:txBody>
        </p:sp>
        <p:sp>
          <p:nvSpPr>
            <p:cNvPr id="20" name="TextBox 19">
              <a:extLst>
                <a:ext uri="{FF2B5EF4-FFF2-40B4-BE49-F238E27FC236}">
                  <a16:creationId xmlns:a16="http://schemas.microsoft.com/office/drawing/2014/main" id="{8F592402-A6FA-3290-2A6E-2A8F49532731}"/>
                </a:ext>
              </a:extLst>
            </p:cNvPr>
            <p:cNvSpPr txBox="1"/>
            <p:nvPr/>
          </p:nvSpPr>
          <p:spPr>
            <a:xfrm>
              <a:off x="2987824" y="3480983"/>
              <a:ext cx="1243802" cy="369332"/>
            </a:xfrm>
            <a:prstGeom prst="rect">
              <a:avLst/>
            </a:prstGeom>
            <a:noFill/>
          </p:spPr>
          <p:txBody>
            <a:bodyPr wrap="none" rtlCol="0">
              <a:spAutoFit/>
            </a:bodyPr>
            <a:lstStyle/>
            <a:p>
              <a:r>
                <a:rPr lang="en-US" dirty="0"/>
                <a:t>Factorial(0)</a:t>
              </a:r>
              <a:endParaRPr lang="ru-RU" dirty="0"/>
            </a:p>
          </p:txBody>
        </p:sp>
        <p:cxnSp>
          <p:nvCxnSpPr>
            <p:cNvPr id="21" name="Прямая со стрелкой 20">
              <a:extLst>
                <a:ext uri="{FF2B5EF4-FFF2-40B4-BE49-F238E27FC236}">
                  <a16:creationId xmlns:a16="http://schemas.microsoft.com/office/drawing/2014/main" id="{D9913BD4-4915-D59C-9A8B-003CCF3E7CA9}"/>
                </a:ext>
              </a:extLst>
            </p:cNvPr>
            <p:cNvCxnSpPr>
              <a:cxnSpLocks/>
            </p:cNvCxnSpPr>
            <p:nvPr/>
          </p:nvCxnSpPr>
          <p:spPr>
            <a:xfrm flipV="1">
              <a:off x="683568" y="476674"/>
              <a:ext cx="0" cy="4896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a:extLst>
                <a:ext uri="{FF2B5EF4-FFF2-40B4-BE49-F238E27FC236}">
                  <a16:creationId xmlns:a16="http://schemas.microsoft.com/office/drawing/2014/main" id="{8C925B92-99D9-3633-AF11-ED1738036996}"/>
                </a:ext>
              </a:extLst>
            </p:cNvPr>
            <p:cNvCxnSpPr>
              <a:cxnSpLocks/>
            </p:cNvCxnSpPr>
            <p:nvPr/>
          </p:nvCxnSpPr>
          <p:spPr>
            <a:xfrm flipV="1">
              <a:off x="5004048" y="444412"/>
              <a:ext cx="0" cy="49288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a:extLst>
                <a:ext uri="{FF2B5EF4-FFF2-40B4-BE49-F238E27FC236}">
                  <a16:creationId xmlns:a16="http://schemas.microsoft.com/office/drawing/2014/main" id="{C7FA0C38-22A4-E052-964B-D510E1A9D59A}"/>
                </a:ext>
              </a:extLst>
            </p:cNvPr>
            <p:cNvCxnSpPr>
              <a:cxnSpLocks/>
            </p:cNvCxnSpPr>
            <p:nvPr/>
          </p:nvCxnSpPr>
          <p:spPr>
            <a:xfrm>
              <a:off x="323528" y="764704"/>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a:extLst>
                <a:ext uri="{FF2B5EF4-FFF2-40B4-BE49-F238E27FC236}">
                  <a16:creationId xmlns:a16="http://schemas.microsoft.com/office/drawing/2014/main" id="{A4366229-2198-CF3E-D416-563C0700470F}"/>
                </a:ext>
              </a:extLst>
            </p:cNvPr>
            <p:cNvCxnSpPr>
              <a:cxnSpLocks/>
            </p:cNvCxnSpPr>
            <p:nvPr/>
          </p:nvCxnSpPr>
          <p:spPr>
            <a:xfrm>
              <a:off x="323528" y="191683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a:extLst>
                <a:ext uri="{FF2B5EF4-FFF2-40B4-BE49-F238E27FC236}">
                  <a16:creationId xmlns:a16="http://schemas.microsoft.com/office/drawing/2014/main" id="{84397C88-3E18-FEAF-541F-61E97B95506F}"/>
                </a:ext>
              </a:extLst>
            </p:cNvPr>
            <p:cNvCxnSpPr>
              <a:cxnSpLocks/>
            </p:cNvCxnSpPr>
            <p:nvPr/>
          </p:nvCxnSpPr>
          <p:spPr>
            <a:xfrm>
              <a:off x="323528" y="268130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a:extLst>
                <a:ext uri="{FF2B5EF4-FFF2-40B4-BE49-F238E27FC236}">
                  <a16:creationId xmlns:a16="http://schemas.microsoft.com/office/drawing/2014/main" id="{1FA30F6E-ED6A-8915-7763-89B364EAD47C}"/>
                </a:ext>
              </a:extLst>
            </p:cNvPr>
            <p:cNvCxnSpPr>
              <a:cxnSpLocks/>
            </p:cNvCxnSpPr>
            <p:nvPr/>
          </p:nvCxnSpPr>
          <p:spPr>
            <a:xfrm>
              <a:off x="323528" y="344577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a:extLst>
                <a:ext uri="{FF2B5EF4-FFF2-40B4-BE49-F238E27FC236}">
                  <a16:creationId xmlns:a16="http://schemas.microsoft.com/office/drawing/2014/main" id="{00016097-0474-94A2-295C-23CC4125F777}"/>
                </a:ext>
              </a:extLst>
            </p:cNvPr>
            <p:cNvCxnSpPr>
              <a:cxnSpLocks/>
            </p:cNvCxnSpPr>
            <p:nvPr/>
          </p:nvCxnSpPr>
          <p:spPr>
            <a:xfrm>
              <a:off x="323528" y="421024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a:extLst>
                <a:ext uri="{FF2B5EF4-FFF2-40B4-BE49-F238E27FC236}">
                  <a16:creationId xmlns:a16="http://schemas.microsoft.com/office/drawing/2014/main" id="{6407854F-03B7-19A2-17AE-E565D8C85112}"/>
                </a:ext>
              </a:extLst>
            </p:cNvPr>
            <p:cNvCxnSpPr>
              <a:cxnSpLocks/>
            </p:cNvCxnSpPr>
            <p:nvPr/>
          </p:nvCxnSpPr>
          <p:spPr>
            <a:xfrm>
              <a:off x="143508" y="497471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29" name="Полилиния: фигура 28">
              <a:extLst>
                <a:ext uri="{FF2B5EF4-FFF2-40B4-BE49-F238E27FC236}">
                  <a16:creationId xmlns:a16="http://schemas.microsoft.com/office/drawing/2014/main" id="{DD697DD3-8256-8B23-21B0-BA7FB3F5A31B}"/>
                </a:ext>
              </a:extLst>
            </p:cNvPr>
            <p:cNvSpPr/>
            <p:nvPr/>
          </p:nvSpPr>
          <p:spPr>
            <a:xfrm>
              <a:off x="3861786" y="1216241"/>
              <a:ext cx="478714" cy="887767"/>
            </a:xfrm>
            <a:custGeom>
              <a:avLst/>
              <a:gdLst>
                <a:gd name="connsiteX0" fmla="*/ 0 w 478714"/>
                <a:gd name="connsiteY0" fmla="*/ 0 h 887767"/>
                <a:gd name="connsiteX1" fmla="*/ 470517 w 478714"/>
                <a:gd name="connsiteY1" fmla="*/ 301841 h 887767"/>
                <a:gd name="connsiteX2" fmla="*/ 301841 w 478714"/>
                <a:gd name="connsiteY2" fmla="*/ 887767 h 887767"/>
              </a:gdLst>
              <a:ahLst/>
              <a:cxnLst>
                <a:cxn ang="0">
                  <a:pos x="connsiteX0" y="connsiteY0"/>
                </a:cxn>
                <a:cxn ang="0">
                  <a:pos x="connsiteX1" y="connsiteY1"/>
                </a:cxn>
                <a:cxn ang="0">
                  <a:pos x="connsiteX2" y="connsiteY2"/>
                </a:cxn>
              </a:cxnLst>
              <a:rect l="l" t="t" r="r" b="b"/>
              <a:pathLst>
                <a:path w="478714" h="887767">
                  <a:moveTo>
                    <a:pt x="0" y="0"/>
                  </a:moveTo>
                  <a:cubicBezTo>
                    <a:pt x="210105" y="76940"/>
                    <a:pt x="420210" y="153880"/>
                    <a:pt x="470517" y="301841"/>
                  </a:cubicBezTo>
                  <a:cubicBezTo>
                    <a:pt x="520824" y="449802"/>
                    <a:pt x="324035" y="756082"/>
                    <a:pt x="301841" y="887767"/>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Полилиния: фигура 29">
              <a:extLst>
                <a:ext uri="{FF2B5EF4-FFF2-40B4-BE49-F238E27FC236}">
                  <a16:creationId xmlns:a16="http://schemas.microsoft.com/office/drawing/2014/main" id="{010CD29F-F6DA-DEAA-0CA1-29D560D4DC25}"/>
                </a:ext>
              </a:extLst>
            </p:cNvPr>
            <p:cNvSpPr/>
            <p:nvPr/>
          </p:nvSpPr>
          <p:spPr>
            <a:xfrm>
              <a:off x="4190260" y="2991775"/>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Полилиния: фигура 30">
              <a:extLst>
                <a:ext uri="{FF2B5EF4-FFF2-40B4-BE49-F238E27FC236}">
                  <a16:creationId xmlns:a16="http://schemas.microsoft.com/office/drawing/2014/main" id="{B9C39B11-E028-2700-18C1-22AFF73D401F}"/>
                </a:ext>
              </a:extLst>
            </p:cNvPr>
            <p:cNvSpPr/>
            <p:nvPr/>
          </p:nvSpPr>
          <p:spPr>
            <a:xfrm>
              <a:off x="4188986" y="2204864"/>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Полилиния: фигура 31">
              <a:extLst>
                <a:ext uri="{FF2B5EF4-FFF2-40B4-BE49-F238E27FC236}">
                  <a16:creationId xmlns:a16="http://schemas.microsoft.com/office/drawing/2014/main" id="{2C5FC281-1D9A-76DA-2E80-78985E79985A}"/>
                </a:ext>
              </a:extLst>
            </p:cNvPr>
            <p:cNvSpPr/>
            <p:nvPr/>
          </p:nvSpPr>
          <p:spPr>
            <a:xfrm>
              <a:off x="8185043" y="1210807"/>
              <a:ext cx="478714" cy="887767"/>
            </a:xfrm>
            <a:custGeom>
              <a:avLst/>
              <a:gdLst>
                <a:gd name="connsiteX0" fmla="*/ 0 w 478714"/>
                <a:gd name="connsiteY0" fmla="*/ 0 h 887767"/>
                <a:gd name="connsiteX1" fmla="*/ 470517 w 478714"/>
                <a:gd name="connsiteY1" fmla="*/ 301841 h 887767"/>
                <a:gd name="connsiteX2" fmla="*/ 301841 w 478714"/>
                <a:gd name="connsiteY2" fmla="*/ 887767 h 887767"/>
              </a:gdLst>
              <a:ahLst/>
              <a:cxnLst>
                <a:cxn ang="0">
                  <a:pos x="connsiteX0" y="connsiteY0"/>
                </a:cxn>
                <a:cxn ang="0">
                  <a:pos x="connsiteX1" y="connsiteY1"/>
                </a:cxn>
                <a:cxn ang="0">
                  <a:pos x="connsiteX2" y="connsiteY2"/>
                </a:cxn>
              </a:cxnLst>
              <a:rect l="l" t="t" r="r" b="b"/>
              <a:pathLst>
                <a:path w="478714" h="887767">
                  <a:moveTo>
                    <a:pt x="0" y="0"/>
                  </a:moveTo>
                  <a:cubicBezTo>
                    <a:pt x="210105" y="76940"/>
                    <a:pt x="420210" y="153880"/>
                    <a:pt x="470517" y="301841"/>
                  </a:cubicBezTo>
                  <a:cubicBezTo>
                    <a:pt x="520824" y="449802"/>
                    <a:pt x="324035" y="756082"/>
                    <a:pt x="301841" y="887767"/>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Полилиния: фигура 32">
              <a:extLst>
                <a:ext uri="{FF2B5EF4-FFF2-40B4-BE49-F238E27FC236}">
                  <a16:creationId xmlns:a16="http://schemas.microsoft.com/office/drawing/2014/main" id="{6F7B9DA7-BDA9-CC1C-48C3-071C244D9B2B}"/>
                </a:ext>
              </a:extLst>
            </p:cNvPr>
            <p:cNvSpPr/>
            <p:nvPr/>
          </p:nvSpPr>
          <p:spPr>
            <a:xfrm>
              <a:off x="8473462" y="2207085"/>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Полилиния: фигура 33">
              <a:extLst>
                <a:ext uri="{FF2B5EF4-FFF2-40B4-BE49-F238E27FC236}">
                  <a16:creationId xmlns:a16="http://schemas.microsoft.com/office/drawing/2014/main" id="{44015688-FFED-B52A-90FA-359594567128}"/>
                </a:ext>
              </a:extLst>
            </p:cNvPr>
            <p:cNvSpPr/>
            <p:nvPr/>
          </p:nvSpPr>
          <p:spPr>
            <a:xfrm>
              <a:off x="8460432" y="2960665"/>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Полилиния: фигура 34">
              <a:extLst>
                <a:ext uri="{FF2B5EF4-FFF2-40B4-BE49-F238E27FC236}">
                  <a16:creationId xmlns:a16="http://schemas.microsoft.com/office/drawing/2014/main" id="{5869A87C-39A4-72E3-94DB-D233A2CDF57A}"/>
                </a:ext>
              </a:extLst>
            </p:cNvPr>
            <p:cNvSpPr/>
            <p:nvPr/>
          </p:nvSpPr>
          <p:spPr>
            <a:xfrm>
              <a:off x="8460432" y="3721868"/>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58" name="Заголовок 57">
            <a:extLst>
              <a:ext uri="{FF2B5EF4-FFF2-40B4-BE49-F238E27FC236}">
                <a16:creationId xmlns:a16="http://schemas.microsoft.com/office/drawing/2014/main" id="{6DDF0A04-7BB3-9AC0-2F31-12FE89303C56}"/>
              </a:ext>
            </a:extLst>
          </p:cNvPr>
          <p:cNvSpPr>
            <a:spLocks noGrp="1"/>
          </p:cNvSpPr>
          <p:nvPr>
            <p:ph type="title"/>
          </p:nvPr>
        </p:nvSpPr>
        <p:spPr/>
        <p:txBody>
          <a:bodyPr>
            <a:normAutofit/>
          </a:bodyPr>
          <a:lstStyle/>
          <a:p>
            <a:r>
              <a:rPr lang="ru-RU" dirty="0"/>
              <a:t>Кадры стека при вычислении </a:t>
            </a:r>
            <a:r>
              <a:rPr lang="en-US" dirty="0"/>
              <a:t>Factorial(2)</a:t>
            </a:r>
            <a:r>
              <a:rPr lang="ru-RU" dirty="0"/>
              <a:t> и</a:t>
            </a:r>
            <a:r>
              <a:rPr lang="en-US" dirty="0"/>
              <a:t> Factorial(3)</a:t>
            </a:r>
            <a:endParaRPr lang="ru-RU" dirty="0"/>
          </a:p>
        </p:txBody>
      </p:sp>
    </p:spTree>
    <p:extLst>
      <p:ext uri="{BB962C8B-B14F-4D97-AF65-F5344CB8AC3E}">
        <p14:creationId xmlns:p14="http://schemas.microsoft.com/office/powerpoint/2010/main" val="2316016009"/>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D268CC-43BA-F1C6-1E98-A364DAFB7128}"/>
              </a:ext>
            </a:extLst>
          </p:cNvPr>
          <p:cNvSpPr>
            <a:spLocks noGrp="1"/>
          </p:cNvSpPr>
          <p:nvPr>
            <p:ph type="title"/>
          </p:nvPr>
        </p:nvSpPr>
        <p:spPr/>
        <p:txBody>
          <a:bodyPr/>
          <a:lstStyle/>
          <a:p>
            <a:r>
              <a:rPr lang="ru-RU" dirty="0"/>
              <a:t>Задача</a:t>
            </a:r>
          </a:p>
        </p:txBody>
      </p:sp>
      <p:sp>
        <p:nvSpPr>
          <p:cNvPr id="4" name="TextBox 3">
            <a:extLst>
              <a:ext uri="{FF2B5EF4-FFF2-40B4-BE49-F238E27FC236}">
                <a16:creationId xmlns:a16="http://schemas.microsoft.com/office/drawing/2014/main" id="{5182D3EF-58EB-AE4C-0B69-18C89392C4D2}"/>
              </a:ext>
            </a:extLst>
          </p:cNvPr>
          <p:cNvSpPr txBox="1"/>
          <p:nvPr/>
        </p:nvSpPr>
        <p:spPr>
          <a:xfrm>
            <a:off x="1982035" y="1988841"/>
            <a:ext cx="6624736" cy="3693319"/>
          </a:xfrm>
          <a:prstGeom prst="rect">
            <a:avLst/>
          </a:prstGeom>
          <a:noFill/>
        </p:spPr>
        <p:txBody>
          <a:bodyPr wrap="square">
            <a:spAutoFit/>
          </a:bodyPr>
          <a:lstStyle/>
          <a:p>
            <a:r>
              <a:rPr lang="en-US"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speed = 12;</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Run(</a:t>
            </a:r>
            <a:r>
              <a:rPr lang="en-US"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kern="0" dirty="0">
                <a:solidFill>
                  <a:srgbClr val="808080"/>
                </a:solidFill>
                <a:latin typeface="Consolas" panose="020B0609020204030204" pitchFamily="49" charset="0"/>
                <a:ea typeface="Calibri" panose="020F0502020204030204" pitchFamily="34" charset="0"/>
                <a:cs typeface="Consolas" panose="020B0609020204030204" pitchFamily="49" charset="0"/>
              </a:rPr>
              <a:t>time</a:t>
            </a:r>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distance = speed * </a:t>
            </a:r>
            <a:r>
              <a:rPr lang="en-US" kern="0" dirty="0">
                <a:solidFill>
                  <a:srgbClr val="808080"/>
                </a:solidFill>
                <a:latin typeface="Consolas" panose="020B0609020204030204" pitchFamily="49" charset="0"/>
                <a:ea typeface="Calibri" panose="020F0502020204030204" pitchFamily="34" charset="0"/>
                <a:cs typeface="Consolas" panose="020B0609020204030204" pitchFamily="49" charset="0"/>
              </a:rPr>
              <a:t>time</a:t>
            </a:r>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speed /= 2;</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kern="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distance;</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distance = Run(10) + Run(10) + Run(10);</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ru-RU"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3AD1E69-BA64-93B7-7C8F-97505EF5D6B6}"/>
              </a:ext>
            </a:extLst>
          </p:cNvPr>
          <p:cNvSpPr txBox="1"/>
          <p:nvPr/>
        </p:nvSpPr>
        <p:spPr>
          <a:xfrm>
            <a:off x="1981200" y="6059269"/>
            <a:ext cx="8795320" cy="369332"/>
          </a:xfrm>
          <a:prstGeom prst="rect">
            <a:avLst/>
          </a:prstGeom>
          <a:noFill/>
        </p:spPr>
        <p:txBody>
          <a:bodyPr wrap="square">
            <a:spAutoFit/>
          </a:bodyPr>
          <a:lstStyle/>
          <a:p>
            <a:r>
              <a:rPr lang="ru-RU" dirty="0"/>
              <a:t>Чему будет равно значение переменной </a:t>
            </a:r>
            <a:r>
              <a:rPr lang="ru-RU" dirty="0" err="1">
                <a:solidFill>
                  <a:srgbClr val="EB5757"/>
                </a:solidFill>
                <a:latin typeface="SFMono-Regular"/>
              </a:rPr>
              <a:t>distance</a:t>
            </a:r>
            <a:r>
              <a:rPr lang="ru-RU" dirty="0"/>
              <a:t> перед выходом из функции </a:t>
            </a:r>
            <a:r>
              <a:rPr lang="ru-RU" dirty="0" err="1">
                <a:solidFill>
                  <a:srgbClr val="EB5757"/>
                </a:solidFill>
                <a:latin typeface="SFMono-Regular"/>
              </a:rPr>
              <a:t>main</a:t>
            </a:r>
            <a:r>
              <a:rPr lang="en-US" dirty="0"/>
              <a:t>?</a:t>
            </a:r>
            <a:endParaRPr lang="ru-RU" dirty="0"/>
          </a:p>
        </p:txBody>
      </p:sp>
      <p:sp>
        <p:nvSpPr>
          <p:cNvPr id="7" name="Прямоугольник 6">
            <a:extLst>
              <a:ext uri="{FF2B5EF4-FFF2-40B4-BE49-F238E27FC236}">
                <a16:creationId xmlns:a16="http://schemas.microsoft.com/office/drawing/2014/main" id="{BC9CCD83-DC81-776B-67A9-229BC54D5346}"/>
              </a:ext>
            </a:extLst>
          </p:cNvPr>
          <p:cNvSpPr/>
          <p:nvPr/>
        </p:nvSpPr>
        <p:spPr>
          <a:xfrm>
            <a:off x="9120336" y="3588391"/>
            <a:ext cx="136815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Ответ: 210</a:t>
            </a:r>
          </a:p>
        </p:txBody>
      </p:sp>
      <p:sp>
        <p:nvSpPr>
          <p:cNvPr id="9" name="TextBox 8">
            <a:extLst>
              <a:ext uri="{FF2B5EF4-FFF2-40B4-BE49-F238E27FC236}">
                <a16:creationId xmlns:a16="http://schemas.microsoft.com/office/drawing/2014/main" id="{63874059-351B-7FB5-8C0D-FCB6FBC64F02}"/>
              </a:ext>
            </a:extLst>
          </p:cNvPr>
          <p:cNvSpPr txBox="1"/>
          <p:nvPr/>
        </p:nvSpPr>
        <p:spPr>
          <a:xfrm>
            <a:off x="5040651" y="1955102"/>
            <a:ext cx="5472608" cy="369332"/>
          </a:xfrm>
          <a:prstGeom prst="rect">
            <a:avLst/>
          </a:prstGeom>
          <a:noFill/>
        </p:spPr>
        <p:txBody>
          <a:bodyPr wrap="square">
            <a:spAutoFit/>
          </a:bodyPr>
          <a:lstStyle/>
          <a:p>
            <a:pPr algn="r"/>
            <a:r>
              <a:rPr lang="ru-RU" dirty="0">
                <a:hlinkClick r:id="rId3"/>
              </a:rPr>
              <a:t>https://wandbox.org/permlink/Jj4a3ezbjh1JgpPv</a:t>
            </a:r>
            <a:endParaRPr lang="ru-RU" dirty="0"/>
          </a:p>
        </p:txBody>
      </p:sp>
    </p:spTree>
    <p:extLst>
      <p:ext uri="{BB962C8B-B14F-4D97-AF65-F5344CB8AC3E}">
        <p14:creationId xmlns:p14="http://schemas.microsoft.com/office/powerpoint/2010/main" val="81856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a:defRPr/>
            </a:pPr>
            <a:r>
              <a:rPr lang="ru-RU" dirty="0"/>
              <a:t>Организация памяти в языке </a:t>
            </a:r>
            <a:r>
              <a:rPr lang="en-US" dirty="0"/>
              <a:t>C</a:t>
            </a:r>
            <a:r>
              <a:rPr lang="ru-RU" dirty="0"/>
              <a:t>++</a:t>
            </a:r>
          </a:p>
        </p:txBody>
      </p:sp>
      <p:sp>
        <p:nvSpPr>
          <p:cNvPr id="75779" name="Rectangle 3"/>
          <p:cNvSpPr>
            <a:spLocks noGrp="1" noChangeArrowheads="1"/>
          </p:cNvSpPr>
          <p:nvPr>
            <p:ph idx="1"/>
          </p:nvPr>
        </p:nvSpPr>
        <p:spPr/>
        <p:txBody>
          <a:bodyPr>
            <a:normAutofit/>
          </a:bodyPr>
          <a:lstStyle/>
          <a:p>
            <a:pPr eaLnBrk="1" hangingPunct="1">
              <a:lnSpc>
                <a:spcPct val="90000"/>
              </a:lnSpc>
            </a:pPr>
            <a:r>
              <a:rPr lang="ru-RU" sz="2800" dirty="0"/>
              <a:t>С точки зрения языка С</a:t>
            </a:r>
            <a:r>
              <a:rPr lang="en-US" sz="2800" dirty="0"/>
              <a:t>++</a:t>
            </a:r>
            <a:r>
              <a:rPr lang="ru-RU" sz="2800" dirty="0"/>
              <a:t> память представляет собой массив последовательно пронумерованных ячеек памяти, с которыми можно работать по отдельности или связными кусками</a:t>
            </a:r>
          </a:p>
          <a:p>
            <a:pPr lvl="1" eaLnBrk="1" hangingPunct="1">
              <a:lnSpc>
                <a:spcPct val="90000"/>
              </a:lnSpc>
            </a:pPr>
            <a:r>
              <a:rPr lang="ru-RU" dirty="0"/>
              <a:t>Порядковый номер ячейки называется ее </a:t>
            </a:r>
            <a:r>
              <a:rPr lang="ru-RU" b="1" dirty="0">
                <a:solidFill>
                  <a:srgbClr val="FF0000"/>
                </a:solidFill>
              </a:rPr>
              <a:t>адресом</a:t>
            </a:r>
          </a:p>
          <a:p>
            <a:pPr lvl="1" eaLnBrk="1" hangingPunct="1">
              <a:lnSpc>
                <a:spcPct val="90000"/>
              </a:lnSpc>
            </a:pPr>
            <a:r>
              <a:rPr lang="ru-RU" dirty="0"/>
              <a:t>Эта память используется для хранения значений переменных</a:t>
            </a:r>
            <a:r>
              <a:rPr lang="en-US" dirty="0"/>
              <a:t>.</a:t>
            </a:r>
            <a:endParaRPr lang="ru-RU" dirty="0"/>
          </a:p>
          <a:p>
            <a:pPr lvl="1" eaLnBrk="1" hangingPunct="1">
              <a:lnSpc>
                <a:spcPct val="90000"/>
              </a:lnSpc>
            </a:pPr>
            <a:r>
              <a:rPr lang="ru-RU" dirty="0"/>
              <a:t>Переменные различных типов могут занимать различное количество ячеек памяти, и иметь различные способы представления в памяти</a:t>
            </a:r>
          </a:p>
        </p:txBody>
      </p:sp>
    </p:spTree>
    <p:custDataLst>
      <p:tags r:id="rId1"/>
    </p:custDataLst>
    <p:extLst>
      <p:ext uri="{BB962C8B-B14F-4D97-AF65-F5344CB8AC3E}">
        <p14:creationId xmlns:p14="http://schemas.microsoft.com/office/powerpoint/2010/main" val="4039106473"/>
      </p:ext>
    </p:extLst>
  </p:cSld>
  <p:clrMapOvr>
    <a:masterClrMapping/>
  </p:clrMapOvr>
  <p:transition/>
</p:sld>
</file>

<file path=ppt/slides/slide2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ru-RU"/>
              <a:t>Пример</a:t>
            </a:r>
          </a:p>
        </p:txBody>
      </p:sp>
      <p:graphicFrame>
        <p:nvGraphicFramePr>
          <p:cNvPr id="17452" name="Group 44"/>
          <p:cNvGraphicFramePr>
            <a:graphicFrameLocks noGrp="1"/>
          </p:cNvGraphicFramePr>
          <p:nvPr>
            <p:ph type="tbl" idx="1"/>
          </p:nvPr>
        </p:nvGraphicFramePr>
        <p:xfrm>
          <a:off x="2667000" y="2438400"/>
          <a:ext cx="7772400" cy="496888"/>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6638">
                  <a:extLst>
                    <a:ext uri="{9D8B030D-6E8A-4147-A177-3AD203B41FA5}">
                      <a16:colId xmlns:a16="http://schemas.microsoft.com/office/drawing/2014/main" val="20005"/>
                    </a:ext>
                  </a:extLst>
                </a:gridCol>
                <a:gridCol w="519112">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481012">
                  <a:extLst>
                    <a:ext uri="{9D8B030D-6E8A-4147-A177-3AD203B41FA5}">
                      <a16:colId xmlns:a16="http://schemas.microsoft.com/office/drawing/2014/main" val="20008"/>
                    </a:ext>
                  </a:extLst>
                </a:gridCol>
                <a:gridCol w="519113">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7">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e8</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03</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0f</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6831" name="AutoShape 41"/>
          <p:cNvSpPr>
            <a:spLocks/>
          </p:cNvSpPr>
          <p:nvPr/>
        </p:nvSpPr>
        <p:spPr bwMode="auto">
          <a:xfrm rot="5400000">
            <a:off x="4456113" y="2325688"/>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76832" name="Text Box 42"/>
          <p:cNvSpPr txBox="1">
            <a:spLocks noChangeArrowheads="1"/>
          </p:cNvSpPr>
          <p:nvPr/>
        </p:nvSpPr>
        <p:spPr bwMode="auto">
          <a:xfrm>
            <a:off x="3922714" y="3621088"/>
            <a:ext cx="1291829" cy="369332"/>
          </a:xfrm>
          <a:prstGeom prst="rect">
            <a:avLst/>
          </a:prstGeom>
          <a:noFill/>
          <a:ln w="9525">
            <a:noFill/>
            <a:miter lim="800000"/>
            <a:headEnd/>
            <a:tailEnd/>
          </a:ln>
        </p:spPr>
        <p:txBody>
          <a:bodyPr wrap="none">
            <a:spAutoFit/>
          </a:bodyPr>
          <a:lstStyle/>
          <a:p>
            <a:r>
              <a:rPr lang="en-US"/>
              <a:t>int i = 1000;</a:t>
            </a:r>
            <a:endParaRPr lang="ru-RU"/>
          </a:p>
        </p:txBody>
      </p:sp>
      <p:sp>
        <p:nvSpPr>
          <p:cNvPr id="76833" name="Text Box 43"/>
          <p:cNvSpPr txBox="1">
            <a:spLocks noChangeArrowheads="1"/>
          </p:cNvSpPr>
          <p:nvPr/>
        </p:nvSpPr>
        <p:spPr bwMode="auto">
          <a:xfrm>
            <a:off x="6894514" y="3544888"/>
            <a:ext cx="1276311" cy="369332"/>
          </a:xfrm>
          <a:prstGeom prst="rect">
            <a:avLst/>
          </a:prstGeom>
          <a:noFill/>
          <a:ln w="9525">
            <a:noFill/>
            <a:miter lim="800000"/>
            <a:headEnd/>
            <a:tailEnd/>
          </a:ln>
        </p:spPr>
        <p:txBody>
          <a:bodyPr wrap="none">
            <a:spAutoFit/>
          </a:bodyPr>
          <a:lstStyle/>
          <a:p>
            <a:r>
              <a:rPr lang="en-US"/>
              <a:t>char a = 15;</a:t>
            </a:r>
            <a:endParaRPr lang="ru-RU"/>
          </a:p>
        </p:txBody>
      </p:sp>
      <p:sp>
        <p:nvSpPr>
          <p:cNvPr id="76834" name="AutoShape 45"/>
          <p:cNvSpPr>
            <a:spLocks/>
          </p:cNvSpPr>
          <p:nvPr/>
        </p:nvSpPr>
        <p:spPr bwMode="auto">
          <a:xfrm rot="5400000">
            <a:off x="7466013" y="2973388"/>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76835" name="Line 46"/>
          <p:cNvSpPr>
            <a:spLocks noChangeShapeType="1"/>
          </p:cNvSpPr>
          <p:nvPr/>
        </p:nvSpPr>
        <p:spPr bwMode="auto">
          <a:xfrm>
            <a:off x="2667000" y="2209800"/>
            <a:ext cx="7696200" cy="0"/>
          </a:xfrm>
          <a:prstGeom prst="line">
            <a:avLst/>
          </a:prstGeom>
          <a:noFill/>
          <a:ln w="12700">
            <a:solidFill>
              <a:schemeClr val="tx1"/>
            </a:solidFill>
            <a:round/>
            <a:headEnd/>
            <a:tailEnd type="triangle" w="lg" len="lg"/>
          </a:ln>
        </p:spPr>
        <p:txBody>
          <a:bodyPr/>
          <a:lstStyle/>
          <a:p>
            <a:endParaRPr lang="ru-RU"/>
          </a:p>
        </p:txBody>
      </p:sp>
    </p:spTree>
    <p:custDataLst>
      <p:tags r:id="rId1"/>
    </p:custDataLst>
    <p:extLst>
      <p:ext uri="{BB962C8B-B14F-4D97-AF65-F5344CB8AC3E}">
        <p14:creationId xmlns:p14="http://schemas.microsoft.com/office/powerpoint/2010/main" val="759516413"/>
      </p:ext>
    </p:extLst>
  </p:cSld>
  <p:clrMapOvr>
    <a:masterClrMapping/>
  </p:clrMapOvr>
  <p:transition/>
</p:sld>
</file>

<file path=ppt/slides/slide2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ru-RU"/>
              <a:t>Что такое указатель?</a:t>
            </a:r>
          </a:p>
        </p:txBody>
      </p:sp>
      <p:sp>
        <p:nvSpPr>
          <p:cNvPr id="77827" name="Rectangle 3"/>
          <p:cNvSpPr>
            <a:spLocks noGrp="1" noChangeArrowheads="1"/>
          </p:cNvSpPr>
          <p:nvPr>
            <p:ph idx="1"/>
          </p:nvPr>
        </p:nvSpPr>
        <p:spPr/>
        <p:txBody>
          <a:bodyPr/>
          <a:lstStyle/>
          <a:p>
            <a:pPr eaLnBrk="1" hangingPunct="1"/>
            <a:r>
              <a:rPr lang="ru-RU" b="1" dirty="0">
                <a:solidFill>
                  <a:srgbClr val="FF0000"/>
                </a:solidFill>
              </a:rPr>
              <a:t>Указатель</a:t>
            </a:r>
            <a:r>
              <a:rPr lang="ru-RU" dirty="0"/>
              <a:t> – это переменная, которая может хранить адрес другой переменной в памяти заданного типа</a:t>
            </a:r>
          </a:p>
          <a:p>
            <a:pPr lvl="1" eaLnBrk="1" hangingPunct="1"/>
            <a:r>
              <a:rPr lang="ru-RU" dirty="0"/>
              <a:t>Указатели – мощное средство языка С++, позволяющее эффективно решать различные задачи</a:t>
            </a:r>
          </a:p>
          <a:p>
            <a:pPr lvl="1" eaLnBrk="1" hangingPunct="1"/>
            <a:r>
              <a:rPr lang="ru-RU" dirty="0"/>
              <a:t>Использование указателей открывает доступ к памяти машины, поэтому пользоваться ими следует аккуратно</a:t>
            </a:r>
          </a:p>
        </p:txBody>
      </p:sp>
    </p:spTree>
    <p:custDataLst>
      <p:tags r:id="rId1"/>
    </p:custDataLst>
    <p:extLst>
      <p:ext uri="{BB962C8B-B14F-4D97-AF65-F5344CB8AC3E}">
        <p14:creationId xmlns:p14="http://schemas.microsoft.com/office/powerpoint/2010/main" val="290611000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dirty="0"/>
              <a:t>Подробнее о целых числах</a:t>
            </a:r>
          </a:p>
        </p:txBody>
      </p:sp>
      <p:sp>
        <p:nvSpPr>
          <p:cNvPr id="21507" name="Rectangle 3"/>
          <p:cNvSpPr>
            <a:spLocks noGrp="1" noChangeArrowheads="1"/>
          </p:cNvSpPr>
          <p:nvPr>
            <p:ph idx="1"/>
          </p:nvPr>
        </p:nvSpPr>
        <p:spPr/>
        <p:txBody>
          <a:bodyPr/>
          <a:lstStyle/>
          <a:p>
            <a:pPr eaLnBrk="1" hangingPunct="1">
              <a:lnSpc>
                <a:spcPct val="80000"/>
              </a:lnSpc>
            </a:pPr>
            <a:r>
              <a:rPr lang="ru-RU" sz="2400" dirty="0"/>
              <a:t>Хранят целые числа различного размера</a:t>
            </a:r>
          </a:p>
          <a:p>
            <a:pPr lvl="1" eaLnBrk="1" hangingPunct="1">
              <a:lnSpc>
                <a:spcPct val="80000"/>
              </a:lnSpc>
            </a:pPr>
            <a:r>
              <a:rPr lang="en-US" sz="2000" dirty="0"/>
              <a:t>char</a:t>
            </a:r>
          </a:p>
          <a:p>
            <a:pPr lvl="1" eaLnBrk="1" hangingPunct="1">
              <a:lnSpc>
                <a:spcPct val="80000"/>
              </a:lnSpc>
            </a:pPr>
            <a:r>
              <a:rPr lang="en-US" sz="2000" dirty="0"/>
              <a:t>short</a:t>
            </a:r>
            <a:r>
              <a:rPr lang="ru-RU" sz="2000" dirty="0"/>
              <a:t> или </a:t>
            </a:r>
            <a:r>
              <a:rPr lang="en-US" sz="2000" dirty="0"/>
              <a:t>short int</a:t>
            </a:r>
          </a:p>
          <a:p>
            <a:pPr lvl="1" eaLnBrk="1" hangingPunct="1">
              <a:lnSpc>
                <a:spcPct val="80000"/>
              </a:lnSpc>
            </a:pPr>
            <a:r>
              <a:rPr lang="en-US" sz="2000" dirty="0" err="1"/>
              <a:t>int</a:t>
            </a:r>
            <a:endParaRPr lang="en-US" sz="2000" dirty="0"/>
          </a:p>
          <a:p>
            <a:pPr lvl="1" eaLnBrk="1" hangingPunct="1">
              <a:lnSpc>
                <a:spcPct val="80000"/>
              </a:lnSpc>
            </a:pPr>
            <a:r>
              <a:rPr lang="en-US" sz="2000" dirty="0"/>
              <a:t>long </a:t>
            </a:r>
            <a:r>
              <a:rPr lang="ru-RU" sz="2000" dirty="0"/>
              <a:t>или </a:t>
            </a:r>
            <a:r>
              <a:rPr lang="en-US" sz="2000" dirty="0"/>
              <a:t>long int</a:t>
            </a:r>
          </a:p>
          <a:p>
            <a:pPr eaLnBrk="1" hangingPunct="1">
              <a:lnSpc>
                <a:spcPct val="80000"/>
              </a:lnSpc>
            </a:pPr>
            <a:r>
              <a:rPr lang="ru-RU" sz="2400" dirty="0"/>
              <a:t>Целые числа со знаком и без знака</a:t>
            </a:r>
          </a:p>
          <a:p>
            <a:pPr lvl="1" eaLnBrk="1" hangingPunct="1">
              <a:lnSpc>
                <a:spcPct val="80000"/>
              </a:lnSpc>
            </a:pPr>
            <a:r>
              <a:rPr lang="en-US" sz="2000" dirty="0"/>
              <a:t>signed</a:t>
            </a:r>
          </a:p>
          <a:p>
            <a:pPr lvl="1" eaLnBrk="1" hangingPunct="1">
              <a:lnSpc>
                <a:spcPct val="80000"/>
              </a:lnSpc>
            </a:pPr>
            <a:r>
              <a:rPr lang="en-US" sz="2000" dirty="0"/>
              <a:t>unsigned</a:t>
            </a:r>
            <a:endParaRPr lang="ru-RU" sz="2000" dirty="0"/>
          </a:p>
          <a:p>
            <a:pPr eaLnBrk="1" hangingPunct="1">
              <a:lnSpc>
                <a:spcPct val="80000"/>
              </a:lnSpc>
            </a:pPr>
            <a:r>
              <a:rPr lang="ru-RU" sz="2400" dirty="0"/>
              <a:t>Гарантируется следующее соотношение размеров целочисленных типов:</a:t>
            </a:r>
          </a:p>
          <a:p>
            <a:pPr lvl="1" eaLnBrk="1" hangingPunct="1">
              <a:lnSpc>
                <a:spcPct val="80000"/>
              </a:lnSpc>
            </a:pPr>
            <a:r>
              <a:rPr lang="en-US" sz="2000" dirty="0" err="1"/>
              <a:t>sizeof</a:t>
            </a:r>
            <a:r>
              <a:rPr lang="en-US" sz="2000" dirty="0"/>
              <a:t>(char) &lt;= </a:t>
            </a:r>
            <a:r>
              <a:rPr lang="en-US" sz="2000" dirty="0" err="1"/>
              <a:t>sizeof</a:t>
            </a:r>
            <a:r>
              <a:rPr lang="en-US" sz="2000" dirty="0"/>
              <a:t>(short)</a:t>
            </a:r>
          </a:p>
          <a:p>
            <a:pPr lvl="1" eaLnBrk="1" hangingPunct="1">
              <a:lnSpc>
                <a:spcPct val="80000"/>
              </a:lnSpc>
            </a:pPr>
            <a:r>
              <a:rPr lang="en-US" sz="2000" dirty="0" err="1"/>
              <a:t>sizeof</a:t>
            </a:r>
            <a:r>
              <a:rPr lang="en-US" sz="2000" dirty="0"/>
              <a:t>(short) &lt;= </a:t>
            </a:r>
            <a:r>
              <a:rPr lang="en-US" sz="2000" dirty="0" err="1"/>
              <a:t>sizeof</a:t>
            </a:r>
            <a:r>
              <a:rPr lang="en-US" sz="2000" dirty="0"/>
              <a:t>(</a:t>
            </a:r>
            <a:r>
              <a:rPr lang="en-US" sz="2000" dirty="0" err="1"/>
              <a:t>int</a:t>
            </a:r>
            <a:r>
              <a:rPr lang="en-US" sz="2000" dirty="0"/>
              <a:t>)</a:t>
            </a:r>
          </a:p>
          <a:p>
            <a:pPr lvl="1" eaLnBrk="1" hangingPunct="1">
              <a:lnSpc>
                <a:spcPct val="80000"/>
              </a:lnSpc>
            </a:pPr>
            <a:r>
              <a:rPr lang="en-US" sz="2000" dirty="0" err="1"/>
              <a:t>sizeof</a:t>
            </a:r>
            <a:r>
              <a:rPr lang="en-US" sz="2000" dirty="0"/>
              <a:t>(</a:t>
            </a:r>
            <a:r>
              <a:rPr lang="en-US" sz="2000" dirty="0" err="1"/>
              <a:t>int</a:t>
            </a:r>
            <a:r>
              <a:rPr lang="en-US" sz="2000" dirty="0"/>
              <a:t>) &lt;= </a:t>
            </a:r>
            <a:r>
              <a:rPr lang="en-US" sz="2000" dirty="0" err="1"/>
              <a:t>sizeof</a:t>
            </a:r>
            <a:r>
              <a:rPr lang="en-US" sz="2000" dirty="0"/>
              <a:t>(long)</a:t>
            </a:r>
            <a:endParaRPr lang="ru-RU" sz="2000" dirty="0"/>
          </a:p>
        </p:txBody>
      </p:sp>
    </p:spTree>
    <p:extLst>
      <p:ext uri="{BB962C8B-B14F-4D97-AF65-F5344CB8AC3E}">
        <p14:creationId xmlns:p14="http://schemas.microsoft.com/office/powerpoint/2010/main" val="16549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fade">
                                      <p:cBhvr>
                                        <p:cTn id="10" dur="500"/>
                                        <p:tgtEl>
                                          <p:spTgt spid="215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fade">
                                      <p:cBhvr>
                                        <p:cTn id="13" dur="500"/>
                                        <p:tgtEl>
                                          <p:spTgt spid="215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fade">
                                      <p:cBhvr>
                                        <p:cTn id="16" dur="500"/>
                                        <p:tgtEl>
                                          <p:spTgt spid="215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fade">
                                      <p:cBhvr>
                                        <p:cTn id="19" dur="500"/>
                                        <p:tgtEl>
                                          <p:spTgt spid="215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507">
                                            <p:txEl>
                                              <p:pRg st="5" end="5"/>
                                            </p:txEl>
                                          </p:spTgt>
                                        </p:tgtEl>
                                        <p:attrNameLst>
                                          <p:attrName>style.visibility</p:attrName>
                                        </p:attrNameLst>
                                      </p:cBhvr>
                                      <p:to>
                                        <p:strVal val="visible"/>
                                      </p:to>
                                    </p:set>
                                    <p:animEffect transition="in" filter="fade">
                                      <p:cBhvr>
                                        <p:cTn id="24" dur="500"/>
                                        <p:tgtEl>
                                          <p:spTgt spid="215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animEffect transition="in" filter="fade">
                                      <p:cBhvr>
                                        <p:cTn id="27" dur="500"/>
                                        <p:tgtEl>
                                          <p:spTgt spid="2150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507">
                                            <p:txEl>
                                              <p:pRg st="7" end="7"/>
                                            </p:txEl>
                                          </p:spTgt>
                                        </p:tgtEl>
                                        <p:attrNameLst>
                                          <p:attrName>style.visibility</p:attrName>
                                        </p:attrNameLst>
                                      </p:cBhvr>
                                      <p:to>
                                        <p:strVal val="visible"/>
                                      </p:to>
                                    </p:set>
                                    <p:animEffect transition="in" filter="fade">
                                      <p:cBhvr>
                                        <p:cTn id="30" dur="500"/>
                                        <p:tgtEl>
                                          <p:spTgt spid="2150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animEffect transition="in" filter="fade">
                                      <p:cBhvr>
                                        <p:cTn id="35" dur="500"/>
                                        <p:tgtEl>
                                          <p:spTgt spid="2150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507">
                                            <p:txEl>
                                              <p:pRg st="9" end="9"/>
                                            </p:txEl>
                                          </p:spTgt>
                                        </p:tgtEl>
                                        <p:attrNameLst>
                                          <p:attrName>style.visibility</p:attrName>
                                        </p:attrNameLst>
                                      </p:cBhvr>
                                      <p:to>
                                        <p:strVal val="visible"/>
                                      </p:to>
                                    </p:set>
                                    <p:animEffect transition="in" filter="fade">
                                      <p:cBhvr>
                                        <p:cTn id="38" dur="500"/>
                                        <p:tgtEl>
                                          <p:spTgt spid="2150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507">
                                            <p:txEl>
                                              <p:pRg st="10" end="10"/>
                                            </p:txEl>
                                          </p:spTgt>
                                        </p:tgtEl>
                                        <p:attrNameLst>
                                          <p:attrName>style.visibility</p:attrName>
                                        </p:attrNameLst>
                                      </p:cBhvr>
                                      <p:to>
                                        <p:strVal val="visible"/>
                                      </p:to>
                                    </p:set>
                                    <p:animEffect transition="in" filter="fade">
                                      <p:cBhvr>
                                        <p:cTn id="41" dur="500"/>
                                        <p:tgtEl>
                                          <p:spTgt spid="21507">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507">
                                            <p:txEl>
                                              <p:pRg st="11" end="11"/>
                                            </p:txEl>
                                          </p:spTgt>
                                        </p:tgtEl>
                                        <p:attrNameLst>
                                          <p:attrName>style.visibility</p:attrName>
                                        </p:attrNameLst>
                                      </p:cBhvr>
                                      <p:to>
                                        <p:strVal val="visible"/>
                                      </p:to>
                                    </p:set>
                                    <p:animEffect transition="in" filter="fade">
                                      <p:cBhvr>
                                        <p:cTn id="44" dur="500"/>
                                        <p:tgtEl>
                                          <p:spTgt spid="21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ru-RU"/>
              <a:t>Объявление указателя</a:t>
            </a:r>
          </a:p>
        </p:txBody>
      </p:sp>
      <p:sp>
        <p:nvSpPr>
          <p:cNvPr id="22531" name="Rectangle 3"/>
          <p:cNvSpPr>
            <a:spLocks noGrp="1" noChangeArrowheads="1"/>
          </p:cNvSpPr>
          <p:nvPr>
            <p:ph idx="1"/>
          </p:nvPr>
        </p:nvSpPr>
        <p:spPr/>
        <p:txBody>
          <a:bodyPr>
            <a:normAutofit/>
          </a:bodyPr>
          <a:lstStyle/>
          <a:p>
            <a:pPr eaLnBrk="1" hangingPunct="1">
              <a:lnSpc>
                <a:spcPct val="90000"/>
              </a:lnSpc>
            </a:pPr>
            <a:r>
              <a:rPr lang="ru-RU" sz="2400" dirty="0"/>
              <a:t>Указатель на переменную определенного типа объявляется следующим образом:</a:t>
            </a:r>
            <a:br>
              <a:rPr lang="en-US" sz="2400" dirty="0"/>
            </a:br>
            <a:r>
              <a:rPr lang="en-US" sz="2400" b="1" i="1" dirty="0">
                <a:latin typeface="Courier New" pitchFamily="49" charset="0"/>
              </a:rPr>
              <a:t>&lt;</a:t>
            </a:r>
            <a:r>
              <a:rPr lang="ru-RU" sz="2400" b="1" i="1" dirty="0">
                <a:latin typeface="Courier New" pitchFamily="49" charset="0"/>
              </a:rPr>
              <a:t>тип</a:t>
            </a:r>
            <a:r>
              <a:rPr lang="en-US" sz="2400" b="1" i="1" dirty="0">
                <a:latin typeface="Courier New" pitchFamily="49" charset="0"/>
              </a:rPr>
              <a:t>&gt;</a:t>
            </a:r>
            <a:r>
              <a:rPr lang="ru-RU" sz="2400" b="1" dirty="0">
                <a:latin typeface="Courier New" pitchFamily="49" charset="0"/>
              </a:rPr>
              <a:t> *</a:t>
            </a:r>
            <a:r>
              <a:rPr lang="en-US" sz="2400" b="1" i="1" dirty="0">
                <a:latin typeface="Courier New" pitchFamily="49" charset="0"/>
              </a:rPr>
              <a:t>&lt;</a:t>
            </a:r>
            <a:r>
              <a:rPr lang="ru-RU" sz="2400" b="1" i="1" dirty="0">
                <a:latin typeface="Courier New" pitchFamily="49" charset="0"/>
              </a:rPr>
              <a:t>идентификатор</a:t>
            </a:r>
            <a:r>
              <a:rPr lang="en-US" sz="2400" b="1" i="1" dirty="0">
                <a:latin typeface="Courier New" pitchFamily="49" charset="0"/>
              </a:rPr>
              <a:t>&gt;</a:t>
            </a:r>
            <a:r>
              <a:rPr lang="en-US" sz="2400" dirty="0"/>
              <a:t>;</a:t>
            </a:r>
          </a:p>
          <a:p>
            <a:pPr lvl="1" eaLnBrk="1" hangingPunct="1">
              <a:lnSpc>
                <a:spcPct val="90000"/>
              </a:lnSpc>
            </a:pPr>
            <a:r>
              <a:rPr lang="ru-RU" sz="2000" dirty="0"/>
              <a:t>Например:</a:t>
            </a:r>
            <a:br>
              <a:rPr lang="ru-RU" sz="2000" dirty="0"/>
            </a:br>
            <a:r>
              <a:rPr lang="en-US" sz="2000" dirty="0" err="1"/>
              <a:t>int</a:t>
            </a:r>
            <a:r>
              <a:rPr lang="en-US" sz="2000" dirty="0"/>
              <a:t> *</a:t>
            </a:r>
            <a:r>
              <a:rPr lang="en-US" sz="2000" dirty="0" err="1"/>
              <a:t>pointerToInt</a:t>
            </a:r>
            <a:r>
              <a:rPr lang="en-US" sz="2000" dirty="0"/>
              <a:t>;</a:t>
            </a:r>
          </a:p>
          <a:p>
            <a:pPr lvl="1" eaLnBrk="1" hangingPunct="1">
              <a:lnSpc>
                <a:spcPct val="90000"/>
              </a:lnSpc>
            </a:pPr>
            <a:r>
              <a:rPr lang="ru-RU" sz="2000" dirty="0"/>
              <a:t>Указатель, способный хранить адрес переменной любого типа</a:t>
            </a:r>
            <a:r>
              <a:rPr lang="en-US" sz="2000" dirty="0"/>
              <a:t> </a:t>
            </a:r>
            <a:r>
              <a:rPr lang="ru-RU" sz="2000" dirty="0"/>
              <a:t>имеет тип </a:t>
            </a:r>
            <a:r>
              <a:rPr lang="en-US" sz="2000" b="1" dirty="0">
                <a:solidFill>
                  <a:srgbClr val="FF0000"/>
                </a:solidFill>
              </a:rPr>
              <a:t>void*</a:t>
            </a:r>
            <a:r>
              <a:rPr lang="en-US" sz="2000" dirty="0"/>
              <a:t>:</a:t>
            </a:r>
          </a:p>
          <a:p>
            <a:pPr lvl="2" eaLnBrk="1" hangingPunct="1">
              <a:lnSpc>
                <a:spcPct val="90000"/>
              </a:lnSpc>
            </a:pPr>
            <a:r>
              <a:rPr lang="en-US" sz="1800" dirty="0"/>
              <a:t>void * </a:t>
            </a:r>
            <a:r>
              <a:rPr lang="en-US" sz="1800" dirty="0" err="1"/>
              <a:t>pointerToAnyType</a:t>
            </a:r>
            <a:r>
              <a:rPr lang="en-US" sz="1800" dirty="0"/>
              <a:t>;</a:t>
            </a:r>
          </a:p>
          <a:p>
            <a:pPr lvl="1" eaLnBrk="1" hangingPunct="1">
              <a:lnSpc>
                <a:spcPct val="90000"/>
              </a:lnSpc>
            </a:pPr>
            <a:r>
              <a:rPr lang="ru-RU" sz="2000" dirty="0"/>
              <a:t>Как и к обычным переменным, к указателям можно применять модификатор </a:t>
            </a:r>
            <a:r>
              <a:rPr lang="en-US" sz="2000" b="1" dirty="0">
                <a:solidFill>
                  <a:srgbClr val="FF0000"/>
                </a:solidFill>
              </a:rPr>
              <a:t>const</a:t>
            </a:r>
            <a:r>
              <a:rPr lang="en-US" sz="2000" dirty="0"/>
              <a:t>:</a:t>
            </a:r>
            <a:endParaRPr lang="ru-RU" sz="2000" dirty="0"/>
          </a:p>
          <a:p>
            <a:pPr lvl="2" eaLnBrk="1" hangingPunct="1">
              <a:lnSpc>
                <a:spcPct val="90000"/>
              </a:lnSpc>
            </a:pPr>
            <a:r>
              <a:rPr lang="en-US" sz="1800" b="1" dirty="0"/>
              <a:t>const </a:t>
            </a:r>
            <a:r>
              <a:rPr lang="en-US" sz="1800" b="1" dirty="0" err="1"/>
              <a:t>int</a:t>
            </a:r>
            <a:r>
              <a:rPr lang="en-US" sz="1800" b="1" dirty="0"/>
              <a:t> *</a:t>
            </a:r>
            <a:r>
              <a:rPr lang="en-US" sz="1800" dirty="0"/>
              <a:t> </a:t>
            </a:r>
            <a:r>
              <a:rPr lang="en-US" sz="1800" dirty="0" err="1"/>
              <a:t>pointerToConstInt</a:t>
            </a:r>
            <a:r>
              <a:rPr lang="en-US" sz="1800" dirty="0"/>
              <a:t>;</a:t>
            </a:r>
          </a:p>
          <a:p>
            <a:pPr lvl="2" eaLnBrk="1" hangingPunct="1">
              <a:lnSpc>
                <a:spcPct val="90000"/>
              </a:lnSpc>
            </a:pPr>
            <a:r>
              <a:rPr lang="en-US" sz="1800" b="1" dirty="0"/>
              <a:t>char * const</a:t>
            </a:r>
            <a:r>
              <a:rPr lang="en-US" sz="1800" dirty="0"/>
              <a:t> </a:t>
            </a:r>
            <a:r>
              <a:rPr lang="en-US" sz="1800" dirty="0" err="1"/>
              <a:t>constPointerToChar</a:t>
            </a:r>
            <a:r>
              <a:rPr lang="en-US" sz="1800" dirty="0"/>
              <a:t> = &amp;</a:t>
            </a:r>
            <a:r>
              <a:rPr lang="en-US" sz="1800" dirty="0" err="1"/>
              <a:t>ch</a:t>
            </a:r>
            <a:r>
              <a:rPr lang="en-US" sz="1800" dirty="0"/>
              <a:t>;</a:t>
            </a:r>
          </a:p>
          <a:p>
            <a:pPr lvl="2" eaLnBrk="1" hangingPunct="1">
              <a:lnSpc>
                <a:spcPct val="90000"/>
              </a:lnSpc>
            </a:pPr>
            <a:r>
              <a:rPr lang="en-US" sz="1800" b="1" dirty="0"/>
              <a:t>const double * const</a:t>
            </a:r>
            <a:r>
              <a:rPr lang="en-US" sz="1800" dirty="0"/>
              <a:t> </a:t>
            </a:r>
            <a:r>
              <a:rPr lang="en-US" sz="1800" dirty="0" err="1"/>
              <a:t>constPointerToConstDouble</a:t>
            </a:r>
            <a:r>
              <a:rPr lang="en-US" sz="1800" dirty="0"/>
              <a:t> = &amp;x;</a:t>
            </a:r>
          </a:p>
          <a:p>
            <a:pPr lvl="2" eaLnBrk="1" hangingPunct="1">
              <a:lnSpc>
                <a:spcPct val="90000"/>
              </a:lnSpc>
            </a:pPr>
            <a:r>
              <a:rPr lang="en-US" sz="1800" b="1" dirty="0"/>
              <a:t>float * const</a:t>
            </a:r>
            <a:r>
              <a:rPr lang="en-US" sz="1800" dirty="0"/>
              <a:t> </a:t>
            </a:r>
            <a:r>
              <a:rPr lang="en-US" sz="1800" dirty="0" err="1"/>
              <a:t>constPointerToFloat</a:t>
            </a:r>
            <a:r>
              <a:rPr lang="en-US" sz="1800" dirty="0"/>
              <a:t> = &amp;y;</a:t>
            </a:r>
          </a:p>
          <a:p>
            <a:pPr lvl="2" eaLnBrk="1" hangingPunct="1">
              <a:lnSpc>
                <a:spcPct val="90000"/>
              </a:lnSpc>
            </a:pPr>
            <a:r>
              <a:rPr lang="en-US" sz="1800" b="1" dirty="0"/>
              <a:t>const void * </a:t>
            </a:r>
            <a:r>
              <a:rPr lang="en-US" sz="1800" dirty="0" err="1"/>
              <a:t>pointerToConstData</a:t>
            </a:r>
            <a:r>
              <a:rPr lang="en-US" sz="1800" dirty="0"/>
              <a:t>;</a:t>
            </a:r>
            <a:endParaRPr lang="ru-RU" sz="1800" dirty="0"/>
          </a:p>
        </p:txBody>
      </p:sp>
    </p:spTree>
    <p:custDataLst>
      <p:tags r:id="rId1"/>
    </p:custDataLst>
    <p:extLst>
      <p:ext uri="{BB962C8B-B14F-4D97-AF65-F5344CB8AC3E}">
        <p14:creationId xmlns:p14="http://schemas.microsoft.com/office/powerpoint/2010/main" val="18143605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2000"/>
                                        <p:tgtEl>
                                          <p:spTgt spid="225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fade">
                                      <p:cBhvr>
                                        <p:cTn id="20" dur="2000"/>
                                        <p:tgtEl>
                                          <p:spTgt spid="225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fade">
                                      <p:cBhvr>
                                        <p:cTn id="25" dur="2000"/>
                                        <p:tgtEl>
                                          <p:spTgt spid="225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fade">
                                      <p:cBhvr>
                                        <p:cTn id="28" dur="2000"/>
                                        <p:tgtEl>
                                          <p:spTgt spid="225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fade">
                                      <p:cBhvr>
                                        <p:cTn id="31" dur="2000"/>
                                        <p:tgtEl>
                                          <p:spTgt spid="2253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31">
                                            <p:txEl>
                                              <p:pRg st="7" end="7"/>
                                            </p:txEl>
                                          </p:spTgt>
                                        </p:tgtEl>
                                        <p:attrNameLst>
                                          <p:attrName>style.visibility</p:attrName>
                                        </p:attrNameLst>
                                      </p:cBhvr>
                                      <p:to>
                                        <p:strVal val="visible"/>
                                      </p:to>
                                    </p:set>
                                    <p:animEffect transition="in" filter="fade">
                                      <p:cBhvr>
                                        <p:cTn id="34" dur="2000"/>
                                        <p:tgtEl>
                                          <p:spTgt spid="2253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531">
                                            <p:txEl>
                                              <p:pRg st="8" end="8"/>
                                            </p:txEl>
                                          </p:spTgt>
                                        </p:tgtEl>
                                        <p:attrNameLst>
                                          <p:attrName>style.visibility</p:attrName>
                                        </p:attrNameLst>
                                      </p:cBhvr>
                                      <p:to>
                                        <p:strVal val="visible"/>
                                      </p:to>
                                    </p:set>
                                    <p:animEffect transition="in" filter="fade">
                                      <p:cBhvr>
                                        <p:cTn id="37" dur="2000"/>
                                        <p:tgtEl>
                                          <p:spTgt spid="2253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531">
                                            <p:txEl>
                                              <p:pRg st="9" end="9"/>
                                            </p:txEl>
                                          </p:spTgt>
                                        </p:tgtEl>
                                        <p:attrNameLst>
                                          <p:attrName>style.visibility</p:attrName>
                                        </p:attrNameLst>
                                      </p:cBhvr>
                                      <p:to>
                                        <p:strVal val="visible"/>
                                      </p:to>
                                    </p:set>
                                    <p:animEffect transition="in" filter="fade">
                                      <p:cBhvr>
                                        <p:cTn id="40" dur="20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2"/>
    </p:bldLst>
  </p:timing>
</p:sld>
</file>

<file path=ppt/slides/slide2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a:defRPr/>
            </a:pPr>
            <a:r>
              <a:rPr lang="ru-RU"/>
              <a:t>Получение адреса переменной</a:t>
            </a:r>
          </a:p>
        </p:txBody>
      </p:sp>
      <p:sp>
        <p:nvSpPr>
          <p:cNvPr id="15363" name="Rectangle 3"/>
          <p:cNvSpPr>
            <a:spLocks noGrp="1" noChangeArrowheads="1"/>
          </p:cNvSpPr>
          <p:nvPr>
            <p:ph idx="1"/>
          </p:nvPr>
        </p:nvSpPr>
        <p:spPr/>
        <p:txBody>
          <a:bodyPr/>
          <a:lstStyle/>
          <a:p>
            <a:pPr eaLnBrk="1" hangingPunct="1"/>
            <a:r>
              <a:rPr lang="ru-RU" dirty="0"/>
              <a:t>Для взятия адреса переменной в памяти служит унарный оператор </a:t>
            </a:r>
            <a:r>
              <a:rPr lang="en-US" b="1" dirty="0">
                <a:solidFill>
                  <a:srgbClr val="FF0000"/>
                </a:solidFill>
              </a:rPr>
              <a:t>&amp;</a:t>
            </a:r>
            <a:endParaRPr lang="ru-RU" b="1" dirty="0">
              <a:solidFill>
                <a:srgbClr val="FF0000"/>
              </a:solidFill>
            </a:endParaRPr>
          </a:p>
          <a:p>
            <a:pPr lvl="1" eaLnBrk="1" hangingPunct="1"/>
            <a:r>
              <a:rPr lang="ru-RU" dirty="0"/>
              <a:t>Этот оператор возвращает адрес переменной, который может быть присвоен указателю совместимого типа</a:t>
            </a:r>
          </a:p>
          <a:p>
            <a:pPr lvl="1" eaLnBrk="1" hangingPunct="1"/>
            <a:r>
              <a:rPr lang="ru-RU" dirty="0"/>
              <a:t>Оператор взятия адреса применим только к переменным. Его нельзя применять к числовым константам, литералам, выражениям или регистровым переменным</a:t>
            </a:r>
          </a:p>
        </p:txBody>
      </p:sp>
    </p:spTree>
    <p:custDataLst>
      <p:tags r:id="rId1"/>
    </p:custDataLst>
    <p:extLst>
      <p:ext uri="{BB962C8B-B14F-4D97-AF65-F5344CB8AC3E}">
        <p14:creationId xmlns:p14="http://schemas.microsoft.com/office/powerpoint/2010/main" val="25168741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2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ru-RU"/>
              <a:t>Оператор косвенного доступа</a:t>
            </a:r>
          </a:p>
        </p:txBody>
      </p:sp>
      <p:sp>
        <p:nvSpPr>
          <p:cNvPr id="80899" name="Rectangle 3"/>
          <p:cNvSpPr>
            <a:spLocks noGrp="1" noChangeArrowheads="1"/>
          </p:cNvSpPr>
          <p:nvPr>
            <p:ph idx="1"/>
          </p:nvPr>
        </p:nvSpPr>
        <p:spPr/>
        <p:txBody>
          <a:bodyPr/>
          <a:lstStyle/>
          <a:p>
            <a:pPr eaLnBrk="1" hangingPunct="1"/>
            <a:r>
              <a:rPr lang="ru-RU" dirty="0"/>
              <a:t>Для доступа к значению, на которое ссылается указатель, необходимо его </a:t>
            </a:r>
            <a:r>
              <a:rPr lang="ru-RU" b="1" dirty="0">
                <a:solidFill>
                  <a:srgbClr val="FF0000"/>
                </a:solidFill>
              </a:rPr>
              <a:t>разыменование</a:t>
            </a:r>
            <a:r>
              <a:rPr lang="en-US" b="1" dirty="0">
                <a:solidFill>
                  <a:schemeClr val="hlink"/>
                </a:solidFill>
              </a:rPr>
              <a:t> </a:t>
            </a:r>
            <a:r>
              <a:rPr lang="en-US" dirty="0"/>
              <a:t>(dereferencing)</a:t>
            </a:r>
            <a:r>
              <a:rPr lang="ru-RU" dirty="0"/>
              <a:t>, осуществляемое при помощи </a:t>
            </a:r>
            <a:r>
              <a:rPr lang="ru-RU" b="1" dirty="0"/>
              <a:t>унарного</a:t>
            </a:r>
            <a:r>
              <a:rPr lang="ru-RU" dirty="0"/>
              <a:t> оператора </a:t>
            </a:r>
            <a:r>
              <a:rPr lang="ru-RU" b="1" dirty="0"/>
              <a:t>*</a:t>
            </a:r>
          </a:p>
          <a:p>
            <a:pPr lvl="1" eaLnBrk="1" hangingPunct="1"/>
            <a:r>
              <a:rPr lang="en-US" dirty="0" err="1">
                <a:latin typeface="Courier New" pitchFamily="49" charset="0"/>
              </a:rPr>
              <a:t>int</a:t>
            </a:r>
            <a:r>
              <a:rPr lang="en-US" dirty="0">
                <a:latin typeface="Courier New" pitchFamily="49" charset="0"/>
              </a:rPr>
              <a:t> * p = &amp;</a:t>
            </a:r>
            <a:r>
              <a:rPr lang="en-US" dirty="0" err="1">
                <a:latin typeface="Courier New" pitchFamily="49" charset="0"/>
              </a:rPr>
              <a:t>i</a:t>
            </a:r>
            <a:r>
              <a:rPr lang="en-US" dirty="0">
                <a:latin typeface="Courier New" pitchFamily="49" charset="0"/>
              </a:rPr>
              <a:t>;</a:t>
            </a:r>
            <a:br>
              <a:rPr lang="en-US" dirty="0">
                <a:latin typeface="Courier New" pitchFamily="49" charset="0"/>
              </a:rPr>
            </a:br>
            <a:r>
              <a:rPr lang="en-US" dirty="0">
                <a:latin typeface="Courier New" pitchFamily="49" charset="0"/>
              </a:rPr>
              <a:t>*p = 5;</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338730136"/>
      </p:ext>
    </p:extLst>
  </p:cSld>
  <p:clrMapOvr>
    <a:masterClrMapping/>
  </p:clrMapOvr>
  <p:transition/>
</p:sld>
</file>

<file path=ppt/slides/slide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p:txBody>
          <a:bodyPr/>
          <a:lstStyle/>
          <a:p>
            <a:pPr eaLnBrk="1" hangingPunct="1"/>
            <a:r>
              <a:rPr lang="ru-RU"/>
              <a:t>Пример</a:t>
            </a:r>
          </a:p>
        </p:txBody>
      </p:sp>
      <p:graphicFrame>
        <p:nvGraphicFramePr>
          <p:cNvPr id="9290" name="Group 74"/>
          <p:cNvGraphicFramePr>
            <a:graphicFrameLocks noGrp="1"/>
          </p:cNvGraphicFramePr>
          <p:nvPr>
            <p:ph type="tbl" idx="1"/>
          </p:nvPr>
        </p:nvGraphicFramePr>
        <p:xfrm>
          <a:off x="2590801" y="2743200"/>
          <a:ext cx="7770813" cy="518160"/>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5050">
                  <a:extLst>
                    <a:ext uri="{9D8B030D-6E8A-4147-A177-3AD203B41FA5}">
                      <a16:colId xmlns:a16="http://schemas.microsoft.com/office/drawing/2014/main" val="20005"/>
                    </a:ext>
                  </a:extLst>
                </a:gridCol>
                <a:gridCol w="519113">
                  <a:extLst>
                    <a:ext uri="{9D8B030D-6E8A-4147-A177-3AD203B41FA5}">
                      <a16:colId xmlns:a16="http://schemas.microsoft.com/office/drawing/2014/main" val="20006"/>
                    </a:ext>
                  </a:extLst>
                </a:gridCol>
                <a:gridCol w="595312">
                  <a:extLst>
                    <a:ext uri="{9D8B030D-6E8A-4147-A177-3AD203B41FA5}">
                      <a16:colId xmlns:a16="http://schemas.microsoft.com/office/drawing/2014/main" val="20007"/>
                    </a:ext>
                  </a:extLst>
                </a:gridCol>
                <a:gridCol w="439738">
                  <a:extLst>
                    <a:ext uri="{9D8B030D-6E8A-4147-A177-3AD203B41FA5}">
                      <a16:colId xmlns:a16="http://schemas.microsoft.com/office/drawing/2014/main" val="20008"/>
                    </a:ext>
                  </a:extLst>
                </a:gridCol>
                <a:gridCol w="519112">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8">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cs typeface="Arial" charset="0"/>
                        </a:rPr>
                        <a:t>...</a:t>
                      </a: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1951" name="AutoShape 65"/>
          <p:cNvSpPr>
            <a:spLocks/>
          </p:cNvSpPr>
          <p:nvPr/>
        </p:nvSpPr>
        <p:spPr bwMode="auto">
          <a:xfrm rot="5400000">
            <a:off x="4419600" y="2590800"/>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81952" name="Text Box 66"/>
          <p:cNvSpPr txBox="1">
            <a:spLocks noChangeArrowheads="1"/>
          </p:cNvSpPr>
          <p:nvPr/>
        </p:nvSpPr>
        <p:spPr bwMode="auto">
          <a:xfrm>
            <a:off x="4495800" y="3810000"/>
            <a:ext cx="308098" cy="369332"/>
          </a:xfrm>
          <a:prstGeom prst="rect">
            <a:avLst/>
          </a:prstGeom>
          <a:noFill/>
          <a:ln w="9525">
            <a:noFill/>
            <a:miter lim="800000"/>
            <a:headEnd/>
            <a:tailEnd/>
          </a:ln>
        </p:spPr>
        <p:txBody>
          <a:bodyPr wrap="none">
            <a:spAutoFit/>
          </a:bodyPr>
          <a:lstStyle/>
          <a:p>
            <a:r>
              <a:rPr lang="en-US" b="1"/>
              <a:t>p</a:t>
            </a:r>
            <a:endParaRPr lang="ru-RU" b="1"/>
          </a:p>
        </p:txBody>
      </p:sp>
      <p:sp>
        <p:nvSpPr>
          <p:cNvPr id="81953" name="AutoShape 69"/>
          <p:cNvSpPr>
            <a:spLocks/>
          </p:cNvSpPr>
          <p:nvPr/>
        </p:nvSpPr>
        <p:spPr bwMode="auto">
          <a:xfrm rot="5400000">
            <a:off x="7353300" y="3238500"/>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81954" name="Text Box 70"/>
          <p:cNvSpPr txBox="1">
            <a:spLocks noChangeArrowheads="1"/>
          </p:cNvSpPr>
          <p:nvPr/>
        </p:nvSpPr>
        <p:spPr bwMode="auto">
          <a:xfrm>
            <a:off x="7315200" y="3733800"/>
            <a:ext cx="280846" cy="369332"/>
          </a:xfrm>
          <a:prstGeom prst="rect">
            <a:avLst/>
          </a:prstGeom>
          <a:noFill/>
          <a:ln w="9525">
            <a:noFill/>
            <a:miter lim="800000"/>
            <a:headEnd/>
            <a:tailEnd/>
          </a:ln>
        </p:spPr>
        <p:txBody>
          <a:bodyPr wrap="none">
            <a:spAutoFit/>
          </a:bodyPr>
          <a:lstStyle/>
          <a:p>
            <a:r>
              <a:rPr lang="en-US" b="1"/>
              <a:t>c</a:t>
            </a:r>
            <a:endParaRPr lang="ru-RU" b="1"/>
          </a:p>
        </p:txBody>
      </p:sp>
      <p:sp>
        <p:nvSpPr>
          <p:cNvPr id="9287" name="Text Box 71"/>
          <p:cNvSpPr txBox="1">
            <a:spLocks noChangeArrowheads="1"/>
          </p:cNvSpPr>
          <p:nvPr/>
        </p:nvSpPr>
        <p:spPr bwMode="auto">
          <a:xfrm>
            <a:off x="2286000" y="4191001"/>
            <a:ext cx="2209800" cy="1192213"/>
          </a:xfrm>
          <a:prstGeom prst="rect">
            <a:avLst/>
          </a:prstGeom>
          <a:noFill/>
          <a:ln w="9525">
            <a:noFill/>
            <a:miter lim="800000"/>
            <a:headEnd/>
            <a:tailEnd/>
          </a:ln>
        </p:spPr>
        <p:txBody>
          <a:bodyPr>
            <a:spAutoFit/>
          </a:bodyPr>
          <a:lstStyle/>
          <a:p>
            <a:pPr>
              <a:spcBef>
                <a:spcPct val="50000"/>
              </a:spcBef>
            </a:pPr>
            <a:r>
              <a:rPr lang="en-US" b="1">
                <a:latin typeface="Courier New" pitchFamily="49" charset="0"/>
              </a:rPr>
              <a:t>char c</a:t>
            </a:r>
            <a:r>
              <a:rPr lang="ru-RU" b="1">
                <a:latin typeface="Courier New" pitchFamily="49" charset="0"/>
              </a:rPr>
              <a:t> = </a:t>
            </a:r>
            <a:r>
              <a:rPr lang="en-US" b="1">
                <a:latin typeface="Courier New" pitchFamily="49" charset="0"/>
              </a:rPr>
              <a:t>‘A’;</a:t>
            </a:r>
          </a:p>
          <a:p>
            <a:pPr>
              <a:spcBef>
                <a:spcPct val="50000"/>
              </a:spcBef>
            </a:pPr>
            <a:r>
              <a:rPr lang="en-US" b="1">
                <a:latin typeface="Courier New" pitchFamily="49" charset="0"/>
              </a:rPr>
              <a:t>char *p = &amp;c;</a:t>
            </a:r>
          </a:p>
          <a:p>
            <a:pPr>
              <a:spcBef>
                <a:spcPct val="50000"/>
              </a:spcBef>
            </a:pPr>
            <a:r>
              <a:rPr lang="en-US" b="1">
                <a:latin typeface="Courier New" pitchFamily="49" charset="0"/>
              </a:rPr>
              <a:t>*p = ‘B’;</a:t>
            </a:r>
          </a:p>
        </p:txBody>
      </p:sp>
      <p:sp>
        <p:nvSpPr>
          <p:cNvPr id="9288" name="Arc 72"/>
          <p:cNvSpPr>
            <a:spLocks/>
          </p:cNvSpPr>
          <p:nvPr/>
        </p:nvSpPr>
        <p:spPr bwMode="auto">
          <a:xfrm>
            <a:off x="4429126" y="2286000"/>
            <a:ext cx="3071813" cy="534988"/>
          </a:xfrm>
          <a:custGeom>
            <a:avLst/>
            <a:gdLst>
              <a:gd name="T0" fmla="*/ 0 w 40077"/>
              <a:gd name="T1" fmla="*/ 7899420 h 21600"/>
              <a:gd name="T2" fmla="*/ 235447549 w 40077"/>
              <a:gd name="T3" fmla="*/ 8751512 h 21600"/>
              <a:gd name="T4" fmla="*/ 116087652 w 40077"/>
              <a:gd name="T5" fmla="*/ 13250564 h 21600"/>
              <a:gd name="T6" fmla="*/ 0 60000 65536"/>
              <a:gd name="T7" fmla="*/ 0 60000 65536"/>
              <a:gd name="T8" fmla="*/ 0 60000 65536"/>
              <a:gd name="T9" fmla="*/ 0 w 40077"/>
              <a:gd name="T10" fmla="*/ 0 h 21600"/>
              <a:gd name="T11" fmla="*/ 40077 w 40077"/>
              <a:gd name="T12" fmla="*/ 21600 h 21600"/>
            </a:gdLst>
            <a:ahLst/>
            <a:cxnLst>
              <a:cxn ang="T6">
                <a:pos x="T0" y="T1"/>
              </a:cxn>
              <a:cxn ang="T7">
                <a:pos x="T2" y="T3"/>
              </a:cxn>
              <a:cxn ang="T8">
                <a:pos x="T4" y="T5"/>
              </a:cxn>
            </a:cxnLst>
            <a:rect l="T9" t="T10" r="T11" b="T12"/>
            <a:pathLst>
              <a:path w="40077" h="21600" fill="none" extrusionOk="0">
                <a:moveTo>
                  <a:pt x="-1" y="12876"/>
                </a:moveTo>
                <a:cubicBezTo>
                  <a:pt x="3454" y="5049"/>
                  <a:pt x="11204" y="-1"/>
                  <a:pt x="19760" y="0"/>
                </a:cubicBezTo>
                <a:cubicBezTo>
                  <a:pt x="28861" y="0"/>
                  <a:pt x="36986" y="5705"/>
                  <a:pt x="40076" y="14266"/>
                </a:cubicBezTo>
              </a:path>
              <a:path w="40077" h="21600" stroke="0" extrusionOk="0">
                <a:moveTo>
                  <a:pt x="-1" y="12876"/>
                </a:moveTo>
                <a:cubicBezTo>
                  <a:pt x="3454" y="5049"/>
                  <a:pt x="11204" y="-1"/>
                  <a:pt x="19760" y="0"/>
                </a:cubicBezTo>
                <a:cubicBezTo>
                  <a:pt x="28861" y="0"/>
                  <a:pt x="36986" y="5705"/>
                  <a:pt x="40076" y="14266"/>
                </a:cubicBezTo>
                <a:lnTo>
                  <a:pt x="19760" y="21600"/>
                </a:lnTo>
                <a:close/>
              </a:path>
            </a:pathLst>
          </a:custGeom>
          <a:noFill/>
          <a:ln w="38100">
            <a:solidFill>
              <a:schemeClr val="tx1"/>
            </a:solidFill>
            <a:round/>
            <a:headEnd/>
            <a:tailEnd type="triangle" w="med" len="med"/>
          </a:ln>
        </p:spPr>
        <p:txBody>
          <a:bodyPr wrap="none" anchor="ctr"/>
          <a:lstStyle/>
          <a:p>
            <a:endParaRPr lang="ru-RU"/>
          </a:p>
        </p:txBody>
      </p:sp>
      <p:sp>
        <p:nvSpPr>
          <p:cNvPr id="9292" name="Text Box 76"/>
          <p:cNvSpPr txBox="1">
            <a:spLocks noChangeArrowheads="1"/>
          </p:cNvSpPr>
          <p:nvPr/>
        </p:nvSpPr>
        <p:spPr bwMode="auto">
          <a:xfrm>
            <a:off x="7315201" y="2819401"/>
            <a:ext cx="415925" cy="366713"/>
          </a:xfrm>
          <a:prstGeom prst="rect">
            <a:avLst/>
          </a:prstGeom>
          <a:noFill/>
          <a:ln w="9525">
            <a:noFill/>
            <a:miter lim="800000"/>
            <a:headEnd/>
            <a:tailEnd/>
          </a:ln>
        </p:spPr>
        <p:txBody>
          <a:bodyPr wrap="none">
            <a:spAutoFit/>
          </a:bodyPr>
          <a:lstStyle/>
          <a:p>
            <a:r>
              <a:rPr lang="en-US"/>
              <a:t>‘A’</a:t>
            </a:r>
            <a:endParaRPr lang="ru-RU"/>
          </a:p>
        </p:txBody>
      </p:sp>
      <p:sp>
        <p:nvSpPr>
          <p:cNvPr id="9293" name="Text Box 77"/>
          <p:cNvSpPr txBox="1">
            <a:spLocks noChangeArrowheads="1"/>
          </p:cNvSpPr>
          <p:nvPr/>
        </p:nvSpPr>
        <p:spPr bwMode="auto">
          <a:xfrm>
            <a:off x="7315200" y="2819400"/>
            <a:ext cx="425116" cy="369332"/>
          </a:xfrm>
          <a:prstGeom prst="rect">
            <a:avLst/>
          </a:prstGeom>
          <a:noFill/>
          <a:ln w="9525">
            <a:noFill/>
            <a:miter lim="800000"/>
            <a:headEnd/>
            <a:tailEnd/>
          </a:ln>
        </p:spPr>
        <p:txBody>
          <a:bodyPr wrap="none">
            <a:spAutoFit/>
          </a:bodyPr>
          <a:lstStyle/>
          <a:p>
            <a:r>
              <a:rPr lang="en-US"/>
              <a:t>‘B’</a:t>
            </a:r>
            <a:endParaRPr lang="ru-RU"/>
          </a:p>
        </p:txBody>
      </p:sp>
    </p:spTree>
    <p:custDataLst>
      <p:tags r:id="rId1"/>
    </p:custDataLst>
    <p:extLst>
      <p:ext uri="{BB962C8B-B14F-4D97-AF65-F5344CB8AC3E}">
        <p14:creationId xmlns:p14="http://schemas.microsoft.com/office/powerpoint/2010/main" val="27924891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287">
                                            <p:txEl>
                                              <p:pRg st="0" end="0"/>
                                            </p:txEl>
                                          </p:spTgt>
                                        </p:tgtEl>
                                      </p:cBhvr>
                                    </p:animEffect>
                                    <p:animScale>
                                      <p:cBhvr>
                                        <p:cTn id="7" dur="250" autoRev="1" fill="hold"/>
                                        <p:tgtEl>
                                          <p:spTgt spid="928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292"/>
                                        </p:tgtEl>
                                        <p:attrNameLst>
                                          <p:attrName>style.visibility</p:attrName>
                                        </p:attrNameLst>
                                      </p:cBhvr>
                                      <p:to>
                                        <p:strVal val="visible"/>
                                      </p:to>
                                    </p:set>
                                    <p:animEffect transition="in" filter="fade">
                                      <p:cBhvr>
                                        <p:cTn id="11" dur="500"/>
                                        <p:tgtEl>
                                          <p:spTgt spid="929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9287">
                                            <p:txEl>
                                              <p:pRg st="1" end="1"/>
                                            </p:txEl>
                                          </p:spTgt>
                                        </p:tgtEl>
                                      </p:cBhvr>
                                    </p:animEffect>
                                    <p:animScale>
                                      <p:cBhvr>
                                        <p:cTn id="16" dur="250" autoRev="1" fill="hold"/>
                                        <p:tgtEl>
                                          <p:spTgt spid="9287">
                                            <p:txEl>
                                              <p:pRg st="1" end="1"/>
                                            </p:txEl>
                                          </p:spTgt>
                                        </p:tgtEl>
                                      </p:cBhvr>
                                      <p:by x="105000" y="105000"/>
                                    </p:animScale>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88"/>
                                        </p:tgtEl>
                                        <p:attrNameLst>
                                          <p:attrName>style.visibility</p:attrName>
                                        </p:attrNameLst>
                                      </p:cBhvr>
                                      <p:to>
                                        <p:strVal val="visible"/>
                                      </p:to>
                                    </p:set>
                                    <p:animEffect transition="in" filter="fade">
                                      <p:cBhvr>
                                        <p:cTn id="20" dur="2000"/>
                                        <p:tgtEl>
                                          <p:spTgt spid="9288"/>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9287">
                                            <p:txEl>
                                              <p:pRg st="2" end="2"/>
                                            </p:txEl>
                                          </p:spTgt>
                                        </p:tgtEl>
                                      </p:cBhvr>
                                    </p:animEffect>
                                    <p:animScale>
                                      <p:cBhvr>
                                        <p:cTn id="25" dur="250" autoRev="1" fill="hold"/>
                                        <p:tgtEl>
                                          <p:spTgt spid="9287">
                                            <p:txEl>
                                              <p:pRg st="2" end="2"/>
                                            </p:txEl>
                                          </p:spTgt>
                                        </p:tgtEl>
                                      </p:cBhvr>
                                      <p:by x="105000" y="105000"/>
                                    </p:animScale>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293"/>
                                        </p:tgtEl>
                                        <p:attrNameLst>
                                          <p:attrName>style.visibility</p:attrName>
                                        </p:attrNameLst>
                                      </p:cBhvr>
                                      <p:to>
                                        <p:strVal val="visible"/>
                                      </p:to>
                                    </p:set>
                                    <p:animEffect transition="in" filter="fade">
                                      <p:cBhvr>
                                        <p:cTn id="29" dur="500"/>
                                        <p:tgtEl>
                                          <p:spTgt spid="9293"/>
                                        </p:tgtEl>
                                      </p:cBhvr>
                                    </p:animEffect>
                                  </p:childTnLst>
                                </p:cTn>
                              </p:par>
                              <p:par>
                                <p:cTn id="30" presetID="10" presetClass="exit" presetSubtype="0" fill="hold" grpId="1" nodeType="withEffect">
                                  <p:stCondLst>
                                    <p:cond delay="0"/>
                                  </p:stCondLst>
                                  <p:childTnLst>
                                    <p:animEffect transition="out" filter="fade">
                                      <p:cBhvr>
                                        <p:cTn id="31" dur="500"/>
                                        <p:tgtEl>
                                          <p:spTgt spid="9292"/>
                                        </p:tgtEl>
                                      </p:cBhvr>
                                    </p:animEffect>
                                    <p:set>
                                      <p:cBhvr>
                                        <p:cTn id="32" dur="1" fill="hold">
                                          <p:stCondLst>
                                            <p:cond delay="499"/>
                                          </p:stCondLst>
                                        </p:cTn>
                                        <p:tgtEl>
                                          <p:spTgt spid="92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8" grpId="0" animBg="1"/>
      <p:bldP spid="9292" grpId="0"/>
      <p:bldP spid="9292" grpId="1"/>
      <p:bldP spid="9293" grpId="0"/>
    </p:bldLst>
  </p:timing>
</p:sld>
</file>

<file path=ppt/slides/slide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ru-RU"/>
              <a:t>Инициализация указателей</a:t>
            </a:r>
          </a:p>
        </p:txBody>
      </p:sp>
      <p:sp>
        <p:nvSpPr>
          <p:cNvPr id="82947" name="Rectangle 3"/>
          <p:cNvSpPr>
            <a:spLocks noGrp="1" noChangeArrowheads="1"/>
          </p:cNvSpPr>
          <p:nvPr>
            <p:ph idx="1"/>
          </p:nvPr>
        </p:nvSpPr>
        <p:spPr/>
        <p:txBody>
          <a:bodyPr>
            <a:normAutofit/>
          </a:bodyPr>
          <a:lstStyle/>
          <a:p>
            <a:pPr eaLnBrk="1" hangingPunct="1">
              <a:lnSpc>
                <a:spcPct val="80000"/>
              </a:lnSpc>
            </a:pPr>
            <a:r>
              <a:rPr lang="ru-RU" sz="2800" dirty="0"/>
              <a:t>Значение </a:t>
            </a:r>
            <a:r>
              <a:rPr lang="ru-RU" sz="2800" b="1" dirty="0"/>
              <a:t>неинициализированного</a:t>
            </a:r>
            <a:r>
              <a:rPr lang="ru-RU" sz="2800" dirty="0"/>
              <a:t> указателя не определено</a:t>
            </a:r>
          </a:p>
          <a:p>
            <a:pPr lvl="1" eaLnBrk="1" hangingPunct="1">
              <a:lnSpc>
                <a:spcPct val="80000"/>
              </a:lnSpc>
            </a:pPr>
            <a:r>
              <a:rPr lang="ru-RU" b="1" dirty="0">
                <a:solidFill>
                  <a:srgbClr val="FF0000"/>
                </a:solidFill>
              </a:rPr>
              <a:t>Разыменование такого указателя приводит к неопределенному поведению</a:t>
            </a:r>
          </a:p>
          <a:p>
            <a:pPr lvl="1" eaLnBrk="1" hangingPunct="1">
              <a:lnSpc>
                <a:spcPct val="80000"/>
              </a:lnSpc>
            </a:pPr>
            <a:r>
              <a:rPr lang="ru-RU" dirty="0"/>
              <a:t>Лучше присвоить указателю</a:t>
            </a:r>
            <a:r>
              <a:rPr lang="en-US" dirty="0"/>
              <a:t> </a:t>
            </a:r>
            <a:r>
              <a:rPr lang="en-US" b="1" dirty="0" err="1"/>
              <a:t>nullptr</a:t>
            </a:r>
            <a:r>
              <a:rPr lang="ru-RU" dirty="0"/>
              <a:t>, чтобы подчеркнуть, что он не ссылается ни на какую переменную:</a:t>
            </a:r>
          </a:p>
          <a:p>
            <a:pPr lvl="2" eaLnBrk="1" hangingPunct="1">
              <a:lnSpc>
                <a:spcPct val="80000"/>
              </a:lnSpc>
            </a:pPr>
            <a:r>
              <a:rPr lang="en-US" sz="2000" dirty="0"/>
              <a:t>char * p2 = </a:t>
            </a:r>
            <a:r>
              <a:rPr lang="en-US" sz="2000" dirty="0" err="1"/>
              <a:t>nullptr</a:t>
            </a:r>
            <a:r>
              <a:rPr lang="en-US" sz="2000" dirty="0"/>
              <a:t>;</a:t>
            </a:r>
            <a:endParaRPr lang="ru-RU" sz="2000" dirty="0"/>
          </a:p>
          <a:p>
            <a:pPr lvl="1" eaLnBrk="1" hangingPunct="1">
              <a:lnSpc>
                <a:spcPct val="80000"/>
              </a:lnSpc>
            </a:pPr>
            <a:r>
              <a:rPr lang="ru-RU" dirty="0"/>
              <a:t>Разыменование нулевого указателя также приводит к неопределенному поведению, однако появляется возможность проверки значения указателя:</a:t>
            </a:r>
          </a:p>
          <a:p>
            <a:pPr lvl="2" eaLnBrk="1" hangingPunct="1">
              <a:lnSpc>
                <a:spcPct val="80000"/>
              </a:lnSpc>
            </a:pPr>
            <a:r>
              <a:rPr lang="en-US" sz="2000" dirty="0"/>
              <a:t>if (p != </a:t>
            </a:r>
            <a:r>
              <a:rPr lang="en-US" sz="2000" dirty="0" err="1"/>
              <a:t>nullptr</a:t>
            </a:r>
            <a:r>
              <a:rPr lang="en-US" sz="2000" dirty="0"/>
              <a:t>) // </a:t>
            </a:r>
            <a:r>
              <a:rPr lang="ru-RU" sz="2000" dirty="0"/>
              <a:t>или просто </a:t>
            </a:r>
            <a:r>
              <a:rPr lang="en-US" sz="2000" dirty="0"/>
              <a:t>if (p)</a:t>
            </a:r>
            <a:endParaRPr lang="ru-RU" sz="2000" dirty="0"/>
          </a:p>
        </p:txBody>
      </p:sp>
    </p:spTree>
    <p:custDataLst>
      <p:tags r:id="rId1"/>
    </p:custDataLst>
    <p:extLst>
      <p:ext uri="{BB962C8B-B14F-4D97-AF65-F5344CB8AC3E}">
        <p14:creationId xmlns:p14="http://schemas.microsoft.com/office/powerpoint/2010/main" val="3054561277"/>
      </p:ext>
    </p:extLst>
  </p:cSld>
  <p:clrMapOvr>
    <a:masterClrMapping/>
  </p:clrMapOvr>
  <p:transition/>
</p:sld>
</file>

<file path=ppt/slides/slide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Прямоугольник 6"/>
          <p:cNvSpPr/>
          <p:nvPr/>
        </p:nvSpPr>
        <p:spPr>
          <a:xfrm>
            <a:off x="1524000" y="548680"/>
            <a:ext cx="9144000" cy="6463308"/>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pointer: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an integer: "</a:t>
            </a:r>
            <a:r>
              <a:rPr lang="en-US" dirty="0">
                <a:solidFill>
                  <a:srgbClr val="000000"/>
                </a:solidFill>
                <a:highlight>
                  <a:srgbClr val="FFFFFF"/>
                </a:highlight>
                <a:latin typeface="Consolas" panose="020B0609020204030204" pitchFamily="49" charset="0"/>
              </a:rPr>
              <a:t> &lt;&lt;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a:t>
            </a:r>
            <a:r>
              <a:rPr lang="en-US" dirty="0" err="1">
                <a:solidFill>
                  <a:srgbClr val="A31515"/>
                </a:solidFill>
                <a:highlight>
                  <a:srgbClr val="FFFFFF"/>
                </a:highlight>
                <a:latin typeface="Consolas" panose="020B0609020204030204" pitchFamily="49" charset="0"/>
              </a:rPr>
              <a:t>boolean</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6F008A"/>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an integer: 0</a:t>
            </a:r>
            <a:endParaRPr lang="en-US" dirty="0">
              <a:solidFill>
                <a:srgbClr val="000000"/>
              </a:solidFill>
              <a:highlight>
                <a:srgbClr val="FFFFFF"/>
              </a:highlight>
              <a:latin typeface="Consolas" panose="020B0609020204030204" pitchFamily="49" charset="0"/>
            </a:endParaRP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pointer: 00000000</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a:t>
            </a:r>
            <a:r>
              <a:rPr lang="en-US" dirty="0" err="1">
                <a:solidFill>
                  <a:srgbClr val="008000"/>
                </a:solidFill>
                <a:highlight>
                  <a:srgbClr val="FFFFFF"/>
                </a:highlight>
                <a:latin typeface="Consolas" panose="020B0609020204030204" pitchFamily="49" charset="0"/>
              </a:rPr>
              <a:t>boolean</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429273178"/>
      </p:ext>
    </p:extLst>
  </p:cSld>
  <p:clrMapOvr>
    <a:masterClrMapping/>
  </p:clrMapOvr>
  <p:transition/>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ru-RU"/>
              <a:t>Копирование указателей</a:t>
            </a:r>
          </a:p>
        </p:txBody>
      </p:sp>
      <p:sp>
        <p:nvSpPr>
          <p:cNvPr id="83971" name="Rectangle 3"/>
          <p:cNvSpPr>
            <a:spLocks noGrp="1" noChangeArrowheads="1"/>
          </p:cNvSpPr>
          <p:nvPr>
            <p:ph idx="1"/>
          </p:nvPr>
        </p:nvSpPr>
        <p:spPr/>
        <p:txBody>
          <a:bodyPr>
            <a:normAutofit/>
          </a:bodyPr>
          <a:lstStyle/>
          <a:p>
            <a:pPr eaLnBrk="1" hangingPunct="1">
              <a:lnSpc>
                <a:spcPct val="90000"/>
              </a:lnSpc>
            </a:pPr>
            <a:r>
              <a:rPr lang="ru-RU" sz="2400" dirty="0"/>
              <a:t>Как и в случае обычных переменных, значение одного указателя может быть присвоено другому при помощи оператора </a:t>
            </a:r>
            <a:r>
              <a:rPr lang="ru-RU" sz="2400" b="1" dirty="0"/>
              <a:t>=</a:t>
            </a:r>
          </a:p>
          <a:p>
            <a:pPr lvl="1" eaLnBrk="1" hangingPunct="1">
              <a:lnSpc>
                <a:spcPct val="90000"/>
              </a:lnSpc>
            </a:pPr>
            <a:r>
              <a:rPr lang="ru-RU" sz="2000" dirty="0"/>
              <a:t>Следует помнить, что в этому случае </a:t>
            </a:r>
            <a:r>
              <a:rPr lang="ru-RU" sz="2000" b="1" dirty="0">
                <a:solidFill>
                  <a:srgbClr val="FF0000"/>
                </a:solidFill>
              </a:rPr>
              <a:t>копируется адрес переменной, а не ее значение</a:t>
            </a:r>
            <a:endParaRPr lang="en-US" sz="2000" b="1" dirty="0">
              <a:solidFill>
                <a:srgbClr val="FF0000"/>
              </a:solidFill>
            </a:endParaRPr>
          </a:p>
          <a:p>
            <a:pPr lvl="1" eaLnBrk="1" hangingPunct="1">
              <a:lnSpc>
                <a:spcPct val="90000"/>
              </a:lnSpc>
            </a:pPr>
            <a:r>
              <a:rPr lang="ru-RU" sz="2000" b="1" dirty="0"/>
              <a:t>Для копирования значения</a:t>
            </a:r>
            <a:r>
              <a:rPr lang="ru-RU" sz="2000" dirty="0"/>
              <a:t> переменной, на которую ссылается указатель, необходимо применить </a:t>
            </a:r>
            <a:r>
              <a:rPr lang="ru-RU" sz="2000" b="1" dirty="0"/>
              <a:t>оператор разыменования</a:t>
            </a:r>
            <a:r>
              <a:rPr lang="ru-RU" sz="2000" dirty="0"/>
              <a:t> </a:t>
            </a:r>
            <a:r>
              <a:rPr lang="ru-RU" sz="2000" b="1" dirty="0"/>
              <a:t>*</a:t>
            </a:r>
          </a:p>
          <a:p>
            <a:pPr lvl="2" eaLnBrk="1" hangingPunct="1">
              <a:lnSpc>
                <a:spcPct val="90000"/>
              </a:lnSpc>
            </a:pPr>
            <a:r>
              <a:rPr lang="en-US" sz="1800" b="1" dirty="0">
                <a:latin typeface="Courier New" pitchFamily="49" charset="0"/>
              </a:rPr>
              <a:t>char a = ‘A’;</a:t>
            </a:r>
            <a:br>
              <a:rPr lang="en-US" sz="1800" b="1" dirty="0">
                <a:latin typeface="Courier New" pitchFamily="49" charset="0"/>
              </a:rPr>
            </a:br>
            <a:r>
              <a:rPr lang="en-US" sz="1800" b="1" dirty="0">
                <a:latin typeface="Courier New" pitchFamily="49" charset="0"/>
              </a:rPr>
              <a:t>char b = ‘B’;</a:t>
            </a:r>
            <a:br>
              <a:rPr lang="en-US" sz="1800" b="1" dirty="0">
                <a:latin typeface="Courier New" pitchFamily="49" charset="0"/>
              </a:rPr>
            </a:br>
            <a:r>
              <a:rPr lang="en-US" sz="1800" b="1" dirty="0">
                <a:latin typeface="Courier New" pitchFamily="49" charset="0"/>
              </a:rPr>
              <a:t>char c = ‘C’;</a:t>
            </a:r>
            <a:br>
              <a:rPr lang="en-US" sz="1800" b="1" dirty="0">
                <a:latin typeface="Courier New" pitchFamily="49" charset="0"/>
              </a:rPr>
            </a:br>
            <a:r>
              <a:rPr lang="en-US" sz="1800" b="1" dirty="0">
                <a:latin typeface="Courier New" pitchFamily="49" charset="0"/>
              </a:rPr>
              <a:t>char *pa = &amp;a;</a:t>
            </a:r>
            <a:br>
              <a:rPr lang="en-US" sz="1800" b="1" dirty="0">
                <a:latin typeface="Courier New" pitchFamily="49" charset="0"/>
              </a:rPr>
            </a:br>
            <a:r>
              <a:rPr lang="en-US" sz="1800" b="1" dirty="0">
                <a:latin typeface="Courier New" pitchFamily="49" charset="0"/>
              </a:rPr>
              <a:t>char *</a:t>
            </a:r>
            <a:r>
              <a:rPr lang="en-US" sz="1800" b="1" dirty="0" err="1">
                <a:latin typeface="Courier New" pitchFamily="49" charset="0"/>
              </a:rPr>
              <a:t>pb</a:t>
            </a:r>
            <a:r>
              <a:rPr lang="en-US" sz="1800" b="1" dirty="0">
                <a:latin typeface="Courier New" pitchFamily="49" charset="0"/>
              </a:rPr>
              <a:t> = &amp;b;</a:t>
            </a:r>
            <a:br>
              <a:rPr lang="en-US" sz="1800" b="1" dirty="0">
                <a:latin typeface="Courier New" pitchFamily="49" charset="0"/>
              </a:rPr>
            </a:br>
            <a:r>
              <a:rPr lang="en-US" sz="1800" b="1" dirty="0">
                <a:latin typeface="Courier New" pitchFamily="49" charset="0"/>
              </a:rPr>
              <a:t>char *pc = &amp;c;</a:t>
            </a:r>
            <a:br>
              <a:rPr lang="en-US" sz="1800" b="1" dirty="0">
                <a:latin typeface="Courier New" pitchFamily="49" charset="0"/>
              </a:rPr>
            </a:br>
            <a:r>
              <a:rPr lang="en-US" sz="1800" b="1" dirty="0">
                <a:latin typeface="Courier New" pitchFamily="49" charset="0"/>
              </a:rPr>
              <a:t>pa = </a:t>
            </a:r>
            <a:r>
              <a:rPr lang="en-US" sz="1800" b="1" dirty="0" err="1">
                <a:latin typeface="Courier New" pitchFamily="49" charset="0"/>
              </a:rPr>
              <a:t>pb</a:t>
            </a:r>
            <a:r>
              <a:rPr lang="en-US" sz="1800" b="1" dirty="0">
                <a:latin typeface="Courier New" pitchFamily="49" charset="0"/>
              </a:rPr>
              <a:t>; </a:t>
            </a:r>
            <a:r>
              <a:rPr lang="en-US" sz="1800" b="1" i="1" dirty="0">
                <a:latin typeface="Courier New" pitchFamily="49" charset="0"/>
              </a:rPr>
              <a:t>// pa </a:t>
            </a:r>
            <a:r>
              <a:rPr lang="ru-RU" sz="1800" i="1" dirty="0">
                <a:latin typeface="Courier New" pitchFamily="49" charset="0"/>
              </a:rPr>
              <a:t>и</a:t>
            </a:r>
            <a:r>
              <a:rPr lang="ru-RU" sz="1800" b="1" i="1" dirty="0">
                <a:latin typeface="Courier New" pitchFamily="49" charset="0"/>
              </a:rPr>
              <a:t> </a:t>
            </a:r>
            <a:r>
              <a:rPr lang="en-US" sz="1800" b="1" i="1" dirty="0" err="1">
                <a:latin typeface="Courier New" pitchFamily="49" charset="0"/>
              </a:rPr>
              <a:t>pb</a:t>
            </a:r>
            <a:r>
              <a:rPr lang="en-US" sz="1800" b="1" i="1" dirty="0">
                <a:latin typeface="Courier New" pitchFamily="49" charset="0"/>
              </a:rPr>
              <a:t> </a:t>
            </a:r>
            <a:r>
              <a:rPr lang="ru-RU" sz="1800" i="1" dirty="0">
                <a:latin typeface="Courier New" pitchFamily="49" charset="0"/>
              </a:rPr>
              <a:t>теперь хранят адрес </a:t>
            </a:r>
            <a:r>
              <a:rPr lang="en-US" sz="1800" b="1" i="1" dirty="0">
                <a:latin typeface="Courier New" pitchFamily="49" charset="0"/>
              </a:rPr>
              <a:t>b</a:t>
            </a:r>
            <a:br>
              <a:rPr lang="en-US" sz="1800" b="1" dirty="0">
                <a:latin typeface="Courier New" pitchFamily="49" charset="0"/>
              </a:rPr>
            </a:br>
            <a:r>
              <a:rPr lang="en-US" sz="1800" b="1" dirty="0">
                <a:latin typeface="Courier New" pitchFamily="49" charset="0"/>
              </a:rPr>
              <a:t>*pa = *pc; </a:t>
            </a:r>
            <a:r>
              <a:rPr lang="en-US" sz="1800" b="1" i="1" dirty="0">
                <a:latin typeface="Courier New" pitchFamily="49" charset="0"/>
              </a:rPr>
              <a:t>// b</a:t>
            </a:r>
            <a:r>
              <a:rPr lang="ru-RU" sz="1800" b="1" i="1" dirty="0">
                <a:latin typeface="Courier New" pitchFamily="49" charset="0"/>
              </a:rPr>
              <a:t> </a:t>
            </a:r>
            <a:r>
              <a:rPr lang="ru-RU" sz="1800" i="1" dirty="0">
                <a:latin typeface="Courier New" pitchFamily="49" charset="0"/>
              </a:rPr>
              <a:t>теперь хранит значение </a:t>
            </a:r>
            <a:r>
              <a:rPr lang="en-US" sz="1800" i="1" dirty="0">
                <a:latin typeface="Courier New" pitchFamily="49" charset="0"/>
              </a:rPr>
              <a:t>‘</a:t>
            </a:r>
            <a:r>
              <a:rPr lang="en-US" sz="1800" b="1" i="1" dirty="0">
                <a:latin typeface="Courier New" pitchFamily="49" charset="0"/>
              </a:rPr>
              <a:t>C</a:t>
            </a:r>
            <a:r>
              <a:rPr lang="en-US" sz="1800" i="1" dirty="0">
                <a:latin typeface="Courier New" pitchFamily="49" charset="0"/>
              </a:rPr>
              <a:t>’</a:t>
            </a:r>
            <a:endParaRPr lang="ru-RU" sz="1800" i="1" dirty="0"/>
          </a:p>
        </p:txBody>
      </p:sp>
    </p:spTree>
    <p:custDataLst>
      <p:tags r:id="rId1"/>
    </p:custDataLst>
    <p:extLst>
      <p:ext uri="{BB962C8B-B14F-4D97-AF65-F5344CB8AC3E}">
        <p14:creationId xmlns:p14="http://schemas.microsoft.com/office/powerpoint/2010/main" val="936400150"/>
      </p:ext>
    </p:extLst>
  </p:cSld>
  <p:clrMapOvr>
    <a:masterClrMapping/>
  </p:clrMapOvr>
  <p:transition/>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a:defRPr/>
            </a:pPr>
            <a:r>
              <a:rPr lang="ru-RU"/>
              <a:t>Указатели и аргументы функций</a:t>
            </a:r>
          </a:p>
        </p:txBody>
      </p:sp>
      <p:sp>
        <p:nvSpPr>
          <p:cNvPr id="84995" name="Rectangle 3"/>
          <p:cNvSpPr>
            <a:spLocks noGrp="1" noChangeArrowheads="1"/>
          </p:cNvSpPr>
          <p:nvPr>
            <p:ph idx="1"/>
          </p:nvPr>
        </p:nvSpPr>
        <p:spPr/>
        <p:txBody>
          <a:bodyPr/>
          <a:lstStyle/>
          <a:p>
            <a:pPr eaLnBrk="1" hangingPunct="1"/>
            <a:r>
              <a:rPr lang="ru-RU" sz="2800" dirty="0"/>
              <a:t>По умолчанию параметры в функцию передаются по значению</a:t>
            </a:r>
          </a:p>
          <a:p>
            <a:pPr lvl="1" eaLnBrk="1" hangingPunct="1"/>
            <a:r>
              <a:rPr lang="ru-RU" dirty="0"/>
              <a:t>В языке </a:t>
            </a:r>
            <a:r>
              <a:rPr lang="en-US" dirty="0"/>
              <a:t>C</a:t>
            </a:r>
            <a:r>
              <a:rPr lang="ru-RU" dirty="0"/>
              <a:t>++ появилась возможность передачи параметров по ссылке</a:t>
            </a:r>
          </a:p>
        </p:txBody>
      </p:sp>
      <p:sp>
        <p:nvSpPr>
          <p:cNvPr id="84996" name="Text Box 4"/>
          <p:cNvSpPr txBox="1">
            <a:spLocks noChangeArrowheads="1"/>
          </p:cNvSpPr>
          <p:nvPr/>
        </p:nvSpPr>
        <p:spPr bwMode="auto">
          <a:xfrm>
            <a:off x="1666845"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*pa,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
        <p:nvSpPr>
          <p:cNvPr id="7" name="Text Box 4"/>
          <p:cNvSpPr txBox="1">
            <a:spLocks noChangeArrowheads="1"/>
          </p:cNvSpPr>
          <p:nvPr/>
        </p:nvSpPr>
        <p:spPr bwMode="auto">
          <a:xfrm>
            <a:off x="5881687"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&amp;pa, </a:t>
            </a:r>
            <a:r>
              <a:rPr lang="en-US" b="1" dirty="0" err="1">
                <a:latin typeface="Courier New" pitchFamily="49" charset="0"/>
              </a:rPr>
              <a:t>int</a:t>
            </a:r>
            <a:r>
              <a:rPr lang="en-US" b="1" dirty="0">
                <a:latin typeface="Courier New" pitchFamily="49" charset="0"/>
              </a:rPr>
              <a:t> &amp;</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1266137534"/>
      </p:ext>
    </p:extLst>
  </p:cSld>
  <p:clrMapOvr>
    <a:masterClrMapping/>
  </p:clrMapOvr>
  <p:transition/>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ru-RU"/>
              <a:t>Указатели на функции</a:t>
            </a:r>
          </a:p>
        </p:txBody>
      </p:sp>
      <p:sp>
        <p:nvSpPr>
          <p:cNvPr id="86019" name="Rectangle 3"/>
          <p:cNvSpPr>
            <a:spLocks noGrp="1" noChangeArrowheads="1"/>
          </p:cNvSpPr>
          <p:nvPr>
            <p:ph idx="1"/>
          </p:nvPr>
        </p:nvSpPr>
        <p:spPr/>
        <p:txBody>
          <a:bodyPr>
            <a:normAutofit lnSpcReduction="10000"/>
          </a:bodyPr>
          <a:lstStyle/>
          <a:p>
            <a:pPr eaLnBrk="1" hangingPunct="1"/>
            <a:r>
              <a:rPr lang="ru-RU" dirty="0"/>
              <a:t>В С</a:t>
            </a:r>
            <a:r>
              <a:rPr lang="en-US" dirty="0"/>
              <a:t>++</a:t>
            </a:r>
            <a:r>
              <a:rPr lang="ru-RU" dirty="0"/>
              <a:t> можно объявить указатель на функцию и работать с ним как с обычной переменной, сохраняя возможность вызова функции по указателю на нее</a:t>
            </a:r>
          </a:p>
          <a:p>
            <a:pPr lvl="1" eaLnBrk="1" hangingPunct="1"/>
            <a:r>
              <a:rPr lang="ru-RU" dirty="0"/>
              <a:t>Данная возможность позволяет иметь несколько реализаций алгоритма, имеющих общий интерфейс</a:t>
            </a:r>
          </a:p>
          <a:p>
            <a:pPr lvl="1" eaLnBrk="1" hangingPunct="1"/>
            <a:r>
              <a:rPr lang="ru-RU" dirty="0"/>
              <a:t>Для получения указателя следует воспользоваться оператором взятия адреса </a:t>
            </a:r>
            <a:r>
              <a:rPr lang="en-US" dirty="0"/>
              <a:t>&amp;</a:t>
            </a:r>
          </a:p>
          <a:p>
            <a:pPr lvl="2" eaLnBrk="1" hangingPunct="1"/>
            <a:r>
              <a:rPr lang="ru-RU" dirty="0"/>
              <a:t>В </a:t>
            </a:r>
            <a:r>
              <a:rPr lang="en-US" dirty="0"/>
              <a:t>C++ </a:t>
            </a:r>
            <a:r>
              <a:rPr lang="ru-RU" dirty="0"/>
              <a:t>можно использовать имя функции</a:t>
            </a:r>
            <a:endParaRPr lang="en-US" dirty="0"/>
          </a:p>
          <a:p>
            <a:pPr eaLnBrk="1" hangingPunct="1"/>
            <a:r>
              <a:rPr lang="ru-RU" dirty="0"/>
              <a:t>В </a:t>
            </a:r>
            <a:r>
              <a:rPr lang="en-US" dirty="0"/>
              <a:t>C++</a:t>
            </a:r>
            <a:r>
              <a:rPr lang="ru-RU" dirty="0"/>
              <a:t> есть возможность использовать функциональные объекты</a:t>
            </a:r>
          </a:p>
          <a:p>
            <a:pPr eaLnBrk="1" hangingPunct="1"/>
            <a:r>
              <a:rPr lang="ru-RU" dirty="0"/>
              <a:t>В </a:t>
            </a:r>
            <a:r>
              <a:rPr lang="en-US" dirty="0"/>
              <a:t>C++11 </a:t>
            </a:r>
            <a:r>
              <a:rPr lang="ru-RU" dirty="0"/>
              <a:t>появились безымянные функции (</a:t>
            </a:r>
            <a:r>
              <a:rPr lang="en-US" dirty="0"/>
              <a:t>lambda-</a:t>
            </a:r>
            <a:r>
              <a:rPr lang="ru-RU" dirty="0"/>
              <a:t>функции)</a:t>
            </a:r>
          </a:p>
          <a:p>
            <a:pPr lvl="1" eaLnBrk="1" hangingPunct="1"/>
            <a:r>
              <a:rPr lang="ru-RU" dirty="0"/>
              <a:t>У </a:t>
            </a:r>
            <a:r>
              <a:rPr lang="en-US" dirty="0"/>
              <a:t>Lambda-</a:t>
            </a:r>
            <a:r>
              <a:rPr lang="ru-RU" dirty="0"/>
              <a:t>функций, не имеющих состояния, есть возможность получения адреса</a:t>
            </a:r>
          </a:p>
          <a:p>
            <a:pPr lvl="1" eaLnBrk="1" hangingPunct="1"/>
            <a:endParaRPr lang="ru-RU" dirty="0"/>
          </a:p>
        </p:txBody>
      </p:sp>
    </p:spTree>
    <p:custDataLst>
      <p:tags r:id="rId1"/>
    </p:custDataLst>
    <p:extLst>
      <p:ext uri="{BB962C8B-B14F-4D97-AF65-F5344CB8AC3E}">
        <p14:creationId xmlns:p14="http://schemas.microsoft.com/office/powerpoint/2010/main" val="1938506038"/>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96008" y="44624"/>
            <a:ext cx="9036496" cy="7201972"/>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stdio.h</a:t>
            </a:r>
            <a:r>
              <a:rPr lang="en-US" sz="1400" dirty="0">
                <a:solidFill>
                  <a:srgbClr val="A31515"/>
                </a:solidFill>
                <a:highlight>
                  <a:srgbClr val="FFFFFF"/>
                </a:highlight>
                <a:latin typeface="Consolas" panose="020B0609020204030204" pitchFamily="49" charset="0"/>
              </a:rPr>
              <a:t>&gt;</a:t>
            </a:r>
          </a:p>
          <a:p>
            <a:pPr defTabSz="363538"/>
            <a:r>
              <a:rPr lang="en-US" sz="1400" dirty="0">
                <a:solidFill>
                  <a:schemeClr val="bg2">
                    <a:lumMod val="50000"/>
                  </a:schemeClr>
                </a:solidFill>
                <a:highlight>
                  <a:srgbClr val="FFFFFF"/>
                </a:highlight>
                <a:latin typeface="Consolas" panose="020B0609020204030204" pitchFamily="49" charset="0"/>
              </a:rPr>
              <a:t>// </a:t>
            </a:r>
            <a:r>
              <a:rPr lang="en-US" sz="1400" dirty="0" err="1">
                <a:solidFill>
                  <a:schemeClr val="bg2">
                    <a:lumMod val="50000"/>
                  </a:schemeClr>
                </a:solidFill>
                <a:highlight>
                  <a:srgbClr val="FFFFFF"/>
                </a:highlight>
                <a:latin typeface="Consolas" panose="020B0609020204030204" pitchFamily="49" charset="0"/>
              </a:rPr>
              <a:t>OrderedFunction</a:t>
            </a:r>
            <a:r>
              <a:rPr lang="en-US" sz="1400" dirty="0">
                <a:solidFill>
                  <a:schemeClr val="bg2">
                    <a:lumMod val="50000"/>
                  </a:schemeClr>
                </a:solidFill>
                <a:highlight>
                  <a:srgbClr val="FFFFFF"/>
                </a:highlight>
                <a:latin typeface="Consolas" panose="020B0609020204030204" pitchFamily="49" charset="0"/>
              </a:rPr>
              <a:t> – </a:t>
            </a:r>
            <a:r>
              <a:rPr lang="ru-RU" sz="1400" dirty="0">
                <a:solidFill>
                  <a:schemeClr val="bg2">
                    <a:lumMod val="50000"/>
                  </a:schemeClr>
                </a:solidFill>
                <a:highlight>
                  <a:srgbClr val="FFFFFF"/>
                </a:highlight>
                <a:latin typeface="Consolas" panose="020B0609020204030204" pitchFamily="49" charset="0"/>
              </a:rPr>
              <a:t>указатель на функцию, принимающую </a:t>
            </a:r>
            <a:r>
              <a:rPr lang="en-US" sz="1400" dirty="0">
                <a:solidFill>
                  <a:schemeClr val="bg2">
                    <a:lumMod val="50000"/>
                  </a:schemeClr>
                </a:solidFill>
                <a:highlight>
                  <a:srgbClr val="FFFFFF"/>
                </a:highlight>
                <a:latin typeface="Consolas" panose="020B0609020204030204" pitchFamily="49" charset="0"/>
              </a:rPr>
              <a:t>int, int</a:t>
            </a:r>
            <a:r>
              <a:rPr lang="ru-RU" sz="1400" dirty="0">
                <a:solidFill>
                  <a:schemeClr val="bg2">
                    <a:lumMod val="50000"/>
                  </a:schemeClr>
                </a:solidFill>
                <a:highlight>
                  <a:srgbClr val="FFFFFF"/>
                </a:highlight>
                <a:latin typeface="Consolas" panose="020B0609020204030204" pitchFamily="49" charset="0"/>
              </a:rPr>
              <a:t> и возвращающую </a:t>
            </a:r>
            <a:r>
              <a:rPr lang="en-US" sz="1400" dirty="0">
                <a:solidFill>
                  <a:schemeClr val="bg2">
                    <a:lumMod val="50000"/>
                  </a:schemeClr>
                </a:solidFill>
                <a:highlight>
                  <a:srgbClr val="FFFFFF"/>
                </a:highlight>
                <a:latin typeface="Consolas" panose="020B0609020204030204" pitchFamily="49" charset="0"/>
              </a:rPr>
              <a:t>bool</a:t>
            </a:r>
          </a:p>
          <a:p>
            <a:pPr defTabSz="363538"/>
            <a:r>
              <a:rPr lang="en-US" sz="1400" dirty="0" err="1">
                <a:solidFill>
                  <a:srgbClr val="0000FF"/>
                </a:solidFill>
                <a:highlight>
                  <a:srgbClr val="FFFFFF"/>
                </a:highlight>
                <a:latin typeface="Consolas" panose="020B0609020204030204" pitchFamily="49" charset="0"/>
              </a:rPr>
              <a:t>typedef</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do</a:t>
            </a:r>
            <a:r>
              <a:rPr lang="en-US" sz="1400" dirty="0">
                <a:solidFill>
                  <a:srgbClr val="000000"/>
                </a:solidFill>
                <a:highlight>
                  <a:srgbClr val="FFFFFF"/>
                </a:highlight>
                <a:latin typeface="Consolas" panose="020B0609020204030204" pitchFamily="49" charset="0"/>
              </a:rPr>
              <a:t>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p>
          <a:p>
            <a:pPr defTabSz="363538"/>
            <a:r>
              <a:rPr lang="nn-NO" sz="1400" dirty="0">
                <a:solidFill>
                  <a:srgbClr val="0000FF"/>
                </a:solidFill>
                <a:highlight>
                  <a:srgbClr val="FFFFFF"/>
                </a:highlight>
                <a:latin typeface="Consolas" panose="020B0609020204030204" pitchFamily="49" charset="0"/>
              </a:rPr>
              <a:t>		for</a:t>
            </a: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int</a:t>
            </a:r>
            <a:r>
              <a:rPr lang="nn-NO" sz="1400" dirty="0">
                <a:solidFill>
                  <a:srgbClr val="000000"/>
                </a:solidFill>
                <a:highlight>
                  <a:srgbClr val="FFFFFF"/>
                </a:highlight>
                <a:latin typeface="Consolas" panose="020B0609020204030204" pitchFamily="49" charset="0"/>
              </a:rPr>
              <a:t>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 0;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&lt; </a:t>
            </a:r>
            <a:r>
              <a:rPr lang="nn-NO" sz="1400" dirty="0">
                <a:solidFill>
                  <a:srgbClr val="000080"/>
                </a:solidFill>
                <a:highlight>
                  <a:srgbClr val="FFFFFF"/>
                </a:highlight>
                <a:latin typeface="Consolas" panose="020B0609020204030204" pitchFamily="49" charset="0"/>
              </a:rPr>
              <a:t>size</a:t>
            </a:r>
            <a:r>
              <a:rPr lang="nn-NO" sz="1400" dirty="0">
                <a:solidFill>
                  <a:srgbClr val="000000"/>
                </a:solidFill>
                <a:highlight>
                  <a:srgbClr val="FFFFFF"/>
                </a:highlight>
                <a:latin typeface="Consolas" panose="020B0609020204030204" pitchFamily="49" charset="0"/>
              </a:rPr>
              <a:t> - 1;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 =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false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 &amp;&amp;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&gt; 1));</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&lt;=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80000"/>
                </a:solidFill>
                <a:highlight>
                  <a:srgbClr val="FFFFFF"/>
                </a:highlight>
                <a:latin typeface="Consolas" panose="020B0609020204030204" pitchFamily="49" charset="0"/>
              </a:rPr>
              <a:t>main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[5] = {3, 5, 1, 7, 9};</a:t>
            </a:r>
          </a:p>
          <a:p>
            <a:pPr defTabSz="363538"/>
            <a:r>
              <a:rPr lang="en-US" sz="1400" dirty="0">
                <a:solidFill>
                  <a:srgbClr val="88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 5,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0;</a:t>
            </a:r>
          </a:p>
          <a:p>
            <a:pPr defTabSz="363538"/>
            <a:r>
              <a:rPr lang="ru-RU" sz="1400" dirty="0">
                <a:solidFill>
                  <a:srgbClr val="000000"/>
                </a:solidFill>
                <a:highlight>
                  <a:srgbClr val="FFFFFF"/>
                </a:highlight>
                <a:latin typeface="Consolas" panose="020B0609020204030204" pitchFamily="49" charset="0"/>
              </a:rPr>
              <a:t>}</a:t>
            </a:r>
            <a:endParaRPr lang="ru-RU" sz="1400" dirty="0"/>
          </a:p>
        </p:txBody>
      </p:sp>
    </p:spTree>
    <p:custDataLst>
      <p:tags r:id="rId1"/>
    </p:custDataLst>
    <p:extLst>
      <p:ext uri="{BB962C8B-B14F-4D97-AF65-F5344CB8AC3E}">
        <p14:creationId xmlns:p14="http://schemas.microsoft.com/office/powerpoint/2010/main" val="3977623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Знаковые и </a:t>
            </a:r>
            <a:r>
              <a:rPr lang="ru-RU" dirty="0" err="1"/>
              <a:t>беззнаковые</a:t>
            </a:r>
            <a:r>
              <a:rPr lang="ru-RU" dirty="0"/>
              <a:t> целые числа</a:t>
            </a:r>
          </a:p>
        </p:txBody>
      </p:sp>
      <p:sp>
        <p:nvSpPr>
          <p:cNvPr id="3" name="Содержимое 2"/>
          <p:cNvSpPr>
            <a:spLocks noGrp="1"/>
          </p:cNvSpPr>
          <p:nvPr>
            <p:ph idx="1"/>
          </p:nvPr>
        </p:nvSpPr>
        <p:spPr/>
        <p:txBody>
          <a:bodyPr/>
          <a:lstStyle/>
          <a:p>
            <a:r>
              <a:rPr lang="ru-RU" dirty="0"/>
              <a:t>Типы </a:t>
            </a:r>
            <a:r>
              <a:rPr lang="en-US" dirty="0" err="1"/>
              <a:t>int</a:t>
            </a:r>
            <a:r>
              <a:rPr lang="en-US" dirty="0"/>
              <a:t> </a:t>
            </a:r>
            <a:r>
              <a:rPr lang="ru-RU" dirty="0"/>
              <a:t>и</a:t>
            </a:r>
            <a:r>
              <a:rPr lang="en-US" dirty="0"/>
              <a:t> short </a:t>
            </a:r>
            <a:r>
              <a:rPr lang="ru-RU" dirty="0"/>
              <a:t>являются знаковыми</a:t>
            </a:r>
          </a:p>
          <a:p>
            <a:pPr lvl="1"/>
            <a:r>
              <a:rPr lang="en-US" dirty="0"/>
              <a:t>int </a:t>
            </a:r>
            <a:r>
              <a:rPr lang="ru-RU" dirty="0"/>
              <a:t>== </a:t>
            </a:r>
            <a:r>
              <a:rPr lang="en-US" dirty="0"/>
              <a:t>signed int</a:t>
            </a:r>
          </a:p>
          <a:p>
            <a:pPr lvl="1"/>
            <a:r>
              <a:rPr lang="en-US" dirty="0"/>
              <a:t>short =</a:t>
            </a:r>
            <a:r>
              <a:rPr lang="ru-RU" dirty="0"/>
              <a:t>=</a:t>
            </a:r>
            <a:r>
              <a:rPr lang="en-US" dirty="0"/>
              <a:t> signed short</a:t>
            </a:r>
          </a:p>
          <a:p>
            <a:r>
              <a:rPr lang="ru-RU" dirty="0"/>
              <a:t>Тип </a:t>
            </a:r>
            <a:r>
              <a:rPr lang="en-US" dirty="0"/>
              <a:t>char</a:t>
            </a:r>
            <a:r>
              <a:rPr lang="ru-RU" dirty="0"/>
              <a:t>,</a:t>
            </a:r>
            <a:r>
              <a:rPr lang="en-US" dirty="0"/>
              <a:t> </a:t>
            </a:r>
            <a:r>
              <a:rPr lang="ru-RU" b="1" dirty="0"/>
              <a:t>как правило</a:t>
            </a:r>
            <a:r>
              <a:rPr lang="ru-RU" dirty="0"/>
              <a:t>, тоже знаковый</a:t>
            </a:r>
          </a:p>
          <a:p>
            <a:pPr lvl="1"/>
            <a:r>
              <a:rPr lang="ru-RU" dirty="0"/>
              <a:t>Это поведение может изменяться при помощи настроек некоторых компиляторов</a:t>
            </a:r>
          </a:p>
          <a:p>
            <a:pPr lvl="1"/>
            <a:r>
              <a:rPr lang="ru-RU" dirty="0"/>
              <a:t>Можно явно указать знак </a:t>
            </a:r>
            <a:r>
              <a:rPr lang="en-US" dirty="0"/>
              <a:t>char:</a:t>
            </a:r>
            <a:endParaRPr lang="ru-RU" dirty="0"/>
          </a:p>
          <a:p>
            <a:pPr lvl="1"/>
            <a:r>
              <a:rPr lang="en-US" dirty="0"/>
              <a:t>signed char </a:t>
            </a:r>
            <a:r>
              <a:rPr lang="ru-RU" dirty="0"/>
              <a:t>или </a:t>
            </a:r>
            <a:r>
              <a:rPr lang="en-US" dirty="0"/>
              <a:t>unsigned char</a:t>
            </a:r>
          </a:p>
        </p:txBody>
      </p:sp>
    </p:spTree>
    <p:extLst>
      <p:ext uri="{BB962C8B-B14F-4D97-AF65-F5344CB8AC3E}">
        <p14:creationId xmlns:p14="http://schemas.microsoft.com/office/powerpoint/2010/main" val="101284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58611"/>
            <a:ext cx="8856984" cy="6786473"/>
          </a:xfrm>
          <a:prstGeom prst="rect">
            <a:avLst/>
          </a:prstGeom>
          <a:solidFill>
            <a:schemeClr val="bg1"/>
          </a:solidFill>
        </p:spPr>
        <p:txBody>
          <a:bodyPr wrap="square">
            <a:spAutoFit/>
          </a:bodyPr>
          <a:lstStyle/>
          <a:p>
            <a:pPr defTabSz="36353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a:t>
            </a:r>
            <a:r>
              <a:rPr lang="en-US" sz="1500" dirty="0" err="1">
                <a:solidFill>
                  <a:srgbClr val="A31515"/>
                </a:solidFill>
                <a:highlight>
                  <a:srgbClr val="FFFFFF"/>
                </a:highlight>
                <a:latin typeface="Consolas" panose="020B0609020204030204" pitchFamily="49" charset="0"/>
              </a:rPr>
              <a:t>stdio.h</a:t>
            </a:r>
            <a:r>
              <a:rPr lang="en-US" sz="1500" dirty="0">
                <a:solidFill>
                  <a:srgbClr val="A31515"/>
                </a:solidFill>
                <a:highlight>
                  <a:srgbClr val="FFFFFF"/>
                </a:highlight>
                <a:latin typeface="Consolas" panose="020B0609020204030204" pitchFamily="49" charset="0"/>
              </a:rPr>
              <a:t>&gt;</a:t>
            </a:r>
            <a:endParaRPr lang="en-US" sz="1500" dirty="0">
              <a:solidFill>
                <a:srgbClr val="000000"/>
              </a:solidFill>
              <a:highlight>
                <a:srgbClr val="FFFFFF"/>
              </a:highlight>
              <a:latin typeface="Consolas" panose="020B0609020204030204" pitchFamily="49" charset="0"/>
            </a:endParaRPr>
          </a:p>
          <a:p>
            <a:pPr defTabSz="36353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do</a:t>
            </a:r>
            <a:r>
              <a:rPr lang="en-US" sz="1500" dirty="0">
                <a:solidFill>
                  <a:srgbClr val="000000"/>
                </a:solidFill>
                <a:highlight>
                  <a:srgbClr val="FFFFFF"/>
                </a:highlight>
                <a:latin typeface="Consolas" panose="020B0609020204030204" pitchFamily="49" charset="0"/>
              </a:rPr>
              <a:t> </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36353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 =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363538"/>
            <a:r>
              <a:rPr lang="ru-RU"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{3, 5, 1, 7, 9};</a:t>
            </a:r>
          </a:p>
          <a:p>
            <a:pPr defTabSz="36353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478130492"/>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03512" y="1"/>
            <a:ext cx="8352928" cy="6555641"/>
          </a:xfrm>
          <a:prstGeom prst="rect">
            <a:avLst/>
          </a:prstGeom>
          <a:solidFill>
            <a:schemeClr val="bg1"/>
          </a:solidFill>
        </p:spPr>
        <p:txBody>
          <a:bodyPr wrap="square">
            <a:spAutoFit/>
          </a:bodyPr>
          <a:lstStyle/>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&lt;functional&gt;</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&lt;utility&gt;</a:t>
            </a:r>
            <a:endParaRPr lang="en-US" sz="1500" dirty="0">
              <a:solidFill>
                <a:srgbClr val="000000"/>
              </a:solidFill>
              <a:highlight>
                <a:srgbClr val="FFFFFF"/>
              </a:highlight>
              <a:latin typeface="Consolas" panose="020B0609020204030204" pitchFamily="49" charset="0"/>
            </a:endParaRPr>
          </a:p>
          <a:p>
            <a:pPr defTabSz="179388"/>
            <a:endParaRPr lang="en-US" sz="1500" dirty="0">
              <a:solidFill>
                <a:srgbClr val="0000FF"/>
              </a:solidFill>
              <a:highlight>
                <a:srgbClr val="FFFFFF"/>
              </a:highlight>
              <a:latin typeface="Consolas" panose="020B0609020204030204" pitchFamily="49" charset="0"/>
            </a:endParaRPr>
          </a:p>
          <a:p>
            <a:pPr defTabSz="17938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2B91AF"/>
                </a:solidFill>
                <a:highlight>
                  <a:srgbClr val="FFFFFF"/>
                </a:highlight>
                <a:latin typeface="Consolas" panose="020B0609020204030204" pitchFamily="49" charset="0"/>
              </a:rPr>
              <a:t>function</a:t>
            </a:r>
            <a:r>
              <a:rPr lang="en-US" sz="1500" dirty="0">
                <a:solidFill>
                  <a:srgbClr val="000000"/>
                </a:solidFill>
                <a:highlight>
                  <a:srgbClr val="FFFFFF"/>
                </a:highlight>
                <a:latin typeface="Consolas" panose="020B0609020204030204" pitchFamily="49" charset="0"/>
              </a:rPr>
              <a:t>&lt;</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)&gt;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const</a:t>
            </a:r>
            <a:r>
              <a:rPr lang="en-US" sz="1500" dirty="0">
                <a:solidFill>
                  <a:srgbClr val="000000"/>
                </a:solidFill>
                <a:highlight>
                  <a:srgbClr val="FFFFFF"/>
                </a:highlight>
                <a:latin typeface="Consolas" panose="020B0609020204030204" pitchFamily="49" charset="0"/>
              </a:rPr>
              <a:t>&amp;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do</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17938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880000"/>
                </a:solidFill>
                <a:highlight>
                  <a:srgbClr val="FFFFFF"/>
                </a:highlight>
                <a:latin typeface="Consolas" panose="020B0609020204030204" pitchFamily="49" charset="0"/>
              </a:rPr>
              <a:t>				</a:t>
            </a:r>
            <a:r>
              <a:rPr lang="en-US" sz="1500" dirty="0">
                <a:solidFill>
                  <a:srgbClr val="2B91AF"/>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880000"/>
                </a:solidFill>
                <a:highlight>
                  <a:srgbClr val="FFFFFF"/>
                </a:highlight>
                <a:latin typeface="Consolas" panose="020B0609020204030204" pitchFamily="49" charset="0"/>
              </a:rPr>
              <a:t>swap</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179388"/>
            <a:r>
              <a:rPr lang="ru-RU"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 3, 5, 1, 7, 9 };</a:t>
            </a:r>
          </a:p>
          <a:p>
            <a:pPr defTabSz="17938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 });</a:t>
            </a:r>
          </a:p>
          <a:p>
            <a:pPr defTabSz="17938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3342662754"/>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ru-RU"/>
              <a:t>Указатели и массивы</a:t>
            </a:r>
          </a:p>
        </p:txBody>
      </p:sp>
      <p:sp>
        <p:nvSpPr>
          <p:cNvPr id="90115" name="Rectangle 3"/>
          <p:cNvSpPr>
            <a:spLocks noGrp="1" noChangeArrowheads="1"/>
          </p:cNvSpPr>
          <p:nvPr>
            <p:ph idx="1"/>
          </p:nvPr>
        </p:nvSpPr>
        <p:spPr/>
        <p:txBody>
          <a:bodyPr/>
          <a:lstStyle/>
          <a:p>
            <a:pPr eaLnBrk="1" hangingPunct="1">
              <a:lnSpc>
                <a:spcPct val="90000"/>
              </a:lnSpc>
            </a:pPr>
            <a:r>
              <a:rPr lang="ru-RU" dirty="0"/>
              <a:t>Указатели и массивы в </a:t>
            </a:r>
            <a:r>
              <a:rPr lang="en-US" dirty="0"/>
              <a:t>C/C++</a:t>
            </a:r>
            <a:r>
              <a:rPr lang="ru-RU" dirty="0"/>
              <a:t> тесно связаны</a:t>
            </a:r>
          </a:p>
          <a:p>
            <a:pPr lvl="1" eaLnBrk="1" hangingPunct="1">
              <a:lnSpc>
                <a:spcPct val="90000"/>
              </a:lnSpc>
            </a:pPr>
            <a:r>
              <a:rPr lang="ru-RU" dirty="0"/>
              <a:t>Имя массива является синонимом расположения его начального элемента</a:t>
            </a:r>
          </a:p>
          <a:p>
            <a:pPr lvl="2" eaLnBrk="1" hangingPunct="1">
              <a:lnSpc>
                <a:spcPct val="90000"/>
              </a:lnSpc>
            </a:pPr>
            <a:r>
              <a:rPr lang="en-US" dirty="0" err="1"/>
              <a:t>int</a:t>
            </a:r>
            <a:r>
              <a:rPr lang="en-US" dirty="0"/>
              <a:t> </a:t>
            </a:r>
            <a:r>
              <a:rPr lang="en-US" dirty="0" err="1"/>
              <a:t>arr</a:t>
            </a:r>
            <a:r>
              <a:rPr lang="en-US" dirty="0"/>
              <a:t>[10];</a:t>
            </a:r>
            <a:br>
              <a:rPr lang="en-US" dirty="0"/>
            </a:br>
            <a:r>
              <a:rPr lang="en-US" dirty="0" err="1"/>
              <a:t>int</a:t>
            </a:r>
            <a:r>
              <a:rPr lang="en-US" dirty="0"/>
              <a:t> *p = </a:t>
            </a:r>
            <a:r>
              <a:rPr lang="en-US" dirty="0" err="1"/>
              <a:t>arr</a:t>
            </a:r>
            <a:r>
              <a:rPr lang="en-US" dirty="0"/>
              <a:t>; // </a:t>
            </a:r>
            <a:r>
              <a:rPr lang="ru-RU" dirty="0"/>
              <a:t>эквивалентно </a:t>
            </a:r>
            <a:r>
              <a:rPr lang="en-US" dirty="0" err="1"/>
              <a:t>int</a:t>
            </a:r>
            <a:r>
              <a:rPr lang="en-US" dirty="0"/>
              <a:t> *p = &amp;</a:t>
            </a:r>
            <a:r>
              <a:rPr lang="en-US" dirty="0" err="1"/>
              <a:t>arr</a:t>
            </a:r>
            <a:r>
              <a:rPr lang="en-US" dirty="0"/>
              <a:t>[0];</a:t>
            </a:r>
            <a:endParaRPr lang="ru-RU" dirty="0"/>
          </a:p>
          <a:p>
            <a:pPr lvl="1" eaLnBrk="1" hangingPunct="1">
              <a:lnSpc>
                <a:spcPct val="90000"/>
              </a:lnSpc>
            </a:pPr>
            <a:r>
              <a:rPr lang="ru-RU" dirty="0"/>
              <a:t>Индексация элементов массива возможна с помощью указателей и адресной арифметики</a:t>
            </a:r>
          </a:p>
        </p:txBody>
      </p:sp>
    </p:spTree>
    <p:custDataLst>
      <p:tags r:id="rId1"/>
    </p:custDataLst>
    <p:extLst>
      <p:ext uri="{BB962C8B-B14F-4D97-AF65-F5344CB8AC3E}">
        <p14:creationId xmlns:p14="http://schemas.microsoft.com/office/powerpoint/2010/main" val="2473328091"/>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ru-RU"/>
              <a:t>Адресная арифметика</a:t>
            </a:r>
          </a:p>
        </p:txBody>
      </p:sp>
      <p:sp>
        <p:nvSpPr>
          <p:cNvPr id="91139" name="Rectangle 3"/>
          <p:cNvSpPr>
            <a:spLocks noGrp="1" noChangeArrowheads="1"/>
          </p:cNvSpPr>
          <p:nvPr>
            <p:ph idx="1"/>
          </p:nvPr>
        </p:nvSpPr>
        <p:spPr/>
        <p:txBody>
          <a:bodyPr/>
          <a:lstStyle/>
          <a:p>
            <a:pPr eaLnBrk="1" hangingPunct="1">
              <a:lnSpc>
                <a:spcPct val="80000"/>
              </a:lnSpc>
            </a:pPr>
            <a:r>
              <a:rPr lang="ru-RU" sz="2400" dirty="0"/>
              <a:t>Если </a:t>
            </a:r>
            <a:r>
              <a:rPr lang="en-US" sz="2400" b="1" dirty="0"/>
              <a:t>p</a:t>
            </a:r>
            <a:r>
              <a:rPr lang="en-US" sz="2400" dirty="0"/>
              <a:t> </a:t>
            </a:r>
            <a:r>
              <a:rPr lang="ru-RU" sz="2400" dirty="0"/>
              <a:t>– указатель на некоторый элемент массива, то </a:t>
            </a:r>
          </a:p>
          <a:p>
            <a:pPr lvl="1" eaLnBrk="1" hangingPunct="1">
              <a:lnSpc>
                <a:spcPct val="80000"/>
              </a:lnSpc>
            </a:pPr>
            <a:r>
              <a:rPr lang="en-US" sz="2000" dirty="0"/>
              <a:t>p+1 – </a:t>
            </a:r>
            <a:r>
              <a:rPr lang="ru-RU" sz="2000" dirty="0"/>
              <a:t>указатель на следующий элемент</a:t>
            </a:r>
          </a:p>
          <a:p>
            <a:pPr lvl="1" eaLnBrk="1" hangingPunct="1">
              <a:lnSpc>
                <a:spcPct val="80000"/>
              </a:lnSpc>
            </a:pPr>
            <a:r>
              <a:rPr lang="en-US" sz="2000" dirty="0"/>
              <a:t>p-1 – </a:t>
            </a:r>
            <a:r>
              <a:rPr lang="ru-RU" sz="2000" dirty="0"/>
              <a:t>указатель на предыдущий элемент</a:t>
            </a:r>
          </a:p>
          <a:p>
            <a:pPr lvl="1" eaLnBrk="1" hangingPunct="1">
              <a:lnSpc>
                <a:spcPct val="80000"/>
              </a:lnSpc>
            </a:pPr>
            <a:r>
              <a:rPr lang="en-US" sz="2000" dirty="0" err="1"/>
              <a:t>p+j</a:t>
            </a:r>
            <a:r>
              <a:rPr lang="en-US" sz="2000" dirty="0"/>
              <a:t> – </a:t>
            </a:r>
            <a:r>
              <a:rPr lang="ru-RU" sz="2000" dirty="0"/>
              <a:t>указатель на </a:t>
            </a:r>
            <a:r>
              <a:rPr lang="en-US" sz="2000" dirty="0"/>
              <a:t>j-</a:t>
            </a:r>
            <a:r>
              <a:rPr lang="ru-RU" sz="2000" dirty="0" err="1"/>
              <a:t>й</a:t>
            </a:r>
            <a:r>
              <a:rPr lang="ru-RU" sz="2000" dirty="0"/>
              <a:t> элемент после </a:t>
            </a:r>
            <a:r>
              <a:rPr lang="en-US" sz="2000" dirty="0"/>
              <a:t>p</a:t>
            </a:r>
          </a:p>
          <a:p>
            <a:pPr lvl="1" eaLnBrk="1" hangingPunct="1">
              <a:lnSpc>
                <a:spcPct val="80000"/>
              </a:lnSpc>
            </a:pPr>
            <a:r>
              <a:rPr lang="en-US" sz="2000" dirty="0"/>
              <a:t>p[j] </a:t>
            </a:r>
            <a:r>
              <a:rPr lang="ru-RU" sz="2000" dirty="0"/>
              <a:t>разыменовывает </a:t>
            </a:r>
            <a:r>
              <a:rPr lang="en-US" sz="2000" dirty="0"/>
              <a:t>j-</a:t>
            </a:r>
            <a:r>
              <a:rPr lang="ru-RU" sz="2000" dirty="0" err="1"/>
              <a:t>й</a:t>
            </a:r>
            <a:r>
              <a:rPr lang="ru-RU" sz="2000" dirty="0"/>
              <a:t> элемент относительно </a:t>
            </a:r>
            <a:r>
              <a:rPr lang="en-US" sz="2000" dirty="0"/>
              <a:t>p</a:t>
            </a:r>
          </a:p>
          <a:p>
            <a:pPr eaLnBrk="1" hangingPunct="1">
              <a:lnSpc>
                <a:spcPct val="80000"/>
              </a:lnSpc>
            </a:pPr>
            <a:r>
              <a:rPr lang="ru-RU" sz="2400" dirty="0"/>
              <a:t>Если </a:t>
            </a:r>
            <a:r>
              <a:rPr lang="en-US" sz="2400" dirty="0"/>
              <a:t>p </a:t>
            </a:r>
            <a:r>
              <a:rPr lang="ru-RU" sz="2400" dirty="0"/>
              <a:t>и </a:t>
            </a:r>
            <a:r>
              <a:rPr lang="en-US" sz="2400" dirty="0"/>
              <a:t>q – </a:t>
            </a:r>
            <a:r>
              <a:rPr lang="ru-RU" sz="2400" dirty="0"/>
              <a:t>указатели на некоторые элементы </a:t>
            </a:r>
            <a:r>
              <a:rPr lang="ru-RU" sz="2400" b="1" dirty="0">
                <a:solidFill>
                  <a:srgbClr val="FF0000"/>
                </a:solidFill>
              </a:rPr>
              <a:t>одного массива</a:t>
            </a:r>
            <a:r>
              <a:rPr lang="ru-RU" sz="2400" dirty="0"/>
              <a:t>, то</a:t>
            </a:r>
          </a:p>
          <a:p>
            <a:pPr lvl="1" eaLnBrk="1" hangingPunct="1">
              <a:lnSpc>
                <a:spcPct val="80000"/>
              </a:lnSpc>
            </a:pPr>
            <a:r>
              <a:rPr lang="en-US" sz="2000" dirty="0"/>
              <a:t>p–q - </a:t>
            </a:r>
            <a:r>
              <a:rPr lang="ru-RU" sz="2000" dirty="0"/>
              <a:t>равно количеству элементов после </a:t>
            </a:r>
            <a:r>
              <a:rPr lang="en-US" sz="2000" dirty="0"/>
              <a:t>q, </a:t>
            </a:r>
            <a:r>
              <a:rPr lang="ru-RU" sz="2000" dirty="0"/>
              <a:t>которое необходимо добавить, чтобы получить </a:t>
            </a:r>
            <a:r>
              <a:rPr lang="en-US" sz="2000" dirty="0"/>
              <a:t>p</a:t>
            </a:r>
          </a:p>
          <a:p>
            <a:pPr lvl="1" eaLnBrk="1" hangingPunct="1">
              <a:lnSpc>
                <a:spcPct val="80000"/>
              </a:lnSpc>
            </a:pPr>
            <a:r>
              <a:rPr lang="en-US" sz="2000" dirty="0"/>
              <a:t>p&lt;q</a:t>
            </a:r>
            <a:r>
              <a:rPr lang="ru-RU" sz="2000" dirty="0"/>
              <a:t> принимает значение 1</a:t>
            </a:r>
            <a:r>
              <a:rPr lang="en-US" sz="2000" dirty="0"/>
              <a:t>, </a:t>
            </a:r>
            <a:r>
              <a:rPr lang="ru-RU" sz="2000" dirty="0"/>
              <a:t>если </a:t>
            </a:r>
            <a:r>
              <a:rPr lang="en-US" sz="2000" dirty="0"/>
              <a:t>p </a:t>
            </a:r>
            <a:r>
              <a:rPr lang="ru-RU" sz="2000" dirty="0"/>
              <a:t>указывает на элемент, предшествующий </a:t>
            </a:r>
            <a:r>
              <a:rPr lang="en-US" sz="2000" dirty="0"/>
              <a:t>q</a:t>
            </a:r>
            <a:r>
              <a:rPr lang="ru-RU" sz="2000" dirty="0"/>
              <a:t>, в противном случае - 0</a:t>
            </a:r>
            <a:endParaRPr lang="en-US" sz="2000" dirty="0"/>
          </a:p>
          <a:p>
            <a:pPr lvl="1" eaLnBrk="1" hangingPunct="1">
              <a:lnSpc>
                <a:spcPct val="80000"/>
              </a:lnSpc>
            </a:pPr>
            <a:r>
              <a:rPr lang="en-US" sz="2000" dirty="0"/>
              <a:t>p==q, </a:t>
            </a:r>
            <a:r>
              <a:rPr lang="ru-RU" sz="2000" dirty="0"/>
              <a:t>принимает значение 1 если </a:t>
            </a:r>
            <a:r>
              <a:rPr lang="en-US" sz="2000" dirty="0"/>
              <a:t>p </a:t>
            </a:r>
            <a:r>
              <a:rPr lang="ru-RU" sz="2000" dirty="0"/>
              <a:t>и </a:t>
            </a:r>
            <a:r>
              <a:rPr lang="en-US" sz="2000" dirty="0"/>
              <a:t>q </a:t>
            </a:r>
            <a:r>
              <a:rPr lang="ru-RU" sz="2000" dirty="0"/>
              <a:t>указывают на один и тот же элемент, в противном случае - 0</a:t>
            </a:r>
          </a:p>
        </p:txBody>
      </p:sp>
    </p:spTree>
    <p:custDataLst>
      <p:tags r:id="rId1"/>
    </p:custDataLst>
    <p:extLst>
      <p:ext uri="{BB962C8B-B14F-4D97-AF65-F5344CB8AC3E}">
        <p14:creationId xmlns:p14="http://schemas.microsoft.com/office/powerpoint/2010/main" val="192804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fade">
                                      <p:cBhvr>
                                        <p:cTn id="7" dur="500"/>
                                        <p:tgtEl>
                                          <p:spTgt spid="911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1139">
                                            <p:txEl>
                                              <p:pRg st="1" end="1"/>
                                            </p:txEl>
                                          </p:spTgt>
                                        </p:tgtEl>
                                        <p:attrNameLst>
                                          <p:attrName>style.visibility</p:attrName>
                                        </p:attrNameLst>
                                      </p:cBhvr>
                                      <p:to>
                                        <p:strVal val="visible"/>
                                      </p:to>
                                    </p:set>
                                    <p:animEffect transition="in" filter="fade">
                                      <p:cBhvr>
                                        <p:cTn id="10" dur="500"/>
                                        <p:tgtEl>
                                          <p:spTgt spid="911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1139">
                                            <p:txEl>
                                              <p:pRg st="2" end="2"/>
                                            </p:txEl>
                                          </p:spTgt>
                                        </p:tgtEl>
                                        <p:attrNameLst>
                                          <p:attrName>style.visibility</p:attrName>
                                        </p:attrNameLst>
                                      </p:cBhvr>
                                      <p:to>
                                        <p:strVal val="visible"/>
                                      </p:to>
                                    </p:set>
                                    <p:animEffect transition="in" filter="fade">
                                      <p:cBhvr>
                                        <p:cTn id="13" dur="500"/>
                                        <p:tgtEl>
                                          <p:spTgt spid="911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1139">
                                            <p:txEl>
                                              <p:pRg st="3" end="3"/>
                                            </p:txEl>
                                          </p:spTgt>
                                        </p:tgtEl>
                                        <p:attrNameLst>
                                          <p:attrName>style.visibility</p:attrName>
                                        </p:attrNameLst>
                                      </p:cBhvr>
                                      <p:to>
                                        <p:strVal val="visible"/>
                                      </p:to>
                                    </p:set>
                                    <p:animEffect transition="in" filter="fade">
                                      <p:cBhvr>
                                        <p:cTn id="16" dur="500"/>
                                        <p:tgtEl>
                                          <p:spTgt spid="911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1139">
                                            <p:txEl>
                                              <p:pRg st="4" end="4"/>
                                            </p:txEl>
                                          </p:spTgt>
                                        </p:tgtEl>
                                        <p:attrNameLst>
                                          <p:attrName>style.visibility</p:attrName>
                                        </p:attrNameLst>
                                      </p:cBhvr>
                                      <p:to>
                                        <p:strVal val="visible"/>
                                      </p:to>
                                    </p:set>
                                    <p:animEffect transition="in" filter="fade">
                                      <p:cBhvr>
                                        <p:cTn id="19" dur="500"/>
                                        <p:tgtEl>
                                          <p:spTgt spid="9113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1139">
                                            <p:txEl>
                                              <p:pRg st="5" end="5"/>
                                            </p:txEl>
                                          </p:spTgt>
                                        </p:tgtEl>
                                        <p:attrNameLst>
                                          <p:attrName>style.visibility</p:attrName>
                                        </p:attrNameLst>
                                      </p:cBhvr>
                                      <p:to>
                                        <p:strVal val="visible"/>
                                      </p:to>
                                    </p:set>
                                    <p:animEffect transition="in" filter="fade">
                                      <p:cBhvr>
                                        <p:cTn id="24" dur="500"/>
                                        <p:tgtEl>
                                          <p:spTgt spid="9113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1139">
                                            <p:txEl>
                                              <p:pRg st="6" end="6"/>
                                            </p:txEl>
                                          </p:spTgt>
                                        </p:tgtEl>
                                        <p:attrNameLst>
                                          <p:attrName>style.visibility</p:attrName>
                                        </p:attrNameLst>
                                      </p:cBhvr>
                                      <p:to>
                                        <p:strVal val="visible"/>
                                      </p:to>
                                    </p:set>
                                    <p:animEffect transition="in" filter="fade">
                                      <p:cBhvr>
                                        <p:cTn id="27" dur="500"/>
                                        <p:tgtEl>
                                          <p:spTgt spid="9113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1139">
                                            <p:txEl>
                                              <p:pRg st="7" end="7"/>
                                            </p:txEl>
                                          </p:spTgt>
                                        </p:tgtEl>
                                        <p:attrNameLst>
                                          <p:attrName>style.visibility</p:attrName>
                                        </p:attrNameLst>
                                      </p:cBhvr>
                                      <p:to>
                                        <p:strVal val="visible"/>
                                      </p:to>
                                    </p:set>
                                    <p:animEffect transition="in" filter="fade">
                                      <p:cBhvr>
                                        <p:cTn id="30" dur="500"/>
                                        <p:tgtEl>
                                          <p:spTgt spid="91139">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1139">
                                            <p:txEl>
                                              <p:pRg st="8" end="8"/>
                                            </p:txEl>
                                          </p:spTgt>
                                        </p:tgtEl>
                                        <p:attrNameLst>
                                          <p:attrName>style.visibility</p:attrName>
                                        </p:attrNameLst>
                                      </p:cBhvr>
                                      <p:to>
                                        <p:strVal val="visible"/>
                                      </p:to>
                                    </p:set>
                                    <p:animEffect transition="in" filter="fade">
                                      <p:cBhvr>
                                        <p:cTn id="33" dur="500"/>
                                        <p:tgtEl>
                                          <p:spTgt spid="911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Адресная арифметика в действии</a:t>
            </a:r>
          </a:p>
        </p:txBody>
      </p:sp>
      <p:sp>
        <p:nvSpPr>
          <p:cNvPr id="4" name="Прямоугольник 3"/>
          <p:cNvSpPr/>
          <p:nvPr/>
        </p:nvSpPr>
        <p:spPr>
          <a:xfrm>
            <a:off x="3071664" y="220486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a[0]</a:t>
            </a:r>
            <a:endParaRPr lang="ru-RU" dirty="0"/>
          </a:p>
        </p:txBody>
      </p:sp>
      <p:sp>
        <p:nvSpPr>
          <p:cNvPr id="5" name="Прямоугольник 4"/>
          <p:cNvSpPr/>
          <p:nvPr/>
        </p:nvSpPr>
        <p:spPr>
          <a:xfrm>
            <a:off x="3071664" y="270892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a[1]</a:t>
            </a:r>
            <a:endParaRPr lang="ru-RU" dirty="0"/>
          </a:p>
        </p:txBody>
      </p:sp>
      <p:sp>
        <p:nvSpPr>
          <p:cNvPr id="6" name="Прямоугольник 5"/>
          <p:cNvSpPr/>
          <p:nvPr/>
        </p:nvSpPr>
        <p:spPr>
          <a:xfrm>
            <a:off x="3071664" y="321297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a[2]</a:t>
            </a:r>
            <a:endParaRPr lang="ru-RU" dirty="0"/>
          </a:p>
        </p:txBody>
      </p:sp>
      <p:sp>
        <p:nvSpPr>
          <p:cNvPr id="7" name="Прямоугольник 6"/>
          <p:cNvSpPr/>
          <p:nvPr/>
        </p:nvSpPr>
        <p:spPr>
          <a:xfrm>
            <a:off x="3071664" y="3717032"/>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a[3]</a:t>
            </a:r>
            <a:endParaRPr lang="ru-RU" dirty="0"/>
          </a:p>
        </p:txBody>
      </p:sp>
      <p:sp>
        <p:nvSpPr>
          <p:cNvPr id="8" name="Прямоугольник 7"/>
          <p:cNvSpPr/>
          <p:nvPr/>
        </p:nvSpPr>
        <p:spPr>
          <a:xfrm>
            <a:off x="3071664" y="4221088"/>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a[4]</a:t>
            </a:r>
            <a:endParaRPr lang="ru-RU" dirty="0"/>
          </a:p>
        </p:txBody>
      </p:sp>
      <p:sp>
        <p:nvSpPr>
          <p:cNvPr id="9" name="Прямоугольник 8"/>
          <p:cNvSpPr/>
          <p:nvPr/>
        </p:nvSpPr>
        <p:spPr>
          <a:xfrm>
            <a:off x="3071664" y="472514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a[5]</a:t>
            </a:r>
            <a:endParaRPr lang="ru-RU" dirty="0"/>
          </a:p>
        </p:txBody>
      </p:sp>
      <p:sp>
        <p:nvSpPr>
          <p:cNvPr id="10" name="Прямоугольник 9"/>
          <p:cNvSpPr/>
          <p:nvPr/>
        </p:nvSpPr>
        <p:spPr>
          <a:xfrm>
            <a:off x="3071664" y="522920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a[6]</a:t>
            </a:r>
            <a:endParaRPr lang="ru-RU" dirty="0"/>
          </a:p>
        </p:txBody>
      </p:sp>
      <p:sp>
        <p:nvSpPr>
          <p:cNvPr id="11" name="Прямоугольник 10"/>
          <p:cNvSpPr/>
          <p:nvPr/>
        </p:nvSpPr>
        <p:spPr>
          <a:xfrm>
            <a:off x="3071664" y="573325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a[7]</a:t>
            </a:r>
            <a:endParaRPr lang="ru-RU" dirty="0"/>
          </a:p>
        </p:txBody>
      </p:sp>
      <p:sp>
        <p:nvSpPr>
          <p:cNvPr id="13" name="Прямоугольник 12"/>
          <p:cNvSpPr/>
          <p:nvPr/>
        </p:nvSpPr>
        <p:spPr>
          <a:xfrm>
            <a:off x="6096000" y="42210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endParaRPr lang="ru-RU" dirty="0"/>
          </a:p>
        </p:txBody>
      </p:sp>
      <p:cxnSp>
        <p:nvCxnSpPr>
          <p:cNvPr id="15" name="Прямая со стрелкой 14"/>
          <p:cNvCxnSpPr>
            <a:stCxn id="13" idx="1"/>
            <a:endCxn id="8" idx="3"/>
          </p:cNvCxnSpPr>
          <p:nvPr/>
        </p:nvCxnSpPr>
        <p:spPr>
          <a:xfrm rot="10800000">
            <a:off x="4583832" y="4437112"/>
            <a:ext cx="15121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Прямоугольник 16"/>
          <p:cNvSpPr/>
          <p:nvPr/>
        </p:nvSpPr>
        <p:spPr>
          <a:xfrm>
            <a:off x="6096000" y="479715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cxnSp>
        <p:nvCxnSpPr>
          <p:cNvPr id="18" name="Прямая со стрелкой 17"/>
          <p:cNvCxnSpPr>
            <a:stCxn id="17" idx="1"/>
            <a:endCxn id="9" idx="3"/>
          </p:cNvCxnSpPr>
          <p:nvPr/>
        </p:nvCxnSpPr>
        <p:spPr>
          <a:xfrm rot="10800000">
            <a:off x="4583832" y="494116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22" idx="1"/>
            <a:endCxn id="7" idx="3"/>
          </p:cNvCxnSpPr>
          <p:nvPr/>
        </p:nvCxnSpPr>
        <p:spPr>
          <a:xfrm rot="10800000" flipV="1">
            <a:off x="4583832" y="386104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Прямоугольник 21"/>
          <p:cNvSpPr/>
          <p:nvPr/>
        </p:nvSpPr>
        <p:spPr>
          <a:xfrm>
            <a:off x="6096000" y="364502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sp>
        <p:nvSpPr>
          <p:cNvPr id="26" name="Прямоугольник 25"/>
          <p:cNvSpPr/>
          <p:nvPr/>
        </p:nvSpPr>
        <p:spPr>
          <a:xfrm>
            <a:off x="6096000" y="537321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endParaRPr lang="ru-RU" dirty="0"/>
          </a:p>
        </p:txBody>
      </p:sp>
      <p:cxnSp>
        <p:nvCxnSpPr>
          <p:cNvPr id="28" name="Прямая со стрелкой 27"/>
          <p:cNvCxnSpPr>
            <a:stCxn id="26" idx="1"/>
            <a:endCxn id="10" idx="3"/>
          </p:cNvCxnSpPr>
          <p:nvPr/>
        </p:nvCxnSpPr>
        <p:spPr>
          <a:xfrm rot="10800000">
            <a:off x="4583832" y="5445224"/>
            <a:ext cx="151216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680177" y="3284984"/>
            <a:ext cx="1103187" cy="369332"/>
          </a:xfrm>
          <a:prstGeom prst="rect">
            <a:avLst/>
          </a:prstGeom>
          <a:noFill/>
        </p:spPr>
        <p:txBody>
          <a:bodyPr wrap="none" rtlCol="0">
            <a:spAutoFit/>
          </a:bodyPr>
          <a:lstStyle/>
          <a:p>
            <a:r>
              <a:rPr lang="en-US" dirty="0"/>
              <a:t>q – p =&gt; 2</a:t>
            </a:r>
            <a:endParaRPr lang="ru-RU" dirty="0"/>
          </a:p>
        </p:txBody>
      </p:sp>
      <p:sp>
        <p:nvSpPr>
          <p:cNvPr id="35" name="TextBox 34"/>
          <p:cNvSpPr txBox="1"/>
          <p:nvPr/>
        </p:nvSpPr>
        <p:spPr>
          <a:xfrm>
            <a:off x="7680177" y="2852936"/>
            <a:ext cx="1058303" cy="369332"/>
          </a:xfrm>
          <a:prstGeom prst="rect">
            <a:avLst/>
          </a:prstGeom>
          <a:noFill/>
        </p:spPr>
        <p:txBody>
          <a:bodyPr wrap="none" rtlCol="0">
            <a:spAutoFit/>
          </a:bodyPr>
          <a:lstStyle/>
          <a:p>
            <a:r>
              <a:rPr lang="en-US" dirty="0"/>
              <a:t>q - 2 =&gt; p</a:t>
            </a:r>
            <a:endParaRPr lang="ru-RU" dirty="0"/>
          </a:p>
        </p:txBody>
      </p:sp>
      <p:sp>
        <p:nvSpPr>
          <p:cNvPr id="36" name="TextBox 35"/>
          <p:cNvSpPr txBox="1"/>
          <p:nvPr/>
        </p:nvSpPr>
        <p:spPr>
          <a:xfrm>
            <a:off x="7680177" y="3717032"/>
            <a:ext cx="1103187" cy="369332"/>
          </a:xfrm>
          <a:prstGeom prst="rect">
            <a:avLst/>
          </a:prstGeom>
          <a:noFill/>
        </p:spPr>
        <p:txBody>
          <a:bodyPr wrap="none" rtlCol="0">
            <a:spAutoFit/>
          </a:bodyPr>
          <a:lstStyle/>
          <a:p>
            <a:r>
              <a:rPr lang="en-US" dirty="0"/>
              <a:t>p + 2 =&gt; q</a:t>
            </a:r>
            <a:endParaRPr lang="ru-RU" dirty="0"/>
          </a:p>
        </p:txBody>
      </p:sp>
      <p:sp>
        <p:nvSpPr>
          <p:cNvPr id="37" name="TextBox 36"/>
          <p:cNvSpPr txBox="1"/>
          <p:nvPr/>
        </p:nvSpPr>
        <p:spPr>
          <a:xfrm>
            <a:off x="7680176" y="4149080"/>
            <a:ext cx="1380506" cy="369332"/>
          </a:xfrm>
          <a:prstGeom prst="rect">
            <a:avLst/>
          </a:prstGeom>
          <a:noFill/>
        </p:spPr>
        <p:txBody>
          <a:bodyPr wrap="none" rtlCol="0">
            <a:spAutoFit/>
          </a:bodyPr>
          <a:lstStyle/>
          <a:p>
            <a:r>
              <a:rPr lang="en-US" dirty="0"/>
              <a:t>p &lt; q =&gt; true</a:t>
            </a:r>
            <a:endParaRPr lang="ru-RU" dirty="0"/>
          </a:p>
        </p:txBody>
      </p:sp>
      <p:sp>
        <p:nvSpPr>
          <p:cNvPr id="38" name="TextBox 37"/>
          <p:cNvSpPr txBox="1"/>
          <p:nvPr/>
        </p:nvSpPr>
        <p:spPr>
          <a:xfrm>
            <a:off x="7680176" y="4581128"/>
            <a:ext cx="1396536" cy="369332"/>
          </a:xfrm>
          <a:prstGeom prst="rect">
            <a:avLst/>
          </a:prstGeom>
          <a:noFill/>
        </p:spPr>
        <p:txBody>
          <a:bodyPr wrap="none" rtlCol="0">
            <a:spAutoFit/>
          </a:bodyPr>
          <a:lstStyle/>
          <a:p>
            <a:r>
              <a:rPr lang="en-US" dirty="0"/>
              <a:t>p + 1 == q - 1</a:t>
            </a:r>
            <a:endParaRPr lang="ru-RU" dirty="0"/>
          </a:p>
        </p:txBody>
      </p:sp>
      <p:sp>
        <p:nvSpPr>
          <p:cNvPr id="39" name="TextBox 38"/>
          <p:cNvSpPr txBox="1"/>
          <p:nvPr/>
        </p:nvSpPr>
        <p:spPr>
          <a:xfrm>
            <a:off x="7680177" y="5085184"/>
            <a:ext cx="1269899" cy="369332"/>
          </a:xfrm>
          <a:prstGeom prst="rect">
            <a:avLst/>
          </a:prstGeom>
          <a:noFill/>
        </p:spPr>
        <p:txBody>
          <a:bodyPr wrap="none" rtlCol="0">
            <a:spAutoFit/>
          </a:bodyPr>
          <a:lstStyle/>
          <a:p>
            <a:r>
              <a:rPr lang="en-US" dirty="0"/>
              <a:t>p[3] =&gt; a[7]</a:t>
            </a:r>
            <a:endParaRPr lang="ru-RU" dirty="0"/>
          </a:p>
        </p:txBody>
      </p:sp>
      <p:sp>
        <p:nvSpPr>
          <p:cNvPr id="40" name="TextBox 39"/>
          <p:cNvSpPr txBox="1"/>
          <p:nvPr/>
        </p:nvSpPr>
        <p:spPr>
          <a:xfrm>
            <a:off x="7680176" y="5589240"/>
            <a:ext cx="1340432" cy="369332"/>
          </a:xfrm>
          <a:prstGeom prst="rect">
            <a:avLst/>
          </a:prstGeom>
          <a:noFill/>
        </p:spPr>
        <p:txBody>
          <a:bodyPr wrap="none" rtlCol="0">
            <a:spAutoFit/>
          </a:bodyPr>
          <a:lstStyle/>
          <a:p>
            <a:r>
              <a:rPr lang="en-US" dirty="0"/>
              <a:t>p[-2] =&gt; a[2]</a:t>
            </a:r>
            <a:endParaRPr lang="ru-RU" dirty="0"/>
          </a:p>
        </p:txBody>
      </p:sp>
      <p:sp>
        <p:nvSpPr>
          <p:cNvPr id="42" name="TextBox 41"/>
          <p:cNvSpPr txBox="1"/>
          <p:nvPr/>
        </p:nvSpPr>
        <p:spPr>
          <a:xfrm>
            <a:off x="7680176" y="1988840"/>
            <a:ext cx="1053494" cy="369332"/>
          </a:xfrm>
          <a:prstGeom prst="rect">
            <a:avLst/>
          </a:prstGeom>
          <a:noFill/>
        </p:spPr>
        <p:txBody>
          <a:bodyPr wrap="none" rtlCol="0">
            <a:spAutoFit/>
          </a:bodyPr>
          <a:lstStyle/>
          <a:p>
            <a:r>
              <a:rPr lang="en-US" dirty="0"/>
              <a:t>p = &amp;a[4]</a:t>
            </a:r>
            <a:endParaRPr lang="ru-RU" dirty="0"/>
          </a:p>
        </p:txBody>
      </p:sp>
      <p:sp>
        <p:nvSpPr>
          <p:cNvPr id="43" name="TextBox 42"/>
          <p:cNvSpPr txBox="1"/>
          <p:nvPr/>
        </p:nvSpPr>
        <p:spPr>
          <a:xfrm>
            <a:off x="7680176" y="2420888"/>
            <a:ext cx="1053494" cy="369332"/>
          </a:xfrm>
          <a:prstGeom prst="rect">
            <a:avLst/>
          </a:prstGeom>
          <a:noFill/>
        </p:spPr>
        <p:txBody>
          <a:bodyPr wrap="none" rtlCol="0">
            <a:spAutoFit/>
          </a:bodyPr>
          <a:lstStyle/>
          <a:p>
            <a:r>
              <a:rPr lang="en-US" dirty="0"/>
              <a:t>q = &amp;a[6]</a:t>
            </a:r>
            <a:endParaRPr lang="ru-RU" dirty="0"/>
          </a:p>
        </p:txBody>
      </p:sp>
      <p:sp>
        <p:nvSpPr>
          <p:cNvPr id="44" name="TextBox 43"/>
          <p:cNvSpPr txBox="1"/>
          <p:nvPr/>
        </p:nvSpPr>
        <p:spPr>
          <a:xfrm>
            <a:off x="7680177" y="6021288"/>
            <a:ext cx="1866217" cy="369332"/>
          </a:xfrm>
          <a:prstGeom prst="rect">
            <a:avLst/>
          </a:prstGeom>
          <a:noFill/>
        </p:spPr>
        <p:txBody>
          <a:bodyPr wrap="none" rtlCol="0">
            <a:spAutoFit/>
          </a:bodyPr>
          <a:lstStyle/>
          <a:p>
            <a:r>
              <a:rPr lang="en-US" dirty="0"/>
              <a:t>&amp;a[8] - &amp;a[0] =&gt; 8</a:t>
            </a:r>
            <a:endParaRPr lang="ru-RU" dirty="0"/>
          </a:p>
        </p:txBody>
      </p:sp>
    </p:spTree>
    <p:extLst>
      <p:ext uri="{BB962C8B-B14F-4D97-AF65-F5344CB8AC3E}">
        <p14:creationId xmlns:p14="http://schemas.microsoft.com/office/powerpoint/2010/main" val="128443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
                                            <p:txEl>
                                              <p:pRg st="0" end="0"/>
                                            </p:txEl>
                                          </p:spTgt>
                                        </p:tgtEl>
                                        <p:attrNameLst>
                                          <p:attrName>style.visibility</p:attrName>
                                        </p:attrNameLst>
                                      </p:cBhvr>
                                      <p:to>
                                        <p:strVal val="visible"/>
                                      </p:to>
                                    </p:set>
                                    <p:animEffect transition="in" filter="fade">
                                      <p:cBhvr>
                                        <p:cTn id="27" dur="500"/>
                                        <p:tgtEl>
                                          <p:spTgt spid="3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8">
                                            <p:txEl>
                                              <p:pRg st="0" end="0"/>
                                            </p:txEl>
                                          </p:spTgt>
                                        </p:tgtEl>
                                        <p:attrNameLst>
                                          <p:attrName>style.visibility</p:attrName>
                                        </p:attrNameLst>
                                      </p:cBhvr>
                                      <p:to>
                                        <p:strVal val="visible"/>
                                      </p:to>
                                    </p:set>
                                    <p:animEffect transition="in" filter="fade">
                                      <p:cBhvr>
                                        <p:cTn id="37" dur="500"/>
                                        <p:tgtEl>
                                          <p:spTgt spid="3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xEl>
                                              <p:pRg st="0" end="0"/>
                                            </p:txEl>
                                          </p:spTgt>
                                        </p:tgtEl>
                                        <p:attrNameLst>
                                          <p:attrName>style.visibility</p:attrName>
                                        </p:attrNameLst>
                                      </p:cBhvr>
                                      <p:to>
                                        <p:strVal val="visible"/>
                                      </p:to>
                                    </p:set>
                                    <p:animEffect transition="in" filter="fade">
                                      <p:cBhvr>
                                        <p:cTn id="42" dur="500"/>
                                        <p:tgtEl>
                                          <p:spTgt spid="3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fade">
                                      <p:cBhvr>
                                        <p:cTn id="47" dur="500"/>
                                        <p:tgtEl>
                                          <p:spTgt spid="4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4">
                                            <p:txEl>
                                              <p:pRg st="0" end="0"/>
                                            </p:txEl>
                                          </p:spTgt>
                                        </p:tgtEl>
                                        <p:attrNameLst>
                                          <p:attrName>style.visibility</p:attrName>
                                        </p:attrNameLst>
                                      </p:cBhvr>
                                      <p:to>
                                        <p:strVal val="visible"/>
                                      </p:to>
                                    </p:set>
                                    <p:animEffect transition="in" filter="fade">
                                      <p:cBhvr>
                                        <p:cTn id="52"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7" grpId="0"/>
      <p:bldP spid="42" grpId="0"/>
      <p:bldP spid="43" grpId="0"/>
    </p:bld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a:defRPr/>
            </a:pPr>
            <a:r>
              <a:rPr lang="ru-RU"/>
              <a:t>Примеры</a:t>
            </a:r>
          </a:p>
        </p:txBody>
      </p:sp>
      <p:sp>
        <p:nvSpPr>
          <p:cNvPr id="92163" name="Text Box 5"/>
          <p:cNvSpPr txBox="1">
            <a:spLocks noChangeArrowheads="1"/>
          </p:cNvSpPr>
          <p:nvPr/>
        </p:nvSpPr>
        <p:spPr bwMode="auto">
          <a:xfrm>
            <a:off x="2574926" y="2262188"/>
            <a:ext cx="7353295" cy="3970318"/>
          </a:xfrm>
          <a:prstGeom prst="rect">
            <a:avLst/>
          </a:prstGeom>
          <a:noFill/>
          <a:ln w="9525">
            <a:noFill/>
            <a:miter lim="800000"/>
            <a:headEnd/>
            <a:tailEnd/>
          </a:ln>
        </p:spPr>
        <p:txBody>
          <a:bodyPr wrap="none">
            <a:spAutoFit/>
          </a:bodyPr>
          <a:lstStyle/>
          <a:p>
            <a:r>
              <a:rPr lang="en-US" dirty="0">
                <a:latin typeface="Courier New" pitchFamily="49" charset="0"/>
              </a:rPr>
              <a:t>int </a:t>
            </a:r>
            <a:r>
              <a:rPr lang="en-US" dirty="0" err="1">
                <a:latin typeface="Courier New" pitchFamily="49" charset="0"/>
              </a:rPr>
              <a:t>arr</a:t>
            </a:r>
            <a:r>
              <a:rPr lang="en-US" dirty="0">
                <a:latin typeface="Courier New" pitchFamily="49" charset="0"/>
              </a:rPr>
              <a:t>[10];</a:t>
            </a:r>
          </a:p>
          <a:p>
            <a:endParaRPr lang="ru-RU" dirty="0">
              <a:latin typeface="Courier New" pitchFamily="49" charset="0"/>
            </a:endParaRPr>
          </a:p>
          <a:p>
            <a:r>
              <a:rPr lang="en-US" dirty="0">
                <a:latin typeface="Courier New" pitchFamily="49" charset="0"/>
              </a:rPr>
              <a:t>// </a:t>
            </a:r>
            <a:r>
              <a:rPr lang="ru-RU" dirty="0">
                <a:latin typeface="Courier New" pitchFamily="49" charset="0"/>
              </a:rPr>
              <a:t>получаем указатель на начальный элемент массива</a:t>
            </a:r>
            <a:endParaRPr lang="en-US" dirty="0">
              <a:latin typeface="Courier New" pitchFamily="49" charset="0"/>
            </a:endParaRPr>
          </a:p>
          <a:p>
            <a:r>
              <a:rPr lang="en-US" dirty="0">
                <a:latin typeface="Courier New" pitchFamily="49" charset="0"/>
              </a:rPr>
              <a:t>int *p = </a:t>
            </a:r>
            <a:r>
              <a:rPr lang="en-US" dirty="0" err="1">
                <a:latin typeface="Courier New" pitchFamily="49" charset="0"/>
              </a:rPr>
              <a:t>arr</a:t>
            </a:r>
            <a:r>
              <a:rPr lang="en-US" dirty="0">
                <a:latin typeface="Courier New" pitchFamily="49" charset="0"/>
              </a:rPr>
              <a:t>;</a:t>
            </a:r>
            <a:r>
              <a:rPr lang="ru-RU" dirty="0">
                <a:latin typeface="Courier New" pitchFamily="49" charset="0"/>
              </a:rPr>
              <a:t> </a:t>
            </a:r>
            <a:r>
              <a:rPr lang="en-US" dirty="0">
                <a:latin typeface="Courier New" pitchFamily="49" charset="0"/>
              </a:rPr>
              <a:t>//</a:t>
            </a:r>
            <a:r>
              <a:rPr lang="ru-RU" dirty="0">
                <a:latin typeface="Courier New" pitchFamily="49" charset="0"/>
              </a:rPr>
              <a:t> эквивалентно </a:t>
            </a:r>
            <a:r>
              <a:rPr lang="en-US" dirty="0">
                <a:latin typeface="Courier New" pitchFamily="49" charset="0"/>
              </a:rPr>
              <a:t>int *p = &amp;</a:t>
            </a:r>
            <a:r>
              <a:rPr lang="en-US" dirty="0" err="1">
                <a:latin typeface="Courier New" pitchFamily="49" charset="0"/>
              </a:rPr>
              <a:t>arr</a:t>
            </a:r>
            <a:r>
              <a:rPr lang="en-US" dirty="0">
                <a:latin typeface="Courier New" pitchFamily="49" charset="0"/>
              </a:rPr>
              <a:t>[0];</a:t>
            </a:r>
          </a:p>
          <a:p>
            <a:endParaRPr lang="en-US" dirty="0">
              <a:latin typeface="Courier New" pitchFamily="49" charset="0"/>
            </a:endParaRPr>
          </a:p>
          <a:p>
            <a:r>
              <a:rPr lang="en-US" dirty="0">
                <a:latin typeface="Courier New" pitchFamily="49" charset="0"/>
              </a:rPr>
              <a:t>// </a:t>
            </a:r>
            <a:r>
              <a:rPr lang="ru-RU" dirty="0">
                <a:latin typeface="Courier New" pitchFamily="49" charset="0"/>
              </a:rPr>
              <a:t>следующие две строки эквивалентны</a:t>
            </a:r>
            <a:endParaRPr lang="en-US" dirty="0">
              <a:latin typeface="Courier New" pitchFamily="49" charset="0"/>
            </a:endParaRPr>
          </a:p>
          <a:p>
            <a:r>
              <a:rPr lang="en-US" dirty="0">
                <a:latin typeface="Courier New" pitchFamily="49" charset="0"/>
              </a:rPr>
              <a:t>*(p + 4) = 5;</a:t>
            </a:r>
          </a:p>
          <a:p>
            <a:r>
              <a:rPr lang="en-US" dirty="0" err="1">
                <a:latin typeface="Courier New" pitchFamily="49" charset="0"/>
              </a:rPr>
              <a:t>arr</a:t>
            </a:r>
            <a:r>
              <a:rPr lang="en-US" dirty="0">
                <a:latin typeface="Courier New" pitchFamily="49" charset="0"/>
              </a:rPr>
              <a:t>[4] = 5;</a:t>
            </a:r>
            <a:endParaRPr lang="ru-RU" dirty="0">
              <a:latin typeface="Courier New" pitchFamily="49" charset="0"/>
            </a:endParaRPr>
          </a:p>
          <a:p>
            <a:endParaRPr lang="en-US" dirty="0">
              <a:latin typeface="Courier New" pitchFamily="49" charset="0"/>
            </a:endParaRPr>
          </a:p>
          <a:p>
            <a:r>
              <a:rPr lang="ru-RU" dirty="0">
                <a:latin typeface="Courier New" pitchFamily="49" charset="0"/>
              </a:rPr>
              <a:t>/*</a:t>
            </a:r>
            <a:r>
              <a:rPr lang="en-US" dirty="0">
                <a:latin typeface="Courier New" pitchFamily="49" charset="0"/>
              </a:rPr>
              <a:t> </a:t>
            </a:r>
            <a:r>
              <a:rPr lang="ru-RU" dirty="0">
                <a:latin typeface="Courier New" pitchFamily="49" charset="0"/>
              </a:rPr>
              <a:t>несмотря на то, что в массиве всего 10 элементов,</a:t>
            </a:r>
          </a:p>
          <a:p>
            <a:r>
              <a:rPr lang="ru-RU" dirty="0">
                <a:latin typeface="Courier New" pitchFamily="49" charset="0"/>
              </a:rPr>
              <a:t>допускается получать указатель на ячейку, следующую </a:t>
            </a:r>
          </a:p>
          <a:p>
            <a:r>
              <a:rPr lang="ru-RU" dirty="0">
                <a:latin typeface="Courier New" pitchFamily="49" charset="0"/>
              </a:rPr>
              <a:t>за последним элементом массива */</a:t>
            </a:r>
          </a:p>
          <a:p>
            <a:r>
              <a:rPr lang="en-US" dirty="0">
                <a:latin typeface="Courier New" pitchFamily="49" charset="0"/>
              </a:rPr>
              <a:t>p = &amp;a[10];</a:t>
            </a:r>
          </a:p>
          <a:p>
            <a:r>
              <a:rPr lang="en-US" dirty="0">
                <a:latin typeface="Courier New" pitchFamily="49" charset="0"/>
              </a:rPr>
              <a:t>*(p – 1) = 3;	// </a:t>
            </a:r>
            <a:r>
              <a:rPr lang="ru-RU" dirty="0">
                <a:latin typeface="Courier New" pitchFamily="49" charset="0"/>
              </a:rPr>
              <a:t>эквивалентно </a:t>
            </a:r>
            <a:r>
              <a:rPr lang="en-US" dirty="0" err="1">
                <a:latin typeface="Courier New" pitchFamily="49" charset="0"/>
              </a:rPr>
              <a:t>arr</a:t>
            </a:r>
            <a:r>
              <a:rPr lang="en-US" dirty="0">
                <a:latin typeface="Courier New" pitchFamily="49" charset="0"/>
              </a:rPr>
              <a:t>[9] = 3;</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213946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63">
                                            <p:txEl>
                                              <p:pRg st="2" end="2"/>
                                            </p:txEl>
                                          </p:spTgt>
                                        </p:tgtEl>
                                        <p:attrNameLst>
                                          <p:attrName>style.visibility</p:attrName>
                                        </p:attrNameLst>
                                      </p:cBhvr>
                                      <p:to>
                                        <p:strVal val="visible"/>
                                      </p:to>
                                    </p:set>
                                    <p:animEffect transition="in" filter="fade">
                                      <p:cBhvr>
                                        <p:cTn id="7" dur="500"/>
                                        <p:tgtEl>
                                          <p:spTgt spid="9216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2163">
                                            <p:txEl>
                                              <p:pRg st="3" end="3"/>
                                            </p:txEl>
                                          </p:spTgt>
                                        </p:tgtEl>
                                        <p:attrNameLst>
                                          <p:attrName>style.visibility</p:attrName>
                                        </p:attrNameLst>
                                      </p:cBhvr>
                                      <p:to>
                                        <p:strVal val="visible"/>
                                      </p:to>
                                    </p:set>
                                    <p:animEffect transition="in" filter="fade">
                                      <p:cBhvr>
                                        <p:cTn id="10" dur="500"/>
                                        <p:tgtEl>
                                          <p:spTgt spid="9216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2163">
                                            <p:txEl>
                                              <p:pRg st="5" end="5"/>
                                            </p:txEl>
                                          </p:spTgt>
                                        </p:tgtEl>
                                        <p:attrNameLst>
                                          <p:attrName>style.visibility</p:attrName>
                                        </p:attrNameLst>
                                      </p:cBhvr>
                                      <p:to>
                                        <p:strVal val="visible"/>
                                      </p:to>
                                    </p:set>
                                    <p:animEffect transition="in" filter="fade">
                                      <p:cBhvr>
                                        <p:cTn id="15" dur="500"/>
                                        <p:tgtEl>
                                          <p:spTgt spid="9216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2163">
                                            <p:txEl>
                                              <p:pRg st="6" end="6"/>
                                            </p:txEl>
                                          </p:spTgt>
                                        </p:tgtEl>
                                        <p:attrNameLst>
                                          <p:attrName>style.visibility</p:attrName>
                                        </p:attrNameLst>
                                      </p:cBhvr>
                                      <p:to>
                                        <p:strVal val="visible"/>
                                      </p:to>
                                    </p:set>
                                    <p:animEffect transition="in" filter="fade">
                                      <p:cBhvr>
                                        <p:cTn id="18" dur="500"/>
                                        <p:tgtEl>
                                          <p:spTgt spid="9216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2163">
                                            <p:txEl>
                                              <p:pRg st="7" end="7"/>
                                            </p:txEl>
                                          </p:spTgt>
                                        </p:tgtEl>
                                        <p:attrNameLst>
                                          <p:attrName>style.visibility</p:attrName>
                                        </p:attrNameLst>
                                      </p:cBhvr>
                                      <p:to>
                                        <p:strVal val="visible"/>
                                      </p:to>
                                    </p:set>
                                    <p:animEffect transition="in" filter="fade">
                                      <p:cBhvr>
                                        <p:cTn id="21" dur="500"/>
                                        <p:tgtEl>
                                          <p:spTgt spid="9216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2163">
                                            <p:txEl>
                                              <p:pRg st="9" end="9"/>
                                            </p:txEl>
                                          </p:spTgt>
                                        </p:tgtEl>
                                        <p:attrNameLst>
                                          <p:attrName>style.visibility</p:attrName>
                                        </p:attrNameLst>
                                      </p:cBhvr>
                                      <p:to>
                                        <p:strVal val="visible"/>
                                      </p:to>
                                    </p:set>
                                    <p:animEffect transition="in" filter="fade">
                                      <p:cBhvr>
                                        <p:cTn id="26" dur="500"/>
                                        <p:tgtEl>
                                          <p:spTgt spid="92163">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2163">
                                            <p:txEl>
                                              <p:pRg st="10" end="10"/>
                                            </p:txEl>
                                          </p:spTgt>
                                        </p:tgtEl>
                                        <p:attrNameLst>
                                          <p:attrName>style.visibility</p:attrName>
                                        </p:attrNameLst>
                                      </p:cBhvr>
                                      <p:to>
                                        <p:strVal val="visible"/>
                                      </p:to>
                                    </p:set>
                                    <p:animEffect transition="in" filter="fade">
                                      <p:cBhvr>
                                        <p:cTn id="29" dur="500"/>
                                        <p:tgtEl>
                                          <p:spTgt spid="92163">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2163">
                                            <p:txEl>
                                              <p:pRg st="11" end="11"/>
                                            </p:txEl>
                                          </p:spTgt>
                                        </p:tgtEl>
                                        <p:attrNameLst>
                                          <p:attrName>style.visibility</p:attrName>
                                        </p:attrNameLst>
                                      </p:cBhvr>
                                      <p:to>
                                        <p:strVal val="visible"/>
                                      </p:to>
                                    </p:set>
                                    <p:animEffect transition="in" filter="fade">
                                      <p:cBhvr>
                                        <p:cTn id="32" dur="500"/>
                                        <p:tgtEl>
                                          <p:spTgt spid="9216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92163">
                                            <p:txEl>
                                              <p:pRg st="12" end="12"/>
                                            </p:txEl>
                                          </p:spTgt>
                                        </p:tgtEl>
                                        <p:attrNameLst>
                                          <p:attrName>style.visibility</p:attrName>
                                        </p:attrNameLst>
                                      </p:cBhvr>
                                      <p:to>
                                        <p:strVal val="visible"/>
                                      </p:to>
                                    </p:set>
                                    <p:animEffect transition="in" filter="fade">
                                      <p:cBhvr>
                                        <p:cTn id="35" dur="500"/>
                                        <p:tgtEl>
                                          <p:spTgt spid="9216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2163">
                                            <p:txEl>
                                              <p:pRg st="13" end="13"/>
                                            </p:txEl>
                                          </p:spTgt>
                                        </p:tgtEl>
                                        <p:attrNameLst>
                                          <p:attrName>style.visibility</p:attrName>
                                        </p:attrNameLst>
                                      </p:cBhvr>
                                      <p:to>
                                        <p:strVal val="visible"/>
                                      </p:to>
                                    </p:set>
                                    <p:animEffect transition="in" filter="fade">
                                      <p:cBhvr>
                                        <p:cTn id="38" dur="500"/>
                                        <p:tgtEl>
                                          <p:spTgt spid="9216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ru-RU"/>
              <a:t>Указатели на </a:t>
            </a:r>
            <a:r>
              <a:rPr lang="en-US"/>
              <a:t>char</a:t>
            </a:r>
            <a:endParaRPr lang="ru-RU"/>
          </a:p>
        </p:txBody>
      </p:sp>
      <p:sp>
        <p:nvSpPr>
          <p:cNvPr id="93187" name="Rectangle 3"/>
          <p:cNvSpPr>
            <a:spLocks noGrp="1" noChangeArrowheads="1"/>
          </p:cNvSpPr>
          <p:nvPr>
            <p:ph idx="1"/>
          </p:nvPr>
        </p:nvSpPr>
        <p:spPr/>
        <p:txBody>
          <a:bodyPr/>
          <a:lstStyle/>
          <a:p>
            <a:r>
              <a:rPr lang="ru-RU" dirty="0"/>
              <a:t>Строковые константы – массивы символов с завершающим нулем</a:t>
            </a:r>
          </a:p>
          <a:p>
            <a:r>
              <a:rPr lang="ru-RU" dirty="0"/>
              <a:t>Передача строковой константы в функцию (напр. </a:t>
            </a:r>
            <a:r>
              <a:rPr lang="en-US" dirty="0" err="1"/>
              <a:t>printf</a:t>
            </a:r>
            <a:r>
              <a:rPr lang="en-US" dirty="0"/>
              <a:t>) </a:t>
            </a:r>
            <a:r>
              <a:rPr lang="ru-RU" dirty="0"/>
              <a:t>осуществляется путем передачи указателя на ее начальный элемент</a:t>
            </a:r>
          </a:p>
        </p:txBody>
      </p:sp>
    </p:spTree>
    <p:custDataLst>
      <p:tags r:id="rId1"/>
    </p:custDataLst>
    <p:extLst>
      <p:ext uri="{BB962C8B-B14F-4D97-AF65-F5344CB8AC3E}">
        <p14:creationId xmlns:p14="http://schemas.microsoft.com/office/powerpoint/2010/main" val="403743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fade">
                                      <p:cBhvr>
                                        <p:cTn id="7" dur="500"/>
                                        <p:tgtEl>
                                          <p:spTgt spid="93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3187">
                                            <p:txEl>
                                              <p:pRg st="1" end="1"/>
                                            </p:txEl>
                                          </p:spTgt>
                                        </p:tgtEl>
                                        <p:attrNameLst>
                                          <p:attrName>style.visibility</p:attrName>
                                        </p:attrNameLst>
                                      </p:cBhvr>
                                      <p:to>
                                        <p:strVal val="visible"/>
                                      </p:to>
                                    </p:set>
                                    <p:animEffect transition="in" filter="fade">
                                      <p:cBhvr>
                                        <p:cTn id="12" dur="500"/>
                                        <p:tgtEl>
                                          <p:spTgt spid="931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Особенности</a:t>
            </a:r>
          </a:p>
        </p:txBody>
      </p:sp>
      <p:sp>
        <p:nvSpPr>
          <p:cNvPr id="3" name="Содержимое 2"/>
          <p:cNvSpPr>
            <a:spLocks noGrp="1"/>
          </p:cNvSpPr>
          <p:nvPr>
            <p:ph idx="1"/>
          </p:nvPr>
        </p:nvSpPr>
        <p:spPr/>
        <p:txBody>
          <a:bodyPr>
            <a:normAutofit/>
          </a:bodyPr>
          <a:lstStyle/>
          <a:p>
            <a:r>
              <a:rPr lang="ru-RU" dirty="0"/>
              <a:t>Присваивание символьных указателей, </a:t>
            </a:r>
            <a:r>
              <a:rPr lang="ru-RU" b="1" dirty="0">
                <a:solidFill>
                  <a:srgbClr val="FF0000"/>
                </a:solidFill>
              </a:rPr>
              <a:t>не копирует строки</a:t>
            </a:r>
          </a:p>
          <a:p>
            <a:pPr lvl="1"/>
            <a:r>
              <a:rPr lang="en-US" dirty="0"/>
              <a:t>char * p = “Hello”;</a:t>
            </a:r>
            <a:br>
              <a:rPr lang="ru-RU" dirty="0"/>
            </a:br>
            <a:r>
              <a:rPr lang="en-US" dirty="0"/>
              <a:t>char * p1 = p; // p </a:t>
            </a:r>
            <a:r>
              <a:rPr lang="ru-RU" dirty="0"/>
              <a:t>и </a:t>
            </a:r>
            <a:r>
              <a:rPr lang="en-US" dirty="0"/>
              <a:t>p1 </a:t>
            </a:r>
            <a:r>
              <a:rPr lang="ru-RU" dirty="0"/>
              <a:t>указывают на одно и то же место в памяти</a:t>
            </a:r>
            <a:endParaRPr lang="en-US" dirty="0"/>
          </a:p>
          <a:p>
            <a:r>
              <a:rPr lang="ru-RU" dirty="0"/>
              <a:t>Символьный массив и символьный указатель – различные понятия</a:t>
            </a:r>
          </a:p>
          <a:p>
            <a:pPr lvl="1"/>
            <a:r>
              <a:rPr lang="en-US" dirty="0"/>
              <a:t>char </a:t>
            </a:r>
            <a:r>
              <a:rPr lang="en-US" dirty="0" err="1"/>
              <a:t>msg</a:t>
            </a:r>
            <a:r>
              <a:rPr lang="en-US" dirty="0"/>
              <a:t>[] = “Hello”;	// </a:t>
            </a:r>
            <a:r>
              <a:rPr lang="ru-RU" dirty="0"/>
              <a:t>массив</a:t>
            </a:r>
          </a:p>
          <a:p>
            <a:pPr lvl="2"/>
            <a:r>
              <a:rPr lang="ru-RU" dirty="0"/>
              <a:t>Символы внутри массива могут изменяться</a:t>
            </a:r>
          </a:p>
          <a:p>
            <a:pPr lvl="2"/>
            <a:r>
              <a:rPr lang="en-US" dirty="0" err="1"/>
              <a:t>msg</a:t>
            </a:r>
            <a:r>
              <a:rPr lang="en-US" dirty="0"/>
              <a:t> </a:t>
            </a:r>
            <a:r>
              <a:rPr lang="ru-RU" dirty="0"/>
              <a:t>всегда указывает на одно и то же место в памяти</a:t>
            </a:r>
            <a:endParaRPr lang="en-US" dirty="0"/>
          </a:p>
          <a:p>
            <a:pPr lvl="1"/>
            <a:r>
              <a:rPr lang="en-US" dirty="0"/>
              <a:t>char *</a:t>
            </a:r>
            <a:r>
              <a:rPr lang="en-US" dirty="0" err="1"/>
              <a:t>pmsg</a:t>
            </a:r>
            <a:r>
              <a:rPr lang="en-US" dirty="0"/>
              <a:t> = “Hello”;</a:t>
            </a:r>
            <a:r>
              <a:rPr lang="ru-RU" dirty="0"/>
              <a:t>	</a:t>
            </a:r>
            <a:r>
              <a:rPr lang="en-US" dirty="0"/>
              <a:t>// </a:t>
            </a:r>
            <a:r>
              <a:rPr lang="ru-RU" dirty="0"/>
              <a:t>указатель</a:t>
            </a:r>
          </a:p>
          <a:p>
            <a:pPr lvl="2"/>
            <a:r>
              <a:rPr lang="ru-RU" dirty="0"/>
              <a:t>Попытка изменить символы через </a:t>
            </a:r>
            <a:r>
              <a:rPr lang="en-US" dirty="0" err="1"/>
              <a:t>pmsg</a:t>
            </a:r>
            <a:r>
              <a:rPr lang="en-US" dirty="0"/>
              <a:t> </a:t>
            </a:r>
            <a:r>
              <a:rPr lang="ru-RU" dirty="0"/>
              <a:t>приведет к неопределенному поведению</a:t>
            </a:r>
          </a:p>
          <a:p>
            <a:pPr lvl="2"/>
            <a:r>
              <a:rPr lang="en-US" dirty="0" err="1"/>
              <a:t>pmsg</a:t>
            </a:r>
            <a:r>
              <a:rPr lang="en-US" dirty="0"/>
              <a:t> – </a:t>
            </a:r>
            <a:r>
              <a:rPr lang="ru-RU" dirty="0"/>
              <a:t>указатель, можно присвоить ему другое значение в ходе работы программы</a:t>
            </a:r>
          </a:p>
        </p:txBody>
      </p:sp>
    </p:spTree>
    <p:extLst>
      <p:ext uri="{BB962C8B-B14F-4D97-AF65-F5344CB8AC3E}">
        <p14:creationId xmlns:p14="http://schemas.microsoft.com/office/powerpoint/2010/main" val="134749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ru-RU"/>
              <a:t>Массивы указателей</a:t>
            </a:r>
          </a:p>
        </p:txBody>
      </p:sp>
      <p:sp>
        <p:nvSpPr>
          <p:cNvPr id="94211" name="Rectangle 3"/>
          <p:cNvSpPr>
            <a:spLocks noGrp="1" noChangeArrowheads="1"/>
          </p:cNvSpPr>
          <p:nvPr>
            <p:ph idx="1"/>
          </p:nvPr>
        </p:nvSpPr>
        <p:spPr/>
        <p:txBody>
          <a:bodyPr/>
          <a:lstStyle/>
          <a:p>
            <a:pPr eaLnBrk="1" hangingPunct="1"/>
            <a:r>
              <a:rPr lang="ru-RU" dirty="0"/>
              <a:t>Указатели, как и другие переменные можно группировать в массивы</a:t>
            </a:r>
          </a:p>
          <a:p>
            <a:pPr lvl="1" eaLnBrk="1" hangingPunct="1"/>
            <a:r>
              <a:rPr lang="en-US" dirty="0" err="1"/>
              <a:t>int</a:t>
            </a:r>
            <a:r>
              <a:rPr lang="en-US" dirty="0"/>
              <a:t> main(</a:t>
            </a:r>
            <a:r>
              <a:rPr lang="en-US" dirty="0" err="1"/>
              <a:t>int</a:t>
            </a:r>
            <a:r>
              <a:rPr lang="en-US" dirty="0"/>
              <a:t> </a:t>
            </a:r>
            <a:r>
              <a:rPr lang="en-US" dirty="0" err="1"/>
              <a:t>argc</a:t>
            </a:r>
            <a:r>
              <a:rPr lang="en-US" dirty="0"/>
              <a:t>, </a:t>
            </a:r>
            <a:r>
              <a:rPr lang="en-US" b="1" dirty="0">
                <a:solidFill>
                  <a:srgbClr val="FF0000"/>
                </a:solidFill>
              </a:rPr>
              <a:t>char* </a:t>
            </a:r>
            <a:r>
              <a:rPr lang="en-US" b="1" dirty="0" err="1">
                <a:solidFill>
                  <a:srgbClr val="FF0000"/>
                </a:solidFill>
              </a:rPr>
              <a:t>argv</a:t>
            </a:r>
            <a:r>
              <a:rPr lang="en-US" b="1" dirty="0">
                <a:solidFill>
                  <a:srgbClr val="FF0000"/>
                </a:solidFill>
              </a:rPr>
              <a:t>[]</a:t>
            </a:r>
            <a:r>
              <a:rPr lang="en-US" dirty="0">
                <a:solidFill>
                  <a:srgbClr val="FF0000"/>
                </a:solidFill>
              </a:rPr>
              <a:t>)</a:t>
            </a:r>
          </a:p>
          <a:p>
            <a:pPr lvl="1" eaLnBrk="1" hangingPunct="1"/>
            <a:r>
              <a:rPr lang="en-US" dirty="0"/>
              <a:t>const char * a[] = {“Hello”, “World!”};</a:t>
            </a:r>
            <a:br>
              <a:rPr lang="en-US" dirty="0"/>
            </a:br>
            <a:r>
              <a:rPr lang="en-US" dirty="0" err="1"/>
              <a:t>printf</a:t>
            </a:r>
            <a:r>
              <a:rPr lang="en-US" dirty="0"/>
              <a:t>(“%s %s\n”, a[0], a[1]);</a:t>
            </a:r>
            <a:br>
              <a:rPr lang="en-US" dirty="0"/>
            </a:br>
            <a:r>
              <a:rPr lang="en-US" dirty="0"/>
              <a:t>a[0] = “Goodbye”;</a:t>
            </a:r>
          </a:p>
          <a:p>
            <a:pPr eaLnBrk="1" hangingPunct="1"/>
            <a:r>
              <a:rPr lang="ru-RU" dirty="0"/>
              <a:t>Массивы указателей могут использоваться как альтернатива двумерных массивов</a:t>
            </a:r>
          </a:p>
        </p:txBody>
      </p:sp>
    </p:spTree>
    <p:custDataLst>
      <p:tags r:id="rId1"/>
    </p:custDataLst>
    <p:extLst>
      <p:ext uri="{BB962C8B-B14F-4D97-AF65-F5344CB8AC3E}">
        <p14:creationId xmlns:p14="http://schemas.microsoft.com/office/powerpoint/2010/main" val="105321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fade">
                                      <p:cBhvr>
                                        <p:cTn id="7" dur="500"/>
                                        <p:tgtEl>
                                          <p:spTgt spid="942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211">
                                            <p:txEl>
                                              <p:pRg st="1" end="1"/>
                                            </p:txEl>
                                          </p:spTgt>
                                        </p:tgtEl>
                                        <p:attrNameLst>
                                          <p:attrName>style.visibility</p:attrName>
                                        </p:attrNameLst>
                                      </p:cBhvr>
                                      <p:to>
                                        <p:strVal val="visible"/>
                                      </p:to>
                                    </p:set>
                                    <p:animEffect transition="in" filter="fade">
                                      <p:cBhvr>
                                        <p:cTn id="10" dur="500"/>
                                        <p:tgtEl>
                                          <p:spTgt spid="942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4211">
                                            <p:txEl>
                                              <p:pRg st="2" end="2"/>
                                            </p:txEl>
                                          </p:spTgt>
                                        </p:tgtEl>
                                        <p:attrNameLst>
                                          <p:attrName>style.visibility</p:attrName>
                                        </p:attrNameLst>
                                      </p:cBhvr>
                                      <p:to>
                                        <p:strVal val="visible"/>
                                      </p:to>
                                    </p:set>
                                    <p:animEffect transition="in" filter="fade">
                                      <p:cBhvr>
                                        <p:cTn id="13" dur="500"/>
                                        <p:tgtEl>
                                          <p:spTgt spid="942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4211">
                                            <p:txEl>
                                              <p:pRg st="3" end="3"/>
                                            </p:txEl>
                                          </p:spTgt>
                                        </p:tgtEl>
                                        <p:attrNameLst>
                                          <p:attrName>style.visibility</p:attrName>
                                        </p:attrNameLst>
                                      </p:cBhvr>
                                      <p:to>
                                        <p:strVal val="visible"/>
                                      </p:to>
                                    </p:set>
                                    <p:animEffect transition="in" filter="fade">
                                      <p:cBhvr>
                                        <p:cTn id="18" dur="500"/>
                                        <p:tgtEl>
                                          <p:spTgt spid="94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ru-RU"/>
              <a:t>Указатели на указатели</a:t>
            </a:r>
          </a:p>
        </p:txBody>
      </p:sp>
      <p:sp>
        <p:nvSpPr>
          <p:cNvPr id="96259" name="Rectangle 3"/>
          <p:cNvSpPr>
            <a:spLocks noGrp="1" noChangeArrowheads="1"/>
          </p:cNvSpPr>
          <p:nvPr>
            <p:ph idx="1"/>
          </p:nvPr>
        </p:nvSpPr>
        <p:spPr/>
        <p:txBody>
          <a:bodyPr/>
          <a:lstStyle/>
          <a:p>
            <a:pPr eaLnBrk="1" hangingPunct="1"/>
            <a:r>
              <a:rPr lang="ru-RU" dirty="0"/>
              <a:t>В </a:t>
            </a:r>
            <a:r>
              <a:rPr lang="en-US" dirty="0"/>
              <a:t>C </a:t>
            </a:r>
            <a:r>
              <a:rPr lang="ru-RU" dirty="0"/>
              <a:t>и </a:t>
            </a:r>
            <a:r>
              <a:rPr lang="en-US" dirty="0"/>
              <a:t>C++</a:t>
            </a:r>
            <a:r>
              <a:rPr lang="ru-RU" dirty="0"/>
              <a:t> возможны указатели, ссылающиеся на другие указатели</a:t>
            </a:r>
          </a:p>
          <a:p>
            <a:pPr lvl="1" eaLnBrk="1" hangingPunct="1"/>
            <a:r>
              <a:rPr lang="en-US" dirty="0"/>
              <a:t>char </a:t>
            </a:r>
            <a:r>
              <a:rPr lang="en-US" dirty="0" err="1"/>
              <a:t>arr</a:t>
            </a:r>
            <a:r>
              <a:rPr lang="en-US" dirty="0"/>
              <a:t>[] = “Hello”;</a:t>
            </a:r>
            <a:br>
              <a:rPr lang="en-US" dirty="0"/>
            </a:br>
            <a:r>
              <a:rPr lang="en-US" dirty="0"/>
              <a:t>char *</a:t>
            </a:r>
            <a:r>
              <a:rPr lang="en-US" dirty="0" err="1"/>
              <a:t>parr</a:t>
            </a:r>
            <a:r>
              <a:rPr lang="en-US" dirty="0"/>
              <a:t> = </a:t>
            </a:r>
            <a:r>
              <a:rPr lang="en-US" dirty="0" err="1"/>
              <a:t>arr</a:t>
            </a:r>
            <a:r>
              <a:rPr lang="en-US" dirty="0"/>
              <a:t>;</a:t>
            </a:r>
            <a:br>
              <a:rPr lang="en-US" dirty="0"/>
            </a:br>
            <a:r>
              <a:rPr lang="en-US" dirty="0"/>
              <a:t>char **</a:t>
            </a:r>
            <a:r>
              <a:rPr lang="en-US" dirty="0" err="1"/>
              <a:t>pparr</a:t>
            </a:r>
            <a:r>
              <a:rPr lang="en-US" dirty="0"/>
              <a:t> = &amp;</a:t>
            </a:r>
            <a:r>
              <a:rPr lang="en-US" dirty="0" err="1"/>
              <a:t>parr</a:t>
            </a:r>
            <a:r>
              <a:rPr lang="en-US" dirty="0"/>
              <a:t>;	// </a:t>
            </a:r>
            <a:r>
              <a:rPr lang="en-US" dirty="0" err="1"/>
              <a:t>pparr</a:t>
            </a:r>
            <a:r>
              <a:rPr lang="en-US" dirty="0"/>
              <a:t> – </a:t>
            </a:r>
            <a:r>
              <a:rPr lang="ru-RU" dirty="0"/>
              <a:t>хранит адрес указателя </a:t>
            </a:r>
            <a:r>
              <a:rPr lang="en-US" dirty="0" err="1"/>
              <a:t>parr</a:t>
            </a:r>
            <a:br>
              <a:rPr lang="en-US" dirty="0"/>
            </a:br>
            <a:r>
              <a:rPr lang="en-US" b="1" dirty="0"/>
              <a:t>(*</a:t>
            </a:r>
            <a:r>
              <a:rPr lang="en-US" b="1" dirty="0" err="1"/>
              <a:t>pparr</a:t>
            </a:r>
            <a:r>
              <a:rPr lang="en-US" b="1" dirty="0"/>
              <a:t>)[0] = ‘h’;</a:t>
            </a:r>
            <a:r>
              <a:rPr lang="en-US" dirty="0"/>
              <a:t> // </a:t>
            </a:r>
            <a:r>
              <a:rPr lang="en-US" dirty="0" err="1"/>
              <a:t>arr</a:t>
            </a:r>
            <a:r>
              <a:rPr lang="en-US" dirty="0"/>
              <a:t> = “</a:t>
            </a:r>
            <a:r>
              <a:rPr lang="en-US" b="1" dirty="0">
                <a:solidFill>
                  <a:srgbClr val="FF0000"/>
                </a:solidFill>
              </a:rPr>
              <a:t>h</a:t>
            </a:r>
            <a:r>
              <a:rPr lang="en-US" dirty="0"/>
              <a:t>ello”</a:t>
            </a:r>
            <a:br>
              <a:rPr lang="en-US" dirty="0"/>
            </a:br>
            <a:r>
              <a:rPr lang="en-US" b="1" dirty="0" err="1"/>
              <a:t>pparr</a:t>
            </a:r>
            <a:r>
              <a:rPr lang="en-US" b="1" dirty="0"/>
              <a:t>[0][1] = ‘E’;</a:t>
            </a:r>
            <a:r>
              <a:rPr lang="en-US" dirty="0"/>
              <a:t> // </a:t>
            </a:r>
            <a:r>
              <a:rPr lang="en-US" dirty="0" err="1"/>
              <a:t>arr</a:t>
            </a:r>
            <a:r>
              <a:rPr lang="en-US" dirty="0"/>
              <a:t> = “</a:t>
            </a:r>
            <a:r>
              <a:rPr lang="en-US" dirty="0" err="1"/>
              <a:t>h</a:t>
            </a:r>
            <a:r>
              <a:rPr lang="en-US" b="1" dirty="0" err="1">
                <a:solidFill>
                  <a:srgbClr val="FF0000"/>
                </a:solidFill>
              </a:rPr>
              <a:t>E</a:t>
            </a:r>
            <a:r>
              <a:rPr lang="en-US" dirty="0" err="1"/>
              <a:t>llo</a:t>
            </a:r>
            <a:r>
              <a:rPr lang="en-US" dirty="0"/>
              <a:t>”;</a:t>
            </a:r>
            <a:endParaRPr lang="ru-RU" dirty="0"/>
          </a:p>
        </p:txBody>
      </p:sp>
    </p:spTree>
    <p:custDataLst>
      <p:tags r:id="rId1"/>
    </p:custDataLst>
    <p:extLst>
      <p:ext uri="{BB962C8B-B14F-4D97-AF65-F5344CB8AC3E}">
        <p14:creationId xmlns:p14="http://schemas.microsoft.com/office/powerpoint/2010/main" val="4002821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C165D-E38D-435E-807F-67D2F1F8D255}"/>
              </a:ext>
            </a:extLst>
          </p:cNvPr>
          <p:cNvSpPr>
            <a:spLocks noGrp="1"/>
          </p:cNvSpPr>
          <p:nvPr>
            <p:ph type="title"/>
          </p:nvPr>
        </p:nvSpPr>
        <p:spPr/>
        <p:txBody>
          <a:bodyPr/>
          <a:lstStyle/>
          <a:p>
            <a:r>
              <a:rPr lang="ru-RU" dirty="0"/>
              <a:t>Прочие целые числа</a:t>
            </a:r>
          </a:p>
        </p:txBody>
      </p:sp>
      <p:sp>
        <p:nvSpPr>
          <p:cNvPr id="3" name="Content Placeholder 2">
            <a:extLst>
              <a:ext uri="{FF2B5EF4-FFF2-40B4-BE49-F238E27FC236}">
                <a16:creationId xmlns:a16="http://schemas.microsoft.com/office/drawing/2014/main" id="{49482662-97F6-406A-A39F-F06DE78E3376}"/>
              </a:ext>
            </a:extLst>
          </p:cNvPr>
          <p:cNvSpPr>
            <a:spLocks noGrp="1"/>
          </p:cNvSpPr>
          <p:nvPr>
            <p:ph idx="1"/>
          </p:nvPr>
        </p:nvSpPr>
        <p:spPr/>
        <p:txBody>
          <a:bodyPr>
            <a:normAutofit fontScale="55000" lnSpcReduction="20000"/>
          </a:bodyPr>
          <a:lstStyle/>
          <a:p>
            <a:r>
              <a:rPr lang="en-US" dirty="0" err="1"/>
              <a:t>size_t</a:t>
            </a:r>
            <a:endParaRPr lang="ru-RU" dirty="0"/>
          </a:p>
          <a:p>
            <a:pPr lvl="1"/>
            <a:r>
              <a:rPr lang="ru-RU" dirty="0"/>
              <a:t>Беззнаковый тип, способный хранить размер объекта в памяти или количество типов</a:t>
            </a:r>
          </a:p>
          <a:p>
            <a:r>
              <a:rPr lang="en-US" dirty="0"/>
              <a:t>int8_t, int16_t, int32_t, int64_t</a:t>
            </a:r>
            <a:endParaRPr lang="ru-RU" dirty="0"/>
          </a:p>
          <a:p>
            <a:pPr lvl="1"/>
            <a:r>
              <a:rPr lang="ru-RU" dirty="0"/>
              <a:t>Числа со знаком фиксированной разрядности</a:t>
            </a:r>
          </a:p>
          <a:p>
            <a:r>
              <a:rPr lang="en-US" dirty="0"/>
              <a:t>uint8_t, uint16_t, uint32_t, uint64_t</a:t>
            </a:r>
          </a:p>
          <a:p>
            <a:pPr lvl="1"/>
            <a:r>
              <a:rPr lang="ru-RU" dirty="0"/>
              <a:t>Числа без знака указанной разрядности</a:t>
            </a:r>
            <a:endParaRPr lang="en-US" dirty="0"/>
          </a:p>
          <a:p>
            <a:r>
              <a:rPr lang="en-US" dirty="0"/>
              <a:t>int_fast8_t, int_fast16_t, int_fast32_t, int_fast64_t</a:t>
            </a:r>
          </a:p>
          <a:p>
            <a:pPr lvl="1"/>
            <a:r>
              <a:rPr lang="ru-RU" dirty="0"/>
              <a:t>Самый быстрый знаковый целочисленный тип не меньшей разрядности</a:t>
            </a:r>
          </a:p>
          <a:p>
            <a:r>
              <a:rPr lang="en-US" dirty="0"/>
              <a:t>uint_fast8_t, uint_fast16_t, uint_fast32_t, uint_fast64_t</a:t>
            </a:r>
          </a:p>
          <a:p>
            <a:pPr lvl="1"/>
            <a:r>
              <a:rPr lang="ru-RU" dirty="0"/>
              <a:t>Самый быстрый беззнаковый целочисленный тип не меньшей разрядности</a:t>
            </a:r>
          </a:p>
          <a:p>
            <a:r>
              <a:rPr lang="en-US" dirty="0" err="1"/>
              <a:t>intmax_t</a:t>
            </a:r>
            <a:r>
              <a:rPr lang="en-US" dirty="0"/>
              <a:t>, </a:t>
            </a:r>
            <a:r>
              <a:rPr lang="en-US" dirty="0" err="1"/>
              <a:t>uintmax_t</a:t>
            </a:r>
            <a:endParaRPr lang="en-US" dirty="0"/>
          </a:p>
          <a:p>
            <a:r>
              <a:rPr lang="en-US" dirty="0" err="1"/>
              <a:t>intptr_t</a:t>
            </a:r>
            <a:r>
              <a:rPr lang="en-US" dirty="0"/>
              <a:t>, </a:t>
            </a:r>
            <a:r>
              <a:rPr lang="en-US" dirty="0" err="1"/>
              <a:t>uintptr_t</a:t>
            </a:r>
            <a:endParaRPr lang="en-US" dirty="0"/>
          </a:p>
          <a:p>
            <a:r>
              <a:rPr lang="en-US" dirty="0"/>
              <a:t>int_least8_t, int_least16_t, int_least32_t, int_least64_t, uint_least8_t, uint_least16_t, uint_least32_t, uint_least64_t</a:t>
            </a:r>
            <a:endParaRPr lang="ru-RU" dirty="0"/>
          </a:p>
          <a:p>
            <a:r>
              <a:rPr lang="ru-RU" dirty="0"/>
              <a:t>Объявлены в </a:t>
            </a:r>
            <a:r>
              <a:rPr lang="en-US" dirty="0"/>
              <a:t>&lt;</a:t>
            </a:r>
            <a:r>
              <a:rPr lang="en-US" dirty="0" err="1"/>
              <a:t>cstdint</a:t>
            </a:r>
            <a:r>
              <a:rPr lang="en-US" dirty="0"/>
              <a:t>&gt;</a:t>
            </a:r>
          </a:p>
          <a:p>
            <a:r>
              <a:rPr lang="en-US" dirty="0">
                <a:hlinkClick r:id="rId3"/>
              </a:rPr>
              <a:t>https://en.cppreference.com/w/cpp/types/integer</a:t>
            </a:r>
            <a:endParaRPr lang="en-US" dirty="0"/>
          </a:p>
        </p:txBody>
      </p:sp>
    </p:spTree>
    <p:extLst>
      <p:ext uri="{BB962C8B-B14F-4D97-AF65-F5344CB8AC3E}">
        <p14:creationId xmlns:p14="http://schemas.microsoft.com/office/powerpoint/2010/main" val="4254455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fade">
                                      <p:cBhvr>
                                        <p:cTn id="6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a:bodyPr>
          <a:lstStyle/>
          <a:p>
            <a:pPr eaLnBrk="1" hangingPunct="1"/>
            <a:r>
              <a:rPr lang="ru-RU"/>
              <a:t>Инкремент и декремент указателя</a:t>
            </a:r>
          </a:p>
        </p:txBody>
      </p:sp>
      <p:sp>
        <p:nvSpPr>
          <p:cNvPr id="97283" name="Rectangle 3"/>
          <p:cNvSpPr>
            <a:spLocks noGrp="1" noChangeArrowheads="1"/>
          </p:cNvSpPr>
          <p:nvPr>
            <p:ph idx="1"/>
          </p:nvPr>
        </p:nvSpPr>
        <p:spPr/>
        <p:txBody>
          <a:bodyPr/>
          <a:lstStyle/>
          <a:p>
            <a:pPr eaLnBrk="1" hangingPunct="1"/>
            <a:r>
              <a:rPr lang="ru-RU" dirty="0"/>
              <a:t>Когда указатель ссылается на определенный элемент массива, имеют смысл операции инкремента и декремента указателя</a:t>
            </a:r>
          </a:p>
          <a:p>
            <a:pPr lvl="1" eaLnBrk="1" hangingPunct="1"/>
            <a:r>
              <a:rPr lang="en-US" dirty="0"/>
              <a:t>char </a:t>
            </a:r>
            <a:r>
              <a:rPr lang="en-US" dirty="0" err="1"/>
              <a:t>str</a:t>
            </a:r>
            <a:r>
              <a:rPr lang="en-US" dirty="0"/>
              <a:t>[] = “Hello, world!”;</a:t>
            </a:r>
            <a:br>
              <a:rPr lang="en-US" dirty="0"/>
            </a:br>
            <a:r>
              <a:rPr lang="en-US" dirty="0"/>
              <a:t>char *p = </a:t>
            </a:r>
            <a:r>
              <a:rPr lang="en-US" dirty="0" err="1"/>
              <a:t>str</a:t>
            </a:r>
            <a:r>
              <a:rPr lang="en-US" dirty="0"/>
              <a:t>;// p </a:t>
            </a:r>
            <a:r>
              <a:rPr lang="ru-RU" dirty="0"/>
              <a:t>указывает на символ </a:t>
            </a:r>
            <a:r>
              <a:rPr lang="en-US" dirty="0"/>
              <a:t>H</a:t>
            </a:r>
            <a:br>
              <a:rPr lang="en-US" dirty="0"/>
            </a:br>
            <a:r>
              <a:rPr lang="en-US" dirty="0"/>
              <a:t>p++; // p </a:t>
            </a:r>
            <a:r>
              <a:rPr lang="ru-RU" dirty="0"/>
              <a:t>указывает на символ </a:t>
            </a:r>
            <a:r>
              <a:rPr lang="en-US" dirty="0"/>
              <a:t>e</a:t>
            </a:r>
            <a:br>
              <a:rPr lang="en-US" dirty="0"/>
            </a:br>
            <a:r>
              <a:rPr lang="en-US" dirty="0"/>
              <a:t>*p = ‘E’; // </a:t>
            </a:r>
            <a:r>
              <a:rPr lang="ru-RU" dirty="0"/>
              <a:t>заменяем символ </a:t>
            </a:r>
            <a:r>
              <a:rPr lang="en-US" dirty="0"/>
              <a:t>e</a:t>
            </a:r>
            <a:r>
              <a:rPr lang="ru-RU" dirty="0"/>
              <a:t> на </a:t>
            </a:r>
            <a:r>
              <a:rPr lang="en-US" dirty="0"/>
              <a:t>E</a:t>
            </a:r>
            <a:endParaRPr lang="ru-RU" dirty="0"/>
          </a:p>
        </p:txBody>
      </p:sp>
    </p:spTree>
    <p:custDataLst>
      <p:tags r:id="rId1"/>
    </p:custDataLst>
    <p:extLst>
      <p:ext uri="{BB962C8B-B14F-4D97-AF65-F5344CB8AC3E}">
        <p14:creationId xmlns:p14="http://schemas.microsoft.com/office/powerpoint/2010/main" val="508280144"/>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ChangeArrowheads="1"/>
          </p:cNvSpPr>
          <p:nvPr/>
        </p:nvSpPr>
        <p:spPr bwMode="auto">
          <a:xfrm>
            <a:off x="1524000" y="1"/>
            <a:ext cx="9144000" cy="6494085"/>
          </a:xfrm>
          <a:prstGeom prst="rect">
            <a:avLst/>
          </a:prstGeom>
          <a:solidFill>
            <a:schemeClr val="bg1"/>
          </a:solidFill>
          <a:ln w="9525">
            <a:noFill/>
            <a:miter lim="800000"/>
            <a:headEnd/>
            <a:tailEnd/>
          </a:ln>
        </p:spPr>
        <p:txBody>
          <a:bodyPr>
            <a:spAutoFit/>
          </a:bodyPr>
          <a:lstStyle/>
          <a:p>
            <a:pPr defTabSz="481013"/>
            <a:r>
              <a:rPr lang="ru-RU" sz="1600" b="1" dirty="0">
                <a:latin typeface="Courier New" pitchFamily="49" charset="0"/>
              </a:rPr>
              <a:t>#</a:t>
            </a:r>
            <a:r>
              <a:rPr lang="ru-RU" sz="1600" b="1" dirty="0" err="1">
                <a:latin typeface="Courier New" pitchFamily="49" charset="0"/>
              </a:rPr>
              <a:t>include</a:t>
            </a:r>
            <a:r>
              <a:rPr lang="ru-RU" sz="1600" b="1" dirty="0">
                <a:latin typeface="Courier New" pitchFamily="49" charset="0"/>
              </a:rPr>
              <a:t> "</a:t>
            </a:r>
            <a:r>
              <a:rPr lang="ru-RU" sz="1600" b="1" dirty="0" err="1">
                <a:latin typeface="Courier New" pitchFamily="49" charset="0"/>
              </a:rPr>
              <a:t>stdio.h</a:t>
            </a:r>
            <a:r>
              <a:rPr lang="ru-RU" sz="1600" b="1" dirty="0">
                <a:latin typeface="Courier New" pitchFamily="49" charset="0"/>
              </a:rPr>
              <a:t>"</a:t>
            </a:r>
          </a:p>
          <a:p>
            <a:pPr defTabSz="481013"/>
            <a:endParaRPr lang="en-US" sz="1600" b="1" dirty="0">
              <a:latin typeface="Courier New" pitchFamily="49" charset="0"/>
            </a:endParaRPr>
          </a:p>
          <a:p>
            <a:pPr defTabSz="481013"/>
            <a:r>
              <a:rPr lang="en-US" sz="1600" i="1" dirty="0">
                <a:latin typeface="Courier New" pitchFamily="49" charset="0"/>
              </a:rPr>
              <a:t>// </a:t>
            </a:r>
            <a:r>
              <a:rPr lang="ru-RU" sz="1600" i="1" dirty="0">
                <a:latin typeface="Courier New" pitchFamily="49" charset="0"/>
              </a:rPr>
              <a:t>возвращаем адрес найденного символа в строке или </a:t>
            </a:r>
            <a:r>
              <a:rPr lang="en-US" sz="1600" b="1" i="1" dirty="0" err="1">
                <a:latin typeface="Courier New" pitchFamily="49" charset="0"/>
              </a:rPr>
              <a:t>nullptr</a:t>
            </a:r>
            <a:r>
              <a:rPr lang="en-US" sz="1600" b="1" i="1" dirty="0">
                <a:latin typeface="Courier New" pitchFamily="49" charset="0"/>
              </a:rPr>
              <a:t> </a:t>
            </a:r>
            <a:r>
              <a:rPr lang="ru-RU" sz="1600" i="1" dirty="0">
                <a:latin typeface="Courier New" pitchFamily="49" charset="0"/>
              </a:rPr>
              <a:t>в случае отсутствия</a:t>
            </a:r>
          </a:p>
          <a:p>
            <a:pPr defTabSz="481013"/>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str</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en-US" sz="1600" b="1" dirty="0">
                <a:latin typeface="Courier New" pitchFamily="49" charset="0"/>
              </a:rPr>
              <a:t>\</a:t>
            </a:r>
            <a:r>
              <a:rPr lang="ru-RU" sz="1600" b="1" dirty="0">
                <a:latin typeface="Courier New" pitchFamily="49" charset="0"/>
              </a:rPr>
              <a:t>0')</a:t>
            </a:r>
          </a:p>
          <a:p>
            <a:pPr defTabSz="481013"/>
            <a:r>
              <a:rPr lang="ru-RU" sz="1600" b="1" dirty="0">
                <a:latin typeface="Courier New" pitchFamily="49" charset="0"/>
              </a:rPr>
              <a:t>	{</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en-US" sz="1600" b="1" dirty="0" err="1">
                <a:latin typeface="Courier New" pitchFamily="49" charset="0"/>
              </a:rPr>
              <a:t>nullptr</a:t>
            </a:r>
            <a:r>
              <a:rPr lang="ru-RU" sz="1600" b="1" dirty="0">
                <a:latin typeface="Courier New" pitchFamily="49" charset="0"/>
              </a:rPr>
              <a:t>;</a:t>
            </a:r>
          </a:p>
          <a:p>
            <a:pPr defTabSz="481013"/>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main</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 "</a:t>
            </a:r>
            <a:r>
              <a:rPr lang="ru-RU" sz="1600" b="1" dirty="0" err="1">
                <a:latin typeface="Courier New" pitchFamily="49" charset="0"/>
              </a:rPr>
              <a:t>Hello</a:t>
            </a:r>
            <a:r>
              <a:rPr lang="ru-RU" sz="1600" b="1" dirty="0">
                <a:latin typeface="Courier New" pitchFamily="49" charset="0"/>
              </a:rPr>
              <a:t>, </a:t>
            </a:r>
            <a:r>
              <a:rPr lang="ru-RU" sz="1600" b="1" dirty="0" err="1">
                <a:latin typeface="Courier New" pitchFamily="49" charset="0"/>
              </a:rPr>
              <a:t>world!\n</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 =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s</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a:t>
            </a:r>
          </a:p>
        </p:txBody>
      </p:sp>
      <p:sp>
        <p:nvSpPr>
          <p:cNvPr id="98307" name="Text Box 6"/>
          <p:cNvSpPr txBox="1">
            <a:spLocks noChangeArrowheads="1"/>
          </p:cNvSpPr>
          <p:nvPr/>
        </p:nvSpPr>
        <p:spPr bwMode="auto">
          <a:xfrm>
            <a:off x="7924801" y="5867401"/>
            <a:ext cx="1997075" cy="650875"/>
          </a:xfrm>
          <a:prstGeom prst="rect">
            <a:avLst/>
          </a:prstGeom>
          <a:solidFill>
            <a:schemeClr val="bg1"/>
          </a:solidFill>
          <a:ln w="9525">
            <a:solidFill>
              <a:schemeClr val="tx1"/>
            </a:solidFill>
            <a:miter lim="800000"/>
            <a:headEnd/>
            <a:tailEnd/>
          </a:ln>
        </p:spPr>
        <p:txBody>
          <a:bodyPr>
            <a:spAutoFit/>
          </a:bodyPr>
          <a:lstStyle/>
          <a:p>
            <a:r>
              <a:rPr lang="en-US" b="1"/>
              <a:t>Output:</a:t>
            </a:r>
          </a:p>
          <a:p>
            <a:r>
              <a:rPr lang="en-US">
                <a:latin typeface="Courier New" pitchFamily="49" charset="0"/>
              </a:rPr>
              <a:t>world!</a:t>
            </a:r>
            <a:endParaRPr lang="ru-RU">
              <a:latin typeface="Courier New" pitchFamily="49" charset="0"/>
            </a:endParaRPr>
          </a:p>
        </p:txBody>
      </p:sp>
    </p:spTree>
    <p:custDataLst>
      <p:tags r:id="rId1"/>
    </p:custDataLst>
    <p:extLst>
      <p:ext uri="{BB962C8B-B14F-4D97-AF65-F5344CB8AC3E}">
        <p14:creationId xmlns:p14="http://schemas.microsoft.com/office/powerpoint/2010/main" val="4224852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306">
                                            <p:txEl>
                                              <p:pRg st="5" end="5"/>
                                            </p:txEl>
                                          </p:spTgt>
                                        </p:tgtEl>
                                        <p:attrNameLst>
                                          <p:attrName>style.visibility</p:attrName>
                                        </p:attrNameLst>
                                      </p:cBhvr>
                                      <p:to>
                                        <p:strVal val="visible"/>
                                      </p:to>
                                    </p:set>
                                    <p:animEffect transition="in" filter="fade">
                                      <p:cBhvr>
                                        <p:cTn id="7" dur="500"/>
                                        <p:tgtEl>
                                          <p:spTgt spid="9830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306">
                                            <p:txEl>
                                              <p:pRg st="7" end="7"/>
                                            </p:txEl>
                                          </p:spTgt>
                                        </p:tgtEl>
                                        <p:attrNameLst>
                                          <p:attrName>style.visibility</p:attrName>
                                        </p:attrNameLst>
                                      </p:cBhvr>
                                      <p:to>
                                        <p:strVal val="visible"/>
                                      </p:to>
                                    </p:set>
                                    <p:animEffect transition="in" filter="fade">
                                      <p:cBhvr>
                                        <p:cTn id="12" dur="500"/>
                                        <p:tgtEl>
                                          <p:spTgt spid="98306">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8306">
                                            <p:txEl>
                                              <p:pRg st="8" end="8"/>
                                            </p:txEl>
                                          </p:spTgt>
                                        </p:tgtEl>
                                        <p:attrNameLst>
                                          <p:attrName>style.visibility</p:attrName>
                                        </p:attrNameLst>
                                      </p:cBhvr>
                                      <p:to>
                                        <p:strVal val="visible"/>
                                      </p:to>
                                    </p:set>
                                    <p:animEffect transition="in" filter="fade">
                                      <p:cBhvr>
                                        <p:cTn id="15" dur="500"/>
                                        <p:tgtEl>
                                          <p:spTgt spid="98306">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8306">
                                            <p:txEl>
                                              <p:pRg st="9" end="9"/>
                                            </p:txEl>
                                          </p:spTgt>
                                        </p:tgtEl>
                                        <p:attrNameLst>
                                          <p:attrName>style.visibility</p:attrName>
                                        </p:attrNameLst>
                                      </p:cBhvr>
                                      <p:to>
                                        <p:strVal val="visible"/>
                                      </p:to>
                                    </p:set>
                                    <p:animEffect transition="in" filter="fade">
                                      <p:cBhvr>
                                        <p:cTn id="18" dur="500"/>
                                        <p:tgtEl>
                                          <p:spTgt spid="98306">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8306">
                                            <p:txEl>
                                              <p:pRg st="10" end="10"/>
                                            </p:txEl>
                                          </p:spTgt>
                                        </p:tgtEl>
                                        <p:attrNameLst>
                                          <p:attrName>style.visibility</p:attrName>
                                        </p:attrNameLst>
                                      </p:cBhvr>
                                      <p:to>
                                        <p:strVal val="visible"/>
                                      </p:to>
                                    </p:set>
                                    <p:animEffect transition="in" filter="fade">
                                      <p:cBhvr>
                                        <p:cTn id="21" dur="500"/>
                                        <p:tgtEl>
                                          <p:spTgt spid="98306">
                                            <p:txEl>
                                              <p:pRg st="10" end="1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8306">
                                            <p:txEl>
                                              <p:pRg st="11" end="11"/>
                                            </p:txEl>
                                          </p:spTgt>
                                        </p:tgtEl>
                                        <p:attrNameLst>
                                          <p:attrName>style.visibility</p:attrName>
                                        </p:attrNameLst>
                                      </p:cBhvr>
                                      <p:to>
                                        <p:strVal val="visible"/>
                                      </p:to>
                                    </p:set>
                                    <p:animEffect transition="in" filter="fade">
                                      <p:cBhvr>
                                        <p:cTn id="24" dur="500"/>
                                        <p:tgtEl>
                                          <p:spTgt spid="98306">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8306">
                                            <p:txEl>
                                              <p:pRg st="12" end="12"/>
                                            </p:txEl>
                                          </p:spTgt>
                                        </p:tgtEl>
                                        <p:attrNameLst>
                                          <p:attrName>style.visibility</p:attrName>
                                        </p:attrNameLst>
                                      </p:cBhvr>
                                      <p:to>
                                        <p:strVal val="visible"/>
                                      </p:to>
                                    </p:set>
                                    <p:animEffect transition="in" filter="fade">
                                      <p:cBhvr>
                                        <p:cTn id="27" dur="500"/>
                                        <p:tgtEl>
                                          <p:spTgt spid="98306">
                                            <p:txEl>
                                              <p:pRg st="12" end="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8306">
                                            <p:txEl>
                                              <p:pRg st="14" end="14"/>
                                            </p:txEl>
                                          </p:spTgt>
                                        </p:tgtEl>
                                        <p:attrNameLst>
                                          <p:attrName>style.visibility</p:attrName>
                                        </p:attrNameLst>
                                      </p:cBhvr>
                                      <p:to>
                                        <p:strVal val="visible"/>
                                      </p:to>
                                    </p:set>
                                    <p:animEffect transition="in" filter="fade">
                                      <p:cBhvr>
                                        <p:cTn id="32" dur="500"/>
                                        <p:tgtEl>
                                          <p:spTgt spid="98306">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8306">
                                            <p:txEl>
                                              <p:pRg st="19" end="19"/>
                                            </p:txEl>
                                          </p:spTgt>
                                        </p:tgtEl>
                                        <p:attrNameLst>
                                          <p:attrName>style.visibility</p:attrName>
                                        </p:attrNameLst>
                                      </p:cBhvr>
                                      <p:to>
                                        <p:strVal val="visible"/>
                                      </p:to>
                                    </p:set>
                                    <p:animEffect transition="in" filter="fade">
                                      <p:cBhvr>
                                        <p:cTn id="37" dur="500"/>
                                        <p:tgtEl>
                                          <p:spTgt spid="98306">
                                            <p:txEl>
                                              <p:pRg st="19" end="1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8306">
                                            <p:txEl>
                                              <p:pRg st="21" end="21"/>
                                            </p:txEl>
                                          </p:spTgt>
                                        </p:tgtEl>
                                        <p:attrNameLst>
                                          <p:attrName>style.visibility</p:attrName>
                                        </p:attrNameLst>
                                      </p:cBhvr>
                                      <p:to>
                                        <p:strVal val="visible"/>
                                      </p:to>
                                    </p:set>
                                    <p:animEffect transition="in" filter="fade">
                                      <p:cBhvr>
                                        <p:cTn id="42" dur="500"/>
                                        <p:tgtEl>
                                          <p:spTgt spid="98306">
                                            <p:txEl>
                                              <p:pRg st="21" end="2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98306">
                                            <p:txEl>
                                              <p:pRg st="22" end="22"/>
                                            </p:txEl>
                                          </p:spTgt>
                                        </p:tgtEl>
                                        <p:attrNameLst>
                                          <p:attrName>style.visibility</p:attrName>
                                        </p:attrNameLst>
                                      </p:cBhvr>
                                      <p:to>
                                        <p:strVal val="visible"/>
                                      </p:to>
                                    </p:set>
                                    <p:animEffect transition="in" filter="fade">
                                      <p:cBhvr>
                                        <p:cTn id="45" dur="500"/>
                                        <p:tgtEl>
                                          <p:spTgt spid="98306">
                                            <p:txEl>
                                              <p:pRg st="22" end="2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8306">
                                            <p:txEl>
                                              <p:pRg st="23" end="23"/>
                                            </p:txEl>
                                          </p:spTgt>
                                        </p:tgtEl>
                                        <p:attrNameLst>
                                          <p:attrName>style.visibility</p:attrName>
                                        </p:attrNameLst>
                                      </p:cBhvr>
                                      <p:to>
                                        <p:strVal val="visible"/>
                                      </p:to>
                                    </p:set>
                                    <p:animEffect transition="in" filter="fade">
                                      <p:cBhvr>
                                        <p:cTn id="48" dur="500"/>
                                        <p:tgtEl>
                                          <p:spTgt spid="98306">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a:bodyPr>
          <a:lstStyle/>
          <a:p>
            <a:r>
              <a:rPr lang="ru-RU"/>
              <a:t>Указатели и динамическая память</a:t>
            </a:r>
          </a:p>
        </p:txBody>
      </p:sp>
      <p:sp>
        <p:nvSpPr>
          <p:cNvPr id="99331" name="Rectangle 3"/>
          <p:cNvSpPr>
            <a:spLocks noGrp="1" noChangeArrowheads="1"/>
          </p:cNvSpPr>
          <p:nvPr>
            <p:ph idx="1"/>
          </p:nvPr>
        </p:nvSpPr>
        <p:spPr/>
        <p:txBody>
          <a:bodyPr>
            <a:normAutofit/>
          </a:bodyPr>
          <a:lstStyle/>
          <a:p>
            <a:r>
              <a:rPr lang="ru-RU" dirty="0"/>
              <a:t>Часто возможны ситуации, когда размер и количество блоков памяти, необходимых программе, не известны заранее</a:t>
            </a:r>
          </a:p>
          <a:p>
            <a:r>
              <a:rPr lang="ru-RU" dirty="0"/>
              <a:t>В этом случае прибегают к использованию динамически распределяемой памяти</a:t>
            </a:r>
          </a:p>
          <a:p>
            <a:pPr lvl="1"/>
            <a:r>
              <a:rPr lang="ru-RU" dirty="0"/>
              <a:t>Приложение может запрашивать блоки памяти необходимого размера из области, называемой кучей (</a:t>
            </a:r>
            <a:r>
              <a:rPr lang="en-US" dirty="0"/>
              <a:t>heap)</a:t>
            </a:r>
            <a:endParaRPr lang="ru-RU" dirty="0"/>
          </a:p>
          <a:p>
            <a:pPr lvl="1"/>
            <a:r>
              <a:rPr lang="ru-RU" dirty="0"/>
              <a:t>Как только блок памяти становится не нужен, его освобождают, возвращая память в кучу</a:t>
            </a:r>
          </a:p>
        </p:txBody>
      </p:sp>
    </p:spTree>
    <p:custDataLst>
      <p:tags r:id="rId1"/>
    </p:custDataLst>
    <p:extLst>
      <p:ext uri="{BB962C8B-B14F-4D97-AF65-F5344CB8AC3E}">
        <p14:creationId xmlns:p14="http://schemas.microsoft.com/office/powerpoint/2010/main" val="224874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fade">
                                      <p:cBhvr>
                                        <p:cTn id="7" dur="500"/>
                                        <p:tgtEl>
                                          <p:spTgt spid="99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9331">
                                            <p:txEl>
                                              <p:pRg st="1" end="1"/>
                                            </p:txEl>
                                          </p:spTgt>
                                        </p:tgtEl>
                                        <p:attrNameLst>
                                          <p:attrName>style.visibility</p:attrName>
                                        </p:attrNameLst>
                                      </p:cBhvr>
                                      <p:to>
                                        <p:strVal val="visible"/>
                                      </p:to>
                                    </p:set>
                                    <p:animEffect transition="in" filter="fade">
                                      <p:cBhvr>
                                        <p:cTn id="12" dur="500"/>
                                        <p:tgtEl>
                                          <p:spTgt spid="9933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9331">
                                            <p:txEl>
                                              <p:pRg st="2" end="2"/>
                                            </p:txEl>
                                          </p:spTgt>
                                        </p:tgtEl>
                                        <p:attrNameLst>
                                          <p:attrName>style.visibility</p:attrName>
                                        </p:attrNameLst>
                                      </p:cBhvr>
                                      <p:to>
                                        <p:strVal val="visible"/>
                                      </p:to>
                                    </p:set>
                                    <p:animEffect transition="in" filter="fade">
                                      <p:cBhvr>
                                        <p:cTn id="15" dur="500"/>
                                        <p:tgtEl>
                                          <p:spTgt spid="9933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9331">
                                            <p:txEl>
                                              <p:pRg st="3" end="3"/>
                                            </p:txEl>
                                          </p:spTgt>
                                        </p:tgtEl>
                                        <p:attrNameLst>
                                          <p:attrName>style.visibility</p:attrName>
                                        </p:attrNameLst>
                                      </p:cBhvr>
                                      <p:to>
                                        <p:strVal val="visible"/>
                                      </p:to>
                                    </p:set>
                                    <p:animEffect transition="in" filter="fade">
                                      <p:cBhvr>
                                        <p:cTn id="18" dur="500"/>
                                        <p:tgtEl>
                                          <p:spTgt spid="993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ru-RU"/>
              <a:t>Операторы </a:t>
            </a:r>
            <a:r>
              <a:rPr lang="en-US"/>
              <a:t>new </a:t>
            </a:r>
            <a:r>
              <a:rPr lang="ru-RU"/>
              <a:t>и </a:t>
            </a:r>
            <a:r>
              <a:rPr lang="en-US"/>
              <a:t>delete</a:t>
            </a:r>
            <a:endParaRPr lang="ru-RU"/>
          </a:p>
        </p:txBody>
      </p:sp>
      <p:sp>
        <p:nvSpPr>
          <p:cNvPr id="40963" name="Rectangle 3"/>
          <p:cNvSpPr>
            <a:spLocks noGrp="1" noChangeArrowheads="1"/>
          </p:cNvSpPr>
          <p:nvPr>
            <p:ph idx="1"/>
          </p:nvPr>
        </p:nvSpPr>
        <p:spPr/>
        <p:txBody>
          <a:bodyPr>
            <a:normAutofit lnSpcReduction="10000"/>
          </a:bodyPr>
          <a:lstStyle/>
          <a:p>
            <a:pPr eaLnBrk="1" hangingPunct="1">
              <a:lnSpc>
                <a:spcPct val="80000"/>
              </a:lnSpc>
            </a:pPr>
            <a:r>
              <a:rPr lang="ru-RU" sz="2800" dirty="0"/>
              <a:t>В состав языка</a:t>
            </a:r>
            <a:r>
              <a:rPr lang="en-US" sz="2800" dirty="0"/>
              <a:t> C++</a:t>
            </a:r>
            <a:r>
              <a:rPr lang="ru-RU" sz="2800" dirty="0"/>
              <a:t> вошли операторы </a:t>
            </a:r>
            <a:r>
              <a:rPr lang="en-US" sz="2800" b="1" dirty="0"/>
              <a:t>new</a:t>
            </a:r>
            <a:r>
              <a:rPr lang="en-US" sz="2800" dirty="0"/>
              <a:t> </a:t>
            </a:r>
            <a:r>
              <a:rPr lang="ru-RU" sz="2800" dirty="0"/>
              <a:t>и </a:t>
            </a:r>
            <a:r>
              <a:rPr lang="en-US" sz="2800" b="1" dirty="0"/>
              <a:t>delete</a:t>
            </a:r>
            <a:r>
              <a:rPr lang="en-US" sz="2800" dirty="0"/>
              <a:t>, </a:t>
            </a:r>
            <a:r>
              <a:rPr lang="ru-RU" sz="2800" dirty="0"/>
              <a:t>осуществляющие работу с динамической памятью на уровне языка</a:t>
            </a:r>
          </a:p>
          <a:p>
            <a:pPr>
              <a:lnSpc>
                <a:spcPct val="80000"/>
              </a:lnSpc>
            </a:pPr>
            <a:r>
              <a:rPr lang="ru-RU" dirty="0"/>
              <a:t>Оператор </a:t>
            </a:r>
            <a:r>
              <a:rPr lang="en-US" dirty="0"/>
              <a:t>new </a:t>
            </a:r>
            <a:r>
              <a:rPr lang="ru-RU" dirty="0"/>
              <a:t>выделяет память под элемент или массив элементов</a:t>
            </a:r>
            <a:endParaRPr lang="en-US" dirty="0"/>
          </a:p>
          <a:p>
            <a:pPr lvl="1">
              <a:lnSpc>
                <a:spcPct val="80000"/>
              </a:lnSpc>
            </a:pPr>
            <a:r>
              <a:rPr lang="ru-RU" sz="2400" dirty="0"/>
              <a:t>Тип </a:t>
            </a:r>
            <a:r>
              <a:rPr lang="en-US" sz="2400" dirty="0"/>
              <a:t>*p = new </a:t>
            </a:r>
            <a:r>
              <a:rPr lang="ru-RU" sz="2400" dirty="0"/>
              <a:t>Тип()</a:t>
            </a:r>
          </a:p>
          <a:p>
            <a:pPr lvl="1">
              <a:lnSpc>
                <a:spcPct val="80000"/>
              </a:lnSpc>
            </a:pPr>
            <a:r>
              <a:rPr lang="ru-RU" sz="2400" dirty="0"/>
              <a:t>Тип </a:t>
            </a:r>
            <a:r>
              <a:rPr lang="en-US" sz="2400" dirty="0"/>
              <a:t>*p = new </a:t>
            </a:r>
            <a:r>
              <a:rPr lang="ru-RU" sz="2400" dirty="0"/>
              <a:t>Тип(инициализатор,...)</a:t>
            </a:r>
          </a:p>
          <a:p>
            <a:pPr lvl="1">
              <a:lnSpc>
                <a:spcPct val="80000"/>
              </a:lnSpc>
            </a:pPr>
            <a:r>
              <a:rPr lang="ru-RU" sz="2400" dirty="0"/>
              <a:t>Тип </a:t>
            </a:r>
            <a:r>
              <a:rPr lang="en-US" sz="2400" dirty="0"/>
              <a:t>*p = new </a:t>
            </a:r>
            <a:r>
              <a:rPr lang="ru-RU" sz="2400" dirty="0"/>
              <a:t>Тип</a:t>
            </a:r>
            <a:r>
              <a:rPr lang="en-US" sz="2400" dirty="0"/>
              <a:t>[</a:t>
            </a:r>
            <a:r>
              <a:rPr lang="ru-RU" sz="2400" dirty="0"/>
              <a:t>кол-во элементов</a:t>
            </a:r>
            <a:r>
              <a:rPr lang="en-US" sz="2400" dirty="0"/>
              <a:t>]</a:t>
            </a:r>
            <a:endParaRPr lang="ru-RU" sz="2400" dirty="0"/>
          </a:p>
          <a:p>
            <a:pPr>
              <a:lnSpc>
                <a:spcPct val="80000"/>
              </a:lnSpc>
            </a:pPr>
            <a:r>
              <a:rPr lang="ru-RU" dirty="0"/>
              <a:t>Оператор </a:t>
            </a:r>
            <a:r>
              <a:rPr lang="en-US" dirty="0"/>
              <a:t>delete </a:t>
            </a:r>
            <a:r>
              <a:rPr lang="ru-RU" dirty="0"/>
              <a:t>освобождает память, выделенную ранее оператором </a:t>
            </a:r>
            <a:r>
              <a:rPr lang="en-US" dirty="0"/>
              <a:t>new</a:t>
            </a:r>
            <a:endParaRPr lang="ru-RU" dirty="0"/>
          </a:p>
          <a:p>
            <a:pPr lvl="1">
              <a:lnSpc>
                <a:spcPct val="80000"/>
              </a:lnSpc>
            </a:pPr>
            <a:r>
              <a:rPr lang="en-US" sz="2400" dirty="0"/>
              <a:t>delete </a:t>
            </a:r>
            <a:r>
              <a:rPr lang="en-US" sz="2400" dirty="0" err="1"/>
              <a:t>pObject</a:t>
            </a:r>
            <a:r>
              <a:rPr lang="en-US" sz="2400" dirty="0"/>
              <a:t>;</a:t>
            </a:r>
          </a:p>
          <a:p>
            <a:pPr lvl="1">
              <a:lnSpc>
                <a:spcPct val="80000"/>
              </a:lnSpc>
            </a:pPr>
            <a:r>
              <a:rPr lang="en-US" sz="2400" dirty="0"/>
              <a:t>delete [] </a:t>
            </a:r>
            <a:r>
              <a:rPr lang="en-US" sz="2400" dirty="0" err="1"/>
              <a:t>pArray</a:t>
            </a:r>
            <a:r>
              <a:rPr lang="en-US" sz="2400" dirty="0"/>
              <a:t>;</a:t>
            </a:r>
            <a:endParaRPr lang="ru-RU" sz="2400" dirty="0"/>
          </a:p>
        </p:txBody>
      </p:sp>
    </p:spTree>
    <p:custDataLst>
      <p:tags r:id="rId1"/>
    </p:custDataLst>
    <p:extLst>
      <p:ext uri="{BB962C8B-B14F-4D97-AF65-F5344CB8AC3E}">
        <p14:creationId xmlns:p14="http://schemas.microsoft.com/office/powerpoint/2010/main" val="27427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5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fade">
                                      <p:cBhvr>
                                        <p:cTn id="12" dur="500"/>
                                        <p:tgtEl>
                                          <p:spTgt spid="4096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animEffect transition="in" filter="fade">
                                      <p:cBhvr>
                                        <p:cTn id="15" dur="500"/>
                                        <p:tgtEl>
                                          <p:spTgt spid="4096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0963">
                                            <p:txEl>
                                              <p:pRg st="3" end="3"/>
                                            </p:txEl>
                                          </p:spTgt>
                                        </p:tgtEl>
                                        <p:attrNameLst>
                                          <p:attrName>style.visibility</p:attrName>
                                        </p:attrNameLst>
                                      </p:cBhvr>
                                      <p:to>
                                        <p:strVal val="visible"/>
                                      </p:to>
                                    </p:set>
                                    <p:animEffect transition="in" filter="fade">
                                      <p:cBhvr>
                                        <p:cTn id="18" dur="500"/>
                                        <p:tgtEl>
                                          <p:spTgt spid="4096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0963">
                                            <p:txEl>
                                              <p:pRg st="4" end="4"/>
                                            </p:txEl>
                                          </p:spTgt>
                                        </p:tgtEl>
                                        <p:attrNameLst>
                                          <p:attrName>style.visibility</p:attrName>
                                        </p:attrNameLst>
                                      </p:cBhvr>
                                      <p:to>
                                        <p:strVal val="visible"/>
                                      </p:to>
                                    </p:set>
                                    <p:animEffect transition="in" filter="fade">
                                      <p:cBhvr>
                                        <p:cTn id="21" dur="500"/>
                                        <p:tgtEl>
                                          <p:spTgt spid="4096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0963">
                                            <p:txEl>
                                              <p:pRg st="5" end="5"/>
                                            </p:txEl>
                                          </p:spTgt>
                                        </p:tgtEl>
                                        <p:attrNameLst>
                                          <p:attrName>style.visibility</p:attrName>
                                        </p:attrNameLst>
                                      </p:cBhvr>
                                      <p:to>
                                        <p:strVal val="visible"/>
                                      </p:to>
                                    </p:set>
                                    <p:animEffect transition="in" filter="fade">
                                      <p:cBhvr>
                                        <p:cTn id="26" dur="500"/>
                                        <p:tgtEl>
                                          <p:spTgt spid="4096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963">
                                            <p:txEl>
                                              <p:pRg st="6" end="6"/>
                                            </p:txEl>
                                          </p:spTgt>
                                        </p:tgtEl>
                                        <p:attrNameLst>
                                          <p:attrName>style.visibility</p:attrName>
                                        </p:attrNameLst>
                                      </p:cBhvr>
                                      <p:to>
                                        <p:strVal val="visible"/>
                                      </p:to>
                                    </p:set>
                                    <p:animEffect transition="in" filter="fade">
                                      <p:cBhvr>
                                        <p:cTn id="29" dur="500"/>
                                        <p:tgtEl>
                                          <p:spTgt spid="4096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0963">
                                            <p:txEl>
                                              <p:pRg st="7" end="7"/>
                                            </p:txEl>
                                          </p:spTgt>
                                        </p:tgtEl>
                                        <p:attrNameLst>
                                          <p:attrName>style.visibility</p:attrName>
                                        </p:attrNameLst>
                                      </p:cBhvr>
                                      <p:to>
                                        <p:strVal val="visible"/>
                                      </p:to>
                                    </p:set>
                                    <p:animEffect transition="in" filter="fade">
                                      <p:cBhvr>
                                        <p:cTn id="32" dur="500"/>
                                        <p:tgtEl>
                                          <p:spTgt spid="409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Прочие средства работы с динамической памятью</a:t>
            </a:r>
          </a:p>
        </p:txBody>
      </p:sp>
      <p:sp>
        <p:nvSpPr>
          <p:cNvPr id="3" name="Содержимое 2"/>
          <p:cNvSpPr>
            <a:spLocks noGrp="1"/>
          </p:cNvSpPr>
          <p:nvPr>
            <p:ph idx="1"/>
          </p:nvPr>
        </p:nvSpPr>
        <p:spPr/>
        <p:txBody>
          <a:bodyPr>
            <a:normAutofit/>
          </a:bodyPr>
          <a:lstStyle/>
          <a:p>
            <a:r>
              <a:rPr lang="ru-RU" dirty="0"/>
              <a:t>В стандартной библиотеке языка </a:t>
            </a:r>
            <a:r>
              <a:rPr lang="en-US" dirty="0"/>
              <a:t>C</a:t>
            </a:r>
            <a:r>
              <a:rPr lang="ru-RU" dirty="0"/>
              <a:t> для работы с динамической памятью служат функции:</a:t>
            </a:r>
          </a:p>
          <a:p>
            <a:pPr lvl="1"/>
            <a:r>
              <a:rPr lang="en-US" dirty="0" err="1"/>
              <a:t>malloc</a:t>
            </a:r>
            <a:endParaRPr lang="en-US" dirty="0"/>
          </a:p>
          <a:p>
            <a:pPr lvl="1"/>
            <a:r>
              <a:rPr lang="en-US" dirty="0" err="1"/>
              <a:t>calloc</a:t>
            </a:r>
            <a:endParaRPr lang="en-US" dirty="0"/>
          </a:p>
          <a:p>
            <a:pPr lvl="1"/>
            <a:r>
              <a:rPr lang="en-US" dirty="0" err="1"/>
              <a:t>realloc</a:t>
            </a:r>
            <a:endParaRPr lang="en-US" dirty="0"/>
          </a:p>
          <a:p>
            <a:pPr lvl="1"/>
            <a:r>
              <a:rPr lang="en-US" dirty="0"/>
              <a:t>free</a:t>
            </a:r>
          </a:p>
          <a:p>
            <a:r>
              <a:rPr lang="ru-RU" dirty="0"/>
              <a:t>Существуют средства работы с динамической памятью, зависящие от используемой ОС или используемых компонентов</a:t>
            </a:r>
          </a:p>
        </p:txBody>
      </p:sp>
    </p:spTree>
    <p:extLst>
      <p:ext uri="{BB962C8B-B14F-4D97-AF65-F5344CB8AC3E}">
        <p14:creationId xmlns:p14="http://schemas.microsoft.com/office/powerpoint/2010/main" val="305012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a:bodyPr>
          <a:lstStyle/>
          <a:p>
            <a:pPr eaLnBrk="1" hangingPunct="1"/>
            <a:r>
              <a:rPr lang="ru-RU"/>
              <a:t>Функции </a:t>
            </a:r>
            <a:r>
              <a:rPr lang="en-US"/>
              <a:t>memcpy, memset </a:t>
            </a:r>
            <a:r>
              <a:rPr lang="ru-RU"/>
              <a:t>и </a:t>
            </a:r>
            <a:r>
              <a:rPr lang="en-US"/>
              <a:t>memmove</a:t>
            </a:r>
            <a:endParaRPr lang="ru-RU"/>
          </a:p>
        </p:txBody>
      </p:sp>
      <p:sp>
        <p:nvSpPr>
          <p:cNvPr id="49155" name="Rectangle 3"/>
          <p:cNvSpPr>
            <a:spLocks noGrp="1" noChangeArrowheads="1"/>
          </p:cNvSpPr>
          <p:nvPr>
            <p:ph idx="1"/>
          </p:nvPr>
        </p:nvSpPr>
        <p:spPr>
          <a:xfrm>
            <a:off x="2514600" y="2017714"/>
            <a:ext cx="7964488" cy="4840287"/>
          </a:xfrm>
        </p:spPr>
        <p:txBody>
          <a:bodyPr/>
          <a:lstStyle/>
          <a:p>
            <a:pPr eaLnBrk="1" hangingPunct="1">
              <a:lnSpc>
                <a:spcPct val="80000"/>
              </a:lnSpc>
            </a:pPr>
            <a:r>
              <a:rPr lang="ru-RU" sz="2800" dirty="0"/>
              <a:t>Функция </a:t>
            </a:r>
            <a:r>
              <a:rPr lang="en-US" sz="2800" b="1" dirty="0" err="1"/>
              <a:t>memcpy</a:t>
            </a:r>
            <a:r>
              <a:rPr lang="ru-RU" sz="2800" dirty="0"/>
              <a:t> осуществляет копирование блока памяти из одного адреса в другой</a:t>
            </a:r>
            <a:endParaRPr lang="en-US" sz="2800" dirty="0"/>
          </a:p>
          <a:p>
            <a:pPr lvl="1" eaLnBrk="1" hangingPunct="1">
              <a:lnSpc>
                <a:spcPct val="80000"/>
              </a:lnSpc>
            </a:pPr>
            <a:r>
              <a:rPr lang="en-US" dirty="0"/>
              <a:t>void </a:t>
            </a:r>
            <a:r>
              <a:rPr lang="en-US" dirty="0" err="1"/>
              <a:t>memcpy</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memmove</a:t>
            </a:r>
            <a:r>
              <a:rPr lang="en-US" sz="2800" dirty="0"/>
              <a:t> </a:t>
            </a:r>
            <a:r>
              <a:rPr lang="ru-RU" sz="2800" dirty="0"/>
              <a:t>аналогична </a:t>
            </a:r>
            <a:r>
              <a:rPr lang="en-US" sz="2800" dirty="0" err="1"/>
              <a:t>memcpy</a:t>
            </a:r>
            <a:r>
              <a:rPr lang="en-US" sz="2800" dirty="0"/>
              <a:t>, </a:t>
            </a:r>
            <a:r>
              <a:rPr lang="ru-RU" sz="2800" dirty="0"/>
              <a:t>но корректно работает, если блоки перекрываются</a:t>
            </a:r>
          </a:p>
          <a:p>
            <a:pPr lvl="1" eaLnBrk="1" hangingPunct="1">
              <a:lnSpc>
                <a:spcPct val="80000"/>
              </a:lnSpc>
            </a:pPr>
            <a:r>
              <a:rPr lang="en-US" dirty="0"/>
              <a:t>void</a:t>
            </a:r>
            <a:r>
              <a:rPr lang="ru-RU" dirty="0"/>
              <a:t> </a:t>
            </a:r>
            <a:r>
              <a:rPr lang="en-US" dirty="0" err="1"/>
              <a:t>memmove</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memset</a:t>
            </a:r>
            <a:r>
              <a:rPr lang="en-US" sz="2800" dirty="0"/>
              <a:t> </a:t>
            </a:r>
            <a:r>
              <a:rPr lang="ru-RU" sz="2800" dirty="0"/>
              <a:t>заполняет область памяти определенным значением типа </a:t>
            </a:r>
            <a:r>
              <a:rPr lang="en-US" sz="2800" dirty="0"/>
              <a:t>char</a:t>
            </a:r>
            <a:endParaRPr lang="ru-RU" sz="2800" dirty="0"/>
          </a:p>
          <a:p>
            <a:pPr lvl="1" eaLnBrk="1" hangingPunct="1">
              <a:lnSpc>
                <a:spcPct val="80000"/>
              </a:lnSpc>
            </a:pPr>
            <a:r>
              <a:rPr lang="en-US" dirty="0"/>
              <a:t>void </a:t>
            </a:r>
            <a:r>
              <a:rPr lang="en-US" dirty="0" err="1"/>
              <a:t>memset</a:t>
            </a:r>
            <a:r>
              <a:rPr lang="en-US" dirty="0"/>
              <a:t>(void *</a:t>
            </a:r>
            <a:r>
              <a:rPr lang="en-US" dirty="0" err="1"/>
              <a:t>dst</a:t>
            </a:r>
            <a:r>
              <a:rPr lang="en-US" dirty="0"/>
              <a:t>, </a:t>
            </a:r>
            <a:r>
              <a:rPr lang="en-US" dirty="0" err="1"/>
              <a:t>int</a:t>
            </a:r>
            <a:r>
              <a:rPr lang="en-US" dirty="0"/>
              <a:t> c, </a:t>
            </a:r>
            <a:r>
              <a:rPr lang="en-US" dirty="0" err="1"/>
              <a:t>size_t</a:t>
            </a:r>
            <a:r>
              <a:rPr lang="en-US" dirty="0"/>
              <a:t> count)</a:t>
            </a:r>
            <a:endParaRPr lang="ru-RU" dirty="0"/>
          </a:p>
        </p:txBody>
      </p:sp>
    </p:spTree>
    <p:custDataLst>
      <p:tags r:id="rId1"/>
    </p:custDataLst>
    <p:extLst>
      <p:ext uri="{BB962C8B-B14F-4D97-AF65-F5344CB8AC3E}">
        <p14:creationId xmlns:p14="http://schemas.microsoft.com/office/powerpoint/2010/main" val="15047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20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2000"/>
                                        <p:tgtEl>
                                          <p:spTgt spid="4915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fade">
                                      <p:cBhvr>
                                        <p:cTn id="18" dur="2000"/>
                                        <p:tgtEl>
                                          <p:spTgt spid="491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fade">
                                      <p:cBhvr>
                                        <p:cTn id="23" dur="2000"/>
                                        <p:tgtEl>
                                          <p:spTgt spid="4915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155">
                                            <p:txEl>
                                              <p:pRg st="5" end="5"/>
                                            </p:txEl>
                                          </p:spTgt>
                                        </p:tgtEl>
                                        <p:attrNameLst>
                                          <p:attrName>style.visibility</p:attrName>
                                        </p:attrNameLst>
                                      </p:cBhvr>
                                      <p:to>
                                        <p:strVal val="visible"/>
                                      </p:to>
                                    </p:set>
                                    <p:animEffect transition="in" filter="fade">
                                      <p:cBhvr>
                                        <p:cTn id="26" dur="20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defRPr/>
            </a:pPr>
            <a:r>
              <a:rPr lang="ru-RU"/>
              <a:t>Пример</a:t>
            </a:r>
          </a:p>
        </p:txBody>
      </p:sp>
      <p:sp>
        <p:nvSpPr>
          <p:cNvPr id="105475" name="Text Box 4"/>
          <p:cNvSpPr txBox="1">
            <a:spLocks noChangeArrowheads="1"/>
          </p:cNvSpPr>
          <p:nvPr/>
        </p:nvSpPr>
        <p:spPr bwMode="auto">
          <a:xfrm>
            <a:off x="2743201" y="2225676"/>
            <a:ext cx="6112571" cy="3139321"/>
          </a:xfrm>
          <a:prstGeom prst="rect">
            <a:avLst/>
          </a:prstGeom>
          <a:noFill/>
          <a:ln w="9525">
            <a:noFill/>
            <a:miter lim="800000"/>
            <a:headEnd/>
            <a:tailEnd/>
          </a:ln>
        </p:spPr>
        <p:txBody>
          <a:bodyPr wrap="none">
            <a:spAutoFit/>
          </a:bodyPr>
          <a:lstStyle/>
          <a:p>
            <a:r>
              <a:rPr lang="en-US" b="1">
                <a:latin typeface="Courier New" pitchFamily="49" charset="0"/>
              </a:rPr>
              <a:t>int n = 30;</a:t>
            </a:r>
          </a:p>
          <a:p>
            <a:endParaRPr lang="en-US" i="1">
              <a:latin typeface="Courier New" pitchFamily="49" charset="0"/>
            </a:endParaRPr>
          </a:p>
          <a:p>
            <a:r>
              <a:rPr lang="en-US" i="1">
                <a:latin typeface="Courier New" pitchFamily="49" charset="0"/>
              </a:rPr>
              <a:t>// </a:t>
            </a:r>
            <a:r>
              <a:rPr lang="ru-RU" i="1">
                <a:latin typeface="Courier New" pitchFamily="49" charset="0"/>
              </a:rPr>
              <a:t>выделяем память</a:t>
            </a:r>
            <a:r>
              <a:rPr lang="en-US" i="1">
                <a:latin typeface="Courier New" pitchFamily="49" charset="0"/>
              </a:rPr>
              <a:t> </a:t>
            </a:r>
            <a:r>
              <a:rPr lang="ru-RU" i="1">
                <a:latin typeface="Courier New" pitchFamily="49" charset="0"/>
              </a:rPr>
              <a:t>под </a:t>
            </a:r>
            <a:r>
              <a:rPr lang="en-US" i="1">
                <a:latin typeface="Courier New" pitchFamily="49" charset="0"/>
              </a:rPr>
              <a:t>n </a:t>
            </a:r>
            <a:r>
              <a:rPr lang="ru-RU" i="1">
                <a:latin typeface="Courier New" pitchFamily="49" charset="0"/>
              </a:rPr>
              <a:t>элементов типа </a:t>
            </a:r>
            <a:r>
              <a:rPr lang="en-US" i="1">
                <a:latin typeface="Courier New" pitchFamily="49" charset="0"/>
              </a:rPr>
              <a:t>int</a:t>
            </a:r>
          </a:p>
          <a:p>
            <a:r>
              <a:rPr lang="en-US" b="1">
                <a:latin typeface="Courier New" pitchFamily="49" charset="0"/>
              </a:rPr>
              <a:t>int * arr = (int*)malloc(sizeof(int) * n);</a:t>
            </a:r>
          </a:p>
          <a:p>
            <a:endParaRPr lang="en-US" b="1">
              <a:latin typeface="Courier New" pitchFamily="49" charset="0"/>
            </a:endParaRPr>
          </a:p>
          <a:p>
            <a:r>
              <a:rPr lang="en-US" b="1">
                <a:latin typeface="Courier New" pitchFamily="49" charset="0"/>
              </a:rPr>
              <a:t>memset(arr, 1, sizeof(int) * n);</a:t>
            </a:r>
          </a:p>
          <a:p>
            <a:endParaRPr lang="en-US" b="1">
              <a:latin typeface="Courier New" pitchFamily="49" charset="0"/>
            </a:endParaRPr>
          </a:p>
          <a:p>
            <a:r>
              <a:rPr lang="en-US" b="1">
                <a:latin typeface="Courier New" pitchFamily="49" charset="0"/>
              </a:rPr>
              <a:t>arr[0] = 5;</a:t>
            </a:r>
          </a:p>
          <a:p>
            <a:endParaRPr lang="en-US" b="1">
              <a:latin typeface="Courier New" pitchFamily="49" charset="0"/>
            </a:endParaRPr>
          </a:p>
          <a:p>
            <a:r>
              <a:rPr lang="en-US" b="1">
                <a:latin typeface="Courier New" pitchFamily="49" charset="0"/>
              </a:rPr>
              <a:t>free(arr);</a:t>
            </a:r>
          </a:p>
          <a:p>
            <a:r>
              <a:rPr lang="en-US" b="1">
                <a:latin typeface="Courier New" pitchFamily="49" charset="0"/>
              </a:rPr>
              <a:t>arr = NULL;</a:t>
            </a:r>
            <a:endParaRPr lang="ru-RU" b="1">
              <a:latin typeface="Courier New" pitchFamily="49" charset="0"/>
            </a:endParaRPr>
          </a:p>
        </p:txBody>
      </p:sp>
    </p:spTree>
    <p:custDataLst>
      <p:tags r:id="rId1"/>
    </p:custDataLst>
    <p:extLst>
      <p:ext uri="{BB962C8B-B14F-4D97-AF65-F5344CB8AC3E}">
        <p14:creationId xmlns:p14="http://schemas.microsoft.com/office/powerpoint/2010/main" val="3793733750"/>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Правила корректной работы с динамической памятью</a:t>
            </a:r>
          </a:p>
        </p:txBody>
      </p:sp>
      <p:sp>
        <p:nvSpPr>
          <p:cNvPr id="3" name="Объект 2"/>
          <p:cNvSpPr>
            <a:spLocks noGrp="1"/>
          </p:cNvSpPr>
          <p:nvPr>
            <p:ph idx="1"/>
          </p:nvPr>
        </p:nvSpPr>
        <p:spPr/>
        <p:txBody>
          <a:bodyPr>
            <a:normAutofit fontScale="85000" lnSpcReduction="20000"/>
          </a:bodyPr>
          <a:lstStyle/>
          <a:p>
            <a:r>
              <a:rPr lang="ru-RU" dirty="0"/>
              <a:t>Объекты, выделенные при помощи оператора </a:t>
            </a:r>
            <a:r>
              <a:rPr lang="en-US" b="1" dirty="0"/>
              <a:t>new</a:t>
            </a:r>
            <a:r>
              <a:rPr lang="en-US" dirty="0"/>
              <a:t> </a:t>
            </a:r>
            <a:r>
              <a:rPr lang="ru-RU" dirty="0"/>
              <a:t>должны быть удалены при помощи оператора </a:t>
            </a:r>
            <a:r>
              <a:rPr lang="en-US" b="1" dirty="0"/>
              <a:t>delete</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a:t>
            </a:r>
          </a:p>
          <a:p>
            <a:r>
              <a:rPr lang="ru-RU" dirty="0"/>
              <a:t>Массивы объектов, выделенные при помощи оператора </a:t>
            </a:r>
            <a:r>
              <a:rPr lang="en-US" dirty="0"/>
              <a:t>new []</a:t>
            </a:r>
            <a:r>
              <a:rPr lang="ru-RU" dirty="0"/>
              <a:t> должны быть удалены при помощи оператора </a:t>
            </a:r>
            <a:r>
              <a:rPr lang="en-US" dirty="0"/>
              <a:t>delete []</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a:t>
            </a:r>
          </a:p>
          <a:p>
            <a:r>
              <a:rPr lang="ru-RU" dirty="0"/>
              <a:t>Блоки памяти, выделенные при помощи функции </a:t>
            </a:r>
            <a:r>
              <a:rPr lang="en-US" dirty="0" err="1"/>
              <a:t>malloc</a:t>
            </a:r>
            <a:r>
              <a:rPr lang="en-US" dirty="0"/>
              <a:t> (</a:t>
            </a:r>
            <a:r>
              <a:rPr lang="en-US" dirty="0" err="1"/>
              <a:t>realloc</a:t>
            </a:r>
            <a:r>
              <a:rPr lang="en-US" dirty="0"/>
              <a:t>, </a:t>
            </a:r>
            <a:r>
              <a:rPr lang="en-US" dirty="0" err="1"/>
              <a:t>calloc</a:t>
            </a:r>
            <a:r>
              <a:rPr lang="en-US" dirty="0"/>
              <a:t>) </a:t>
            </a:r>
            <a:r>
              <a:rPr lang="ru-RU" dirty="0"/>
              <a:t>должны быть освобождены при помощи функции </a:t>
            </a:r>
            <a:r>
              <a:rPr lang="en-US" dirty="0"/>
              <a:t>free</a:t>
            </a:r>
            <a:endParaRPr lang="ru-RU" dirty="0"/>
          </a:p>
          <a:p>
            <a:pPr lvl="1"/>
            <a:r>
              <a:rPr lang="en-US" b="1" dirty="0">
                <a:latin typeface="Courier New" panose="02070309020205020404" pitchFamily="49" charset="0"/>
                <a:cs typeface="Courier New" panose="02070309020205020404" pitchFamily="49" charset="0"/>
              </a:rPr>
              <a:t>void * p = </a:t>
            </a:r>
            <a:r>
              <a:rPr lang="en-US" b="1" dirty="0" err="1">
                <a:latin typeface="Courier New" panose="02070309020205020404" pitchFamily="49" charset="0"/>
                <a:cs typeface="Courier New" panose="02070309020205020404" pitchFamily="49" charset="0"/>
              </a:rPr>
              <a:t>malloc</a:t>
            </a:r>
            <a:r>
              <a:rPr lang="en-US" b="1" dirty="0">
                <a:latin typeface="Courier New" panose="02070309020205020404" pitchFamily="49" charset="0"/>
                <a:cs typeface="Courier New" panose="02070309020205020404" pitchFamily="49" charset="0"/>
              </a:rPr>
              <a:t>(1000);</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free(p);</a:t>
            </a:r>
            <a:endParaRPr lang="ru-RU" b="1" dirty="0">
              <a:latin typeface="Courier New" panose="02070309020205020404" pitchFamily="49" charset="0"/>
              <a:cs typeface="Courier New" panose="02070309020205020404" pitchFamily="49" charset="0"/>
            </a:endParaRPr>
          </a:p>
          <a:p>
            <a:r>
              <a:rPr lang="ru-RU" dirty="0">
                <a:cs typeface="Courier New" panose="02070309020205020404" pitchFamily="49" charset="0"/>
              </a:rPr>
              <a:t>Использование «непарных» средств освобождения памяти приведет к неопределенному поведению</a:t>
            </a:r>
            <a:endParaRPr lang="en-US" dirty="0">
              <a:cs typeface="Courier New" panose="02070309020205020404" pitchFamily="49" charset="0"/>
            </a:endParaRPr>
          </a:p>
        </p:txBody>
      </p:sp>
    </p:spTree>
    <p:extLst>
      <p:ext uri="{BB962C8B-B14F-4D97-AF65-F5344CB8AC3E}">
        <p14:creationId xmlns:p14="http://schemas.microsoft.com/office/powerpoint/2010/main" val="163962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Проблемы ручного управления памятью</a:t>
            </a:r>
          </a:p>
        </p:txBody>
      </p:sp>
      <p:sp>
        <p:nvSpPr>
          <p:cNvPr id="3" name="Объект 2"/>
          <p:cNvSpPr>
            <a:spLocks noGrp="1"/>
          </p:cNvSpPr>
          <p:nvPr>
            <p:ph idx="1"/>
          </p:nvPr>
        </p:nvSpPr>
        <p:spPr/>
        <p:txBody>
          <a:bodyPr>
            <a:normAutofit/>
          </a:bodyPr>
          <a:lstStyle/>
          <a:p>
            <a:r>
              <a:rPr lang="ru-RU" dirty="0"/>
              <a:t>«Висячие ссылки» </a:t>
            </a:r>
            <a:r>
              <a:rPr lang="en-US" dirty="0"/>
              <a:t>(dangling pointer)</a:t>
            </a:r>
            <a:endParaRPr lang="ru-RU" dirty="0"/>
          </a:p>
          <a:p>
            <a:pPr lvl="1"/>
            <a:r>
              <a:rPr lang="ru-RU" dirty="0"/>
              <a:t>После удаления объекта все указатели на него становятся «висячими»</a:t>
            </a:r>
          </a:p>
          <a:p>
            <a:pPr lvl="2"/>
            <a:r>
              <a:rPr lang="ru-RU" dirty="0"/>
              <a:t>Область памяти может быть отдана ОС и стать недоступной, либо использоваться новым объектом</a:t>
            </a:r>
          </a:p>
          <a:p>
            <a:pPr lvl="2"/>
            <a:r>
              <a:rPr lang="ru-RU" dirty="0"/>
              <a:t>Разыменование или попытка повторного удаления приведет либо к аварийной остановке программы, либо к неопределенному поведению</a:t>
            </a:r>
          </a:p>
          <a:p>
            <a:pPr lvl="1"/>
            <a:r>
              <a:rPr lang="ru-RU" dirty="0"/>
              <a:t>Причина возникновения: неправильная оценка времени жизни объекта – команда удаления объекта вызывается до окончания его использования в программе</a:t>
            </a:r>
          </a:p>
        </p:txBody>
      </p:sp>
    </p:spTree>
    <p:extLst>
      <p:ext uri="{BB962C8B-B14F-4D97-AF65-F5344CB8AC3E}">
        <p14:creationId xmlns:p14="http://schemas.microsoft.com/office/powerpoint/2010/main" val="1097803899"/>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4800" dirty="0"/>
              <a:t>Проблемы ручного управления памятью (продолжение)</a:t>
            </a:r>
          </a:p>
        </p:txBody>
      </p:sp>
      <p:sp>
        <p:nvSpPr>
          <p:cNvPr id="3" name="Объект 2"/>
          <p:cNvSpPr>
            <a:spLocks noGrp="1"/>
          </p:cNvSpPr>
          <p:nvPr>
            <p:ph idx="1"/>
          </p:nvPr>
        </p:nvSpPr>
        <p:spPr/>
        <p:txBody>
          <a:bodyPr>
            <a:normAutofit/>
          </a:bodyPr>
          <a:lstStyle/>
          <a:p>
            <a:r>
              <a:rPr lang="ru-RU" dirty="0"/>
              <a:t>Утечка памяти (</a:t>
            </a:r>
            <a:r>
              <a:rPr lang="en-US" dirty="0"/>
              <a:t>Memory Leak)</a:t>
            </a:r>
            <a:endParaRPr lang="ru-RU" dirty="0"/>
          </a:p>
          <a:p>
            <a:pPr lvl="1"/>
            <a:r>
              <a:rPr lang="ru-RU" dirty="0"/>
              <a:t>Причины:</a:t>
            </a:r>
          </a:p>
          <a:p>
            <a:pPr lvl="2"/>
            <a:r>
              <a:rPr lang="ru-RU" dirty="0"/>
              <a:t>Программист не удалил объект после завершения использования</a:t>
            </a:r>
          </a:p>
          <a:p>
            <a:pPr lvl="2"/>
            <a:r>
              <a:rPr lang="ru-RU" dirty="0"/>
              <a:t>Ссылающемуся на объект указателю присвоено новое значение, тогда как на объект нет других ссылок</a:t>
            </a:r>
          </a:p>
          <a:p>
            <a:pPr lvl="3"/>
            <a:r>
              <a:rPr lang="ru-RU" dirty="0"/>
              <a:t>Объект становится недоступен </a:t>
            </a:r>
            <a:r>
              <a:rPr lang="ru-RU" dirty="0" err="1"/>
              <a:t>программно</a:t>
            </a:r>
            <a:r>
              <a:rPr lang="ru-RU" dirty="0"/>
              <a:t>, но продолжает занимать память</a:t>
            </a:r>
          </a:p>
          <a:p>
            <a:pPr lvl="1"/>
            <a:r>
              <a:rPr lang="ru-RU" dirty="0"/>
              <a:t>Следствие</a:t>
            </a:r>
          </a:p>
          <a:p>
            <a:pPr lvl="2"/>
            <a:r>
              <a:rPr lang="ru-RU" dirty="0"/>
              <a:t>Программа все больше и больше потребляет памяти, замедляя работу системы, пока не исчерпает доступный объем адресного пространства и не завершится с ошибкой</a:t>
            </a:r>
          </a:p>
        </p:txBody>
      </p:sp>
    </p:spTree>
    <p:extLst>
      <p:ext uri="{BB962C8B-B14F-4D97-AF65-F5344CB8AC3E}">
        <p14:creationId xmlns:p14="http://schemas.microsoft.com/office/powerpoint/2010/main" val="1872691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dirty="0"/>
              <a:t>Представление целых чисел в памяти компьютера</a:t>
            </a:r>
          </a:p>
        </p:txBody>
      </p:sp>
      <p:sp>
        <p:nvSpPr>
          <p:cNvPr id="5" name="Содержимое 4"/>
          <p:cNvSpPr>
            <a:spLocks noGrp="1"/>
          </p:cNvSpPr>
          <p:nvPr>
            <p:ph idx="1"/>
          </p:nvPr>
        </p:nvSpPr>
        <p:spPr/>
        <p:txBody>
          <a:bodyPr>
            <a:normAutofit/>
          </a:bodyPr>
          <a:lstStyle/>
          <a:p>
            <a:r>
              <a:rPr lang="ru-RU" dirty="0"/>
              <a:t>Тип </a:t>
            </a:r>
            <a:r>
              <a:rPr lang="en-US" dirty="0"/>
              <a:t>char </a:t>
            </a:r>
            <a:r>
              <a:rPr lang="ru-RU" dirty="0"/>
              <a:t>занимает одну ячейку памяти (байт) размером, как правило, 8 бит</a:t>
            </a:r>
          </a:p>
          <a:p>
            <a:r>
              <a:rPr lang="ru-RU" dirty="0"/>
              <a:t>Размер </a:t>
            </a:r>
            <a:r>
              <a:rPr lang="en-US" dirty="0"/>
              <a:t>short </a:t>
            </a:r>
            <a:r>
              <a:rPr lang="ru-RU" dirty="0"/>
              <a:t>и</a:t>
            </a:r>
            <a:r>
              <a:rPr lang="en-US" dirty="0"/>
              <a:t> int</a:t>
            </a:r>
            <a:r>
              <a:rPr lang="ru-RU" dirty="0"/>
              <a:t> и </a:t>
            </a:r>
            <a:r>
              <a:rPr lang="en-US" dirty="0"/>
              <a:t>long</a:t>
            </a:r>
            <a:r>
              <a:rPr lang="ru-RU" dirty="0"/>
              <a:t> кратен размеру </a:t>
            </a:r>
            <a:r>
              <a:rPr lang="en-US" dirty="0"/>
              <a:t>char</a:t>
            </a:r>
          </a:p>
          <a:p>
            <a:pPr lvl="1"/>
            <a:r>
              <a:rPr lang="ru-RU" dirty="0"/>
              <a:t>Размер типа </a:t>
            </a:r>
            <a:r>
              <a:rPr lang="en-US" dirty="0"/>
              <a:t>short &lt;= </a:t>
            </a:r>
            <a:r>
              <a:rPr lang="ru-RU" dirty="0"/>
              <a:t>Размер типа </a:t>
            </a:r>
            <a:r>
              <a:rPr lang="en-US" dirty="0" err="1"/>
              <a:t>int</a:t>
            </a:r>
            <a:endParaRPr lang="en-US" dirty="0"/>
          </a:p>
          <a:p>
            <a:pPr lvl="1"/>
            <a:r>
              <a:rPr lang="ru-RU" dirty="0"/>
              <a:t>При этом число записывается в позиционной системе счисления с основанием 2</a:t>
            </a:r>
            <a:r>
              <a:rPr lang="ru-RU" baseline="30000" dirty="0"/>
              <a:t>разрядность байта</a:t>
            </a:r>
            <a:endParaRPr lang="ru-RU" dirty="0"/>
          </a:p>
          <a:p>
            <a:pPr lvl="1"/>
            <a:r>
              <a:rPr lang="ru-RU" dirty="0"/>
              <a:t>Порядок записи байтов, представляющих число в памяти, зависит от архитектуры системы</a:t>
            </a:r>
          </a:p>
          <a:p>
            <a:pPr lvl="2"/>
            <a:r>
              <a:rPr lang="en-US" dirty="0"/>
              <a:t>Little-endian, big-endian, middle-endian</a:t>
            </a:r>
            <a:endParaRPr lang="ru-RU" dirty="0"/>
          </a:p>
        </p:txBody>
      </p:sp>
    </p:spTree>
    <p:extLst>
      <p:ext uri="{BB962C8B-B14F-4D97-AF65-F5344CB8AC3E}">
        <p14:creationId xmlns:p14="http://schemas.microsoft.com/office/powerpoint/2010/main" val="71161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524000" y="117694"/>
            <a:ext cx="9186192" cy="6740307"/>
          </a:xfrm>
          <a:prstGeom prst="rect">
            <a:avLst/>
          </a:prstGeom>
        </p:spPr>
        <p:txBody>
          <a:bodyPr wrap="square">
            <a:spAutoFit/>
          </a:bodyPr>
          <a:lstStyle/>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pIntArray</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[100];</a:t>
            </a:r>
          </a:p>
          <a:p>
            <a:pPr defTabSz="179388"/>
            <a:r>
              <a:rPr lang="ru-RU" sz="1600" dirty="0">
                <a:solidFill>
                  <a:srgbClr val="6F008A"/>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free</a:t>
            </a:r>
            <a:r>
              <a:rPr lang="ru-RU" sz="1600" dirty="0">
                <a:solidFill>
                  <a:srgbClr val="FF0000"/>
                </a:solidFill>
                <a:highlight>
                  <a:srgbClr val="FFFFFF"/>
                </a:highlight>
                <a:latin typeface="Consolas" panose="020B0609020204030204" pitchFamily="49" charset="0"/>
              </a:rPr>
              <a:t>(</a:t>
            </a:r>
            <a:r>
              <a:rPr lang="ru-RU" sz="1600" dirty="0" err="1">
                <a:solidFill>
                  <a:srgbClr val="FF0000"/>
                </a:solidFill>
                <a:highlight>
                  <a:srgbClr val="FFFFFF"/>
                </a:highlight>
                <a:latin typeface="Consolas" panose="020B0609020204030204" pitchFamily="49" charset="0"/>
              </a:rPr>
              <a:t>pIntArray</a:t>
            </a:r>
            <a:r>
              <a:rPr lang="ru-RU" sz="1600" dirty="0">
                <a:solidFill>
                  <a:srgbClr val="FF0000"/>
                </a:solidFill>
                <a:highlight>
                  <a:srgbClr val="FFFFFF"/>
                </a:highlight>
                <a:latin typeface="Consolas" panose="020B0609020204030204" pitchFamily="49" charset="0"/>
              </a:rPr>
              <a:t>);</a:t>
            </a:r>
          </a:p>
          <a:p>
            <a:pPr defTabSz="179388"/>
            <a:r>
              <a:rPr lang="ru-RU" sz="1600" dirty="0">
                <a:solidFill>
                  <a:srgbClr val="FF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использование </a:t>
            </a:r>
            <a:r>
              <a:rPr lang="ru-RU" sz="1600" dirty="0" err="1">
                <a:solidFill>
                  <a:srgbClr val="008000"/>
                </a:solidFill>
                <a:highlight>
                  <a:srgbClr val="FFFFFF"/>
                </a:highlight>
                <a:latin typeface="Consolas" panose="020B0609020204030204" pitchFamily="49" charset="0"/>
              </a:rPr>
              <a:t>free</a:t>
            </a:r>
            <a:r>
              <a:rPr lang="ru-RU" sz="1600" dirty="0">
                <a:solidFill>
                  <a:srgbClr val="008000"/>
                </a:solidFill>
                <a:highlight>
                  <a:srgbClr val="FFFFFF"/>
                </a:highlight>
                <a:latin typeface="Consolas" panose="020B0609020204030204" pitchFamily="49" charset="0"/>
              </a:rPr>
              <a:t> вместо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pAnotherIntArray</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[10];</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delete</a:t>
            </a:r>
            <a:r>
              <a:rPr lang="ru-RU" sz="1600" dirty="0">
                <a:solidFill>
                  <a:srgbClr val="FF0000"/>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pAnotherIntArray</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использование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вместо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8000"/>
                </a:solidFill>
                <a:highlight>
                  <a:srgbClr val="FFFFFF"/>
                </a:highlight>
                <a:latin typeface="Consolas" panose="020B0609020204030204" pitchFamily="49" charset="0"/>
              </a:rPr>
              <a:t>	// Выделяем в куче один объект </a:t>
            </a:r>
            <a:r>
              <a:rPr lang="ru-RU" sz="1600" dirty="0" err="1">
                <a:solidFill>
                  <a:srgbClr val="008000"/>
                </a:solidFill>
                <a:highlight>
                  <a:srgbClr val="FFFFFF"/>
                </a:highlight>
                <a:latin typeface="Consolas" panose="020B0609020204030204" pitchFamily="49" charset="0"/>
              </a:rPr>
              <a:t>float</a:t>
            </a:r>
            <a:r>
              <a:rPr lang="ru-RU" sz="1600" dirty="0">
                <a:solidFill>
                  <a:srgbClr val="008000"/>
                </a:solidFill>
                <a:highlight>
                  <a:srgbClr val="FFFFFF"/>
                </a:highlight>
                <a:latin typeface="Consolas" panose="020B0609020204030204" pitchFamily="49" charset="0"/>
              </a:rPr>
              <a:t>, инициализируя его значением 100</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float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pFloat</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float</a:t>
            </a:r>
            <a:r>
              <a:rPr lang="en-US" sz="1600" dirty="0">
                <a:solidFill>
                  <a:srgbClr val="000000"/>
                </a:solidFill>
                <a:highlight>
                  <a:srgbClr val="FFFFFF"/>
                </a:highlight>
                <a:latin typeface="Consolas" panose="020B0609020204030204" pitchFamily="49" charset="0"/>
              </a:rPr>
              <a:t>(100); </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delete</a:t>
            </a:r>
            <a:r>
              <a:rPr lang="ru-RU" sz="1600" dirty="0">
                <a:solidFill>
                  <a:srgbClr val="FF0000"/>
                </a:solidFill>
                <a:highlight>
                  <a:srgbClr val="FFFFFF"/>
                </a:highlight>
                <a:latin typeface="Consolas" panose="020B0609020204030204" pitchFamily="49" charset="0"/>
              </a:rPr>
              <a:t> [] </a:t>
            </a:r>
            <a:r>
              <a:rPr lang="ru-RU" sz="1600" dirty="0" err="1">
                <a:solidFill>
                  <a:srgbClr val="FF0000"/>
                </a:solidFill>
                <a:highlight>
                  <a:srgbClr val="FFFFFF"/>
                </a:highlight>
                <a:latin typeface="Consolas" panose="020B0609020204030204" pitchFamily="49" charset="0"/>
              </a:rPr>
              <a:t>pFloat</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использование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 вместо </a:t>
            </a:r>
            <a:r>
              <a:rPr lang="ru-RU" sz="1600" dirty="0" err="1">
                <a:solidFill>
                  <a:srgbClr val="008000"/>
                </a:solidFill>
                <a:highlight>
                  <a:srgbClr val="FFFFFF"/>
                </a:highlight>
                <a:latin typeface="Consolas" panose="020B0609020204030204" pitchFamily="49" charset="0"/>
              </a:rPr>
              <a:t>delete</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myString</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[100];</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myString</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delete</a:t>
            </a:r>
            <a:r>
              <a:rPr lang="ru-RU" sz="1600" dirty="0">
                <a:solidFill>
                  <a:srgbClr val="FF0000"/>
                </a:solidFill>
                <a:highlight>
                  <a:srgbClr val="FFFFFF"/>
                </a:highlight>
                <a:latin typeface="Consolas" panose="020B0609020204030204" pitchFamily="49" charset="0"/>
              </a:rPr>
              <a:t> [] </a:t>
            </a:r>
            <a:r>
              <a:rPr lang="ru-RU" sz="1600" dirty="0" err="1">
                <a:solidFill>
                  <a:srgbClr val="FF0000"/>
                </a:solidFill>
                <a:highlight>
                  <a:srgbClr val="FFFFFF"/>
                </a:highlight>
                <a:latin typeface="Consolas" panose="020B0609020204030204" pitchFamily="49" charset="0"/>
              </a:rPr>
              <a:t>myString</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повторное удаление массива</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anotherString</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[10];</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anotherString</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80"/>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anotherString</a:t>
            </a:r>
            <a:r>
              <a:rPr lang="ru-RU" sz="1600" dirty="0">
                <a:solidFill>
                  <a:srgbClr val="FF0000"/>
                </a:solidFill>
                <a:highlight>
                  <a:srgbClr val="FFFFFF"/>
                </a:highlight>
                <a:latin typeface="Consolas" panose="020B0609020204030204" pitchFamily="49" charset="0"/>
              </a:rPr>
              <a:t>[0] = 'A</a:t>
            </a:r>
            <a:r>
              <a:rPr lang="en-US" sz="1600" dirty="0">
                <a:solidFill>
                  <a:srgbClr val="FF0000"/>
                </a:solidFill>
                <a:highlight>
                  <a:srgbClr val="FFFFFF"/>
                </a:highlight>
                <a:latin typeface="Consolas" panose="020B0609020204030204" pitchFamily="49" charset="0"/>
              </a:rPr>
              <a:t>'</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доступ к элементам удаленного массива</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void</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pData</a:t>
            </a:r>
            <a:r>
              <a:rPr lang="en-US" sz="1600" dirty="0">
                <a:solidFill>
                  <a:srgbClr val="000000"/>
                </a:solidFill>
                <a:highlight>
                  <a:srgbClr val="FFFFFF"/>
                </a:highlight>
                <a:latin typeface="Consolas" panose="020B0609020204030204" pitchFamily="49" charset="0"/>
              </a:rPr>
              <a:t> = </a:t>
            </a:r>
            <a:r>
              <a:rPr lang="en-US" sz="1600" dirty="0" err="1">
                <a:solidFill>
                  <a:srgbClr val="6F008A"/>
                </a:solidFill>
                <a:highlight>
                  <a:srgbClr val="FFFFFF"/>
                </a:highlight>
                <a:latin typeface="Consolas" panose="020B0609020204030204" pitchFamily="49" charset="0"/>
              </a:rPr>
              <a:t>malloc</a:t>
            </a:r>
            <a:r>
              <a:rPr lang="en-US" sz="1600" dirty="0">
                <a:solidFill>
                  <a:srgbClr val="000000"/>
                </a:solidFill>
                <a:highlight>
                  <a:srgbClr val="FFFFFF"/>
                </a:highlight>
                <a:latin typeface="Consolas" panose="020B0609020204030204" pitchFamily="49" charset="0"/>
              </a:rPr>
              <a:t>(100);</a:t>
            </a:r>
          </a:p>
          <a:p>
            <a:pPr defTabSz="179388"/>
            <a:r>
              <a:rPr lang="ru-RU" sz="1600" dirty="0">
                <a:solidFill>
                  <a:srgbClr val="6F008A"/>
                </a:solidFill>
                <a:highlight>
                  <a:srgbClr val="FFFFFF"/>
                </a:highlight>
                <a:latin typeface="Consolas" panose="020B0609020204030204" pitchFamily="49" charset="0"/>
              </a:rPr>
              <a:t>	</a:t>
            </a:r>
            <a:r>
              <a:rPr lang="en-US" sz="1600" dirty="0">
                <a:solidFill>
                  <a:srgbClr val="6F008A"/>
                </a:solidFill>
                <a:highlight>
                  <a:srgbClr val="FFFFFF"/>
                </a:highlight>
                <a:latin typeface="Consolas" panose="020B0609020204030204" pitchFamily="49" charset="0"/>
              </a:rPr>
              <a:t>free</a:t>
            </a:r>
            <a:r>
              <a:rPr lang="en-US" sz="1600" dirty="0">
                <a:solidFill>
                  <a:srgbClr val="000000"/>
                </a:solidFill>
                <a:highlight>
                  <a:srgbClr val="FFFFFF"/>
                </a:highlight>
                <a:latin typeface="Consolas" panose="020B0609020204030204" pitchFamily="49" charset="0"/>
              </a:rPr>
              <a:t>(</a:t>
            </a:r>
            <a:r>
              <a:rPr lang="en-US" sz="1600" dirty="0" err="1">
                <a:solidFill>
                  <a:srgbClr val="000080"/>
                </a:solidFill>
                <a:highlight>
                  <a:srgbClr val="FFFFFF"/>
                </a:highlight>
                <a:latin typeface="Consolas" panose="020B0609020204030204" pitchFamily="49" charset="0"/>
              </a:rPr>
              <a:t>pData</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6F008A"/>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free</a:t>
            </a:r>
            <a:r>
              <a:rPr lang="ru-RU" sz="1600" dirty="0">
                <a:solidFill>
                  <a:srgbClr val="FF0000"/>
                </a:solidFill>
                <a:highlight>
                  <a:srgbClr val="FFFFFF"/>
                </a:highlight>
                <a:latin typeface="Consolas" panose="020B0609020204030204" pitchFamily="49" charset="0"/>
              </a:rPr>
              <a:t>(</a:t>
            </a:r>
            <a:r>
              <a:rPr lang="ru-RU" sz="1600" dirty="0" err="1">
                <a:solidFill>
                  <a:srgbClr val="FF0000"/>
                </a:solidFill>
                <a:highlight>
                  <a:srgbClr val="FFFFFF"/>
                </a:highlight>
                <a:latin typeface="Consolas" panose="020B0609020204030204" pitchFamily="49" charset="0"/>
              </a:rPr>
              <a:t>pData</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повторное удаление блока данных</a:t>
            </a:r>
            <a:endParaRPr lang="ru-RU" sz="16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57353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fade">
                                      <p:cBhvr>
                                        <p:cTn id="20" dur="500"/>
                                        <p:tgtEl>
                                          <p:spTgt spid="5">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fade">
                                      <p:cBhvr>
                                        <p:cTn id="23" dur="500"/>
                                        <p:tgtEl>
                                          <p:spTgt spid="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500"/>
                                        <p:tgtEl>
                                          <p:spTgt spid="5">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fade">
                                      <p:cBhvr>
                                        <p:cTn id="33" dur="500"/>
                                        <p:tgtEl>
                                          <p:spTgt spid="5">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fade">
                                      <p:cBhvr>
                                        <p:cTn id="36" dur="500"/>
                                        <p:tgtEl>
                                          <p:spTgt spid="5">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animEffect transition="in" filter="fade">
                                      <p:cBhvr>
                                        <p:cTn id="39" dur="500"/>
                                        <p:tgtEl>
                                          <p:spTgt spid="5">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xEl>
                                              <p:pRg st="11" end="11"/>
                                            </p:txEl>
                                          </p:spTgt>
                                        </p:tgtEl>
                                        <p:attrNameLst>
                                          <p:attrName>style.visibility</p:attrName>
                                        </p:attrNameLst>
                                      </p:cBhvr>
                                      <p:to>
                                        <p:strVal val="visible"/>
                                      </p:to>
                                    </p:set>
                                    <p:animEffect transition="in" filter="fade">
                                      <p:cBhvr>
                                        <p:cTn id="44" dur="500"/>
                                        <p:tgtEl>
                                          <p:spTgt spid="5">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
                                            <p:txEl>
                                              <p:pRg st="13" end="13"/>
                                            </p:txEl>
                                          </p:spTgt>
                                        </p:tgtEl>
                                        <p:attrNameLst>
                                          <p:attrName>style.visibility</p:attrName>
                                        </p:attrNameLst>
                                      </p:cBhvr>
                                      <p:to>
                                        <p:strVal val="visible"/>
                                      </p:to>
                                    </p:set>
                                    <p:animEffect transition="in" filter="fade">
                                      <p:cBhvr>
                                        <p:cTn id="49" dur="500"/>
                                        <p:tgtEl>
                                          <p:spTgt spid="5">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5">
                                            <p:txEl>
                                              <p:pRg st="14" end="14"/>
                                            </p:txEl>
                                          </p:spTgt>
                                        </p:tgtEl>
                                        <p:attrNameLst>
                                          <p:attrName>style.visibility</p:attrName>
                                        </p:attrNameLst>
                                      </p:cBhvr>
                                      <p:to>
                                        <p:strVal val="visible"/>
                                      </p:to>
                                    </p:set>
                                    <p:animEffect transition="in" filter="fade">
                                      <p:cBhvr>
                                        <p:cTn id="52" dur="500"/>
                                        <p:tgtEl>
                                          <p:spTgt spid="5">
                                            <p:txEl>
                                              <p:pRg st="14" end="14"/>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animEffect transition="in" filter="fade">
                                      <p:cBhvr>
                                        <p:cTn id="55" dur="500"/>
                                        <p:tgtEl>
                                          <p:spTgt spid="5">
                                            <p:txEl>
                                              <p:pRg st="15" end="1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
                                            <p:txEl>
                                              <p:pRg st="16" end="16"/>
                                            </p:txEl>
                                          </p:spTgt>
                                        </p:tgtEl>
                                        <p:attrNameLst>
                                          <p:attrName>style.visibility</p:attrName>
                                        </p:attrNameLst>
                                      </p:cBhvr>
                                      <p:to>
                                        <p:strVal val="visible"/>
                                      </p:to>
                                    </p:set>
                                    <p:animEffect transition="in" filter="fade">
                                      <p:cBhvr>
                                        <p:cTn id="60" dur="500"/>
                                        <p:tgtEl>
                                          <p:spTgt spid="5">
                                            <p:txEl>
                                              <p:pRg st="16" end="1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
                                            <p:txEl>
                                              <p:pRg st="18" end="18"/>
                                            </p:txEl>
                                          </p:spTgt>
                                        </p:tgtEl>
                                        <p:attrNameLst>
                                          <p:attrName>style.visibility</p:attrName>
                                        </p:attrNameLst>
                                      </p:cBhvr>
                                      <p:to>
                                        <p:strVal val="visible"/>
                                      </p:to>
                                    </p:set>
                                    <p:animEffect transition="in" filter="fade">
                                      <p:cBhvr>
                                        <p:cTn id="65" dur="500"/>
                                        <p:tgtEl>
                                          <p:spTgt spid="5">
                                            <p:txEl>
                                              <p:pRg st="18" end="1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5">
                                            <p:txEl>
                                              <p:pRg st="19" end="19"/>
                                            </p:txEl>
                                          </p:spTgt>
                                        </p:tgtEl>
                                        <p:attrNameLst>
                                          <p:attrName>style.visibility</p:attrName>
                                        </p:attrNameLst>
                                      </p:cBhvr>
                                      <p:to>
                                        <p:strVal val="visible"/>
                                      </p:to>
                                    </p:set>
                                    <p:animEffect transition="in" filter="fade">
                                      <p:cBhvr>
                                        <p:cTn id="68" dur="500"/>
                                        <p:tgtEl>
                                          <p:spTgt spid="5">
                                            <p:txEl>
                                              <p:pRg st="19" end="19"/>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5">
                                            <p:txEl>
                                              <p:pRg st="20" end="20"/>
                                            </p:txEl>
                                          </p:spTgt>
                                        </p:tgtEl>
                                        <p:attrNameLst>
                                          <p:attrName>style.visibility</p:attrName>
                                        </p:attrNameLst>
                                      </p:cBhvr>
                                      <p:to>
                                        <p:strVal val="visible"/>
                                      </p:to>
                                    </p:set>
                                    <p:animEffect transition="in" filter="fade">
                                      <p:cBhvr>
                                        <p:cTn id="71" dur="500"/>
                                        <p:tgtEl>
                                          <p:spTgt spid="5">
                                            <p:txEl>
                                              <p:pRg st="20" end="2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5">
                                            <p:txEl>
                                              <p:pRg st="21" end="21"/>
                                            </p:txEl>
                                          </p:spTgt>
                                        </p:tgtEl>
                                        <p:attrNameLst>
                                          <p:attrName>style.visibility</p:attrName>
                                        </p:attrNameLst>
                                      </p:cBhvr>
                                      <p:to>
                                        <p:strVal val="visible"/>
                                      </p:to>
                                    </p:set>
                                    <p:animEffect transition="in" filter="fade">
                                      <p:cBhvr>
                                        <p:cTn id="76" dur="500"/>
                                        <p:tgtEl>
                                          <p:spTgt spid="5">
                                            <p:txEl>
                                              <p:pRg st="21" end="2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5">
                                            <p:txEl>
                                              <p:pRg st="23" end="23"/>
                                            </p:txEl>
                                          </p:spTgt>
                                        </p:tgtEl>
                                        <p:attrNameLst>
                                          <p:attrName>style.visibility</p:attrName>
                                        </p:attrNameLst>
                                      </p:cBhvr>
                                      <p:to>
                                        <p:strVal val="visible"/>
                                      </p:to>
                                    </p:set>
                                    <p:animEffect transition="in" filter="fade">
                                      <p:cBhvr>
                                        <p:cTn id="81" dur="500"/>
                                        <p:tgtEl>
                                          <p:spTgt spid="5">
                                            <p:txEl>
                                              <p:pRg st="23" end="23"/>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5">
                                            <p:txEl>
                                              <p:pRg st="24" end="24"/>
                                            </p:txEl>
                                          </p:spTgt>
                                        </p:tgtEl>
                                        <p:attrNameLst>
                                          <p:attrName>style.visibility</p:attrName>
                                        </p:attrNameLst>
                                      </p:cBhvr>
                                      <p:to>
                                        <p:strVal val="visible"/>
                                      </p:to>
                                    </p:set>
                                    <p:animEffect transition="in" filter="fade">
                                      <p:cBhvr>
                                        <p:cTn id="84" dur="500"/>
                                        <p:tgtEl>
                                          <p:spTgt spid="5">
                                            <p:txEl>
                                              <p:pRg st="24" end="24"/>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5">
                                            <p:txEl>
                                              <p:pRg st="25" end="25"/>
                                            </p:txEl>
                                          </p:spTgt>
                                        </p:tgtEl>
                                        <p:attrNameLst>
                                          <p:attrName>style.visibility</p:attrName>
                                        </p:attrNameLst>
                                      </p:cBhvr>
                                      <p:to>
                                        <p:strVal val="visible"/>
                                      </p:to>
                                    </p:set>
                                    <p:animEffect transition="in" filter="fade">
                                      <p:cBhvr>
                                        <p:cTn id="87" dur="500"/>
                                        <p:tgtEl>
                                          <p:spTgt spid="5">
                                            <p:txEl>
                                              <p:pRg st="25" end="2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
                                            <p:txEl>
                                              <p:pRg st="26" end="26"/>
                                            </p:txEl>
                                          </p:spTgt>
                                        </p:tgtEl>
                                        <p:attrNameLst>
                                          <p:attrName>style.visibility</p:attrName>
                                        </p:attrNameLst>
                                      </p:cBhvr>
                                      <p:to>
                                        <p:strVal val="visible"/>
                                      </p:to>
                                    </p:set>
                                    <p:animEffect transition="in" filter="fade">
                                      <p:cBhvr>
                                        <p:cTn id="92" dur="500"/>
                                        <p:tgtEl>
                                          <p:spTgt spid="5">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1844825"/>
            <a:ext cx="8856984" cy="4524315"/>
          </a:xfrm>
          <a:prstGeom prst="rect">
            <a:avLst/>
          </a:prstGeom>
        </p:spPr>
        <p:txBody>
          <a:bodyPr wrap="square">
            <a:spAutoFit/>
          </a:bodyPr>
          <a:lstStyle/>
          <a:p>
            <a:pPr defTabSz="179388"/>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a:solidFill>
                  <a:srgbClr val="880000"/>
                </a:solidFill>
                <a:highlight>
                  <a:srgbClr val="FFFFFF"/>
                </a:highlight>
                <a:latin typeface="Consolas" panose="020B0609020204030204" pitchFamily="49" charset="0"/>
              </a:rPr>
              <a:t>main</a:t>
            </a:r>
            <a:r>
              <a:rPr lang="en-US" sz="1600" dirty="0">
                <a:solidFill>
                  <a:srgbClr val="000000"/>
                </a:solidFill>
                <a:highlight>
                  <a:srgbClr val="FFFFFF"/>
                </a:highlight>
                <a:latin typeface="Consolas" panose="020B0609020204030204" pitchFamily="49" charset="0"/>
              </a:rPr>
              <a:t>(</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err="1">
                <a:solidFill>
                  <a:srgbClr val="000080"/>
                </a:solidFill>
                <a:highlight>
                  <a:srgbClr val="FFFFFF"/>
                </a:highlight>
                <a:latin typeface="Consolas" panose="020B0609020204030204" pitchFamily="49" charset="0"/>
              </a:rPr>
              <a:t>argc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 </a:t>
            </a:r>
            <a:r>
              <a:rPr lang="en-US" sz="1600" dirty="0" err="1">
                <a:solidFill>
                  <a:srgbClr val="000080"/>
                </a:solidFill>
                <a:highlight>
                  <a:srgbClr val="FFFFFF"/>
                </a:highlight>
                <a:latin typeface="Consolas" panose="020B0609020204030204" pitchFamily="49" charset="0"/>
              </a:rPr>
              <a:t>argv</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00"/>
                </a:solidFill>
                <a:highlight>
                  <a:srgbClr val="FFFFFF"/>
                </a:highlight>
                <a:latin typeface="Consolas" panose="020B0609020204030204" pitchFamily="49" charset="0"/>
              </a:rPr>
              <a:t>{</a:t>
            </a:r>
          </a:p>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someInt</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(11);</a:t>
            </a:r>
          </a:p>
          <a:p>
            <a:pPr defTabSz="179388"/>
            <a:r>
              <a:rPr lang="ru-RU" sz="1600" dirty="0">
                <a:solidFill>
                  <a:srgbClr val="000080"/>
                </a:solidFill>
                <a:highlight>
                  <a:srgbClr val="FFFFFF"/>
                </a:highlight>
                <a:latin typeface="Consolas" panose="020B0609020204030204" pitchFamily="49" charset="0"/>
              </a:rPr>
              <a:t>	</a:t>
            </a:r>
            <a:r>
              <a:rPr lang="ru-RU" sz="1600" dirty="0" err="1">
                <a:solidFill>
                  <a:srgbClr val="000080"/>
                </a:solidFill>
                <a:highlight>
                  <a:srgbClr val="FFFFFF"/>
                </a:highlight>
                <a:latin typeface="Consolas" panose="020B0609020204030204" pitchFamily="49" charset="0"/>
              </a:rPr>
              <a:t>someInt</a:t>
            </a:r>
            <a:r>
              <a:rPr lang="ru-RU" sz="1600" dirty="0">
                <a:solidFill>
                  <a:srgbClr val="000000"/>
                </a:solidFill>
                <a:highlight>
                  <a:srgbClr val="FFFFFF"/>
                </a:highlight>
                <a:latin typeface="Consolas" panose="020B0609020204030204" pitchFamily="49" charset="0"/>
              </a:rPr>
              <a:t> = </a:t>
            </a:r>
            <a:r>
              <a:rPr lang="ru-RU" sz="1600" dirty="0" err="1">
                <a:solidFill>
                  <a:srgbClr val="0000FF"/>
                </a:solidFill>
                <a:highlight>
                  <a:srgbClr val="FFFFFF"/>
                </a:highlight>
                <a:latin typeface="Consolas" panose="020B0609020204030204" pitchFamily="49" charset="0"/>
              </a:rPr>
              <a:t>new</a:t>
            </a:r>
            <a:r>
              <a:rPr lang="ru-RU" sz="1600" dirty="0">
                <a:solidFill>
                  <a:srgbClr val="000000"/>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int</a:t>
            </a:r>
            <a:r>
              <a:rPr lang="ru-RU" sz="1600" dirty="0">
                <a:solidFill>
                  <a:srgbClr val="000000"/>
                </a:solidFill>
                <a:highlight>
                  <a:srgbClr val="FFFFFF"/>
                </a:highlight>
                <a:latin typeface="Consolas" panose="020B0609020204030204" pitchFamily="49" charset="0"/>
              </a:rPr>
              <a:t>(12);</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a:t>
            </a:r>
            <a:r>
              <a:rPr lang="en-US" sz="1600" dirty="0" err="1">
                <a:solidFill>
                  <a:srgbClr val="000080"/>
                </a:solidFill>
                <a:highlight>
                  <a:srgbClr val="FFFFFF"/>
                </a:highlight>
                <a:latin typeface="Consolas" panose="020B0609020204030204" pitchFamily="49" charset="0"/>
              </a:rPr>
              <a:t>someInt</a:t>
            </a:r>
            <a:r>
              <a:rPr lang="en-US" sz="1600" dirty="0">
                <a:solidFill>
                  <a:srgbClr val="000000"/>
                </a:solidFill>
                <a:highlight>
                  <a:srgbClr val="FFFFFF"/>
                </a:highlight>
                <a:latin typeface="Consolas" panose="020B0609020204030204" pitchFamily="49" charset="0"/>
              </a:rPr>
              <a:t>;</a:t>
            </a: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Утечка памяти: старое значение указателя потеряно, память не освободить</a:t>
            </a:r>
            <a:endParaRPr lang="en-US"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int</a:t>
            </a:r>
            <a:r>
              <a:rPr lang="ru-RU" sz="1600" dirty="0">
                <a:solidFill>
                  <a:srgbClr val="000000"/>
                </a:solidFill>
                <a:highlight>
                  <a:srgbClr val="FFFFFF"/>
                </a:highlight>
                <a:latin typeface="Consolas" panose="020B0609020204030204" pitchFamily="49" charset="0"/>
              </a:rPr>
              <a:t> </a:t>
            </a:r>
            <a:r>
              <a:rPr lang="ru-RU" sz="1600" dirty="0" err="1">
                <a:solidFill>
                  <a:srgbClr val="000080"/>
                </a:solidFill>
                <a:highlight>
                  <a:srgbClr val="FFFFFF"/>
                </a:highlight>
                <a:latin typeface="Consolas" panose="020B0609020204030204" pitchFamily="49" charset="0"/>
              </a:rPr>
              <a:t>someValue</a:t>
            </a:r>
            <a:r>
              <a:rPr lang="ru-RU" sz="1600" dirty="0">
                <a:solidFill>
                  <a:srgbClr val="000000"/>
                </a:solidFill>
                <a:highlight>
                  <a:srgbClr val="FFFFFF"/>
                </a:highlight>
                <a:latin typeface="Consolas" panose="020B0609020204030204" pitchFamily="49" charset="0"/>
              </a:rPr>
              <a:t> = *(</a:t>
            </a:r>
            <a:r>
              <a:rPr lang="ru-RU" sz="1600" dirty="0" err="1">
                <a:solidFill>
                  <a:srgbClr val="0000FF"/>
                </a:solidFill>
                <a:highlight>
                  <a:srgbClr val="FFFFFF"/>
                </a:highlight>
                <a:latin typeface="Consolas" panose="020B0609020204030204" pitchFamily="49" charset="0"/>
              </a:rPr>
              <a:t>new</a:t>
            </a:r>
            <a:r>
              <a:rPr lang="ru-RU" sz="1600" dirty="0">
                <a:solidFill>
                  <a:srgbClr val="000000"/>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int</a:t>
            </a:r>
            <a:r>
              <a:rPr lang="ru-RU" sz="1600" dirty="0">
                <a:solidFill>
                  <a:srgbClr val="000000"/>
                </a:solidFill>
                <a:highlight>
                  <a:srgbClr val="FFFFFF"/>
                </a:highlight>
                <a:latin typeface="Consolas" panose="020B0609020204030204" pitchFamily="49" charset="0"/>
              </a:rPr>
              <a:t>(35));</a:t>
            </a:r>
            <a:endParaRPr lang="en-US" sz="1600" dirty="0">
              <a:solidFill>
                <a:srgbClr val="000000"/>
              </a:solidFill>
              <a:highlight>
                <a:srgbClr val="FFFFFF"/>
              </a:highlight>
              <a:latin typeface="Consolas" panose="020B0609020204030204" pitchFamily="49" charset="0"/>
            </a:endParaRP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Утечка памяти: выделили в куче, </a:t>
            </a:r>
            <a:r>
              <a:rPr lang="ru-RU" sz="1600" dirty="0" err="1">
                <a:solidFill>
                  <a:srgbClr val="008000"/>
                </a:solidFill>
                <a:highlight>
                  <a:srgbClr val="FFFFFF"/>
                </a:highlight>
                <a:latin typeface="Consolas" panose="020B0609020204030204" pitchFamily="49" charset="0"/>
              </a:rPr>
              <a:t>разыменовали</a:t>
            </a:r>
            <a:r>
              <a:rPr lang="ru-RU" sz="1600" dirty="0">
                <a:solidFill>
                  <a:srgbClr val="008000"/>
                </a:solidFill>
                <a:highlight>
                  <a:srgbClr val="FFFFFF"/>
                </a:highlight>
                <a:latin typeface="Consolas" panose="020B0609020204030204" pitchFamily="49" charset="0"/>
              </a:rPr>
              <a:t>, адрес потеряли</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a:solidFill>
                  <a:srgbClr val="000080"/>
                </a:solidFill>
                <a:highlight>
                  <a:srgbClr val="FFFFFF"/>
                </a:highlight>
                <a:latin typeface="Consolas" panose="020B0609020204030204" pitchFamily="49" charset="0"/>
              </a:rPr>
              <a:t>p</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(10);</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if</a:t>
            </a:r>
            <a:r>
              <a:rPr lang="en-US" sz="1600" dirty="0">
                <a:solidFill>
                  <a:srgbClr val="000000"/>
                </a:solidFill>
                <a:highlight>
                  <a:srgbClr val="FFFFFF"/>
                </a:highlight>
                <a:latin typeface="Consolas" panose="020B0609020204030204" pitchFamily="49" charset="0"/>
              </a:rPr>
              <a:t> (</a:t>
            </a:r>
            <a:r>
              <a:rPr lang="en-US" sz="1600" dirty="0" err="1">
                <a:solidFill>
                  <a:srgbClr val="6F008A"/>
                </a:solidFill>
                <a:highlight>
                  <a:srgbClr val="FFFFFF"/>
                </a:highlight>
                <a:latin typeface="Consolas" panose="020B0609020204030204" pitchFamily="49" charset="0"/>
              </a:rPr>
              <a:t>getchar</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'A'</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00"/>
                </a:solidFill>
                <a:highlight>
                  <a:srgbClr val="FFFFFF"/>
                </a:highlight>
                <a:latin typeface="Consolas" panose="020B0609020204030204" pitchFamily="49" charset="0"/>
              </a:rPr>
              <a:t>	{</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return</a:t>
            </a:r>
            <a:r>
              <a:rPr lang="ru-RU" sz="1600" dirty="0">
                <a:solidFill>
                  <a:srgbClr val="000000"/>
                </a:solidFill>
                <a:highlight>
                  <a:srgbClr val="FFFFFF"/>
                </a:highlight>
                <a:latin typeface="Consolas" panose="020B0609020204030204" pitchFamily="49" charset="0"/>
              </a:rPr>
              <a:t> 0;</a:t>
            </a:r>
          </a:p>
          <a:p>
            <a:pPr defTabSz="179388"/>
            <a:r>
              <a:rPr lang="ru-RU" sz="1600" dirty="0">
                <a:solidFill>
                  <a:srgbClr val="000000"/>
                </a:solidFill>
                <a:highlight>
                  <a:srgbClr val="FFFFFF"/>
                </a:highlight>
                <a:latin typeface="Consolas" panose="020B0609020204030204" pitchFamily="49" charset="0"/>
              </a:rPr>
              <a:t>	}</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a:t>
            </a:r>
            <a:r>
              <a:rPr lang="en-US" sz="1600" dirty="0">
                <a:solidFill>
                  <a:srgbClr val="000080"/>
                </a:solidFill>
                <a:highlight>
                  <a:srgbClr val="FFFFFF"/>
                </a:highlight>
                <a:latin typeface="Consolas" panose="020B0609020204030204" pitchFamily="49" charset="0"/>
              </a:rPr>
              <a:t>p</a:t>
            </a:r>
            <a:r>
              <a:rPr lang="en-US" sz="1600" dirty="0">
                <a:solidFill>
                  <a:srgbClr val="000000"/>
                </a:solidFill>
                <a:highlight>
                  <a:srgbClr val="FFFFFF"/>
                </a:highlight>
                <a:latin typeface="Consolas" panose="020B0609020204030204" pitchFamily="49" charset="0"/>
              </a:rPr>
              <a:t>;</a:t>
            </a: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Утечка памяти: забыли вызывать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p перед выходом из функции</a:t>
            </a:r>
            <a:endParaRPr lang="en-US"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a:t>
            </a:r>
            <a:endParaRPr lang="ru-RU" sz="1600" dirty="0"/>
          </a:p>
        </p:txBody>
      </p:sp>
    </p:spTree>
    <p:extLst>
      <p:ext uri="{BB962C8B-B14F-4D97-AF65-F5344CB8AC3E}">
        <p14:creationId xmlns:p14="http://schemas.microsoft.com/office/powerpoint/2010/main" val="232853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500"/>
                                        <p:tgtEl>
                                          <p:spTgt spid="3">
                                            <p:txEl>
                                              <p:pRg st="10" end="1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fade">
                                      <p:cBhvr>
                                        <p:cTn id="36" dur="500"/>
                                        <p:tgtEl>
                                          <p:spTgt spid="3">
                                            <p:txEl>
                                              <p:pRg st="11" end="1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animEffect transition="in" filter="fade">
                                      <p:cBhvr>
                                        <p:cTn id="45" dur="500"/>
                                        <p:tgtEl>
                                          <p:spTgt spid="3">
                                            <p:txEl>
                                              <p:pRg st="14" end="14"/>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5" end="15"/>
                                            </p:txEl>
                                          </p:spTgt>
                                        </p:tgtEl>
                                        <p:attrNameLst>
                                          <p:attrName>style.visibility</p:attrName>
                                        </p:attrNameLst>
                                      </p:cBhvr>
                                      <p:to>
                                        <p:strVal val="visible"/>
                                      </p:to>
                                    </p:set>
                                    <p:animEffect transition="in" filter="fade">
                                      <p:cBhvr>
                                        <p:cTn id="48" dur="500"/>
                                        <p:tgtEl>
                                          <p:spTgt spid="3">
                                            <p:txEl>
                                              <p:pRg st="15" end="1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16" end="16"/>
                                            </p:txEl>
                                          </p:spTgt>
                                        </p:tgtEl>
                                        <p:attrNameLst>
                                          <p:attrName>style.visibility</p:attrName>
                                        </p:attrNameLst>
                                      </p:cBhvr>
                                      <p:to>
                                        <p:strVal val="visible"/>
                                      </p:to>
                                    </p:set>
                                    <p:animEffect transition="in" filter="fade">
                                      <p:cBhvr>
                                        <p:cTn id="53"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a:t>Как не прострелить себе ногу, программируя на </a:t>
            </a:r>
            <a:r>
              <a:rPr lang="en-US" dirty="0"/>
              <a:t>C++</a:t>
            </a:r>
            <a:endParaRPr lang="ru-RU" dirty="0"/>
          </a:p>
        </p:txBody>
      </p:sp>
      <p:sp>
        <p:nvSpPr>
          <p:cNvPr id="4" name="Объект 3"/>
          <p:cNvSpPr>
            <a:spLocks noGrp="1"/>
          </p:cNvSpPr>
          <p:nvPr>
            <p:ph idx="1"/>
          </p:nvPr>
        </p:nvSpPr>
        <p:spPr/>
        <p:txBody>
          <a:bodyPr>
            <a:normAutofit/>
          </a:bodyPr>
          <a:lstStyle/>
          <a:p>
            <a:r>
              <a:rPr lang="ru-RU" dirty="0"/>
              <a:t>Работа с указателями – сильная сторона </a:t>
            </a:r>
            <a:r>
              <a:rPr lang="en-US" dirty="0"/>
              <a:t>C++</a:t>
            </a:r>
            <a:r>
              <a:rPr lang="ru-RU" dirty="0"/>
              <a:t>, требующая большой внимательности и ответственности</a:t>
            </a:r>
          </a:p>
          <a:p>
            <a:r>
              <a:rPr lang="ru-RU" dirty="0"/>
              <a:t>Сведите к минимуму ручную работу с указателями и динамической памятью</a:t>
            </a:r>
          </a:p>
          <a:p>
            <a:pPr lvl="1"/>
            <a:r>
              <a:rPr lang="ru-RU" dirty="0"/>
              <a:t>Используйте контейнеры стандартной библиотеки </a:t>
            </a:r>
            <a:r>
              <a:rPr lang="en-US" dirty="0"/>
              <a:t>C++ </a:t>
            </a:r>
            <a:r>
              <a:rPr lang="ru-RU" dirty="0"/>
              <a:t>как альтернативу динамическим массивам</a:t>
            </a:r>
          </a:p>
          <a:p>
            <a:pPr lvl="1"/>
            <a:r>
              <a:rPr lang="ru-RU" dirty="0"/>
              <a:t>Используйте классы стандартных «умных указателей» для владения объектами в динамической памяти</a:t>
            </a:r>
          </a:p>
          <a:p>
            <a:pPr lvl="1"/>
            <a:r>
              <a:rPr lang="ru-RU" dirty="0"/>
              <a:t>Используйте иные проверенные временем библиотеки (например</a:t>
            </a:r>
            <a:r>
              <a:rPr lang="en-US" dirty="0"/>
              <a:t> boost)</a:t>
            </a:r>
            <a:endParaRPr lang="ru-RU" dirty="0"/>
          </a:p>
          <a:p>
            <a:pPr lvl="1"/>
            <a:r>
              <a:rPr lang="ru-RU" dirty="0"/>
              <a:t>Пишите свои умные обертки, автоматизирующие владение </a:t>
            </a:r>
            <a:r>
              <a:rPr lang="ru-RU" dirty="0" err="1"/>
              <a:t>ресурами</a:t>
            </a:r>
            <a:endParaRPr lang="ru-RU" dirty="0"/>
          </a:p>
        </p:txBody>
      </p:sp>
    </p:spTree>
    <p:extLst>
      <p:ext uri="{BB962C8B-B14F-4D97-AF65-F5344CB8AC3E}">
        <p14:creationId xmlns:p14="http://schemas.microsoft.com/office/powerpoint/2010/main" val="180344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 как у них?</a:t>
            </a:r>
          </a:p>
        </p:txBody>
      </p:sp>
      <p:sp>
        <p:nvSpPr>
          <p:cNvPr id="3" name="Объект 2"/>
          <p:cNvSpPr>
            <a:spLocks noGrp="1"/>
          </p:cNvSpPr>
          <p:nvPr>
            <p:ph idx="1"/>
          </p:nvPr>
        </p:nvSpPr>
        <p:spPr/>
        <p:txBody>
          <a:bodyPr>
            <a:normAutofit/>
          </a:bodyPr>
          <a:lstStyle/>
          <a:p>
            <a:r>
              <a:rPr lang="ru-RU" dirty="0"/>
              <a:t>Есть ЯВУ, использующие </a:t>
            </a:r>
            <a:r>
              <a:rPr lang="ru-RU" dirty="0">
                <a:hlinkClick r:id="rId3"/>
              </a:rPr>
              <a:t>сборку мусора</a:t>
            </a:r>
            <a:r>
              <a:rPr lang="ru-RU" dirty="0"/>
              <a:t> (</a:t>
            </a:r>
            <a:r>
              <a:rPr lang="en-US" dirty="0"/>
              <a:t>Garbage collection)</a:t>
            </a:r>
            <a:r>
              <a:rPr lang="ru-RU" dirty="0"/>
              <a:t>, например </a:t>
            </a:r>
            <a:r>
              <a:rPr lang="en-US" dirty="0"/>
              <a:t>Java, C#, JavaScript, D, Lisp, </a:t>
            </a:r>
            <a:r>
              <a:rPr lang="en-US" dirty="0" err="1"/>
              <a:t>ActionScript</a:t>
            </a:r>
            <a:r>
              <a:rPr lang="en-US" dirty="0"/>
              <a:t>, Objective C</a:t>
            </a:r>
            <a:r>
              <a:rPr lang="ru-RU" dirty="0"/>
              <a:t> и др.</a:t>
            </a:r>
          </a:p>
          <a:p>
            <a:pPr lvl="1"/>
            <a:r>
              <a:rPr lang="ru-RU" dirty="0"/>
              <a:t>Освобождение памяти от неиспользуемых объектов возлагается на среду исполнения</a:t>
            </a:r>
          </a:p>
          <a:p>
            <a:pPr lvl="1"/>
            <a:r>
              <a:rPr lang="ru-RU" dirty="0"/>
              <a:t>Свобода программиста по работе с указателями, адресной арифметикой в таких языках либо отсутствует, либо сильно ограничена</a:t>
            </a:r>
          </a:p>
          <a:p>
            <a:pPr lvl="1"/>
            <a:r>
              <a:rPr lang="ru-RU" dirty="0"/>
              <a:t>Возможны кратковременные замедления в работе программы в неопределенные моменты на время сборки мусора</a:t>
            </a:r>
          </a:p>
          <a:p>
            <a:pPr lvl="1"/>
            <a:r>
              <a:rPr lang="ru-RU" dirty="0"/>
              <a:t>Эффективная работа сборщика мусора возможна только при достаточном количестве свободной памяти</a:t>
            </a:r>
          </a:p>
          <a:p>
            <a:pPr lvl="1"/>
            <a:endParaRPr lang="ru-RU" dirty="0"/>
          </a:p>
        </p:txBody>
      </p:sp>
    </p:spTree>
    <p:extLst>
      <p:ext uri="{BB962C8B-B14F-4D97-AF65-F5344CB8AC3E}">
        <p14:creationId xmlns:p14="http://schemas.microsoft.com/office/powerpoint/2010/main" val="397411370"/>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Автоматический сборщик мусора – не панацея</a:t>
            </a:r>
          </a:p>
        </p:txBody>
      </p:sp>
      <p:sp>
        <p:nvSpPr>
          <p:cNvPr id="3" name="Объект 2"/>
          <p:cNvSpPr>
            <a:spLocks noGrp="1"/>
          </p:cNvSpPr>
          <p:nvPr>
            <p:ph idx="1"/>
          </p:nvPr>
        </p:nvSpPr>
        <p:spPr/>
        <p:txBody>
          <a:bodyPr>
            <a:normAutofit lnSpcReduction="10000"/>
          </a:bodyPr>
          <a:lstStyle/>
          <a:p>
            <a:r>
              <a:rPr lang="ru-RU" dirty="0"/>
              <a:t>Сборка мусора автоматизирует лишь работу с памятью, но не с другими </a:t>
            </a:r>
            <a:r>
              <a:rPr lang="ru-RU" dirty="0" err="1"/>
              <a:t>ресурами</a:t>
            </a:r>
            <a:r>
              <a:rPr lang="ru-RU" dirty="0"/>
              <a:t> (файлы, подключения к БД)</a:t>
            </a:r>
          </a:p>
          <a:p>
            <a:r>
              <a:rPr lang="ru-RU" dirty="0"/>
              <a:t>В некоторых языках есть возможность выполнить некоторый код непосредственно перед удалением объекта (</a:t>
            </a:r>
            <a:r>
              <a:rPr lang="ru-RU" dirty="0" err="1">
                <a:hlinkClick r:id="rId3"/>
              </a:rPr>
              <a:t>финализатор</a:t>
            </a:r>
            <a:r>
              <a:rPr lang="ru-RU" dirty="0"/>
              <a:t>) сборщиком мусора</a:t>
            </a:r>
          </a:p>
          <a:p>
            <a:pPr lvl="1"/>
            <a:r>
              <a:rPr lang="ru-RU" dirty="0"/>
              <a:t>Для управления ресурсами не годится, т.к. объект может использоваться (либо не удаляться сборщиком мусора) гораздо дольше, чем </a:t>
            </a:r>
            <a:r>
              <a:rPr lang="ru-RU" dirty="0" err="1"/>
              <a:t>владеемый</a:t>
            </a:r>
            <a:r>
              <a:rPr lang="ru-RU" dirty="0"/>
              <a:t> им ресурс, поэтому ресурсами приходится управлять вручную</a:t>
            </a:r>
          </a:p>
          <a:p>
            <a:r>
              <a:rPr lang="ru-RU" dirty="0"/>
              <a:t>Утечки памяти все равно возможны, если ссылка на ненужный более объект хранится в используемом объекте</a:t>
            </a:r>
          </a:p>
          <a:p>
            <a:pPr lvl="1"/>
            <a:r>
              <a:rPr lang="ru-RU" dirty="0"/>
              <a:t>В некоторых языках есть </a:t>
            </a:r>
            <a:r>
              <a:rPr lang="ru-RU" dirty="0">
                <a:hlinkClick r:id="rId4"/>
              </a:rPr>
              <a:t>слабые ссылки</a:t>
            </a:r>
            <a:endParaRPr lang="ru-RU" dirty="0"/>
          </a:p>
        </p:txBody>
      </p:sp>
    </p:spTree>
    <p:extLst>
      <p:ext uri="{BB962C8B-B14F-4D97-AF65-F5344CB8AC3E}">
        <p14:creationId xmlns:p14="http://schemas.microsoft.com/office/powerpoint/2010/main" val="195142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Программа </a:t>
            </a:r>
            <a:r>
              <a:rPr lang="en-US" dirty="0"/>
              <a:t>Hello, World!</a:t>
            </a:r>
            <a:endParaRPr lang="ru-RU" dirty="0"/>
          </a:p>
        </p:txBody>
      </p:sp>
      <p:sp>
        <p:nvSpPr>
          <p:cNvPr id="6" name="Прямоугольник 5"/>
          <p:cNvSpPr/>
          <p:nvPr/>
        </p:nvSpPr>
        <p:spPr>
          <a:xfrm>
            <a:off x="1055440" y="1412776"/>
            <a:ext cx="8630107" cy="2057423"/>
          </a:xfrm>
          <a:prstGeom prst="rect">
            <a:avLst/>
          </a:prstGeom>
        </p:spPr>
        <p:txBody>
          <a:bodyPr wrap="square">
            <a:spAutoFit/>
          </a:bodyPr>
          <a:lstStyle/>
          <a:p>
            <a:pPr defTabSz="444500">
              <a:lnSpc>
                <a:spcPct val="115000"/>
              </a:lnSpc>
            </a:pPr>
            <a:r>
              <a:rPr lang="ru-RU" sz="1600" dirty="0">
                <a:solidFill>
                  <a:srgbClr val="0000FF"/>
                </a:solidFill>
                <a:latin typeface="Consolas"/>
                <a:ea typeface="Calibri"/>
                <a:cs typeface="Times New Roman"/>
              </a:rPr>
              <a:t>#</a:t>
            </a:r>
            <a:r>
              <a:rPr lang="ru-RU" sz="1600" dirty="0" err="1">
                <a:solidFill>
                  <a:srgbClr val="0000FF"/>
                </a:solidFill>
                <a:latin typeface="Consolas"/>
                <a:ea typeface="Calibri"/>
                <a:cs typeface="Times New Roman"/>
              </a:rPr>
              <a:t>include</a:t>
            </a:r>
            <a:r>
              <a:rPr lang="ru-RU" sz="1600" dirty="0">
                <a:solidFill>
                  <a:srgbClr val="000000"/>
                </a:solidFill>
                <a:latin typeface="Consolas"/>
                <a:ea typeface="Calibri"/>
                <a:cs typeface="Times New Roman"/>
              </a:rPr>
              <a:t> </a:t>
            </a:r>
            <a:r>
              <a:rPr lang="ru-RU" sz="1600" dirty="0">
                <a:solidFill>
                  <a:srgbClr val="A31515"/>
                </a:solidFill>
                <a:latin typeface="Consolas"/>
                <a:ea typeface="Calibri"/>
                <a:cs typeface="Times New Roman"/>
              </a:rPr>
              <a:t>&lt;</a:t>
            </a:r>
            <a:r>
              <a:rPr lang="ru-RU" sz="1600" dirty="0" err="1">
                <a:solidFill>
                  <a:srgbClr val="A31515"/>
                </a:solidFill>
                <a:latin typeface="Consolas"/>
                <a:ea typeface="Calibri"/>
                <a:cs typeface="Times New Roman"/>
              </a:rPr>
              <a:t>iostream</a:t>
            </a:r>
            <a:r>
              <a:rPr lang="ru-RU" sz="1600" dirty="0">
                <a:solidFill>
                  <a:srgbClr val="A31515"/>
                </a:solidFill>
                <a:latin typeface="Consolas"/>
                <a:ea typeface="Calibri"/>
                <a:cs typeface="Times New Roman"/>
              </a:rPr>
              <a:t>&gt;</a:t>
            </a:r>
            <a:endParaRPr lang="ru-RU" sz="1600" dirty="0">
              <a:ea typeface="Calibri"/>
              <a:cs typeface="Times New Roman"/>
            </a:endParaRPr>
          </a:p>
          <a:p>
            <a:pPr defTabSz="444500">
              <a:lnSpc>
                <a:spcPct val="115000"/>
              </a:lnSpc>
            </a:pPr>
            <a:r>
              <a:rPr lang="ru-RU" sz="1600" dirty="0">
                <a:solidFill>
                  <a:srgbClr val="000000"/>
                </a:solidFill>
                <a:latin typeface="Consolas"/>
                <a:ea typeface="Calibri"/>
                <a:cs typeface="Times New Roman"/>
              </a:rPr>
              <a:t> </a:t>
            </a:r>
            <a:endParaRPr lang="ru-RU" sz="1600" dirty="0">
              <a:ea typeface="Calibri"/>
              <a:cs typeface="Times New Roman"/>
            </a:endParaRPr>
          </a:p>
          <a:p>
            <a:pPr defTabSz="444500">
              <a:lnSpc>
                <a:spcPct val="115000"/>
              </a:lnSpc>
            </a:pPr>
            <a:r>
              <a:rPr lang="en-US" sz="1600" dirty="0">
                <a:solidFill>
                  <a:srgbClr val="0000FF"/>
                </a:solidFill>
                <a:latin typeface="Consolas"/>
                <a:ea typeface="Calibri"/>
                <a:cs typeface="Times New Roman"/>
              </a:rPr>
              <a:t>int</a:t>
            </a:r>
            <a:r>
              <a:rPr lang="ru-RU" sz="1600" dirty="0">
                <a:solidFill>
                  <a:srgbClr val="000000"/>
                </a:solidFill>
                <a:latin typeface="Consolas"/>
                <a:ea typeface="Calibri"/>
                <a:cs typeface="Times New Roman"/>
              </a:rPr>
              <a:t> </a:t>
            </a:r>
            <a:r>
              <a:rPr lang="ru-RU" sz="1600" i="1" dirty="0" err="1">
                <a:solidFill>
                  <a:srgbClr val="880000"/>
                </a:solidFill>
                <a:latin typeface="Consolas"/>
                <a:ea typeface="Calibri"/>
                <a:cs typeface="Times New Roman"/>
              </a:rPr>
              <a:t>main</a:t>
            </a:r>
            <a:r>
              <a:rPr lang="ru-RU" sz="1600" dirty="0">
                <a:solidFill>
                  <a:srgbClr val="000000"/>
                </a:solidFill>
                <a:latin typeface="Consolas"/>
                <a:ea typeface="Calibri"/>
                <a:cs typeface="Times New Roman"/>
              </a:rPr>
              <a:t>()</a:t>
            </a:r>
            <a:endParaRPr lang="ru-RU" sz="1600" dirty="0">
              <a:ea typeface="Calibri"/>
              <a:cs typeface="Times New Roman"/>
            </a:endParaRPr>
          </a:p>
          <a:p>
            <a:pPr defTabSz="444500">
              <a:lnSpc>
                <a:spcPct val="115000"/>
              </a:lnSpc>
            </a:pPr>
            <a:r>
              <a:rPr lang="ru-RU" sz="1600" dirty="0">
                <a:solidFill>
                  <a:srgbClr val="000000"/>
                </a:solidFill>
                <a:latin typeface="Consolas"/>
                <a:ea typeface="Calibri"/>
                <a:cs typeface="Times New Roman"/>
              </a:rPr>
              <a:t>{</a:t>
            </a:r>
            <a:endParaRPr lang="ru-RU" sz="1600" dirty="0">
              <a:ea typeface="Calibri"/>
              <a:cs typeface="Times New Roman"/>
            </a:endParaRPr>
          </a:p>
          <a:p>
            <a:pPr defTabSz="444500">
              <a:lnSpc>
                <a:spcPct val="115000"/>
              </a:lnSpc>
            </a:pPr>
            <a:r>
              <a:rPr lang="ru-RU" sz="1600" dirty="0">
                <a:solidFill>
                  <a:srgbClr val="000000"/>
                </a:solidFill>
                <a:latin typeface="Consolas"/>
                <a:ea typeface="Calibri"/>
                <a:cs typeface="Times New Roman"/>
              </a:rPr>
              <a:t>	</a:t>
            </a:r>
            <a:r>
              <a:rPr lang="ru-RU" sz="1600" dirty="0">
                <a:solidFill>
                  <a:srgbClr val="008000"/>
                </a:solidFill>
                <a:latin typeface="Consolas"/>
                <a:ea typeface="Calibri"/>
                <a:cs typeface="Times New Roman"/>
              </a:rPr>
              <a:t>// Вывод в стандартный поток вывода</a:t>
            </a:r>
            <a:endParaRPr lang="ru-RU" sz="1600" dirty="0">
              <a:ea typeface="Calibri"/>
              <a:cs typeface="Times New Roman"/>
            </a:endParaRPr>
          </a:p>
          <a:p>
            <a:pPr defTabSz="444500">
              <a:lnSpc>
                <a:spcPct val="115000"/>
              </a:lnSpc>
            </a:pPr>
            <a:r>
              <a:rPr lang="ru-RU" sz="1600" dirty="0">
                <a:solidFill>
                  <a:srgbClr val="000000"/>
                </a:solidFill>
                <a:latin typeface="Consolas"/>
                <a:ea typeface="Calibri"/>
                <a:cs typeface="Times New Roman"/>
              </a:rPr>
              <a:t>	</a:t>
            </a:r>
            <a:r>
              <a:rPr lang="en-US" sz="1600" i="1" dirty="0" err="1">
                <a:solidFill>
                  <a:srgbClr val="216F85"/>
                </a:solidFill>
                <a:latin typeface="Consolas"/>
                <a:ea typeface="Calibri"/>
                <a:cs typeface="Times New Roman"/>
              </a:rPr>
              <a:t>std</a:t>
            </a:r>
            <a:r>
              <a:rPr lang="en-US" sz="1600" dirty="0">
                <a:solidFill>
                  <a:srgbClr val="000000"/>
                </a:solidFill>
                <a:latin typeface="Consolas"/>
                <a:ea typeface="Calibri"/>
                <a:cs typeface="Times New Roman"/>
              </a:rPr>
              <a:t>::</a:t>
            </a:r>
            <a:r>
              <a:rPr lang="en-US" sz="1600" i="1" dirty="0" err="1">
                <a:solidFill>
                  <a:srgbClr val="000080"/>
                </a:solidFill>
                <a:latin typeface="Consolas"/>
                <a:ea typeface="Calibri"/>
                <a:cs typeface="Times New Roman"/>
              </a:rPr>
              <a:t>cout</a:t>
            </a:r>
            <a:r>
              <a:rPr lang="en-US" sz="1600" dirty="0">
                <a:solidFill>
                  <a:srgbClr val="000000"/>
                </a:solidFill>
                <a:latin typeface="Consolas"/>
                <a:ea typeface="Calibri"/>
                <a:cs typeface="Times New Roman"/>
              </a:rPr>
              <a:t> &lt;&lt; </a:t>
            </a:r>
            <a:r>
              <a:rPr lang="en-US" sz="1600" dirty="0">
                <a:solidFill>
                  <a:srgbClr val="A31515"/>
                </a:solidFill>
                <a:latin typeface="Consolas"/>
                <a:ea typeface="Calibri"/>
                <a:cs typeface="Times New Roman"/>
              </a:rPr>
              <a:t>"Hello, world!"</a:t>
            </a:r>
            <a:r>
              <a:rPr lang="en-US" sz="1600" dirty="0">
                <a:solidFill>
                  <a:srgbClr val="000000"/>
                </a:solidFill>
                <a:latin typeface="Consolas"/>
                <a:ea typeface="Calibri"/>
                <a:cs typeface="Times New Roman"/>
              </a:rPr>
              <a:t> &lt;&lt; </a:t>
            </a:r>
            <a:r>
              <a:rPr lang="en-US" sz="1600" i="1" dirty="0" err="1">
                <a:solidFill>
                  <a:srgbClr val="216F85"/>
                </a:solidFill>
                <a:latin typeface="Consolas"/>
                <a:ea typeface="Calibri"/>
                <a:cs typeface="Times New Roman"/>
              </a:rPr>
              <a:t>std</a:t>
            </a:r>
            <a:r>
              <a:rPr lang="en-US" sz="1600" dirty="0">
                <a:solidFill>
                  <a:srgbClr val="000000"/>
                </a:solidFill>
                <a:latin typeface="Consolas"/>
                <a:ea typeface="Calibri"/>
                <a:cs typeface="Times New Roman"/>
              </a:rPr>
              <a:t>::</a:t>
            </a:r>
            <a:r>
              <a:rPr lang="en-US" sz="1600" i="1" dirty="0" err="1">
                <a:solidFill>
                  <a:srgbClr val="880000"/>
                </a:solidFill>
                <a:latin typeface="Consolas"/>
                <a:ea typeface="Calibri"/>
                <a:cs typeface="Times New Roman"/>
              </a:rPr>
              <a:t>endl</a:t>
            </a:r>
            <a:r>
              <a:rPr lang="en-US" sz="1600" dirty="0">
                <a:solidFill>
                  <a:srgbClr val="000000"/>
                </a:solidFill>
                <a:latin typeface="Consolas"/>
                <a:ea typeface="Calibri"/>
                <a:cs typeface="Times New Roman"/>
              </a:rPr>
              <a:t>;</a:t>
            </a:r>
            <a:endParaRPr lang="ru-RU" sz="1600" dirty="0">
              <a:ea typeface="Calibri"/>
              <a:cs typeface="Times New Roman"/>
            </a:endParaRPr>
          </a:p>
          <a:p>
            <a:pPr defTabSz="444500">
              <a:lnSpc>
                <a:spcPct val="115000"/>
              </a:lnSpc>
              <a:spcAft>
                <a:spcPts val="1000"/>
              </a:spcAft>
            </a:pPr>
            <a:r>
              <a:rPr lang="ru-RU" sz="1600" dirty="0">
                <a:solidFill>
                  <a:srgbClr val="000000"/>
                </a:solidFill>
                <a:latin typeface="Consolas"/>
                <a:ea typeface="Calibri"/>
                <a:cs typeface="Times New Roman"/>
              </a:rPr>
              <a:t>}</a:t>
            </a:r>
            <a:endParaRPr lang="ru-RU" sz="1600" dirty="0">
              <a:ea typeface="Calibri"/>
              <a:cs typeface="Times New Roman"/>
            </a:endParaRPr>
          </a:p>
        </p:txBody>
      </p:sp>
      <p:sp>
        <p:nvSpPr>
          <p:cNvPr id="3" name="Rectangle 2">
            <a:extLst>
              <a:ext uri="{FF2B5EF4-FFF2-40B4-BE49-F238E27FC236}">
                <a16:creationId xmlns:a16="http://schemas.microsoft.com/office/drawing/2014/main" id="{52DDD277-11BD-4801-9E7B-B53D52F70B83}"/>
              </a:ext>
            </a:extLst>
          </p:cNvPr>
          <p:cNvSpPr/>
          <p:nvPr/>
        </p:nvSpPr>
        <p:spPr>
          <a:xfrm>
            <a:off x="869385" y="4293096"/>
            <a:ext cx="9002216" cy="2031325"/>
          </a:xfrm>
          <a:prstGeom prst="rect">
            <a:avLst/>
          </a:prstGeom>
        </p:spPr>
        <p:txBody>
          <a:bodyPr wrap="square">
            <a:spAutoFit/>
          </a:bodyPr>
          <a:lstStyle/>
          <a:p>
            <a:r>
              <a:rPr lang="ru-RU" dirty="0">
                <a:solidFill>
                  <a:srgbClr val="008000"/>
                </a:solidFill>
                <a:latin typeface="Consolas"/>
                <a:ea typeface="Calibri"/>
                <a:cs typeface="Times New Roman"/>
              </a:rPr>
              <a:t>// В </a:t>
            </a:r>
            <a:r>
              <a:rPr lang="en-US" dirty="0">
                <a:solidFill>
                  <a:srgbClr val="008000"/>
                </a:solidFill>
                <a:latin typeface="Consolas"/>
                <a:ea typeface="Calibri"/>
                <a:cs typeface="Times New Roman"/>
              </a:rPr>
              <a:t>C++23 </a:t>
            </a:r>
            <a:r>
              <a:rPr lang="ru-RU" dirty="0">
                <a:solidFill>
                  <a:srgbClr val="008000"/>
                </a:solidFill>
                <a:latin typeface="Consolas"/>
                <a:ea typeface="Calibri"/>
                <a:cs typeface="Times New Roman"/>
              </a:rPr>
              <a:t>можно использовать </a:t>
            </a:r>
            <a:r>
              <a:rPr lang="en-US" dirty="0">
                <a:solidFill>
                  <a:srgbClr val="008000"/>
                </a:solidFill>
                <a:latin typeface="Consolas"/>
                <a:ea typeface="Calibri"/>
                <a:cs typeface="Times New Roman"/>
              </a:rPr>
              <a:t>std::print</a:t>
            </a:r>
            <a:endParaRPr lang="en-US" b="0" dirty="0">
              <a:solidFill>
                <a:srgbClr val="AF00DB"/>
              </a:solidFill>
              <a:effectLst/>
              <a:latin typeface="Consolas" panose="020B0609020204030204" pitchFamily="49" charset="0"/>
            </a:endParaRPr>
          </a:p>
          <a:p>
            <a:r>
              <a:rPr lang="en-US" b="0" dirty="0">
                <a:solidFill>
                  <a:srgbClr val="AF00DB"/>
                </a:solidFill>
                <a:effectLst/>
                <a:latin typeface="Consolas" panose="020B0609020204030204" pitchFamily="49" charset="0"/>
              </a:rPr>
              <a:t>#include</a:t>
            </a:r>
            <a:r>
              <a:rPr lang="en-US" b="0" dirty="0">
                <a:solidFill>
                  <a:srgbClr val="0000FF"/>
                </a:solidFill>
                <a:effectLst/>
                <a:latin typeface="Consolas" panose="020B0609020204030204" pitchFamily="49" charset="0"/>
              </a:rPr>
              <a:t> </a:t>
            </a:r>
            <a:r>
              <a:rPr lang="en-US" b="0" dirty="0">
                <a:solidFill>
                  <a:srgbClr val="A31515"/>
                </a:solidFill>
                <a:effectLst/>
                <a:latin typeface="Consolas" panose="020B0609020204030204" pitchFamily="49" charset="0"/>
              </a:rPr>
              <a:t>&lt;print&gt;</a:t>
            </a:r>
            <a:endParaRPr lang="en-US" b="0" dirty="0">
              <a:solidFill>
                <a:srgbClr val="3B3B3B"/>
              </a:solidFill>
              <a:effectLst/>
              <a:latin typeface="Consolas" panose="020B0609020204030204" pitchFamily="49" charset="0"/>
            </a:endParaRPr>
          </a:p>
          <a:p>
            <a:br>
              <a:rPr lang="en-US" b="0" dirty="0">
                <a:solidFill>
                  <a:srgbClr val="3B3B3B"/>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main</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"Hello, world"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39123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769F707-1D7B-49FA-9517-BF745865C746}"/>
              </a:ext>
            </a:extLst>
          </p:cNvPr>
          <p:cNvPicPr>
            <a:picLocks noChangeAspect="1"/>
          </p:cNvPicPr>
          <p:nvPr/>
        </p:nvPicPr>
        <p:blipFill rotWithShape="1">
          <a:blip r:embed="rId3"/>
          <a:srcRect t="8662" b="5119"/>
          <a:stretch/>
        </p:blipFill>
        <p:spPr>
          <a:xfrm>
            <a:off x="5735960" y="1088740"/>
            <a:ext cx="6096851" cy="2628292"/>
          </a:xfrm>
          <a:prstGeom prst="rect">
            <a:avLst/>
          </a:prstGeom>
        </p:spPr>
      </p:pic>
      <p:sp>
        <p:nvSpPr>
          <p:cNvPr id="2" name="Заголовок 1"/>
          <p:cNvSpPr>
            <a:spLocks noGrp="1"/>
          </p:cNvSpPr>
          <p:nvPr>
            <p:ph type="title"/>
          </p:nvPr>
        </p:nvSpPr>
        <p:spPr/>
        <p:txBody>
          <a:bodyPr>
            <a:normAutofit/>
          </a:bodyPr>
          <a:lstStyle/>
          <a:p>
            <a:r>
              <a:rPr lang="ru-RU" dirty="0"/>
              <a:t>Пример представления числа 666 в виде типа </a:t>
            </a:r>
            <a:r>
              <a:rPr lang="en-US" dirty="0"/>
              <a:t>short </a:t>
            </a:r>
            <a:r>
              <a:rPr lang="ru-RU" dirty="0"/>
              <a:t>и </a:t>
            </a:r>
            <a:r>
              <a:rPr lang="en-US" dirty="0" err="1"/>
              <a:t>int</a:t>
            </a:r>
            <a:endParaRPr lang="ru-RU" dirty="0"/>
          </a:p>
        </p:txBody>
      </p:sp>
      <p:sp>
        <p:nvSpPr>
          <p:cNvPr id="4" name="TextBox 3"/>
          <p:cNvSpPr txBox="1"/>
          <p:nvPr/>
        </p:nvSpPr>
        <p:spPr>
          <a:xfrm>
            <a:off x="1847528" y="1988841"/>
            <a:ext cx="3304110" cy="1200329"/>
          </a:xfrm>
          <a:prstGeom prst="rect">
            <a:avLst/>
          </a:prstGeom>
          <a:noFill/>
        </p:spPr>
        <p:txBody>
          <a:bodyPr wrap="none" rtlCol="0">
            <a:spAutoFit/>
          </a:bodyPr>
          <a:lstStyle/>
          <a:p>
            <a:r>
              <a:rPr lang="ru-RU" dirty="0"/>
              <a:t>Дано:</a:t>
            </a:r>
            <a:endParaRPr lang="en-US" dirty="0"/>
          </a:p>
          <a:p>
            <a:r>
              <a:rPr lang="ru-RU" dirty="0"/>
              <a:t>разрядность типа </a:t>
            </a:r>
            <a:r>
              <a:rPr lang="en-US" dirty="0"/>
              <a:t>char = 8 </a:t>
            </a:r>
            <a:r>
              <a:rPr lang="ru-RU" dirty="0"/>
              <a:t>бит</a:t>
            </a:r>
          </a:p>
          <a:p>
            <a:r>
              <a:rPr lang="ru-RU" dirty="0"/>
              <a:t>разрядность типа </a:t>
            </a:r>
            <a:r>
              <a:rPr lang="en-US" dirty="0"/>
              <a:t>short = 16 </a:t>
            </a:r>
            <a:r>
              <a:rPr lang="ru-RU" dirty="0"/>
              <a:t>бит</a:t>
            </a:r>
          </a:p>
          <a:p>
            <a:r>
              <a:rPr lang="ru-RU" dirty="0"/>
              <a:t>разрядность типа </a:t>
            </a:r>
            <a:r>
              <a:rPr lang="en-US" dirty="0" err="1"/>
              <a:t>int</a:t>
            </a:r>
            <a:r>
              <a:rPr lang="en-US" dirty="0"/>
              <a:t> = 32 </a:t>
            </a:r>
            <a:r>
              <a:rPr lang="ru-RU" dirty="0"/>
              <a:t>бита</a:t>
            </a:r>
          </a:p>
        </p:txBody>
      </p:sp>
      <p:sp>
        <p:nvSpPr>
          <p:cNvPr id="5" name="TextBox 4"/>
          <p:cNvSpPr txBox="1"/>
          <p:nvPr/>
        </p:nvSpPr>
        <p:spPr>
          <a:xfrm>
            <a:off x="1919536" y="3429000"/>
            <a:ext cx="2592376" cy="369332"/>
          </a:xfrm>
          <a:prstGeom prst="rect">
            <a:avLst/>
          </a:prstGeom>
          <a:noFill/>
        </p:spPr>
        <p:txBody>
          <a:bodyPr wrap="none" rtlCol="0">
            <a:spAutoFit/>
          </a:bodyPr>
          <a:lstStyle/>
          <a:p>
            <a:r>
              <a:rPr lang="ru-RU" dirty="0"/>
              <a:t>666</a:t>
            </a:r>
            <a:r>
              <a:rPr lang="ru-RU" baseline="-25000" dirty="0"/>
              <a:t>256</a:t>
            </a:r>
            <a:r>
              <a:rPr lang="ru-RU" dirty="0"/>
              <a:t> = 2 * 256 + 154 * 1</a:t>
            </a:r>
          </a:p>
        </p:txBody>
      </p:sp>
      <p:sp>
        <p:nvSpPr>
          <p:cNvPr id="20" name="Прямоугольник 19"/>
          <p:cNvSpPr/>
          <p:nvPr/>
        </p:nvSpPr>
        <p:spPr>
          <a:xfrm>
            <a:off x="334169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21" name="Прямоугольник 20"/>
          <p:cNvSpPr/>
          <p:nvPr/>
        </p:nvSpPr>
        <p:spPr>
          <a:xfrm>
            <a:off x="397176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22" name="Прямоугольник 21"/>
          <p:cNvSpPr/>
          <p:nvPr/>
        </p:nvSpPr>
        <p:spPr>
          <a:xfrm>
            <a:off x="460183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23" name="Прямоугольник 22"/>
          <p:cNvSpPr/>
          <p:nvPr/>
        </p:nvSpPr>
        <p:spPr>
          <a:xfrm>
            <a:off x="523190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3" name="Прямоугольник 32"/>
          <p:cNvSpPr/>
          <p:nvPr/>
        </p:nvSpPr>
        <p:spPr>
          <a:xfrm>
            <a:off x="607799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4" name="Прямоугольник 33"/>
          <p:cNvSpPr/>
          <p:nvPr/>
        </p:nvSpPr>
        <p:spPr>
          <a:xfrm>
            <a:off x="670806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5" name="Прямоугольник 34"/>
          <p:cNvSpPr/>
          <p:nvPr/>
        </p:nvSpPr>
        <p:spPr>
          <a:xfrm>
            <a:off x="733813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36" name="Прямоугольник 35"/>
          <p:cNvSpPr/>
          <p:nvPr/>
        </p:nvSpPr>
        <p:spPr>
          <a:xfrm>
            <a:off x="796820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37" name="TextBox 36"/>
          <p:cNvSpPr txBox="1"/>
          <p:nvPr/>
        </p:nvSpPr>
        <p:spPr>
          <a:xfrm>
            <a:off x="3503713" y="4005064"/>
            <a:ext cx="1369221" cy="369332"/>
          </a:xfrm>
          <a:prstGeom prst="rect">
            <a:avLst/>
          </a:prstGeom>
          <a:noFill/>
        </p:spPr>
        <p:txBody>
          <a:bodyPr wrap="none" rtlCol="0">
            <a:spAutoFit/>
          </a:bodyPr>
          <a:lstStyle/>
          <a:p>
            <a:r>
              <a:rPr lang="en-US" dirty="0"/>
              <a:t>Little-endian</a:t>
            </a:r>
            <a:endParaRPr lang="ru-RU" dirty="0"/>
          </a:p>
        </p:txBody>
      </p:sp>
      <p:sp>
        <p:nvSpPr>
          <p:cNvPr id="38" name="TextBox 37"/>
          <p:cNvSpPr txBox="1"/>
          <p:nvPr/>
        </p:nvSpPr>
        <p:spPr>
          <a:xfrm>
            <a:off x="6528049" y="4005064"/>
            <a:ext cx="1186543" cy="369332"/>
          </a:xfrm>
          <a:prstGeom prst="rect">
            <a:avLst/>
          </a:prstGeom>
          <a:noFill/>
        </p:spPr>
        <p:txBody>
          <a:bodyPr wrap="none" rtlCol="0">
            <a:spAutoFit/>
          </a:bodyPr>
          <a:lstStyle/>
          <a:p>
            <a:r>
              <a:rPr lang="en-US" dirty="0"/>
              <a:t>Big-endian</a:t>
            </a:r>
            <a:endParaRPr lang="ru-RU" dirty="0"/>
          </a:p>
        </p:txBody>
      </p:sp>
      <p:sp>
        <p:nvSpPr>
          <p:cNvPr id="39" name="TextBox 38"/>
          <p:cNvSpPr txBox="1"/>
          <p:nvPr/>
        </p:nvSpPr>
        <p:spPr>
          <a:xfrm>
            <a:off x="2351584" y="4581128"/>
            <a:ext cx="405560" cy="338554"/>
          </a:xfrm>
          <a:prstGeom prst="rect">
            <a:avLst/>
          </a:prstGeom>
          <a:noFill/>
        </p:spPr>
        <p:txBody>
          <a:bodyPr wrap="none" rtlCol="0">
            <a:spAutoFit/>
          </a:bodyPr>
          <a:lstStyle/>
          <a:p>
            <a:r>
              <a:rPr lang="en-US" sz="1600" dirty="0" err="1"/>
              <a:t>int</a:t>
            </a:r>
            <a:endParaRPr lang="ru-RU" sz="1600" dirty="0"/>
          </a:p>
        </p:txBody>
      </p:sp>
      <p:sp>
        <p:nvSpPr>
          <p:cNvPr id="40" name="TextBox 39"/>
          <p:cNvSpPr txBox="1"/>
          <p:nvPr/>
        </p:nvSpPr>
        <p:spPr>
          <a:xfrm>
            <a:off x="2351584" y="5301208"/>
            <a:ext cx="622286" cy="338554"/>
          </a:xfrm>
          <a:prstGeom prst="rect">
            <a:avLst/>
          </a:prstGeom>
          <a:noFill/>
        </p:spPr>
        <p:txBody>
          <a:bodyPr wrap="none" rtlCol="0">
            <a:spAutoFit/>
          </a:bodyPr>
          <a:lstStyle/>
          <a:p>
            <a:r>
              <a:rPr lang="en-US" sz="1600" dirty="0"/>
              <a:t>short</a:t>
            </a:r>
            <a:endParaRPr lang="ru-RU" sz="1600" dirty="0"/>
          </a:p>
        </p:txBody>
      </p:sp>
      <p:sp>
        <p:nvSpPr>
          <p:cNvPr id="41" name="Прямоугольник 40"/>
          <p:cNvSpPr/>
          <p:nvPr/>
        </p:nvSpPr>
        <p:spPr>
          <a:xfrm>
            <a:off x="330569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42" name="Прямоугольник 41"/>
          <p:cNvSpPr/>
          <p:nvPr/>
        </p:nvSpPr>
        <p:spPr>
          <a:xfrm>
            <a:off x="393576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7" name="Прямоугольник 46"/>
          <p:cNvSpPr/>
          <p:nvPr/>
        </p:nvSpPr>
        <p:spPr>
          <a:xfrm>
            <a:off x="609600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8" name="Прямоугольник 47"/>
          <p:cNvSpPr/>
          <p:nvPr/>
        </p:nvSpPr>
        <p:spPr>
          <a:xfrm>
            <a:off x="672607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Tree>
    <p:extLst>
      <p:ext uri="{BB962C8B-B14F-4D97-AF65-F5344CB8AC3E}">
        <p14:creationId xmlns:p14="http://schemas.microsoft.com/office/powerpoint/2010/main" val="14535518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a:defRPr/>
            </a:pPr>
            <a:r>
              <a:rPr lang="ru-RU" dirty="0"/>
              <a:t>Числа с плавающей запятой</a:t>
            </a:r>
          </a:p>
        </p:txBody>
      </p:sp>
      <p:sp>
        <p:nvSpPr>
          <p:cNvPr id="24579" name="Rectangle 3"/>
          <p:cNvSpPr>
            <a:spLocks noGrp="1" noChangeArrowheads="1"/>
          </p:cNvSpPr>
          <p:nvPr>
            <p:ph idx="1"/>
          </p:nvPr>
        </p:nvSpPr>
        <p:spPr/>
        <p:txBody>
          <a:bodyPr>
            <a:normAutofit fontScale="85000" lnSpcReduction="20000"/>
          </a:bodyPr>
          <a:lstStyle/>
          <a:p>
            <a:pPr eaLnBrk="1" hangingPunct="1"/>
            <a:r>
              <a:rPr lang="ru-RU" sz="2800" dirty="0"/>
              <a:t>Хранят вещественные числа различного размера и точности</a:t>
            </a:r>
            <a:endParaRPr lang="en-US" sz="2800" dirty="0"/>
          </a:p>
          <a:p>
            <a:pPr lvl="1" eaLnBrk="1" hangingPunct="1"/>
            <a:r>
              <a:rPr lang="en-US" dirty="0"/>
              <a:t>float</a:t>
            </a:r>
          </a:p>
          <a:p>
            <a:pPr lvl="1" eaLnBrk="1" hangingPunct="1"/>
            <a:r>
              <a:rPr lang="en-US" dirty="0"/>
              <a:t>double</a:t>
            </a:r>
          </a:p>
          <a:p>
            <a:pPr lvl="1" eaLnBrk="1" hangingPunct="1"/>
            <a:r>
              <a:rPr lang="en-US" dirty="0"/>
              <a:t>long double</a:t>
            </a:r>
            <a:endParaRPr lang="ru-RU" dirty="0"/>
          </a:p>
          <a:p>
            <a:pPr eaLnBrk="1" hangingPunct="1"/>
            <a:r>
              <a:rPr lang="ru-RU" sz="2800" dirty="0"/>
              <a:t>Гарантированы</a:t>
            </a:r>
            <a:r>
              <a:rPr lang="en-US" sz="2800" dirty="0"/>
              <a:t> </a:t>
            </a:r>
            <a:r>
              <a:rPr lang="ru-RU" sz="2800" dirty="0"/>
              <a:t>следующие соотношения размеров вещественных типов данных</a:t>
            </a:r>
          </a:p>
          <a:p>
            <a:pPr lvl="1" eaLnBrk="1" hangingPunct="1"/>
            <a:r>
              <a:rPr lang="en-US" dirty="0" err="1"/>
              <a:t>sizeof</a:t>
            </a:r>
            <a:r>
              <a:rPr lang="en-US" dirty="0"/>
              <a:t>(float) &lt;= </a:t>
            </a:r>
            <a:r>
              <a:rPr lang="en-US" dirty="0" err="1"/>
              <a:t>sizeof</a:t>
            </a:r>
            <a:r>
              <a:rPr lang="en-US" dirty="0"/>
              <a:t>(double) </a:t>
            </a:r>
            <a:endParaRPr lang="ru-RU" dirty="0"/>
          </a:p>
          <a:p>
            <a:pPr lvl="1" eaLnBrk="1" hangingPunct="1"/>
            <a:r>
              <a:rPr lang="en-US" dirty="0" err="1"/>
              <a:t>sizeof</a:t>
            </a:r>
            <a:r>
              <a:rPr lang="en-US" dirty="0"/>
              <a:t>(double) &lt;= </a:t>
            </a:r>
            <a:r>
              <a:rPr lang="en-US" dirty="0" err="1"/>
              <a:t>sizeof</a:t>
            </a:r>
            <a:r>
              <a:rPr lang="en-US" dirty="0"/>
              <a:t> (long double)</a:t>
            </a:r>
          </a:p>
          <a:p>
            <a:r>
              <a:rPr lang="ru-RU" dirty="0"/>
              <a:t>Могут поддерживать специальные значения:</a:t>
            </a:r>
          </a:p>
          <a:p>
            <a:pPr lvl="1"/>
            <a:r>
              <a:rPr lang="ru-RU" dirty="0"/>
              <a:t>Положительная и отрицательная бесконечности</a:t>
            </a:r>
            <a:r>
              <a:rPr lang="en-US" dirty="0"/>
              <a:t> (INFINITY)</a:t>
            </a:r>
            <a:endParaRPr lang="ru-RU" dirty="0"/>
          </a:p>
          <a:p>
            <a:pPr lvl="1"/>
            <a:r>
              <a:rPr lang="ru-RU" dirty="0"/>
              <a:t>Отрицательный ноль. Равен положительному нулю</a:t>
            </a:r>
            <a:endParaRPr lang="en-US" dirty="0"/>
          </a:p>
          <a:p>
            <a:pPr lvl="2"/>
            <a:r>
              <a:rPr lang="en-US" dirty="0"/>
              <a:t>1.0/0.0 == INFINITY</a:t>
            </a:r>
          </a:p>
          <a:p>
            <a:pPr lvl="2"/>
            <a:r>
              <a:rPr lang="en-US" dirty="0"/>
              <a:t>1.0/-0.0 == -INFINITY</a:t>
            </a:r>
          </a:p>
          <a:p>
            <a:pPr lvl="1"/>
            <a:r>
              <a:rPr lang="ru-RU" dirty="0"/>
              <a:t>Не-числа (</a:t>
            </a:r>
            <a:r>
              <a:rPr lang="en-US" dirty="0"/>
              <a:t>not-a-number, </a:t>
            </a:r>
            <a:r>
              <a:rPr lang="en-US" dirty="0" err="1"/>
              <a:t>NaN</a:t>
            </a:r>
            <a:r>
              <a:rPr lang="en-US" dirty="0"/>
              <a:t>)</a:t>
            </a:r>
            <a:endParaRPr lang="ru-RU" dirty="0"/>
          </a:p>
          <a:p>
            <a:pPr lvl="2"/>
            <a:r>
              <a:rPr lang="ru-RU" dirty="0"/>
              <a:t>Несравнимы на равенство ни с чем (включая самих себя)</a:t>
            </a:r>
          </a:p>
        </p:txBody>
      </p:sp>
    </p:spTree>
    <p:extLst>
      <p:ext uri="{BB962C8B-B14F-4D97-AF65-F5344CB8AC3E}">
        <p14:creationId xmlns:p14="http://schemas.microsoft.com/office/powerpoint/2010/main" val="104371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fade">
                                      <p:cBhvr>
                                        <p:cTn id="10" dur="500"/>
                                        <p:tgtEl>
                                          <p:spTgt spid="24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fade">
                                      <p:cBhvr>
                                        <p:cTn id="13" dur="500"/>
                                        <p:tgtEl>
                                          <p:spTgt spid="245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fade">
                                      <p:cBhvr>
                                        <p:cTn id="16" dur="500"/>
                                        <p:tgtEl>
                                          <p:spTgt spid="2457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fade">
                                      <p:cBhvr>
                                        <p:cTn id="21" dur="500"/>
                                        <p:tgtEl>
                                          <p:spTgt spid="2457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579">
                                            <p:txEl>
                                              <p:pRg st="5" end="5"/>
                                            </p:txEl>
                                          </p:spTgt>
                                        </p:tgtEl>
                                        <p:attrNameLst>
                                          <p:attrName>style.visibility</p:attrName>
                                        </p:attrNameLst>
                                      </p:cBhvr>
                                      <p:to>
                                        <p:strVal val="visible"/>
                                      </p:to>
                                    </p:set>
                                    <p:animEffect transition="in" filter="fade">
                                      <p:cBhvr>
                                        <p:cTn id="24" dur="500"/>
                                        <p:tgtEl>
                                          <p:spTgt spid="2457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animEffect transition="in" filter="fade">
                                      <p:cBhvr>
                                        <p:cTn id="27" dur="500"/>
                                        <p:tgtEl>
                                          <p:spTgt spid="2457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579">
                                            <p:txEl>
                                              <p:pRg st="7" end="7"/>
                                            </p:txEl>
                                          </p:spTgt>
                                        </p:tgtEl>
                                        <p:attrNameLst>
                                          <p:attrName>style.visibility</p:attrName>
                                        </p:attrNameLst>
                                      </p:cBhvr>
                                      <p:to>
                                        <p:strVal val="visible"/>
                                      </p:to>
                                    </p:set>
                                    <p:animEffect transition="in" filter="fade">
                                      <p:cBhvr>
                                        <p:cTn id="32" dur="500"/>
                                        <p:tgtEl>
                                          <p:spTgt spid="24579">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579">
                                            <p:txEl>
                                              <p:pRg st="8" end="8"/>
                                            </p:txEl>
                                          </p:spTgt>
                                        </p:tgtEl>
                                        <p:attrNameLst>
                                          <p:attrName>style.visibility</p:attrName>
                                        </p:attrNameLst>
                                      </p:cBhvr>
                                      <p:to>
                                        <p:strVal val="visible"/>
                                      </p:to>
                                    </p:set>
                                    <p:animEffect transition="in" filter="fade">
                                      <p:cBhvr>
                                        <p:cTn id="35" dur="500"/>
                                        <p:tgtEl>
                                          <p:spTgt spid="2457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579">
                                            <p:txEl>
                                              <p:pRg st="9" end="9"/>
                                            </p:txEl>
                                          </p:spTgt>
                                        </p:tgtEl>
                                        <p:attrNameLst>
                                          <p:attrName>style.visibility</p:attrName>
                                        </p:attrNameLst>
                                      </p:cBhvr>
                                      <p:to>
                                        <p:strVal val="visible"/>
                                      </p:to>
                                    </p:set>
                                    <p:animEffect transition="in" filter="fade">
                                      <p:cBhvr>
                                        <p:cTn id="38" dur="500"/>
                                        <p:tgtEl>
                                          <p:spTgt spid="24579">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4579">
                                            <p:txEl>
                                              <p:pRg st="10" end="10"/>
                                            </p:txEl>
                                          </p:spTgt>
                                        </p:tgtEl>
                                        <p:attrNameLst>
                                          <p:attrName>style.visibility</p:attrName>
                                        </p:attrNameLst>
                                      </p:cBhvr>
                                      <p:to>
                                        <p:strVal val="visible"/>
                                      </p:to>
                                    </p:set>
                                    <p:animEffect transition="in" filter="fade">
                                      <p:cBhvr>
                                        <p:cTn id="41" dur="500"/>
                                        <p:tgtEl>
                                          <p:spTgt spid="24579">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4579">
                                            <p:txEl>
                                              <p:pRg st="11" end="11"/>
                                            </p:txEl>
                                          </p:spTgt>
                                        </p:tgtEl>
                                        <p:attrNameLst>
                                          <p:attrName>style.visibility</p:attrName>
                                        </p:attrNameLst>
                                      </p:cBhvr>
                                      <p:to>
                                        <p:strVal val="visible"/>
                                      </p:to>
                                    </p:set>
                                    <p:animEffect transition="in" filter="fade">
                                      <p:cBhvr>
                                        <p:cTn id="44" dur="500"/>
                                        <p:tgtEl>
                                          <p:spTgt spid="24579">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4579">
                                            <p:txEl>
                                              <p:pRg st="12" end="12"/>
                                            </p:txEl>
                                          </p:spTgt>
                                        </p:tgtEl>
                                        <p:attrNameLst>
                                          <p:attrName>style.visibility</p:attrName>
                                        </p:attrNameLst>
                                      </p:cBhvr>
                                      <p:to>
                                        <p:strVal val="visible"/>
                                      </p:to>
                                    </p:set>
                                    <p:animEffect transition="in" filter="fade">
                                      <p:cBhvr>
                                        <p:cTn id="47" dur="500"/>
                                        <p:tgtEl>
                                          <p:spTgt spid="24579">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579">
                                            <p:txEl>
                                              <p:pRg st="13" end="13"/>
                                            </p:txEl>
                                          </p:spTgt>
                                        </p:tgtEl>
                                        <p:attrNameLst>
                                          <p:attrName>style.visibility</p:attrName>
                                        </p:attrNameLst>
                                      </p:cBhvr>
                                      <p:to>
                                        <p:strVal val="visible"/>
                                      </p:to>
                                    </p:set>
                                    <p:animEffect transition="in" filter="fade">
                                      <p:cBhvr>
                                        <p:cTn id="50" dur="500"/>
                                        <p:tgtEl>
                                          <p:spTgt spid="2457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2208213" y="1916113"/>
            <a:ext cx="8280400" cy="4464050"/>
          </a:xfrm>
          <a:prstGeom prst="rect">
            <a:avLst/>
          </a:prstGeom>
          <a:solidFill>
            <a:schemeClr val="bg1"/>
          </a:solidFill>
          <a:ln w="9525">
            <a:solidFill>
              <a:schemeClr val="tx1"/>
            </a:solidFill>
            <a:miter lim="800000"/>
            <a:headEnd/>
            <a:tailEnd/>
          </a:ln>
        </p:spPr>
        <p:txBody>
          <a:bodyPr wrap="none"/>
          <a:lstStyle/>
          <a:p>
            <a:r>
              <a:rPr lang="en-US" b="1" dirty="0">
                <a:latin typeface="Courier New" pitchFamily="49" charset="0"/>
              </a:rPr>
              <a:t>const float PI = 3.1415927f;</a:t>
            </a:r>
          </a:p>
          <a:p>
            <a:endParaRPr lang="en-US" b="1" dirty="0">
              <a:latin typeface="Courier New" pitchFamily="49" charset="0"/>
            </a:endParaRPr>
          </a:p>
          <a:p>
            <a:r>
              <a:rPr lang="en-US" b="1" dirty="0">
                <a:latin typeface="Courier New" pitchFamily="49" charset="0"/>
              </a:rPr>
              <a:t>double sin60 = </a:t>
            </a:r>
            <a:r>
              <a:rPr lang="ru-RU" b="1" dirty="0">
                <a:latin typeface="Courier New" pitchFamily="49" charset="0"/>
              </a:rPr>
              <a:t>0</a:t>
            </a:r>
            <a:r>
              <a:rPr lang="en-US" b="1" dirty="0">
                <a:latin typeface="Courier New" pitchFamily="49" charset="0"/>
              </a:rPr>
              <a:t>.</a:t>
            </a:r>
            <a:r>
              <a:rPr lang="ru-RU" b="1" dirty="0">
                <a:latin typeface="Courier New" pitchFamily="49" charset="0"/>
              </a:rPr>
              <a:t>86602540378443864676372317075294</a:t>
            </a:r>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double </a:t>
            </a:r>
            <a:r>
              <a:rPr lang="en-US" b="1" dirty="0" err="1">
                <a:latin typeface="Courier New" pitchFamily="49" charset="0"/>
              </a:rPr>
              <a:t>FahrengeitToCelsius</a:t>
            </a:r>
            <a:r>
              <a:rPr lang="en-US" b="1" dirty="0">
                <a:latin typeface="Courier New" pitchFamily="49" charset="0"/>
              </a:rPr>
              <a:t>(double </a:t>
            </a:r>
            <a:r>
              <a:rPr lang="en-US" b="1" dirty="0" err="1">
                <a:latin typeface="Courier New" pitchFamily="49" charset="0"/>
              </a:rPr>
              <a:t>fahr</a:t>
            </a:r>
            <a:r>
              <a:rPr lang="en-US" b="1" dirty="0">
                <a:latin typeface="Courier New" pitchFamily="49" charset="0"/>
              </a:rPr>
              <a:t>)</a:t>
            </a:r>
          </a:p>
          <a:p>
            <a:r>
              <a:rPr lang="en-US" b="1" dirty="0">
                <a:latin typeface="Courier New" pitchFamily="49" charset="0"/>
              </a:rPr>
              <a:t>{</a:t>
            </a:r>
          </a:p>
          <a:p>
            <a:r>
              <a:rPr lang="en-US" b="1" dirty="0">
                <a:latin typeface="Courier New" pitchFamily="49" charset="0"/>
              </a:rPr>
              <a:t>	return (</a:t>
            </a:r>
            <a:r>
              <a:rPr lang="en-US" b="1" dirty="0" err="1">
                <a:latin typeface="Courier New" pitchFamily="49" charset="0"/>
              </a:rPr>
              <a:t>fahr</a:t>
            </a:r>
            <a:r>
              <a:rPr lang="en-US" b="1" dirty="0">
                <a:latin typeface="Courier New" pitchFamily="49" charset="0"/>
              </a:rPr>
              <a:t> – 32) * 5.0 / 9.0;</a:t>
            </a:r>
          </a:p>
          <a:p>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float </a:t>
            </a:r>
            <a:r>
              <a:rPr lang="en-US" b="1" dirty="0" err="1">
                <a:latin typeface="Courier New" pitchFamily="49" charset="0"/>
              </a:rPr>
              <a:t>DegreesToRadian</a:t>
            </a:r>
            <a:r>
              <a:rPr lang="en-US" b="1" dirty="0">
                <a:latin typeface="Courier New" pitchFamily="49" charset="0"/>
              </a:rPr>
              <a:t>(float degrees)</a:t>
            </a:r>
          </a:p>
          <a:p>
            <a:r>
              <a:rPr lang="en-US" b="1" dirty="0">
                <a:latin typeface="Courier New" pitchFamily="49" charset="0"/>
              </a:rPr>
              <a:t>{</a:t>
            </a:r>
          </a:p>
          <a:p>
            <a:r>
              <a:rPr lang="en-US" b="1" dirty="0">
                <a:latin typeface="Courier New" pitchFamily="49" charset="0"/>
              </a:rPr>
              <a:t>	return degrees * PI / 180.0f;</a:t>
            </a:r>
          </a:p>
          <a:p>
            <a:r>
              <a:rPr lang="en-US" b="1" dirty="0">
                <a:latin typeface="Courier New" pitchFamily="49" charset="0"/>
              </a:rPr>
              <a:t>}</a:t>
            </a:r>
            <a:endParaRPr lang="ru-RU" b="1" dirty="0">
              <a:latin typeface="Courier New" pitchFamily="49" charset="0"/>
            </a:endParaRPr>
          </a:p>
        </p:txBody>
      </p:sp>
      <p:sp>
        <p:nvSpPr>
          <p:cNvPr id="3" name="Заголовок 2"/>
          <p:cNvSpPr>
            <a:spLocks noGrp="1"/>
          </p:cNvSpPr>
          <p:nvPr>
            <p:ph type="title"/>
          </p:nvPr>
        </p:nvSpPr>
        <p:spPr/>
        <p:txBody>
          <a:bodyPr>
            <a:normAutofit/>
          </a:bodyPr>
          <a:lstStyle/>
          <a:p>
            <a:r>
              <a:rPr lang="ru-RU" dirty="0"/>
              <a:t>Примеры использования</a:t>
            </a:r>
          </a:p>
        </p:txBody>
      </p:sp>
    </p:spTree>
    <p:extLst>
      <p:ext uri="{BB962C8B-B14F-4D97-AF65-F5344CB8AC3E}">
        <p14:creationId xmlns:p14="http://schemas.microsoft.com/office/powerpoint/2010/main" val="30141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fade">
                                      <p:cBhvr>
                                        <p:cTn id="7" dur="500"/>
                                        <p:tgtEl>
                                          <p:spTgt spid="25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02">
                                            <p:txEl>
                                              <p:pRg st="2" end="2"/>
                                            </p:txEl>
                                          </p:spTgt>
                                        </p:tgtEl>
                                        <p:attrNameLst>
                                          <p:attrName>style.visibility</p:attrName>
                                        </p:attrNameLst>
                                      </p:cBhvr>
                                      <p:to>
                                        <p:strVal val="visible"/>
                                      </p:to>
                                    </p:set>
                                    <p:animEffect transition="in" filter="fade">
                                      <p:cBhvr>
                                        <p:cTn id="12" dur="500"/>
                                        <p:tgtEl>
                                          <p:spTgt spid="2560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02">
                                            <p:txEl>
                                              <p:pRg st="4" end="4"/>
                                            </p:txEl>
                                          </p:spTgt>
                                        </p:tgtEl>
                                        <p:attrNameLst>
                                          <p:attrName>style.visibility</p:attrName>
                                        </p:attrNameLst>
                                      </p:cBhvr>
                                      <p:to>
                                        <p:strVal val="visible"/>
                                      </p:to>
                                    </p:set>
                                    <p:animEffect transition="in" filter="fade">
                                      <p:cBhvr>
                                        <p:cTn id="17" dur="500"/>
                                        <p:tgtEl>
                                          <p:spTgt spid="25602">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5602">
                                            <p:txEl>
                                              <p:pRg st="5" end="5"/>
                                            </p:txEl>
                                          </p:spTgt>
                                        </p:tgtEl>
                                        <p:attrNameLst>
                                          <p:attrName>style.visibility</p:attrName>
                                        </p:attrNameLst>
                                      </p:cBhvr>
                                      <p:to>
                                        <p:strVal val="visible"/>
                                      </p:to>
                                    </p:set>
                                    <p:animEffect transition="in" filter="fade">
                                      <p:cBhvr>
                                        <p:cTn id="20" dur="500"/>
                                        <p:tgtEl>
                                          <p:spTgt spid="2560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5602">
                                            <p:txEl>
                                              <p:pRg st="6" end="6"/>
                                            </p:txEl>
                                          </p:spTgt>
                                        </p:tgtEl>
                                        <p:attrNameLst>
                                          <p:attrName>style.visibility</p:attrName>
                                        </p:attrNameLst>
                                      </p:cBhvr>
                                      <p:to>
                                        <p:strVal val="visible"/>
                                      </p:to>
                                    </p:set>
                                    <p:animEffect transition="in" filter="fade">
                                      <p:cBhvr>
                                        <p:cTn id="23" dur="500"/>
                                        <p:tgtEl>
                                          <p:spTgt spid="2560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5602">
                                            <p:txEl>
                                              <p:pRg st="7" end="7"/>
                                            </p:txEl>
                                          </p:spTgt>
                                        </p:tgtEl>
                                        <p:attrNameLst>
                                          <p:attrName>style.visibility</p:attrName>
                                        </p:attrNameLst>
                                      </p:cBhvr>
                                      <p:to>
                                        <p:strVal val="visible"/>
                                      </p:to>
                                    </p:set>
                                    <p:animEffect transition="in" filter="fade">
                                      <p:cBhvr>
                                        <p:cTn id="26" dur="500"/>
                                        <p:tgtEl>
                                          <p:spTgt spid="25602">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602">
                                            <p:txEl>
                                              <p:pRg st="9" end="9"/>
                                            </p:txEl>
                                          </p:spTgt>
                                        </p:tgtEl>
                                        <p:attrNameLst>
                                          <p:attrName>style.visibility</p:attrName>
                                        </p:attrNameLst>
                                      </p:cBhvr>
                                      <p:to>
                                        <p:strVal val="visible"/>
                                      </p:to>
                                    </p:set>
                                    <p:animEffect transition="in" filter="fade">
                                      <p:cBhvr>
                                        <p:cTn id="31" dur="500"/>
                                        <p:tgtEl>
                                          <p:spTgt spid="25602">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5602">
                                            <p:txEl>
                                              <p:pRg st="10" end="10"/>
                                            </p:txEl>
                                          </p:spTgt>
                                        </p:tgtEl>
                                        <p:attrNameLst>
                                          <p:attrName>style.visibility</p:attrName>
                                        </p:attrNameLst>
                                      </p:cBhvr>
                                      <p:to>
                                        <p:strVal val="visible"/>
                                      </p:to>
                                    </p:set>
                                    <p:animEffect transition="in" filter="fade">
                                      <p:cBhvr>
                                        <p:cTn id="34" dur="500"/>
                                        <p:tgtEl>
                                          <p:spTgt spid="25602">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5602">
                                            <p:txEl>
                                              <p:pRg st="11" end="11"/>
                                            </p:txEl>
                                          </p:spTgt>
                                        </p:tgtEl>
                                        <p:attrNameLst>
                                          <p:attrName>style.visibility</p:attrName>
                                        </p:attrNameLst>
                                      </p:cBhvr>
                                      <p:to>
                                        <p:strVal val="visible"/>
                                      </p:to>
                                    </p:set>
                                    <p:animEffect transition="in" filter="fade">
                                      <p:cBhvr>
                                        <p:cTn id="37" dur="500"/>
                                        <p:tgtEl>
                                          <p:spTgt spid="25602">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5602">
                                            <p:txEl>
                                              <p:pRg st="12" end="12"/>
                                            </p:txEl>
                                          </p:spTgt>
                                        </p:tgtEl>
                                        <p:attrNameLst>
                                          <p:attrName>style.visibility</p:attrName>
                                        </p:attrNameLst>
                                      </p:cBhvr>
                                      <p:to>
                                        <p:strVal val="visible"/>
                                      </p:to>
                                    </p:set>
                                    <p:animEffect transition="in" filter="fade">
                                      <p:cBhvr>
                                        <p:cTn id="40" dur="500"/>
                                        <p:tgtEl>
                                          <p:spTgt spid="2560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Перечислимый тип данных</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35669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r>
              <a:rPr lang="ru-RU"/>
              <a:t>Перечисляемые типы данных (перечисления)</a:t>
            </a:r>
          </a:p>
        </p:txBody>
      </p:sp>
      <p:sp>
        <p:nvSpPr>
          <p:cNvPr id="26627" name="Rectangle 3"/>
          <p:cNvSpPr>
            <a:spLocks noGrp="1" noChangeArrowheads="1"/>
          </p:cNvSpPr>
          <p:nvPr>
            <p:ph idx="1"/>
          </p:nvPr>
        </p:nvSpPr>
        <p:spPr/>
        <p:txBody>
          <a:bodyPr>
            <a:normAutofit/>
          </a:bodyPr>
          <a:lstStyle/>
          <a:p>
            <a:r>
              <a:rPr lang="ru-RU" dirty="0"/>
              <a:t>Задаёт набор именованных целочисленных значений</a:t>
            </a:r>
          </a:p>
          <a:p>
            <a:pPr lvl="1"/>
            <a:r>
              <a:rPr lang="ru-RU" dirty="0"/>
              <a:t>День недели или название месяца</a:t>
            </a:r>
          </a:p>
          <a:p>
            <a:pPr lvl="1"/>
            <a:r>
              <a:rPr lang="ru-RU" dirty="0"/>
              <a:t>Состояние конечного автомата</a:t>
            </a:r>
          </a:p>
          <a:p>
            <a:pPr lvl="1"/>
            <a:r>
              <a:rPr lang="ru-RU" dirty="0"/>
              <a:t>Модель компьютера и </a:t>
            </a:r>
            <a:r>
              <a:rPr lang="ru-RU" dirty="0" err="1"/>
              <a:t>т.д</a:t>
            </a:r>
            <a:endParaRPr lang="en-US" dirty="0"/>
          </a:p>
          <a:p>
            <a:r>
              <a:rPr lang="ru-RU" dirty="0"/>
              <a:t>Особенности</a:t>
            </a:r>
          </a:p>
          <a:p>
            <a:pPr lvl="1"/>
            <a:r>
              <a:rPr lang="ru-RU" dirty="0"/>
              <a:t>Имена в различных перечислениях должны отличаться друг от друга</a:t>
            </a:r>
          </a:p>
          <a:p>
            <a:pPr lvl="1"/>
            <a:r>
              <a:rPr lang="ru-RU" dirty="0"/>
              <a:t> Значения внутри одного перечисления могут совпадать:</a:t>
            </a:r>
          </a:p>
          <a:p>
            <a:pPr lvl="2"/>
            <a:r>
              <a:rPr lang="en-US" dirty="0" err="1"/>
              <a:t>enum</a:t>
            </a:r>
            <a:r>
              <a:rPr lang="en-US" dirty="0"/>
              <a:t> Status {Ok, Failure, Success = Ok};</a:t>
            </a:r>
            <a:endParaRPr lang="ru-RU" dirty="0"/>
          </a:p>
          <a:p>
            <a:pPr lvl="1"/>
            <a:r>
              <a:rPr lang="ru-RU" dirty="0"/>
              <a:t>Могут неявно конвертироваться к целым числам</a:t>
            </a:r>
          </a:p>
        </p:txBody>
      </p:sp>
    </p:spTree>
    <p:extLst>
      <p:ext uri="{BB962C8B-B14F-4D97-AF65-F5344CB8AC3E}">
        <p14:creationId xmlns:p14="http://schemas.microsoft.com/office/powerpoint/2010/main" val="34245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fade">
                                      <p:cBhvr>
                                        <p:cTn id="10" dur="500"/>
                                        <p:tgtEl>
                                          <p:spTgt spid="266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fade">
                                      <p:cBhvr>
                                        <p:cTn id="13" dur="500"/>
                                        <p:tgtEl>
                                          <p:spTgt spid="266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fade">
                                      <p:cBhvr>
                                        <p:cTn id="16" dur="500"/>
                                        <p:tgtEl>
                                          <p:spTgt spid="266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fade">
                                      <p:cBhvr>
                                        <p:cTn id="21" dur="500"/>
                                        <p:tgtEl>
                                          <p:spTgt spid="266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fade">
                                      <p:cBhvr>
                                        <p:cTn id="24" dur="500"/>
                                        <p:tgtEl>
                                          <p:spTgt spid="2662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fade">
                                      <p:cBhvr>
                                        <p:cTn id="27" dur="500"/>
                                        <p:tgtEl>
                                          <p:spTgt spid="2662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fade">
                                      <p:cBhvr>
                                        <p:cTn id="30" dur="500"/>
                                        <p:tgtEl>
                                          <p:spTgt spid="26627">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6627">
                                            <p:txEl>
                                              <p:pRg st="8" end="8"/>
                                            </p:txEl>
                                          </p:spTgt>
                                        </p:tgtEl>
                                        <p:attrNameLst>
                                          <p:attrName>style.visibility</p:attrName>
                                        </p:attrNameLst>
                                      </p:cBhvr>
                                      <p:to>
                                        <p:strVal val="visible"/>
                                      </p:to>
                                    </p:set>
                                    <p:animEffect transition="in" filter="fade">
                                      <p:cBhvr>
                                        <p:cTn id="33" dur="500"/>
                                        <p:tgtEl>
                                          <p:spTgt spid="266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2424114" y="1988841"/>
            <a:ext cx="7920037" cy="4680520"/>
          </a:xfrm>
          <a:prstGeom prst="rect">
            <a:avLst/>
          </a:prstGeom>
          <a:solidFill>
            <a:schemeClr val="bg1"/>
          </a:solidFill>
          <a:ln w="9525">
            <a:solidFill>
              <a:schemeClr val="tx1"/>
            </a:solidFill>
            <a:miter lim="800000"/>
            <a:headEnd/>
            <a:tailEnd/>
          </a:ln>
        </p:spPr>
        <p:txBody>
          <a:bodyPr wrap="none" anchor="ctr"/>
          <a:lstStyle/>
          <a:p>
            <a:pPr defTabSz="355600"/>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5600"/>
            <a:endParaRPr lang="en-US" sz="1400" b="1" dirty="0">
              <a:latin typeface="Courier New" pitchFamily="49" charset="0"/>
            </a:endParaRPr>
          </a:p>
          <a:p>
            <a:pPr defTabSz="355600"/>
            <a:r>
              <a:rPr lang="en-US" sz="1400" b="1" dirty="0" err="1">
                <a:latin typeface="Courier New" pitchFamily="49" charset="0"/>
              </a:rPr>
              <a:t>enum</a:t>
            </a:r>
            <a:r>
              <a:rPr lang="en-US" sz="1400" b="1" dirty="0">
                <a:latin typeface="Courier New" pitchFamily="49" charset="0"/>
              </a:rPr>
              <a:t> </a:t>
            </a:r>
            <a:r>
              <a:rPr lang="en-US" sz="1400" b="1" dirty="0" err="1">
                <a:latin typeface="Courier New" pitchFamily="49" charset="0"/>
              </a:rPr>
              <a:t>WeekDay</a:t>
            </a:r>
            <a:endParaRPr lang="en-US" sz="1400" b="1" dirty="0">
              <a:latin typeface="Courier New" pitchFamily="49" charset="0"/>
            </a:endParaRPr>
          </a:p>
          <a:p>
            <a:pPr defTabSz="355600"/>
            <a:r>
              <a:rPr lang="en-US" sz="1400" b="1" dirty="0">
                <a:latin typeface="Courier New" pitchFamily="49" charset="0"/>
              </a:rPr>
              <a:t>{</a:t>
            </a:r>
          </a:p>
          <a:p>
            <a:pPr defTabSz="355600"/>
            <a:r>
              <a:rPr lang="en-US" sz="1400" b="1" dirty="0">
                <a:latin typeface="Courier New" pitchFamily="49" charset="0"/>
              </a:rPr>
              <a:t>	SUNDAY = 0,</a:t>
            </a:r>
          </a:p>
          <a:p>
            <a:pPr defTabSz="355600"/>
            <a:r>
              <a:rPr lang="en-US" sz="1400" b="1" dirty="0">
                <a:latin typeface="Courier New" pitchFamily="49" charset="0"/>
              </a:rPr>
              <a:t>	MONDAY,</a:t>
            </a:r>
          </a:p>
          <a:p>
            <a:pPr defTabSz="355600"/>
            <a:r>
              <a:rPr lang="en-US" sz="1400" b="1" dirty="0">
                <a:latin typeface="Courier New" pitchFamily="49" charset="0"/>
              </a:rPr>
              <a:t>	TUESDAY,</a:t>
            </a:r>
          </a:p>
          <a:p>
            <a:pPr defTabSz="355600"/>
            <a:r>
              <a:rPr lang="en-US" sz="1400" b="1" dirty="0">
                <a:latin typeface="Courier New" pitchFamily="49" charset="0"/>
              </a:rPr>
              <a:t>	WEDNESDAY,</a:t>
            </a:r>
          </a:p>
          <a:p>
            <a:pPr defTabSz="355600"/>
            <a:r>
              <a:rPr lang="en-US" sz="1400" b="1" dirty="0">
                <a:latin typeface="Courier New" pitchFamily="49" charset="0"/>
              </a:rPr>
              <a:t>	THURSDAY,</a:t>
            </a:r>
          </a:p>
          <a:p>
            <a:pPr defTabSz="355600"/>
            <a:r>
              <a:rPr lang="en-US" sz="1400" b="1" dirty="0">
                <a:latin typeface="Courier New" pitchFamily="49" charset="0"/>
              </a:rPr>
              <a:t>	FRIDAY,</a:t>
            </a:r>
          </a:p>
          <a:p>
            <a:pPr defTabSz="355600"/>
            <a:r>
              <a:rPr lang="en-US" sz="1400" b="1" dirty="0">
                <a:latin typeface="Courier New" pitchFamily="49" charset="0"/>
              </a:rPr>
              <a:t>	SATURDAY,</a:t>
            </a:r>
          </a:p>
          <a:p>
            <a:pPr defTabSz="355600"/>
            <a:r>
              <a:rPr lang="en-US" sz="1400" b="1" dirty="0">
                <a:latin typeface="Courier New" pitchFamily="49" charset="0"/>
              </a:rPr>
              <a:t>};</a:t>
            </a:r>
          </a:p>
          <a:p>
            <a:pPr defTabSz="355600"/>
            <a:endParaRPr lang="en-US" sz="1400" b="1" dirty="0">
              <a:latin typeface="Courier New" pitchFamily="49" charset="0"/>
            </a:endParaRPr>
          </a:p>
          <a:p>
            <a:pPr defTabSz="355600"/>
            <a:r>
              <a:rPr lang="en-US" sz="1400" b="1" dirty="0" err="1">
                <a:latin typeface="Courier New" pitchFamily="49" charset="0"/>
              </a:rPr>
              <a:t>int</a:t>
            </a:r>
            <a:r>
              <a:rPr lang="en-US" sz="1400" b="1" dirty="0">
                <a:latin typeface="Courier New" pitchFamily="49" charset="0"/>
              </a:rPr>
              <a:t> main()</a:t>
            </a:r>
          </a:p>
          <a:p>
            <a:pPr defTabSz="355600"/>
            <a:r>
              <a:rPr lang="en-US" sz="1400" b="1" dirty="0">
                <a:latin typeface="Courier New" pitchFamily="49" charset="0"/>
              </a:rPr>
              <a:t>{</a:t>
            </a:r>
          </a:p>
          <a:p>
            <a:pPr defTabSz="355600"/>
            <a:r>
              <a:rPr lang="en-US" sz="1400" b="1" dirty="0">
                <a:latin typeface="Courier New" pitchFamily="49" charset="0"/>
              </a:rPr>
              <a:t>	</a:t>
            </a:r>
            <a:r>
              <a:rPr lang="en-US" sz="1400" b="1" dirty="0" err="1">
                <a:latin typeface="Courier New" pitchFamily="49" charset="0"/>
              </a:rPr>
              <a:t>WeekDay</a:t>
            </a:r>
            <a:r>
              <a:rPr lang="en-US" sz="1400" b="1" dirty="0">
                <a:latin typeface="Courier New" pitchFamily="49" charset="0"/>
              </a:rPr>
              <a:t> d = SUNDAY;</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"Today is " &lt;&lt; d &lt;&lt; "\n";</a:t>
            </a:r>
          </a:p>
          <a:p>
            <a:pPr defTabSz="355600"/>
            <a:endParaRPr lang="en-US" sz="1400" b="1" dirty="0">
              <a:latin typeface="Courier New" pitchFamily="49" charset="0"/>
            </a:endParaRPr>
          </a:p>
          <a:p>
            <a:pPr defTabSz="355600"/>
            <a:r>
              <a:rPr lang="en-US" sz="1400" b="1" dirty="0">
                <a:latin typeface="Courier New" pitchFamily="49" charset="0"/>
              </a:rPr>
              <a:t>	d++;</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"Tomorrow will be " d &lt;&lt; "\n");</a:t>
            </a:r>
          </a:p>
          <a:p>
            <a:pPr defTabSz="355600"/>
            <a:r>
              <a:rPr lang="en-US" sz="1400" b="1" dirty="0">
                <a:latin typeface="Courier New" pitchFamily="49" charset="0"/>
              </a:rPr>
              <a:t>	return 0;</a:t>
            </a:r>
          </a:p>
          <a:p>
            <a:pPr defTabSz="355600"/>
            <a:r>
              <a:rPr lang="en-US" sz="1400" b="1" dirty="0">
                <a:latin typeface="Courier New" pitchFamily="49" charset="0"/>
              </a:rPr>
              <a:t>}</a:t>
            </a:r>
            <a:endParaRPr lang="ru-RU" sz="1400" b="1" dirty="0">
              <a:latin typeface="Courier New" pitchFamily="49" charset="0"/>
            </a:endParaRPr>
          </a:p>
        </p:txBody>
      </p:sp>
      <p:sp>
        <p:nvSpPr>
          <p:cNvPr id="27651" name="Rectangle 5"/>
          <p:cNvSpPr>
            <a:spLocks noChangeArrowheads="1"/>
          </p:cNvSpPr>
          <p:nvPr/>
        </p:nvSpPr>
        <p:spPr bwMode="auto">
          <a:xfrm>
            <a:off x="6960096" y="1988840"/>
            <a:ext cx="3384550" cy="8636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Today is 0</a:t>
            </a:r>
          </a:p>
          <a:p>
            <a:r>
              <a:rPr lang="en-US" b="1" dirty="0">
                <a:latin typeface="Courier New" pitchFamily="49" charset="0"/>
              </a:rPr>
              <a:t>Tomorrow will be 1</a:t>
            </a:r>
            <a:endParaRPr lang="ru-RU" b="1" dirty="0">
              <a:latin typeface="Courier New" pitchFamily="49" charset="0"/>
            </a:endParaRPr>
          </a:p>
        </p:txBody>
      </p:sp>
      <p:sp>
        <p:nvSpPr>
          <p:cNvPr id="4" name="Заголовок 3"/>
          <p:cNvSpPr>
            <a:spLocks noGrp="1"/>
          </p:cNvSpPr>
          <p:nvPr>
            <p:ph type="title"/>
          </p:nvPr>
        </p:nvSpPr>
        <p:spPr/>
        <p:txBody>
          <a:bodyPr>
            <a:normAutofit/>
          </a:bodyPr>
          <a:lstStyle/>
          <a:p>
            <a:r>
              <a:rPr lang="ru-RU" dirty="0"/>
              <a:t>Пример использования перечислимых типов</a:t>
            </a:r>
          </a:p>
        </p:txBody>
      </p:sp>
    </p:spTree>
    <p:extLst>
      <p:ext uri="{BB962C8B-B14F-4D97-AF65-F5344CB8AC3E}">
        <p14:creationId xmlns:p14="http://schemas.microsoft.com/office/powerpoint/2010/main" val="10042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animEffect transition="in" filter="fade">
                                      <p:cBhvr>
                                        <p:cTn id="7" dur="500"/>
                                        <p:tgtEl>
                                          <p:spTgt spid="2765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650">
                                            <p:txEl>
                                              <p:pRg st="3" end="3"/>
                                            </p:txEl>
                                          </p:spTgt>
                                        </p:tgtEl>
                                        <p:attrNameLst>
                                          <p:attrName>style.visibility</p:attrName>
                                        </p:attrNameLst>
                                      </p:cBhvr>
                                      <p:to>
                                        <p:strVal val="visible"/>
                                      </p:to>
                                    </p:set>
                                    <p:animEffect transition="in" filter="fade">
                                      <p:cBhvr>
                                        <p:cTn id="10" dur="500"/>
                                        <p:tgtEl>
                                          <p:spTgt spid="2765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650">
                                            <p:txEl>
                                              <p:pRg st="4" end="4"/>
                                            </p:txEl>
                                          </p:spTgt>
                                        </p:tgtEl>
                                        <p:attrNameLst>
                                          <p:attrName>style.visibility</p:attrName>
                                        </p:attrNameLst>
                                      </p:cBhvr>
                                      <p:to>
                                        <p:strVal val="visible"/>
                                      </p:to>
                                    </p:set>
                                    <p:animEffect transition="in" filter="fade">
                                      <p:cBhvr>
                                        <p:cTn id="13" dur="500"/>
                                        <p:tgtEl>
                                          <p:spTgt spid="27650">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650">
                                            <p:txEl>
                                              <p:pRg st="5" end="5"/>
                                            </p:txEl>
                                          </p:spTgt>
                                        </p:tgtEl>
                                        <p:attrNameLst>
                                          <p:attrName>style.visibility</p:attrName>
                                        </p:attrNameLst>
                                      </p:cBhvr>
                                      <p:to>
                                        <p:strVal val="visible"/>
                                      </p:to>
                                    </p:set>
                                    <p:animEffect transition="in" filter="fade">
                                      <p:cBhvr>
                                        <p:cTn id="16" dur="500"/>
                                        <p:tgtEl>
                                          <p:spTgt spid="27650">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650">
                                            <p:txEl>
                                              <p:pRg st="6" end="6"/>
                                            </p:txEl>
                                          </p:spTgt>
                                        </p:tgtEl>
                                        <p:attrNameLst>
                                          <p:attrName>style.visibility</p:attrName>
                                        </p:attrNameLst>
                                      </p:cBhvr>
                                      <p:to>
                                        <p:strVal val="visible"/>
                                      </p:to>
                                    </p:set>
                                    <p:animEffect transition="in" filter="fade">
                                      <p:cBhvr>
                                        <p:cTn id="19" dur="500"/>
                                        <p:tgtEl>
                                          <p:spTgt spid="27650">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650">
                                            <p:txEl>
                                              <p:pRg st="7" end="7"/>
                                            </p:txEl>
                                          </p:spTgt>
                                        </p:tgtEl>
                                        <p:attrNameLst>
                                          <p:attrName>style.visibility</p:attrName>
                                        </p:attrNameLst>
                                      </p:cBhvr>
                                      <p:to>
                                        <p:strVal val="visible"/>
                                      </p:to>
                                    </p:set>
                                    <p:animEffect transition="in" filter="fade">
                                      <p:cBhvr>
                                        <p:cTn id="22" dur="500"/>
                                        <p:tgtEl>
                                          <p:spTgt spid="27650">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7650">
                                            <p:txEl>
                                              <p:pRg st="8" end="8"/>
                                            </p:txEl>
                                          </p:spTgt>
                                        </p:tgtEl>
                                        <p:attrNameLst>
                                          <p:attrName>style.visibility</p:attrName>
                                        </p:attrNameLst>
                                      </p:cBhvr>
                                      <p:to>
                                        <p:strVal val="visible"/>
                                      </p:to>
                                    </p:set>
                                    <p:animEffect transition="in" filter="fade">
                                      <p:cBhvr>
                                        <p:cTn id="25" dur="500"/>
                                        <p:tgtEl>
                                          <p:spTgt spid="27650">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650">
                                            <p:txEl>
                                              <p:pRg st="9" end="9"/>
                                            </p:txEl>
                                          </p:spTgt>
                                        </p:tgtEl>
                                        <p:attrNameLst>
                                          <p:attrName>style.visibility</p:attrName>
                                        </p:attrNameLst>
                                      </p:cBhvr>
                                      <p:to>
                                        <p:strVal val="visible"/>
                                      </p:to>
                                    </p:set>
                                    <p:animEffect transition="in" filter="fade">
                                      <p:cBhvr>
                                        <p:cTn id="28" dur="500"/>
                                        <p:tgtEl>
                                          <p:spTgt spid="27650">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7650">
                                            <p:txEl>
                                              <p:pRg st="10" end="10"/>
                                            </p:txEl>
                                          </p:spTgt>
                                        </p:tgtEl>
                                        <p:attrNameLst>
                                          <p:attrName>style.visibility</p:attrName>
                                        </p:attrNameLst>
                                      </p:cBhvr>
                                      <p:to>
                                        <p:strVal val="visible"/>
                                      </p:to>
                                    </p:set>
                                    <p:animEffect transition="in" filter="fade">
                                      <p:cBhvr>
                                        <p:cTn id="31" dur="500"/>
                                        <p:tgtEl>
                                          <p:spTgt spid="27650">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7650">
                                            <p:txEl>
                                              <p:pRg st="11" end="11"/>
                                            </p:txEl>
                                          </p:spTgt>
                                        </p:tgtEl>
                                        <p:attrNameLst>
                                          <p:attrName>style.visibility</p:attrName>
                                        </p:attrNameLst>
                                      </p:cBhvr>
                                      <p:to>
                                        <p:strVal val="visible"/>
                                      </p:to>
                                    </p:set>
                                    <p:animEffect transition="in" filter="fade">
                                      <p:cBhvr>
                                        <p:cTn id="34" dur="500"/>
                                        <p:tgtEl>
                                          <p:spTgt spid="2765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Scoped </a:t>
            </a:r>
            <a:r>
              <a:rPr lang="en-US" dirty="0" err="1"/>
              <a:t>enum</a:t>
            </a:r>
            <a:endParaRPr lang="ru-RU" dirty="0"/>
          </a:p>
        </p:txBody>
      </p:sp>
      <p:sp>
        <p:nvSpPr>
          <p:cNvPr id="4" name="Объект 3"/>
          <p:cNvSpPr>
            <a:spLocks noGrp="1"/>
          </p:cNvSpPr>
          <p:nvPr>
            <p:ph idx="1"/>
          </p:nvPr>
        </p:nvSpPr>
        <p:spPr/>
        <p:txBody>
          <a:bodyPr/>
          <a:lstStyle/>
          <a:p>
            <a:r>
              <a:rPr lang="ru-RU" dirty="0"/>
              <a:t>Появились в </a:t>
            </a:r>
            <a:r>
              <a:rPr lang="en-US" dirty="0"/>
              <a:t>C++11</a:t>
            </a:r>
            <a:endParaRPr lang="ru-RU" dirty="0"/>
          </a:p>
          <a:p>
            <a:r>
              <a:rPr lang="ru-RU" dirty="0"/>
              <a:t>Ограничивают область видимости значений перечислимого типа именем перечисления</a:t>
            </a:r>
            <a:endParaRPr lang="en-US" dirty="0"/>
          </a:p>
          <a:p>
            <a:r>
              <a:rPr lang="ru-RU" dirty="0"/>
              <a:t>Позволяют преодолеть ограничение традиционного </a:t>
            </a:r>
            <a:r>
              <a:rPr lang="en-US" dirty="0" err="1"/>
              <a:t>enum</a:t>
            </a:r>
            <a:r>
              <a:rPr lang="en-US" dirty="0"/>
              <a:t>-</a:t>
            </a:r>
            <a:r>
              <a:rPr lang="ru-RU" dirty="0"/>
              <a:t>а на уникальность значений</a:t>
            </a:r>
          </a:p>
          <a:p>
            <a:r>
              <a:rPr lang="ru-RU" dirty="0"/>
              <a:t>Не имеют неявного преобразования к целым числам</a:t>
            </a:r>
          </a:p>
        </p:txBody>
      </p:sp>
    </p:spTree>
    <p:extLst>
      <p:ext uri="{BB962C8B-B14F-4D97-AF65-F5344CB8AC3E}">
        <p14:creationId xmlns:p14="http://schemas.microsoft.com/office/powerpoint/2010/main" val="8207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1200" y="2492896"/>
            <a:ext cx="8880048" cy="3539430"/>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TrafficLightColor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Yellow, Green</a:t>
            </a:r>
          </a:p>
          <a:p>
            <a:pPr defTabSz="182563"/>
            <a:r>
              <a:rPr lang="ru-RU" sz="1400" dirty="0">
                <a:latin typeface="Lucida Console" panose="020B0609040504020204" pitchFamily="49" charset="0"/>
              </a:rPr>
              <a:t>};</a:t>
            </a:r>
          </a:p>
          <a:p>
            <a:pPr defTabSz="182563"/>
            <a:endParaRPr lang="en-US"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Не скомпилируется, т.к. значение </a:t>
            </a:r>
            <a:r>
              <a:rPr lang="en-US" sz="1400" dirty="0">
                <a:latin typeface="Lucida Console" panose="020B0609040504020204" pitchFamily="49" charset="0"/>
              </a:rPr>
              <a:t>Red </a:t>
            </a:r>
            <a:r>
              <a:rPr lang="ru-RU" sz="1400" dirty="0">
                <a:latin typeface="Lucida Console" panose="020B0609040504020204" pitchFamily="49" charset="0"/>
              </a:rPr>
              <a:t>уже используется </a:t>
            </a:r>
            <a:r>
              <a:rPr lang="en-US" sz="1400" dirty="0" err="1">
                <a:latin typeface="Lucida Console" panose="020B0609040504020204" pitchFamily="49" charset="0"/>
              </a:rPr>
              <a:t>TrafficLightColor</a:t>
            </a:r>
            <a:r>
              <a:rPr lang="ru-RU" sz="1400" dirty="0">
                <a:latin typeface="Lucida Console" panose="020B0609040504020204" pitchFamily="49" charset="0"/>
              </a:rPr>
              <a:t> </a:t>
            </a:r>
          </a:p>
          <a:p>
            <a:pPr defTabSz="182563"/>
            <a:r>
              <a:rPr lang="en-US" sz="1400" dirty="0" err="1">
                <a:solidFill>
                  <a:srgbClr val="FF0000"/>
                </a:solidFill>
                <a:latin typeface="Lucida Console" panose="020B0609040504020204" pitchFamily="49" charset="0"/>
              </a:rPr>
              <a:t>enum</a:t>
            </a:r>
            <a:r>
              <a:rPr lang="en-US" sz="1400" dirty="0">
                <a:solidFill>
                  <a:srgbClr val="FF0000"/>
                </a:solidFill>
                <a:latin typeface="Lucida Console" panose="020B0609040504020204" pitchFamily="49" charset="0"/>
              </a:rPr>
              <a:t> </a:t>
            </a:r>
            <a:r>
              <a:rPr lang="en-US" sz="1400" dirty="0" err="1">
                <a:solidFill>
                  <a:srgbClr val="FF0000"/>
                </a:solidFill>
                <a:latin typeface="Lucida Console" panose="020B0609040504020204" pitchFamily="49" charset="0"/>
              </a:rPr>
              <a:t>CarColor</a:t>
            </a:r>
            <a:endParaRPr lang="en-US"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Black</a:t>
            </a:r>
            <a:r>
              <a:rPr lang="ru-RU"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Red</a:t>
            </a:r>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White</a:t>
            </a:r>
            <a:endParaRPr lang="ru-RU"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Вот так скомпилируется</a:t>
            </a: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RedCarColor</a:t>
            </a:r>
            <a:r>
              <a:rPr lang="en-US" sz="1400" dirty="0">
                <a:latin typeface="Lucida Console" panose="020B0609040504020204" pitchFamily="49" charset="0"/>
              </a:rPr>
              <a:t>, </a:t>
            </a:r>
            <a:r>
              <a:rPr lang="en-US" sz="1400" dirty="0" err="1">
                <a:latin typeface="Lucida Console" panose="020B0609040504020204" pitchFamily="49" charset="0"/>
              </a:rPr>
              <a:t>BlackCarColor</a:t>
            </a:r>
            <a:r>
              <a:rPr lang="en-US" sz="1400" dirty="0">
                <a:latin typeface="Lucida Console" panose="020B0609040504020204" pitchFamily="49" charset="0"/>
              </a:rPr>
              <a:t>, </a:t>
            </a:r>
            <a:r>
              <a:rPr lang="en-US" sz="1400" dirty="0" err="1">
                <a:latin typeface="Lucida Console" panose="020B0609040504020204" pitchFamily="49" charset="0"/>
              </a:rPr>
              <a:t>WhiteCarColor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p:txBody>
      </p:sp>
      <p:sp>
        <p:nvSpPr>
          <p:cNvPr id="5" name="Заголовок 4"/>
          <p:cNvSpPr>
            <a:spLocks noGrp="1"/>
          </p:cNvSpPr>
          <p:nvPr>
            <p:ph type="title"/>
          </p:nvPr>
        </p:nvSpPr>
        <p:spPr/>
        <p:txBody>
          <a:bodyPr>
            <a:normAutofit/>
          </a:bodyPr>
          <a:lstStyle/>
          <a:p>
            <a:r>
              <a:rPr lang="ru-RU" dirty="0"/>
              <a:t>Проблема обычного </a:t>
            </a:r>
            <a:r>
              <a:rPr lang="en-US" dirty="0" err="1"/>
              <a:t>enum</a:t>
            </a:r>
            <a:endParaRPr lang="ru-RU" dirty="0"/>
          </a:p>
        </p:txBody>
      </p:sp>
    </p:spTree>
    <p:extLst>
      <p:ext uri="{BB962C8B-B14F-4D97-AF65-F5344CB8AC3E}">
        <p14:creationId xmlns:p14="http://schemas.microsoft.com/office/powerpoint/2010/main" val="36975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fade">
                                      <p:cBhvr>
                                        <p:cTn id="38" dur="500"/>
                                        <p:tgtEl>
                                          <p:spTgt spid="4">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fade">
                                      <p:cBhvr>
                                        <p:cTn id="41" dur="500"/>
                                        <p:tgtEl>
                                          <p:spTgt spid="4">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animEffect transition="in" filter="fade">
                                      <p:cBhvr>
                                        <p:cTn id="5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Scoped </a:t>
            </a:r>
            <a:r>
              <a:rPr lang="en-US" dirty="0" err="1"/>
              <a:t>enum</a:t>
            </a:r>
            <a:endParaRPr lang="ru-RU" dirty="0"/>
          </a:p>
        </p:txBody>
      </p:sp>
      <p:sp>
        <p:nvSpPr>
          <p:cNvPr id="3" name="TextBox 2"/>
          <p:cNvSpPr txBox="1"/>
          <p:nvPr/>
        </p:nvSpPr>
        <p:spPr>
          <a:xfrm>
            <a:off x="1981200" y="2492897"/>
            <a:ext cx="8880048" cy="3323987"/>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или</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enum</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struct</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TrafficLightColor</a:t>
            </a:r>
            <a:endParaRPr lang="en-US" sz="1400" dirty="0">
              <a:solidFill>
                <a:schemeClr val="tx1">
                  <a:lumMod val="50000"/>
                  <a:lumOff val="50000"/>
                </a:schemeClr>
              </a:solidFill>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Yellow, Red, Green</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Black, White</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void main()</a:t>
            </a: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color1 = </a:t>
            </a:r>
            <a:r>
              <a:rPr lang="en-US" sz="1400" dirty="0" err="1">
                <a:latin typeface="Lucida Console" panose="020B0609040504020204" pitchFamily="49" charset="0"/>
              </a:rPr>
              <a:t>TrafficLightColor</a:t>
            </a:r>
            <a:r>
              <a:rPr lang="en-US" sz="1400" dirty="0">
                <a:latin typeface="Lucida Console" panose="020B0609040504020204" pitchFamily="49" charset="0"/>
              </a:rPr>
              <a:t>::Red;</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CarColor</a:t>
            </a:r>
            <a:r>
              <a:rPr lang="en-US" sz="1400" dirty="0">
                <a:latin typeface="Lucida Console" panose="020B0609040504020204" pitchFamily="49" charset="0"/>
              </a:rPr>
              <a:t> color2 = </a:t>
            </a:r>
            <a:r>
              <a:rPr lang="en-US" sz="1400" dirty="0" err="1">
                <a:latin typeface="Lucida Console" panose="020B0609040504020204" pitchFamily="49" charset="0"/>
              </a:rPr>
              <a:t>CarColor</a:t>
            </a:r>
            <a:r>
              <a:rPr lang="en-US" sz="1400" dirty="0">
                <a:latin typeface="Lucida Console" panose="020B0609040504020204" pitchFamily="49" charset="0"/>
              </a:rPr>
              <a:t>::Red;</a:t>
            </a:r>
          </a:p>
          <a:p>
            <a:pPr defTabSz="182563"/>
            <a:r>
              <a:rPr lang="ru-RU" sz="1400" dirty="0">
                <a:latin typeface="Lucida Console" panose="020B0609040504020204" pitchFamily="49" charset="0"/>
              </a:rPr>
              <a:t>}</a:t>
            </a:r>
          </a:p>
        </p:txBody>
      </p:sp>
    </p:spTree>
    <p:extLst>
      <p:ext uri="{BB962C8B-B14F-4D97-AF65-F5344CB8AC3E}">
        <p14:creationId xmlns:p14="http://schemas.microsoft.com/office/powerpoint/2010/main" val="252899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8E6E7A-13D0-475E-83A4-CE97ADE1213E}"/>
              </a:ext>
            </a:extLst>
          </p:cNvPr>
          <p:cNvSpPr>
            <a:spLocks noGrp="1"/>
          </p:cNvSpPr>
          <p:nvPr>
            <p:ph type="title"/>
          </p:nvPr>
        </p:nvSpPr>
        <p:spPr/>
        <p:txBody>
          <a:bodyPr/>
          <a:lstStyle/>
          <a:p>
            <a:r>
              <a:rPr lang="ru-RU" dirty="0"/>
              <a:t>Операторы</a:t>
            </a:r>
          </a:p>
        </p:txBody>
      </p:sp>
      <p:sp>
        <p:nvSpPr>
          <p:cNvPr id="5" name="Text Placeholder 4">
            <a:extLst>
              <a:ext uri="{FF2B5EF4-FFF2-40B4-BE49-F238E27FC236}">
                <a16:creationId xmlns:a16="http://schemas.microsoft.com/office/drawing/2014/main" id="{9A40302C-402A-4CD2-9447-922116B71E8C}"/>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38309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294276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a:defRPr/>
            </a:pPr>
            <a:r>
              <a:rPr lang="ru-RU" dirty="0"/>
              <a:t>Основные операторы</a:t>
            </a:r>
          </a:p>
        </p:txBody>
      </p:sp>
      <p:sp>
        <p:nvSpPr>
          <p:cNvPr id="38915" name="Rectangle 3"/>
          <p:cNvSpPr>
            <a:spLocks noGrp="1" noChangeArrowheads="1"/>
          </p:cNvSpPr>
          <p:nvPr>
            <p:ph idx="1"/>
          </p:nvPr>
        </p:nvSpPr>
        <p:spPr/>
        <p:txBody>
          <a:bodyPr/>
          <a:lstStyle/>
          <a:p>
            <a:pPr eaLnBrk="1" hangingPunct="1">
              <a:lnSpc>
                <a:spcPct val="90000"/>
              </a:lnSpc>
            </a:pPr>
            <a:r>
              <a:rPr lang="ru-RU" sz="2400" dirty="0"/>
              <a:t>Общие</a:t>
            </a:r>
          </a:p>
          <a:p>
            <a:pPr lvl="1" eaLnBrk="1" hangingPunct="1">
              <a:lnSpc>
                <a:spcPct val="90000"/>
              </a:lnSpc>
            </a:pPr>
            <a:r>
              <a:rPr lang="ru-RU" sz="2000" dirty="0"/>
              <a:t>Арифметические операторы и оператор присваивания</a:t>
            </a:r>
          </a:p>
          <a:p>
            <a:pPr lvl="1" eaLnBrk="1" hangingPunct="1">
              <a:lnSpc>
                <a:spcPct val="90000"/>
              </a:lnSpc>
            </a:pPr>
            <a:r>
              <a:rPr lang="ru-RU" sz="2000" dirty="0"/>
              <a:t>Логические операторы и операторы сравнения</a:t>
            </a:r>
          </a:p>
          <a:p>
            <a:pPr lvl="1" eaLnBrk="1" hangingPunct="1">
              <a:lnSpc>
                <a:spcPct val="90000"/>
              </a:lnSpc>
            </a:pPr>
            <a:r>
              <a:rPr lang="ru-RU" sz="2000" dirty="0"/>
              <a:t>Оператор </a:t>
            </a:r>
            <a:r>
              <a:rPr lang="en-US" sz="2000" dirty="0" err="1"/>
              <a:t>sizeof</a:t>
            </a:r>
            <a:endParaRPr lang="ru-RU" sz="2000" dirty="0"/>
          </a:p>
          <a:p>
            <a:pPr eaLnBrk="1" hangingPunct="1">
              <a:lnSpc>
                <a:spcPct val="90000"/>
              </a:lnSpc>
            </a:pPr>
            <a:r>
              <a:rPr lang="ru-RU" sz="2400" dirty="0"/>
              <a:t>Управление ходом выполнения программы</a:t>
            </a:r>
          </a:p>
          <a:p>
            <a:pPr lvl="1" eaLnBrk="1" hangingPunct="1">
              <a:lnSpc>
                <a:spcPct val="90000"/>
              </a:lnSpc>
            </a:pPr>
            <a:r>
              <a:rPr lang="ru-RU" sz="2000" dirty="0"/>
              <a:t>Условные операторы</a:t>
            </a:r>
          </a:p>
          <a:p>
            <a:pPr lvl="1" eaLnBrk="1" hangingPunct="1">
              <a:lnSpc>
                <a:spcPct val="90000"/>
              </a:lnSpc>
            </a:pPr>
            <a:r>
              <a:rPr lang="ru-RU" sz="2000" dirty="0"/>
              <a:t>Операторы циклов</a:t>
            </a:r>
          </a:p>
          <a:p>
            <a:pPr lvl="1" eaLnBrk="1" hangingPunct="1">
              <a:lnSpc>
                <a:spcPct val="90000"/>
              </a:lnSpc>
            </a:pPr>
            <a:r>
              <a:rPr lang="ru-RU" sz="2000" dirty="0"/>
              <a:t>Оператор множественного выбора</a:t>
            </a:r>
          </a:p>
          <a:p>
            <a:pPr eaLnBrk="1" hangingPunct="1">
              <a:lnSpc>
                <a:spcPct val="90000"/>
              </a:lnSpc>
            </a:pPr>
            <a:r>
              <a:rPr lang="ru-RU" sz="2400" dirty="0"/>
              <a:t>Операторы для работы с массивами, структурами и объединениями</a:t>
            </a:r>
          </a:p>
          <a:p>
            <a:pPr eaLnBrk="1" hangingPunct="1">
              <a:lnSpc>
                <a:spcPct val="90000"/>
              </a:lnSpc>
            </a:pPr>
            <a:r>
              <a:rPr lang="ru-RU" sz="2400" dirty="0"/>
              <a:t>Операторы для работы с указателями</a:t>
            </a:r>
          </a:p>
        </p:txBody>
      </p:sp>
    </p:spTree>
    <p:extLst>
      <p:ext uri="{BB962C8B-B14F-4D97-AF65-F5344CB8AC3E}">
        <p14:creationId xmlns:p14="http://schemas.microsoft.com/office/powerpoint/2010/main" val="407569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fade">
                                      <p:cBhvr>
                                        <p:cTn id="10" dur="500"/>
                                        <p:tgtEl>
                                          <p:spTgt spid="389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fade">
                                      <p:cBhvr>
                                        <p:cTn id="13" dur="500"/>
                                        <p:tgtEl>
                                          <p:spTgt spid="389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915">
                                            <p:txEl>
                                              <p:pRg st="3" end="3"/>
                                            </p:txEl>
                                          </p:spTgt>
                                        </p:tgtEl>
                                        <p:attrNameLst>
                                          <p:attrName>style.visibility</p:attrName>
                                        </p:attrNameLst>
                                      </p:cBhvr>
                                      <p:to>
                                        <p:strVal val="visible"/>
                                      </p:to>
                                    </p:set>
                                    <p:animEffect transition="in" filter="fade">
                                      <p:cBhvr>
                                        <p:cTn id="16" dur="500"/>
                                        <p:tgtEl>
                                          <p:spTgt spid="389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fade">
                                      <p:cBhvr>
                                        <p:cTn id="21" dur="500"/>
                                        <p:tgtEl>
                                          <p:spTgt spid="389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915">
                                            <p:txEl>
                                              <p:pRg st="5" end="5"/>
                                            </p:txEl>
                                          </p:spTgt>
                                        </p:tgtEl>
                                        <p:attrNameLst>
                                          <p:attrName>style.visibility</p:attrName>
                                        </p:attrNameLst>
                                      </p:cBhvr>
                                      <p:to>
                                        <p:strVal val="visible"/>
                                      </p:to>
                                    </p:set>
                                    <p:animEffect transition="in" filter="fade">
                                      <p:cBhvr>
                                        <p:cTn id="24" dur="500"/>
                                        <p:tgtEl>
                                          <p:spTgt spid="3891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915">
                                            <p:txEl>
                                              <p:pRg st="6" end="6"/>
                                            </p:txEl>
                                          </p:spTgt>
                                        </p:tgtEl>
                                        <p:attrNameLst>
                                          <p:attrName>style.visibility</p:attrName>
                                        </p:attrNameLst>
                                      </p:cBhvr>
                                      <p:to>
                                        <p:strVal val="visible"/>
                                      </p:to>
                                    </p:set>
                                    <p:animEffect transition="in" filter="fade">
                                      <p:cBhvr>
                                        <p:cTn id="27" dur="500"/>
                                        <p:tgtEl>
                                          <p:spTgt spid="3891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915">
                                            <p:txEl>
                                              <p:pRg st="7" end="7"/>
                                            </p:txEl>
                                          </p:spTgt>
                                        </p:tgtEl>
                                        <p:attrNameLst>
                                          <p:attrName>style.visibility</p:attrName>
                                        </p:attrNameLst>
                                      </p:cBhvr>
                                      <p:to>
                                        <p:strVal val="visible"/>
                                      </p:to>
                                    </p:set>
                                    <p:animEffect transition="in" filter="fade">
                                      <p:cBhvr>
                                        <p:cTn id="30" dur="500"/>
                                        <p:tgtEl>
                                          <p:spTgt spid="3891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915">
                                            <p:txEl>
                                              <p:pRg st="8" end="8"/>
                                            </p:txEl>
                                          </p:spTgt>
                                        </p:tgtEl>
                                        <p:attrNameLst>
                                          <p:attrName>style.visibility</p:attrName>
                                        </p:attrNameLst>
                                      </p:cBhvr>
                                      <p:to>
                                        <p:strVal val="visible"/>
                                      </p:to>
                                    </p:set>
                                    <p:animEffect transition="in" filter="fade">
                                      <p:cBhvr>
                                        <p:cTn id="35" dur="500"/>
                                        <p:tgtEl>
                                          <p:spTgt spid="3891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8915">
                                            <p:txEl>
                                              <p:pRg st="9" end="9"/>
                                            </p:txEl>
                                          </p:spTgt>
                                        </p:tgtEl>
                                        <p:attrNameLst>
                                          <p:attrName>style.visibility</p:attrName>
                                        </p:attrNameLst>
                                      </p:cBhvr>
                                      <p:to>
                                        <p:strVal val="visible"/>
                                      </p:to>
                                    </p:set>
                                    <p:animEffect transition="in" filter="fade">
                                      <p:cBhvr>
                                        <p:cTn id="40" dur="500"/>
                                        <p:tgtEl>
                                          <p:spTgt spid="38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Арифметические операторы</a:t>
            </a:r>
          </a:p>
        </p:txBody>
      </p:sp>
      <p:sp>
        <p:nvSpPr>
          <p:cNvPr id="39939" name="Rectangle 3"/>
          <p:cNvSpPr>
            <a:spLocks noGrp="1" noChangeArrowheads="1"/>
          </p:cNvSpPr>
          <p:nvPr>
            <p:ph idx="1"/>
          </p:nvPr>
        </p:nvSpPr>
        <p:spPr/>
        <p:txBody>
          <a:bodyPr>
            <a:normAutofit lnSpcReduction="10000"/>
          </a:bodyPr>
          <a:lstStyle/>
          <a:p>
            <a:pPr eaLnBrk="1" hangingPunct="1">
              <a:lnSpc>
                <a:spcPct val="80000"/>
              </a:lnSpc>
            </a:pPr>
            <a:r>
              <a:rPr lang="ru-RU" sz="2400" dirty="0"/>
              <a:t>Бинарные</a:t>
            </a:r>
          </a:p>
          <a:p>
            <a:pPr lvl="1" eaLnBrk="1" hangingPunct="1">
              <a:lnSpc>
                <a:spcPct val="80000"/>
              </a:lnSpc>
            </a:pPr>
            <a:r>
              <a:rPr lang="ru-RU" sz="2000" dirty="0"/>
              <a:t>+</a:t>
            </a:r>
            <a:endParaRPr lang="en-US" sz="2000" dirty="0"/>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 (</a:t>
            </a:r>
            <a:r>
              <a:rPr lang="ru-RU" sz="2000" dirty="0"/>
              <a:t>остаток от деления</a:t>
            </a:r>
            <a:r>
              <a:rPr lang="en-US" sz="2000" dirty="0"/>
              <a:t> – </a:t>
            </a:r>
            <a:r>
              <a:rPr lang="ru-RU" sz="2000" dirty="0"/>
              <a:t>применяется только к целым)</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10 </a:t>
            </a:r>
            <a:r>
              <a:rPr lang="en-US" sz="1800" b="1" dirty="0">
                <a:latin typeface="Courier New" pitchFamily="49" charset="0"/>
              </a:rPr>
              <a:t>%</a:t>
            </a:r>
            <a:r>
              <a:rPr lang="en-US" sz="1800" dirty="0">
                <a:latin typeface="Courier New" pitchFamily="49" charset="0"/>
              </a:rPr>
              <a:t> 3; /* </a:t>
            </a:r>
            <a:r>
              <a:rPr lang="en-US" sz="1800" dirty="0" err="1">
                <a:latin typeface="Courier New" pitchFamily="49" charset="0"/>
              </a:rPr>
              <a:t>i</a:t>
            </a:r>
            <a:r>
              <a:rPr lang="en-US" sz="1800" dirty="0">
                <a:latin typeface="Courier New" pitchFamily="49" charset="0"/>
              </a:rPr>
              <a:t> = 1; */</a:t>
            </a:r>
            <a:endParaRPr lang="ru-RU" sz="1800" dirty="0">
              <a:latin typeface="Courier New" pitchFamily="49" charset="0"/>
            </a:endParaRPr>
          </a:p>
          <a:p>
            <a:pPr lvl="1" eaLnBrk="1" hangingPunct="1">
              <a:lnSpc>
                <a:spcPct val="80000"/>
              </a:lnSpc>
            </a:pPr>
            <a:r>
              <a:rPr lang="ru-RU" sz="2000" dirty="0"/>
              <a:t>Деление целых сопровождается отбрасыванием дробной части</a:t>
            </a:r>
          </a:p>
          <a:p>
            <a:pPr lvl="2" eaLnBrk="1" hangingPunct="1">
              <a:lnSpc>
                <a:spcPct val="80000"/>
              </a:lnSpc>
            </a:pPr>
            <a:r>
              <a:rPr lang="en-US" sz="1800" b="1" dirty="0">
                <a:latin typeface="Courier New" pitchFamily="49" charset="0"/>
              </a:rPr>
              <a:t>float</a:t>
            </a:r>
            <a:r>
              <a:rPr lang="en-US" sz="1800" dirty="0">
                <a:latin typeface="Courier New" pitchFamily="49" charset="0"/>
              </a:rPr>
              <a:t> f = 8 </a:t>
            </a:r>
            <a:r>
              <a:rPr lang="en-US" sz="1800" b="1" dirty="0">
                <a:latin typeface="Courier New" pitchFamily="49" charset="0"/>
              </a:rPr>
              <a:t>/</a:t>
            </a:r>
            <a:r>
              <a:rPr lang="en-US" sz="1800" dirty="0">
                <a:latin typeface="Courier New" pitchFamily="49" charset="0"/>
              </a:rPr>
              <a:t> 3; /* f = 2.0 */</a:t>
            </a:r>
            <a:endParaRPr lang="ru-RU" sz="1800" dirty="0">
              <a:latin typeface="Courier New" pitchFamily="49" charset="0"/>
            </a:endParaRPr>
          </a:p>
          <a:p>
            <a:pPr eaLnBrk="1" hangingPunct="1">
              <a:lnSpc>
                <a:spcPct val="80000"/>
              </a:lnSpc>
            </a:pPr>
            <a:r>
              <a:rPr lang="ru-RU" sz="2400" dirty="0"/>
              <a:t>Унарные (ставятся перед операндом)</a:t>
            </a:r>
          </a:p>
          <a:p>
            <a:pPr lvl="1" eaLnBrk="1" hangingPunct="1">
              <a:lnSpc>
                <a:spcPct val="80000"/>
              </a:lnSpc>
            </a:pPr>
            <a:r>
              <a:rPr lang="ru-RU" sz="2000" dirty="0"/>
              <a:t>+</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a:t>
            </a:r>
            <a:endParaRPr lang="ru-RU" sz="1800" dirty="0">
              <a:latin typeface="Courier New" pitchFamily="49" charset="0"/>
            </a:endParaRPr>
          </a:p>
          <a:p>
            <a:pPr lvl="1" eaLnBrk="1" hangingPunct="1">
              <a:lnSpc>
                <a:spcPct val="80000"/>
              </a:lnSpc>
            </a:pPr>
            <a:r>
              <a:rPr lang="ru-RU" sz="2000" dirty="0"/>
              <a:t>-</a:t>
            </a:r>
            <a:endParaRPr lang="en-US" sz="2000" dirty="0"/>
          </a:p>
          <a:p>
            <a:pPr lvl="2" eaLnBrk="1" hangingPunct="1">
              <a:lnSpc>
                <a:spcPct val="80000"/>
              </a:lnSpc>
            </a:pPr>
            <a:r>
              <a:rPr lang="en-US" sz="1800" b="1" dirty="0" err="1">
                <a:latin typeface="Courier New" pitchFamily="49" charset="0"/>
              </a:rPr>
              <a:t>int</a:t>
            </a:r>
            <a:r>
              <a:rPr lang="en-US" sz="1800" dirty="0">
                <a:latin typeface="Courier New" pitchFamily="49" charset="0"/>
              </a:rPr>
              <a:t> j = -8;</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412620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fade">
                                      <p:cBhvr>
                                        <p:cTn id="10" dur="500"/>
                                        <p:tgtEl>
                                          <p:spTgt spid="399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fade">
                                      <p:cBhvr>
                                        <p:cTn id="13" dur="500"/>
                                        <p:tgtEl>
                                          <p:spTgt spid="399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fade">
                                      <p:cBhvr>
                                        <p:cTn id="16" dur="500"/>
                                        <p:tgtEl>
                                          <p:spTgt spid="399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Effect transition="in" filter="fade">
                                      <p:cBhvr>
                                        <p:cTn id="19" dur="500"/>
                                        <p:tgtEl>
                                          <p:spTgt spid="3993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939">
                                            <p:txEl>
                                              <p:pRg st="5" end="5"/>
                                            </p:txEl>
                                          </p:spTgt>
                                        </p:tgtEl>
                                        <p:attrNameLst>
                                          <p:attrName>style.visibility</p:attrName>
                                        </p:attrNameLst>
                                      </p:cBhvr>
                                      <p:to>
                                        <p:strVal val="visible"/>
                                      </p:to>
                                    </p:set>
                                    <p:animEffect transition="in" filter="fade">
                                      <p:cBhvr>
                                        <p:cTn id="22" dur="500"/>
                                        <p:tgtEl>
                                          <p:spTgt spid="3993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939">
                                            <p:txEl>
                                              <p:pRg st="6" end="6"/>
                                            </p:txEl>
                                          </p:spTgt>
                                        </p:tgtEl>
                                        <p:attrNameLst>
                                          <p:attrName>style.visibility</p:attrName>
                                        </p:attrNameLst>
                                      </p:cBhvr>
                                      <p:to>
                                        <p:strVal val="visible"/>
                                      </p:to>
                                    </p:set>
                                    <p:animEffect transition="in" filter="fade">
                                      <p:cBhvr>
                                        <p:cTn id="25" dur="500"/>
                                        <p:tgtEl>
                                          <p:spTgt spid="3993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939">
                                            <p:txEl>
                                              <p:pRg st="7" end="7"/>
                                            </p:txEl>
                                          </p:spTgt>
                                        </p:tgtEl>
                                        <p:attrNameLst>
                                          <p:attrName>style.visibility</p:attrName>
                                        </p:attrNameLst>
                                      </p:cBhvr>
                                      <p:to>
                                        <p:strVal val="visible"/>
                                      </p:to>
                                    </p:set>
                                    <p:animEffect transition="in" filter="fade">
                                      <p:cBhvr>
                                        <p:cTn id="28" dur="500"/>
                                        <p:tgtEl>
                                          <p:spTgt spid="3993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939">
                                            <p:txEl>
                                              <p:pRg st="8" end="8"/>
                                            </p:txEl>
                                          </p:spTgt>
                                        </p:tgtEl>
                                        <p:attrNameLst>
                                          <p:attrName>style.visibility</p:attrName>
                                        </p:attrNameLst>
                                      </p:cBhvr>
                                      <p:to>
                                        <p:strVal val="visible"/>
                                      </p:to>
                                    </p:set>
                                    <p:animEffect transition="in" filter="fade">
                                      <p:cBhvr>
                                        <p:cTn id="31" dur="500"/>
                                        <p:tgtEl>
                                          <p:spTgt spid="39939">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939">
                                            <p:txEl>
                                              <p:pRg st="9" end="9"/>
                                            </p:txEl>
                                          </p:spTgt>
                                        </p:tgtEl>
                                        <p:attrNameLst>
                                          <p:attrName>style.visibility</p:attrName>
                                        </p:attrNameLst>
                                      </p:cBhvr>
                                      <p:to>
                                        <p:strVal val="visible"/>
                                      </p:to>
                                    </p:set>
                                    <p:animEffect transition="in" filter="fade">
                                      <p:cBhvr>
                                        <p:cTn id="36" dur="500"/>
                                        <p:tgtEl>
                                          <p:spTgt spid="3993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939">
                                            <p:txEl>
                                              <p:pRg st="10" end="10"/>
                                            </p:txEl>
                                          </p:spTgt>
                                        </p:tgtEl>
                                        <p:attrNameLst>
                                          <p:attrName>style.visibility</p:attrName>
                                        </p:attrNameLst>
                                      </p:cBhvr>
                                      <p:to>
                                        <p:strVal val="visible"/>
                                      </p:to>
                                    </p:set>
                                    <p:animEffect transition="in" filter="fade">
                                      <p:cBhvr>
                                        <p:cTn id="39" dur="500"/>
                                        <p:tgtEl>
                                          <p:spTgt spid="39939">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939">
                                            <p:txEl>
                                              <p:pRg st="11" end="11"/>
                                            </p:txEl>
                                          </p:spTgt>
                                        </p:tgtEl>
                                        <p:attrNameLst>
                                          <p:attrName>style.visibility</p:attrName>
                                        </p:attrNameLst>
                                      </p:cBhvr>
                                      <p:to>
                                        <p:strVal val="visible"/>
                                      </p:to>
                                    </p:set>
                                    <p:animEffect transition="in" filter="fade">
                                      <p:cBhvr>
                                        <p:cTn id="42" dur="500"/>
                                        <p:tgtEl>
                                          <p:spTgt spid="39939">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9939">
                                            <p:txEl>
                                              <p:pRg st="12" end="12"/>
                                            </p:txEl>
                                          </p:spTgt>
                                        </p:tgtEl>
                                        <p:attrNameLst>
                                          <p:attrName>style.visibility</p:attrName>
                                        </p:attrNameLst>
                                      </p:cBhvr>
                                      <p:to>
                                        <p:strVal val="visible"/>
                                      </p:to>
                                    </p:set>
                                    <p:animEffect transition="in" filter="fade">
                                      <p:cBhvr>
                                        <p:cTn id="45" dur="500"/>
                                        <p:tgtEl>
                                          <p:spTgt spid="39939">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939">
                                            <p:txEl>
                                              <p:pRg st="13" end="13"/>
                                            </p:txEl>
                                          </p:spTgt>
                                        </p:tgtEl>
                                        <p:attrNameLst>
                                          <p:attrName>style.visibility</p:attrName>
                                        </p:attrNameLst>
                                      </p:cBhvr>
                                      <p:to>
                                        <p:strVal val="visible"/>
                                      </p:to>
                                    </p:set>
                                    <p:animEffect transition="in" filter="fade">
                                      <p:cBhvr>
                                        <p:cTn id="48" dur="500"/>
                                        <p:tgtEl>
                                          <p:spTgt spid="399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628801"/>
            <a:ext cx="9001000" cy="5078313"/>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Вася купил 10 килограммов яблок,</a:t>
            </a: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а бананов - на 5 килограммов больше,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Груш он купил столько же, сколько яблок и бананов вместе.</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Во сколько раз больше масса всех фруктов,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"Total fruit to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aplles</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ratio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5" name="Title 4"/>
          <p:cNvSpPr>
            <a:spLocks noGrp="1"/>
          </p:cNvSpPr>
          <p:nvPr>
            <p:ph type="title"/>
          </p:nvPr>
        </p:nvSpPr>
        <p:spPr/>
        <p:txBody>
          <a:bodyPr/>
          <a:lstStyle/>
          <a:p>
            <a:r>
              <a:rPr lang="ru-RU" dirty="0"/>
              <a:t>Пример</a:t>
            </a:r>
          </a:p>
        </p:txBody>
      </p:sp>
      <p:sp>
        <p:nvSpPr>
          <p:cNvPr id="2" name="Rectangle 1">
            <a:extLst>
              <a:ext uri="{FF2B5EF4-FFF2-40B4-BE49-F238E27FC236}">
                <a16:creationId xmlns:a16="http://schemas.microsoft.com/office/drawing/2014/main" id="{CDB78A80-DBFA-4946-8406-42239B542214}"/>
              </a:ext>
            </a:extLst>
          </p:cNvPr>
          <p:cNvSpPr/>
          <p:nvPr/>
        </p:nvSpPr>
        <p:spPr>
          <a:xfrm>
            <a:off x="7563883" y="1646458"/>
            <a:ext cx="30963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Total fruit to </a:t>
            </a:r>
            <a:r>
              <a:rPr lang="en-US" dirty="0" err="1"/>
              <a:t>aplles</a:t>
            </a:r>
            <a:r>
              <a:rPr lang="en-US" dirty="0"/>
              <a:t> ratio is 5</a:t>
            </a:r>
            <a:endParaRPr lang="ru-RU" dirty="0"/>
          </a:p>
        </p:txBody>
      </p:sp>
    </p:spTree>
    <p:extLst>
      <p:ext uri="{BB962C8B-B14F-4D97-AF65-F5344CB8AC3E}">
        <p14:creationId xmlns:p14="http://schemas.microsoft.com/office/powerpoint/2010/main" val="120398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fade">
                                      <p:cBhvr>
                                        <p:cTn id="12" dur="500"/>
                                        <p:tgtEl>
                                          <p:spTgt spid="4">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fade">
                                      <p:cBhvr>
                                        <p:cTn id="17" dur="500"/>
                                        <p:tgtEl>
                                          <p:spTgt spid="4">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3" end="13"/>
                                            </p:txEl>
                                          </p:spTgt>
                                        </p:tgtEl>
                                        <p:attrNameLst>
                                          <p:attrName>style.visibility</p:attrName>
                                        </p:attrNameLst>
                                      </p:cBhvr>
                                      <p:to>
                                        <p:strVal val="visible"/>
                                      </p:to>
                                    </p:set>
                                    <p:animEffect transition="in" filter="fade">
                                      <p:cBhvr>
                                        <p:cTn id="22" dur="500"/>
                                        <p:tgtEl>
                                          <p:spTgt spid="4">
                                            <p:txEl>
                                              <p:pRg st="13" end="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5" end="15"/>
                                            </p:txEl>
                                          </p:spTgt>
                                        </p:tgtEl>
                                        <p:attrNameLst>
                                          <p:attrName>style.visibility</p:attrName>
                                        </p:attrNameLst>
                                      </p:cBhvr>
                                      <p:to>
                                        <p:strVal val="visible"/>
                                      </p:to>
                                    </p:set>
                                    <p:animEffect transition="in" filter="fade">
                                      <p:cBhvr>
                                        <p:cTn id="27" dur="500"/>
                                        <p:tgtEl>
                                          <p:spTgt spid="4">
                                            <p:txEl>
                                              <p:pRg st="15" end="1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6" end="16"/>
                                            </p:txEl>
                                          </p:spTgt>
                                        </p:tgtEl>
                                        <p:attrNameLst>
                                          <p:attrName>style.visibility</p:attrName>
                                        </p:attrNameLst>
                                      </p:cBhvr>
                                      <p:to>
                                        <p:strVal val="visible"/>
                                      </p:to>
                                    </p:set>
                                    <p:animEffect transition="in" filter="fade">
                                      <p:cBhvr>
                                        <p:cTn id="32" dur="500"/>
                                        <p:tgtEl>
                                          <p:spTgt spid="4">
                                            <p:txEl>
                                              <p:pRg st="16" end="1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u-RU"/>
              <a:t>Операторы отношения </a:t>
            </a:r>
          </a:p>
        </p:txBody>
      </p:sp>
      <p:sp>
        <p:nvSpPr>
          <p:cNvPr id="30723" name="Rectangle 3"/>
          <p:cNvSpPr>
            <a:spLocks noGrp="1" noChangeArrowheads="1"/>
          </p:cNvSpPr>
          <p:nvPr>
            <p:ph idx="1"/>
          </p:nvPr>
        </p:nvSpPr>
        <p:spPr/>
        <p:txBody>
          <a:bodyPr/>
          <a:lstStyle/>
          <a:p>
            <a:pPr eaLnBrk="1" hangingPunct="1">
              <a:lnSpc>
                <a:spcPct val="80000"/>
              </a:lnSpc>
            </a:pPr>
            <a:r>
              <a:rPr lang="ru-RU" sz="1800" dirty="0"/>
              <a:t>Операторы отношения</a:t>
            </a:r>
          </a:p>
          <a:p>
            <a:pPr lvl="1" eaLnBrk="1" hangingPunct="1">
              <a:lnSpc>
                <a:spcPct val="80000"/>
              </a:lnSpc>
            </a:pPr>
            <a:r>
              <a:rPr lang="en-US" sz="1600" dirty="0"/>
              <a:t>&gt;</a:t>
            </a:r>
          </a:p>
          <a:p>
            <a:pPr lvl="1" eaLnBrk="1" hangingPunct="1">
              <a:lnSpc>
                <a:spcPct val="80000"/>
              </a:lnSpc>
            </a:pPr>
            <a:r>
              <a:rPr lang="en-US" sz="1600" dirty="0"/>
              <a:t>&gt;=</a:t>
            </a:r>
          </a:p>
          <a:p>
            <a:pPr lvl="1" eaLnBrk="1" hangingPunct="1">
              <a:lnSpc>
                <a:spcPct val="80000"/>
              </a:lnSpc>
            </a:pPr>
            <a:r>
              <a:rPr lang="en-US" sz="1600" dirty="0"/>
              <a:t>&lt;</a:t>
            </a:r>
          </a:p>
          <a:p>
            <a:pPr lvl="1" eaLnBrk="1" hangingPunct="1">
              <a:lnSpc>
                <a:spcPct val="80000"/>
              </a:lnSpc>
            </a:pPr>
            <a:r>
              <a:rPr lang="en-US" sz="1600" dirty="0"/>
              <a:t>&lt;=</a:t>
            </a:r>
          </a:p>
          <a:p>
            <a:pPr eaLnBrk="1" hangingPunct="1">
              <a:lnSpc>
                <a:spcPct val="80000"/>
              </a:lnSpc>
            </a:pPr>
            <a:r>
              <a:rPr lang="ru-RU" sz="1800" dirty="0"/>
              <a:t>Операторы сравнения на равенство</a:t>
            </a:r>
          </a:p>
          <a:p>
            <a:pPr lvl="1" eaLnBrk="1" hangingPunct="1">
              <a:lnSpc>
                <a:spcPct val="80000"/>
              </a:lnSpc>
            </a:pPr>
            <a:r>
              <a:rPr lang="ru-RU" sz="1600" dirty="0"/>
              <a:t>==</a:t>
            </a:r>
          </a:p>
          <a:p>
            <a:pPr lvl="1" eaLnBrk="1" hangingPunct="1">
              <a:lnSpc>
                <a:spcPct val="80000"/>
              </a:lnSpc>
            </a:pPr>
            <a:r>
              <a:rPr lang="ru-RU" sz="1600" dirty="0"/>
              <a:t>!=</a:t>
            </a:r>
          </a:p>
        </p:txBody>
      </p:sp>
    </p:spTree>
    <p:custDataLst>
      <p:tags r:id="rId1"/>
    </p:custDataLst>
    <p:extLst>
      <p:ext uri="{BB962C8B-B14F-4D97-AF65-F5344CB8AC3E}">
        <p14:creationId xmlns:p14="http://schemas.microsoft.com/office/powerpoint/2010/main" val="33276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fade">
                                      <p:cBhvr>
                                        <p:cTn id="10" dur="2000"/>
                                        <p:tgtEl>
                                          <p:spTgt spid="307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2000"/>
                                        <p:tgtEl>
                                          <p:spTgt spid="307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fade">
                                      <p:cBhvr>
                                        <p:cTn id="16" dur="2000"/>
                                        <p:tgtEl>
                                          <p:spTgt spid="307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fade">
                                      <p:cBhvr>
                                        <p:cTn id="19" dur="2000"/>
                                        <p:tgtEl>
                                          <p:spTgt spid="307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fade">
                                      <p:cBhvr>
                                        <p:cTn id="24" dur="2000"/>
                                        <p:tgtEl>
                                          <p:spTgt spid="3072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animEffect transition="in" filter="fade">
                                      <p:cBhvr>
                                        <p:cTn id="27" dur="2000"/>
                                        <p:tgtEl>
                                          <p:spTgt spid="3072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23">
                                            <p:txEl>
                                              <p:pRg st="7" end="7"/>
                                            </p:txEl>
                                          </p:spTgt>
                                        </p:tgtEl>
                                        <p:attrNameLst>
                                          <p:attrName>style.visibility</p:attrName>
                                        </p:attrNameLst>
                                      </p:cBhvr>
                                      <p:to>
                                        <p:strVal val="visible"/>
                                      </p:to>
                                    </p:set>
                                    <p:animEffect transition="in" filter="fade">
                                      <p:cBhvr>
                                        <p:cTn id="30" dur="2000"/>
                                        <p:tgtEl>
                                          <p:spTgt spid="30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8486E-C75A-4A64-8271-B7FA8BF5D48F}"/>
              </a:ext>
            </a:extLst>
          </p:cNvPr>
          <p:cNvSpPr>
            <a:spLocks noGrp="1"/>
          </p:cNvSpPr>
          <p:nvPr>
            <p:ph type="title"/>
          </p:nvPr>
        </p:nvSpPr>
        <p:spPr/>
        <p:txBody>
          <a:bodyPr/>
          <a:lstStyle/>
          <a:p>
            <a:r>
              <a:rPr lang="ru-RU" dirty="0"/>
              <a:t>Логические операторы</a:t>
            </a:r>
          </a:p>
        </p:txBody>
      </p:sp>
      <p:sp>
        <p:nvSpPr>
          <p:cNvPr id="3" name="Content Placeholder 2">
            <a:extLst>
              <a:ext uri="{FF2B5EF4-FFF2-40B4-BE49-F238E27FC236}">
                <a16:creationId xmlns:a16="http://schemas.microsoft.com/office/drawing/2014/main" id="{30A12416-BF61-411F-B1B1-1885598CA577}"/>
              </a:ext>
            </a:extLst>
          </p:cNvPr>
          <p:cNvSpPr>
            <a:spLocks noGrp="1"/>
          </p:cNvSpPr>
          <p:nvPr>
            <p:ph idx="1"/>
          </p:nvPr>
        </p:nvSpPr>
        <p:spPr/>
        <p:txBody>
          <a:bodyPr>
            <a:normAutofit/>
          </a:bodyPr>
          <a:lstStyle/>
          <a:p>
            <a:pPr>
              <a:lnSpc>
                <a:spcPct val="80000"/>
              </a:lnSpc>
            </a:pPr>
            <a:r>
              <a:rPr lang="en-US" sz="1800" dirty="0"/>
              <a:t>&amp;&amp;</a:t>
            </a:r>
            <a:r>
              <a:rPr lang="ru-RU" sz="1800" dirty="0"/>
              <a:t> - логическое </a:t>
            </a:r>
            <a:r>
              <a:rPr lang="ru-RU" sz="1800" b="1" dirty="0"/>
              <a:t>И</a:t>
            </a:r>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isDigit</a:t>
            </a:r>
            <a:r>
              <a:rPr lang="en-US" sz="1800" dirty="0">
                <a:latin typeface="Courier New" pitchFamily="49" charset="0"/>
              </a:rPr>
              <a:t> = (</a:t>
            </a:r>
            <a:r>
              <a:rPr lang="en-US" sz="1800" dirty="0" err="1">
                <a:latin typeface="Courier New" pitchFamily="49" charset="0"/>
              </a:rPr>
              <a:t>ch</a:t>
            </a:r>
            <a:r>
              <a:rPr lang="en-US" sz="1800" dirty="0">
                <a:latin typeface="Courier New" pitchFamily="49" charset="0"/>
              </a:rPr>
              <a:t> &gt;= ‘0’) </a:t>
            </a:r>
            <a:r>
              <a:rPr lang="en-US" sz="1800" b="1" dirty="0">
                <a:latin typeface="Courier New" pitchFamily="49" charset="0"/>
              </a:rPr>
              <a:t>&amp;&amp;</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&lt;= ‘9’);</a:t>
            </a:r>
          </a:p>
          <a:p>
            <a:pPr>
              <a:lnSpc>
                <a:spcPct val="80000"/>
              </a:lnSpc>
            </a:pPr>
            <a:r>
              <a:rPr lang="en-US" sz="1800" dirty="0"/>
              <a:t>||</a:t>
            </a:r>
            <a:r>
              <a:rPr lang="ru-RU" sz="1800" dirty="0"/>
              <a:t> - логическое</a:t>
            </a:r>
            <a:r>
              <a:rPr lang="ru-RU" sz="1800" b="1" dirty="0"/>
              <a:t> ИЛИ</a:t>
            </a:r>
            <a:endParaRPr lang="en-US" sz="1800" b="1" dirty="0"/>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if (</a:t>
            </a:r>
            <a:r>
              <a:rPr lang="en-US" sz="1800" dirty="0">
                <a:latin typeface="Courier New" pitchFamily="49" charset="0"/>
              </a:rPr>
              <a:t>(</a:t>
            </a:r>
            <a:r>
              <a:rPr lang="en-US" sz="1800" dirty="0" err="1">
                <a:latin typeface="Courier New" pitchFamily="49" charset="0"/>
              </a:rPr>
              <a:t>ch</a:t>
            </a:r>
            <a:r>
              <a:rPr lang="en-US" sz="1800" dirty="0">
                <a:latin typeface="Courier New" pitchFamily="49" charset="0"/>
              </a:rPr>
              <a:t> == ‘ ‘) || (</a:t>
            </a:r>
            <a:r>
              <a:rPr lang="en-US" sz="1800" dirty="0" err="1">
                <a:latin typeface="Courier New" pitchFamily="49" charset="0"/>
              </a:rPr>
              <a:t>ch</a:t>
            </a:r>
            <a:r>
              <a:rPr lang="en-US" sz="1800" dirty="0">
                <a:latin typeface="Courier New" pitchFamily="49" charset="0"/>
              </a:rPr>
              <a:t> == ‘\n’) </a:t>
            </a:r>
            <a:r>
              <a:rPr lang="en-US" sz="1800" b="1" dirty="0">
                <a:latin typeface="Courier New" pitchFamily="49" charset="0"/>
              </a:rPr>
              <a:t>||</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‘\t’))</a:t>
            </a:r>
            <a:br>
              <a:rPr lang="en-US" sz="1800" dirty="0">
                <a:latin typeface="Courier New" pitchFamily="49" charset="0"/>
              </a:rPr>
            </a:br>
            <a:r>
              <a:rPr lang="en-US" sz="1800" dirty="0">
                <a:latin typeface="Courier New" pitchFamily="49" charset="0"/>
              </a:rPr>
              <a:t>    </a:t>
            </a:r>
            <a:r>
              <a:rPr lang="en-US" sz="1800" dirty="0" err="1">
                <a:latin typeface="Courier New" pitchFamily="49" charset="0"/>
              </a:rPr>
              <a:t>cout</a:t>
            </a:r>
            <a:r>
              <a:rPr lang="en-US" sz="1800" dirty="0">
                <a:latin typeface="Courier New" pitchFamily="49" charset="0"/>
              </a:rPr>
              <a:t> &lt;&lt; "</a:t>
            </a:r>
            <a:r>
              <a:rPr lang="ru-RU" sz="1800" dirty="0">
                <a:latin typeface="Courier New" pitchFamily="49" charset="0"/>
              </a:rPr>
              <a:t>Разделитель</a:t>
            </a:r>
            <a:r>
              <a:rPr lang="en-US" sz="1800" dirty="0">
                <a:latin typeface="Courier New" pitchFamily="49" charset="0"/>
              </a:rPr>
              <a:t>";</a:t>
            </a:r>
          </a:p>
          <a:p>
            <a:pPr>
              <a:lnSpc>
                <a:spcPct val="80000"/>
              </a:lnSpc>
            </a:pPr>
            <a:r>
              <a:rPr lang="en-US" sz="1800" dirty="0"/>
              <a:t>! – </a:t>
            </a:r>
            <a:r>
              <a:rPr lang="ru-RU" sz="1800" dirty="0"/>
              <a:t>логическое </a:t>
            </a:r>
            <a:r>
              <a:rPr lang="ru-RU" sz="1800" b="1" dirty="0"/>
              <a:t>НЕ</a:t>
            </a:r>
            <a:endParaRPr lang="en-US" sz="1800" b="1" dirty="0"/>
          </a:p>
          <a:p>
            <a:pPr lvl="1">
              <a:lnSpc>
                <a:spcPct val="80000"/>
              </a:lnSpc>
            </a:pPr>
            <a:r>
              <a:rPr lang="en-US" sz="1800" b="1" dirty="0">
                <a:latin typeface="Courier New" pitchFamily="49" charset="0"/>
              </a:rPr>
              <a:t>if</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valid)</a:t>
            </a:r>
          </a:p>
          <a:p>
            <a:pPr lvl="1" eaLnBrk="1" hangingPunct="1">
              <a:lnSpc>
                <a:spcPct val="80000"/>
              </a:lnSpc>
            </a:pPr>
            <a:r>
              <a:rPr lang="ru-RU" sz="1800" dirty="0"/>
              <a:t>Вычисления операторов </a:t>
            </a:r>
            <a:r>
              <a:rPr lang="en-US" sz="1800" b="1" dirty="0"/>
              <a:t>&amp;&amp;</a:t>
            </a:r>
            <a:r>
              <a:rPr lang="en-US" sz="1800" dirty="0"/>
              <a:t> </a:t>
            </a:r>
            <a:r>
              <a:rPr lang="ru-RU" sz="1800" dirty="0"/>
              <a:t>и </a:t>
            </a:r>
            <a:r>
              <a:rPr lang="en-US" sz="1800" b="1" dirty="0"/>
              <a:t>||</a:t>
            </a:r>
            <a:r>
              <a:rPr lang="en-US" sz="1800" dirty="0"/>
              <a:t> </a:t>
            </a:r>
            <a:r>
              <a:rPr lang="ru-RU" sz="1800" dirty="0"/>
              <a:t>прекращаются как только станет известна истинность или ложность результата</a:t>
            </a:r>
          </a:p>
          <a:p>
            <a:endParaRPr lang="ru-RU" sz="1800" dirty="0"/>
          </a:p>
        </p:txBody>
      </p:sp>
    </p:spTree>
    <p:extLst>
      <p:ext uri="{BB962C8B-B14F-4D97-AF65-F5344CB8AC3E}">
        <p14:creationId xmlns:p14="http://schemas.microsoft.com/office/powerpoint/2010/main" val="319498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ru-RU" dirty="0"/>
              <a:t>Нахождение максимума 3-х чисел</a:t>
            </a:r>
          </a:p>
        </p:txBody>
      </p:sp>
      <p:sp>
        <p:nvSpPr>
          <p:cNvPr id="5" name="Rectangle 4"/>
          <p:cNvSpPr/>
          <p:nvPr/>
        </p:nvSpPr>
        <p:spPr>
          <a:xfrm>
            <a:off x="1981200" y="1526688"/>
            <a:ext cx="8003232" cy="5355312"/>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3 числа: a, b и c</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Найти вывести максимальное из этих чисел</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3 integer numbers: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"Maximum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46D6CF9-D5A9-E1F5-BB4E-0B4BD5DE5308}"/>
              </a:ext>
            </a:extLst>
          </p:cNvPr>
          <p:cNvSpPr txBox="1"/>
          <p:nvPr/>
        </p:nvSpPr>
        <p:spPr>
          <a:xfrm>
            <a:off x="5375920" y="1526688"/>
            <a:ext cx="5184576" cy="369332"/>
          </a:xfrm>
          <a:prstGeom prst="rect">
            <a:avLst/>
          </a:prstGeom>
          <a:noFill/>
        </p:spPr>
        <p:txBody>
          <a:bodyPr wrap="square">
            <a:spAutoFit/>
          </a:bodyPr>
          <a:lstStyle/>
          <a:p>
            <a:r>
              <a:rPr lang="ru-RU" dirty="0">
                <a:hlinkClick r:id="rId2"/>
              </a:rPr>
              <a:t>https://wandbox.org/permlink/CxGG7re3wgkzIFRy</a:t>
            </a:r>
            <a:r>
              <a:rPr lang="en-US" dirty="0"/>
              <a:t> </a:t>
            </a:r>
            <a:endParaRPr lang="ru-RU" dirty="0"/>
          </a:p>
        </p:txBody>
      </p:sp>
    </p:spTree>
    <p:extLst>
      <p:ext uri="{BB962C8B-B14F-4D97-AF65-F5344CB8AC3E}">
        <p14:creationId xmlns:p14="http://schemas.microsoft.com/office/powerpoint/2010/main" val="37605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fade">
                                      <p:cBhvr>
                                        <p:cTn id="12" dur="500"/>
                                        <p:tgtEl>
                                          <p:spTgt spid="5">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Effect transition="in" filter="fade">
                                      <p:cBhvr>
                                        <p:cTn id="15" dur="500"/>
                                        <p:tgtEl>
                                          <p:spTgt spid="5">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11" end="11"/>
                                            </p:txEl>
                                          </p:spTgt>
                                        </p:tgtEl>
                                        <p:attrNameLst>
                                          <p:attrName>style.visibility</p:attrName>
                                        </p:attrNameLst>
                                      </p:cBhvr>
                                      <p:to>
                                        <p:strVal val="visible"/>
                                      </p:to>
                                    </p:set>
                                    <p:animEffect transition="in" filter="fade">
                                      <p:cBhvr>
                                        <p:cTn id="20" dur="500"/>
                                        <p:tgtEl>
                                          <p:spTgt spid="5">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animEffect transition="in" filter="fade">
                                      <p:cBhvr>
                                        <p:cTn id="25" dur="500"/>
                                        <p:tgtEl>
                                          <p:spTgt spid="5">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13" end="13"/>
                                            </p:txEl>
                                          </p:spTgt>
                                        </p:tgtEl>
                                        <p:attrNameLst>
                                          <p:attrName>style.visibility</p:attrName>
                                        </p:attrNameLst>
                                      </p:cBhvr>
                                      <p:to>
                                        <p:strVal val="visible"/>
                                      </p:to>
                                    </p:set>
                                    <p:animEffect transition="in" filter="fade">
                                      <p:cBhvr>
                                        <p:cTn id="28" dur="500"/>
                                        <p:tgtEl>
                                          <p:spTgt spid="5">
                                            <p:txEl>
                                              <p:pRg st="13" end="1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animEffect transition="in" filter="fade">
                                      <p:cBhvr>
                                        <p:cTn id="33" dur="500"/>
                                        <p:tgtEl>
                                          <p:spTgt spid="5">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5" end="15"/>
                                            </p:txEl>
                                          </p:spTgt>
                                        </p:tgtEl>
                                        <p:attrNameLst>
                                          <p:attrName>style.visibility</p:attrName>
                                        </p:attrNameLst>
                                      </p:cBhvr>
                                      <p:to>
                                        <p:strVal val="visible"/>
                                      </p:to>
                                    </p:set>
                                    <p:animEffect transition="in" filter="fade">
                                      <p:cBhvr>
                                        <p:cTn id="36" dur="500"/>
                                        <p:tgtEl>
                                          <p:spTgt spid="5">
                                            <p:txEl>
                                              <p:pRg st="15" end="1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17" end="17"/>
                                            </p:txEl>
                                          </p:spTgt>
                                        </p:tgtEl>
                                        <p:attrNameLst>
                                          <p:attrName>style.visibility</p:attrName>
                                        </p:attrNameLst>
                                      </p:cBhvr>
                                      <p:to>
                                        <p:strVal val="visible"/>
                                      </p:to>
                                    </p:set>
                                    <p:animEffect transition="in" filter="fade">
                                      <p:cBhvr>
                                        <p:cTn id="41"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Определяем високосный год</a:t>
            </a:r>
          </a:p>
        </p:txBody>
      </p:sp>
      <p:sp>
        <p:nvSpPr>
          <p:cNvPr id="3" name="Rectangle 2"/>
          <p:cNvSpPr/>
          <p:nvPr/>
        </p:nvSpPr>
        <p:spPr>
          <a:xfrm>
            <a:off x="1775520" y="2060849"/>
            <a:ext cx="8712968" cy="4247317"/>
          </a:xfrm>
          <a:prstGeom prst="rect">
            <a:avLst/>
          </a:prstGeom>
        </p:spPr>
        <p:txBody>
          <a:bodyPr wrap="square">
            <a:spAutoFit/>
          </a:bodyPr>
          <a:lstStyle/>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Определить, является ли високосным введённый пользователем год</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year: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 == 0) &amp;&amp;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100 != 0)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400 == 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not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6C07B28-B81F-B31A-3E2C-B3071296829C}"/>
              </a:ext>
            </a:extLst>
          </p:cNvPr>
          <p:cNvSpPr txBox="1"/>
          <p:nvPr/>
        </p:nvSpPr>
        <p:spPr>
          <a:xfrm>
            <a:off x="5318721" y="6336268"/>
            <a:ext cx="5183358" cy="369332"/>
          </a:xfrm>
          <a:prstGeom prst="rect">
            <a:avLst/>
          </a:prstGeom>
          <a:noFill/>
        </p:spPr>
        <p:txBody>
          <a:bodyPr wrap="square">
            <a:spAutoFit/>
          </a:bodyPr>
          <a:lstStyle/>
          <a:p>
            <a:pPr algn="r"/>
            <a:r>
              <a:rPr lang="ru-RU" dirty="0">
                <a:hlinkClick r:id="rId2"/>
              </a:rPr>
              <a:t>https://wandbox.org/permlink/PTX7VpHqaCyQVwCy</a:t>
            </a:r>
            <a:r>
              <a:rPr lang="en-US" dirty="0"/>
              <a:t> </a:t>
            </a:r>
            <a:endParaRPr lang="ru-RU" dirty="0"/>
          </a:p>
        </p:txBody>
      </p:sp>
    </p:spTree>
    <p:extLst>
      <p:ext uri="{BB962C8B-B14F-4D97-AF65-F5344CB8AC3E}">
        <p14:creationId xmlns:p14="http://schemas.microsoft.com/office/powerpoint/2010/main" val="15868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a:defRPr/>
            </a:pPr>
            <a:r>
              <a:rPr lang="ru-RU"/>
              <a:t>Операторы инкремента и декремента</a:t>
            </a:r>
          </a:p>
        </p:txBody>
      </p:sp>
      <p:sp>
        <p:nvSpPr>
          <p:cNvPr id="34819" name="Rectangle 3"/>
          <p:cNvSpPr>
            <a:spLocks noGrp="1" noChangeArrowheads="1"/>
          </p:cNvSpPr>
          <p:nvPr>
            <p:ph idx="1"/>
          </p:nvPr>
        </p:nvSpPr>
        <p:spPr/>
        <p:txBody>
          <a:bodyPr>
            <a:normAutofit lnSpcReduction="10000"/>
          </a:bodyPr>
          <a:lstStyle/>
          <a:p>
            <a:pPr eaLnBrk="1" hangingPunct="1">
              <a:lnSpc>
                <a:spcPct val="90000"/>
              </a:lnSpc>
            </a:pPr>
            <a:r>
              <a:rPr lang="ru-RU" sz="2400" dirty="0"/>
              <a:t>Увеличивают или уменьшают значение операнда на 1</a:t>
            </a:r>
          </a:p>
          <a:p>
            <a:pPr lvl="1" eaLnBrk="1" hangingPunct="1">
              <a:lnSpc>
                <a:spcPct val="90000"/>
              </a:lnSpc>
            </a:pPr>
            <a:r>
              <a:rPr lang="ru-RU" sz="2000" dirty="0"/>
              <a:t>++</a:t>
            </a:r>
          </a:p>
          <a:p>
            <a:pPr lvl="1" eaLnBrk="1" hangingPunct="1">
              <a:lnSpc>
                <a:spcPct val="90000"/>
              </a:lnSpc>
            </a:pPr>
            <a:r>
              <a:rPr lang="ru-RU" sz="2000" dirty="0"/>
              <a:t>--</a:t>
            </a:r>
            <a:endParaRPr lang="en-US" sz="2000" dirty="0"/>
          </a:p>
          <a:p>
            <a:pPr eaLnBrk="1" hangingPunct="1">
              <a:lnSpc>
                <a:spcPct val="90000"/>
              </a:lnSpc>
            </a:pPr>
            <a:r>
              <a:rPr lang="ru-RU" sz="2400" dirty="0"/>
              <a:t>Имеют две формы</a:t>
            </a:r>
          </a:p>
          <a:p>
            <a:pPr lvl="1" eaLnBrk="1" hangingPunct="1">
              <a:lnSpc>
                <a:spcPct val="90000"/>
              </a:lnSpc>
            </a:pPr>
            <a:r>
              <a:rPr lang="ru-RU" sz="2000" dirty="0"/>
              <a:t>Префиксная форма (возвращает новое значение аргумента)</a:t>
            </a:r>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ru-RU"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b="1" dirty="0">
                <a:latin typeface="Courier New" pitchFamily="49" charset="0"/>
              </a:rPr>
              <a:t>++</a:t>
            </a:r>
            <a:r>
              <a:rPr lang="en-US" sz="1800" dirty="0" err="1">
                <a:latin typeface="Courier New" pitchFamily="49" charset="0"/>
              </a:rPr>
              <a:t>i</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1; */</a:t>
            </a:r>
            <a:endParaRPr lang="ru-RU" sz="1800" dirty="0">
              <a:latin typeface="Courier New" pitchFamily="49" charset="0"/>
            </a:endParaRPr>
          </a:p>
          <a:p>
            <a:pPr lvl="1" eaLnBrk="1" hangingPunct="1">
              <a:lnSpc>
                <a:spcPct val="90000"/>
              </a:lnSpc>
            </a:pPr>
            <a:r>
              <a:rPr lang="ru-RU" sz="2000" dirty="0"/>
              <a:t>Постфиксная форма (возвращает старое значение аргумента)</a:t>
            </a:r>
            <a:endParaRPr lang="en-US" sz="2000" dirty="0"/>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en-US"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dirty="0" err="1">
                <a:latin typeface="Courier New" pitchFamily="49" charset="0"/>
              </a:rPr>
              <a:t>i</a:t>
            </a:r>
            <a:r>
              <a:rPr lang="en-US" sz="1800" b="1" dirty="0">
                <a:latin typeface="Courier New" pitchFamily="49" charset="0"/>
              </a:rPr>
              <a:t>--</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0; */</a:t>
            </a:r>
            <a:endParaRPr lang="ru-RU" sz="1800" dirty="0">
              <a:latin typeface="Courier New" pitchFamily="49" charset="0"/>
            </a:endParaRPr>
          </a:p>
          <a:p>
            <a:pPr eaLnBrk="1" hangingPunct="1">
              <a:lnSpc>
                <a:spcPct val="90000"/>
              </a:lnSpc>
            </a:pPr>
            <a:r>
              <a:rPr lang="ru-RU" sz="2400" dirty="0">
                <a:latin typeface="Courier New" pitchFamily="49" charset="0"/>
              </a:rPr>
              <a:t>Операторы инкремента и декремента можно применять только к переменным</a:t>
            </a:r>
          </a:p>
          <a:p>
            <a:pPr lvl="1" eaLnBrk="1" hangingPunct="1">
              <a:lnSpc>
                <a:spcPct val="90000"/>
              </a:lnSpc>
            </a:pPr>
            <a:r>
              <a:rPr lang="en-US" sz="2000" b="1" dirty="0" err="1">
                <a:latin typeface="Courier New" pitchFamily="49" charset="0"/>
              </a:rPr>
              <a:t>int</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 = (j + y)</a:t>
            </a:r>
            <a:r>
              <a:rPr lang="en-US" sz="2000" b="1" dirty="0">
                <a:solidFill>
                  <a:schemeClr val="hlink"/>
                </a:solidFill>
                <a:latin typeface="Courier New" pitchFamily="49" charset="0"/>
              </a:rPr>
              <a:t>++</a:t>
            </a:r>
            <a:r>
              <a:rPr lang="en-US" sz="2000" dirty="0">
                <a:latin typeface="Courier New" pitchFamily="49" charset="0"/>
              </a:rPr>
              <a:t>; /*</a:t>
            </a:r>
            <a:r>
              <a:rPr lang="ru-RU" sz="2000" dirty="0">
                <a:latin typeface="Courier New" pitchFamily="49" charset="0"/>
              </a:rPr>
              <a:t> ошибка</a:t>
            </a:r>
            <a:r>
              <a:rPr lang="en-US" sz="2000" dirty="0">
                <a:latin typeface="Courier New" pitchFamily="49" charset="0"/>
              </a:rPr>
              <a:t> */</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107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2000"/>
                                        <p:tgtEl>
                                          <p:spTgt spid="34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fade">
                                      <p:cBhvr>
                                        <p:cTn id="10" dur="2000"/>
                                        <p:tgtEl>
                                          <p:spTgt spid="348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fade">
                                      <p:cBhvr>
                                        <p:cTn id="13" dur="2000"/>
                                        <p:tgtEl>
                                          <p:spTgt spid="348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20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20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2000"/>
                                        <p:tgtEl>
                                          <p:spTgt spid="3481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fade">
                                      <p:cBhvr>
                                        <p:cTn id="27" dur="2000"/>
                                        <p:tgtEl>
                                          <p:spTgt spid="3481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19">
                                            <p:txEl>
                                              <p:pRg st="7" end="7"/>
                                            </p:txEl>
                                          </p:spTgt>
                                        </p:tgtEl>
                                        <p:attrNameLst>
                                          <p:attrName>style.visibility</p:attrName>
                                        </p:attrNameLst>
                                      </p:cBhvr>
                                      <p:to>
                                        <p:strVal val="visible"/>
                                      </p:to>
                                    </p:set>
                                    <p:animEffect transition="in" filter="fade">
                                      <p:cBhvr>
                                        <p:cTn id="30" dur="2000"/>
                                        <p:tgtEl>
                                          <p:spTgt spid="348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Effect transition="in" filter="fade">
                                      <p:cBhvr>
                                        <p:cTn id="35" dur="2000"/>
                                        <p:tgtEl>
                                          <p:spTgt spid="3481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819">
                                            <p:txEl>
                                              <p:pRg st="9" end="9"/>
                                            </p:txEl>
                                          </p:spTgt>
                                        </p:tgtEl>
                                        <p:attrNameLst>
                                          <p:attrName>style.visibility</p:attrName>
                                        </p:attrNameLst>
                                      </p:cBhvr>
                                      <p:to>
                                        <p:strVal val="visible"/>
                                      </p:to>
                                    </p:set>
                                    <p:animEffect transition="in" filter="fade">
                                      <p:cBhvr>
                                        <p:cTn id="38" dur="2000"/>
                                        <p:tgtEl>
                                          <p:spTgt spid="34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17694"/>
            <a:ext cx="9036496" cy="6186309"/>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натуральное число.</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Вывести количество цифр 2 в десятичной записи этого числа</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natural number: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 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units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число в разряде единиц</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"Decimal notation of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contains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s\n"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5B069077-5A2B-DDB3-9567-13F186339577}"/>
              </a:ext>
            </a:extLst>
          </p:cNvPr>
          <p:cNvSpPr txBox="1"/>
          <p:nvPr/>
        </p:nvSpPr>
        <p:spPr>
          <a:xfrm>
            <a:off x="5576733" y="6370975"/>
            <a:ext cx="4984373" cy="369332"/>
          </a:xfrm>
          <a:prstGeom prst="rect">
            <a:avLst/>
          </a:prstGeom>
          <a:noFill/>
        </p:spPr>
        <p:txBody>
          <a:bodyPr wrap="square">
            <a:spAutoFit/>
          </a:bodyPr>
          <a:lstStyle/>
          <a:p>
            <a:pPr algn="r"/>
            <a:r>
              <a:rPr lang="ru-RU" dirty="0">
                <a:hlinkClick r:id="rId2"/>
              </a:rPr>
              <a:t>https://wandbox.org/permlink/T9Zpy9PjeOgGPpEz</a:t>
            </a:r>
            <a:r>
              <a:rPr lang="en-US" dirty="0"/>
              <a:t> </a:t>
            </a:r>
            <a:endParaRPr lang="ru-RU" dirty="0"/>
          </a:p>
        </p:txBody>
      </p:sp>
    </p:spTree>
    <p:extLst>
      <p:ext uri="{BB962C8B-B14F-4D97-AF65-F5344CB8AC3E}">
        <p14:creationId xmlns:p14="http://schemas.microsoft.com/office/powerpoint/2010/main" val="121351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10" end="10"/>
                                            </p:txEl>
                                          </p:spTgt>
                                        </p:tgtEl>
                                        <p:attrNameLst>
                                          <p:attrName>style.visibility</p:attrName>
                                        </p:attrNameLst>
                                      </p:cBhvr>
                                      <p:to>
                                        <p:strVal val="visible"/>
                                      </p:to>
                                    </p:set>
                                    <p:animEffect transition="in" filter="fade">
                                      <p:cBhvr>
                                        <p:cTn id="18" dur="500"/>
                                        <p:tgtEl>
                                          <p:spTgt spid="5">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animEffect transition="in" filter="fade">
                                      <p:cBhvr>
                                        <p:cTn id="21" dur="500"/>
                                        <p:tgtEl>
                                          <p:spTgt spid="5">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animEffect transition="in" filter="fade">
                                      <p:cBhvr>
                                        <p:cTn id="29" dur="500"/>
                                        <p:tgtEl>
                                          <p:spTgt spid="5">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8" end="18"/>
                                            </p:txEl>
                                          </p:spTgt>
                                        </p:tgtEl>
                                        <p:attrNameLst>
                                          <p:attrName>style.visibility</p:attrName>
                                        </p:attrNameLst>
                                      </p:cBhvr>
                                      <p:to>
                                        <p:strVal val="visible"/>
                                      </p:to>
                                    </p:set>
                                    <p:animEffect transition="in" filter="fade">
                                      <p:cBhvr>
                                        <p:cTn id="32" dur="500"/>
                                        <p:tgtEl>
                                          <p:spTgt spid="5">
                                            <p:txEl>
                                              <p:pRg st="18" end="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fade">
                                      <p:cBhvr>
                                        <p:cTn id="37" dur="500"/>
                                        <p:tgtEl>
                                          <p:spTgt spid="5">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5" end="15"/>
                                            </p:txEl>
                                          </p:spTgt>
                                        </p:tgtEl>
                                        <p:attrNameLst>
                                          <p:attrName>style.visibility</p:attrName>
                                        </p:attrNameLst>
                                      </p:cBhvr>
                                      <p:to>
                                        <p:strVal val="visible"/>
                                      </p:to>
                                    </p:set>
                                    <p:animEffect transition="in" filter="fade">
                                      <p:cBhvr>
                                        <p:cTn id="42" dur="500"/>
                                        <p:tgtEl>
                                          <p:spTgt spid="5">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17" end="17"/>
                                            </p:txEl>
                                          </p:spTgt>
                                        </p:tgtEl>
                                        <p:attrNameLst>
                                          <p:attrName>style.visibility</p:attrName>
                                        </p:attrNameLst>
                                      </p:cBhvr>
                                      <p:to>
                                        <p:strVal val="visible"/>
                                      </p:to>
                                    </p:set>
                                    <p:animEffect transition="in" filter="fade">
                                      <p:cBhvr>
                                        <p:cTn id="50" dur="500"/>
                                        <p:tgtEl>
                                          <p:spTgt spid="5">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xEl>
                                              <p:pRg st="19" end="19"/>
                                            </p:txEl>
                                          </p:spTgt>
                                        </p:tgtEl>
                                        <p:attrNameLst>
                                          <p:attrName>style.visibility</p:attrName>
                                        </p:attrNameLst>
                                      </p:cBhvr>
                                      <p:to>
                                        <p:strVal val="visible"/>
                                      </p:to>
                                    </p:set>
                                    <p:animEffect transition="in" filter="fade">
                                      <p:cBhvr>
                                        <p:cTn id="55" dur="500"/>
                                        <p:tgtEl>
                                          <p:spTgt spid="5">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20" end="20"/>
                                            </p:txEl>
                                          </p:spTgt>
                                        </p:tgtEl>
                                        <p:attrNameLst>
                                          <p:attrName>style.visibility</p:attrName>
                                        </p:attrNameLst>
                                      </p:cBhvr>
                                      <p:to>
                                        <p:strVal val="visible"/>
                                      </p:to>
                                    </p:set>
                                    <p:animEffect transition="in" filter="fade">
                                      <p:cBhvr>
                                        <p:cTn id="58"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ru-RU"/>
              <a:t>Операторы обработки битов</a:t>
            </a:r>
            <a:endParaRPr lang="ru-RU" dirty="0"/>
          </a:p>
        </p:txBody>
      </p:sp>
      <p:sp>
        <p:nvSpPr>
          <p:cNvPr id="38915" name="Rectangle 3"/>
          <p:cNvSpPr>
            <a:spLocks noGrp="1" noChangeArrowheads="1"/>
          </p:cNvSpPr>
          <p:nvPr>
            <p:ph idx="1"/>
          </p:nvPr>
        </p:nvSpPr>
        <p:spPr/>
        <p:txBody>
          <a:bodyPr/>
          <a:lstStyle/>
          <a:p>
            <a:pPr eaLnBrk="1" hangingPunct="1">
              <a:lnSpc>
                <a:spcPct val="80000"/>
              </a:lnSpc>
            </a:pPr>
            <a:r>
              <a:rPr lang="ru-RU" sz="2400" dirty="0"/>
              <a:t>Манипулируют отдельными битами целочисленных операндов</a:t>
            </a:r>
          </a:p>
          <a:p>
            <a:pPr lvl="1" eaLnBrk="1" hangingPunct="1">
              <a:lnSpc>
                <a:spcPct val="80000"/>
              </a:lnSpc>
            </a:pPr>
            <a:r>
              <a:rPr lang="ru-RU" sz="2000" dirty="0"/>
              <a:t>&amp; - побитовое </a:t>
            </a:r>
            <a:r>
              <a:rPr lang="ru-RU" sz="2000" b="1" dirty="0"/>
              <a:t>И</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0b1</a:t>
            </a:r>
            <a:r>
              <a:rPr lang="en-US" sz="1800" dirty="0">
                <a:solidFill>
                  <a:srgbClr val="FF0000"/>
                </a:solidFill>
                <a:latin typeface="Courier New" pitchFamily="49" charset="0"/>
              </a:rPr>
              <a:t>1</a:t>
            </a:r>
            <a:r>
              <a:rPr lang="en-US" sz="1800" dirty="0">
                <a:latin typeface="Courier New" pitchFamily="49" charset="0"/>
              </a:rPr>
              <a:t>01 </a:t>
            </a:r>
            <a:r>
              <a:rPr lang="en-US" sz="1800" b="1" dirty="0">
                <a:latin typeface="Courier New" pitchFamily="49" charset="0"/>
              </a:rPr>
              <a:t>&amp;</a:t>
            </a:r>
            <a:r>
              <a:rPr lang="en-US" sz="1800" dirty="0">
                <a:latin typeface="Courier New" pitchFamily="49" charset="0"/>
              </a:rPr>
              <a:t> 0b0</a:t>
            </a:r>
            <a:r>
              <a:rPr lang="en-US" sz="1800" dirty="0">
                <a:solidFill>
                  <a:srgbClr val="FF0000"/>
                </a:solidFill>
                <a:latin typeface="Courier New" pitchFamily="49" charset="0"/>
              </a:rPr>
              <a:t>1</a:t>
            </a:r>
            <a:r>
              <a:rPr lang="en-US" sz="1800" dirty="0">
                <a:latin typeface="Courier New" pitchFamily="49" charset="0"/>
              </a:rPr>
              <a:t>10; /* </a:t>
            </a:r>
            <a:r>
              <a:rPr lang="en-US" sz="1800" dirty="0" err="1">
                <a:latin typeface="Courier New" pitchFamily="49" charset="0"/>
              </a:rPr>
              <a:t>i</a:t>
            </a:r>
            <a:r>
              <a:rPr lang="en-US" sz="1800" dirty="0">
                <a:latin typeface="Courier New" pitchFamily="49" charset="0"/>
              </a:rPr>
              <a:t> = 0b0</a:t>
            </a:r>
            <a:r>
              <a:rPr lang="en-US" sz="1800" dirty="0">
                <a:solidFill>
                  <a:srgbClr val="FF0000"/>
                </a:solidFill>
                <a:latin typeface="Courier New" pitchFamily="49" charset="0"/>
              </a:rPr>
              <a:t>1</a:t>
            </a:r>
            <a:r>
              <a:rPr lang="en-US" sz="1800" dirty="0">
                <a:latin typeface="Courier New" pitchFamily="49" charset="0"/>
              </a:rPr>
              <a:t>00 */</a:t>
            </a:r>
            <a:endParaRPr lang="ru-RU" sz="1800" dirty="0">
              <a:latin typeface="Courier New" pitchFamily="49" charset="0"/>
            </a:endParaRPr>
          </a:p>
          <a:p>
            <a:pPr lvl="1" eaLnBrk="1" hangingPunct="1">
              <a:lnSpc>
                <a:spcPct val="80000"/>
              </a:lnSpc>
            </a:pPr>
            <a:r>
              <a:rPr lang="ru-RU" sz="2000" dirty="0"/>
              <a:t>| - побитовое </a:t>
            </a:r>
            <a:r>
              <a:rPr lang="ru-RU" sz="2000" b="1" dirty="0"/>
              <a:t>ИЛИ</a:t>
            </a:r>
            <a:r>
              <a:rPr lang="ru-RU" sz="2000" dirty="0"/>
              <a:t> </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a:t>
            </a:r>
            <a:r>
              <a:rPr lang="en-US" sz="1800" dirty="0">
                <a:latin typeface="Courier New" pitchFamily="49" charset="0"/>
              </a:rPr>
              <a:t>00 </a:t>
            </a:r>
            <a:r>
              <a:rPr lang="en-US" sz="1800" b="1" dirty="0">
                <a:latin typeface="Courier New" pitchFamily="49" charset="0"/>
              </a:rPr>
              <a:t>|</a:t>
            </a:r>
            <a:r>
              <a:rPr lang="en-US" sz="1800" dirty="0">
                <a:latin typeface="Courier New" pitchFamily="49" charset="0"/>
              </a:rPr>
              <a:t> 0b00</a:t>
            </a:r>
            <a:r>
              <a:rPr lang="en-US" sz="1800" dirty="0">
                <a:solidFill>
                  <a:srgbClr val="FF0000"/>
                </a:solidFill>
                <a:latin typeface="Courier New" pitchFamily="49" charset="0"/>
              </a:rPr>
              <a:t>1</a:t>
            </a:r>
            <a:r>
              <a:rPr lang="en-US" sz="1800" dirty="0">
                <a:latin typeface="Courier New" pitchFamily="49" charset="0"/>
              </a:rPr>
              <a:t>0;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111</a:t>
            </a:r>
            <a:r>
              <a:rPr lang="en-US" sz="1800" dirty="0">
                <a:latin typeface="Courier New" pitchFamily="49" charset="0"/>
              </a:rPr>
              <a:t>0 */</a:t>
            </a:r>
            <a:endParaRPr lang="ru-RU" sz="1800" dirty="0">
              <a:latin typeface="Courier New" pitchFamily="49" charset="0"/>
            </a:endParaRPr>
          </a:p>
          <a:p>
            <a:pPr lvl="1" eaLnBrk="1" hangingPunct="1">
              <a:lnSpc>
                <a:spcPct val="80000"/>
              </a:lnSpc>
            </a:pPr>
            <a:r>
              <a:rPr lang="ru-RU" sz="2000" dirty="0"/>
              <a:t>^ - побитовое исключающее ИЛИ</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a:t>
            </a:r>
            <a:r>
              <a:rPr lang="en-US" sz="1800" dirty="0">
                <a:latin typeface="Courier New" pitchFamily="49" charset="0"/>
              </a:rPr>
              <a:t>10</a:t>
            </a:r>
            <a:r>
              <a:rPr lang="en-US" sz="1800" dirty="0">
                <a:solidFill>
                  <a:srgbClr val="FF0000"/>
                </a:solidFill>
                <a:latin typeface="Courier New" pitchFamily="49" charset="0"/>
              </a:rPr>
              <a:t>1</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 0b110</a:t>
            </a:r>
            <a:r>
              <a:rPr lang="en-US" sz="1800" dirty="0">
                <a:solidFill>
                  <a:srgbClr val="FF0000"/>
                </a:solidFill>
                <a:latin typeface="Courier New" pitchFamily="49" charset="0"/>
              </a:rPr>
              <a:t>0</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a:t>
            </a:r>
            <a:r>
              <a:rPr lang="en-US" sz="1800" dirty="0">
                <a:latin typeface="Courier New" pitchFamily="49" charset="0"/>
              </a:rPr>
              <a:t>00</a:t>
            </a:r>
            <a:r>
              <a:rPr lang="en-US" sz="1800" dirty="0">
                <a:solidFill>
                  <a:srgbClr val="FF0000"/>
                </a:solidFill>
                <a:latin typeface="Courier New" pitchFamily="49" charset="0"/>
              </a:rPr>
              <a:t>1</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&lt;&lt; - сдвиг влево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0001</a:t>
            </a:r>
            <a:r>
              <a:rPr lang="en-US" sz="1800" dirty="0">
                <a:latin typeface="Courier New" pitchFamily="49" charset="0"/>
              </a:rPr>
              <a:t> &lt;&lt; </a:t>
            </a:r>
            <a:r>
              <a:rPr lang="en-US" sz="1800" dirty="0">
                <a:solidFill>
                  <a:srgbClr val="FF0000"/>
                </a:solidFill>
                <a:latin typeface="Courier New" pitchFamily="49" charset="0"/>
              </a:rPr>
              <a:t>3</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a:t>
            </a:r>
            <a:r>
              <a:rPr lang="en-US" sz="1800" dirty="0">
                <a:solidFill>
                  <a:srgbClr val="FF0000"/>
                </a:solidFill>
                <a:latin typeface="Courier New" pitchFamily="49" charset="0"/>
              </a:rPr>
              <a:t>000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&gt;&gt; - сдвиг вправо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1100</a:t>
            </a:r>
            <a:r>
              <a:rPr lang="en-US" sz="1800" dirty="0">
                <a:latin typeface="Courier New" pitchFamily="49" charset="0"/>
              </a:rPr>
              <a:t>1 &gt;&gt; </a:t>
            </a:r>
            <a:r>
              <a:rPr lang="en-US" sz="1800" dirty="0">
                <a:solidFill>
                  <a:srgbClr val="FF0000"/>
                </a:solidFill>
                <a:latin typeface="Courier New" pitchFamily="49" charset="0"/>
              </a:rPr>
              <a:t>2</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00</a:t>
            </a:r>
            <a:r>
              <a:rPr lang="en-US" sz="1800" dirty="0">
                <a:solidFill>
                  <a:srgbClr val="00B050"/>
                </a:solidFill>
                <a:latin typeface="Courier New" pitchFamily="49" charset="0"/>
              </a:rPr>
              <a:t>110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 - побитовое отрицание (унарный оператор).</a:t>
            </a:r>
            <a:endParaRPr lang="en-US" sz="2000" dirty="0"/>
          </a:p>
          <a:p>
            <a:pPr lvl="2" eaLnBrk="1" hangingPunct="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0000000</a:t>
            </a:r>
            <a:r>
              <a:rPr lang="en-US" sz="1800" dirty="0">
                <a:solidFill>
                  <a:srgbClr val="FF0000"/>
                </a:solidFill>
                <a:latin typeface="Courier New" pitchFamily="49" charset="0"/>
              </a:rPr>
              <a:t>1</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a:t>
            </a:r>
            <a:r>
              <a:rPr lang="ru-RU" sz="1800" dirty="0">
                <a:latin typeface="Courier New" pitchFamily="49" charset="0"/>
              </a:rPr>
              <a:t>0</a:t>
            </a:r>
            <a:r>
              <a:rPr lang="en-US" sz="1800" dirty="0">
                <a:latin typeface="Courier New" pitchFamily="49" charset="0"/>
              </a:rPr>
              <a:t>b</a:t>
            </a:r>
            <a:r>
              <a:rPr lang="en-US" sz="1800" dirty="0">
                <a:solidFill>
                  <a:srgbClr val="00B050"/>
                </a:solidFill>
                <a:latin typeface="Courier New" pitchFamily="49" charset="0"/>
              </a:rPr>
              <a:t>1111111</a:t>
            </a:r>
            <a:r>
              <a:rPr lang="en-US" sz="1800" dirty="0">
                <a:solidFill>
                  <a:srgbClr val="FF0000"/>
                </a:solidFill>
                <a:latin typeface="Courier New" pitchFamily="49" charset="0"/>
              </a:rPr>
              <a:t>0</a:t>
            </a:r>
            <a:r>
              <a:rPr lang="en-US" sz="1800" dirty="0">
                <a:latin typeface="Courier New" pitchFamily="49" charset="0"/>
              </a:rPr>
              <a:t>) */</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329097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20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2000"/>
                                        <p:tgtEl>
                                          <p:spTgt spid="389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2000"/>
                                        <p:tgtEl>
                                          <p:spTgt spid="389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915">
                                            <p:txEl>
                                              <p:pRg st="3" end="3"/>
                                            </p:txEl>
                                          </p:spTgt>
                                        </p:tgtEl>
                                        <p:attrNameLst>
                                          <p:attrName>style.visibility</p:attrName>
                                        </p:attrNameLst>
                                      </p:cBhvr>
                                      <p:to>
                                        <p:strVal val="visible"/>
                                      </p:to>
                                    </p:set>
                                    <p:animEffect transition="in" filter="fade">
                                      <p:cBhvr>
                                        <p:cTn id="20" dur="2000"/>
                                        <p:tgtEl>
                                          <p:spTgt spid="389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animEffect transition="in" filter="fade">
                                      <p:cBhvr>
                                        <p:cTn id="23" dur="2000"/>
                                        <p:tgtEl>
                                          <p:spTgt spid="389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915">
                                            <p:txEl>
                                              <p:pRg st="5" end="5"/>
                                            </p:txEl>
                                          </p:spTgt>
                                        </p:tgtEl>
                                        <p:attrNameLst>
                                          <p:attrName>style.visibility</p:attrName>
                                        </p:attrNameLst>
                                      </p:cBhvr>
                                      <p:to>
                                        <p:strVal val="visible"/>
                                      </p:to>
                                    </p:set>
                                    <p:animEffect transition="in" filter="fade">
                                      <p:cBhvr>
                                        <p:cTn id="28" dur="2000"/>
                                        <p:tgtEl>
                                          <p:spTgt spid="3891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animEffect transition="in" filter="fade">
                                      <p:cBhvr>
                                        <p:cTn id="31" dur="2000"/>
                                        <p:tgtEl>
                                          <p:spTgt spid="389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915">
                                            <p:txEl>
                                              <p:pRg st="7" end="7"/>
                                            </p:txEl>
                                          </p:spTgt>
                                        </p:tgtEl>
                                        <p:attrNameLst>
                                          <p:attrName>style.visibility</p:attrName>
                                        </p:attrNameLst>
                                      </p:cBhvr>
                                      <p:to>
                                        <p:strVal val="visible"/>
                                      </p:to>
                                    </p:set>
                                    <p:animEffect transition="in" filter="fade">
                                      <p:cBhvr>
                                        <p:cTn id="36" dur="2000"/>
                                        <p:tgtEl>
                                          <p:spTgt spid="3891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915">
                                            <p:txEl>
                                              <p:pRg st="8" end="8"/>
                                            </p:txEl>
                                          </p:spTgt>
                                        </p:tgtEl>
                                        <p:attrNameLst>
                                          <p:attrName>style.visibility</p:attrName>
                                        </p:attrNameLst>
                                      </p:cBhvr>
                                      <p:to>
                                        <p:strVal val="visible"/>
                                      </p:to>
                                    </p:set>
                                    <p:animEffect transition="in" filter="fade">
                                      <p:cBhvr>
                                        <p:cTn id="39" dur="2000"/>
                                        <p:tgtEl>
                                          <p:spTgt spid="3891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915">
                                            <p:txEl>
                                              <p:pRg st="9" end="9"/>
                                            </p:txEl>
                                          </p:spTgt>
                                        </p:tgtEl>
                                        <p:attrNameLst>
                                          <p:attrName>style.visibility</p:attrName>
                                        </p:attrNameLst>
                                      </p:cBhvr>
                                      <p:to>
                                        <p:strVal val="visible"/>
                                      </p:to>
                                    </p:set>
                                    <p:animEffect transition="in" filter="fade">
                                      <p:cBhvr>
                                        <p:cTn id="44" dur="2000"/>
                                        <p:tgtEl>
                                          <p:spTgt spid="38915">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915">
                                            <p:txEl>
                                              <p:pRg st="10" end="10"/>
                                            </p:txEl>
                                          </p:spTgt>
                                        </p:tgtEl>
                                        <p:attrNameLst>
                                          <p:attrName>style.visibility</p:attrName>
                                        </p:attrNameLst>
                                      </p:cBhvr>
                                      <p:to>
                                        <p:strVal val="visible"/>
                                      </p:to>
                                    </p:set>
                                    <p:animEffect transition="in" filter="fade">
                                      <p:cBhvr>
                                        <p:cTn id="47" dur="2000"/>
                                        <p:tgtEl>
                                          <p:spTgt spid="3891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915">
                                            <p:txEl>
                                              <p:pRg st="11" end="11"/>
                                            </p:txEl>
                                          </p:spTgt>
                                        </p:tgtEl>
                                        <p:attrNameLst>
                                          <p:attrName>style.visibility</p:attrName>
                                        </p:attrNameLst>
                                      </p:cBhvr>
                                      <p:to>
                                        <p:strVal val="visible"/>
                                      </p:to>
                                    </p:set>
                                    <p:animEffect transition="in" filter="fade">
                                      <p:cBhvr>
                                        <p:cTn id="52" dur="2000"/>
                                        <p:tgtEl>
                                          <p:spTgt spid="38915">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915">
                                            <p:txEl>
                                              <p:pRg st="12" end="12"/>
                                            </p:txEl>
                                          </p:spTgt>
                                        </p:tgtEl>
                                        <p:attrNameLst>
                                          <p:attrName>style.visibility</p:attrName>
                                        </p:attrNameLst>
                                      </p:cBhvr>
                                      <p:to>
                                        <p:strVal val="visible"/>
                                      </p:to>
                                    </p:set>
                                    <p:animEffect transition="in" filter="fade">
                                      <p:cBhvr>
                                        <p:cTn id="55" dur="2000"/>
                                        <p:tgtEl>
                                          <p:spTgt spid="38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5" name="Объект 4"/>
          <p:cNvSpPr>
            <a:spLocks noGrp="1"/>
          </p:cNvSpPr>
          <p:nvPr>
            <p:ph idx="1"/>
          </p:nvPr>
        </p:nvSpPr>
        <p:spPr/>
        <p:txBody>
          <a:bodyPr/>
          <a:lstStyle/>
          <a:p>
            <a:r>
              <a:rPr lang="ru-RU" dirty="0"/>
              <a:t>Числовые константы</a:t>
            </a:r>
          </a:p>
          <a:p>
            <a:pPr lvl="1"/>
            <a:r>
              <a:rPr lang="ru-RU" dirty="0"/>
              <a:t>Целые числа и числа с плавающей запятой</a:t>
            </a:r>
          </a:p>
          <a:p>
            <a:r>
              <a:rPr lang="ru-RU" dirty="0"/>
              <a:t>Логические константы</a:t>
            </a:r>
          </a:p>
          <a:p>
            <a:pPr lvl="1"/>
            <a:r>
              <a:rPr lang="en-US" dirty="0"/>
              <a:t>true </a:t>
            </a:r>
            <a:r>
              <a:rPr lang="ru-RU" dirty="0"/>
              <a:t>и</a:t>
            </a:r>
            <a:r>
              <a:rPr lang="en-US" dirty="0"/>
              <a:t> false</a:t>
            </a:r>
            <a:endParaRPr lang="ru-RU" dirty="0"/>
          </a:p>
          <a:p>
            <a:r>
              <a:rPr lang="ru-RU" dirty="0"/>
              <a:t>Символьные константы</a:t>
            </a:r>
            <a:endParaRPr lang="en-US" dirty="0"/>
          </a:p>
          <a:p>
            <a:r>
              <a:rPr lang="ru-RU" dirty="0"/>
              <a:t>Строковые константы</a:t>
            </a:r>
          </a:p>
          <a:p>
            <a:r>
              <a:rPr lang="ru-RU" dirty="0">
                <a:hlinkClick r:id="rId2"/>
              </a:rPr>
              <a:t>Документация</a:t>
            </a:r>
            <a:endParaRPr lang="ru-RU" dirty="0"/>
          </a:p>
        </p:txBody>
      </p:sp>
    </p:spTree>
    <p:extLst>
      <p:ext uri="{BB962C8B-B14F-4D97-AF65-F5344CB8AC3E}">
        <p14:creationId xmlns:p14="http://schemas.microsoft.com/office/powerpoint/2010/main" val="329530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ru-RU"/>
              <a:t>Пример: функция </a:t>
            </a:r>
            <a:r>
              <a:rPr lang="en-US"/>
              <a:t>getbits</a:t>
            </a:r>
            <a:endParaRPr lang="ru-RU"/>
          </a:p>
        </p:txBody>
      </p:sp>
      <p:sp>
        <p:nvSpPr>
          <p:cNvPr id="47107" name="Rectangle 4"/>
          <p:cNvSpPr>
            <a:spLocks noChangeArrowheads="1"/>
          </p:cNvSpPr>
          <p:nvPr/>
        </p:nvSpPr>
        <p:spPr bwMode="auto">
          <a:xfrm>
            <a:off x="2711450" y="1466850"/>
            <a:ext cx="7200900" cy="1314450"/>
          </a:xfrm>
          <a:prstGeom prst="rect">
            <a:avLst/>
          </a:prstGeom>
          <a:noFill/>
          <a:ln w="9525">
            <a:noFill/>
            <a:miter lim="800000"/>
            <a:headEnd/>
            <a:tailEnd/>
          </a:ln>
        </p:spPr>
        <p:txBody>
          <a:bodyPr anchor="ctr">
            <a:spAutoFit/>
          </a:bodyPr>
          <a:lstStyle/>
          <a:p>
            <a:pPr defTabSz="533400"/>
            <a:r>
              <a:rPr lang="ru-RU" sz="1600" i="1" dirty="0">
                <a:latin typeface="Courier New" pitchFamily="49" charset="0"/>
              </a:rPr>
              <a:t>/* </a:t>
            </a:r>
            <a:r>
              <a:rPr lang="ru-RU" sz="1600" b="1" i="1" dirty="0" err="1">
                <a:latin typeface="Courier New" pitchFamily="49" charset="0"/>
              </a:rPr>
              <a:t>getbits</a:t>
            </a:r>
            <a:r>
              <a:rPr lang="ru-RU" sz="1600" i="1" dirty="0">
                <a:latin typeface="Courier New" pitchFamily="49" charset="0"/>
              </a:rPr>
              <a:t>: получает </a:t>
            </a:r>
            <a:r>
              <a:rPr lang="ru-RU" sz="1600" b="1" i="1" dirty="0">
                <a:latin typeface="Courier New" pitchFamily="49" charset="0"/>
              </a:rPr>
              <a:t>n</a:t>
            </a:r>
            <a:r>
              <a:rPr lang="ru-RU" sz="1600" i="1" dirty="0">
                <a:latin typeface="Courier New" pitchFamily="49" charset="0"/>
              </a:rPr>
              <a:t> бит, начиная с </a:t>
            </a:r>
            <a:r>
              <a:rPr lang="ru-RU" sz="1600" b="1" i="1" dirty="0">
                <a:latin typeface="Courier New" pitchFamily="49" charset="0"/>
              </a:rPr>
              <a:t>p</a:t>
            </a:r>
            <a:r>
              <a:rPr lang="ru-RU" sz="1600" i="1" dirty="0">
                <a:latin typeface="Courier New" pitchFamily="49" charset="0"/>
              </a:rPr>
              <a:t>-й позиции */</a:t>
            </a:r>
            <a:endParaRPr lang="en-US" sz="1600" i="1" dirty="0">
              <a:latin typeface="Courier New" pitchFamily="49" charset="0"/>
            </a:endParaRPr>
          </a:p>
          <a:p>
            <a:pPr defTabSz="533400"/>
            <a:r>
              <a:rPr lang="en-US" sz="1600" b="1" dirty="0">
                <a:latin typeface="Courier New" pitchFamily="49" charset="0"/>
              </a:rPr>
              <a:t>uint32_t</a:t>
            </a:r>
            <a:r>
              <a:rPr lang="ru-RU" sz="1600" b="1" dirty="0">
                <a:latin typeface="Courier New" pitchFamily="49" charset="0"/>
              </a:rPr>
              <a:t> </a:t>
            </a:r>
            <a:r>
              <a:rPr lang="ru-RU" sz="1600" b="1" dirty="0" err="1">
                <a:latin typeface="Courier New" pitchFamily="49" charset="0"/>
              </a:rPr>
              <a:t>getbits</a:t>
            </a:r>
            <a:r>
              <a:rPr lang="ru-RU" sz="1600" b="1" dirty="0">
                <a:latin typeface="Courier New" pitchFamily="49" charset="0"/>
              </a:rPr>
              <a:t>(</a:t>
            </a:r>
            <a:r>
              <a:rPr lang="en-US" sz="1600" b="1" dirty="0">
                <a:latin typeface="Courier New" pitchFamily="49" charset="0"/>
              </a:rPr>
              <a:t>uint32_t</a:t>
            </a:r>
            <a:r>
              <a:rPr lang="ru-RU" sz="1600" b="1" dirty="0">
                <a:latin typeface="Courier New" pitchFamily="49" charset="0"/>
              </a:rPr>
              <a:t> x, </a:t>
            </a:r>
            <a:r>
              <a:rPr lang="ru-RU" sz="1600" b="1" dirty="0" err="1">
                <a:latin typeface="Courier New" pitchFamily="49" charset="0"/>
              </a:rPr>
              <a:t>int</a:t>
            </a:r>
            <a:r>
              <a:rPr lang="ru-RU" sz="1600" b="1" dirty="0">
                <a:latin typeface="Courier New" pitchFamily="49" charset="0"/>
              </a:rPr>
              <a:t> p, </a:t>
            </a:r>
            <a:r>
              <a:rPr lang="ru-RU" sz="1600" b="1" dirty="0" err="1">
                <a:latin typeface="Courier New" pitchFamily="49" charset="0"/>
              </a:rPr>
              <a:t>int</a:t>
            </a:r>
            <a:r>
              <a:rPr lang="ru-RU" sz="1600" b="1" dirty="0">
                <a:latin typeface="Courier New" pitchFamily="49" charset="0"/>
              </a:rPr>
              <a:t> n)</a:t>
            </a:r>
            <a:endParaRPr lang="en-US" sz="1600" b="1" dirty="0">
              <a:latin typeface="Courier New" pitchFamily="49" charset="0"/>
            </a:endParaRPr>
          </a:p>
          <a:p>
            <a:pPr defTabSz="533400"/>
            <a:r>
              <a:rPr lang="ru-RU" sz="1600" b="1" dirty="0">
                <a:latin typeface="Courier New" pitchFamily="49" charset="0"/>
              </a:rPr>
              <a:t>{</a:t>
            </a:r>
            <a:endParaRPr lang="en-US" sz="1600" b="1" dirty="0">
              <a:latin typeface="Courier New" pitchFamily="49" charset="0"/>
            </a:endParaRPr>
          </a:p>
          <a:p>
            <a:pPr defTabSz="533400"/>
            <a:r>
              <a:rPr lang="en-US"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(x &gt;&gt; (p+1-n)) &amp; ~(~0 &lt;&lt; n);</a:t>
            </a:r>
            <a:endParaRPr lang="en-US" sz="1600" b="1" dirty="0">
              <a:latin typeface="Courier New" pitchFamily="49" charset="0"/>
            </a:endParaRPr>
          </a:p>
          <a:p>
            <a:pPr defTabSz="533400"/>
            <a:r>
              <a:rPr lang="ru-RU" sz="1600" b="1" dirty="0">
                <a:latin typeface="Courier New" pitchFamily="49" charset="0"/>
              </a:rPr>
              <a:t>} </a:t>
            </a:r>
          </a:p>
        </p:txBody>
      </p:sp>
      <p:pic>
        <p:nvPicPr>
          <p:cNvPr id="41335" name="Picture 375"/>
          <p:cNvPicPr>
            <a:picLocks noChangeAspect="1" noChangeArrowheads="1"/>
          </p:cNvPicPr>
          <p:nvPr/>
        </p:nvPicPr>
        <p:blipFill>
          <a:blip r:embed="rId4" cstate="print"/>
          <a:srcRect/>
          <a:stretch>
            <a:fillRect/>
          </a:stretch>
        </p:blipFill>
        <p:spPr bwMode="auto">
          <a:xfrm>
            <a:off x="4800601" y="2762250"/>
            <a:ext cx="3376613" cy="646112"/>
          </a:xfrm>
          <a:prstGeom prst="rect">
            <a:avLst/>
          </a:prstGeom>
          <a:noFill/>
          <a:ln w="9525">
            <a:solidFill>
              <a:schemeClr val="hlink"/>
            </a:solidFill>
            <a:miter lim="800000"/>
            <a:headEnd/>
            <a:tailEnd/>
          </a:ln>
        </p:spPr>
      </p:pic>
      <p:pic>
        <p:nvPicPr>
          <p:cNvPr id="41339" name="Picture 379"/>
          <p:cNvPicPr>
            <a:picLocks noChangeAspect="1" noChangeArrowheads="1"/>
          </p:cNvPicPr>
          <p:nvPr/>
        </p:nvPicPr>
        <p:blipFill>
          <a:blip r:embed="rId5" cstate="print"/>
          <a:srcRect/>
          <a:stretch>
            <a:fillRect/>
          </a:stretch>
        </p:blipFill>
        <p:spPr bwMode="auto">
          <a:xfrm>
            <a:off x="4806951" y="4130675"/>
            <a:ext cx="3376613" cy="328612"/>
          </a:xfrm>
          <a:prstGeom prst="rect">
            <a:avLst/>
          </a:prstGeom>
          <a:noFill/>
          <a:ln w="9525">
            <a:solidFill>
              <a:schemeClr val="hlink"/>
            </a:solidFill>
            <a:miter lim="800000"/>
            <a:headEnd/>
            <a:tailEnd/>
          </a:ln>
        </p:spPr>
      </p:pic>
      <p:pic>
        <p:nvPicPr>
          <p:cNvPr id="41340" name="Picture 380"/>
          <p:cNvPicPr>
            <a:picLocks noChangeAspect="1" noChangeArrowheads="1"/>
          </p:cNvPicPr>
          <p:nvPr/>
        </p:nvPicPr>
        <p:blipFill>
          <a:blip r:embed="rId6" cstate="print"/>
          <a:srcRect/>
          <a:stretch>
            <a:fillRect/>
          </a:stretch>
        </p:blipFill>
        <p:spPr bwMode="auto">
          <a:xfrm>
            <a:off x="4806951" y="4564063"/>
            <a:ext cx="3376613" cy="328613"/>
          </a:xfrm>
          <a:prstGeom prst="rect">
            <a:avLst/>
          </a:prstGeom>
          <a:noFill/>
          <a:ln w="9525">
            <a:solidFill>
              <a:schemeClr val="hlink"/>
            </a:solidFill>
            <a:miter lim="800000"/>
            <a:headEnd/>
            <a:tailEnd/>
          </a:ln>
        </p:spPr>
      </p:pic>
      <p:pic>
        <p:nvPicPr>
          <p:cNvPr id="41341" name="Picture 381"/>
          <p:cNvPicPr>
            <a:picLocks noChangeAspect="1" noChangeArrowheads="1"/>
          </p:cNvPicPr>
          <p:nvPr/>
        </p:nvPicPr>
        <p:blipFill>
          <a:blip r:embed="rId7" cstate="print"/>
          <a:srcRect/>
          <a:stretch>
            <a:fillRect/>
          </a:stretch>
        </p:blipFill>
        <p:spPr bwMode="auto">
          <a:xfrm>
            <a:off x="4806951" y="4995863"/>
            <a:ext cx="3376613" cy="328613"/>
          </a:xfrm>
          <a:prstGeom prst="rect">
            <a:avLst/>
          </a:prstGeom>
          <a:noFill/>
          <a:ln w="9525">
            <a:solidFill>
              <a:schemeClr val="hlink"/>
            </a:solidFill>
            <a:miter lim="800000"/>
            <a:headEnd/>
            <a:tailEnd/>
          </a:ln>
        </p:spPr>
      </p:pic>
      <p:sp>
        <p:nvSpPr>
          <p:cNvPr id="41343" name="Rectangle 383"/>
          <p:cNvSpPr>
            <a:spLocks noChangeArrowheads="1"/>
          </p:cNvSpPr>
          <p:nvPr/>
        </p:nvSpPr>
        <p:spPr bwMode="auto">
          <a:xfrm>
            <a:off x="4230688" y="2259012"/>
            <a:ext cx="16557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4" name="Rectangle 384"/>
          <p:cNvSpPr>
            <a:spLocks noChangeArrowheads="1"/>
          </p:cNvSpPr>
          <p:nvPr/>
        </p:nvSpPr>
        <p:spPr bwMode="auto">
          <a:xfrm>
            <a:off x="6499226" y="2259012"/>
            <a:ext cx="269875"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5" name="Rectangle 385"/>
          <p:cNvSpPr>
            <a:spLocks noChangeArrowheads="1"/>
          </p:cNvSpPr>
          <p:nvPr/>
        </p:nvSpPr>
        <p:spPr bwMode="auto">
          <a:xfrm>
            <a:off x="6502400" y="2259012"/>
            <a:ext cx="895350"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6" name="Rectangle 386"/>
          <p:cNvSpPr>
            <a:spLocks noChangeArrowheads="1"/>
          </p:cNvSpPr>
          <p:nvPr/>
        </p:nvSpPr>
        <p:spPr bwMode="auto">
          <a:xfrm>
            <a:off x="6208713" y="2259012"/>
            <a:ext cx="12620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7" name="Rectangle 387"/>
          <p:cNvSpPr>
            <a:spLocks noChangeArrowheads="1"/>
          </p:cNvSpPr>
          <p:nvPr/>
        </p:nvSpPr>
        <p:spPr bwMode="auto">
          <a:xfrm>
            <a:off x="4224339" y="2259012"/>
            <a:ext cx="3240087"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9" name="Text Box 389"/>
          <p:cNvSpPr txBox="1">
            <a:spLocks noChangeArrowheads="1"/>
          </p:cNvSpPr>
          <p:nvPr/>
        </p:nvSpPr>
        <p:spPr bwMode="auto">
          <a:xfrm>
            <a:off x="2847975" y="3630612"/>
            <a:ext cx="1879600" cy="274638"/>
          </a:xfrm>
          <a:prstGeom prst="rect">
            <a:avLst/>
          </a:prstGeom>
          <a:noFill/>
          <a:ln w="9525">
            <a:noFill/>
            <a:miter lim="800000"/>
            <a:headEnd/>
            <a:tailEnd/>
          </a:ln>
        </p:spPr>
        <p:txBody>
          <a:bodyPr>
            <a:spAutoFit/>
          </a:bodyPr>
          <a:lstStyle/>
          <a:p>
            <a:pPr algn="r"/>
            <a:r>
              <a:rPr lang="en-US" sz="1200"/>
              <a:t>(x &gt;&gt; (9 + 1 – 7)) = </a:t>
            </a:r>
            <a:endParaRPr lang="ru-RU" sz="1200"/>
          </a:p>
        </p:txBody>
      </p:sp>
      <p:sp>
        <p:nvSpPr>
          <p:cNvPr id="41350" name="Text Box 390"/>
          <p:cNvSpPr txBox="1">
            <a:spLocks noChangeArrowheads="1"/>
          </p:cNvSpPr>
          <p:nvPr/>
        </p:nvSpPr>
        <p:spPr bwMode="auto">
          <a:xfrm>
            <a:off x="3214689" y="4130676"/>
            <a:ext cx="1512887" cy="274637"/>
          </a:xfrm>
          <a:prstGeom prst="rect">
            <a:avLst/>
          </a:prstGeom>
          <a:noFill/>
          <a:ln w="9525">
            <a:noFill/>
            <a:miter lim="800000"/>
            <a:headEnd/>
            <a:tailEnd/>
          </a:ln>
        </p:spPr>
        <p:txBody>
          <a:bodyPr>
            <a:spAutoFit/>
          </a:bodyPr>
          <a:lstStyle/>
          <a:p>
            <a:pPr algn="r"/>
            <a:r>
              <a:rPr lang="en-US" sz="1200"/>
              <a:t>~0 = </a:t>
            </a:r>
            <a:endParaRPr lang="ru-RU" sz="1200"/>
          </a:p>
        </p:txBody>
      </p:sp>
      <p:sp>
        <p:nvSpPr>
          <p:cNvPr id="41351" name="Text Box 391"/>
          <p:cNvSpPr txBox="1">
            <a:spLocks noChangeArrowheads="1"/>
          </p:cNvSpPr>
          <p:nvPr/>
        </p:nvSpPr>
        <p:spPr bwMode="auto">
          <a:xfrm>
            <a:off x="3214689" y="45640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2" name="Text Box 392"/>
          <p:cNvSpPr txBox="1">
            <a:spLocks noChangeArrowheads="1"/>
          </p:cNvSpPr>
          <p:nvPr/>
        </p:nvSpPr>
        <p:spPr bwMode="auto">
          <a:xfrm>
            <a:off x="3214689" y="49958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3" name="Text Box 393"/>
          <p:cNvSpPr txBox="1">
            <a:spLocks noChangeArrowheads="1"/>
          </p:cNvSpPr>
          <p:nvPr/>
        </p:nvSpPr>
        <p:spPr bwMode="auto">
          <a:xfrm>
            <a:off x="1984375" y="5715001"/>
            <a:ext cx="2736850" cy="274637"/>
          </a:xfrm>
          <a:prstGeom prst="rect">
            <a:avLst/>
          </a:prstGeom>
          <a:noFill/>
          <a:ln w="9525">
            <a:noFill/>
            <a:miter lim="800000"/>
            <a:headEnd/>
            <a:tailEnd/>
          </a:ln>
        </p:spPr>
        <p:txBody>
          <a:bodyPr>
            <a:spAutoFit/>
          </a:bodyPr>
          <a:lstStyle/>
          <a:p>
            <a:pPr algn="r"/>
            <a:r>
              <a:rPr lang="en-US" sz="1200"/>
              <a:t>(x &gt;&gt; (9 + 1 – 7))  &amp; ~(~0 &lt;&lt; 7) = </a:t>
            </a:r>
            <a:endParaRPr lang="ru-RU" sz="1200"/>
          </a:p>
        </p:txBody>
      </p:sp>
      <p:pic>
        <p:nvPicPr>
          <p:cNvPr id="41354" name="Picture 394"/>
          <p:cNvPicPr>
            <a:picLocks noChangeAspect="1" noChangeArrowheads="1"/>
          </p:cNvPicPr>
          <p:nvPr/>
        </p:nvPicPr>
        <p:blipFill>
          <a:blip r:embed="rId8" cstate="print"/>
          <a:srcRect/>
          <a:stretch>
            <a:fillRect/>
          </a:stretch>
        </p:blipFill>
        <p:spPr bwMode="auto">
          <a:xfrm>
            <a:off x="4800601" y="3627438"/>
            <a:ext cx="3376613" cy="328613"/>
          </a:xfrm>
          <a:prstGeom prst="rect">
            <a:avLst/>
          </a:prstGeom>
          <a:noFill/>
          <a:ln w="9525">
            <a:solidFill>
              <a:schemeClr val="hlink"/>
            </a:solidFill>
            <a:miter lim="800000"/>
            <a:headEnd/>
            <a:tailEnd/>
          </a:ln>
        </p:spPr>
      </p:pic>
      <p:pic>
        <p:nvPicPr>
          <p:cNvPr id="41355" name="Picture 395"/>
          <p:cNvPicPr>
            <a:picLocks noChangeAspect="1" noChangeArrowheads="1"/>
          </p:cNvPicPr>
          <p:nvPr/>
        </p:nvPicPr>
        <p:blipFill>
          <a:blip r:embed="rId9" cstate="print"/>
          <a:srcRect/>
          <a:stretch>
            <a:fillRect/>
          </a:stretch>
        </p:blipFill>
        <p:spPr bwMode="auto">
          <a:xfrm>
            <a:off x="4800601" y="5427663"/>
            <a:ext cx="3376613" cy="963613"/>
          </a:xfrm>
          <a:prstGeom prst="rect">
            <a:avLst/>
          </a:prstGeom>
          <a:noFill/>
          <a:ln w="9525">
            <a:solidFill>
              <a:schemeClr val="hlink"/>
            </a:solidFill>
            <a:miter lim="800000"/>
            <a:headEnd/>
            <a:tailEnd/>
          </a:ln>
        </p:spPr>
      </p:pic>
    </p:spTree>
    <p:custDataLst>
      <p:tags r:id="rId1"/>
    </p:custDataLst>
    <p:extLst>
      <p:ext uri="{BB962C8B-B14F-4D97-AF65-F5344CB8AC3E}">
        <p14:creationId xmlns:p14="http://schemas.microsoft.com/office/powerpoint/2010/main" val="299207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35"/>
                                        </p:tgtEl>
                                        <p:attrNameLst>
                                          <p:attrName>style.visibility</p:attrName>
                                        </p:attrNameLst>
                                      </p:cBhvr>
                                      <p:to>
                                        <p:strVal val="visible"/>
                                      </p:to>
                                    </p:set>
                                    <p:animEffect transition="in" filter="fade">
                                      <p:cBhvr>
                                        <p:cTn id="7" dur="2000"/>
                                        <p:tgtEl>
                                          <p:spTgt spid="41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343"/>
                                        </p:tgtEl>
                                        <p:attrNameLst>
                                          <p:attrName>style.visibility</p:attrName>
                                        </p:attrNameLst>
                                      </p:cBhvr>
                                      <p:to>
                                        <p:strVal val="visible"/>
                                      </p:to>
                                    </p:set>
                                    <p:animEffect transition="in" filter="fade">
                                      <p:cBhvr>
                                        <p:cTn id="12" dur="2000"/>
                                        <p:tgtEl>
                                          <p:spTgt spid="413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349"/>
                                        </p:tgtEl>
                                        <p:attrNameLst>
                                          <p:attrName>style.visibility</p:attrName>
                                        </p:attrNameLst>
                                      </p:cBhvr>
                                      <p:to>
                                        <p:strVal val="visible"/>
                                      </p:to>
                                    </p:set>
                                    <p:animEffect transition="in" filter="fade">
                                      <p:cBhvr>
                                        <p:cTn id="15" dur="2000"/>
                                        <p:tgtEl>
                                          <p:spTgt spid="41349"/>
                                        </p:tgtEl>
                                      </p:cBhvr>
                                    </p:animEffect>
                                  </p:childTnLst>
                                </p:cTn>
                              </p:par>
                              <p:par>
                                <p:cTn id="16" presetID="10" presetClass="entr" presetSubtype="0" fill="hold" nodeType="withEffect">
                                  <p:stCondLst>
                                    <p:cond delay="0"/>
                                  </p:stCondLst>
                                  <p:childTnLst>
                                    <p:set>
                                      <p:cBhvr>
                                        <p:cTn id="17" dur="1" fill="hold">
                                          <p:stCondLst>
                                            <p:cond delay="0"/>
                                          </p:stCondLst>
                                        </p:cTn>
                                        <p:tgtEl>
                                          <p:spTgt spid="41354"/>
                                        </p:tgtEl>
                                        <p:attrNameLst>
                                          <p:attrName>style.visibility</p:attrName>
                                        </p:attrNameLst>
                                      </p:cBhvr>
                                      <p:to>
                                        <p:strVal val="visible"/>
                                      </p:to>
                                    </p:set>
                                    <p:animEffect transition="in" filter="fade">
                                      <p:cBhvr>
                                        <p:cTn id="18" dur="2000"/>
                                        <p:tgtEl>
                                          <p:spTgt spid="413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41343"/>
                                        </p:tgtEl>
                                      </p:cBhvr>
                                    </p:animEffect>
                                    <p:set>
                                      <p:cBhvr>
                                        <p:cTn id="23" dur="1" fill="hold">
                                          <p:stCondLst>
                                            <p:cond delay="1999"/>
                                          </p:stCondLst>
                                        </p:cTn>
                                        <p:tgtEl>
                                          <p:spTgt spid="4134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41344"/>
                                        </p:tgtEl>
                                        <p:attrNameLst>
                                          <p:attrName>style.visibility</p:attrName>
                                        </p:attrNameLst>
                                      </p:cBhvr>
                                      <p:to>
                                        <p:strVal val="visible"/>
                                      </p:to>
                                    </p:set>
                                    <p:animEffect transition="in" filter="fade">
                                      <p:cBhvr>
                                        <p:cTn id="26" dur="2000"/>
                                        <p:tgtEl>
                                          <p:spTgt spid="413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350"/>
                                        </p:tgtEl>
                                        <p:attrNameLst>
                                          <p:attrName>style.visibility</p:attrName>
                                        </p:attrNameLst>
                                      </p:cBhvr>
                                      <p:to>
                                        <p:strVal val="visible"/>
                                      </p:to>
                                    </p:set>
                                    <p:animEffect transition="in" filter="fade">
                                      <p:cBhvr>
                                        <p:cTn id="29" dur="2000"/>
                                        <p:tgtEl>
                                          <p:spTgt spid="41350"/>
                                        </p:tgtEl>
                                      </p:cBhvr>
                                    </p:animEffect>
                                  </p:childTnLst>
                                </p:cTn>
                              </p:par>
                              <p:par>
                                <p:cTn id="30" presetID="10" presetClass="entr" presetSubtype="0" fill="hold" nodeType="withEffect">
                                  <p:stCondLst>
                                    <p:cond delay="0"/>
                                  </p:stCondLst>
                                  <p:childTnLst>
                                    <p:set>
                                      <p:cBhvr>
                                        <p:cTn id="31" dur="1" fill="hold">
                                          <p:stCondLst>
                                            <p:cond delay="0"/>
                                          </p:stCondLst>
                                        </p:cTn>
                                        <p:tgtEl>
                                          <p:spTgt spid="41339"/>
                                        </p:tgtEl>
                                        <p:attrNameLst>
                                          <p:attrName>style.visibility</p:attrName>
                                        </p:attrNameLst>
                                      </p:cBhvr>
                                      <p:to>
                                        <p:strVal val="visible"/>
                                      </p:to>
                                    </p:set>
                                    <p:animEffect transition="in" filter="fade">
                                      <p:cBhvr>
                                        <p:cTn id="32" dur="2000"/>
                                        <p:tgtEl>
                                          <p:spTgt spid="413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2000"/>
                                        <p:tgtEl>
                                          <p:spTgt spid="41344"/>
                                        </p:tgtEl>
                                      </p:cBhvr>
                                    </p:animEffect>
                                    <p:set>
                                      <p:cBhvr>
                                        <p:cTn id="37" dur="1" fill="hold">
                                          <p:stCondLst>
                                            <p:cond delay="1999"/>
                                          </p:stCondLst>
                                        </p:cTn>
                                        <p:tgtEl>
                                          <p:spTgt spid="41344"/>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1345"/>
                                        </p:tgtEl>
                                        <p:attrNameLst>
                                          <p:attrName>style.visibility</p:attrName>
                                        </p:attrNameLst>
                                      </p:cBhvr>
                                      <p:to>
                                        <p:strVal val="visible"/>
                                      </p:to>
                                    </p:set>
                                    <p:animEffect transition="in" filter="fade">
                                      <p:cBhvr>
                                        <p:cTn id="40" dur="2000"/>
                                        <p:tgtEl>
                                          <p:spTgt spid="413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351"/>
                                        </p:tgtEl>
                                        <p:attrNameLst>
                                          <p:attrName>style.visibility</p:attrName>
                                        </p:attrNameLst>
                                      </p:cBhvr>
                                      <p:to>
                                        <p:strVal val="visible"/>
                                      </p:to>
                                    </p:set>
                                    <p:animEffect transition="in" filter="fade">
                                      <p:cBhvr>
                                        <p:cTn id="43" dur="2000"/>
                                        <p:tgtEl>
                                          <p:spTgt spid="41351"/>
                                        </p:tgtEl>
                                      </p:cBhvr>
                                    </p:animEffect>
                                  </p:childTnLst>
                                </p:cTn>
                              </p:par>
                              <p:par>
                                <p:cTn id="44" presetID="10" presetClass="entr" presetSubtype="0" fill="hold" nodeType="withEffect">
                                  <p:stCondLst>
                                    <p:cond delay="0"/>
                                  </p:stCondLst>
                                  <p:childTnLst>
                                    <p:set>
                                      <p:cBhvr>
                                        <p:cTn id="45" dur="1" fill="hold">
                                          <p:stCondLst>
                                            <p:cond delay="0"/>
                                          </p:stCondLst>
                                        </p:cTn>
                                        <p:tgtEl>
                                          <p:spTgt spid="41340"/>
                                        </p:tgtEl>
                                        <p:attrNameLst>
                                          <p:attrName>style.visibility</p:attrName>
                                        </p:attrNameLst>
                                      </p:cBhvr>
                                      <p:to>
                                        <p:strVal val="visible"/>
                                      </p:to>
                                    </p:set>
                                    <p:animEffect transition="in" filter="fade">
                                      <p:cBhvr>
                                        <p:cTn id="46" dur="2000"/>
                                        <p:tgtEl>
                                          <p:spTgt spid="413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2000"/>
                                        <p:tgtEl>
                                          <p:spTgt spid="41345"/>
                                        </p:tgtEl>
                                      </p:cBhvr>
                                    </p:animEffect>
                                    <p:set>
                                      <p:cBhvr>
                                        <p:cTn id="51" dur="1" fill="hold">
                                          <p:stCondLst>
                                            <p:cond delay="1999"/>
                                          </p:stCondLst>
                                        </p:cTn>
                                        <p:tgtEl>
                                          <p:spTgt spid="41345"/>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41346"/>
                                        </p:tgtEl>
                                        <p:attrNameLst>
                                          <p:attrName>style.visibility</p:attrName>
                                        </p:attrNameLst>
                                      </p:cBhvr>
                                      <p:to>
                                        <p:strVal val="visible"/>
                                      </p:to>
                                    </p:set>
                                    <p:animEffect transition="in" filter="fade">
                                      <p:cBhvr>
                                        <p:cTn id="54" dur="2000"/>
                                        <p:tgtEl>
                                          <p:spTgt spid="413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352"/>
                                        </p:tgtEl>
                                        <p:attrNameLst>
                                          <p:attrName>style.visibility</p:attrName>
                                        </p:attrNameLst>
                                      </p:cBhvr>
                                      <p:to>
                                        <p:strVal val="visible"/>
                                      </p:to>
                                    </p:set>
                                    <p:animEffect transition="in" filter="fade">
                                      <p:cBhvr>
                                        <p:cTn id="57" dur="2000"/>
                                        <p:tgtEl>
                                          <p:spTgt spid="41352"/>
                                        </p:tgtEl>
                                      </p:cBhvr>
                                    </p:animEffect>
                                  </p:childTnLst>
                                </p:cTn>
                              </p:par>
                              <p:par>
                                <p:cTn id="58" presetID="10" presetClass="entr" presetSubtype="0" fill="hold" nodeType="withEffect">
                                  <p:stCondLst>
                                    <p:cond delay="0"/>
                                  </p:stCondLst>
                                  <p:childTnLst>
                                    <p:set>
                                      <p:cBhvr>
                                        <p:cTn id="59" dur="1" fill="hold">
                                          <p:stCondLst>
                                            <p:cond delay="0"/>
                                          </p:stCondLst>
                                        </p:cTn>
                                        <p:tgtEl>
                                          <p:spTgt spid="41341"/>
                                        </p:tgtEl>
                                        <p:attrNameLst>
                                          <p:attrName>style.visibility</p:attrName>
                                        </p:attrNameLst>
                                      </p:cBhvr>
                                      <p:to>
                                        <p:strVal val="visible"/>
                                      </p:to>
                                    </p:set>
                                    <p:animEffect transition="in" filter="fade">
                                      <p:cBhvr>
                                        <p:cTn id="60" dur="2000"/>
                                        <p:tgtEl>
                                          <p:spTgt spid="4134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2000"/>
                                        <p:tgtEl>
                                          <p:spTgt spid="41346"/>
                                        </p:tgtEl>
                                      </p:cBhvr>
                                    </p:animEffect>
                                    <p:set>
                                      <p:cBhvr>
                                        <p:cTn id="65" dur="1" fill="hold">
                                          <p:stCondLst>
                                            <p:cond delay="1999"/>
                                          </p:stCondLst>
                                        </p:cTn>
                                        <p:tgtEl>
                                          <p:spTgt spid="41346"/>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41347"/>
                                        </p:tgtEl>
                                        <p:attrNameLst>
                                          <p:attrName>style.visibility</p:attrName>
                                        </p:attrNameLst>
                                      </p:cBhvr>
                                      <p:to>
                                        <p:strVal val="visible"/>
                                      </p:to>
                                    </p:set>
                                    <p:animEffect transition="in" filter="fade">
                                      <p:cBhvr>
                                        <p:cTn id="68" dur="2000"/>
                                        <p:tgtEl>
                                          <p:spTgt spid="413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353"/>
                                        </p:tgtEl>
                                        <p:attrNameLst>
                                          <p:attrName>style.visibility</p:attrName>
                                        </p:attrNameLst>
                                      </p:cBhvr>
                                      <p:to>
                                        <p:strVal val="visible"/>
                                      </p:to>
                                    </p:set>
                                    <p:animEffect transition="in" filter="fade">
                                      <p:cBhvr>
                                        <p:cTn id="71" dur="2000"/>
                                        <p:tgtEl>
                                          <p:spTgt spid="41353"/>
                                        </p:tgtEl>
                                      </p:cBhvr>
                                    </p:animEffect>
                                  </p:childTnLst>
                                </p:cTn>
                              </p:par>
                              <p:par>
                                <p:cTn id="72" presetID="10" presetClass="entr" presetSubtype="0" fill="hold" nodeType="withEffect">
                                  <p:stCondLst>
                                    <p:cond delay="0"/>
                                  </p:stCondLst>
                                  <p:childTnLst>
                                    <p:set>
                                      <p:cBhvr>
                                        <p:cTn id="73" dur="1" fill="hold">
                                          <p:stCondLst>
                                            <p:cond delay="0"/>
                                          </p:stCondLst>
                                        </p:cTn>
                                        <p:tgtEl>
                                          <p:spTgt spid="41355"/>
                                        </p:tgtEl>
                                        <p:attrNameLst>
                                          <p:attrName>style.visibility</p:attrName>
                                        </p:attrNameLst>
                                      </p:cBhvr>
                                      <p:to>
                                        <p:strVal val="visible"/>
                                      </p:to>
                                    </p:set>
                                    <p:animEffect transition="in" filter="fade">
                                      <p:cBhvr>
                                        <p:cTn id="74" dur="2000"/>
                                        <p:tgtEl>
                                          <p:spTgt spid="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43" grpId="0" animBg="1"/>
      <p:bldP spid="41343" grpId="1" animBg="1"/>
      <p:bldP spid="41344" grpId="0" animBg="1"/>
      <p:bldP spid="41344" grpId="1" animBg="1"/>
      <p:bldP spid="41345" grpId="0" animBg="1"/>
      <p:bldP spid="41345" grpId="1" animBg="1"/>
      <p:bldP spid="41346" grpId="0" animBg="1"/>
      <p:bldP spid="41346" grpId="1" animBg="1"/>
      <p:bldP spid="41347" grpId="0" animBg="1"/>
      <p:bldP spid="41349" grpId="0"/>
      <p:bldP spid="41350" grpId="0"/>
      <p:bldP spid="41351" grpId="0"/>
      <p:bldP spid="41352" grpId="0"/>
      <p:bldP spid="4135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a:defRPr/>
            </a:pPr>
            <a:r>
              <a:rPr lang="ru-RU"/>
              <a:t>Операторы и выражения присваивания</a:t>
            </a:r>
          </a:p>
        </p:txBody>
      </p:sp>
      <p:sp>
        <p:nvSpPr>
          <p:cNvPr id="47107" name="Rectangle 3"/>
          <p:cNvSpPr>
            <a:spLocks noGrp="1" noChangeArrowheads="1"/>
          </p:cNvSpPr>
          <p:nvPr>
            <p:ph idx="1"/>
          </p:nvPr>
        </p:nvSpPr>
        <p:spPr/>
        <p:txBody>
          <a:bodyPr/>
          <a:lstStyle/>
          <a:p>
            <a:pPr eaLnBrk="1" hangingPunct="1">
              <a:lnSpc>
                <a:spcPct val="90000"/>
              </a:lnSpc>
            </a:pPr>
            <a:r>
              <a:rPr lang="ru-RU" sz="2400" dirty="0"/>
              <a:t>Служат для присваивания переменным значения некоторого выражения</a:t>
            </a:r>
          </a:p>
          <a:p>
            <a:pPr lvl="1" eaLnBrk="1" hangingPunct="1">
              <a:lnSpc>
                <a:spcPct val="90000"/>
              </a:lnSpc>
            </a:pPr>
            <a:r>
              <a:rPr lang="en-US" sz="2000" dirty="0" err="1"/>
              <a:t>i</a:t>
            </a:r>
            <a:r>
              <a:rPr lang="en-US" sz="2000" dirty="0"/>
              <a:t> = 3;</a:t>
            </a:r>
          </a:p>
          <a:p>
            <a:pPr lvl="1" eaLnBrk="1" hangingPunct="1">
              <a:lnSpc>
                <a:spcPct val="90000"/>
              </a:lnSpc>
            </a:pPr>
            <a:r>
              <a:rPr lang="en-US" sz="2000" dirty="0" err="1"/>
              <a:t>i</a:t>
            </a:r>
            <a:r>
              <a:rPr lang="en-US" sz="2000" dirty="0"/>
              <a:t> += 8;</a:t>
            </a:r>
          </a:p>
          <a:p>
            <a:pPr lvl="1" eaLnBrk="1" hangingPunct="1">
              <a:lnSpc>
                <a:spcPct val="90000"/>
              </a:lnSpc>
            </a:pPr>
            <a:r>
              <a:rPr lang="en-US" sz="2000" dirty="0" err="1"/>
              <a:t>i</a:t>
            </a:r>
            <a:r>
              <a:rPr lang="en-US" sz="2000" dirty="0"/>
              <a:t> &lt;&lt;= 1;</a:t>
            </a:r>
          </a:p>
          <a:p>
            <a:pPr lvl="1" eaLnBrk="1" hangingPunct="1">
              <a:lnSpc>
                <a:spcPct val="90000"/>
              </a:lnSpc>
            </a:pPr>
            <a:r>
              <a:rPr lang="en-US" sz="2000" dirty="0"/>
              <a:t>j %= 3;</a:t>
            </a:r>
          </a:p>
          <a:p>
            <a:pPr eaLnBrk="1" hangingPunct="1">
              <a:lnSpc>
                <a:spcPct val="90000"/>
              </a:lnSpc>
            </a:pPr>
            <a:r>
              <a:rPr lang="ru-RU" sz="2400" dirty="0"/>
              <a:t>Типом и значением выражения присваивания является тип и значение левого операнда после завершения присваивания</a:t>
            </a:r>
          </a:p>
          <a:p>
            <a:pPr lvl="1" eaLnBrk="1" hangingPunct="1">
              <a:lnSpc>
                <a:spcPct val="90000"/>
              </a:lnSpc>
            </a:pPr>
            <a:r>
              <a:rPr lang="en-US" sz="2000" dirty="0">
                <a:latin typeface="Courier New" pitchFamily="49" charset="0"/>
              </a:rPr>
              <a:t>while ((c = </a:t>
            </a:r>
            <a:r>
              <a:rPr lang="en-US" sz="2000" dirty="0" err="1">
                <a:latin typeface="Courier New" pitchFamily="49" charset="0"/>
              </a:rPr>
              <a:t>getchar</a:t>
            </a:r>
            <a:r>
              <a:rPr lang="en-US" sz="2000" dirty="0">
                <a:latin typeface="Courier New" pitchFamily="49" charset="0"/>
              </a:rPr>
              <a:t>()) != EOF)</a:t>
            </a:r>
            <a:br>
              <a:rPr lang="en-US" sz="2000" dirty="0">
                <a:latin typeface="Courier New" pitchFamily="49" charset="0"/>
              </a:rPr>
            </a:br>
            <a:r>
              <a:rPr lang="en-US" sz="2000" dirty="0">
                <a:latin typeface="Courier New" pitchFamily="49" charset="0"/>
              </a:rPr>
              <a:t>{</a:t>
            </a:r>
            <a:br>
              <a:rPr lang="en-US" sz="2000" dirty="0">
                <a:latin typeface="Courier New" pitchFamily="49" charset="0"/>
              </a:rPr>
            </a:br>
            <a:r>
              <a:rPr lang="en-US" sz="2000" dirty="0">
                <a:latin typeface="Courier New" pitchFamily="49" charset="0"/>
              </a:rPr>
              <a:t>    // do something</a:t>
            </a:r>
            <a:br>
              <a:rPr lang="en-US" sz="2000" dirty="0">
                <a:latin typeface="Courier New" pitchFamily="49" charset="0"/>
              </a:rPr>
            </a:br>
            <a:r>
              <a:rPr lang="en-US" sz="2000" dirty="0">
                <a:latin typeface="Courier New" pitchFamily="49" charset="0"/>
              </a:rPr>
              <a:t>}</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336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2000"/>
                                        <p:tgtEl>
                                          <p:spTgt spid="47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fade">
                                      <p:cBhvr>
                                        <p:cTn id="10" dur="2000"/>
                                        <p:tgtEl>
                                          <p:spTgt spid="47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fade">
                                      <p:cBhvr>
                                        <p:cTn id="13" dur="2000"/>
                                        <p:tgtEl>
                                          <p:spTgt spid="471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fade">
                                      <p:cBhvr>
                                        <p:cTn id="16" dur="2000"/>
                                        <p:tgtEl>
                                          <p:spTgt spid="471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fade">
                                      <p:cBhvr>
                                        <p:cTn id="19" dur="20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fade">
                                      <p:cBhvr>
                                        <p:cTn id="24" dur="2000"/>
                                        <p:tgtEl>
                                          <p:spTgt spid="471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fade">
                                      <p:cBhvr>
                                        <p:cTn id="27" dur="20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ru-RU"/>
              <a:t>Пример:</a:t>
            </a:r>
            <a:r>
              <a:rPr lang="en-US"/>
              <a:t> </a:t>
            </a:r>
            <a:r>
              <a:rPr lang="ru-RU"/>
              <a:t>функция </a:t>
            </a:r>
            <a:r>
              <a:rPr lang="en-US"/>
              <a:t>bitcount</a:t>
            </a:r>
            <a:endParaRPr lang="ru-RU"/>
          </a:p>
        </p:txBody>
      </p:sp>
      <p:sp>
        <p:nvSpPr>
          <p:cNvPr id="49155" name="Rectangle 4"/>
          <p:cNvSpPr>
            <a:spLocks noChangeArrowheads="1"/>
          </p:cNvSpPr>
          <p:nvPr/>
        </p:nvSpPr>
        <p:spPr bwMode="auto">
          <a:xfrm>
            <a:off x="1775520" y="2343364"/>
            <a:ext cx="8640960" cy="4062651"/>
          </a:xfrm>
          <a:prstGeom prst="rect">
            <a:avLst/>
          </a:prstGeom>
          <a:noFill/>
          <a:ln w="9525">
            <a:noFill/>
            <a:miter lim="800000"/>
            <a:headEnd/>
            <a:tailEnd/>
          </a:ln>
        </p:spPr>
        <p:txBody>
          <a:bodyPr wrap="square" anchor="ctr">
            <a:spAutoFit/>
          </a:bodyPr>
          <a:lstStyle/>
          <a:p>
            <a:pPr defTabSz="542925"/>
            <a:r>
              <a:rPr lang="ru-RU" i="1" dirty="0">
                <a:latin typeface="Courier New" pitchFamily="49" charset="0"/>
              </a:rPr>
              <a:t>/* </a:t>
            </a:r>
            <a:r>
              <a:rPr lang="ru-RU" b="1" i="1" dirty="0" err="1">
                <a:latin typeface="Courier New" pitchFamily="49" charset="0"/>
              </a:rPr>
              <a:t>bitcount</a:t>
            </a:r>
            <a:r>
              <a:rPr lang="ru-RU" i="1" dirty="0">
                <a:latin typeface="Courier New" pitchFamily="49" charset="0"/>
              </a:rPr>
              <a:t>: подсчет количества битов в числе </a:t>
            </a:r>
            <a:r>
              <a:rPr lang="en-US" b="1" i="1" dirty="0">
                <a:latin typeface="Courier New" pitchFamily="49" charset="0"/>
              </a:rPr>
              <a:t>x</a:t>
            </a:r>
            <a:r>
              <a:rPr lang="ru-RU" i="1" dirty="0">
                <a:latin typeface="Courier New" pitchFamily="49" charset="0"/>
              </a:rPr>
              <a:t> , равных 1 */</a:t>
            </a:r>
            <a:endParaRPr lang="en-US" i="1" dirty="0">
              <a:latin typeface="Courier New" pitchFamily="49" charset="0"/>
            </a:endParaRPr>
          </a:p>
          <a:p>
            <a:pPr defTabSz="542925"/>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bitcount</a:t>
            </a:r>
            <a:r>
              <a:rPr lang="ru-RU" sz="2400" b="1" dirty="0">
                <a:latin typeface="Courier New" pitchFamily="49" charset="0"/>
              </a:rPr>
              <a:t>(</a:t>
            </a:r>
            <a:r>
              <a:rPr lang="ru-RU" sz="2400" b="1" dirty="0" err="1">
                <a:latin typeface="Courier New" pitchFamily="49" charset="0"/>
              </a:rPr>
              <a:t>unsigned</a:t>
            </a:r>
            <a:r>
              <a:rPr lang="ru-RU" sz="2400" b="1" dirty="0">
                <a:latin typeface="Courier New" pitchFamily="49" charset="0"/>
              </a:rPr>
              <a:t> </a:t>
            </a:r>
            <a:r>
              <a:rPr lang="ru-RU" sz="2400" b="1" dirty="0" err="1">
                <a:latin typeface="Courier New" pitchFamily="49" charset="0"/>
              </a:rPr>
              <a:t>х</a:t>
            </a:r>
            <a:r>
              <a:rPr lang="ru-RU" sz="2400" b="1" dirty="0">
                <a:latin typeface="Courier New" pitchFamily="49" charset="0"/>
              </a:rPr>
              <a:t>)</a:t>
            </a:r>
            <a:endParaRPr lang="en-US" sz="2400" b="1" dirty="0">
              <a:latin typeface="Courier New" pitchFamily="49" charset="0"/>
            </a:endParaRPr>
          </a:p>
          <a:p>
            <a:pPr defTabSz="542925"/>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for</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 0; </a:t>
            </a:r>
            <a:r>
              <a:rPr lang="ru-RU" sz="2400" b="1" dirty="0" err="1">
                <a:latin typeface="Courier New" pitchFamily="49" charset="0"/>
              </a:rPr>
              <a:t>х</a:t>
            </a:r>
            <a:r>
              <a:rPr lang="ru-RU" sz="2400" b="1" dirty="0">
                <a:latin typeface="Courier New" pitchFamily="49" charset="0"/>
              </a:rPr>
              <a:t> != 0; </a:t>
            </a:r>
            <a:r>
              <a:rPr lang="ru-RU" sz="2400" b="1" dirty="0" err="1">
                <a:latin typeface="Courier New" pitchFamily="49" charset="0"/>
              </a:rPr>
              <a:t>x</a:t>
            </a:r>
            <a:r>
              <a:rPr lang="ru-RU" sz="2400" b="1" dirty="0">
                <a:latin typeface="Courier New" pitchFamily="49" charset="0"/>
              </a:rPr>
              <a:t> &gt;&gt;= 1)</a:t>
            </a:r>
            <a:endParaRPr lang="en-US" sz="2400" b="1" dirty="0">
              <a:latin typeface="Courier New" pitchFamily="49" charset="0"/>
            </a:endParaRPr>
          </a:p>
          <a:p>
            <a:pPr defTabSz="542925"/>
            <a:r>
              <a:rPr lang="en-US" sz="2400" b="1" dirty="0">
                <a:latin typeface="Courier New" pitchFamily="49" charset="0"/>
              </a:rPr>
              <a:t>	{</a:t>
            </a:r>
          </a:p>
          <a:p>
            <a:pPr defTabSz="542925"/>
            <a:r>
              <a:rPr lang="en-US" sz="2400" b="1" dirty="0">
                <a:latin typeface="Courier New" pitchFamily="49" charset="0"/>
              </a:rPr>
              <a:t>		</a:t>
            </a:r>
            <a:r>
              <a:rPr lang="ru-RU" sz="2400" b="1" dirty="0" err="1">
                <a:latin typeface="Courier New" pitchFamily="49" charset="0"/>
              </a:rPr>
              <a:t>if</a:t>
            </a:r>
            <a:r>
              <a:rPr lang="ru-RU" sz="2400" b="1" dirty="0">
                <a:latin typeface="Courier New" pitchFamily="49" charset="0"/>
              </a:rPr>
              <a:t> (</a:t>
            </a:r>
            <a:r>
              <a:rPr lang="ru-RU" sz="2400" b="1" dirty="0" err="1">
                <a:latin typeface="Courier New" pitchFamily="49" charset="0"/>
              </a:rPr>
              <a:t>x</a:t>
            </a:r>
            <a:r>
              <a:rPr lang="ru-RU" sz="2400" b="1" dirty="0">
                <a:latin typeface="Courier New" pitchFamily="49" charset="0"/>
              </a:rPr>
              <a:t> &amp; 0</a:t>
            </a:r>
            <a:r>
              <a:rPr lang="en-US" sz="2400" b="1" dirty="0">
                <a:latin typeface="Courier New" pitchFamily="49" charset="0"/>
              </a:rPr>
              <a:t>x0</a:t>
            </a:r>
            <a:r>
              <a:rPr lang="ru-RU" sz="2400" b="1" dirty="0">
                <a:latin typeface="Courier New" pitchFamily="49" charset="0"/>
              </a:rPr>
              <a:t>1)</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++b; </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return</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a:t>
            </a:r>
            <a:endParaRPr lang="ru-RU" sz="2400" b="1" dirty="0">
              <a:latin typeface="Courier New" pitchFamily="49" charset="0"/>
            </a:endParaRPr>
          </a:p>
        </p:txBody>
      </p:sp>
    </p:spTree>
    <p:custDataLst>
      <p:tags r:id="rId1"/>
    </p:custDataLst>
    <p:extLst>
      <p:ext uri="{BB962C8B-B14F-4D97-AF65-F5344CB8AC3E}">
        <p14:creationId xmlns:p14="http://schemas.microsoft.com/office/powerpoint/2010/main" val="17500840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ru-RU" dirty="0"/>
              <a:t>Преобразование типов</a:t>
            </a:r>
          </a:p>
        </p:txBody>
      </p:sp>
      <p:sp>
        <p:nvSpPr>
          <p:cNvPr id="31747" name="Rectangle 3"/>
          <p:cNvSpPr>
            <a:spLocks noGrp="1" noChangeArrowheads="1"/>
          </p:cNvSpPr>
          <p:nvPr>
            <p:ph idx="1"/>
          </p:nvPr>
        </p:nvSpPr>
        <p:spPr/>
        <p:txBody>
          <a:bodyPr/>
          <a:lstStyle/>
          <a:p>
            <a:pPr eaLnBrk="1" hangingPunct="1"/>
            <a:r>
              <a:rPr lang="ru-RU" dirty="0"/>
              <a:t>Происходит, когда операнды оператора принадлежат к разным типам</a:t>
            </a:r>
          </a:p>
          <a:p>
            <a:pPr eaLnBrk="1" hangingPunct="1"/>
            <a:r>
              <a:rPr lang="ru-RU" dirty="0"/>
              <a:t>Неявное преобразование</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7.0 + 3 – 2.0f;</a:t>
            </a:r>
            <a:endParaRPr lang="ru-RU" dirty="0">
              <a:latin typeface="Courier New" pitchFamily="49" charset="0"/>
            </a:endParaRPr>
          </a:p>
          <a:p>
            <a:pPr eaLnBrk="1" hangingPunct="1"/>
            <a:r>
              <a:rPr lang="ru-RU" dirty="0"/>
              <a:t>Явное преобразование</a:t>
            </a:r>
            <a:r>
              <a:rPr lang="en-US" dirty="0"/>
              <a:t> (C-style)</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a:t>
            </a:r>
            <a:r>
              <a:rPr lang="en-US" dirty="0" err="1">
                <a:latin typeface="Courier New" pitchFamily="49" charset="0"/>
              </a:rPr>
              <a:t>int</a:t>
            </a:r>
            <a:r>
              <a:rPr lang="en-US" dirty="0">
                <a:latin typeface="Courier New" pitchFamily="49" charset="0"/>
              </a:rPr>
              <a:t>)(7.0 + 3 – 2.0f);</a:t>
            </a:r>
          </a:p>
          <a:p>
            <a:pPr eaLnBrk="1" hangingPunct="1"/>
            <a:r>
              <a:rPr lang="ru-RU" dirty="0"/>
              <a:t>Если один из аргументов является знаковым целым, а второй </a:t>
            </a:r>
            <a:r>
              <a:rPr lang="ru-RU" dirty="0" err="1"/>
              <a:t>беззнаковым</a:t>
            </a:r>
            <a:r>
              <a:rPr lang="ru-RU" dirty="0"/>
              <a:t>, результатом будет целое число </a:t>
            </a:r>
            <a:r>
              <a:rPr lang="ru-RU" b="1" dirty="0"/>
              <a:t>без знака</a:t>
            </a:r>
            <a:endParaRPr lang="ru-RU" dirty="0"/>
          </a:p>
        </p:txBody>
      </p:sp>
    </p:spTree>
    <p:custDataLst>
      <p:tags r:id="rId1"/>
    </p:custDataLst>
    <p:extLst>
      <p:ext uri="{BB962C8B-B14F-4D97-AF65-F5344CB8AC3E}">
        <p14:creationId xmlns:p14="http://schemas.microsoft.com/office/powerpoint/2010/main" val="13141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2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20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20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2000"/>
                                        <p:tgtEl>
                                          <p:spTgt spid="3174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fade">
                                      <p:cBhvr>
                                        <p:cTn id="23" dur="2000"/>
                                        <p:tgtEl>
                                          <p:spTgt spid="317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747">
                                            <p:txEl>
                                              <p:pRg st="5" end="5"/>
                                            </p:txEl>
                                          </p:spTgt>
                                        </p:tgtEl>
                                        <p:attrNameLst>
                                          <p:attrName>style.visibility</p:attrName>
                                        </p:attrNameLst>
                                      </p:cBhvr>
                                      <p:to>
                                        <p:strVal val="visible"/>
                                      </p:to>
                                    </p:set>
                                    <p:animEffect transition="in" filter="fade">
                                      <p:cBhvr>
                                        <p:cTn id="28" dur="20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Опасность неявного приведения типов</a:t>
            </a:r>
          </a:p>
        </p:txBody>
      </p:sp>
      <p:sp>
        <p:nvSpPr>
          <p:cNvPr id="4" name="TextBox 3"/>
          <p:cNvSpPr txBox="1"/>
          <p:nvPr/>
        </p:nvSpPr>
        <p:spPr>
          <a:xfrm>
            <a:off x="152400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2147483623: error</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27276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Effect transition="in" filter="fade">
                                      <p:cBhvr>
                                        <p:cTn id="29" dur="500"/>
                                        <p:tgtEl>
                                          <p:spTgt spid="4">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fade">
                                      <p:cBhvr>
                                        <p:cTn id="32" dur="500"/>
                                        <p:tgtEl>
                                          <p:spTgt spid="4">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4" end="14"/>
                                            </p:txEl>
                                          </p:spTgt>
                                        </p:tgtEl>
                                        <p:attrNameLst>
                                          <p:attrName>style.visibility</p:attrName>
                                        </p:attrNameLst>
                                      </p:cBhvr>
                                      <p:to>
                                        <p:strVal val="visible"/>
                                      </p:to>
                                    </p:set>
                                    <p:animEffect transition="in" filter="fade">
                                      <p:cBhvr>
                                        <p:cTn id="40" dur="500"/>
                                        <p:tgtEl>
                                          <p:spTgt spid="4">
                                            <p:txEl>
                                              <p:pRg st="14" end="1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animEffect transition="in" filter="fade">
                                      <p:cBhvr>
                                        <p:cTn id="43" dur="500"/>
                                        <p:tgtEl>
                                          <p:spTgt spid="4">
                                            <p:txEl>
                                              <p:pRg st="15" end="1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6" end="16"/>
                                            </p:txEl>
                                          </p:spTgt>
                                        </p:tgtEl>
                                        <p:attrNameLst>
                                          <p:attrName>style.visibility</p:attrName>
                                        </p:attrNameLst>
                                      </p:cBhvr>
                                      <p:to>
                                        <p:strVal val="visible"/>
                                      </p:to>
                                    </p:set>
                                    <p:animEffect transition="in" filter="fade">
                                      <p:cBhvr>
                                        <p:cTn id="46"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Решение проблемы – явное приведение типов</a:t>
            </a:r>
          </a:p>
        </p:txBody>
      </p:sp>
      <p:sp>
        <p:nvSpPr>
          <p:cNvPr id="4" name="TextBox 3"/>
          <p:cNvSpPr txBox="1"/>
          <p:nvPr/>
        </p:nvSpPr>
        <p:spPr>
          <a:xfrm>
            <a:off x="152400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-25:ok</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34385109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a:t>Недостатки оператора преобразования типов в стиле </a:t>
            </a:r>
            <a:r>
              <a:rPr lang="en-US" dirty="0"/>
              <a:t>C</a:t>
            </a:r>
            <a:endParaRPr lang="ru-RU" dirty="0"/>
          </a:p>
        </p:txBody>
      </p:sp>
      <p:sp>
        <p:nvSpPr>
          <p:cNvPr id="4" name="Содержимое 3"/>
          <p:cNvSpPr>
            <a:spLocks noGrp="1"/>
          </p:cNvSpPr>
          <p:nvPr>
            <p:ph idx="1"/>
          </p:nvPr>
        </p:nvSpPr>
        <p:spPr/>
        <p:txBody>
          <a:bodyPr/>
          <a:lstStyle/>
          <a:p>
            <a:r>
              <a:rPr lang="ru-RU" dirty="0"/>
              <a:t>Допускаются потенциально некорректные преобразования типов, зачастую без информирования разработчика</a:t>
            </a:r>
          </a:p>
          <a:p>
            <a:r>
              <a:rPr lang="ru-RU" dirty="0"/>
              <a:t>Сложно найти в тексте программы</a:t>
            </a:r>
          </a:p>
        </p:txBody>
      </p:sp>
    </p:spTree>
    <p:extLst>
      <p:ext uri="{BB962C8B-B14F-4D97-AF65-F5344CB8AC3E}">
        <p14:creationId xmlns:p14="http://schemas.microsoft.com/office/powerpoint/2010/main" val="39796230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TextBox 4"/>
          <p:cNvSpPr txBox="1"/>
          <p:nvPr/>
        </p:nvSpPr>
        <p:spPr>
          <a:xfrm>
            <a:off x="1524000" y="2420888"/>
            <a:ext cx="9144000" cy="2185214"/>
          </a:xfrm>
          <a:prstGeom prst="rect">
            <a:avLst/>
          </a:prstGeom>
          <a:noFill/>
        </p:spPr>
        <p:txBody>
          <a:bodyPr wrap="square" rtlCol="0">
            <a:spAutoFit/>
          </a:bodyPr>
          <a:lstStyle/>
          <a:p>
            <a:pPr defTabSz="358775"/>
            <a:r>
              <a:rPr lang="en-US" sz="1700" b="1" dirty="0">
                <a:latin typeface="Courier New" pitchFamily="49" charset="0"/>
                <a:cs typeface="Courier New" pitchFamily="49" charset="0"/>
              </a:rPr>
              <a:t>void Test(double </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 Программист случайно написал </a:t>
            </a:r>
            <a:r>
              <a:rPr lang="en-US" sz="1700" b="1" dirty="0">
                <a:latin typeface="Courier New" pitchFamily="49" charset="0"/>
                <a:cs typeface="Courier New" pitchFamily="49" charset="0"/>
              </a:rPr>
              <a:t>&amp;</a:t>
            </a:r>
          </a:p>
          <a:p>
            <a:pPr defTabSz="358775"/>
            <a:r>
              <a:rPr lang="en-US" sz="1700" b="1" dirty="0">
                <a:latin typeface="Courier New" pitchFamily="49" charset="0"/>
                <a:cs typeface="Courier New" pitchFamily="49" charset="0"/>
              </a:rPr>
              <a:t>   // &amp;</a:t>
            </a:r>
            <a:r>
              <a:rPr lang="en-US" sz="1700" b="1" dirty="0" err="1">
                <a:latin typeface="Courier New" pitchFamily="49" charset="0"/>
                <a:cs typeface="Courier New" pitchFamily="49" charset="0"/>
              </a:rPr>
              <a:t>doubleValue</a:t>
            </a:r>
            <a:r>
              <a:rPr lang="ru-RU" sz="1700" b="1" dirty="0">
                <a:latin typeface="Courier New" pitchFamily="49" charset="0"/>
                <a:cs typeface="Courier New" pitchFamily="49" charset="0"/>
              </a:rPr>
              <a:t> хранит адрес переменной </a:t>
            </a:r>
            <a:r>
              <a:rPr lang="en-US" sz="1700" b="1" dirty="0" err="1">
                <a:latin typeface="Courier New" pitchFamily="49" charset="0"/>
                <a:cs typeface="Courier New" pitchFamily="49" charset="0"/>
              </a:rPr>
              <a:t>doubleValue</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int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 (int)</a:t>
            </a:r>
            <a:r>
              <a:rPr lang="en-US" sz="1700" b="1" dirty="0">
                <a:solidFill>
                  <a:srgbClr val="FF0000"/>
                </a:solidFill>
                <a:latin typeface="Courier New" pitchFamily="49" charset="0"/>
                <a:cs typeface="Courier New" pitchFamily="49" charset="0"/>
              </a:rPr>
              <a:t>&amp;</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хранит целочисленное значение части адреса</a:t>
            </a:r>
          </a:p>
          <a:p>
            <a:pPr defTabSz="358775"/>
            <a:r>
              <a:rPr lang="ru-RU" sz="1700" b="1" dirty="0">
                <a:latin typeface="Courier New" pitchFamily="49" charset="0"/>
                <a:cs typeface="Courier New" pitchFamily="49" charset="0"/>
              </a:rPr>
              <a:t>	…</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a:t>
            </a:r>
          </a:p>
        </p:txBody>
      </p:sp>
    </p:spTree>
    <p:extLst>
      <p:ext uri="{BB962C8B-B14F-4D97-AF65-F5344CB8AC3E}">
        <p14:creationId xmlns:p14="http://schemas.microsoft.com/office/powerpoint/2010/main" val="629848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9" name="TextBox 8"/>
          <p:cNvSpPr txBox="1"/>
          <p:nvPr/>
        </p:nvSpPr>
        <p:spPr>
          <a:xfrm>
            <a:off x="1497652" y="2492896"/>
            <a:ext cx="9144000" cy="3493264"/>
          </a:xfrm>
          <a:prstGeom prst="rect">
            <a:avLst/>
          </a:prstGeom>
          <a:noFill/>
        </p:spPr>
        <p:txBody>
          <a:bodyPr wrap="square" rtlCol="0">
            <a:spAutoFit/>
          </a:bodyPr>
          <a:lstStyle/>
          <a:p>
            <a:r>
              <a:rPr lang="en-US" sz="1700" b="1" dirty="0" err="1">
                <a:latin typeface="Courier New" pitchFamily="49" charset="0"/>
                <a:cs typeface="Courier New" pitchFamily="49" charset="0"/>
              </a:rPr>
              <a:t>struct</a:t>
            </a:r>
            <a:r>
              <a:rPr lang="en-US" sz="1700" b="1" dirty="0">
                <a:latin typeface="Courier New" pitchFamily="49" charset="0"/>
                <a:cs typeface="Courier New" pitchFamily="49" charset="0"/>
              </a:rPr>
              <a:t> Point</a:t>
            </a:r>
          </a:p>
          <a:p>
            <a:r>
              <a:rPr lang="ru-RU" sz="1700" b="1" dirty="0">
                <a:latin typeface="Courier New" pitchFamily="49" charset="0"/>
                <a:cs typeface="Courier New" pitchFamily="49" charset="0"/>
              </a:rPr>
              <a:t>{</a:t>
            </a:r>
          </a:p>
          <a:p>
            <a:r>
              <a:rPr lang="en-US" sz="1700" b="1" dirty="0">
                <a:latin typeface="Courier New" pitchFamily="49" charset="0"/>
                <a:cs typeface="Courier New" pitchFamily="49" charset="0"/>
              </a:rPr>
              <a:t>	double x;</a:t>
            </a:r>
          </a:p>
          <a:p>
            <a:r>
              <a:rPr lang="en-US" sz="1700" b="1" dirty="0">
                <a:latin typeface="Courier New" pitchFamily="49" charset="0"/>
                <a:cs typeface="Courier New" pitchFamily="49" charset="0"/>
              </a:rPr>
              <a:t>	double y;</a:t>
            </a:r>
          </a:p>
          <a:p>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void Test1(const Point * p)</a:t>
            </a:r>
          </a:p>
          <a:p>
            <a:pPr defTabSz="358775"/>
            <a:r>
              <a:rPr lang="ru-RU" sz="1700" b="1" dirty="0">
                <a:latin typeface="Courier New" pitchFamily="49" charset="0"/>
                <a:cs typeface="Courier New" pitchFamily="49" charset="0"/>
              </a:rPr>
              <a:t>{</a:t>
            </a:r>
          </a:p>
          <a:p>
            <a:pPr defTabSz="358775"/>
            <a:r>
              <a:rPr lang="ru-RU" sz="1700" i="1" dirty="0">
                <a:latin typeface="Courier New" pitchFamily="49" charset="0"/>
                <a:cs typeface="Courier New" pitchFamily="49" charset="0"/>
              </a:rPr>
              <a:t>	/*	программист отвлекся и вместо </a:t>
            </a:r>
          </a:p>
          <a:p>
            <a:pPr defTabSz="358775"/>
            <a:r>
              <a:rPr lang="en-US" sz="1700" i="1" dirty="0">
                <a:latin typeface="Courier New" pitchFamily="49" charset="0"/>
                <a:cs typeface="Courier New" pitchFamily="49" charset="0"/>
              </a:rPr>
              <a:t>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 x =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)p-&gt;x; </a:t>
            </a:r>
          </a:p>
          <a:p>
            <a:pPr defTabSz="358775"/>
            <a:r>
              <a:rPr lang="ru-RU" sz="1700" i="1" dirty="0">
                <a:latin typeface="Courier New" pitchFamily="49" charset="0"/>
                <a:cs typeface="Courier New" pitchFamily="49" charset="0"/>
              </a:rPr>
              <a:t>		написал: */</a:t>
            </a:r>
          </a:p>
          <a:p>
            <a:pPr defTabSz="358775"/>
            <a:r>
              <a:rPr lang="en-US" sz="1700" b="1" dirty="0">
                <a:latin typeface="Courier New" pitchFamily="49" charset="0"/>
                <a:cs typeface="Courier New" pitchFamily="49" charset="0"/>
              </a:rPr>
              <a:t>	int x = </a:t>
            </a:r>
            <a:r>
              <a:rPr lang="en-US" sz="1700" b="1" dirty="0">
                <a:solidFill>
                  <a:srgbClr val="FF0000"/>
                </a:solidFill>
                <a:latin typeface="Courier New" pitchFamily="49" charset="0"/>
                <a:cs typeface="Courier New" pitchFamily="49" charset="0"/>
              </a:rPr>
              <a:t>(int)p</a:t>
            </a:r>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 x </a:t>
            </a:r>
            <a:r>
              <a:rPr lang="ru-RU" sz="1700" b="1" dirty="0">
                <a:latin typeface="Courier New" pitchFamily="49" charset="0"/>
                <a:cs typeface="Courier New" pitchFamily="49" charset="0"/>
              </a:rPr>
              <a:t>хранит адрес </a:t>
            </a:r>
            <a:r>
              <a:rPr lang="en-US" sz="1700" b="1" dirty="0">
                <a:latin typeface="Courier New" pitchFamily="49" charset="0"/>
                <a:cs typeface="Courier New" pitchFamily="49" charset="0"/>
              </a:rPr>
              <a:t>p</a:t>
            </a:r>
            <a:r>
              <a:rPr lang="ru-RU" sz="1700" b="1" dirty="0">
                <a:latin typeface="Courier New" pitchFamily="49" charset="0"/>
                <a:cs typeface="Courier New" pitchFamily="49" charset="0"/>
              </a:rPr>
              <a:t> вместо целочисленного значения координаты </a:t>
            </a:r>
            <a:r>
              <a:rPr lang="en-US" sz="1700" b="1" dirty="0">
                <a:latin typeface="Courier New" pitchFamily="49" charset="0"/>
                <a:cs typeface="Courier New" pitchFamily="49" charset="0"/>
              </a:rPr>
              <a:t>x</a:t>
            </a:r>
          </a:p>
          <a:p>
            <a:pPr defTabSz="358775"/>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p:txBody>
      </p:sp>
    </p:spTree>
    <p:extLst>
      <p:ext uri="{BB962C8B-B14F-4D97-AF65-F5344CB8AC3E}">
        <p14:creationId xmlns:p14="http://schemas.microsoft.com/office/powerpoint/2010/main" val="18594252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a:t>Преобразование типов в </a:t>
            </a:r>
            <a:r>
              <a:rPr lang="en-US" dirty="0"/>
              <a:t>C++</a:t>
            </a:r>
            <a:endParaRPr lang="ru-RU" dirty="0"/>
          </a:p>
        </p:txBody>
      </p:sp>
      <p:sp>
        <p:nvSpPr>
          <p:cNvPr id="4" name="Содержимое 3"/>
          <p:cNvSpPr>
            <a:spLocks noGrp="1"/>
          </p:cNvSpPr>
          <p:nvPr>
            <p:ph idx="1"/>
          </p:nvPr>
        </p:nvSpPr>
        <p:spPr/>
        <p:txBody>
          <a:bodyPr>
            <a:normAutofit/>
          </a:bodyPr>
          <a:lstStyle/>
          <a:p>
            <a:r>
              <a:rPr lang="ru-RU" dirty="0"/>
              <a:t>В языке </a:t>
            </a:r>
            <a:r>
              <a:rPr lang="en-US" dirty="0"/>
              <a:t>C++</a:t>
            </a:r>
            <a:r>
              <a:rPr lang="ru-RU" dirty="0"/>
              <a:t> введены 4 оператора приведения типов</a:t>
            </a:r>
          </a:p>
          <a:p>
            <a:pPr lvl="1"/>
            <a:r>
              <a:rPr lang="en-US" dirty="0" err="1"/>
              <a:t>static_cast</a:t>
            </a:r>
            <a:r>
              <a:rPr lang="en-US" dirty="0"/>
              <a:t>&lt;Type&gt;(</a:t>
            </a:r>
            <a:r>
              <a:rPr lang="en-US" dirty="0" err="1"/>
              <a:t>arg</a:t>
            </a:r>
            <a:r>
              <a:rPr lang="en-US" dirty="0"/>
              <a:t>)</a:t>
            </a:r>
          </a:p>
          <a:p>
            <a:pPr lvl="1"/>
            <a:r>
              <a:rPr lang="en-US" dirty="0" err="1"/>
              <a:t>dynamic_cast</a:t>
            </a:r>
            <a:r>
              <a:rPr lang="en-US" dirty="0"/>
              <a:t>&lt;Type&gt;(</a:t>
            </a:r>
            <a:r>
              <a:rPr lang="en-US" dirty="0" err="1"/>
              <a:t>arg</a:t>
            </a:r>
            <a:r>
              <a:rPr lang="en-US" dirty="0"/>
              <a:t>)</a:t>
            </a:r>
          </a:p>
          <a:p>
            <a:pPr lvl="1"/>
            <a:r>
              <a:rPr lang="en-US" dirty="0" err="1"/>
              <a:t>const_cast</a:t>
            </a:r>
            <a:r>
              <a:rPr lang="en-US" dirty="0"/>
              <a:t>&lt;Type&gt;(</a:t>
            </a:r>
            <a:r>
              <a:rPr lang="en-US" dirty="0" err="1"/>
              <a:t>arg</a:t>
            </a:r>
            <a:r>
              <a:rPr lang="en-US" dirty="0"/>
              <a:t>)</a:t>
            </a:r>
          </a:p>
          <a:p>
            <a:pPr lvl="1"/>
            <a:r>
              <a:rPr lang="en-US" dirty="0" err="1"/>
              <a:t>reinterpret_cast</a:t>
            </a:r>
            <a:r>
              <a:rPr lang="en-US" dirty="0"/>
              <a:t>&lt;Type&gt;(</a:t>
            </a:r>
            <a:r>
              <a:rPr lang="en-US" dirty="0" err="1"/>
              <a:t>arg</a:t>
            </a:r>
            <a:r>
              <a:rPr lang="en-US" dirty="0"/>
              <a:t>)</a:t>
            </a:r>
          </a:p>
          <a:p>
            <a:r>
              <a:rPr lang="ru-RU" dirty="0"/>
              <a:t>Каждый из данных операторов применяется для определенного преобразования типов в конкретной ситуации</a:t>
            </a:r>
          </a:p>
          <a:p>
            <a:r>
              <a:rPr lang="ru-RU" dirty="0"/>
              <a:t>В программах на </a:t>
            </a:r>
            <a:r>
              <a:rPr lang="en-US" dirty="0"/>
              <a:t>C++</a:t>
            </a:r>
            <a:r>
              <a:rPr lang="ru-RU" dirty="0"/>
              <a:t> следует отдавать предпочтение данным операторам</a:t>
            </a:r>
          </a:p>
        </p:txBody>
      </p:sp>
    </p:spTree>
    <p:extLst>
      <p:ext uri="{BB962C8B-B14F-4D97-AF65-F5344CB8AC3E}">
        <p14:creationId xmlns:p14="http://schemas.microsoft.com/office/powerpoint/2010/main" val="102956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ru-RU" dirty="0"/>
              <a:t>Числовые литералы</a:t>
            </a:r>
          </a:p>
        </p:txBody>
      </p:sp>
      <p:sp>
        <p:nvSpPr>
          <p:cNvPr id="10243"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Десятичные</a:t>
            </a:r>
          </a:p>
          <a:p>
            <a:pPr lvl="1" eaLnBrk="1" hangingPunct="1">
              <a:lnSpc>
                <a:spcPct val="80000"/>
              </a:lnSpc>
            </a:pPr>
            <a:r>
              <a:rPr lang="ru-RU" dirty="0">
                <a:latin typeface="Courier New" pitchFamily="49" charset="0"/>
              </a:rPr>
              <a:t>12345</a:t>
            </a:r>
            <a:r>
              <a:rPr lang="en-US" dirty="0">
                <a:latin typeface="Courier New" pitchFamily="49" charset="0"/>
              </a:rPr>
              <a:t>, -34021</a:t>
            </a:r>
            <a:endParaRPr lang="ru-RU" dirty="0">
              <a:latin typeface="Courier New" pitchFamily="49" charset="0"/>
            </a:endParaRPr>
          </a:p>
          <a:p>
            <a:pPr lvl="1">
              <a:lnSpc>
                <a:spcPct val="80000"/>
              </a:lnSpc>
            </a:pPr>
            <a:r>
              <a:rPr lang="ru-RU" dirty="0">
                <a:latin typeface="Courier New" pitchFamily="49" charset="0"/>
              </a:rPr>
              <a:t>999999</a:t>
            </a:r>
            <a:r>
              <a:rPr lang="en-US" b="1" dirty="0">
                <a:solidFill>
                  <a:srgbClr val="FF0000"/>
                </a:solidFill>
                <a:latin typeface="Courier New" pitchFamily="49" charset="0"/>
              </a:rPr>
              <a:t>L</a:t>
            </a:r>
            <a:r>
              <a:rPr lang="en-US" dirty="0">
                <a:latin typeface="Courier New" pitchFamily="49" charset="0"/>
              </a:rPr>
              <a:t>, 99983</a:t>
            </a:r>
            <a:r>
              <a:rPr lang="en-US" b="1" dirty="0">
                <a:solidFill>
                  <a:srgbClr val="FF0000"/>
                </a:solidFill>
                <a:latin typeface="Courier New" pitchFamily="49" charset="0"/>
              </a:rPr>
              <a:t>UL</a:t>
            </a:r>
            <a:r>
              <a:rPr lang="ru-RU" dirty="0"/>
              <a:t> (</a:t>
            </a:r>
            <a:r>
              <a:rPr lang="en-US" dirty="0"/>
              <a:t>long </a:t>
            </a:r>
            <a:r>
              <a:rPr lang="ru-RU" dirty="0"/>
              <a:t>и </a:t>
            </a:r>
            <a:r>
              <a:rPr lang="en-US" dirty="0"/>
              <a:t>unsigned long)</a:t>
            </a:r>
          </a:p>
          <a:p>
            <a:pPr lvl="1">
              <a:lnSpc>
                <a:spcPct val="80000"/>
              </a:lnSpc>
            </a:pPr>
            <a:r>
              <a:rPr lang="ru-RU" dirty="0">
                <a:latin typeface="Courier New" pitchFamily="49" charset="0"/>
              </a:rPr>
              <a:t>999</a:t>
            </a:r>
            <a:r>
              <a:rPr lang="en-US" dirty="0">
                <a:latin typeface="Courier New" pitchFamily="49" charset="0"/>
              </a:rPr>
              <a:t>'456 </a:t>
            </a:r>
            <a:r>
              <a:rPr lang="ru-RU" dirty="0"/>
              <a:t>(можно группировать разряды)</a:t>
            </a:r>
            <a:r>
              <a:rPr lang="en-US" dirty="0"/>
              <a:t> </a:t>
            </a:r>
            <a:endParaRPr lang="ru-RU" b="1" dirty="0">
              <a:solidFill>
                <a:srgbClr val="FF0000"/>
              </a:solidFill>
              <a:latin typeface="Courier New" pitchFamily="49" charset="0"/>
            </a:endParaRPr>
          </a:p>
          <a:p>
            <a:pPr eaLnBrk="1" hangingPunct="1">
              <a:lnSpc>
                <a:spcPct val="80000"/>
              </a:lnSpc>
            </a:pPr>
            <a:r>
              <a:rPr lang="ru-RU" sz="2800" dirty="0"/>
              <a:t>Шестнадцатеричные</a:t>
            </a:r>
            <a:endParaRPr lang="en-US" sz="2800" dirty="0"/>
          </a:p>
          <a:p>
            <a:pPr lvl="1" eaLnBrk="1" hangingPunct="1">
              <a:lnSpc>
                <a:spcPct val="80000"/>
              </a:lnSpc>
            </a:pPr>
            <a:r>
              <a:rPr lang="en-US" b="1" dirty="0">
                <a:solidFill>
                  <a:srgbClr val="FF0000"/>
                </a:solidFill>
                <a:latin typeface="Courier New" pitchFamily="49" charset="0"/>
              </a:rPr>
              <a:t>0x</a:t>
            </a:r>
            <a:r>
              <a:rPr lang="en-US" dirty="0">
                <a:latin typeface="Courier New" pitchFamily="49" charset="0"/>
              </a:rPr>
              <a:t>FeedBeef, </a:t>
            </a:r>
            <a:r>
              <a:rPr lang="ru-RU" b="1" dirty="0">
                <a:solidFill>
                  <a:srgbClr val="FF0000"/>
                </a:solidFill>
                <a:latin typeface="Courier New" pitchFamily="49" charset="0"/>
              </a:rPr>
              <a:t>0</a:t>
            </a:r>
            <a:r>
              <a:rPr lang="en-US" b="1" dirty="0">
                <a:solidFill>
                  <a:srgbClr val="FF0000"/>
                </a:solidFill>
                <a:latin typeface="Courier New" pitchFamily="49" charset="0"/>
              </a:rPr>
              <a:t>x</a:t>
            </a:r>
            <a:r>
              <a:rPr lang="en-US" dirty="0">
                <a:latin typeface="Courier New" pitchFamily="49" charset="0"/>
              </a:rPr>
              <a:t>328aadb</a:t>
            </a:r>
            <a:endParaRPr lang="ru-RU" dirty="0">
              <a:latin typeface="Courier New" pitchFamily="49" charset="0"/>
            </a:endParaRPr>
          </a:p>
          <a:p>
            <a:pPr eaLnBrk="1" hangingPunct="1">
              <a:lnSpc>
                <a:spcPct val="80000"/>
              </a:lnSpc>
            </a:pPr>
            <a:r>
              <a:rPr lang="ru-RU" dirty="0"/>
              <a:t>Двоичные</a:t>
            </a:r>
          </a:p>
          <a:p>
            <a:pPr lvl="1">
              <a:lnSpc>
                <a:spcPct val="80000"/>
              </a:lnSpc>
            </a:pPr>
            <a:r>
              <a:rPr lang="ru-RU" dirty="0"/>
              <a:t>0</a:t>
            </a:r>
            <a:r>
              <a:rPr lang="en-US" dirty="0"/>
              <a:t>b1110010</a:t>
            </a:r>
          </a:p>
          <a:p>
            <a:pPr eaLnBrk="1" hangingPunct="1">
              <a:lnSpc>
                <a:spcPct val="80000"/>
              </a:lnSpc>
            </a:pPr>
            <a:r>
              <a:rPr lang="ru-RU" sz="2800" dirty="0"/>
              <a:t>Восьмеричные</a:t>
            </a:r>
            <a:endParaRPr lang="en-US" sz="2800" dirty="0"/>
          </a:p>
          <a:p>
            <a:pPr lvl="1" eaLnBrk="1" hangingPunct="1">
              <a:lnSpc>
                <a:spcPct val="80000"/>
              </a:lnSpc>
            </a:pPr>
            <a:r>
              <a:rPr lang="en-US" b="1" dirty="0">
                <a:latin typeface="Courier New" pitchFamily="49" charset="0"/>
              </a:rPr>
              <a:t>0</a:t>
            </a:r>
            <a:r>
              <a:rPr lang="en-US" dirty="0">
                <a:latin typeface="Courier New" pitchFamily="49" charset="0"/>
              </a:rPr>
              <a:t>03, </a:t>
            </a:r>
            <a:r>
              <a:rPr lang="en-US" b="1" dirty="0">
                <a:latin typeface="Courier New" pitchFamily="49" charset="0"/>
              </a:rPr>
              <a:t>0</a:t>
            </a:r>
            <a:r>
              <a:rPr lang="en-US" dirty="0">
                <a:latin typeface="Courier New" pitchFamily="49" charset="0"/>
              </a:rPr>
              <a:t>723</a:t>
            </a:r>
            <a:endParaRPr lang="ru-RU" dirty="0">
              <a:latin typeface="Courier New" pitchFamily="49" charset="0"/>
            </a:endParaRPr>
          </a:p>
          <a:p>
            <a:pPr eaLnBrk="1" hangingPunct="1">
              <a:lnSpc>
                <a:spcPct val="80000"/>
              </a:lnSpc>
            </a:pPr>
            <a:r>
              <a:rPr lang="ru-RU" sz="2800" dirty="0"/>
              <a:t>Вещественные</a:t>
            </a:r>
          </a:p>
          <a:p>
            <a:pPr lvl="1" eaLnBrk="1" hangingPunct="1">
              <a:lnSpc>
                <a:spcPct val="80000"/>
              </a:lnSpc>
            </a:pPr>
            <a:r>
              <a:rPr lang="ru-RU" dirty="0">
                <a:latin typeface="Courier New" pitchFamily="49" charset="0"/>
              </a:rPr>
              <a:t>1.35</a:t>
            </a:r>
            <a:r>
              <a:rPr lang="en-US" dirty="0">
                <a:latin typeface="Courier New" pitchFamily="49" charset="0"/>
              </a:rPr>
              <a:t>, 8.45f</a:t>
            </a:r>
          </a:p>
          <a:p>
            <a:pPr lvl="1" eaLnBrk="1" hangingPunct="1">
              <a:lnSpc>
                <a:spcPct val="80000"/>
              </a:lnSpc>
            </a:pPr>
            <a:r>
              <a:rPr lang="en-US" dirty="0">
                <a:latin typeface="Courier New" pitchFamily="49" charset="0"/>
              </a:rPr>
              <a:t>2e+10f, -3.835e-6L</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15109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500"/>
                                        <p:tgtEl>
                                          <p:spTgt spid="10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fade">
                                      <p:cBhvr>
                                        <p:cTn id="13" dur="500"/>
                                        <p:tgtEl>
                                          <p:spTgt spid="1024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243">
                                            <p:txEl>
                                              <p:pRg st="3" end="3"/>
                                            </p:txEl>
                                          </p:spTgt>
                                        </p:tgtEl>
                                        <p:attrNameLst>
                                          <p:attrName>style.visibility</p:attrName>
                                        </p:attrNameLst>
                                      </p:cBhvr>
                                      <p:to>
                                        <p:strVal val="visible"/>
                                      </p:to>
                                    </p:set>
                                    <p:animEffect transition="in" filter="fade">
                                      <p:cBhvr>
                                        <p:cTn id="16" dur="500"/>
                                        <p:tgtEl>
                                          <p:spTgt spid="1024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fade">
                                      <p:cBhvr>
                                        <p:cTn id="21" dur="500"/>
                                        <p:tgtEl>
                                          <p:spTgt spid="1024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243">
                                            <p:txEl>
                                              <p:pRg st="5" end="5"/>
                                            </p:txEl>
                                          </p:spTgt>
                                        </p:tgtEl>
                                        <p:attrNameLst>
                                          <p:attrName>style.visibility</p:attrName>
                                        </p:attrNameLst>
                                      </p:cBhvr>
                                      <p:to>
                                        <p:strVal val="visible"/>
                                      </p:to>
                                    </p:set>
                                    <p:animEffect transition="in" filter="fade">
                                      <p:cBhvr>
                                        <p:cTn id="24" dur="500"/>
                                        <p:tgtEl>
                                          <p:spTgt spid="1024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Effect transition="in" filter="fade">
                                      <p:cBhvr>
                                        <p:cTn id="29" dur="500"/>
                                        <p:tgtEl>
                                          <p:spTgt spid="1024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243">
                                            <p:txEl>
                                              <p:pRg st="7" end="7"/>
                                            </p:txEl>
                                          </p:spTgt>
                                        </p:tgtEl>
                                        <p:attrNameLst>
                                          <p:attrName>style.visibility</p:attrName>
                                        </p:attrNameLst>
                                      </p:cBhvr>
                                      <p:to>
                                        <p:strVal val="visible"/>
                                      </p:to>
                                    </p:set>
                                    <p:animEffect transition="in" filter="fade">
                                      <p:cBhvr>
                                        <p:cTn id="32" dur="500"/>
                                        <p:tgtEl>
                                          <p:spTgt spid="1024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animEffect transition="in" filter="fade">
                                      <p:cBhvr>
                                        <p:cTn id="37" dur="500"/>
                                        <p:tgtEl>
                                          <p:spTgt spid="1024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43">
                                            <p:txEl>
                                              <p:pRg st="9" end="9"/>
                                            </p:txEl>
                                          </p:spTgt>
                                        </p:tgtEl>
                                        <p:attrNameLst>
                                          <p:attrName>style.visibility</p:attrName>
                                        </p:attrNameLst>
                                      </p:cBhvr>
                                      <p:to>
                                        <p:strVal val="visible"/>
                                      </p:to>
                                    </p:set>
                                    <p:animEffect transition="in" filter="fade">
                                      <p:cBhvr>
                                        <p:cTn id="40" dur="500"/>
                                        <p:tgtEl>
                                          <p:spTgt spid="1024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0243">
                                            <p:txEl>
                                              <p:pRg st="10" end="10"/>
                                            </p:txEl>
                                          </p:spTgt>
                                        </p:tgtEl>
                                        <p:attrNameLst>
                                          <p:attrName>style.visibility</p:attrName>
                                        </p:attrNameLst>
                                      </p:cBhvr>
                                      <p:to>
                                        <p:strVal val="visible"/>
                                      </p:to>
                                    </p:set>
                                    <p:animEffect transition="in" filter="fade">
                                      <p:cBhvr>
                                        <p:cTn id="45" dur="500"/>
                                        <p:tgtEl>
                                          <p:spTgt spid="10243">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243">
                                            <p:txEl>
                                              <p:pRg st="11" end="11"/>
                                            </p:txEl>
                                          </p:spTgt>
                                        </p:tgtEl>
                                        <p:attrNameLst>
                                          <p:attrName>style.visibility</p:attrName>
                                        </p:attrNameLst>
                                      </p:cBhvr>
                                      <p:to>
                                        <p:strVal val="visible"/>
                                      </p:to>
                                    </p:set>
                                    <p:animEffect transition="in" filter="fade">
                                      <p:cBhvr>
                                        <p:cTn id="48" dur="500"/>
                                        <p:tgtEl>
                                          <p:spTgt spid="10243">
                                            <p:txEl>
                                              <p:pRg st="11" end="11"/>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243">
                                            <p:txEl>
                                              <p:pRg st="12" end="12"/>
                                            </p:txEl>
                                          </p:spTgt>
                                        </p:tgtEl>
                                        <p:attrNameLst>
                                          <p:attrName>style.visibility</p:attrName>
                                        </p:attrNameLst>
                                      </p:cBhvr>
                                      <p:to>
                                        <p:strVal val="visible"/>
                                      </p:to>
                                    </p:set>
                                    <p:animEffect transition="in" filter="fade">
                                      <p:cBhvr>
                                        <p:cTn id="51" dur="500"/>
                                        <p:tgtEl>
                                          <p:spTgt spid="1024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static_cast</a:t>
            </a:r>
            <a:endParaRPr lang="ru-RU" dirty="0"/>
          </a:p>
        </p:txBody>
      </p:sp>
      <p:sp>
        <p:nvSpPr>
          <p:cNvPr id="3" name="Содержимое 2"/>
          <p:cNvSpPr>
            <a:spLocks noGrp="1"/>
          </p:cNvSpPr>
          <p:nvPr>
            <p:ph idx="1"/>
          </p:nvPr>
        </p:nvSpPr>
        <p:spPr/>
        <p:txBody>
          <a:bodyPr/>
          <a:lstStyle/>
          <a:p>
            <a:r>
              <a:rPr lang="ru-RU" dirty="0"/>
              <a:t>Применяется для статического преобразования одного типа к другому</a:t>
            </a:r>
            <a:endParaRPr lang="en-US" dirty="0"/>
          </a:p>
          <a:p>
            <a:pPr lvl="1"/>
            <a:r>
              <a:rPr lang="ru-RU" dirty="0"/>
              <a:t>Например, </a:t>
            </a:r>
            <a:r>
              <a:rPr lang="en-US" dirty="0"/>
              <a:t>double </a:t>
            </a:r>
            <a:r>
              <a:rPr lang="ru-RU" dirty="0"/>
              <a:t>в </a:t>
            </a:r>
            <a:r>
              <a:rPr lang="en-US" dirty="0"/>
              <a:t>int</a:t>
            </a:r>
            <a:endParaRPr lang="ru-RU" dirty="0"/>
          </a:p>
          <a:p>
            <a:pPr lvl="1"/>
            <a:r>
              <a:rPr lang="ru-RU" dirty="0"/>
              <a:t>Указатель </a:t>
            </a:r>
            <a:r>
              <a:rPr lang="en-US" dirty="0"/>
              <a:t>void* </a:t>
            </a:r>
            <a:r>
              <a:rPr lang="ru-RU" dirty="0"/>
              <a:t>в указатель на конкретный тип.</a:t>
            </a:r>
          </a:p>
          <a:p>
            <a:r>
              <a:rPr lang="ru-RU" dirty="0"/>
              <a:t>Также может применяться для статического преобразования типов указателей в пределах иерархии классов</a:t>
            </a:r>
            <a:endParaRPr lang="en-US" dirty="0"/>
          </a:p>
          <a:p>
            <a:pPr lvl="1"/>
            <a:r>
              <a:rPr lang="ru-RU" dirty="0"/>
              <a:t>Например, </a:t>
            </a:r>
            <a:r>
              <a:rPr lang="en-US" dirty="0"/>
              <a:t>Cat* </a:t>
            </a:r>
            <a:r>
              <a:rPr lang="ru-RU" dirty="0"/>
              <a:t>в </a:t>
            </a:r>
            <a:r>
              <a:rPr lang="en-US" dirty="0"/>
              <a:t>Animal*</a:t>
            </a:r>
            <a:endParaRPr lang="ru-RU" dirty="0"/>
          </a:p>
        </p:txBody>
      </p:sp>
    </p:spTree>
    <p:extLst>
      <p:ext uri="{BB962C8B-B14F-4D97-AF65-F5344CB8AC3E}">
        <p14:creationId xmlns:p14="http://schemas.microsoft.com/office/powerpoint/2010/main" val="50091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1919536" y="2056686"/>
            <a:ext cx="7992888" cy="4801314"/>
          </a:xfrm>
          <a:prstGeom prst="rect">
            <a:avLst/>
          </a:prstGeom>
        </p:spPr>
        <p:txBody>
          <a:bodyPr wrap="square">
            <a:spAutoFit/>
          </a:bodyPr>
          <a:lstStyle/>
          <a:p>
            <a:pPr defTabSz="358775"/>
            <a:r>
              <a:rPr lang="en-US" b="1" dirty="0">
                <a:latin typeface="Courier New" pitchFamily="49" charset="0"/>
                <a:cs typeface="Courier New" pitchFamily="49" charset="0"/>
              </a:rPr>
              <a:t>void Test(double </a:t>
            </a:r>
            <a:r>
              <a:rPr lang="en-US" b="1" dirty="0" err="1">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ru-RU" i="1" dirty="0">
                <a:latin typeface="Courier New" pitchFamily="49" charset="0"/>
                <a:cs typeface="Courier New" pitchFamily="49" charset="0"/>
              </a:rPr>
              <a:t>	// Ошибка компиляции</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intValue</a:t>
            </a:r>
            <a:r>
              <a:rPr lang="en-US" b="1" dirty="0">
                <a:latin typeface="Courier New" pitchFamily="49" charset="0"/>
                <a:cs typeface="Courier New" pitchFamily="49" charset="0"/>
              </a:rPr>
              <a:t>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&gt;(&amp;</a:t>
            </a:r>
            <a:r>
              <a:rPr lang="en-US" b="1" dirty="0" err="1">
                <a:solidFill>
                  <a:srgbClr val="FF0000"/>
                </a:solidFill>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err="1">
                <a:latin typeface="Courier New" pitchFamily="49" charset="0"/>
                <a:cs typeface="Courier New" pitchFamily="49" charset="0"/>
              </a:rPr>
              <a:t>struct</a:t>
            </a:r>
            <a:r>
              <a:rPr lang="en-US" b="1" dirty="0">
                <a:latin typeface="Courier New" pitchFamily="49" charset="0"/>
                <a:cs typeface="Courier New" pitchFamily="49" charset="0"/>
              </a:rPr>
              <a:t> Point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double x;</a:t>
            </a:r>
          </a:p>
          <a:p>
            <a:pPr defTabSz="358775"/>
            <a:r>
              <a:rPr lang="en-US" b="1" dirty="0">
                <a:latin typeface="Courier New" pitchFamily="49" charset="0"/>
                <a:cs typeface="Courier New" pitchFamily="49" charset="0"/>
              </a:rPr>
              <a:t>	double y;</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void Test1(const Point * p)</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 </a:t>
            </a:r>
            <a:r>
              <a:rPr lang="en-US" b="1" dirty="0" err="1">
                <a:latin typeface="Courier New" pitchFamily="49" charset="0"/>
                <a:cs typeface="Courier New" pitchFamily="49" charset="0"/>
              </a:rPr>
              <a:t>static_cast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&gt;(p-&gt;x);</a:t>
            </a:r>
            <a:r>
              <a:rPr lang="ru-RU" i="1" dirty="0">
                <a:latin typeface="Courier New" pitchFamily="49" charset="0"/>
                <a:cs typeface="Courier New" pitchFamily="49" charset="0"/>
              </a:rPr>
              <a:t>	</a:t>
            </a:r>
            <a:r>
              <a:rPr lang="en-US" i="1" dirty="0">
                <a:latin typeface="Courier New" pitchFamily="49" charset="0"/>
                <a:cs typeface="Courier New" pitchFamily="49" charset="0"/>
              </a:rPr>
              <a:t>// ok</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y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&gt;(p)</a:t>
            </a:r>
            <a:r>
              <a:rPr lang="en-US" b="1" dirty="0">
                <a:latin typeface="Courier New" pitchFamily="49" charset="0"/>
                <a:cs typeface="Courier New" pitchFamily="49" charset="0"/>
              </a:rPr>
              <a:t>;</a:t>
            </a:r>
            <a:r>
              <a:rPr lang="ru-RU" b="1" dirty="0">
                <a:latin typeface="Courier New" pitchFamily="49" charset="0"/>
                <a:cs typeface="Courier New" pitchFamily="49" charset="0"/>
              </a:rPr>
              <a:t>		</a:t>
            </a:r>
            <a:r>
              <a:rPr lang="en-US" i="1" dirty="0">
                <a:latin typeface="Courier New" pitchFamily="49" charset="0"/>
                <a:cs typeface="Courier New" pitchFamily="49" charset="0"/>
              </a:rPr>
              <a:t>// </a:t>
            </a:r>
            <a:r>
              <a:rPr lang="ru-RU" i="1" dirty="0">
                <a:latin typeface="Courier New" pitchFamily="49" charset="0"/>
                <a:cs typeface="Courier New" pitchFamily="49" charset="0"/>
              </a:rPr>
              <a:t>ошибка компиляции</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38872880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dynamic_cast</a:t>
            </a:r>
            <a:endParaRPr lang="ru-RU" dirty="0"/>
          </a:p>
        </p:txBody>
      </p:sp>
      <p:sp>
        <p:nvSpPr>
          <p:cNvPr id="3" name="Содержимое 2"/>
          <p:cNvSpPr>
            <a:spLocks noGrp="1"/>
          </p:cNvSpPr>
          <p:nvPr>
            <p:ph idx="1"/>
          </p:nvPr>
        </p:nvSpPr>
        <p:spPr/>
        <p:txBody>
          <a:bodyPr/>
          <a:lstStyle/>
          <a:p>
            <a:r>
              <a:rPr lang="ru-RU" dirty="0"/>
              <a:t>Применяется для динамического преобразования типов в пределах иерархии классов</a:t>
            </a:r>
          </a:p>
          <a:p>
            <a:pPr lvl="1"/>
            <a:r>
              <a:rPr lang="ru-RU" dirty="0"/>
              <a:t>(об этом позже)</a:t>
            </a:r>
          </a:p>
        </p:txBody>
      </p:sp>
    </p:spTree>
    <p:extLst>
      <p:ext uri="{BB962C8B-B14F-4D97-AF65-F5344CB8AC3E}">
        <p14:creationId xmlns:p14="http://schemas.microsoft.com/office/powerpoint/2010/main" val="1499724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const_cast</a:t>
            </a:r>
            <a:endParaRPr lang="ru-RU" dirty="0"/>
          </a:p>
        </p:txBody>
      </p:sp>
      <p:sp>
        <p:nvSpPr>
          <p:cNvPr id="3" name="Содержимое 2"/>
          <p:cNvSpPr>
            <a:spLocks noGrp="1"/>
          </p:cNvSpPr>
          <p:nvPr>
            <p:ph idx="1"/>
          </p:nvPr>
        </p:nvSpPr>
        <p:spPr/>
        <p:txBody>
          <a:bodyPr/>
          <a:lstStyle/>
          <a:p>
            <a:r>
              <a:rPr lang="ru-RU" dirty="0"/>
              <a:t>Применяется для снятия константности с ссылки или указателя</a:t>
            </a:r>
          </a:p>
          <a:p>
            <a:r>
              <a:rPr lang="ru-RU" dirty="0"/>
              <a:t>Если оригинальный объект был константным, попытка его изменить таким образом приведет к неопределённому поведению</a:t>
            </a:r>
          </a:p>
        </p:txBody>
      </p:sp>
      <p:sp>
        <p:nvSpPr>
          <p:cNvPr id="6" name="TextBox 5">
            <a:extLst>
              <a:ext uri="{FF2B5EF4-FFF2-40B4-BE49-F238E27FC236}">
                <a16:creationId xmlns:a16="http://schemas.microsoft.com/office/drawing/2014/main" id="{D92527D5-B989-409A-CA58-E2B33641A459}"/>
              </a:ext>
            </a:extLst>
          </p:cNvPr>
          <p:cNvSpPr txBox="1"/>
          <p:nvPr/>
        </p:nvSpPr>
        <p:spPr>
          <a:xfrm>
            <a:off x="838200" y="3645024"/>
            <a:ext cx="10104879" cy="3139321"/>
          </a:xfrm>
          <a:prstGeom prst="rect">
            <a:avLst/>
          </a:prstGeom>
          <a:noFill/>
        </p:spPr>
        <p:txBody>
          <a:bodyPr wrap="square">
            <a:spAutoFit/>
          </a:bodyPr>
          <a:lstStyle/>
          <a:p>
            <a:r>
              <a:rPr lang="ru-RU" b="0" dirty="0">
                <a:solidFill>
                  <a:srgbClr val="008000"/>
                </a:solidFill>
                <a:effectLst/>
                <a:latin typeface="Consolas" panose="020B0609020204030204" pitchFamily="49" charset="0"/>
              </a:rPr>
              <a:t>// Оригинальный объект не является константным</a:t>
            </a:r>
            <a:endParaRPr lang="ru-RU"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double</a:t>
            </a:r>
            <a:r>
              <a:rPr lang="en-US" b="0" dirty="0">
                <a:solidFill>
                  <a:srgbClr val="000000"/>
                </a:solidFill>
                <a:effectLst/>
                <a:latin typeface="Consolas" panose="020B0609020204030204" pitchFamily="49" charset="0"/>
              </a:rPr>
              <a:t> PI = </a:t>
            </a:r>
            <a:r>
              <a:rPr lang="en-US" b="0" dirty="0">
                <a:solidFill>
                  <a:srgbClr val="098658"/>
                </a:solidFill>
                <a:effectLst/>
                <a:latin typeface="Consolas" panose="020B0609020204030204" pitchFamily="49" charset="0"/>
              </a:rPr>
              <a:t>3.14159265</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double</a:t>
            </a:r>
            <a:r>
              <a:rPr lang="en-US" b="0" dirty="0">
                <a:solidFill>
                  <a:srgbClr val="000000"/>
                </a:solidFill>
                <a:effectLst/>
                <a:latin typeface="Consolas" panose="020B0609020204030204" pitchFamily="49" charset="0"/>
              </a:rPr>
              <a:t>&amp; CONST_PI = PI;</a:t>
            </a:r>
          </a:p>
          <a:p>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Изменить константную ссылку </a:t>
            </a:r>
            <a:r>
              <a:rPr lang="en-US" b="0" dirty="0">
                <a:solidFill>
                  <a:srgbClr val="008000"/>
                </a:solidFill>
                <a:effectLst/>
                <a:latin typeface="Consolas" panose="020B0609020204030204" pitchFamily="49" charset="0"/>
              </a:rPr>
              <a:t>CONST_PI </a:t>
            </a:r>
            <a:r>
              <a:rPr lang="ru-RU" b="0" dirty="0">
                <a:solidFill>
                  <a:srgbClr val="008000"/>
                </a:solidFill>
                <a:effectLst/>
                <a:latin typeface="Consolas" panose="020B0609020204030204" pitchFamily="49" charset="0"/>
              </a:rPr>
              <a:t>нельзя:</a:t>
            </a:r>
            <a:endParaRPr lang="ru-RU" b="0" dirty="0">
              <a:solidFill>
                <a:srgbClr val="000000"/>
              </a:solidFill>
              <a:effectLst/>
              <a:latin typeface="Consolas" panose="020B0609020204030204" pitchFamily="49" charset="0"/>
            </a:endParaRPr>
          </a:p>
          <a:p>
            <a:r>
              <a:rPr lang="ru-RU" b="0" dirty="0">
                <a:solidFill>
                  <a:srgbClr val="008000"/>
                </a:solidFill>
                <a:effectLst/>
                <a:latin typeface="Consolas" panose="020B0609020204030204" pitchFamily="49" charset="0"/>
              </a:rPr>
              <a:t>// </a:t>
            </a:r>
            <a:r>
              <a:rPr lang="en-US" b="0" dirty="0">
                <a:solidFill>
                  <a:srgbClr val="008000"/>
                </a:solidFill>
                <a:effectLst/>
                <a:latin typeface="Consolas" panose="020B0609020204030204" pitchFamily="49" charset="0"/>
              </a:rPr>
              <a:t>CONST_PI = 4;</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Но можно снять константность со ссылки и модифицировать объект.</a:t>
            </a:r>
            <a:endParaRPr lang="ru-RU" b="0" dirty="0">
              <a:solidFill>
                <a:srgbClr val="000000"/>
              </a:solidFill>
              <a:effectLst/>
              <a:latin typeface="Consolas" panose="020B0609020204030204" pitchFamily="49" charset="0"/>
            </a:endParaRPr>
          </a:p>
          <a:p>
            <a:r>
              <a:rPr lang="en-US" b="0" dirty="0" err="1">
                <a:solidFill>
                  <a:srgbClr val="0000FF"/>
                </a:solidFill>
                <a:effectLst/>
                <a:latin typeface="Consolas" panose="020B0609020204030204" pitchFamily="49" charset="0"/>
              </a:rPr>
              <a:t>const_cast</a:t>
            </a:r>
            <a:r>
              <a:rPr lang="en-US" b="0" dirty="0">
                <a:solidFill>
                  <a:srgbClr val="000000"/>
                </a:solidFill>
                <a:effectLst/>
                <a:latin typeface="Consolas" panose="020B0609020204030204" pitchFamily="49" charset="0"/>
              </a:rPr>
              <a:t>&lt;</a:t>
            </a:r>
            <a:r>
              <a:rPr lang="en-US" b="0" dirty="0">
                <a:solidFill>
                  <a:srgbClr val="0000FF"/>
                </a:solidFill>
                <a:effectLst/>
                <a:latin typeface="Consolas" panose="020B0609020204030204" pitchFamily="49" charset="0"/>
              </a:rPr>
              <a:t>double</a:t>
            </a:r>
            <a:r>
              <a:rPr lang="en-US" b="0" dirty="0">
                <a:solidFill>
                  <a:srgbClr val="000000"/>
                </a:solidFill>
                <a:effectLst/>
                <a:latin typeface="Consolas" panose="020B0609020204030204" pitchFamily="49" charset="0"/>
              </a:rPr>
              <a:t>&amp;&gt;(CONST_PI) = </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E21F1F"/>
                </a:solidFill>
                <a:effectLst/>
                <a:latin typeface="Consolas" panose="020B0609020204030204" pitchFamily="49" charset="0"/>
              </a:rPr>
              <a:t>"</a:t>
            </a:r>
            <a:r>
              <a:rPr lang="en-US" b="0" dirty="0">
                <a:solidFill>
                  <a:srgbClr val="A31515"/>
                </a:solidFill>
                <a:effectLst/>
                <a:latin typeface="Consolas" panose="020B0609020204030204" pitchFamily="49" charset="0"/>
              </a:rPr>
              <a:t>Now pi is </a:t>
            </a:r>
            <a:r>
              <a:rPr lang="en-US" b="0" dirty="0">
                <a:solidFill>
                  <a:srgbClr val="E21F1F"/>
                </a:solidFill>
                <a:effectLst/>
                <a:latin typeface="Consolas" panose="020B0609020204030204" pitchFamily="49" charset="0"/>
              </a:rPr>
              <a:t>"</a:t>
            </a:r>
            <a:r>
              <a:rPr lang="en-US" b="0" dirty="0">
                <a:solidFill>
                  <a:srgbClr val="000000"/>
                </a:solidFill>
                <a:effectLst/>
                <a:latin typeface="Consolas" panose="020B0609020204030204" pitchFamily="49" charset="0"/>
              </a:rPr>
              <a:t> &lt;&lt; PI &lt;&lt; std::</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740694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fade">
                                      <p:cBhvr>
                                        <p:cTn id="29" dur="500"/>
                                        <p:tgtEl>
                                          <p:spTgt spid="6">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fade">
                                      <p:cBhvr>
                                        <p:cTn id="3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B44F8-DF90-F941-F3E1-0FD938F32768}"/>
            </a:ext>
          </a:extLst>
        </p:cNvPr>
        <p:cNvGrpSpPr/>
        <p:nvPr/>
      </p:nvGrpSpPr>
      <p:grpSpPr>
        <a:xfrm>
          <a:off x="0" y="0"/>
          <a:ext cx="0" cy="0"/>
          <a:chOff x="0" y="0"/>
          <a:chExt cx="0" cy="0"/>
        </a:xfrm>
      </p:grpSpPr>
      <p:pic>
        <p:nvPicPr>
          <p:cNvPr id="12" name="Рисунок 11" descr="Изображение выглядит как шаблон, прямоугольный, пиксель, дизайн&#10;&#10;Автоматически созданное описание">
            <a:extLst>
              <a:ext uri="{FF2B5EF4-FFF2-40B4-BE49-F238E27FC236}">
                <a16:creationId xmlns:a16="http://schemas.microsoft.com/office/drawing/2014/main" id="{17173CDC-F786-A775-6AB9-2DA773A910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17857" y="1593015"/>
            <a:ext cx="2472050" cy="2472050"/>
          </a:xfrm>
          <a:prstGeom prst="rect">
            <a:avLst/>
          </a:prstGeom>
        </p:spPr>
      </p:pic>
      <p:sp>
        <p:nvSpPr>
          <p:cNvPr id="2" name="Заголовок 1">
            <a:extLst>
              <a:ext uri="{FF2B5EF4-FFF2-40B4-BE49-F238E27FC236}">
                <a16:creationId xmlns:a16="http://schemas.microsoft.com/office/drawing/2014/main" id="{34F44636-3119-FA98-1D69-FE666D2F3B45}"/>
              </a:ext>
            </a:extLst>
          </p:cNvPr>
          <p:cNvSpPr>
            <a:spLocks noGrp="1"/>
          </p:cNvSpPr>
          <p:nvPr>
            <p:ph type="title"/>
          </p:nvPr>
        </p:nvSpPr>
        <p:spPr/>
        <p:txBody>
          <a:bodyPr/>
          <a:lstStyle/>
          <a:p>
            <a:r>
              <a:rPr lang="ru-RU" dirty="0"/>
              <a:t>Снятие константности с константного объекта</a:t>
            </a:r>
            <a:r>
              <a:rPr lang="en-US" dirty="0"/>
              <a:t> – Undefined Behavior</a:t>
            </a:r>
            <a:endParaRPr lang="ru-RU" dirty="0"/>
          </a:p>
        </p:txBody>
      </p:sp>
      <p:sp>
        <p:nvSpPr>
          <p:cNvPr id="8" name="TextBox 7">
            <a:extLst>
              <a:ext uri="{FF2B5EF4-FFF2-40B4-BE49-F238E27FC236}">
                <a16:creationId xmlns:a16="http://schemas.microsoft.com/office/drawing/2014/main" id="{4B5CD105-E66A-8EE6-BEB9-10F3B21A51D8}"/>
              </a:ext>
            </a:extLst>
          </p:cNvPr>
          <p:cNvSpPr txBox="1"/>
          <p:nvPr/>
        </p:nvSpPr>
        <p:spPr>
          <a:xfrm>
            <a:off x="838199" y="2132143"/>
            <a:ext cx="11040997" cy="3877985"/>
          </a:xfrm>
          <a:prstGeom prst="rect">
            <a:avLst/>
          </a:prstGeom>
          <a:noFill/>
        </p:spPr>
        <p:txBody>
          <a:bodyPr wrap="square">
            <a:spAutoFit/>
          </a:bodyPr>
          <a:lstStyle/>
          <a:p>
            <a:r>
              <a:rPr lang="en-US" sz="1600" b="0" dirty="0">
                <a:solidFill>
                  <a:srgbClr val="008000"/>
                </a:solidFill>
                <a:effectLst/>
                <a:latin typeface="Consolas" panose="020B0609020204030204" pitchFamily="49" charset="0"/>
              </a:rPr>
              <a:t>// PI - </a:t>
            </a:r>
            <a:r>
              <a:rPr lang="ru-RU" sz="1600" b="0" dirty="0">
                <a:solidFill>
                  <a:srgbClr val="008000"/>
                </a:solidFill>
                <a:effectLst/>
                <a:latin typeface="Consolas" panose="020B0609020204030204" pitchFamily="49" charset="0"/>
              </a:rPr>
              <a:t>константный объект.</a:t>
            </a:r>
            <a:endParaRPr lang="ru-RU" sz="1600" b="0" dirty="0">
              <a:solidFill>
                <a:srgbClr val="000000"/>
              </a:solidFill>
              <a:effectLst/>
              <a:latin typeface="Consolas" panose="020B0609020204030204" pitchFamily="49" charset="0"/>
            </a:endParaRPr>
          </a:p>
          <a:p>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double</a:t>
            </a:r>
            <a:r>
              <a:rPr lang="en-US" sz="1600" b="0" dirty="0">
                <a:solidFill>
                  <a:srgbClr val="000000"/>
                </a:solidFill>
                <a:effectLst/>
                <a:latin typeface="Consolas" panose="020B0609020204030204" pitchFamily="49" charset="0"/>
              </a:rPr>
              <a:t> PI = </a:t>
            </a:r>
            <a:r>
              <a:rPr lang="en-US" sz="1600" b="0" dirty="0">
                <a:solidFill>
                  <a:srgbClr val="098658"/>
                </a:solidFill>
                <a:effectLst/>
                <a:latin typeface="Consolas" panose="020B0609020204030204" pitchFamily="49" charset="0"/>
              </a:rPr>
              <a:t>3.1415927</a:t>
            </a:r>
            <a:r>
              <a:rPr lang="en-US" sz="1600" b="0" dirty="0">
                <a:solidFill>
                  <a:srgbClr val="000000"/>
                </a:solidFill>
                <a:effectLst/>
                <a:latin typeface="Consolas" panose="020B0609020204030204" pitchFamily="49" charset="0"/>
              </a:rPr>
              <a:t>;</a:t>
            </a:r>
          </a:p>
          <a:p>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74531F"/>
                </a:solidFill>
                <a:effectLst/>
                <a:latin typeface="Consolas" panose="020B0609020204030204" pitchFamily="49" charset="0"/>
              </a:rPr>
              <a:t>main</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r>
              <a:rPr lang="en-US"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Здесь мы обманываем компилятор,</a:t>
            </a:r>
            <a:endParaRPr lang="en-US" sz="1600" b="0" dirty="0">
              <a:solidFill>
                <a:srgbClr val="008000"/>
              </a:solidFill>
              <a:effectLst/>
              <a:latin typeface="Consolas" panose="020B0609020204030204" pitchFamily="49" charset="0"/>
            </a:endParaRPr>
          </a:p>
          <a:p>
            <a:r>
              <a:rPr lang="en-US" sz="1600" dirty="0">
                <a:solidFill>
                  <a:srgbClr val="008000"/>
                </a:solidFill>
                <a:latin typeface="Consolas" panose="020B0609020204030204" pitchFamily="49" charset="0"/>
              </a:rPr>
              <a:t>    // </a:t>
            </a:r>
            <a:r>
              <a:rPr lang="ru-RU" sz="1600" b="0" dirty="0">
                <a:solidFill>
                  <a:srgbClr val="008000"/>
                </a:solidFill>
                <a:effectLst/>
                <a:latin typeface="Consolas" panose="020B0609020204030204" pitchFamily="49" charset="0"/>
              </a:rPr>
              <a:t>снимая константность к константной переменной.</a:t>
            </a:r>
            <a:endParaRPr lang="ru-RU" sz="1600" b="0" dirty="0">
              <a:solidFill>
                <a:srgbClr val="000000"/>
              </a:solidFill>
              <a:effectLst/>
              <a:latin typeface="Consolas" panose="020B0609020204030204" pitchFamily="49" charset="0"/>
            </a:endParaRPr>
          </a:p>
          <a:p>
            <a:r>
              <a:rPr lang="ru-RU"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double</a:t>
            </a:r>
            <a:r>
              <a:rPr lang="en-US" sz="1600" b="0" dirty="0">
                <a:solidFill>
                  <a:srgbClr val="000000"/>
                </a:solidFill>
                <a:effectLst/>
                <a:latin typeface="Consolas" panose="020B0609020204030204" pitchFamily="49" charset="0"/>
              </a:rPr>
              <a:t>&amp; </a:t>
            </a:r>
            <a:r>
              <a:rPr lang="en-US" sz="1600" b="0" dirty="0" err="1">
                <a:solidFill>
                  <a:srgbClr val="1F377F"/>
                </a:solidFill>
                <a:effectLst/>
                <a:latin typeface="Consolas" panose="020B0609020204030204" pitchFamily="49" charset="0"/>
              </a:rPr>
              <a:t>nonConstPI</a:t>
            </a:r>
            <a:r>
              <a:rPr lang="en-US" sz="1600" b="0" dirty="0">
                <a:solidFill>
                  <a:srgbClr val="000000"/>
                </a:solidFill>
                <a:effectLst/>
                <a:latin typeface="Consolas" panose="020B0609020204030204" pitchFamily="49" charset="0"/>
              </a:rPr>
              <a:t> = </a:t>
            </a:r>
            <a:r>
              <a:rPr lang="en-US" sz="1600" b="0" dirty="0" err="1">
                <a:solidFill>
                  <a:srgbClr val="0000FF"/>
                </a:solidFill>
                <a:effectLst/>
                <a:latin typeface="Consolas" panose="020B0609020204030204" pitchFamily="49" charset="0"/>
              </a:rPr>
              <a:t>const_cast</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double</a:t>
            </a:r>
            <a:r>
              <a:rPr lang="en-US" sz="1600" b="0" dirty="0">
                <a:solidFill>
                  <a:srgbClr val="000000"/>
                </a:solidFill>
                <a:effectLst/>
                <a:latin typeface="Consolas" panose="020B0609020204030204" pitchFamily="49" charset="0"/>
              </a:rPr>
              <a:t>&amp;&gt;(PI);</a:t>
            </a:r>
          </a:p>
          <a:p>
            <a:br>
              <a:rPr lang="en-US" sz="1600" b="0" dirty="0">
                <a:solidFill>
                  <a:srgbClr val="000000"/>
                </a:solidFill>
                <a:effectLst/>
                <a:latin typeface="Consolas" panose="020B0609020204030204" pitchFamily="49" charset="0"/>
              </a:rPr>
            </a:br>
            <a:r>
              <a:rPr lang="en-US"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Попытка изменить константный</a:t>
            </a:r>
            <a:r>
              <a:rPr lang="en-US" sz="1600" b="0" dirty="0">
                <a:solidFill>
                  <a:srgbClr val="008000"/>
                </a:solidFill>
                <a:effectLst/>
                <a:latin typeface="Consolas" panose="020B0609020204030204" pitchFamily="49" charset="0"/>
              </a:rPr>
              <a:t> </a:t>
            </a:r>
            <a:r>
              <a:rPr lang="ru-RU" sz="1600" b="0" dirty="0">
                <a:solidFill>
                  <a:srgbClr val="008000"/>
                </a:solidFill>
                <a:effectLst/>
                <a:latin typeface="Consolas" panose="020B0609020204030204" pitchFamily="49" charset="0"/>
              </a:rPr>
              <a:t>объект, сняв константность со ссылки на него,</a:t>
            </a:r>
            <a:endParaRPr lang="ru-RU" sz="1600" b="0" dirty="0">
              <a:solidFill>
                <a:srgbClr val="000000"/>
              </a:solidFill>
              <a:effectLst/>
              <a:latin typeface="Consolas" panose="020B0609020204030204" pitchFamily="49" charset="0"/>
            </a:endParaRPr>
          </a:p>
          <a:p>
            <a:r>
              <a:rPr lang="ru-RU" sz="1600" b="0" dirty="0">
                <a:solidFill>
                  <a:srgbClr val="008000"/>
                </a:solidFill>
                <a:effectLst/>
                <a:latin typeface="Consolas" panose="020B0609020204030204" pitchFamily="49" charset="0"/>
              </a:rPr>
              <a:t>    // приводит к неопределённому поведению</a:t>
            </a:r>
            <a:endParaRPr lang="ru-RU" sz="1600" b="0" dirty="0">
              <a:solidFill>
                <a:srgbClr val="000000"/>
              </a:solidFill>
              <a:effectLst/>
              <a:latin typeface="Consolas" panose="020B0609020204030204" pitchFamily="49" charset="0"/>
            </a:endParaRPr>
          </a:p>
          <a:p>
            <a:r>
              <a:rPr lang="ru-RU" sz="1600" b="0" dirty="0">
                <a:solidFill>
                  <a:srgbClr val="000000"/>
                </a:solidFill>
                <a:effectLst/>
                <a:latin typeface="Consolas" panose="020B0609020204030204" pitchFamily="49" charset="0"/>
              </a:rPr>
              <a:t>    </a:t>
            </a:r>
            <a:r>
              <a:rPr lang="en-US" sz="1600" b="0" dirty="0" err="1">
                <a:solidFill>
                  <a:srgbClr val="1F377F"/>
                </a:solidFill>
                <a:effectLst/>
                <a:latin typeface="Consolas" panose="020B0609020204030204" pitchFamily="49" charset="0"/>
              </a:rPr>
              <a:t>nonConstPI</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4</a:t>
            </a:r>
            <a:r>
              <a:rPr lang="en-US" sz="1600" b="0" dirty="0">
                <a:solidFill>
                  <a:srgbClr val="000000"/>
                </a:solidFill>
                <a:effectLst/>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a:solidFill>
                  <a:srgbClr val="E21F1F"/>
                </a:solidFill>
                <a:latin typeface="Consolas" panose="020B0609020204030204" pitchFamily="49" charset="0"/>
              </a:rPr>
              <a:t>"</a:t>
            </a:r>
            <a:r>
              <a:rPr lang="en-US" sz="1600" dirty="0">
                <a:solidFill>
                  <a:srgbClr val="A31515"/>
                </a:solidFill>
                <a:latin typeface="Consolas" panose="020B0609020204030204" pitchFamily="49" charset="0"/>
              </a:rPr>
              <a:t>PI:</a:t>
            </a:r>
            <a:r>
              <a:rPr lang="en-US" sz="1600" dirty="0">
                <a:solidFill>
                  <a:srgbClr val="E21F1F"/>
                </a:solidFill>
                <a:latin typeface="Consolas" panose="020B0609020204030204" pitchFamily="49" charset="0"/>
              </a:rPr>
              <a:t>"</a:t>
            </a:r>
            <a:r>
              <a:rPr lang="en-US" sz="1600" dirty="0">
                <a:solidFill>
                  <a:srgbClr val="000000"/>
                </a:solidFill>
                <a:latin typeface="Consolas" panose="020B0609020204030204" pitchFamily="49" charset="0"/>
              </a:rPr>
              <a:t> &lt;&lt; PI &lt;&lt; </a:t>
            </a:r>
            <a:r>
              <a:rPr lang="en-US" sz="1600" dirty="0">
                <a:solidFill>
                  <a:srgbClr val="E21F1F"/>
                </a:solidFill>
                <a:latin typeface="Consolas" panose="020B0609020204030204" pitchFamily="49" charset="0"/>
              </a:rPr>
              <a:t>"</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nonConstPI</a:t>
            </a:r>
            <a:r>
              <a:rPr lang="en-US" sz="1600" dirty="0">
                <a:solidFill>
                  <a:srgbClr val="A31515"/>
                </a:solidFill>
                <a:latin typeface="Consolas" panose="020B0609020204030204" pitchFamily="49" charset="0"/>
              </a:rPr>
              <a:t>: </a:t>
            </a:r>
            <a:r>
              <a:rPr lang="en-US" sz="1600" dirty="0">
                <a:solidFill>
                  <a:srgbClr val="E21F1F"/>
                </a:solidFill>
                <a:latin typeface="Consolas" panose="020B0609020204030204" pitchFamily="49" charset="0"/>
              </a:rPr>
              <a:t>"</a:t>
            </a:r>
            <a:r>
              <a:rPr lang="en-US" sz="1600" dirty="0">
                <a:solidFill>
                  <a:srgbClr val="000000"/>
                </a:solidFill>
                <a:latin typeface="Consolas" panose="020B0609020204030204" pitchFamily="49" charset="0"/>
              </a:rPr>
              <a:t> &lt;&lt; </a:t>
            </a:r>
            <a:r>
              <a:rPr lang="en-US" sz="1600" dirty="0" err="1">
                <a:solidFill>
                  <a:srgbClr val="1F377F"/>
                </a:solidFill>
                <a:latin typeface="Consolas" panose="020B0609020204030204" pitchFamily="49" charset="0"/>
              </a:rPr>
              <a:t>nonConstPI</a:t>
            </a:r>
            <a:r>
              <a:rPr lang="en-US" sz="1600" dirty="0">
                <a:solidFill>
                  <a:srgbClr val="000000"/>
                </a:solidFill>
                <a:latin typeface="Consolas" panose="020B0609020204030204" pitchFamily="49" charset="0"/>
              </a:rPr>
              <a:t> &lt;&lt; std::</a:t>
            </a:r>
            <a:r>
              <a:rPr lang="en-US" sz="1600" dirty="0" err="1">
                <a:solidFill>
                  <a:srgbClr val="74531F"/>
                </a:solidFill>
                <a:latin typeface="Consolas" panose="020B0609020204030204" pitchFamily="49" charset="0"/>
              </a:rPr>
              <a:t>endl</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8910CF43-BAE2-E2F7-FE31-FEA0409EEA5D}"/>
              </a:ext>
            </a:extLst>
          </p:cNvPr>
          <p:cNvSpPr txBox="1"/>
          <p:nvPr/>
        </p:nvSpPr>
        <p:spPr>
          <a:xfrm>
            <a:off x="838199" y="6266917"/>
            <a:ext cx="6079658" cy="369332"/>
          </a:xfrm>
          <a:prstGeom prst="rect">
            <a:avLst/>
          </a:prstGeom>
          <a:noFill/>
        </p:spPr>
        <p:txBody>
          <a:bodyPr wrap="square">
            <a:spAutoFit/>
          </a:bodyPr>
          <a:lstStyle/>
          <a:p>
            <a:r>
              <a:rPr lang="ru-RU" dirty="0">
                <a:hlinkClick r:id="rId4"/>
              </a:rPr>
              <a:t>https://wandbox.org/permlink/WwKAnkY477XkyuBc</a:t>
            </a:r>
            <a:endParaRPr lang="ru-RU" dirty="0"/>
          </a:p>
        </p:txBody>
      </p:sp>
      <p:sp>
        <p:nvSpPr>
          <p:cNvPr id="16" name="TextBox 15">
            <a:extLst>
              <a:ext uri="{FF2B5EF4-FFF2-40B4-BE49-F238E27FC236}">
                <a16:creationId xmlns:a16="http://schemas.microsoft.com/office/drawing/2014/main" id="{4741C4D0-7BEF-AECD-8EE9-8B701D987692}"/>
              </a:ext>
            </a:extLst>
          </p:cNvPr>
          <p:cNvSpPr txBox="1"/>
          <p:nvPr/>
        </p:nvSpPr>
        <p:spPr>
          <a:xfrm>
            <a:off x="6096000" y="6266917"/>
            <a:ext cx="6098240" cy="369332"/>
          </a:xfrm>
          <a:prstGeom prst="rect">
            <a:avLst/>
          </a:prstGeom>
          <a:noFill/>
        </p:spPr>
        <p:txBody>
          <a:bodyPr wrap="square">
            <a:spAutoFit/>
          </a:bodyPr>
          <a:lstStyle/>
          <a:p>
            <a:r>
              <a:rPr lang="ru-RU" dirty="0">
                <a:hlinkClick r:id="rId5"/>
              </a:rPr>
              <a:t>https://wandbox.org/permlink/k6guW5Mc2bE6RMYd</a:t>
            </a:r>
            <a:endParaRPr lang="ru-RU" dirty="0"/>
          </a:p>
        </p:txBody>
      </p:sp>
      <p:pic>
        <p:nvPicPr>
          <p:cNvPr id="18" name="Рисунок 17" descr="Изображение выглядит как шаблон, прямоугольный, пиксель, дизайн&#10;&#10;Автоматически созданное описание">
            <a:extLst>
              <a:ext uri="{FF2B5EF4-FFF2-40B4-BE49-F238E27FC236}">
                <a16:creationId xmlns:a16="http://schemas.microsoft.com/office/drawing/2014/main" id="{B7D7059E-7D8D-CFB3-4B8F-AC6056FE129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24392" y="1593015"/>
            <a:ext cx="2472050" cy="2472050"/>
          </a:xfrm>
          <a:prstGeom prst="rect">
            <a:avLst/>
          </a:prstGeom>
        </p:spPr>
      </p:pic>
    </p:spTree>
    <p:extLst>
      <p:ext uri="{BB962C8B-B14F-4D97-AF65-F5344CB8AC3E}">
        <p14:creationId xmlns:p14="http://schemas.microsoft.com/office/powerpoint/2010/main" val="7683058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Effect transition="in" filter="fade">
                                      <p:cBhvr>
                                        <p:cTn id="7" dur="500"/>
                                        <p:tgtEl>
                                          <p:spTgt spid="8">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5" end="5"/>
                                            </p:txEl>
                                          </p:spTgt>
                                        </p:tgtEl>
                                        <p:attrNameLst>
                                          <p:attrName>style.visibility</p:attrName>
                                        </p:attrNameLst>
                                      </p:cBhvr>
                                      <p:to>
                                        <p:strVal val="visible"/>
                                      </p:to>
                                    </p:set>
                                    <p:animEffect transition="in" filter="fade">
                                      <p:cBhvr>
                                        <p:cTn id="12" dur="500"/>
                                        <p:tgtEl>
                                          <p:spTgt spid="8">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animEffect transition="in" filter="fade">
                                      <p:cBhvr>
                                        <p:cTn id="15" dur="500"/>
                                        <p:tgtEl>
                                          <p:spTgt spid="8">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xEl>
                                              <p:pRg st="7" end="7"/>
                                            </p:txEl>
                                          </p:spTgt>
                                        </p:tgtEl>
                                        <p:attrNameLst>
                                          <p:attrName>style.visibility</p:attrName>
                                        </p:attrNameLst>
                                      </p:cBhvr>
                                      <p:to>
                                        <p:strVal val="visible"/>
                                      </p:to>
                                    </p:set>
                                    <p:animEffect transition="in" filter="fade">
                                      <p:cBhvr>
                                        <p:cTn id="20" dur="500"/>
                                        <p:tgtEl>
                                          <p:spTgt spid="8">
                                            <p:txEl>
                                              <p:pRg st="7" end="7"/>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animEffect transition="in" filter="fade">
                                      <p:cBhvr>
                                        <p:cTn id="23" dur="500"/>
                                        <p:tgtEl>
                                          <p:spTgt spid="8">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8">
                                            <p:txEl>
                                              <p:pRg st="9" end="9"/>
                                            </p:txEl>
                                          </p:spTgt>
                                        </p:tgtEl>
                                        <p:attrNameLst>
                                          <p:attrName>style.visibility</p:attrName>
                                        </p:attrNameLst>
                                      </p:cBhvr>
                                      <p:to>
                                        <p:strVal val="visible"/>
                                      </p:to>
                                    </p:set>
                                    <p:animEffect transition="in" filter="fade">
                                      <p:cBhvr>
                                        <p:cTn id="26" dur="500"/>
                                        <p:tgtEl>
                                          <p:spTgt spid="8">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xEl>
                                              <p:pRg st="11" end="11"/>
                                            </p:txEl>
                                          </p:spTgt>
                                        </p:tgtEl>
                                        <p:attrNameLst>
                                          <p:attrName>style.visibility</p:attrName>
                                        </p:attrNameLst>
                                      </p:cBhvr>
                                      <p:to>
                                        <p:strVal val="visible"/>
                                      </p:to>
                                    </p:set>
                                    <p:animEffect transition="in" filter="fade">
                                      <p:cBhvr>
                                        <p:cTn id="31"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reinterpret_cast</a:t>
            </a:r>
            <a:endParaRPr lang="ru-RU" dirty="0"/>
          </a:p>
        </p:txBody>
      </p:sp>
      <p:sp>
        <p:nvSpPr>
          <p:cNvPr id="3" name="Содержимое 2"/>
          <p:cNvSpPr>
            <a:spLocks noGrp="1"/>
          </p:cNvSpPr>
          <p:nvPr>
            <p:ph idx="1"/>
          </p:nvPr>
        </p:nvSpPr>
        <p:spPr/>
        <p:txBody>
          <a:bodyPr/>
          <a:lstStyle/>
          <a:p>
            <a:r>
              <a:rPr lang="ru-RU" dirty="0"/>
              <a:t>Может применяться для преобразования между целочисленными типами и указателями, а также между указателями на несвязанные друг с другом типы данных</a:t>
            </a:r>
          </a:p>
          <a:p>
            <a:pPr>
              <a:buNone/>
            </a:pPr>
            <a:endParaRPr lang="ru-RU" dirty="0"/>
          </a:p>
          <a:p>
            <a:endParaRPr lang="ru-RU" dirty="0"/>
          </a:p>
        </p:txBody>
      </p:sp>
    </p:spTree>
    <p:extLst>
      <p:ext uri="{BB962C8B-B14F-4D97-AF65-F5344CB8AC3E}">
        <p14:creationId xmlns:p14="http://schemas.microsoft.com/office/powerpoint/2010/main" val="796505221"/>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B7F536-1F4E-4D59-BC85-EAA0F18AD84D}"/>
              </a:ext>
            </a:extLst>
          </p:cNvPr>
          <p:cNvSpPr/>
          <p:nvPr/>
        </p:nvSpPr>
        <p:spPr>
          <a:xfrm>
            <a:off x="911424" y="836712"/>
            <a:ext cx="10515600" cy="5632311"/>
          </a:xfrm>
          <a:prstGeom prst="rect">
            <a:avLst/>
          </a:prstGeom>
        </p:spPr>
        <p:txBody>
          <a:bodyPr wrap="square">
            <a:spAutoFit/>
          </a:bodyPr>
          <a:lstStyle/>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iostream</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cstdint</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string</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ChangeString</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uintptr_t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p</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pstr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reinterpret_cast</a:t>
            </a:r>
            <a:r>
              <a:rPr lang="de-DE" b="0" dirty="0">
                <a:solidFill>
                  <a:srgbClr val="000000"/>
                </a:solidFill>
                <a:effectLst/>
                <a:latin typeface="Consolas" panose="020B0609020204030204" pitchFamily="49" charset="0"/>
              </a:rPr>
              <a:t>&lt;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a:solidFill>
                  <a:srgbClr val="001080"/>
                </a:solidFill>
                <a:effectLst/>
                <a:latin typeface="Consolas" panose="020B0609020204030204" pitchFamily="49" charset="0"/>
              </a:rPr>
              <a:t>p</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001080"/>
                </a:solidFill>
                <a:effectLst/>
                <a:latin typeface="Consolas" panose="020B0609020204030204" pitchFamily="49" charset="0"/>
              </a:rPr>
              <a:t>pstr</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"Goodbye"</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name</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Так нельзя</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 </a:t>
            </a:r>
            <a:r>
              <a:rPr lang="de-DE" b="0" dirty="0" err="1">
                <a:solidFill>
                  <a:srgbClr val="008000"/>
                </a:solidFill>
                <a:effectLst/>
                <a:latin typeface="Consolas" panose="020B0609020204030204" pitchFamily="49" charset="0"/>
              </a:rPr>
              <a:t>ChangeString</a:t>
            </a:r>
            <a:r>
              <a:rPr lang="de-DE" b="0" dirty="0">
                <a:solidFill>
                  <a:srgbClr val="008000"/>
                </a:solidFill>
                <a:effectLst/>
                <a:latin typeface="Consolas" panose="020B0609020204030204" pitchFamily="49" charset="0"/>
              </a:rPr>
              <a:t>(&amp;</a:t>
            </a:r>
            <a:r>
              <a:rPr lang="de-DE" b="0" dirty="0" err="1">
                <a:solidFill>
                  <a:srgbClr val="008000"/>
                </a:solidFill>
                <a:effectLst/>
                <a:latin typeface="Consolas" panose="020B0609020204030204" pitchFamily="49" charset="0"/>
              </a:rPr>
              <a:t>name</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Так можно</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ChangeString</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reinterpret_cast</a:t>
            </a:r>
            <a:r>
              <a:rPr lang="de-DE" b="0" dirty="0">
                <a:solidFill>
                  <a:srgbClr val="000000"/>
                </a:solidFill>
                <a:effectLst/>
                <a:latin typeface="Consolas" panose="020B0609020204030204" pitchFamily="49" charset="0"/>
              </a:rPr>
              <a:t>&lt;</a:t>
            </a:r>
            <a:r>
              <a:rPr lang="de-DE" b="0" dirty="0" err="1">
                <a:solidFill>
                  <a:srgbClr val="267F99"/>
                </a:solidFill>
                <a:effectLst/>
                <a:latin typeface="Consolas" panose="020B0609020204030204" pitchFamily="49" charset="0"/>
              </a:rPr>
              <a:t>uint</a:t>
            </a:r>
            <a:r>
              <a:rPr lang="en-US" dirty="0" err="1">
                <a:solidFill>
                  <a:srgbClr val="267F99"/>
                </a:solidFill>
                <a:latin typeface="Consolas" panose="020B0609020204030204" pitchFamily="49" charset="0"/>
              </a:rPr>
              <a:t>ptr</a:t>
            </a:r>
            <a:r>
              <a:rPr lang="de-DE" b="0" dirty="0">
                <a:solidFill>
                  <a:srgbClr val="267F99"/>
                </a:solidFill>
                <a:effectLst/>
                <a:latin typeface="Consolas" panose="020B0609020204030204" pitchFamily="49" charset="0"/>
              </a:rPr>
              <a:t>_t</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a:solidFill>
                  <a:srgbClr val="000000"/>
                </a:solidFill>
                <a:effectLst/>
                <a:latin typeface="Consolas" panose="020B0609020204030204" pitchFamily="49" charset="0"/>
              </a:rPr>
              <a:t>&amp;</a:t>
            </a:r>
            <a:r>
              <a:rPr lang="de-DE" b="0" dirty="0" err="1">
                <a:solidFill>
                  <a:srgbClr val="001080"/>
                </a:solidFill>
                <a:effectLst/>
                <a:latin typeface="Consolas" panose="020B0609020204030204" pitchFamily="49" charset="0"/>
              </a:rPr>
              <a:t>name</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name</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Выведет </a:t>
            </a:r>
            <a:r>
              <a:rPr lang="de-DE" b="0" dirty="0">
                <a:solidFill>
                  <a:srgbClr val="008000"/>
                </a:solidFill>
                <a:effectLst/>
                <a:latin typeface="Consolas" panose="020B0609020204030204" pitchFamily="49" charset="0"/>
              </a:rPr>
              <a:t>Goodbye</a:t>
            </a:r>
            <a:endParaRPr lang="de-DE" b="0" dirty="0">
              <a:solidFill>
                <a:srgbClr val="3B3B3B"/>
              </a:solidFill>
              <a:effectLst/>
              <a:latin typeface="Consolas" panose="020B0609020204030204" pitchFamily="49" charset="0"/>
            </a:endParaRP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74161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animEffect transition="in" filter="fade">
                                      <p:cBhvr>
                                        <p:cTn id="7" dur="500"/>
                                        <p:tgtEl>
                                          <p:spTgt spid="5">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7" end="7"/>
                                            </p:txEl>
                                          </p:spTgt>
                                        </p:tgtEl>
                                        <p:attrNameLst>
                                          <p:attrName>style.visibility</p:attrName>
                                        </p:attrNameLst>
                                      </p:cBhvr>
                                      <p:to>
                                        <p:strVal val="visible"/>
                                      </p:to>
                                    </p:set>
                                    <p:animEffect transition="in" filter="fade">
                                      <p:cBhvr>
                                        <p:cTn id="12" dur="500"/>
                                        <p:tgtEl>
                                          <p:spTgt spid="5">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animEffect transition="in" filter="fade">
                                      <p:cBhvr>
                                        <p:cTn id="23" dur="500"/>
                                        <p:tgtEl>
                                          <p:spTgt spid="5">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1" end="11"/>
                                            </p:txEl>
                                          </p:spTgt>
                                        </p:tgtEl>
                                        <p:attrNameLst>
                                          <p:attrName>style.visibility</p:attrName>
                                        </p:attrNameLst>
                                      </p:cBhvr>
                                      <p:to>
                                        <p:strVal val="visible"/>
                                      </p:to>
                                    </p:set>
                                    <p:animEffect transition="in" filter="fade">
                                      <p:cBhvr>
                                        <p:cTn id="26" dur="500"/>
                                        <p:tgtEl>
                                          <p:spTgt spid="5">
                                            <p:txEl>
                                              <p:pRg st="11" end="1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animEffect transition="in" filter="fade">
                                      <p:cBhvr>
                                        <p:cTn id="31" dur="500"/>
                                        <p:tgtEl>
                                          <p:spTgt spid="5">
                                            <p:txEl>
                                              <p:pRg st="13" end="1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4" end="14"/>
                                            </p:txEl>
                                          </p:spTgt>
                                        </p:tgtEl>
                                        <p:attrNameLst>
                                          <p:attrName>style.visibility</p:attrName>
                                        </p:attrNameLst>
                                      </p:cBhvr>
                                      <p:to>
                                        <p:strVal val="visible"/>
                                      </p:to>
                                    </p:set>
                                    <p:animEffect transition="in" filter="fade">
                                      <p:cBhvr>
                                        <p:cTn id="34" dur="500"/>
                                        <p:tgtEl>
                                          <p:spTgt spid="5">
                                            <p:txEl>
                                              <p:pRg st="14" end="1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animEffect transition="in" filter="fade">
                                      <p:cBhvr>
                                        <p:cTn id="39" dur="500"/>
                                        <p:tgtEl>
                                          <p:spTgt spid="5">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xEl>
                                              <p:pRg st="6" end="6"/>
                                            </p:txEl>
                                          </p:spTgt>
                                        </p:tgtEl>
                                        <p:attrNameLst>
                                          <p:attrName>style.visibility</p:attrName>
                                        </p:attrNameLst>
                                      </p:cBhvr>
                                      <p:to>
                                        <p:strVal val="visible"/>
                                      </p:to>
                                    </p:set>
                                    <p:animEffect transition="in" filter="fade">
                                      <p:cBhvr>
                                        <p:cTn id="44" dur="500"/>
                                        <p:tgtEl>
                                          <p:spTgt spid="5">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
                                            <p:txEl>
                                              <p:pRg st="15" end="15"/>
                                            </p:txEl>
                                          </p:spTgt>
                                        </p:tgtEl>
                                        <p:attrNameLst>
                                          <p:attrName>style.visibility</p:attrName>
                                        </p:attrNameLst>
                                      </p:cBhvr>
                                      <p:to>
                                        <p:strVal val="visible"/>
                                      </p:to>
                                    </p:set>
                                    <p:animEffect transition="in" filter="fade">
                                      <p:cBhvr>
                                        <p:cTn id="49" dur="500"/>
                                        <p:tgtEl>
                                          <p:spTgt spid="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ru-RU"/>
              <a:t>Условное выражение</a:t>
            </a:r>
          </a:p>
        </p:txBody>
      </p:sp>
      <p:sp>
        <p:nvSpPr>
          <p:cNvPr id="50179" name="Rectangle 3"/>
          <p:cNvSpPr>
            <a:spLocks noGrp="1" noChangeArrowheads="1"/>
          </p:cNvSpPr>
          <p:nvPr>
            <p:ph idx="1"/>
          </p:nvPr>
        </p:nvSpPr>
        <p:spPr/>
        <p:txBody>
          <a:bodyPr>
            <a:normAutofit/>
          </a:bodyPr>
          <a:lstStyle/>
          <a:p>
            <a:pPr eaLnBrk="1" hangingPunct="1">
              <a:lnSpc>
                <a:spcPct val="90000"/>
              </a:lnSpc>
            </a:pPr>
            <a:r>
              <a:rPr lang="ru-RU" sz="2800" dirty="0"/>
              <a:t>Условное выражение имеет вид:</a:t>
            </a:r>
            <a:br>
              <a:rPr lang="ru-RU" sz="2800" dirty="0"/>
            </a:br>
            <a:r>
              <a:rPr lang="ru-RU" sz="2800" dirty="0"/>
              <a:t>выр1 ? выр2 : выр3 </a:t>
            </a:r>
          </a:p>
          <a:p>
            <a:pPr lvl="1" eaLnBrk="1" hangingPunct="1">
              <a:lnSpc>
                <a:spcPct val="90000"/>
              </a:lnSpc>
            </a:pPr>
            <a:r>
              <a:rPr lang="ru-RU" dirty="0"/>
              <a:t>Сначала вычисляется выражение 1</a:t>
            </a:r>
          </a:p>
          <a:p>
            <a:pPr lvl="1" eaLnBrk="1" hangingPunct="1">
              <a:lnSpc>
                <a:spcPct val="90000"/>
              </a:lnSpc>
            </a:pPr>
            <a:r>
              <a:rPr lang="ru-RU" dirty="0"/>
              <a:t>Если оно истинно (не равно нулю), то вычисляется выражение 2 и его значение становится значением всего условного выражения</a:t>
            </a:r>
          </a:p>
          <a:p>
            <a:pPr lvl="1" eaLnBrk="1" hangingPunct="1">
              <a:lnSpc>
                <a:spcPct val="90000"/>
              </a:lnSpc>
            </a:pPr>
            <a:r>
              <a:rPr lang="ru-RU" dirty="0"/>
              <a:t>В противном случае вычисляется выражение 3 и становится значением всего условного выражения</a:t>
            </a:r>
          </a:p>
          <a:p>
            <a:pPr eaLnBrk="1" hangingPunct="1">
              <a:lnSpc>
                <a:spcPct val="90000"/>
              </a:lnSpc>
            </a:pPr>
            <a:r>
              <a:rPr lang="ru-RU" sz="2800" dirty="0"/>
              <a:t>Пример</a:t>
            </a:r>
          </a:p>
          <a:p>
            <a:pPr lvl="1" eaLnBrk="1" hangingPunct="1">
              <a:lnSpc>
                <a:spcPct val="90000"/>
              </a:lnSpc>
            </a:pPr>
            <a:r>
              <a:rPr lang="en-US" sz="2600" dirty="0">
                <a:latin typeface="Courier New" pitchFamily="49" charset="0"/>
              </a:rPr>
              <a:t>z = (a &gt; b) ? a : b; /* z = max(a, b)*/</a:t>
            </a:r>
            <a:endParaRPr lang="ru-RU" sz="2600" dirty="0">
              <a:latin typeface="Courier New" pitchFamily="49" charset="0"/>
            </a:endParaRPr>
          </a:p>
        </p:txBody>
      </p:sp>
    </p:spTree>
    <p:custDataLst>
      <p:tags r:id="rId1"/>
    </p:custDataLst>
    <p:extLst>
      <p:ext uri="{BB962C8B-B14F-4D97-AF65-F5344CB8AC3E}">
        <p14:creationId xmlns:p14="http://schemas.microsoft.com/office/powerpoint/2010/main" val="4890708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129" name="Group 1593"/>
          <p:cNvGraphicFramePr>
            <a:graphicFrameLocks noGrp="1"/>
          </p:cNvGraphicFramePr>
          <p:nvPr>
            <p:extLst>
              <p:ext uri="{D42A27DB-BD31-4B8C-83A1-F6EECF244321}">
                <p14:modId xmlns:p14="http://schemas.microsoft.com/office/powerpoint/2010/main" val="1253050912"/>
              </p:ext>
            </p:extLst>
          </p:nvPr>
        </p:nvGraphicFramePr>
        <p:xfrm>
          <a:off x="2566989" y="1833563"/>
          <a:ext cx="7705474" cy="3954292"/>
        </p:xfrm>
        <a:graphic>
          <a:graphicData uri="http://schemas.openxmlformats.org/drawingml/2006/table">
            <a:tbl>
              <a:tblPr/>
              <a:tblGrid>
                <a:gridCol w="512644">
                  <a:extLst>
                    <a:ext uri="{9D8B030D-6E8A-4147-A177-3AD203B41FA5}">
                      <a16:colId xmlns:a16="http://schemas.microsoft.com/office/drawing/2014/main" val="20000"/>
                    </a:ext>
                  </a:extLst>
                </a:gridCol>
                <a:gridCol w="449354">
                  <a:extLst>
                    <a:ext uri="{9D8B030D-6E8A-4147-A177-3AD203B41FA5}">
                      <a16:colId xmlns:a16="http://schemas.microsoft.com/office/drawing/2014/main" val="20001"/>
                    </a:ext>
                  </a:extLst>
                </a:gridCol>
                <a:gridCol w="449354">
                  <a:extLst>
                    <a:ext uri="{9D8B030D-6E8A-4147-A177-3AD203B41FA5}">
                      <a16:colId xmlns:a16="http://schemas.microsoft.com/office/drawing/2014/main" val="20002"/>
                    </a:ext>
                  </a:extLst>
                </a:gridCol>
                <a:gridCol w="449354">
                  <a:extLst>
                    <a:ext uri="{9D8B030D-6E8A-4147-A177-3AD203B41FA5}">
                      <a16:colId xmlns:a16="http://schemas.microsoft.com/office/drawing/2014/main" val="20003"/>
                    </a:ext>
                  </a:extLst>
                </a:gridCol>
                <a:gridCol w="379736">
                  <a:extLst>
                    <a:ext uri="{9D8B030D-6E8A-4147-A177-3AD203B41FA5}">
                      <a16:colId xmlns:a16="http://schemas.microsoft.com/office/drawing/2014/main" val="20004"/>
                    </a:ext>
                  </a:extLst>
                </a:gridCol>
                <a:gridCol w="518972">
                  <a:extLst>
                    <a:ext uri="{9D8B030D-6E8A-4147-A177-3AD203B41FA5}">
                      <a16:colId xmlns:a16="http://schemas.microsoft.com/office/drawing/2014/main" val="20005"/>
                    </a:ext>
                  </a:extLst>
                </a:gridCol>
                <a:gridCol w="480999">
                  <a:extLst>
                    <a:ext uri="{9D8B030D-6E8A-4147-A177-3AD203B41FA5}">
                      <a16:colId xmlns:a16="http://schemas.microsoft.com/office/drawing/2014/main" val="20006"/>
                    </a:ext>
                  </a:extLst>
                </a:gridCol>
                <a:gridCol w="449354">
                  <a:extLst>
                    <a:ext uri="{9D8B030D-6E8A-4147-A177-3AD203B41FA5}">
                      <a16:colId xmlns:a16="http://schemas.microsoft.com/office/drawing/2014/main" val="20007"/>
                    </a:ext>
                  </a:extLst>
                </a:gridCol>
                <a:gridCol w="803774">
                  <a:extLst>
                    <a:ext uri="{9D8B030D-6E8A-4147-A177-3AD203B41FA5}">
                      <a16:colId xmlns:a16="http://schemas.microsoft.com/office/drawing/2014/main" val="20008"/>
                    </a:ext>
                  </a:extLst>
                </a:gridCol>
                <a:gridCol w="829090">
                  <a:extLst>
                    <a:ext uri="{9D8B030D-6E8A-4147-A177-3AD203B41FA5}">
                      <a16:colId xmlns:a16="http://schemas.microsoft.com/office/drawing/2014/main" val="20009"/>
                    </a:ext>
                  </a:extLst>
                </a:gridCol>
                <a:gridCol w="582262">
                  <a:extLst>
                    <a:ext uri="{9D8B030D-6E8A-4147-A177-3AD203B41FA5}">
                      <a16:colId xmlns:a16="http://schemas.microsoft.com/office/drawing/2014/main" val="20010"/>
                    </a:ext>
                  </a:extLst>
                </a:gridCol>
                <a:gridCol w="1800581">
                  <a:extLst>
                    <a:ext uri="{9D8B030D-6E8A-4147-A177-3AD203B41FA5}">
                      <a16:colId xmlns:a16="http://schemas.microsoft.com/office/drawing/2014/main" val="20011"/>
                    </a:ext>
                  </a:extLst>
                </a:gridCol>
              </a:tblGrid>
              <a:tr h="221378">
                <a:tc gridSpan="1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bg1"/>
                          </a:solidFill>
                          <a:effectLst/>
                          <a:latin typeface="Arial" charset="0"/>
                          <a:cs typeface="Arial" charset="0"/>
                        </a:rPr>
                        <a:t>Операторы</a:t>
                      </a:r>
                      <a:endParaRPr kumimoji="0" lang="ru-RU" sz="16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bg1"/>
                          </a:solidFill>
                          <a:effectLst/>
                          <a:latin typeface="Arial" charset="0"/>
                          <a:cs typeface="Arial" charset="0"/>
                        </a:rPr>
                        <a:t>Выполняются</a:t>
                      </a:r>
                      <a:endParaRPr kumimoji="0" lang="ru-RU" sz="16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2202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-&gt;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1"/>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&amp;</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(type)</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sizeof</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02"/>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3"/>
                  </a:ext>
                </a:extLst>
              </a:tr>
              <a:tr h="2202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dirty="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4"/>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&lt;&lt;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&gt;&gt;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5"/>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&lt;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&lt;=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&gt;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&gt;=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6"/>
                  </a:ext>
                </a:extLst>
              </a:tr>
              <a:tr h="2202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7"/>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&amp;</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8"/>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9"/>
                  </a:ext>
                </a:extLst>
              </a:tr>
              <a:tr h="2202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0"/>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&amp;&amp;</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1"/>
                  </a:ext>
                </a:extLst>
              </a:tr>
              <a:tr h="2202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2"/>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3"/>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&amp;=</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&lt;&lt;=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&gt;&gt;=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4"/>
                  </a:ext>
                </a:extLst>
              </a:tr>
              <a:tr h="29669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5"/>
                  </a:ext>
                </a:extLst>
              </a:tr>
            </a:tbl>
          </a:graphicData>
        </a:graphic>
      </p:graphicFrame>
      <p:sp>
        <p:nvSpPr>
          <p:cNvPr id="22737" name="Rectangle 1587"/>
          <p:cNvSpPr>
            <a:spLocks noGrp="1" noChangeArrowheads="1"/>
          </p:cNvSpPr>
          <p:nvPr>
            <p:ph type="title"/>
          </p:nvPr>
        </p:nvSpPr>
        <p:spPr/>
        <p:txBody>
          <a:bodyPr>
            <a:normAutofit/>
          </a:bodyPr>
          <a:lstStyle/>
          <a:p>
            <a:pPr>
              <a:defRPr/>
            </a:pPr>
            <a:r>
              <a:rPr lang="ru-RU"/>
              <a:t>Приоритет и очередность выполнения операторов</a:t>
            </a:r>
          </a:p>
        </p:txBody>
      </p:sp>
      <p:sp>
        <p:nvSpPr>
          <p:cNvPr id="3" name="TextBox 2">
            <a:extLst>
              <a:ext uri="{FF2B5EF4-FFF2-40B4-BE49-F238E27FC236}">
                <a16:creationId xmlns:a16="http://schemas.microsoft.com/office/drawing/2014/main" id="{BE63C8C2-26F6-2FFA-F7FA-A5F1585FA017}"/>
              </a:ext>
            </a:extLst>
          </p:cNvPr>
          <p:cNvSpPr txBox="1"/>
          <p:nvPr/>
        </p:nvSpPr>
        <p:spPr>
          <a:xfrm>
            <a:off x="2063552" y="6169709"/>
            <a:ext cx="7178360" cy="369332"/>
          </a:xfrm>
          <a:prstGeom prst="rect">
            <a:avLst/>
          </a:prstGeom>
          <a:noFill/>
        </p:spPr>
        <p:txBody>
          <a:bodyPr wrap="square">
            <a:spAutoFit/>
          </a:bodyPr>
          <a:lstStyle/>
          <a:p>
            <a:r>
              <a:rPr lang="ru-RU" dirty="0">
                <a:hlinkClick r:id="rId4"/>
              </a:rPr>
              <a:t>https://en.cppreference.com/w/cpp/language/operator_precedence</a:t>
            </a:r>
            <a:endParaRPr lang="ru-RU" dirty="0"/>
          </a:p>
        </p:txBody>
      </p:sp>
    </p:spTree>
    <p:custDataLst>
      <p:tags r:id="rId1"/>
    </p:custDataLst>
    <p:extLst>
      <p:ext uri="{BB962C8B-B14F-4D97-AF65-F5344CB8AC3E}">
        <p14:creationId xmlns:p14="http://schemas.microsoft.com/office/powerpoint/2010/main" val="20847807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Управление выполнением программы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2934079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16A47-9C3D-4BF2-8107-0B6D0B861FD7}"/>
              </a:ext>
            </a:extLst>
          </p:cNvPr>
          <p:cNvSpPr>
            <a:spLocks noGrp="1"/>
          </p:cNvSpPr>
          <p:nvPr>
            <p:ph type="title"/>
          </p:nvPr>
        </p:nvSpPr>
        <p:spPr/>
        <p:txBody>
          <a:bodyPr/>
          <a:lstStyle/>
          <a:p>
            <a:r>
              <a:rPr lang="ru-RU" dirty="0"/>
              <a:t>Быстрый тест</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6D5D83-E811-4ACA-B696-778F2B0B4779}"/>
                  </a:ext>
                </a:extLst>
              </p:cNvPr>
              <p:cNvSpPr>
                <a:spLocks noGrp="1"/>
              </p:cNvSpPr>
              <p:nvPr>
                <p:ph idx="1"/>
              </p:nvPr>
            </p:nvSpPr>
            <p:spPr/>
            <p:txBody>
              <a:bodyPr>
                <a:normAutofit lnSpcReduction="10000"/>
              </a:bodyPr>
              <a:lstStyle/>
              <a:p>
                <a:r>
                  <a:rPr lang="ru-RU" dirty="0"/>
                  <a:t>Переведите в десятичную систему число </a:t>
                </a:r>
                <a:r>
                  <a:rPr lang="en-US" dirty="0"/>
                  <a:t>0x17</a:t>
                </a:r>
              </a:p>
              <a:p>
                <a:pPr lvl="1"/>
                <a14:m>
                  <m:oMath xmlns:m="http://schemas.openxmlformats.org/officeDocument/2006/math">
                    <m:sSub>
                      <m:sSubPr>
                        <m:ctrlPr>
                          <a:rPr lang="ru-RU" b="0" i="1" smtClean="0">
                            <a:latin typeface="Cambria Math" panose="02040503050406030204" pitchFamily="18" charset="0"/>
                          </a:rPr>
                        </m:ctrlPr>
                      </m:sSubPr>
                      <m:e>
                        <m:r>
                          <a:rPr lang="ru-RU" b="0" i="1" smtClean="0">
                            <a:latin typeface="Cambria Math" panose="02040503050406030204" pitchFamily="18" charset="0"/>
                          </a:rPr>
                          <m:t>17</m:t>
                        </m:r>
                      </m:e>
                      <m:sub>
                        <m:r>
                          <a:rPr lang="ru-RU" b="0" i="1" smtClean="0">
                            <a:latin typeface="Cambria Math" panose="02040503050406030204" pitchFamily="18" charset="0"/>
                          </a:rPr>
                          <m:t>16</m:t>
                        </m:r>
                      </m:sub>
                    </m:sSub>
                    <m:r>
                      <a:rPr lang="ru-RU" b="0" i="1" smtClean="0">
                        <a:latin typeface="Cambria Math" panose="02040503050406030204" pitchFamily="18" charset="0"/>
                      </a:rPr>
                      <m:t>=1∗</m:t>
                    </m:r>
                    <m:sSup>
                      <m:sSupPr>
                        <m:ctrlPr>
                          <a:rPr lang="en-US" b="0" i="1" smtClean="0">
                            <a:latin typeface="Cambria Math" panose="02040503050406030204" pitchFamily="18" charset="0"/>
                          </a:rPr>
                        </m:ctrlPr>
                      </m:sSupPr>
                      <m:e>
                        <m:r>
                          <a:rPr lang="ru-RU" b="0" i="1" smtClean="0">
                            <a:latin typeface="Cambria Math" panose="02040503050406030204" pitchFamily="18" charset="0"/>
                          </a:rPr>
                          <m:t>1</m:t>
                        </m:r>
                        <m:r>
                          <a:rPr lang="en-US" b="0" i="1" smtClean="0">
                            <a:latin typeface="Cambria Math" panose="02040503050406030204" pitchFamily="18" charset="0"/>
                          </a:rPr>
                          <m:t>6</m:t>
                        </m:r>
                      </m:e>
                      <m:sup>
                        <m:r>
                          <a:rPr lang="en-US" b="0" i="1" smtClean="0">
                            <a:latin typeface="Cambria Math" panose="02040503050406030204" pitchFamily="18" charset="0"/>
                          </a:rPr>
                          <m:t>1</m:t>
                        </m:r>
                      </m:sup>
                    </m:sSup>
                    <m:r>
                      <a:rPr lang="en-US" b="0" i="1" smtClean="0">
                        <a:latin typeface="Cambria Math" panose="02040503050406030204" pitchFamily="18" charset="0"/>
                      </a:rPr>
                      <m:t>+7∗</m:t>
                    </m:r>
                    <m:sSup>
                      <m:sSupPr>
                        <m:ctrlPr>
                          <a:rPr lang="en-US" b="0" i="1" smtClean="0">
                            <a:latin typeface="Cambria Math" panose="02040503050406030204" pitchFamily="18" charset="0"/>
                          </a:rPr>
                        </m:ctrlPr>
                      </m:sSupPr>
                      <m:e>
                        <m:r>
                          <a:rPr lang="en-US" b="0" i="1" smtClean="0">
                            <a:latin typeface="Cambria Math" panose="02040503050406030204" pitchFamily="18" charset="0"/>
                          </a:rPr>
                          <m:t>16</m:t>
                        </m:r>
                      </m:e>
                      <m:sup>
                        <m:r>
                          <a:rPr lang="en-US" b="0" i="1" smtClean="0">
                            <a:latin typeface="Cambria Math" panose="02040503050406030204" pitchFamily="18" charset="0"/>
                          </a:rPr>
                          <m:t>0</m:t>
                        </m:r>
                      </m:sup>
                    </m:sSup>
                    <m:r>
                      <a:rPr lang="en-US" b="0" i="1" smtClean="0">
                        <a:latin typeface="Cambria Math" panose="02040503050406030204" pitchFamily="18" charset="0"/>
                      </a:rPr>
                      <m:t>=16+7=23</m:t>
                    </m:r>
                  </m:oMath>
                </a14:m>
                <a:endParaRPr lang="en-US" b="0" dirty="0"/>
              </a:p>
              <a:p>
                <a:r>
                  <a:rPr lang="ru-RU" dirty="0"/>
                  <a:t>Переведите в десятичную систему число </a:t>
                </a:r>
                <a:r>
                  <a:rPr lang="en-US" dirty="0"/>
                  <a:t>0b1011</a:t>
                </a:r>
              </a:p>
              <a:p>
                <a:pPr lvl="1"/>
                <a14:m>
                  <m:oMath xmlns:m="http://schemas.openxmlformats.org/officeDocument/2006/math">
                    <m:sSub>
                      <m:sSubPr>
                        <m:ctrlPr>
                          <a:rPr lang="ru-RU" b="0" i="1" smtClean="0">
                            <a:latin typeface="Cambria Math" panose="02040503050406030204" pitchFamily="18" charset="0"/>
                          </a:rPr>
                        </m:ctrlPr>
                      </m:sSubPr>
                      <m:e>
                        <m:r>
                          <a:rPr lang="ru-RU" b="0" i="1" smtClean="0">
                            <a:latin typeface="Cambria Math" panose="02040503050406030204" pitchFamily="18" charset="0"/>
                          </a:rPr>
                          <m:t>1011</m:t>
                        </m:r>
                      </m:e>
                      <m:sub>
                        <m:r>
                          <a:rPr lang="ru-RU" b="0" i="1" smtClean="0">
                            <a:latin typeface="Cambria Math" panose="02040503050406030204" pitchFamily="18" charset="0"/>
                          </a:rPr>
                          <m:t>2</m:t>
                        </m:r>
                      </m:sub>
                    </m:sSub>
                    <m:r>
                      <a:rPr lang="ru-RU" b="0" i="1" smtClean="0">
                        <a:latin typeface="Cambria Math" panose="02040503050406030204" pitchFamily="18" charset="0"/>
                      </a:rPr>
                      <m:t>=1</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0</m:t>
                        </m:r>
                      </m:sup>
                    </m:sSup>
                    <m:r>
                      <a:rPr lang="en-US" b="0" i="1" smtClean="0">
                        <a:latin typeface="Cambria Math" panose="02040503050406030204" pitchFamily="18" charset="0"/>
                      </a:rPr>
                      <m:t>=8+2+1=11</m:t>
                    </m:r>
                  </m:oMath>
                </a14:m>
                <a:endParaRPr lang="en-US" b="0" dirty="0"/>
              </a:p>
              <a:p>
                <a:r>
                  <a:rPr lang="ru-RU" dirty="0"/>
                  <a:t>Переведите в десятичную систему число 0215</a:t>
                </a:r>
              </a:p>
              <a:p>
                <a:pPr lvl="1"/>
                <a14:m>
                  <m:oMath xmlns:m="http://schemas.openxmlformats.org/officeDocument/2006/math">
                    <m:sSub>
                      <m:sSubPr>
                        <m:ctrlPr>
                          <a:rPr lang="ru-RU" b="0" i="1" smtClean="0">
                            <a:latin typeface="Cambria Math" panose="02040503050406030204" pitchFamily="18" charset="0"/>
                          </a:rPr>
                        </m:ctrlPr>
                      </m:sSubPr>
                      <m:e>
                        <m:r>
                          <a:rPr lang="ru-RU" b="0" i="1" smtClean="0">
                            <a:latin typeface="Cambria Math" panose="02040503050406030204" pitchFamily="18" charset="0"/>
                          </a:rPr>
                          <m:t>215</m:t>
                        </m:r>
                      </m:e>
                      <m:sub>
                        <m:r>
                          <a:rPr lang="ru-RU" b="0" i="1" smtClean="0">
                            <a:latin typeface="Cambria Math" panose="02040503050406030204" pitchFamily="18" charset="0"/>
                          </a:rPr>
                          <m:t>8</m:t>
                        </m:r>
                      </m:sub>
                    </m:sSub>
                    <m:r>
                      <a:rPr lang="ru-RU" b="0" i="1" smtClean="0">
                        <a:latin typeface="Cambria Math" panose="02040503050406030204" pitchFamily="18" charset="0"/>
                      </a:rPr>
                      <m:t>=2∗</m:t>
                    </m:r>
                    <m:sSup>
                      <m:sSupPr>
                        <m:ctrlPr>
                          <a:rPr lang="en-US" b="0" i="1" smtClean="0">
                            <a:latin typeface="Cambria Math" panose="02040503050406030204" pitchFamily="18" charset="0"/>
                          </a:rPr>
                        </m:ctrlPr>
                      </m:sSupPr>
                      <m:e>
                        <m:r>
                          <a:rPr lang="ru-RU" b="0" i="1" smtClean="0">
                            <a:latin typeface="Cambria Math" panose="02040503050406030204" pitchFamily="18" charset="0"/>
                          </a:rPr>
                          <m:t>8</m:t>
                        </m:r>
                      </m:e>
                      <m:sup>
                        <m:r>
                          <a:rPr lang="en-US" b="0" i="1" smtClean="0">
                            <a:latin typeface="Cambria Math" panose="02040503050406030204" pitchFamily="18" charset="0"/>
                          </a:rPr>
                          <m:t>2</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8</m:t>
                        </m:r>
                      </m:e>
                      <m:sup>
                        <m:r>
                          <a:rPr lang="en-US" b="0" i="1" smtClean="0">
                            <a:latin typeface="Cambria Math" panose="02040503050406030204" pitchFamily="18" charset="0"/>
                          </a:rPr>
                          <m:t>1</m:t>
                        </m:r>
                      </m:sup>
                    </m:sSup>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b="0" i="1" smtClean="0">
                            <a:latin typeface="Cambria Math" panose="02040503050406030204" pitchFamily="18" charset="0"/>
                          </a:rPr>
                          <m:t>8</m:t>
                        </m:r>
                      </m:e>
                      <m:sup>
                        <m:r>
                          <a:rPr lang="en-US" b="0" i="1" smtClean="0">
                            <a:latin typeface="Cambria Math" panose="02040503050406030204" pitchFamily="18" charset="0"/>
                          </a:rPr>
                          <m:t>0</m:t>
                        </m:r>
                      </m:sup>
                    </m:sSup>
                    <m:r>
                      <a:rPr lang="en-US" b="0" i="1" smtClean="0">
                        <a:latin typeface="Cambria Math" panose="02040503050406030204" pitchFamily="18" charset="0"/>
                      </a:rPr>
                      <m:t>=2∗64+8+5=128+13=141</m:t>
                    </m:r>
                  </m:oMath>
                </a14:m>
                <a:endParaRPr lang="en-US" b="0" dirty="0"/>
              </a:p>
              <a:p>
                <a:r>
                  <a:rPr lang="ru-RU" dirty="0"/>
                  <a:t>Переведите в шестнадцатеричную систему число 59</a:t>
                </a:r>
                <a:endParaRPr lang="en-US" dirty="0"/>
              </a:p>
              <a:p>
                <a:pPr lvl="1"/>
                <a14:m>
                  <m:oMath xmlns:m="http://schemas.openxmlformats.org/officeDocument/2006/math">
                    <m:r>
                      <a:rPr lang="en-US" b="0" i="1" smtClean="0">
                        <a:latin typeface="Cambria Math" panose="02040503050406030204" pitchFamily="18" charset="0"/>
                      </a:rPr>
                      <m:t>59=48+11=3∗</m:t>
                    </m:r>
                    <m:sSup>
                      <m:sSupPr>
                        <m:ctrlPr>
                          <a:rPr lang="en-US" b="0" i="1" smtClean="0">
                            <a:latin typeface="Cambria Math" panose="02040503050406030204" pitchFamily="18" charset="0"/>
                          </a:rPr>
                        </m:ctrlPr>
                      </m:sSupPr>
                      <m:e>
                        <m:r>
                          <a:rPr lang="en-US" b="0" i="1" smtClean="0">
                            <a:latin typeface="Cambria Math" panose="02040503050406030204" pitchFamily="18" charset="0"/>
                          </a:rPr>
                          <m:t>16</m:t>
                        </m:r>
                      </m:e>
                      <m:sup>
                        <m:r>
                          <a:rPr lang="en-US" b="0" i="1" smtClean="0">
                            <a:latin typeface="Cambria Math" panose="02040503050406030204" pitchFamily="18" charset="0"/>
                          </a:rPr>
                          <m:t>1</m:t>
                        </m:r>
                      </m:sup>
                    </m:sSup>
                    <m:r>
                      <a:rPr lang="en-US" b="0" i="1" smtClean="0">
                        <a:latin typeface="Cambria Math" panose="02040503050406030204" pitchFamily="18" charset="0"/>
                      </a:rPr>
                      <m:t>+11∗</m:t>
                    </m:r>
                    <m:sSup>
                      <m:sSupPr>
                        <m:ctrlPr>
                          <a:rPr lang="en-US" b="0" i="1" smtClean="0">
                            <a:latin typeface="Cambria Math" panose="02040503050406030204" pitchFamily="18" charset="0"/>
                          </a:rPr>
                        </m:ctrlPr>
                      </m:sSupPr>
                      <m:e>
                        <m:r>
                          <a:rPr lang="en-US" b="0" i="1" smtClean="0">
                            <a:latin typeface="Cambria Math" panose="02040503050406030204" pitchFamily="18" charset="0"/>
                          </a:rPr>
                          <m:t>16</m:t>
                        </m:r>
                      </m:e>
                      <m:sup>
                        <m:r>
                          <a:rPr lang="en-US" b="0" i="1" smtClean="0">
                            <a:latin typeface="Cambria Math" panose="02040503050406030204" pitchFamily="18" charset="0"/>
                          </a:rPr>
                          <m:t>0</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r>
                          <m:rPr>
                            <m:sty m:val="p"/>
                          </m:rPr>
                          <a:rPr lang="en-US" b="0" i="0" smtClean="0">
                            <a:latin typeface="Cambria Math" panose="02040503050406030204" pitchFamily="18" charset="0"/>
                          </a:rPr>
                          <m:t>B</m:t>
                        </m:r>
                      </m:e>
                      <m:sub>
                        <m:r>
                          <a:rPr lang="en-US" b="0" i="1" smtClean="0">
                            <a:latin typeface="Cambria Math" panose="02040503050406030204" pitchFamily="18" charset="0"/>
                          </a:rPr>
                          <m:t>16</m:t>
                        </m:r>
                      </m:sub>
                    </m:sSub>
                  </m:oMath>
                </a14:m>
                <a:endParaRPr lang="en-US" b="0" dirty="0"/>
              </a:p>
              <a:p>
                <a:r>
                  <a:rPr lang="ru-RU" dirty="0"/>
                  <a:t>Переведите в двоичную систему число </a:t>
                </a:r>
                <a:r>
                  <a:rPr lang="en-US" dirty="0"/>
                  <a:t>19</a:t>
                </a:r>
              </a:p>
              <a:p>
                <a:pPr lvl="1"/>
                <a14:m>
                  <m:oMath xmlns:m="http://schemas.openxmlformats.org/officeDocument/2006/math">
                    <m:r>
                      <a:rPr lang="en-US" b="0" i="1" smtClean="0">
                        <a:latin typeface="Cambria Math" panose="02040503050406030204" pitchFamily="18" charset="0"/>
                      </a:rPr>
                      <m:t>19=16+2+1=1∗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4</m:t>
                        </m:r>
                      </m:sup>
                    </m:sSup>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0</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10011</m:t>
                        </m:r>
                      </m:e>
                      <m:sub>
                        <m:r>
                          <a:rPr lang="en-US" b="0" i="1" smtClean="0">
                            <a:latin typeface="Cambria Math" panose="02040503050406030204" pitchFamily="18" charset="0"/>
                          </a:rPr>
                          <m:t>2</m:t>
                        </m:r>
                      </m:sub>
                    </m:sSub>
                  </m:oMath>
                </a14:m>
                <a:endParaRPr lang="ru-RU" dirty="0"/>
              </a:p>
            </p:txBody>
          </p:sp>
        </mc:Choice>
        <mc:Fallback xmlns="">
          <p:sp>
            <p:nvSpPr>
              <p:cNvPr id="3" name="Content Placeholder 2">
                <a:extLst>
                  <a:ext uri="{FF2B5EF4-FFF2-40B4-BE49-F238E27FC236}">
                    <a16:creationId xmlns:a16="http://schemas.microsoft.com/office/drawing/2014/main" id="{3D6D5D83-E811-4ACA-B696-778F2B0B4779}"/>
                  </a:ext>
                </a:extLst>
              </p:cNvPr>
              <p:cNvSpPr>
                <a:spLocks noGrp="1" noRot="1" noChangeAspect="1" noMove="1" noResize="1" noEditPoints="1" noAdjustHandles="1" noChangeArrowheads="1" noChangeShapeType="1" noTextEdit="1"/>
              </p:cNvSpPr>
              <p:nvPr>
                <p:ph idx="1"/>
              </p:nvPr>
            </p:nvSpPr>
            <p:spPr>
              <a:blipFill>
                <a:blip r:embed="rId2"/>
                <a:stretch>
                  <a:fillRect l="-1043" t="-3081" b="-840"/>
                </a:stretch>
              </a:blipFill>
            </p:spPr>
            <p:txBody>
              <a:bodyPr/>
              <a:lstStyle/>
              <a:p>
                <a:r>
                  <a:rPr lang="ru-RU">
                    <a:noFill/>
                  </a:rPr>
                  <a:t> </a:t>
                </a:r>
              </a:p>
            </p:txBody>
          </p:sp>
        </mc:Fallback>
      </mc:AlternateContent>
    </p:spTree>
    <p:extLst>
      <p:ext uri="{BB962C8B-B14F-4D97-AF65-F5344CB8AC3E}">
        <p14:creationId xmlns:p14="http://schemas.microsoft.com/office/powerpoint/2010/main" val="185784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ru-RU"/>
              <a:t>Инструкции и блоки</a:t>
            </a:r>
          </a:p>
        </p:txBody>
      </p:sp>
      <p:sp>
        <p:nvSpPr>
          <p:cNvPr id="52227" name="Rectangle 3"/>
          <p:cNvSpPr>
            <a:spLocks noGrp="1" noChangeArrowheads="1"/>
          </p:cNvSpPr>
          <p:nvPr>
            <p:ph idx="1"/>
          </p:nvPr>
        </p:nvSpPr>
        <p:spPr/>
        <p:txBody>
          <a:bodyPr>
            <a:normAutofit/>
          </a:bodyPr>
          <a:lstStyle/>
          <a:p>
            <a:pPr eaLnBrk="1" hangingPunct="1">
              <a:lnSpc>
                <a:spcPct val="80000"/>
              </a:lnSpc>
            </a:pPr>
            <a:r>
              <a:rPr lang="ru-RU" sz="2800" dirty="0"/>
              <a:t>Выражение (например, </a:t>
            </a:r>
            <a:r>
              <a:rPr lang="en-US" sz="2800" dirty="0"/>
              <a:t>x = 0) </a:t>
            </a:r>
            <a:r>
              <a:rPr lang="ru-RU" sz="2800" dirty="0"/>
              <a:t>становится инструкцией, если в конце поставить точку с запятой</a:t>
            </a:r>
          </a:p>
          <a:p>
            <a:pPr lvl="1" eaLnBrk="1" hangingPunct="1">
              <a:lnSpc>
                <a:spcPct val="80000"/>
              </a:lnSpc>
            </a:pPr>
            <a:r>
              <a:rPr lang="en-US" dirty="0"/>
              <a:t>x = 0;</a:t>
            </a:r>
          </a:p>
          <a:p>
            <a:pPr lvl="1" eaLnBrk="1" hangingPunct="1">
              <a:lnSpc>
                <a:spcPct val="80000"/>
              </a:lnSpc>
            </a:pPr>
            <a:r>
              <a:rPr lang="en-US" dirty="0" err="1"/>
              <a:t>cout</a:t>
            </a:r>
            <a:r>
              <a:rPr lang="en-US" dirty="0"/>
              <a:t> &lt;&lt; "Hello";</a:t>
            </a:r>
          </a:p>
          <a:p>
            <a:pPr lvl="1" eaLnBrk="1" hangingPunct="1">
              <a:lnSpc>
                <a:spcPct val="80000"/>
              </a:lnSpc>
            </a:pPr>
            <a:r>
              <a:rPr lang="en-US" dirty="0" err="1"/>
              <a:t>DrawCat</a:t>
            </a:r>
            <a:r>
              <a:rPr lang="en-US" dirty="0"/>
              <a:t>(cat);</a:t>
            </a:r>
          </a:p>
          <a:p>
            <a:pPr eaLnBrk="1" hangingPunct="1">
              <a:lnSpc>
                <a:spcPct val="80000"/>
              </a:lnSpc>
            </a:pPr>
            <a:r>
              <a:rPr lang="ru-RU" sz="2800" dirty="0"/>
              <a:t>Фигурные скобки </a:t>
            </a:r>
            <a:r>
              <a:rPr lang="ru-RU" sz="2800" b="1" dirty="0"/>
              <a:t>{</a:t>
            </a:r>
            <a:r>
              <a:rPr lang="ru-RU" sz="2800" dirty="0"/>
              <a:t> и </a:t>
            </a:r>
            <a:r>
              <a:rPr lang="ru-RU" sz="2800" b="1" dirty="0"/>
              <a:t>}</a:t>
            </a:r>
            <a:r>
              <a:rPr lang="ru-RU" sz="2800" dirty="0"/>
              <a:t> используются для объединения объявлений и инструкций в </a:t>
            </a:r>
            <a:r>
              <a:rPr lang="ru-RU" sz="2800" b="1" i="1" dirty="0"/>
              <a:t>составную инструкцию</a:t>
            </a:r>
            <a:r>
              <a:rPr lang="ru-RU" sz="2800" dirty="0"/>
              <a:t>, или </a:t>
            </a:r>
            <a:r>
              <a:rPr lang="ru-RU" sz="2800" b="1" i="1" dirty="0"/>
              <a:t>блок</a:t>
            </a:r>
            <a:r>
              <a:rPr lang="ru-RU" sz="2800" dirty="0"/>
              <a:t> </a:t>
            </a:r>
            <a:endParaRPr lang="en-US" sz="2800" dirty="0"/>
          </a:p>
          <a:p>
            <a:pPr lvl="1" eaLnBrk="1" hangingPunct="1">
              <a:lnSpc>
                <a:spcPct val="80000"/>
              </a:lnSpc>
            </a:pPr>
            <a:r>
              <a:rPr lang="ru-RU" dirty="0"/>
              <a:t>с </a:t>
            </a:r>
            <a:r>
              <a:rPr lang="ru-RU" dirty="0" err="1"/>
              <a:t>т.з</a:t>
            </a:r>
            <a:r>
              <a:rPr lang="ru-RU" dirty="0"/>
              <a:t>. синтаксиса языка блок воспринимается как одна инструкция</a:t>
            </a:r>
          </a:p>
        </p:txBody>
      </p:sp>
    </p:spTree>
    <p:custDataLst>
      <p:tags r:id="rId1"/>
    </p:custDataLst>
    <p:extLst>
      <p:ext uri="{BB962C8B-B14F-4D97-AF65-F5344CB8AC3E}">
        <p14:creationId xmlns:p14="http://schemas.microsoft.com/office/powerpoint/2010/main" val="32232986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 и область видимости</a:t>
            </a:r>
          </a:p>
        </p:txBody>
      </p:sp>
      <p:sp>
        <p:nvSpPr>
          <p:cNvPr id="3" name="Содержимое 2"/>
          <p:cNvSpPr>
            <a:spLocks noGrp="1"/>
          </p:cNvSpPr>
          <p:nvPr>
            <p:ph idx="1"/>
          </p:nvPr>
        </p:nvSpPr>
        <p:spPr/>
        <p:txBody>
          <a:bodyPr>
            <a:normAutofit/>
          </a:bodyPr>
          <a:lstStyle/>
          <a:p>
            <a:r>
              <a:rPr lang="ru-RU" sz="2800" dirty="0"/>
              <a:t>Переменная видима внутри блока, где она объявлена</a:t>
            </a:r>
          </a:p>
          <a:p>
            <a:r>
              <a:rPr lang="ru-RU" sz="2800" dirty="0"/>
              <a:t>При покидании блока видимости переменная уничтожается, а занимаемая ею область памяти – освобождается</a:t>
            </a:r>
          </a:p>
        </p:txBody>
      </p:sp>
      <p:sp>
        <p:nvSpPr>
          <p:cNvPr id="4" name="TextBox 3"/>
          <p:cNvSpPr txBox="1"/>
          <p:nvPr/>
        </p:nvSpPr>
        <p:spPr>
          <a:xfrm>
            <a:off x="3143672" y="4411176"/>
            <a:ext cx="4248472" cy="2446824"/>
          </a:xfrm>
          <a:prstGeom prst="rect">
            <a:avLst/>
          </a:prstGeom>
          <a:noFill/>
        </p:spPr>
        <p:txBody>
          <a:bodyPr wrap="square" rtlCol="0">
            <a:spAutoFit/>
          </a:bodyPr>
          <a:lstStyle/>
          <a:p>
            <a:pPr defTabSz="358775"/>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main(</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char * </a:t>
            </a:r>
            <a:r>
              <a:rPr lang="en-US" sz="1700" b="1" dirty="0" err="1">
                <a:latin typeface="Courier New" pitchFamily="49" charset="0"/>
                <a:cs typeface="Courier New" pitchFamily="49" charset="0"/>
              </a:rPr>
              <a:t>argv</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 0;</a:t>
            </a:r>
          </a:p>
          <a:p>
            <a:pPr defTabSz="358775"/>
            <a:r>
              <a:rPr lang="en-US" sz="1700" b="1" dirty="0">
                <a:latin typeface="Courier New" pitchFamily="49" charset="0"/>
                <a:cs typeface="Courier New" pitchFamily="49" charset="0"/>
              </a:rPr>
              <a:t>	if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&gt;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b =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return 0;</a:t>
            </a:r>
          </a:p>
          <a:p>
            <a:pPr defTabSz="358775"/>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p:txBody>
      </p:sp>
    </p:spTree>
    <p:extLst>
      <p:ext uri="{BB962C8B-B14F-4D97-AF65-F5344CB8AC3E}">
        <p14:creationId xmlns:p14="http://schemas.microsoft.com/office/powerpoint/2010/main" val="172504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ru-RU"/>
              <a:t>Конструкция </a:t>
            </a:r>
            <a:r>
              <a:rPr lang="en-US"/>
              <a:t>if-else</a:t>
            </a:r>
            <a:endParaRPr lang="ru-RU"/>
          </a:p>
        </p:txBody>
      </p:sp>
      <p:sp>
        <p:nvSpPr>
          <p:cNvPr id="52227" name="Rectangle 3"/>
          <p:cNvSpPr>
            <a:spLocks noGrp="1" noChangeArrowheads="1"/>
          </p:cNvSpPr>
          <p:nvPr>
            <p:ph idx="1"/>
          </p:nvPr>
        </p:nvSpPr>
        <p:spPr/>
        <p:txBody>
          <a:bodyPr/>
          <a:lstStyle/>
          <a:p>
            <a:pPr eaLnBrk="1" hangingPunct="1">
              <a:lnSpc>
                <a:spcPct val="90000"/>
              </a:lnSpc>
            </a:pPr>
            <a:r>
              <a:rPr lang="ru-RU"/>
              <a:t>Оператор </a:t>
            </a:r>
            <a:r>
              <a:rPr lang="en-US" b="1"/>
              <a:t>if</a:t>
            </a:r>
            <a:r>
              <a:rPr lang="en-US"/>
              <a:t> </a:t>
            </a:r>
            <a:r>
              <a:rPr lang="ru-RU"/>
              <a:t>позволяет выполнить тот или иной участок кода в зависимости от значения некоторого выражения</a:t>
            </a:r>
          </a:p>
          <a:p>
            <a:pPr lvl="1" eaLnBrk="1" hangingPunct="1">
              <a:lnSpc>
                <a:spcPct val="90000"/>
              </a:lnSpc>
            </a:pPr>
            <a:r>
              <a:rPr lang="en-US"/>
              <a:t>if (&lt;</a:t>
            </a:r>
            <a:r>
              <a:rPr lang="ru-RU"/>
              <a:t>выражение</a:t>
            </a:r>
            <a:r>
              <a:rPr lang="en-US"/>
              <a:t>&gt;)</a:t>
            </a:r>
            <a:br>
              <a:rPr lang="en-US"/>
            </a:br>
            <a:r>
              <a:rPr lang="en-US"/>
              <a:t>    &lt;</a:t>
            </a:r>
            <a:r>
              <a:rPr lang="ru-RU"/>
              <a:t>инстр.1</a:t>
            </a:r>
            <a:r>
              <a:rPr lang="en-US"/>
              <a:t>&gt;</a:t>
            </a:r>
            <a:br>
              <a:rPr lang="en-US"/>
            </a:br>
            <a:r>
              <a:rPr lang="en-US"/>
              <a:t>else</a:t>
            </a:r>
            <a:br>
              <a:rPr lang="en-US"/>
            </a:br>
            <a:r>
              <a:rPr lang="en-US"/>
              <a:t>    &lt;</a:t>
            </a:r>
            <a:r>
              <a:rPr lang="ru-RU"/>
              <a:t>инстр.</a:t>
            </a:r>
            <a:r>
              <a:rPr lang="en-US"/>
              <a:t>2&gt;</a:t>
            </a:r>
            <a:endParaRPr lang="ru-RU"/>
          </a:p>
          <a:p>
            <a:pPr lvl="1" eaLnBrk="1" hangingPunct="1">
              <a:lnSpc>
                <a:spcPct val="90000"/>
              </a:lnSpc>
            </a:pPr>
            <a:r>
              <a:rPr lang="en-US"/>
              <a:t>if (&lt;</a:t>
            </a:r>
            <a:r>
              <a:rPr lang="ru-RU"/>
              <a:t>выражение</a:t>
            </a:r>
            <a:r>
              <a:rPr lang="en-US"/>
              <a:t>&gt;)</a:t>
            </a:r>
            <a:br>
              <a:rPr lang="en-US"/>
            </a:br>
            <a:r>
              <a:rPr lang="en-US"/>
              <a:t>    &lt;</a:t>
            </a:r>
            <a:r>
              <a:rPr lang="ru-RU"/>
              <a:t>инстр</a:t>
            </a:r>
            <a:r>
              <a:rPr lang="en-US"/>
              <a:t>&gt;</a:t>
            </a:r>
            <a:endParaRPr lang="ru-RU"/>
          </a:p>
        </p:txBody>
      </p:sp>
    </p:spTree>
    <p:custDataLst>
      <p:tags r:id="rId1"/>
    </p:custDataLst>
    <p:extLst>
      <p:ext uri="{BB962C8B-B14F-4D97-AF65-F5344CB8AC3E}">
        <p14:creationId xmlns:p14="http://schemas.microsoft.com/office/powerpoint/2010/main" val="26115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ru-RU"/>
              <a:t>Конструкция </a:t>
            </a:r>
            <a:r>
              <a:rPr lang="en-US"/>
              <a:t>else-if</a:t>
            </a:r>
            <a:endParaRPr lang="ru-RU"/>
          </a:p>
        </p:txBody>
      </p:sp>
      <p:sp>
        <p:nvSpPr>
          <p:cNvPr id="54275" name="Rectangle 3"/>
          <p:cNvSpPr>
            <a:spLocks noGrp="1" noChangeArrowheads="1"/>
          </p:cNvSpPr>
          <p:nvPr>
            <p:ph idx="1"/>
          </p:nvPr>
        </p:nvSpPr>
        <p:spPr/>
        <p:txBody>
          <a:bodyPr>
            <a:normAutofit/>
          </a:bodyPr>
          <a:lstStyle/>
          <a:p>
            <a:pPr eaLnBrk="1" hangingPunct="1">
              <a:lnSpc>
                <a:spcPct val="90000"/>
              </a:lnSpc>
            </a:pPr>
            <a:r>
              <a:rPr lang="ru-RU" sz="2800" dirty="0"/>
              <a:t>Позволяет осуществлять многоступенчатое решение</a:t>
            </a:r>
          </a:p>
          <a:p>
            <a:pPr lvl="1" eaLnBrk="1" hangingPunct="1">
              <a:lnSpc>
                <a:spcPct val="90000"/>
              </a:lnSpc>
            </a:pP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p>
        </p:txBody>
      </p:sp>
    </p:spTree>
    <p:custDataLst>
      <p:tags r:id="rId1"/>
    </p:custDataLst>
    <p:extLst>
      <p:ext uri="{BB962C8B-B14F-4D97-AF65-F5344CB8AC3E}">
        <p14:creationId xmlns:p14="http://schemas.microsoft.com/office/powerpoint/2010/main" val="41793005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578818-5708-40D2-B779-AB2709E23DF3}"/>
              </a:ext>
            </a:extLst>
          </p:cNvPr>
          <p:cNvPicPr>
            <a:picLocks noChangeAspect="1"/>
          </p:cNvPicPr>
          <p:nvPr/>
        </p:nvPicPr>
        <p:blipFill>
          <a:blip r:embed="rId4"/>
          <a:stretch>
            <a:fillRect/>
          </a:stretch>
        </p:blipFill>
        <p:spPr>
          <a:xfrm>
            <a:off x="8832304" y="1846168"/>
            <a:ext cx="2984328" cy="2950984"/>
          </a:xfrm>
          <a:prstGeom prst="rect">
            <a:avLst/>
          </a:prstGeom>
        </p:spPr>
      </p:pic>
      <p:sp>
        <p:nvSpPr>
          <p:cNvPr id="26626" name="Rectangle 4"/>
          <p:cNvSpPr>
            <a:spLocks noGrp="1" noChangeArrowheads="1"/>
          </p:cNvSpPr>
          <p:nvPr>
            <p:ph type="title"/>
          </p:nvPr>
        </p:nvSpPr>
        <p:spPr/>
        <p:txBody>
          <a:bodyPr/>
          <a:lstStyle/>
          <a:p>
            <a:pPr>
              <a:defRPr/>
            </a:pPr>
            <a:r>
              <a:rPr lang="ru-RU"/>
              <a:t>Пример, бинарный поиск</a:t>
            </a:r>
          </a:p>
        </p:txBody>
      </p:sp>
      <p:sp>
        <p:nvSpPr>
          <p:cNvPr id="55299" name="Rectangle 5"/>
          <p:cNvSpPr>
            <a:spLocks noChangeArrowheads="1"/>
          </p:cNvSpPr>
          <p:nvPr/>
        </p:nvSpPr>
        <p:spPr bwMode="auto">
          <a:xfrm>
            <a:off x="983432" y="1846168"/>
            <a:ext cx="8027987" cy="4524315"/>
          </a:xfrm>
          <a:prstGeom prst="rect">
            <a:avLst/>
          </a:prstGeom>
          <a:noFill/>
          <a:ln w="9525">
            <a:noFill/>
            <a:miter lim="800000"/>
            <a:headEnd/>
            <a:tailEnd/>
          </a:ln>
        </p:spPr>
        <p:txBody>
          <a:bodyPr>
            <a:spAutoFit/>
          </a:bodyPr>
          <a:lstStyle/>
          <a:p>
            <a:r>
              <a:rPr lang="ru-RU" sz="1600" b="1" dirty="0">
                <a:latin typeface="Courier New" pitchFamily="49" charset="0"/>
              </a:rPr>
              <a:t>/* Найти x в v[0] &lt;= v[1] &lt;= ... &lt;= v[n-1] */</a:t>
            </a:r>
          </a:p>
          <a:p>
            <a:r>
              <a:rPr lang="ru-RU" sz="1600" b="1" dirty="0" err="1">
                <a:latin typeface="Courier New" pitchFamily="49" charset="0"/>
              </a:rPr>
              <a:t>int</a:t>
            </a:r>
            <a:r>
              <a:rPr lang="ru-RU" sz="1600" b="1" dirty="0">
                <a:latin typeface="Courier New" pitchFamily="49" charset="0"/>
              </a:rPr>
              <a:t> </a:t>
            </a:r>
            <a:r>
              <a:rPr lang="en-US" sz="1600" b="1" dirty="0">
                <a:latin typeface="Courier New" pitchFamily="49" charset="0"/>
              </a:rPr>
              <a:t>B</a:t>
            </a:r>
            <a:r>
              <a:rPr lang="ru-RU" sz="1600" b="1" dirty="0" err="1">
                <a:latin typeface="Courier New" pitchFamily="49" charset="0"/>
              </a:rPr>
              <a:t>in</a:t>
            </a:r>
            <a:r>
              <a:rPr lang="en-US" sz="1600" b="1" dirty="0" err="1">
                <a:latin typeface="Courier New" pitchFamily="49" charset="0"/>
              </a:rPr>
              <a:t>aryS</a:t>
            </a:r>
            <a:r>
              <a:rPr lang="ru-RU" sz="1600" b="1" dirty="0" err="1">
                <a:latin typeface="Courier New" pitchFamily="49" charset="0"/>
              </a:rPr>
              <a:t>earch</a:t>
            </a:r>
            <a:r>
              <a:rPr lang="ru-RU" sz="1600" b="1" dirty="0">
                <a:latin typeface="Courier New" pitchFamily="49" charset="0"/>
              </a:rPr>
              <a:t>(</a:t>
            </a:r>
            <a:r>
              <a:rPr lang="ru-RU" sz="1600" b="1" dirty="0" err="1">
                <a:latin typeface="Courier New" pitchFamily="49" charset="0"/>
              </a:rPr>
              <a:t>int</a:t>
            </a:r>
            <a:r>
              <a:rPr lang="ru-RU" sz="1600" b="1" dirty="0">
                <a:latin typeface="Courier New" pitchFamily="49" charset="0"/>
              </a:rPr>
              <a:t> x,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v[], </a:t>
            </a:r>
            <a:r>
              <a:rPr lang="ru-RU" sz="1600" b="1" dirty="0" err="1">
                <a:latin typeface="Courier New" pitchFamily="49" charset="0"/>
              </a:rPr>
              <a:t>int</a:t>
            </a:r>
            <a:r>
              <a:rPr lang="ru-RU" sz="1600" b="1" dirty="0">
                <a:latin typeface="Courier New" pitchFamily="49" charset="0"/>
              </a:rPr>
              <a:t> n)</a:t>
            </a:r>
          </a:p>
          <a:p>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low</a:t>
            </a:r>
            <a:r>
              <a:rPr lang="en-US" sz="1600" b="1" dirty="0">
                <a:latin typeface="Courier New" pitchFamily="49" charset="0"/>
              </a:rPr>
              <a:t> = 0;</a:t>
            </a:r>
          </a:p>
          <a:p>
            <a:r>
              <a:rPr lang="en-US" sz="1600" b="1" dirty="0">
                <a:latin typeface="Courier New" pitchFamily="49" charset="0"/>
              </a:rPr>
              <a:t>	int high = n;</a:t>
            </a:r>
            <a:endParaRPr lang="ru-RU" sz="1600" b="1" dirty="0">
              <a:latin typeface="Courier New" pitchFamily="49" charset="0"/>
            </a:endParaRP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&lt;</a:t>
            </a:r>
            <a:r>
              <a:rPr lang="en-US" sz="1600" b="1" dirty="0">
                <a:latin typeface="Courier New" pitchFamily="49" charset="0"/>
              </a:rPr>
              <a:t> </a:t>
            </a:r>
            <a:r>
              <a:rPr lang="ru-RU" sz="1600" b="1" dirty="0" err="1">
                <a:latin typeface="Courier New" pitchFamily="49" charset="0"/>
              </a:rPr>
              <a:t>high</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 =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high</a:t>
            </a:r>
            <a:r>
              <a:rPr lang="ru-RU" sz="1600" b="1" dirty="0">
                <a:latin typeface="Courier New" pitchFamily="49" charset="0"/>
              </a:rPr>
              <a:t>) / 2;</a:t>
            </a:r>
          </a:p>
          <a:p>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&lt;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&gt;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 совпадение найдено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-1; /* совпадения нет */</a:t>
            </a:r>
          </a:p>
          <a:p>
            <a:r>
              <a:rPr lang="ru-RU" sz="1600" b="1" dirty="0">
                <a:latin typeface="Courier New" pitchFamily="49" charset="0"/>
              </a:rPr>
              <a:t>}</a:t>
            </a:r>
          </a:p>
        </p:txBody>
      </p:sp>
      <p:sp>
        <p:nvSpPr>
          <p:cNvPr id="3" name="TextBox 2">
            <a:extLst>
              <a:ext uri="{FF2B5EF4-FFF2-40B4-BE49-F238E27FC236}">
                <a16:creationId xmlns:a16="http://schemas.microsoft.com/office/drawing/2014/main" id="{652FB591-8764-A9CB-1ED7-129984B742F4}"/>
              </a:ext>
            </a:extLst>
          </p:cNvPr>
          <p:cNvSpPr txBox="1"/>
          <p:nvPr/>
        </p:nvSpPr>
        <p:spPr>
          <a:xfrm>
            <a:off x="5519936" y="6400224"/>
            <a:ext cx="5112568" cy="369332"/>
          </a:xfrm>
          <a:prstGeom prst="rect">
            <a:avLst/>
          </a:prstGeom>
          <a:noFill/>
        </p:spPr>
        <p:txBody>
          <a:bodyPr wrap="square">
            <a:spAutoFit/>
          </a:bodyPr>
          <a:lstStyle/>
          <a:p>
            <a:pPr algn="r"/>
            <a:r>
              <a:rPr lang="ru-RU" dirty="0">
                <a:hlinkClick r:id="rId5"/>
              </a:rPr>
              <a:t>https://wandbox.org/permlink/OH7svtLrRjT6b2wV</a:t>
            </a:r>
            <a:r>
              <a:rPr lang="ru-RU" dirty="0"/>
              <a:t> </a:t>
            </a:r>
          </a:p>
        </p:txBody>
      </p:sp>
    </p:spTree>
    <p:custDataLst>
      <p:tags r:id="rId1"/>
    </p:custDataLst>
    <p:extLst>
      <p:ext uri="{BB962C8B-B14F-4D97-AF65-F5344CB8AC3E}">
        <p14:creationId xmlns:p14="http://schemas.microsoft.com/office/powerpoint/2010/main" val="196578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99">
                                            <p:txEl>
                                              <p:pRg st="8" end="8"/>
                                            </p:txEl>
                                          </p:spTgt>
                                        </p:tgtEl>
                                        <p:attrNameLst>
                                          <p:attrName>style.visibility</p:attrName>
                                        </p:attrNameLst>
                                      </p:cBhvr>
                                      <p:to>
                                        <p:strVal val="visible"/>
                                      </p:to>
                                    </p:set>
                                    <p:animEffect transition="in" filter="fade">
                                      <p:cBhvr>
                                        <p:cTn id="7" dur="500"/>
                                        <p:tgtEl>
                                          <p:spTgt spid="55299">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299">
                                            <p:txEl>
                                              <p:pRg st="9" end="9"/>
                                            </p:txEl>
                                          </p:spTgt>
                                        </p:tgtEl>
                                        <p:attrNameLst>
                                          <p:attrName>style.visibility</p:attrName>
                                        </p:attrNameLst>
                                      </p:cBhvr>
                                      <p:to>
                                        <p:strVal val="visible"/>
                                      </p:to>
                                    </p:set>
                                    <p:animEffect transition="in" filter="fade">
                                      <p:cBhvr>
                                        <p:cTn id="12" dur="500"/>
                                        <p:tgtEl>
                                          <p:spTgt spid="55299">
                                            <p:txEl>
                                              <p:pRg st="9" end="9"/>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5299">
                                            <p:txEl>
                                              <p:pRg st="10" end="10"/>
                                            </p:txEl>
                                          </p:spTgt>
                                        </p:tgtEl>
                                        <p:attrNameLst>
                                          <p:attrName>style.visibility</p:attrName>
                                        </p:attrNameLst>
                                      </p:cBhvr>
                                      <p:to>
                                        <p:strVal val="visible"/>
                                      </p:to>
                                    </p:set>
                                    <p:animEffect transition="in" filter="fade">
                                      <p:cBhvr>
                                        <p:cTn id="15" dur="500"/>
                                        <p:tgtEl>
                                          <p:spTgt spid="55299">
                                            <p:txEl>
                                              <p:pRg st="10" end="1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5299">
                                            <p:txEl>
                                              <p:pRg st="11" end="11"/>
                                            </p:txEl>
                                          </p:spTgt>
                                        </p:tgtEl>
                                        <p:attrNameLst>
                                          <p:attrName>style.visibility</p:attrName>
                                        </p:attrNameLst>
                                      </p:cBhvr>
                                      <p:to>
                                        <p:strVal val="visible"/>
                                      </p:to>
                                    </p:set>
                                    <p:animEffect transition="in" filter="fade">
                                      <p:cBhvr>
                                        <p:cTn id="20" dur="500"/>
                                        <p:tgtEl>
                                          <p:spTgt spid="55299">
                                            <p:txEl>
                                              <p:pRg st="11" end="1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5299">
                                            <p:txEl>
                                              <p:pRg st="12" end="12"/>
                                            </p:txEl>
                                          </p:spTgt>
                                        </p:tgtEl>
                                        <p:attrNameLst>
                                          <p:attrName>style.visibility</p:attrName>
                                        </p:attrNameLst>
                                      </p:cBhvr>
                                      <p:to>
                                        <p:strVal val="visible"/>
                                      </p:to>
                                    </p:set>
                                    <p:animEffect transition="in" filter="fade">
                                      <p:cBhvr>
                                        <p:cTn id="23" dur="500"/>
                                        <p:tgtEl>
                                          <p:spTgt spid="55299">
                                            <p:txEl>
                                              <p:pRg st="12" end="1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299">
                                            <p:txEl>
                                              <p:pRg st="13" end="13"/>
                                            </p:txEl>
                                          </p:spTgt>
                                        </p:tgtEl>
                                        <p:attrNameLst>
                                          <p:attrName>style.visibility</p:attrName>
                                        </p:attrNameLst>
                                      </p:cBhvr>
                                      <p:to>
                                        <p:strVal val="visible"/>
                                      </p:to>
                                    </p:set>
                                    <p:animEffect transition="in" filter="fade">
                                      <p:cBhvr>
                                        <p:cTn id="28" dur="500"/>
                                        <p:tgtEl>
                                          <p:spTgt spid="55299">
                                            <p:txEl>
                                              <p:pRg st="13" end="1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5299">
                                            <p:txEl>
                                              <p:pRg st="14" end="14"/>
                                            </p:txEl>
                                          </p:spTgt>
                                        </p:tgtEl>
                                        <p:attrNameLst>
                                          <p:attrName>style.visibility</p:attrName>
                                        </p:attrNameLst>
                                      </p:cBhvr>
                                      <p:to>
                                        <p:strVal val="visible"/>
                                      </p:to>
                                    </p:set>
                                    <p:animEffect transition="in" filter="fade">
                                      <p:cBhvr>
                                        <p:cTn id="31" dur="500"/>
                                        <p:tgtEl>
                                          <p:spTgt spid="5529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ru-RU"/>
              <a:t>Оператор </a:t>
            </a:r>
            <a:r>
              <a:rPr lang="en-US"/>
              <a:t>switch</a:t>
            </a:r>
            <a:endParaRPr lang="ru-RU"/>
          </a:p>
        </p:txBody>
      </p:sp>
      <p:sp>
        <p:nvSpPr>
          <p:cNvPr id="69635" name="Rectangle 3"/>
          <p:cNvSpPr>
            <a:spLocks noGrp="1" noChangeArrowheads="1"/>
          </p:cNvSpPr>
          <p:nvPr>
            <p:ph idx="1"/>
          </p:nvPr>
        </p:nvSpPr>
        <p:spPr/>
        <p:txBody>
          <a:bodyPr/>
          <a:lstStyle/>
          <a:p>
            <a:pPr eaLnBrk="1" hangingPunct="1"/>
            <a:r>
              <a:rPr lang="ru-RU" dirty="0"/>
              <a:t>Используется для выбора одного из нескольких путей</a:t>
            </a:r>
          </a:p>
          <a:p>
            <a:pPr lvl="1"/>
            <a:r>
              <a:rPr lang="ru-RU" dirty="0"/>
              <a:t>Если </a:t>
            </a:r>
            <a:r>
              <a:rPr lang="ru-RU" i="1" dirty="0"/>
              <a:t>выражение</a:t>
            </a:r>
            <a:r>
              <a:rPr lang="ru-RU" dirty="0"/>
              <a:t> равно одному из указанных целочисленных констант, выполняются соответствующие действия</a:t>
            </a:r>
          </a:p>
          <a:p>
            <a:pPr eaLnBrk="1" hangingPunct="1"/>
            <a:r>
              <a:rPr lang="ru-RU" dirty="0"/>
              <a:t>Инструкция </a:t>
            </a:r>
            <a:r>
              <a:rPr lang="en-US" dirty="0">
                <a:latin typeface="Consolas" panose="020B0609020204030204" pitchFamily="49" charset="0"/>
              </a:rPr>
              <a:t>break</a:t>
            </a:r>
            <a:r>
              <a:rPr lang="ru-RU" dirty="0"/>
              <a:t> выполняет выход из блока </a:t>
            </a:r>
            <a:r>
              <a:rPr lang="en-US" dirty="0">
                <a:latin typeface="Consolas" panose="020B0609020204030204" pitchFamily="49" charset="0"/>
              </a:rPr>
              <a:t>switch</a:t>
            </a:r>
            <a:endParaRPr lang="ru-RU" dirty="0">
              <a:latin typeface="Consolas" panose="020B0609020204030204" pitchFamily="49" charset="0"/>
            </a:endParaRPr>
          </a:p>
        </p:txBody>
      </p:sp>
      <p:sp>
        <p:nvSpPr>
          <p:cNvPr id="69636" name="Rectangle 4"/>
          <p:cNvSpPr>
            <a:spLocks noChangeArrowheads="1"/>
          </p:cNvSpPr>
          <p:nvPr/>
        </p:nvSpPr>
        <p:spPr bwMode="auto">
          <a:xfrm>
            <a:off x="6418262" y="5180239"/>
            <a:ext cx="4249738" cy="1657350"/>
          </a:xfrm>
          <a:prstGeom prst="rect">
            <a:avLst/>
          </a:prstGeom>
          <a:solidFill>
            <a:schemeClr val="bg1">
              <a:lumMod val="85000"/>
            </a:schemeClr>
          </a:solidFill>
          <a:ln w="9525">
            <a:solidFill>
              <a:schemeClr val="tx1"/>
            </a:solidFill>
            <a:miter lim="800000"/>
            <a:headEnd/>
            <a:tailEnd/>
          </a:ln>
          <a:effectLst/>
        </p:spPr>
        <p:txBody>
          <a:bodyPr wrap="none" anchor="ctr"/>
          <a:lstStyle/>
          <a:p>
            <a:pPr defTabSz="533400">
              <a:tabLst>
                <a:tab pos="533400" algn="l"/>
              </a:tabLst>
              <a:defRPr/>
            </a:pPr>
            <a:r>
              <a:rPr lang="ru-RU" dirty="0" err="1">
                <a:latin typeface="Courier New" pitchFamily="49" charset="0"/>
              </a:rPr>
              <a:t>switch</a:t>
            </a:r>
            <a:r>
              <a:rPr lang="ru-RU" dirty="0">
                <a:latin typeface="Courier New" pitchFamily="49" charset="0"/>
              </a:rPr>
              <a:t> (выражение) </a:t>
            </a:r>
          </a:p>
          <a:p>
            <a:pPr defTabSz="533400">
              <a:tabLst>
                <a:tab pos="533400" algn="l"/>
              </a:tabLst>
              <a:defRPr/>
            </a:pPr>
            <a:r>
              <a:rPr lang="ru-RU" dirty="0">
                <a:latin typeface="Courier New" pitchFamily="49" charset="0"/>
              </a:rPr>
              <a:t>{</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default</a:t>
            </a:r>
            <a:r>
              <a:rPr lang="ru-RU" dirty="0">
                <a:latin typeface="Courier New" pitchFamily="49" charset="0"/>
              </a:rPr>
              <a:t>: инструкции </a:t>
            </a:r>
          </a:p>
          <a:p>
            <a:pPr defTabSz="533400">
              <a:tabLst>
                <a:tab pos="533400" algn="l"/>
              </a:tabLst>
              <a:defRPr/>
            </a:pPr>
            <a:r>
              <a:rPr lang="ru-RU" dirty="0">
                <a:latin typeface="Courier New" pitchFamily="49" charset="0"/>
              </a:rPr>
              <a:t>}</a:t>
            </a:r>
          </a:p>
        </p:txBody>
      </p:sp>
    </p:spTree>
    <p:custDataLst>
      <p:tags r:id="rId1"/>
    </p:custDataLst>
    <p:extLst>
      <p:ext uri="{BB962C8B-B14F-4D97-AF65-F5344CB8AC3E}">
        <p14:creationId xmlns:p14="http://schemas.microsoft.com/office/powerpoint/2010/main" val="1357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2000"/>
                                        <p:tgtEl>
                                          <p:spTgt spid="69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fade">
                                      <p:cBhvr>
                                        <p:cTn id="10" dur="2000"/>
                                        <p:tgtEl>
                                          <p:spTgt spid="696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Effect transition="in" filter="fade">
                                      <p:cBhvr>
                                        <p:cTn id="15" dur="2000"/>
                                        <p:tgtEl>
                                          <p:spTgt spid="696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69636"/>
                                        </p:tgtEl>
                                        <p:attrNameLst>
                                          <p:attrName>style.visibility</p:attrName>
                                        </p:attrNameLst>
                                      </p:cBhvr>
                                      <p:to>
                                        <p:strVal val="visible"/>
                                      </p:to>
                                    </p:set>
                                    <p:anim calcmode="lin" valueType="num">
                                      <p:cBhvr>
                                        <p:cTn id="20" dur="500" fill="hold"/>
                                        <p:tgtEl>
                                          <p:spTgt spid="69636"/>
                                        </p:tgtEl>
                                        <p:attrNameLst>
                                          <p:attrName>ppt_w</p:attrName>
                                        </p:attrNameLst>
                                      </p:cBhvr>
                                      <p:tavLst>
                                        <p:tav tm="0">
                                          <p:val>
                                            <p:fltVal val="0"/>
                                          </p:val>
                                        </p:tav>
                                        <p:tav tm="100000">
                                          <p:val>
                                            <p:strVal val="#ppt_w"/>
                                          </p:val>
                                        </p:tav>
                                      </p:tavLst>
                                    </p:anim>
                                    <p:anim calcmode="lin" valueType="num">
                                      <p:cBhvr>
                                        <p:cTn id="21" dur="500" fill="hold"/>
                                        <p:tgtEl>
                                          <p:spTgt spid="69636"/>
                                        </p:tgtEl>
                                        <p:attrNameLst>
                                          <p:attrName>ppt_h</p:attrName>
                                        </p:attrNameLst>
                                      </p:cBhvr>
                                      <p:tavLst>
                                        <p:tav tm="0">
                                          <p:val>
                                            <p:fltVal val="0"/>
                                          </p:val>
                                        </p:tav>
                                        <p:tav tm="100000">
                                          <p:val>
                                            <p:strVal val="#ppt_h"/>
                                          </p:val>
                                        </p:tav>
                                      </p:tavLst>
                                    </p:anim>
                                    <p:animEffect transition="in" filter="fade">
                                      <p:cBhvr>
                                        <p:cTn id="22" dur="500"/>
                                        <p:tgtEl>
                                          <p:spTgt spid="6963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0" fill="hold" grpId="1" nodeType="clickEffect">
                                  <p:stCondLst>
                                    <p:cond delay="0"/>
                                  </p:stCondLst>
                                  <p:childTnLst>
                                    <p:anim calcmode="lin" valueType="num">
                                      <p:cBhvr>
                                        <p:cTn id="26" dur="500"/>
                                        <p:tgtEl>
                                          <p:spTgt spid="69636"/>
                                        </p:tgtEl>
                                        <p:attrNameLst>
                                          <p:attrName>ppt_w</p:attrName>
                                        </p:attrNameLst>
                                      </p:cBhvr>
                                      <p:tavLst>
                                        <p:tav tm="0">
                                          <p:val>
                                            <p:strVal val="ppt_w"/>
                                          </p:val>
                                        </p:tav>
                                        <p:tav tm="100000">
                                          <p:val>
                                            <p:fltVal val="0"/>
                                          </p:val>
                                        </p:tav>
                                      </p:tavLst>
                                    </p:anim>
                                    <p:anim calcmode="lin" valueType="num">
                                      <p:cBhvr>
                                        <p:cTn id="27" dur="500"/>
                                        <p:tgtEl>
                                          <p:spTgt spid="69636"/>
                                        </p:tgtEl>
                                        <p:attrNameLst>
                                          <p:attrName>ppt_h</p:attrName>
                                        </p:attrNameLst>
                                      </p:cBhvr>
                                      <p:tavLst>
                                        <p:tav tm="0">
                                          <p:val>
                                            <p:strVal val="ppt_h"/>
                                          </p:val>
                                        </p:tav>
                                        <p:tav tm="100000">
                                          <p:val>
                                            <p:fltVal val="0"/>
                                          </p:val>
                                        </p:tav>
                                      </p:tavLst>
                                    </p:anim>
                                    <p:animEffect transition="out" filter="fade">
                                      <p:cBhvr>
                                        <p:cTn id="28" dur="500"/>
                                        <p:tgtEl>
                                          <p:spTgt spid="69636"/>
                                        </p:tgtEl>
                                      </p:cBhvr>
                                    </p:animEffect>
                                    <p:set>
                                      <p:cBhvr>
                                        <p:cTn id="29" dur="1" fill="hold">
                                          <p:stCondLst>
                                            <p:cond delay="499"/>
                                          </p:stCondLst>
                                        </p:cTn>
                                        <p:tgtEl>
                                          <p:spTgt spid="696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animBg="1"/>
      <p:bldP spid="69636"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524000" y="-6243"/>
            <a:ext cx="9144000" cy="6771084"/>
          </a:xfrm>
          <a:prstGeom prst="rect">
            <a:avLst/>
          </a:prstGeom>
        </p:spPr>
        <p:txBody>
          <a:bodyPr wrap="square">
            <a:spAutoFit/>
          </a:bodyPr>
          <a:lstStyle/>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"This is not possible"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9180062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24000" y="5025"/>
            <a:ext cx="9324528" cy="6986528"/>
          </a:xfrm>
          <a:prstGeom prst="rect">
            <a:avLst/>
          </a:prstGeom>
        </p:spPr>
        <p:txBody>
          <a:bodyPr wrap="square">
            <a:spAutoFit/>
          </a:bodyPr>
          <a:lstStyle/>
          <a:p>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подсчет цифр, символов-разделителей и прочих символов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'1'</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'3'</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'4'</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'5'</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'6'</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'7'</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'8'</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'9'</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whitespaces: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other: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7712558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defRPr/>
            </a:pPr>
            <a:r>
              <a:rPr lang="ru-RU"/>
              <a:t>Циклическое выполнение</a:t>
            </a:r>
          </a:p>
        </p:txBody>
      </p:sp>
      <p:sp>
        <p:nvSpPr>
          <p:cNvPr id="58371" name="Текст 3"/>
          <p:cNvSpPr>
            <a:spLocks noGrp="1"/>
          </p:cNvSpPr>
          <p:nvPr>
            <p:ph type="body" idx="1"/>
          </p:nvPr>
        </p:nvSpPr>
        <p:spPr>
          <a:xfrm>
            <a:off x="2054225" y="2705101"/>
            <a:ext cx="7772400" cy="1509713"/>
          </a:xfrm>
        </p:spPr>
        <p:txBody>
          <a:bodyPr/>
          <a:lstStyle/>
          <a:p>
            <a:pPr eaLnBrk="1" hangingPunct="1"/>
            <a:endParaRPr lang="ru-RU"/>
          </a:p>
        </p:txBody>
      </p:sp>
    </p:spTree>
    <p:custDataLst>
      <p:tags r:id="rId1"/>
    </p:custDataLst>
    <p:extLst>
      <p:ext uri="{BB962C8B-B14F-4D97-AF65-F5344CB8AC3E}">
        <p14:creationId xmlns:p14="http://schemas.microsoft.com/office/powerpoint/2010/main" val="16228862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pPr>
              <a:defRPr/>
            </a:pPr>
            <a:r>
              <a:rPr lang="ru-RU"/>
              <a:t>Что такое циклическое выполнение</a:t>
            </a:r>
          </a:p>
        </p:txBody>
      </p:sp>
      <p:sp>
        <p:nvSpPr>
          <p:cNvPr id="10243" name="Rectangle 3"/>
          <p:cNvSpPr>
            <a:spLocks noGrp="1" noChangeArrowheads="1"/>
          </p:cNvSpPr>
          <p:nvPr>
            <p:ph idx="1"/>
          </p:nvPr>
        </p:nvSpPr>
        <p:spPr/>
        <p:txBody>
          <a:bodyPr/>
          <a:lstStyle/>
          <a:p>
            <a:pPr eaLnBrk="1" hangingPunct="1">
              <a:lnSpc>
                <a:spcPct val="90000"/>
              </a:lnSpc>
            </a:pPr>
            <a:r>
              <a:rPr lang="ru-RU" b="1" dirty="0">
                <a:solidFill>
                  <a:srgbClr val="FF0000"/>
                </a:solidFill>
              </a:rPr>
              <a:t>Цикл</a:t>
            </a:r>
            <a:r>
              <a:rPr lang="ru-RU" dirty="0"/>
              <a:t> – последовательность из нескольких операторов, указываемая в программе один раз, которая выполняется несколько раз подряд</a:t>
            </a:r>
          </a:p>
          <a:p>
            <a:pPr lvl="1" eaLnBrk="1" hangingPunct="1">
              <a:lnSpc>
                <a:spcPct val="90000"/>
              </a:lnSpc>
            </a:pPr>
            <a:r>
              <a:rPr lang="ru-RU" dirty="0"/>
              <a:t>Допускается существование </a:t>
            </a:r>
            <a:r>
              <a:rPr lang="ru-RU" b="1" dirty="0">
                <a:solidFill>
                  <a:srgbClr val="FF0000"/>
                </a:solidFill>
              </a:rPr>
              <a:t>бесконечного цикла</a:t>
            </a:r>
          </a:p>
          <a:p>
            <a:pPr eaLnBrk="1" hangingPunct="1">
              <a:lnSpc>
                <a:spcPct val="90000"/>
              </a:lnSpc>
            </a:pPr>
            <a:r>
              <a:rPr lang="ru-RU" b="1" dirty="0">
                <a:solidFill>
                  <a:srgbClr val="FF0000"/>
                </a:solidFill>
              </a:rPr>
              <a:t>Тело цикла</a:t>
            </a:r>
            <a:r>
              <a:rPr lang="ru-RU" dirty="0">
                <a:solidFill>
                  <a:srgbClr val="FF0000"/>
                </a:solidFill>
              </a:rPr>
              <a:t> </a:t>
            </a:r>
            <a:r>
              <a:rPr lang="ru-RU" dirty="0"/>
              <a:t>- последовательность операторов, предназначенная для многократного выполнения в цикле</a:t>
            </a:r>
          </a:p>
        </p:txBody>
      </p:sp>
    </p:spTree>
    <p:custDataLst>
      <p:tags r:id="rId1"/>
    </p:custDataLst>
    <p:extLst>
      <p:ext uri="{BB962C8B-B14F-4D97-AF65-F5344CB8AC3E}">
        <p14:creationId xmlns:p14="http://schemas.microsoft.com/office/powerpoint/2010/main" val="45597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20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fade">
                                      <p:cBhvr>
                                        <p:cTn id="15" dur="20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Логические константы</a:t>
            </a:r>
          </a:p>
        </p:txBody>
      </p:sp>
      <p:sp>
        <p:nvSpPr>
          <p:cNvPr id="3" name="Содержимое 2"/>
          <p:cNvSpPr>
            <a:spLocks noGrp="1"/>
          </p:cNvSpPr>
          <p:nvPr>
            <p:ph idx="1"/>
          </p:nvPr>
        </p:nvSpPr>
        <p:spPr/>
        <p:txBody>
          <a:bodyPr/>
          <a:lstStyle/>
          <a:p>
            <a:r>
              <a:rPr lang="ru-RU" dirty="0"/>
              <a:t>Логическая константа</a:t>
            </a:r>
            <a:r>
              <a:rPr lang="en-US" dirty="0"/>
              <a:t> </a:t>
            </a:r>
            <a:r>
              <a:rPr lang="en-US" b="1" dirty="0"/>
              <a:t>true</a:t>
            </a:r>
            <a:r>
              <a:rPr lang="en-US" dirty="0"/>
              <a:t> </a:t>
            </a:r>
            <a:r>
              <a:rPr lang="ru-RU" dirty="0"/>
              <a:t>служит для обозначения логического значения «Истина», а константа </a:t>
            </a:r>
            <a:r>
              <a:rPr lang="en-US" b="1" dirty="0"/>
              <a:t>false</a:t>
            </a:r>
            <a:r>
              <a:rPr lang="en-US" dirty="0"/>
              <a:t> – </a:t>
            </a:r>
            <a:r>
              <a:rPr lang="ru-RU" dirty="0"/>
              <a:t>значения «Ложь»</a:t>
            </a:r>
            <a:endParaRPr lang="en-US" dirty="0"/>
          </a:p>
        </p:txBody>
      </p:sp>
    </p:spTree>
    <p:extLst>
      <p:ext uri="{BB962C8B-B14F-4D97-AF65-F5344CB8AC3E}">
        <p14:creationId xmlns:p14="http://schemas.microsoft.com/office/powerpoint/2010/main" val="229619974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pPr>
              <a:defRPr/>
            </a:pPr>
            <a:r>
              <a:rPr lang="ru-RU"/>
              <a:t>Циклическое выполнение в языке Си</a:t>
            </a:r>
          </a:p>
        </p:txBody>
      </p:sp>
      <p:sp>
        <p:nvSpPr>
          <p:cNvPr id="7171" name="Rectangle 3"/>
          <p:cNvSpPr>
            <a:spLocks noGrp="1" noChangeArrowheads="1"/>
          </p:cNvSpPr>
          <p:nvPr>
            <p:ph idx="1"/>
          </p:nvPr>
        </p:nvSpPr>
        <p:spPr/>
        <p:txBody>
          <a:bodyPr>
            <a:normAutofit/>
          </a:bodyPr>
          <a:lstStyle/>
          <a:p>
            <a:pPr eaLnBrk="1" hangingPunct="1"/>
            <a:r>
              <a:rPr lang="ru-RU" sz="2800"/>
              <a:t>Циклическое выполнение в языке Си осуществляется при использовании следующих операторов цикла:</a:t>
            </a:r>
          </a:p>
          <a:p>
            <a:pPr lvl="1" eaLnBrk="1" hangingPunct="1"/>
            <a:r>
              <a:rPr lang="en-US"/>
              <a:t>while</a:t>
            </a:r>
          </a:p>
          <a:p>
            <a:pPr lvl="1" eaLnBrk="1" hangingPunct="1"/>
            <a:r>
              <a:rPr lang="en-US"/>
              <a:t>for</a:t>
            </a:r>
          </a:p>
          <a:p>
            <a:pPr lvl="1" eaLnBrk="1" hangingPunct="1"/>
            <a:r>
              <a:rPr lang="en-US"/>
              <a:t>do..while</a:t>
            </a:r>
            <a:endParaRPr lang="ru-RU"/>
          </a:p>
          <a:p>
            <a:pPr eaLnBrk="1" hangingPunct="1"/>
            <a:r>
              <a:rPr lang="ru-RU" sz="2800"/>
              <a:t>Внутри циклов могут использоваться операторы управления работой цикла:</a:t>
            </a:r>
          </a:p>
          <a:p>
            <a:pPr lvl="1" eaLnBrk="1" hangingPunct="1"/>
            <a:r>
              <a:rPr lang="en-US" b="1"/>
              <a:t>break</a:t>
            </a:r>
            <a:r>
              <a:rPr lang="ru-RU"/>
              <a:t> для досрочного выхода из цикла</a:t>
            </a:r>
            <a:endParaRPr lang="en-US"/>
          </a:p>
          <a:p>
            <a:pPr lvl="1" eaLnBrk="1" hangingPunct="1"/>
            <a:r>
              <a:rPr lang="en-US" b="1"/>
              <a:t>continue</a:t>
            </a:r>
            <a:r>
              <a:rPr lang="ru-RU"/>
              <a:t> для пропуска текущей итерации</a:t>
            </a:r>
          </a:p>
        </p:txBody>
      </p:sp>
    </p:spTree>
    <p:custDataLst>
      <p:tags r:id="rId1"/>
    </p:custDataLst>
    <p:extLst>
      <p:ext uri="{BB962C8B-B14F-4D97-AF65-F5344CB8AC3E}">
        <p14:creationId xmlns:p14="http://schemas.microsoft.com/office/powerpoint/2010/main" val="38819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20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2000"/>
                                        <p:tgtEl>
                                          <p:spTgt spid="71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20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20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ru-RU"/>
              <a:t>Оператор </a:t>
            </a:r>
            <a:r>
              <a:rPr lang="en-US"/>
              <a:t>while</a:t>
            </a:r>
            <a:endParaRPr lang="ru-RU"/>
          </a:p>
        </p:txBody>
      </p:sp>
      <p:sp>
        <p:nvSpPr>
          <p:cNvPr id="9219" name="Rectangle 3"/>
          <p:cNvSpPr>
            <a:spLocks noGrp="1" noChangeArrowheads="1"/>
          </p:cNvSpPr>
          <p:nvPr>
            <p:ph idx="1"/>
          </p:nvPr>
        </p:nvSpPr>
        <p:spPr/>
        <p:txBody>
          <a:bodyPr/>
          <a:lstStyle/>
          <a:p>
            <a:pPr eaLnBrk="1" hangingPunct="1">
              <a:lnSpc>
                <a:spcPct val="90000"/>
              </a:lnSpc>
            </a:pPr>
            <a:r>
              <a:rPr lang="ru-RU" sz="2800" dirty="0"/>
              <a:t>Оператор </a:t>
            </a:r>
            <a:r>
              <a:rPr lang="en-US" sz="2800" b="1" dirty="0">
                <a:solidFill>
                  <a:srgbClr val="FF0000"/>
                </a:solidFill>
              </a:rPr>
              <a:t>while</a:t>
            </a:r>
            <a:r>
              <a:rPr lang="en-US" sz="2800" dirty="0"/>
              <a:t> </a:t>
            </a:r>
            <a:r>
              <a:rPr lang="ru-RU" sz="2800" dirty="0"/>
              <a:t>служит для организации </a:t>
            </a:r>
            <a:r>
              <a:rPr lang="ru-RU" sz="2800" b="1" dirty="0">
                <a:solidFill>
                  <a:srgbClr val="FF0000"/>
                </a:solidFill>
              </a:rPr>
              <a:t>циклов с предусловием</a:t>
            </a:r>
            <a:endParaRPr lang="ru-RU" sz="2800" dirty="0">
              <a:solidFill>
                <a:srgbClr val="FF0000"/>
              </a:solidFill>
            </a:endParaRPr>
          </a:p>
          <a:p>
            <a:pPr lvl="1" eaLnBrk="1" hangingPunct="1">
              <a:lnSpc>
                <a:spcPct val="90000"/>
              </a:lnSpc>
            </a:pPr>
            <a:r>
              <a:rPr lang="ru-RU" dirty="0"/>
              <a:t>цикл, который выполняется, пока истинно некоторое условие, указанное перед его началом</a:t>
            </a:r>
          </a:p>
          <a:p>
            <a:pPr eaLnBrk="1" hangingPunct="1">
              <a:lnSpc>
                <a:spcPct val="90000"/>
              </a:lnSpc>
            </a:pPr>
            <a:r>
              <a:rPr lang="ru-RU" sz="2800" dirty="0"/>
              <a:t>Синтаксис</a:t>
            </a:r>
          </a:p>
          <a:p>
            <a:pPr lvl="1" eaLnBrk="1" hangingPunct="1">
              <a:lnSpc>
                <a:spcPct val="90000"/>
              </a:lnSpc>
            </a:pPr>
            <a:r>
              <a:rPr lang="en-US" b="1" dirty="0">
                <a:latin typeface="Courier New" pitchFamily="49" charset="0"/>
              </a:rPr>
              <a:t>while (</a:t>
            </a:r>
            <a:r>
              <a:rPr lang="ru-RU" b="1" i="1" dirty="0">
                <a:latin typeface="Courier New" pitchFamily="49" charset="0"/>
              </a:rPr>
              <a:t>выражение</a:t>
            </a:r>
            <a:r>
              <a:rPr lang="ru-RU" b="1" dirty="0">
                <a:latin typeface="Courier New" pitchFamily="49" charset="0"/>
              </a:rPr>
              <a:t>)</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p>
          <a:p>
            <a:pPr lvl="1" eaLnBrk="1" hangingPunct="1">
              <a:lnSpc>
                <a:spcPct val="90000"/>
              </a:lnSpc>
            </a:pPr>
            <a:r>
              <a:rPr lang="ru-RU" b="1" i="1" dirty="0"/>
              <a:t>Инструкция</a:t>
            </a:r>
            <a:r>
              <a:rPr lang="ru-RU" dirty="0"/>
              <a:t> (тело цикла) выполняется до тех пор, пока </a:t>
            </a:r>
            <a:r>
              <a:rPr lang="ru-RU" b="1" i="1" dirty="0"/>
              <a:t>выражение</a:t>
            </a:r>
            <a:r>
              <a:rPr lang="ru-RU" dirty="0"/>
              <a:t> принимает ненулевое значение</a:t>
            </a:r>
          </a:p>
        </p:txBody>
      </p:sp>
    </p:spTree>
    <p:custDataLst>
      <p:tags r:id="rId1"/>
    </p:custDataLst>
    <p:extLst>
      <p:ext uri="{BB962C8B-B14F-4D97-AF65-F5344CB8AC3E}">
        <p14:creationId xmlns:p14="http://schemas.microsoft.com/office/powerpoint/2010/main" val="238871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20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20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2000"/>
                                        <p:tgtEl>
                                          <p:spTgt spid="92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fade">
                                      <p:cBhvr>
                                        <p:cTn id="18" dur="2000"/>
                                        <p:tgtEl>
                                          <p:spTgt spid="92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20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a:defRPr/>
            </a:pPr>
            <a:r>
              <a:rPr lang="ru-RU" dirty="0"/>
              <a:t>Пример: нахождение наибольшего общего делителя</a:t>
            </a:r>
          </a:p>
        </p:txBody>
      </p:sp>
      <p:sp>
        <p:nvSpPr>
          <p:cNvPr id="2" name="Прямоугольник 1"/>
          <p:cNvSpPr/>
          <p:nvPr/>
        </p:nvSpPr>
        <p:spPr>
          <a:xfrm>
            <a:off x="1966257" y="1628800"/>
            <a:ext cx="8229600" cy="2677656"/>
          </a:xfrm>
          <a:prstGeom prst="rect">
            <a:avLst/>
          </a:prstGeom>
        </p:spPr>
        <p:txBody>
          <a:bodyPr wrap="square">
            <a:spAutoFit/>
          </a:bodyPr>
          <a:lstStyle/>
          <a:p>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Поиск наибольшего общего делителя чисел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и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714;</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312;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"Greatest Common Denominator of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is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880000"/>
                </a:solidFill>
                <a:latin typeface="Consolas" panose="020B0609020204030204" pitchFamily="49" charset="0"/>
                <a:ea typeface="Calibri" panose="020F0502020204030204" pitchFamily="34" charset="0"/>
                <a:cs typeface="Consolas" panose="020B0609020204030204" pitchFamily="49" charset="0"/>
              </a:rPr>
              <a:t>swap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max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1u)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
        <p:nvSpPr>
          <p:cNvPr id="4" name="TextBox 3">
            <a:extLst>
              <a:ext uri="{FF2B5EF4-FFF2-40B4-BE49-F238E27FC236}">
                <a16:creationId xmlns:a16="http://schemas.microsoft.com/office/drawing/2014/main" id="{7AB123A6-CC4F-45AF-CF46-07A71540C40F}"/>
              </a:ext>
            </a:extLst>
          </p:cNvPr>
          <p:cNvSpPr txBox="1"/>
          <p:nvPr/>
        </p:nvSpPr>
        <p:spPr>
          <a:xfrm>
            <a:off x="4691336" y="6361870"/>
            <a:ext cx="5976664" cy="369332"/>
          </a:xfrm>
          <a:prstGeom prst="rect">
            <a:avLst/>
          </a:prstGeom>
          <a:noFill/>
        </p:spPr>
        <p:txBody>
          <a:bodyPr wrap="square">
            <a:spAutoFit/>
          </a:bodyPr>
          <a:lstStyle/>
          <a:p>
            <a:pPr algn="r"/>
            <a:r>
              <a:rPr lang="ru-RU" dirty="0">
                <a:hlinkClick r:id="rId4"/>
              </a:rPr>
              <a:t>https://wandbox.org/permlink/my9fQ0kMTYnQd88k</a:t>
            </a:r>
            <a:endParaRPr lang="ru-RU" dirty="0"/>
          </a:p>
        </p:txBody>
      </p:sp>
      <p:sp>
        <p:nvSpPr>
          <p:cNvPr id="6" name="TextBox 5">
            <a:extLst>
              <a:ext uri="{FF2B5EF4-FFF2-40B4-BE49-F238E27FC236}">
                <a16:creationId xmlns:a16="http://schemas.microsoft.com/office/drawing/2014/main" id="{3FFCB5AB-12DE-C868-C988-5DD86D16A6C9}"/>
              </a:ext>
            </a:extLst>
          </p:cNvPr>
          <p:cNvSpPr txBox="1"/>
          <p:nvPr/>
        </p:nvSpPr>
        <p:spPr>
          <a:xfrm>
            <a:off x="1950040" y="4780164"/>
            <a:ext cx="7530336" cy="369332"/>
          </a:xfrm>
          <a:prstGeom prst="rect">
            <a:avLst/>
          </a:prstGeom>
          <a:solidFill>
            <a:schemeClr val="tx1"/>
          </a:solidFill>
        </p:spPr>
        <p:txBody>
          <a:bodyPr wrap="square" rtlCol="0">
            <a:spAutoFit/>
          </a:bodyPr>
          <a:lstStyle/>
          <a:p>
            <a:r>
              <a:rPr lang="en-US" dirty="0">
                <a:solidFill>
                  <a:schemeClr val="bg1"/>
                </a:solidFill>
                <a:latin typeface="Consolas" panose="020B0609020204030204" pitchFamily="49" charset="0"/>
              </a:rPr>
              <a:t>Greatest Common Denominator of 714 and 312 is 6</a:t>
            </a:r>
            <a:endParaRPr lang="ru-RU" dirty="0">
              <a:solidFill>
                <a:schemeClr val="bg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3568679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ru-RU"/>
              <a:t>Оператор </a:t>
            </a:r>
            <a:r>
              <a:rPr lang="en-US"/>
              <a:t>for</a:t>
            </a:r>
            <a:endParaRPr lang="ru-RU"/>
          </a:p>
        </p:txBody>
      </p:sp>
      <p:sp>
        <p:nvSpPr>
          <p:cNvPr id="15363" name="Rectangle 3"/>
          <p:cNvSpPr>
            <a:spLocks noGrp="1" noChangeArrowheads="1"/>
          </p:cNvSpPr>
          <p:nvPr>
            <p:ph idx="1"/>
          </p:nvPr>
        </p:nvSpPr>
        <p:spPr/>
        <p:txBody>
          <a:bodyPr/>
          <a:lstStyle/>
          <a:p>
            <a:pPr eaLnBrk="1" hangingPunct="1">
              <a:lnSpc>
                <a:spcPct val="80000"/>
              </a:lnSpc>
            </a:pPr>
            <a:r>
              <a:rPr lang="ru-RU" sz="2400"/>
              <a:t>Оператор </a:t>
            </a:r>
            <a:r>
              <a:rPr lang="en-US" sz="2400" b="1">
                <a:solidFill>
                  <a:schemeClr val="hlink"/>
                </a:solidFill>
              </a:rPr>
              <a:t>for</a:t>
            </a:r>
            <a:r>
              <a:rPr lang="en-US" sz="2400"/>
              <a:t> </a:t>
            </a:r>
            <a:r>
              <a:rPr lang="ru-RU" sz="2400"/>
              <a:t>служит для организации </a:t>
            </a:r>
            <a:r>
              <a:rPr lang="ru-RU" sz="2400" b="1">
                <a:solidFill>
                  <a:schemeClr val="hlink"/>
                </a:solidFill>
              </a:rPr>
              <a:t>циклов со счетчиком</a:t>
            </a:r>
            <a:endParaRPr lang="en-US" sz="2400" b="1"/>
          </a:p>
          <a:p>
            <a:pPr eaLnBrk="1" hangingPunct="1">
              <a:lnSpc>
                <a:spcPct val="80000"/>
              </a:lnSpc>
            </a:pPr>
            <a:r>
              <a:rPr lang="ru-RU" sz="2400"/>
              <a:t>Синтаксис</a:t>
            </a:r>
          </a:p>
          <a:p>
            <a:pPr lvl="1" eaLnBrk="1" hangingPunct="1">
              <a:lnSpc>
                <a:spcPct val="80000"/>
              </a:lnSpc>
            </a:pPr>
            <a:r>
              <a:rPr lang="en-US" sz="2000" b="1">
                <a:latin typeface="Courier New" pitchFamily="49" charset="0"/>
              </a:rPr>
              <a:t>for (</a:t>
            </a:r>
            <a:r>
              <a:rPr lang="ru-RU" sz="2000" b="1" i="1">
                <a:latin typeface="Courier New" pitchFamily="49" charset="0"/>
              </a:rPr>
              <a:t>выр1</a:t>
            </a:r>
            <a:r>
              <a:rPr lang="en-US" sz="2000" b="1">
                <a:latin typeface="Courier New" pitchFamily="49" charset="0"/>
              </a:rPr>
              <a:t>; </a:t>
            </a:r>
            <a:r>
              <a:rPr lang="ru-RU" sz="2000" b="1" i="1">
                <a:latin typeface="Courier New" pitchFamily="49" charset="0"/>
              </a:rPr>
              <a:t>выр2</a:t>
            </a:r>
            <a:r>
              <a:rPr lang="en-US" sz="2000" b="1">
                <a:latin typeface="Courier New" pitchFamily="49" charset="0"/>
              </a:rPr>
              <a:t>;</a:t>
            </a:r>
            <a:r>
              <a:rPr lang="ru-RU" sz="2000" b="1">
                <a:latin typeface="Courier New" pitchFamily="49" charset="0"/>
              </a:rPr>
              <a:t> </a:t>
            </a:r>
            <a:r>
              <a:rPr lang="ru-RU" sz="2000" b="1" i="1">
                <a:latin typeface="Courier New" pitchFamily="49" charset="0"/>
              </a:rPr>
              <a:t>выр3</a:t>
            </a:r>
            <a:r>
              <a:rPr lang="ru-RU" sz="2000" b="1">
                <a:latin typeface="Courier New" pitchFamily="49" charset="0"/>
              </a:rPr>
              <a:t>)</a:t>
            </a:r>
            <a:br>
              <a:rPr lang="ru-RU" sz="2000" b="1">
                <a:latin typeface="Courier New" pitchFamily="49" charset="0"/>
              </a:rPr>
            </a:br>
            <a:r>
              <a:rPr lang="ru-RU" sz="2000" b="1">
                <a:latin typeface="Courier New" pitchFamily="49" charset="0"/>
              </a:rPr>
              <a:t>    </a:t>
            </a:r>
            <a:r>
              <a:rPr lang="ru-RU" sz="2000" b="1" i="1">
                <a:latin typeface="Courier New" pitchFamily="49" charset="0"/>
              </a:rPr>
              <a:t>инструкция</a:t>
            </a:r>
          </a:p>
          <a:p>
            <a:pPr lvl="1" eaLnBrk="1" hangingPunct="1">
              <a:lnSpc>
                <a:spcPct val="80000"/>
              </a:lnSpc>
            </a:pPr>
            <a:r>
              <a:rPr lang="ru-RU" sz="2000" b="1" i="1"/>
              <a:t>Выражение1</a:t>
            </a:r>
            <a:r>
              <a:rPr lang="ru-RU" sz="2000"/>
              <a:t> выполняется один раз перед началом цикла </a:t>
            </a:r>
          </a:p>
          <a:p>
            <a:pPr lvl="2" eaLnBrk="1" hangingPunct="1">
              <a:lnSpc>
                <a:spcPct val="80000"/>
              </a:lnSpc>
            </a:pPr>
            <a:r>
              <a:rPr lang="ru-RU" sz="1800"/>
              <a:t>Например, оператор инициализации счетчика цикла</a:t>
            </a:r>
          </a:p>
          <a:p>
            <a:pPr lvl="1" eaLnBrk="1" hangingPunct="1">
              <a:lnSpc>
                <a:spcPct val="80000"/>
              </a:lnSpc>
            </a:pPr>
            <a:r>
              <a:rPr lang="ru-RU" sz="2000"/>
              <a:t>Выполнение </a:t>
            </a:r>
            <a:r>
              <a:rPr lang="ru-RU" sz="2000" b="1" i="1"/>
              <a:t>инструкции</a:t>
            </a:r>
            <a:r>
              <a:rPr lang="ru-RU" sz="2000"/>
              <a:t> (тело цикла) продолжается до тех пор, пока </a:t>
            </a:r>
            <a:r>
              <a:rPr lang="ru-RU" sz="2000" b="1" i="1"/>
              <a:t>выражение2</a:t>
            </a:r>
            <a:r>
              <a:rPr lang="ru-RU" sz="2000"/>
              <a:t> имеет ненулевое значение</a:t>
            </a:r>
            <a:endParaRPr lang="en-US" sz="2000"/>
          </a:p>
          <a:p>
            <a:pPr lvl="2" eaLnBrk="1" hangingPunct="1">
              <a:lnSpc>
                <a:spcPct val="80000"/>
              </a:lnSpc>
            </a:pPr>
            <a:r>
              <a:rPr lang="ru-RU" sz="1800"/>
              <a:t>если </a:t>
            </a:r>
            <a:r>
              <a:rPr lang="ru-RU" sz="1800" b="1" i="1"/>
              <a:t>выражение2</a:t>
            </a:r>
            <a:r>
              <a:rPr lang="ru-RU" sz="1800"/>
              <a:t> отсутствует, то выполнение цикла продолжается </a:t>
            </a:r>
            <a:r>
              <a:rPr lang="ru-RU" sz="1800">
                <a:solidFill>
                  <a:srgbClr val="FF0000"/>
                </a:solidFill>
              </a:rPr>
              <a:t>бесконечно</a:t>
            </a:r>
            <a:endParaRPr lang="en-US" sz="1800">
              <a:solidFill>
                <a:srgbClr val="FF0000"/>
              </a:solidFill>
            </a:endParaRPr>
          </a:p>
          <a:p>
            <a:pPr lvl="1" eaLnBrk="1" hangingPunct="1">
              <a:lnSpc>
                <a:spcPct val="80000"/>
              </a:lnSpc>
            </a:pPr>
            <a:r>
              <a:rPr lang="ru-RU" sz="2000"/>
              <a:t>После каждой итерации цикла выполняется </a:t>
            </a:r>
            <a:r>
              <a:rPr lang="ru-RU" sz="2000" b="1" i="1"/>
              <a:t>выражение3</a:t>
            </a:r>
          </a:p>
          <a:p>
            <a:pPr lvl="2" eaLnBrk="1" hangingPunct="1">
              <a:lnSpc>
                <a:spcPct val="80000"/>
              </a:lnSpc>
            </a:pPr>
            <a:r>
              <a:rPr lang="ru-RU" sz="1800"/>
              <a:t>Например, изменение счетчика цикла</a:t>
            </a:r>
          </a:p>
        </p:txBody>
      </p:sp>
    </p:spTree>
    <p:custDataLst>
      <p:tags r:id="rId1"/>
    </p:custDataLst>
    <p:extLst>
      <p:ext uri="{BB962C8B-B14F-4D97-AF65-F5344CB8AC3E}">
        <p14:creationId xmlns:p14="http://schemas.microsoft.com/office/powerpoint/2010/main" val="32505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2000"/>
                                        <p:tgtEl>
                                          <p:spTgt spid="1536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fade">
                                      <p:cBhvr>
                                        <p:cTn id="25" dur="2000"/>
                                        <p:tgtEl>
                                          <p:spTgt spid="153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fade">
                                      <p:cBhvr>
                                        <p:cTn id="30" dur="2000"/>
                                        <p:tgtEl>
                                          <p:spTgt spid="1536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363">
                                            <p:txEl>
                                              <p:pRg st="6" end="6"/>
                                            </p:txEl>
                                          </p:spTgt>
                                        </p:tgtEl>
                                        <p:attrNameLst>
                                          <p:attrName>style.visibility</p:attrName>
                                        </p:attrNameLst>
                                      </p:cBhvr>
                                      <p:to>
                                        <p:strVal val="visible"/>
                                      </p:to>
                                    </p:set>
                                    <p:animEffect transition="in" filter="fade">
                                      <p:cBhvr>
                                        <p:cTn id="33" dur="2000"/>
                                        <p:tgtEl>
                                          <p:spTgt spid="1536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fade">
                                      <p:cBhvr>
                                        <p:cTn id="38" dur="2000"/>
                                        <p:tgtEl>
                                          <p:spTgt spid="1536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fade">
                                      <p:cBhvr>
                                        <p:cTn id="41" dur="20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ru-RU" dirty="0"/>
              <a:t>Простой цикл </a:t>
            </a:r>
            <a:r>
              <a:rPr lang="en-US" dirty="0"/>
              <a:t>for</a:t>
            </a:r>
            <a:endParaRPr lang="ru-RU" dirty="0"/>
          </a:p>
        </p:txBody>
      </p:sp>
      <p:sp>
        <p:nvSpPr>
          <p:cNvPr id="2" name="Прямоугольник 1"/>
          <p:cNvSpPr/>
          <p:nvPr/>
        </p:nvSpPr>
        <p:spPr>
          <a:xfrm>
            <a:off x="1847528" y="2132856"/>
            <a:ext cx="7128792" cy="3539430"/>
          </a:xfrm>
          <a:prstGeom prst="rect">
            <a:avLst/>
          </a:prstGeom>
        </p:spPr>
        <p:txBody>
          <a:bodyPr wrap="square">
            <a:spAutoFit/>
          </a:bodyPr>
          <a:lstStyle/>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Выводит 0, 1, 2, 3, 4, 5, 6, 7, 8, 9,</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Область видимости переменной i ограничена телом цикла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&gt;=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28199150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Range-based for</a:t>
            </a:r>
            <a:endParaRPr lang="ru-RU" dirty="0"/>
          </a:p>
        </p:txBody>
      </p:sp>
      <p:sp>
        <p:nvSpPr>
          <p:cNvPr id="3" name="Объект 2"/>
          <p:cNvSpPr>
            <a:spLocks noGrp="1"/>
          </p:cNvSpPr>
          <p:nvPr>
            <p:ph idx="1"/>
          </p:nvPr>
        </p:nvSpPr>
        <p:spPr/>
        <p:txBody>
          <a:bodyPr/>
          <a:lstStyle/>
          <a:p>
            <a:r>
              <a:rPr lang="ru-RU" dirty="0"/>
              <a:t>Версия цикла </a:t>
            </a:r>
            <a:r>
              <a:rPr lang="en-US" dirty="0"/>
              <a:t>for</a:t>
            </a:r>
            <a:r>
              <a:rPr lang="ru-RU" dirty="0"/>
              <a:t>, предназначенная для перебора элементов некоторого диапазона</a:t>
            </a:r>
          </a:p>
          <a:p>
            <a:pPr lvl="1"/>
            <a:r>
              <a:rPr lang="ru-RU" dirty="0"/>
              <a:t>Массивы, строки, контейнеры</a:t>
            </a:r>
            <a:r>
              <a:rPr lang="en-US" dirty="0"/>
              <a:t> </a:t>
            </a:r>
            <a:r>
              <a:rPr lang="ru-RU" dirty="0"/>
              <a:t>стандартной библиотеки, пользовательские типы данных</a:t>
            </a:r>
          </a:p>
          <a:p>
            <a:r>
              <a:rPr lang="ru-RU" dirty="0"/>
              <a:t>Синтаксис:</a:t>
            </a:r>
          </a:p>
          <a:p>
            <a:pPr lvl="1"/>
            <a:r>
              <a:rPr lang="en-US" dirty="0"/>
              <a:t>for (</a:t>
            </a:r>
            <a:r>
              <a:rPr lang="ru-RU" i="1" dirty="0"/>
              <a:t>тип</a:t>
            </a:r>
            <a:r>
              <a:rPr lang="ru-RU" dirty="0"/>
              <a:t> </a:t>
            </a:r>
            <a:r>
              <a:rPr lang="ru-RU" i="1" dirty="0"/>
              <a:t>идентификатор</a:t>
            </a:r>
            <a:r>
              <a:rPr lang="en-US" dirty="0"/>
              <a:t> : </a:t>
            </a:r>
            <a:r>
              <a:rPr lang="ru-RU" i="1" dirty="0"/>
              <a:t>диапазон</a:t>
            </a:r>
            <a:r>
              <a:rPr lang="ru-RU" dirty="0"/>
              <a:t>)</a:t>
            </a:r>
            <a:br>
              <a:rPr lang="ru-RU" dirty="0"/>
            </a:br>
            <a:r>
              <a:rPr lang="en-US" dirty="0"/>
              <a:t>    </a:t>
            </a:r>
            <a:r>
              <a:rPr lang="ru-RU" i="1" dirty="0"/>
              <a:t>инструкция</a:t>
            </a:r>
          </a:p>
        </p:txBody>
      </p:sp>
    </p:spTree>
    <p:extLst>
      <p:ext uri="{BB962C8B-B14F-4D97-AF65-F5344CB8AC3E}">
        <p14:creationId xmlns:p14="http://schemas.microsoft.com/office/powerpoint/2010/main" val="20874779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dirty="0"/>
              <a:t>Пример: обход элементов массива</a:t>
            </a:r>
          </a:p>
        </p:txBody>
      </p:sp>
      <p:sp>
        <p:nvSpPr>
          <p:cNvPr id="5" name="Прямоугольник 4"/>
          <p:cNvSpPr/>
          <p:nvPr/>
        </p:nvSpPr>
        <p:spPr>
          <a:xfrm>
            <a:off x="1950480" y="1700809"/>
            <a:ext cx="8538008" cy="3323987"/>
          </a:xfrm>
          <a:prstGeom prst="rect">
            <a:avLst/>
          </a:prstGeom>
        </p:spPr>
        <p:txBody>
          <a:bodyPr wrap="square">
            <a:spAutoFit/>
          </a:bodyPr>
          <a:lstStyle/>
          <a:p>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элементов массива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 10, 15, 17, 33, 18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"Array items: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tSum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tProduct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latin typeface="Consolas" panose="020B0609020204030204" pitchFamily="49" charset="0"/>
                <a:ea typeface="Calibri" panose="020F0502020204030204" pitchFamily="34" charset="0"/>
                <a:cs typeface="Consolas" panose="020B0609020204030204" pitchFamily="49" charset="0"/>
              </a:rPr>
              <a:t> </a:t>
            </a:r>
          </a:p>
        </p:txBody>
      </p:sp>
    </p:spTree>
    <p:extLst>
      <p:ext uri="{BB962C8B-B14F-4D97-AF65-F5344CB8AC3E}">
        <p14:creationId xmlns:p14="http://schemas.microsoft.com/office/powerpoint/2010/main" val="4665530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0"/>
            <a:ext cx="9144000" cy="5909310"/>
          </a:xfrm>
          <a:prstGeom prst="rect">
            <a:avLst/>
          </a:prstGeom>
        </p:spPr>
        <p:txBody>
          <a:bodyPr wrap="square">
            <a:spAutoFit/>
          </a:bodyPr>
          <a:lstStyle/>
          <a:p>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символов строки и контейнера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map</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"the quick brown fox jumps over the lazy dog"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Возращенное значение частоты встречаемости символа увеличиваем на 1</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 count]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count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
        <p:nvSpPr>
          <p:cNvPr id="4" name="TextBox 3">
            <a:extLst>
              <a:ext uri="{FF2B5EF4-FFF2-40B4-BE49-F238E27FC236}">
                <a16:creationId xmlns:a16="http://schemas.microsoft.com/office/drawing/2014/main" id="{D6700575-3607-28F8-8296-7FB1B1EE547D}"/>
              </a:ext>
            </a:extLst>
          </p:cNvPr>
          <p:cNvSpPr txBox="1"/>
          <p:nvPr/>
        </p:nvSpPr>
        <p:spPr>
          <a:xfrm>
            <a:off x="4727848" y="6178504"/>
            <a:ext cx="5940152" cy="369332"/>
          </a:xfrm>
          <a:prstGeom prst="rect">
            <a:avLst/>
          </a:prstGeom>
          <a:noFill/>
        </p:spPr>
        <p:txBody>
          <a:bodyPr wrap="square">
            <a:spAutoFit/>
          </a:bodyPr>
          <a:lstStyle/>
          <a:p>
            <a:pPr algn="r"/>
            <a:r>
              <a:rPr lang="ru-RU" dirty="0">
                <a:hlinkClick r:id="rId2"/>
              </a:rPr>
              <a:t>https://wandbox.org/permlink/csqbwTicfuvWkdHe</a:t>
            </a:r>
            <a:endParaRPr lang="ru-RU" dirty="0"/>
          </a:p>
        </p:txBody>
      </p:sp>
    </p:spTree>
    <p:extLst>
      <p:ext uri="{BB962C8B-B14F-4D97-AF65-F5344CB8AC3E}">
        <p14:creationId xmlns:p14="http://schemas.microsoft.com/office/powerpoint/2010/main" val="141636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3" end="13"/>
                                            </p:txEl>
                                          </p:spTgt>
                                        </p:tgtEl>
                                        <p:attrNameLst>
                                          <p:attrName>style.visibility</p:attrName>
                                        </p:attrNameLst>
                                      </p:cBhvr>
                                      <p:to>
                                        <p:strVal val="visible"/>
                                      </p:to>
                                    </p:set>
                                    <p:animEffect transition="in" filter="fade">
                                      <p:cBhvr>
                                        <p:cTn id="40" dur="500"/>
                                        <p:tgtEl>
                                          <p:spTgt spid="3">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8" end="18"/>
                                            </p:txEl>
                                          </p:spTgt>
                                        </p:tgtEl>
                                        <p:attrNameLst>
                                          <p:attrName>style.visibility</p:attrName>
                                        </p:attrNameLst>
                                      </p:cBhvr>
                                      <p:to>
                                        <p:strVal val="visible"/>
                                      </p:to>
                                    </p:set>
                                    <p:animEffect transition="in" filter="fade">
                                      <p:cBhvr>
                                        <p:cTn id="54" dur="500"/>
                                        <p:tgtEl>
                                          <p:spTgt spid="3">
                                            <p:txEl>
                                              <p:pRg st="18" end="1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9" end="19"/>
                                            </p:txEl>
                                          </p:spTgt>
                                        </p:tgtEl>
                                        <p:attrNameLst>
                                          <p:attrName>style.visibility</p:attrName>
                                        </p:attrNameLst>
                                      </p:cBhvr>
                                      <p:to>
                                        <p:strVal val="visible"/>
                                      </p:to>
                                    </p:set>
                                    <p:animEffect transition="in" filter="fade">
                                      <p:cBhvr>
                                        <p:cTn id="57" dur="500"/>
                                        <p:tgtEl>
                                          <p:spTgt spid="3">
                                            <p:txEl>
                                              <p:pRg st="19" end="1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ru-RU" dirty="0"/>
              <a:t>Оператор </a:t>
            </a:r>
            <a:r>
              <a:rPr lang="en-US" dirty="0"/>
              <a:t>do-while</a:t>
            </a:r>
            <a:endParaRPr lang="ru-RU" dirty="0"/>
          </a:p>
        </p:txBody>
      </p:sp>
      <p:sp>
        <p:nvSpPr>
          <p:cNvPr id="18435" name="Rectangle 3"/>
          <p:cNvSpPr>
            <a:spLocks noGrp="1" noChangeArrowheads="1"/>
          </p:cNvSpPr>
          <p:nvPr>
            <p:ph idx="1"/>
          </p:nvPr>
        </p:nvSpPr>
        <p:spPr/>
        <p:txBody>
          <a:bodyPr/>
          <a:lstStyle/>
          <a:p>
            <a:pPr eaLnBrk="1" hangingPunct="1">
              <a:lnSpc>
                <a:spcPct val="80000"/>
              </a:lnSpc>
            </a:pPr>
            <a:r>
              <a:rPr lang="ru-RU" sz="2800" dirty="0"/>
              <a:t>Оператор </a:t>
            </a:r>
            <a:r>
              <a:rPr lang="en-US" sz="2800" b="1" dirty="0">
                <a:solidFill>
                  <a:srgbClr val="FF0000"/>
                </a:solidFill>
              </a:rPr>
              <a:t>do-while</a:t>
            </a:r>
            <a:r>
              <a:rPr lang="en-US" sz="2800" dirty="0"/>
              <a:t> </a:t>
            </a:r>
            <a:r>
              <a:rPr lang="ru-RU" sz="2800" dirty="0"/>
              <a:t>служит для организации </a:t>
            </a:r>
            <a:r>
              <a:rPr lang="ru-RU" sz="2800" b="1" dirty="0">
                <a:solidFill>
                  <a:srgbClr val="FF0000"/>
                </a:solidFill>
              </a:rPr>
              <a:t>циклов с постусловием</a:t>
            </a:r>
          </a:p>
          <a:p>
            <a:pPr lvl="1" eaLnBrk="1" hangingPunct="1">
              <a:lnSpc>
                <a:spcPct val="80000"/>
              </a:lnSpc>
            </a:pPr>
            <a:r>
              <a:rPr lang="ru-RU" dirty="0"/>
              <a:t>цикл, в котором условие проверяется </a:t>
            </a:r>
            <a:r>
              <a:rPr lang="ru-RU" b="1" dirty="0">
                <a:solidFill>
                  <a:srgbClr val="FF0000"/>
                </a:solidFill>
              </a:rPr>
              <a:t>после</a:t>
            </a:r>
            <a:r>
              <a:rPr lang="ru-RU" dirty="0"/>
              <a:t> выполнения тела цикла</a:t>
            </a:r>
            <a:endParaRPr lang="en-US" dirty="0"/>
          </a:p>
          <a:p>
            <a:pPr lvl="1" eaLnBrk="1" hangingPunct="1">
              <a:lnSpc>
                <a:spcPct val="80000"/>
              </a:lnSpc>
            </a:pPr>
            <a:r>
              <a:rPr lang="ru-RU" dirty="0"/>
              <a:t>тело </a:t>
            </a:r>
            <a:r>
              <a:rPr lang="ru-RU" b="1" dirty="0">
                <a:solidFill>
                  <a:srgbClr val="FF0000"/>
                </a:solidFill>
              </a:rPr>
              <a:t>всегда выполняется</a:t>
            </a:r>
            <a:r>
              <a:rPr lang="ru-RU" dirty="0">
                <a:solidFill>
                  <a:srgbClr val="FF0000"/>
                </a:solidFill>
              </a:rPr>
              <a:t> </a:t>
            </a:r>
            <a:r>
              <a:rPr lang="ru-RU" dirty="0"/>
              <a:t>хотя бы один раз</a:t>
            </a:r>
          </a:p>
          <a:p>
            <a:pPr eaLnBrk="1" hangingPunct="1">
              <a:lnSpc>
                <a:spcPct val="80000"/>
              </a:lnSpc>
            </a:pPr>
            <a:r>
              <a:rPr lang="ru-RU" sz="2800" dirty="0"/>
              <a:t>Синтаксис</a:t>
            </a:r>
          </a:p>
          <a:p>
            <a:pPr lvl="1" eaLnBrk="1" hangingPunct="1">
              <a:lnSpc>
                <a:spcPct val="80000"/>
              </a:lnSpc>
            </a:pPr>
            <a:r>
              <a:rPr lang="ru-RU" b="1" dirty="0" err="1">
                <a:latin typeface="Courier New" pitchFamily="49" charset="0"/>
              </a:rPr>
              <a:t>do</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br>
              <a:rPr lang="ru-RU" b="1" i="1" dirty="0">
                <a:latin typeface="Courier New" pitchFamily="49" charset="0"/>
              </a:rPr>
            </a:br>
            <a:r>
              <a:rPr lang="ru-RU" b="1" dirty="0" err="1">
                <a:latin typeface="Courier New" pitchFamily="49" charset="0"/>
              </a:rPr>
              <a:t>while</a:t>
            </a:r>
            <a:r>
              <a:rPr lang="ru-RU" b="1" dirty="0">
                <a:latin typeface="Courier New" pitchFamily="49" charset="0"/>
              </a:rPr>
              <a:t> (</a:t>
            </a:r>
            <a:r>
              <a:rPr lang="ru-RU" b="1" i="1" dirty="0">
                <a:latin typeface="Courier New" pitchFamily="49" charset="0"/>
              </a:rPr>
              <a:t>выражение</a:t>
            </a:r>
            <a:r>
              <a:rPr lang="ru-RU" b="1" dirty="0">
                <a:latin typeface="Courier New" pitchFamily="49" charset="0"/>
              </a:rPr>
              <a:t>)</a:t>
            </a:r>
            <a:r>
              <a:rPr lang="en-US" b="1" dirty="0">
                <a:latin typeface="Courier New" pitchFamily="49" charset="0"/>
              </a:rPr>
              <a:t>;</a:t>
            </a:r>
          </a:p>
          <a:p>
            <a:pPr lvl="1" eaLnBrk="1" hangingPunct="1">
              <a:lnSpc>
                <a:spcPct val="80000"/>
              </a:lnSpc>
            </a:pPr>
            <a:r>
              <a:rPr lang="ru-RU" b="1" i="1" dirty="0"/>
              <a:t>Инструкция</a:t>
            </a:r>
            <a:r>
              <a:rPr lang="ru-RU" dirty="0"/>
              <a:t> выполняется до тех пор, пока </a:t>
            </a:r>
            <a:r>
              <a:rPr lang="ru-RU" b="1" i="1" dirty="0"/>
              <a:t>выражение</a:t>
            </a:r>
            <a:r>
              <a:rPr lang="ru-RU" dirty="0"/>
              <a:t> принимает </a:t>
            </a:r>
            <a:r>
              <a:rPr lang="ru-RU" b="1" dirty="0"/>
              <a:t>ненулевое</a:t>
            </a:r>
            <a:r>
              <a:rPr lang="ru-RU" dirty="0"/>
              <a:t> значение</a:t>
            </a:r>
          </a:p>
        </p:txBody>
      </p:sp>
    </p:spTree>
    <p:custDataLst>
      <p:tags r:id="rId1"/>
    </p:custDataLst>
    <p:extLst>
      <p:ext uri="{BB962C8B-B14F-4D97-AF65-F5344CB8AC3E}">
        <p14:creationId xmlns:p14="http://schemas.microsoft.com/office/powerpoint/2010/main" val="34204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2000"/>
                                        <p:tgtEl>
                                          <p:spTgt spid="18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fade">
                                      <p:cBhvr>
                                        <p:cTn id="13" dur="200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fade">
                                      <p:cBhvr>
                                        <p:cTn id="18" dur="2000"/>
                                        <p:tgtEl>
                                          <p:spTgt spid="184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2000"/>
                                        <p:tgtEl>
                                          <p:spTgt spid="184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435">
                                            <p:txEl>
                                              <p:pRg st="5" end="5"/>
                                            </p:txEl>
                                          </p:spTgt>
                                        </p:tgtEl>
                                        <p:attrNameLst>
                                          <p:attrName>style.visibility</p:attrName>
                                        </p:attrNameLst>
                                      </p:cBhvr>
                                      <p:to>
                                        <p:strVal val="visible"/>
                                      </p:to>
                                    </p:set>
                                    <p:animEffect transition="in" filter="fade">
                                      <p:cBhvr>
                                        <p:cTn id="24" dur="2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1981200" y="1700809"/>
            <a:ext cx="6606480" cy="2246769"/>
          </a:xfrm>
          <a:prstGeom prst="rect">
            <a:avLst/>
          </a:prstGeom>
        </p:spPr>
        <p:txBody>
          <a:bodyPr wrap="square">
            <a:spAutoFit/>
          </a:bodyPr>
          <a:lstStyle/>
          <a:p>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Ввод продолжается, пока пользователь не введет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bye</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R"(Enter text or "bye" to finish: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"You entered: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bye</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96745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ru-RU" dirty="0"/>
              <a:t>Пример – определение чётности числа</a:t>
            </a:r>
          </a:p>
        </p:txBody>
      </p:sp>
      <p:sp>
        <p:nvSpPr>
          <p:cNvPr id="6" name="Rectangle 5"/>
          <p:cNvSpPr/>
          <p:nvPr/>
        </p:nvSpPr>
        <p:spPr>
          <a:xfrm>
            <a:off x="1947304" y="1502688"/>
            <a:ext cx="8613192" cy="5355312"/>
          </a:xfrm>
          <a:prstGeom prst="rect">
            <a:avLst/>
          </a:prstGeom>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alibri" panose="020F0502020204030204" pitchFamily="34" charset="0"/>
              <a:ea typeface="Calibri" panose="020F0502020204030204" pitchFamily="34" charset="0"/>
              <a:cs typeface="Times New Roman" panose="02020603050405020304" pitchFamily="18" charset="0"/>
            </a:endParaRPr>
          </a:p>
          <a:p>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Считываем целое число из стандартного ввода</a:t>
            </a:r>
            <a:endParaRPr lang="ru-RU" dirty="0">
              <a:latin typeface="Calibri" panose="020F0502020204030204" pitchFamily="34" charset="0"/>
              <a:ea typeface="Calibri" panose="020F0502020204030204" pitchFamily="34" charset="0"/>
              <a:cs typeface="Times New Roman" panose="02020603050405020304" pitchFamily="18" charset="0"/>
            </a:endParaRPr>
          </a:p>
          <a:p>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 == 0)</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операция взятия остатка</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even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odd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Выходим из программы с 0 кодом возврата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04A82EC9-FC08-28E8-27D1-96711C2795E6}"/>
              </a:ext>
            </a:extLst>
          </p:cNvPr>
          <p:cNvSpPr txBox="1"/>
          <p:nvPr/>
        </p:nvSpPr>
        <p:spPr>
          <a:xfrm>
            <a:off x="5735960" y="1502688"/>
            <a:ext cx="5040560" cy="369332"/>
          </a:xfrm>
          <a:prstGeom prst="rect">
            <a:avLst/>
          </a:prstGeom>
          <a:noFill/>
        </p:spPr>
        <p:txBody>
          <a:bodyPr wrap="square" rtlCol="0">
            <a:spAutoFit/>
          </a:bodyPr>
          <a:lstStyle/>
          <a:p>
            <a:r>
              <a:rPr lang="de-DE" dirty="0">
                <a:hlinkClick r:id="rId3"/>
              </a:rPr>
              <a:t>https://wandbox.org/permlink/3miY7XP0KvBtDx4e</a:t>
            </a:r>
            <a:r>
              <a:rPr lang="de-DE" dirty="0"/>
              <a:t> </a:t>
            </a:r>
            <a:endParaRPr lang="ru-RU" dirty="0"/>
          </a:p>
        </p:txBody>
      </p:sp>
      <p:pic>
        <p:nvPicPr>
          <p:cNvPr id="3" name="Picture 2">
            <a:extLst>
              <a:ext uri="{FF2B5EF4-FFF2-40B4-BE49-F238E27FC236}">
                <a16:creationId xmlns:a16="http://schemas.microsoft.com/office/drawing/2014/main" id="{A495E709-7D70-407D-B040-34D7099A5AC6}"/>
              </a:ext>
            </a:extLst>
          </p:cNvPr>
          <p:cNvPicPr>
            <a:picLocks noChangeAspect="1"/>
          </p:cNvPicPr>
          <p:nvPr/>
        </p:nvPicPr>
        <p:blipFill>
          <a:blip r:embed="rId4"/>
          <a:stretch>
            <a:fillRect/>
          </a:stretch>
        </p:blipFill>
        <p:spPr>
          <a:xfrm>
            <a:off x="9433830" y="4149080"/>
            <a:ext cx="2509856" cy="2533669"/>
          </a:xfrm>
          <a:prstGeom prst="rect">
            <a:avLst/>
          </a:prstGeom>
        </p:spPr>
      </p:pic>
    </p:spTree>
    <p:extLst>
      <p:ext uri="{BB962C8B-B14F-4D97-AF65-F5344CB8AC3E}">
        <p14:creationId xmlns:p14="http://schemas.microsoft.com/office/powerpoint/2010/main" val="266363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500"/>
                                        <p:tgtEl>
                                          <p:spTgt spid="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500"/>
                                        <p:tgtEl>
                                          <p:spTgt spid="6">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fade">
                                      <p:cBhvr>
                                        <p:cTn id="18" dur="500"/>
                                        <p:tgtEl>
                                          <p:spTgt spid="6">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animEffect transition="in" filter="fade">
                                      <p:cBhvr>
                                        <p:cTn id="21" dur="500"/>
                                        <p:tgtEl>
                                          <p:spTgt spid="6">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0" end="10"/>
                                            </p:txEl>
                                          </p:spTgt>
                                        </p:tgtEl>
                                        <p:attrNameLst>
                                          <p:attrName>style.visibility</p:attrName>
                                        </p:attrNameLst>
                                      </p:cBhvr>
                                      <p:to>
                                        <p:strVal val="visible"/>
                                      </p:to>
                                    </p:set>
                                    <p:animEffect transition="in" filter="fade">
                                      <p:cBhvr>
                                        <p:cTn id="24" dur="500"/>
                                        <p:tgtEl>
                                          <p:spTgt spid="6">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animEffect transition="in" filter="fade">
                                      <p:cBhvr>
                                        <p:cTn id="29" dur="500"/>
                                        <p:tgtEl>
                                          <p:spTgt spid="6">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3" end="13"/>
                                            </p:txEl>
                                          </p:spTgt>
                                        </p:tgtEl>
                                        <p:attrNameLst>
                                          <p:attrName>style.visibility</p:attrName>
                                        </p:attrNameLst>
                                      </p:cBhvr>
                                      <p:to>
                                        <p:strVal val="visible"/>
                                      </p:to>
                                    </p:set>
                                    <p:animEffect transition="in" filter="fade">
                                      <p:cBhvr>
                                        <p:cTn id="32" dur="500"/>
                                        <p:tgtEl>
                                          <p:spTgt spid="6">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animEffect transition="in" filter="fade">
                                      <p:cBhvr>
                                        <p:cTn id="35" dur="500"/>
                                        <p:tgtEl>
                                          <p:spTgt spid="6">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5" end="15"/>
                                            </p:txEl>
                                          </p:spTgt>
                                        </p:tgtEl>
                                        <p:attrNameLst>
                                          <p:attrName>style.visibility</p:attrName>
                                        </p:attrNameLst>
                                      </p:cBhvr>
                                      <p:to>
                                        <p:strVal val="visible"/>
                                      </p:to>
                                    </p:set>
                                    <p:animEffect transition="in" filter="fade">
                                      <p:cBhvr>
                                        <p:cTn id="38" dur="500"/>
                                        <p:tgtEl>
                                          <p:spTgt spid="6">
                                            <p:txEl>
                                              <p:pRg st="15" end="1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animEffect transition="in" filter="fade">
                                      <p:cBhvr>
                                        <p:cTn id="41"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Бесконечные циклы </a:t>
            </a:r>
            <a:r>
              <a:rPr lang="en-US" dirty="0"/>
              <a:t>for, while, do-while</a:t>
            </a:r>
            <a:endParaRPr lang="ru-RU" dirty="0"/>
          </a:p>
        </p:txBody>
      </p:sp>
      <p:sp>
        <p:nvSpPr>
          <p:cNvPr id="3" name="Прямоугольник 2"/>
          <p:cNvSpPr/>
          <p:nvPr/>
        </p:nvSpPr>
        <p:spPr>
          <a:xfrm>
            <a:off x="1524000" y="1584565"/>
            <a:ext cx="7740352" cy="5262979"/>
          </a:xfrm>
          <a:prstGeom prst="rect">
            <a:avLst/>
          </a:prstGeom>
        </p:spPr>
        <p:txBody>
          <a:bodyPr wrap="square">
            <a:spAutoFit/>
          </a:bodyPr>
          <a:lstStyle/>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Генератор псевдослучайных чисел с использованием Вихря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Мерсенна</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Mersenne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Twister</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mt19937</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Адаптер для получения равномерно распределенных чисел в диапазоне [1;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uniform_int_distribution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"Next random number: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"Type q or Q to quit the game: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getline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break</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Также можно использовать цикл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while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while (true)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либо цикл</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do-while: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while(true);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10664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ru-RU"/>
              <a:t>Вложенные циклы</a:t>
            </a:r>
          </a:p>
        </p:txBody>
      </p:sp>
      <p:sp>
        <p:nvSpPr>
          <p:cNvPr id="67587" name="Rectangle 3"/>
          <p:cNvSpPr>
            <a:spLocks noGrp="1" noChangeArrowheads="1"/>
          </p:cNvSpPr>
          <p:nvPr>
            <p:ph idx="1"/>
          </p:nvPr>
        </p:nvSpPr>
        <p:spPr/>
        <p:txBody>
          <a:bodyPr/>
          <a:lstStyle/>
          <a:p>
            <a:pPr eaLnBrk="1" hangingPunct="1"/>
            <a:r>
              <a:rPr lang="ru-RU"/>
              <a:t>Один цикл может быть вложен в другой</a:t>
            </a:r>
          </a:p>
          <a:p>
            <a:pPr lvl="1" eaLnBrk="1" hangingPunct="1"/>
            <a:r>
              <a:rPr lang="ru-RU"/>
              <a:t>При этом выполнение внутреннего цикла выполняется как часть оператора внешнего цикла</a:t>
            </a:r>
          </a:p>
        </p:txBody>
      </p:sp>
    </p:spTree>
    <p:custDataLst>
      <p:tags r:id="rId1"/>
    </p:custDataLst>
    <p:extLst>
      <p:ext uri="{BB962C8B-B14F-4D97-AF65-F5344CB8AC3E}">
        <p14:creationId xmlns:p14="http://schemas.microsoft.com/office/powerpoint/2010/main" val="321124749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ru-RU"/>
              <a:t>Инструкции </a:t>
            </a:r>
            <a:r>
              <a:rPr lang="en-US"/>
              <a:t>break </a:t>
            </a:r>
            <a:r>
              <a:rPr lang="ru-RU"/>
              <a:t>и </a:t>
            </a:r>
            <a:r>
              <a:rPr lang="en-US"/>
              <a:t>continue</a:t>
            </a:r>
            <a:endParaRPr lang="ru-RU"/>
          </a:p>
        </p:txBody>
      </p:sp>
      <p:sp>
        <p:nvSpPr>
          <p:cNvPr id="8195" name="Rectangle 3"/>
          <p:cNvSpPr>
            <a:spLocks noGrp="1" noChangeArrowheads="1"/>
          </p:cNvSpPr>
          <p:nvPr>
            <p:ph idx="1"/>
          </p:nvPr>
        </p:nvSpPr>
        <p:spPr/>
        <p:txBody>
          <a:bodyPr>
            <a:normAutofit/>
          </a:bodyPr>
          <a:lstStyle/>
          <a:p>
            <a:pPr eaLnBrk="1" hangingPunct="1">
              <a:lnSpc>
                <a:spcPct val="80000"/>
              </a:lnSpc>
            </a:pPr>
            <a:r>
              <a:rPr lang="ru-RU" sz="2800" dirty="0"/>
              <a:t>Инструкция </a:t>
            </a:r>
            <a:r>
              <a:rPr lang="en-US" sz="2800" b="1" dirty="0">
                <a:solidFill>
                  <a:srgbClr val="FF0000"/>
                </a:solidFill>
              </a:rPr>
              <a:t>break</a:t>
            </a:r>
            <a:r>
              <a:rPr lang="en-US" sz="2800" dirty="0"/>
              <a:t> </a:t>
            </a:r>
            <a:r>
              <a:rPr lang="ru-RU" sz="2800" dirty="0"/>
              <a:t>осуществляет немедленный выход из тела цикла, внутри которого она находится</a:t>
            </a:r>
          </a:p>
          <a:p>
            <a:pPr lvl="1" eaLnBrk="1" hangingPunct="1">
              <a:lnSpc>
                <a:spcPct val="80000"/>
              </a:lnSpc>
            </a:pPr>
            <a:r>
              <a:rPr lang="ru-RU" dirty="0"/>
              <a:t>Также инструкция </a:t>
            </a:r>
            <a:r>
              <a:rPr lang="en-US" b="1" dirty="0"/>
              <a:t>break</a:t>
            </a:r>
            <a:r>
              <a:rPr lang="en-US" dirty="0"/>
              <a:t> </a:t>
            </a:r>
            <a:r>
              <a:rPr lang="ru-RU" dirty="0"/>
              <a:t>осуществляет выход из оператора </a:t>
            </a:r>
            <a:r>
              <a:rPr lang="en-US" b="1" dirty="0"/>
              <a:t>switch</a:t>
            </a:r>
            <a:endParaRPr lang="ru-RU" b="1" dirty="0"/>
          </a:p>
          <a:p>
            <a:pPr eaLnBrk="1" hangingPunct="1">
              <a:lnSpc>
                <a:spcPct val="80000"/>
              </a:lnSpc>
            </a:pPr>
            <a:r>
              <a:rPr lang="ru-RU" sz="2800" dirty="0"/>
              <a:t>Инструкция </a:t>
            </a:r>
            <a:r>
              <a:rPr lang="en-US" sz="2800" b="1" dirty="0">
                <a:solidFill>
                  <a:srgbClr val="FF0000"/>
                </a:solidFill>
              </a:rPr>
              <a:t>continue</a:t>
            </a:r>
            <a:r>
              <a:rPr lang="en-US" sz="2800" dirty="0"/>
              <a:t> </a:t>
            </a:r>
            <a:r>
              <a:rPr lang="ru-RU" sz="2800" dirty="0"/>
              <a:t>осуществляет пропуск оставшихся операторов тела цикла, внутри которого она находится, и переход на следующую итерацию цикла</a:t>
            </a:r>
          </a:p>
          <a:p>
            <a:pPr lvl="1" eaLnBrk="1" hangingPunct="1">
              <a:lnSpc>
                <a:spcPct val="80000"/>
              </a:lnSpc>
            </a:pPr>
            <a:r>
              <a:rPr lang="ru-RU" dirty="0"/>
              <a:t>В циклах </a:t>
            </a:r>
            <a:r>
              <a:rPr lang="en-US" dirty="0"/>
              <a:t>while </a:t>
            </a:r>
            <a:r>
              <a:rPr lang="ru-RU" dirty="0"/>
              <a:t>и </a:t>
            </a:r>
            <a:r>
              <a:rPr lang="en-US" dirty="0"/>
              <a:t>do-while</a:t>
            </a:r>
            <a:r>
              <a:rPr lang="ru-RU" dirty="0"/>
              <a:t> осуществляется переход к проверке условия</a:t>
            </a:r>
          </a:p>
          <a:p>
            <a:pPr lvl="1" eaLnBrk="1" hangingPunct="1">
              <a:lnSpc>
                <a:spcPct val="80000"/>
              </a:lnSpc>
            </a:pPr>
            <a:r>
              <a:rPr lang="ru-RU" dirty="0"/>
              <a:t>В цикле </a:t>
            </a:r>
            <a:r>
              <a:rPr lang="en-US" dirty="0"/>
              <a:t>for </a:t>
            </a:r>
            <a:r>
              <a:rPr lang="ru-RU" dirty="0"/>
              <a:t>осуществляется переход к приращению переменной цикла</a:t>
            </a:r>
          </a:p>
        </p:txBody>
      </p:sp>
    </p:spTree>
    <p:custDataLst>
      <p:tags r:id="rId1"/>
    </p:custDataLst>
    <p:extLst>
      <p:ext uri="{BB962C8B-B14F-4D97-AF65-F5344CB8AC3E}">
        <p14:creationId xmlns:p14="http://schemas.microsoft.com/office/powerpoint/2010/main" val="212358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2000"/>
                                        <p:tgtEl>
                                          <p:spTgt spid="8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000"/>
                                        <p:tgtEl>
                                          <p:spTgt spid="81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2000"/>
                                        <p:tgtEl>
                                          <p:spTgt spid="81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fade">
                                      <p:cBhvr>
                                        <p:cTn id="21" dur="2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поиск простых чисел</a:t>
            </a:r>
          </a:p>
        </p:txBody>
      </p:sp>
      <p:sp>
        <p:nvSpPr>
          <p:cNvPr id="3" name="Прямоугольник 2"/>
          <p:cNvSpPr/>
          <p:nvPr/>
        </p:nvSpPr>
        <p:spPr>
          <a:xfrm>
            <a:off x="1981200" y="1772817"/>
            <a:ext cx="8229600" cy="4401205"/>
          </a:xfrm>
          <a:prstGeom prst="rect">
            <a:avLst/>
          </a:prstGeom>
        </p:spPr>
        <p:txBody>
          <a:bodyPr wrap="square">
            <a:spAutoFit/>
          </a:bodyPr>
          <a:lstStyle/>
          <a:p>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"Primes: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Наивный метод определения простоты числа i</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проверяем i на делимость на любое из чисел диапазона [2;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sqrt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(i)]</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Если найден множитель числа i, выходим из цикла при помощи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break</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
        <p:nvSpPr>
          <p:cNvPr id="5" name="TextBox 4">
            <a:extLst>
              <a:ext uri="{FF2B5EF4-FFF2-40B4-BE49-F238E27FC236}">
                <a16:creationId xmlns:a16="http://schemas.microsoft.com/office/drawing/2014/main" id="{058E7D57-8566-E40B-58B4-0495B8288A24}"/>
              </a:ext>
            </a:extLst>
          </p:cNvPr>
          <p:cNvSpPr txBox="1"/>
          <p:nvPr/>
        </p:nvSpPr>
        <p:spPr>
          <a:xfrm>
            <a:off x="5375920" y="6358709"/>
            <a:ext cx="5184576" cy="369332"/>
          </a:xfrm>
          <a:prstGeom prst="rect">
            <a:avLst/>
          </a:prstGeom>
          <a:noFill/>
        </p:spPr>
        <p:txBody>
          <a:bodyPr wrap="square">
            <a:spAutoFit/>
          </a:bodyPr>
          <a:lstStyle/>
          <a:p>
            <a:pPr algn="r"/>
            <a:r>
              <a:rPr lang="ru-RU" dirty="0">
                <a:hlinkClick r:id="rId2"/>
              </a:rPr>
              <a:t>https://wandbox.org/permlink/cmBWCRvwemRUAjVJ</a:t>
            </a:r>
            <a:r>
              <a:rPr lang="en-US" dirty="0"/>
              <a:t> </a:t>
            </a:r>
            <a:endParaRPr lang="ru-RU" dirty="0"/>
          </a:p>
        </p:txBody>
      </p:sp>
    </p:spTree>
    <p:extLst>
      <p:ext uri="{BB962C8B-B14F-4D97-AF65-F5344CB8AC3E}">
        <p14:creationId xmlns:p14="http://schemas.microsoft.com/office/powerpoint/2010/main" val="206936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4" end="14"/>
                                            </p:txEl>
                                          </p:spTgt>
                                        </p:tgtEl>
                                        <p:attrNameLst>
                                          <p:attrName>style.visibility</p:attrName>
                                        </p:attrNameLst>
                                      </p:cBhvr>
                                      <p:to>
                                        <p:strVal val="visible"/>
                                      </p:to>
                                    </p:set>
                                    <p:animEffect transition="in" filter="fade">
                                      <p:cBhvr>
                                        <p:cTn id="24" dur="500"/>
                                        <p:tgtEl>
                                          <p:spTgt spid="3">
                                            <p:txEl>
                                              <p:pRg st="14" end="1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fade">
                                      <p:cBhvr>
                                        <p:cTn id="55" dur="500"/>
                                        <p:tgtEl>
                                          <p:spTgt spid="3">
                                            <p:txEl>
                                              <p:pRg st="17" end="1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fade">
                                      <p:cBhvr>
                                        <p:cTn id="58"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ru-RU"/>
              <a:t>Инструкция </a:t>
            </a:r>
            <a:r>
              <a:rPr lang="en-US" b="1"/>
              <a:t>goto</a:t>
            </a:r>
            <a:endParaRPr lang="ru-RU" b="1"/>
          </a:p>
        </p:txBody>
      </p:sp>
      <p:sp>
        <p:nvSpPr>
          <p:cNvPr id="72707" name="Rectangle 3"/>
          <p:cNvSpPr>
            <a:spLocks noGrp="1" noChangeArrowheads="1"/>
          </p:cNvSpPr>
          <p:nvPr>
            <p:ph idx="1"/>
          </p:nvPr>
        </p:nvSpPr>
        <p:spPr/>
        <p:txBody>
          <a:bodyPr/>
          <a:lstStyle/>
          <a:p>
            <a:pPr eaLnBrk="1" hangingPunct="1"/>
            <a:r>
              <a:rPr lang="ru-RU" sz="2800" dirty="0"/>
              <a:t>Инструкция </a:t>
            </a:r>
            <a:r>
              <a:rPr lang="en-US" sz="2800" b="1" dirty="0" err="1">
                <a:solidFill>
                  <a:srgbClr val="FF0000"/>
                </a:solidFill>
              </a:rPr>
              <a:t>goto</a:t>
            </a:r>
            <a:r>
              <a:rPr lang="en-US" sz="2800" dirty="0"/>
              <a:t> </a:t>
            </a:r>
            <a:r>
              <a:rPr lang="ru-RU" sz="2800" dirty="0"/>
              <a:t>позволяет осуществить переход на заданную метку внутри текущей функции</a:t>
            </a:r>
          </a:p>
          <a:p>
            <a:pPr eaLnBrk="1" hangingPunct="1"/>
            <a:r>
              <a:rPr lang="ru-RU" sz="2800" dirty="0"/>
              <a:t>Синтаксис:</a:t>
            </a:r>
          </a:p>
          <a:p>
            <a:pPr lvl="1" eaLnBrk="1" hangingPunct="1"/>
            <a:r>
              <a:rPr lang="en-US" b="1" dirty="0" err="1">
                <a:latin typeface="Courier New" pitchFamily="49" charset="0"/>
              </a:rPr>
              <a:t>goto</a:t>
            </a:r>
            <a:r>
              <a:rPr lang="en-US" b="1" dirty="0">
                <a:latin typeface="Courier New" pitchFamily="49" charset="0"/>
              </a:rPr>
              <a:t> </a:t>
            </a:r>
            <a:r>
              <a:rPr lang="ru-RU" b="1" i="1" dirty="0">
                <a:latin typeface="Courier New" pitchFamily="49" charset="0"/>
              </a:rPr>
              <a:t>метка</a:t>
            </a:r>
            <a:r>
              <a:rPr lang="en-US" dirty="0"/>
              <a:t>;</a:t>
            </a:r>
            <a:endParaRPr lang="ru-RU" dirty="0"/>
          </a:p>
          <a:p>
            <a:pPr eaLnBrk="1" hangingPunct="1"/>
            <a:r>
              <a:rPr lang="ru-RU" sz="2800" dirty="0"/>
              <a:t>Как правило, использование инструкции </a:t>
            </a:r>
            <a:r>
              <a:rPr lang="en-US" sz="2800" dirty="0" err="1"/>
              <a:t>goto</a:t>
            </a:r>
            <a:r>
              <a:rPr lang="en-US" sz="2800" b="1" dirty="0"/>
              <a:t> </a:t>
            </a:r>
            <a:r>
              <a:rPr lang="ru-RU" sz="2800" dirty="0"/>
              <a:t>усложняет структуру программы и</a:t>
            </a:r>
            <a:r>
              <a:rPr lang="en-US" sz="2800" dirty="0"/>
              <a:t> </a:t>
            </a:r>
            <a:r>
              <a:rPr lang="ru-RU" sz="2800" dirty="0"/>
              <a:t>без крайней необходимости ею пользоваться не стоит</a:t>
            </a:r>
          </a:p>
          <a:p>
            <a:pPr lvl="1" eaLnBrk="1" hangingPunct="1"/>
            <a:r>
              <a:rPr lang="ru-RU" dirty="0"/>
              <a:t>Если Вы все еще думаете об использовании этого оператора – </a:t>
            </a:r>
            <a:r>
              <a:rPr lang="ru-RU" b="1" dirty="0"/>
              <a:t>использовать его все равно не стоит</a:t>
            </a:r>
          </a:p>
        </p:txBody>
      </p:sp>
    </p:spTree>
    <p:custDataLst>
      <p:tags r:id="rId1"/>
    </p:custDataLst>
    <p:extLst>
      <p:ext uri="{BB962C8B-B14F-4D97-AF65-F5344CB8AC3E}">
        <p14:creationId xmlns:p14="http://schemas.microsoft.com/office/powerpoint/2010/main" val="208672906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a:defRPr/>
            </a:pPr>
            <a:r>
              <a:rPr lang="ru-RU"/>
              <a:t>Пример</a:t>
            </a:r>
          </a:p>
        </p:txBody>
      </p:sp>
      <p:sp>
        <p:nvSpPr>
          <p:cNvPr id="73731" name="Rectangle 5"/>
          <p:cNvSpPr>
            <a:spLocks noChangeArrowheads="1"/>
          </p:cNvSpPr>
          <p:nvPr/>
        </p:nvSpPr>
        <p:spPr bwMode="auto">
          <a:xfrm>
            <a:off x="2782888" y="2060575"/>
            <a:ext cx="6534150" cy="3937000"/>
          </a:xfrm>
          <a:prstGeom prst="rect">
            <a:avLst/>
          </a:prstGeom>
          <a:noFill/>
          <a:ln w="9525">
            <a:noFill/>
            <a:miter lim="800000"/>
            <a:headEnd/>
            <a:tailEnd/>
          </a:ln>
        </p:spPr>
        <p:txBody>
          <a:bodyPr>
            <a:spAutoFit/>
          </a:bodyPr>
          <a:lstStyle/>
          <a:p>
            <a:pPr>
              <a:tabLst>
                <a:tab pos="539750" algn="l"/>
              </a:tabLst>
            </a:pPr>
            <a:r>
              <a:rPr lang="ru-RU" b="1" dirty="0">
                <a:latin typeface="Courier New" pitchFamily="49" charset="0"/>
              </a:rPr>
              <a:t>/* поиск совпадающих элементов в массивах */</a:t>
            </a:r>
          </a:p>
          <a:p>
            <a:pPr>
              <a:tabLst>
                <a:tab pos="539750" algn="l"/>
              </a:tabLst>
            </a:pP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i</a:t>
            </a:r>
            <a:r>
              <a:rPr lang="ru-RU" b="1" dirty="0">
                <a:latin typeface="Courier New" pitchFamily="49" charset="0"/>
              </a:rPr>
              <a:t> = 0; </a:t>
            </a:r>
            <a:r>
              <a:rPr lang="ru-RU" b="1" dirty="0" err="1">
                <a:latin typeface="Courier New" pitchFamily="49" charset="0"/>
              </a:rPr>
              <a:t>i</a:t>
            </a:r>
            <a:r>
              <a:rPr lang="ru-RU" b="1" dirty="0">
                <a:latin typeface="Courier New" pitchFamily="49" charset="0"/>
              </a:rPr>
              <a:t> &lt; </a:t>
            </a:r>
            <a:r>
              <a:rPr lang="ru-RU" b="1" dirty="0" err="1">
                <a:latin typeface="Courier New" pitchFamily="49" charset="0"/>
              </a:rPr>
              <a:t>n</a:t>
            </a:r>
            <a:r>
              <a:rPr lang="ru-RU" b="1" dirty="0">
                <a:latin typeface="Courier New" pitchFamily="49" charset="0"/>
              </a:rPr>
              <a:t>; ++</a:t>
            </a:r>
            <a:r>
              <a:rPr lang="ru-RU" b="1" dirty="0" err="1">
                <a:latin typeface="Courier New" pitchFamily="49" charset="0"/>
              </a:rPr>
              <a:t>i</a:t>
            </a:r>
            <a:r>
              <a:rPr lang="ru-RU" b="1" dirty="0">
                <a:latin typeface="Courier New" pitchFamily="49" charset="0"/>
              </a:rPr>
              <a:t>)</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j</a:t>
            </a:r>
            <a:r>
              <a:rPr lang="ru-RU" b="1" dirty="0">
                <a:latin typeface="Courier New" pitchFamily="49" charset="0"/>
              </a:rPr>
              <a:t> = 0; </a:t>
            </a:r>
            <a:r>
              <a:rPr lang="ru-RU" b="1" dirty="0" err="1">
                <a:latin typeface="Courier New" pitchFamily="49" charset="0"/>
              </a:rPr>
              <a:t>j</a:t>
            </a:r>
            <a:r>
              <a:rPr lang="ru-RU" b="1" dirty="0">
                <a:latin typeface="Courier New" pitchFamily="49" charset="0"/>
              </a:rPr>
              <a:t> &lt; </a:t>
            </a:r>
            <a:r>
              <a:rPr lang="ru-RU" b="1" dirty="0" err="1">
                <a:latin typeface="Courier New" pitchFamily="49" charset="0"/>
              </a:rPr>
              <a:t>m</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		</a:t>
            </a:r>
            <a:r>
              <a:rPr lang="ru-RU" b="1" dirty="0" err="1">
                <a:latin typeface="Courier New" pitchFamily="49" charset="0"/>
              </a:rPr>
              <a:t>if</a:t>
            </a:r>
            <a:r>
              <a:rPr lang="ru-RU" b="1" dirty="0">
                <a:latin typeface="Courier New" pitchFamily="49" charset="0"/>
              </a:rPr>
              <a:t>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goto</a:t>
            </a:r>
            <a:r>
              <a:rPr lang="ru-RU" b="1" dirty="0">
                <a:latin typeface="Courier New" pitchFamily="49" charset="0"/>
              </a:rPr>
              <a:t> </a:t>
            </a: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нет одинаковых элементов */</a:t>
            </a:r>
          </a:p>
          <a:p>
            <a:pPr>
              <a:tabLst>
                <a:tab pos="539750" algn="l"/>
              </a:tabLst>
            </a:pPr>
            <a:r>
              <a:rPr lang="ru-RU" b="1" dirty="0">
                <a:latin typeface="Courier New" pitchFamily="49" charset="0"/>
              </a:rPr>
              <a:t>...</a:t>
            </a:r>
          </a:p>
          <a:p>
            <a:pPr>
              <a:tabLst>
                <a:tab pos="539750" algn="l"/>
              </a:tabLst>
            </a:pP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обнаружено совпадение: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 	*/</a:t>
            </a:r>
          </a:p>
          <a:p>
            <a:pPr>
              <a:tabLst>
                <a:tab pos="539750" algn="l"/>
              </a:tabLst>
            </a:pPr>
            <a:r>
              <a:rPr lang="ru-RU" b="1" dirty="0">
                <a:latin typeface="Courier New" pitchFamily="49" charset="0"/>
              </a:rPr>
              <a:t>...</a:t>
            </a:r>
          </a:p>
        </p:txBody>
      </p:sp>
    </p:spTree>
    <p:custDataLst>
      <p:tags r:id="rId1"/>
    </p:custDataLst>
    <p:extLst>
      <p:ext uri="{BB962C8B-B14F-4D97-AF65-F5344CB8AC3E}">
        <p14:creationId xmlns:p14="http://schemas.microsoft.com/office/powerpoint/2010/main" val="48849347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C49286-775F-41EF-8C2C-3A993D2C8269}"/>
              </a:ext>
            </a:extLst>
          </p:cNvPr>
          <p:cNvSpPr>
            <a:spLocks noGrp="1"/>
          </p:cNvSpPr>
          <p:nvPr>
            <p:ph type="title"/>
          </p:nvPr>
        </p:nvSpPr>
        <p:spPr/>
        <p:txBody>
          <a:bodyPr/>
          <a:lstStyle/>
          <a:p>
            <a:r>
              <a:rPr lang="ru-RU" dirty="0"/>
              <a:t>Функции</a:t>
            </a:r>
          </a:p>
        </p:txBody>
      </p:sp>
      <p:sp>
        <p:nvSpPr>
          <p:cNvPr id="4" name="Text Placeholder 3">
            <a:extLst>
              <a:ext uri="{FF2B5EF4-FFF2-40B4-BE49-F238E27FC236}">
                <a16:creationId xmlns:a16="http://schemas.microsoft.com/office/drawing/2014/main" id="{6F196B4A-0E36-470A-ACA9-C2C7ECEAE168}"/>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85419696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7C85F0-63DF-4EA4-902C-535C6A0C9A20}"/>
              </a:ext>
            </a:extLst>
          </p:cNvPr>
          <p:cNvSpPr>
            <a:spLocks noGrp="1"/>
          </p:cNvSpPr>
          <p:nvPr>
            <p:ph type="title"/>
          </p:nvPr>
        </p:nvSpPr>
        <p:spPr/>
        <p:txBody>
          <a:bodyPr/>
          <a:lstStyle/>
          <a:p>
            <a:r>
              <a:rPr lang="ru-RU" dirty="0"/>
              <a:t>Функция</a:t>
            </a:r>
          </a:p>
        </p:txBody>
      </p:sp>
      <p:sp>
        <p:nvSpPr>
          <p:cNvPr id="5" name="Content Placeholder 4">
            <a:extLst>
              <a:ext uri="{FF2B5EF4-FFF2-40B4-BE49-F238E27FC236}">
                <a16:creationId xmlns:a16="http://schemas.microsoft.com/office/drawing/2014/main" id="{46CF831D-814C-4D98-90B9-29179208022E}"/>
              </a:ext>
            </a:extLst>
          </p:cNvPr>
          <p:cNvSpPr>
            <a:spLocks noGrp="1"/>
          </p:cNvSpPr>
          <p:nvPr>
            <p:ph idx="1"/>
          </p:nvPr>
        </p:nvSpPr>
        <p:spPr/>
        <p:txBody>
          <a:bodyPr/>
          <a:lstStyle/>
          <a:p>
            <a:r>
              <a:rPr lang="ru-RU" dirty="0"/>
              <a:t>Именованная последовательность инструкций</a:t>
            </a:r>
          </a:p>
          <a:p>
            <a:r>
              <a:rPr lang="ru-RU" dirty="0"/>
              <a:t>Основа процедурного программирования</a:t>
            </a:r>
          </a:p>
          <a:p>
            <a:r>
              <a:rPr lang="ru-RU" dirty="0"/>
              <a:t>Определив однажды функцию, можно вызывать её многократно</a:t>
            </a:r>
          </a:p>
          <a:p>
            <a:r>
              <a:rPr lang="ru-RU" dirty="0"/>
              <a:t>Могут иметь возвращаемое значение</a:t>
            </a:r>
          </a:p>
          <a:p>
            <a:pPr lvl="1"/>
            <a:r>
              <a:rPr lang="ru-RU" dirty="0"/>
              <a:t>Оператор </a:t>
            </a:r>
            <a:r>
              <a:rPr lang="en-US" dirty="0"/>
              <a:t>return</a:t>
            </a:r>
            <a:endParaRPr lang="ru-RU" dirty="0"/>
          </a:p>
        </p:txBody>
      </p:sp>
    </p:spTree>
    <p:extLst>
      <p:ext uri="{BB962C8B-B14F-4D97-AF65-F5344CB8AC3E}">
        <p14:creationId xmlns:p14="http://schemas.microsoft.com/office/powerpoint/2010/main" val="165573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41789A4-546E-4B3E-B521-4A3271A37FD4}"/>
              </a:ext>
            </a:extLst>
          </p:cNvPr>
          <p:cNvSpPr/>
          <p:nvPr/>
        </p:nvSpPr>
        <p:spPr>
          <a:xfrm>
            <a:off x="838200" y="2204864"/>
            <a:ext cx="10298360" cy="4524315"/>
          </a:xfrm>
          <a:prstGeom prst="rect">
            <a:avLst/>
          </a:prstGeom>
        </p:spPr>
        <p:txBody>
          <a:bodyPr wrap="square">
            <a:spAutoFit/>
          </a:bodyPr>
          <a:lstStyle/>
          <a:p>
            <a:r>
              <a:rPr lang="ru-RU" b="0" dirty="0">
                <a:solidFill>
                  <a:srgbClr val="008000"/>
                </a:solidFill>
                <a:effectLst/>
                <a:latin typeface="Consolas" panose="020B0609020204030204" pitchFamily="49" charset="0"/>
              </a:rPr>
              <a:t>// Функция без параметров и возвращаемого значения</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SayHello</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Функция с параметром</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Print</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value</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value</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Функция с параметрами, которая возвращает значение типа </a:t>
            </a:r>
            <a:r>
              <a:rPr lang="de-DE" b="0" dirty="0" err="1">
                <a:solidFill>
                  <a:srgbClr val="008000"/>
                </a:solidFill>
                <a:effectLst/>
                <a:latin typeface="Consolas" panose="020B0609020204030204" pitchFamily="49" charset="0"/>
              </a:rPr>
              <a:t>int</a:t>
            </a:r>
            <a:endParaRPr lang="de-DE"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Add</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endParaRPr lang="de-DE" b="0" dirty="0">
              <a:solidFill>
                <a:srgbClr val="3B3B3B"/>
              </a:solidFill>
              <a:effectLst/>
              <a:latin typeface="Consolas" panose="020B0609020204030204" pitchFamily="49" charset="0"/>
            </a:endParaRPr>
          </a:p>
        </p:txBody>
      </p:sp>
      <p:sp>
        <p:nvSpPr>
          <p:cNvPr id="5" name="Title 4">
            <a:extLst>
              <a:ext uri="{FF2B5EF4-FFF2-40B4-BE49-F238E27FC236}">
                <a16:creationId xmlns:a16="http://schemas.microsoft.com/office/drawing/2014/main" id="{87904848-C4DE-44A0-ADFF-313291B4F4D5}"/>
              </a:ext>
            </a:extLst>
          </p:cNvPr>
          <p:cNvSpPr>
            <a:spLocks noGrp="1"/>
          </p:cNvSpPr>
          <p:nvPr>
            <p:ph type="title"/>
          </p:nvPr>
        </p:nvSpPr>
        <p:spPr/>
        <p:txBody>
          <a:bodyPr/>
          <a:lstStyle/>
          <a:p>
            <a:r>
              <a:rPr lang="ru-RU" dirty="0"/>
              <a:t>Примеры функций</a:t>
            </a:r>
          </a:p>
        </p:txBody>
      </p:sp>
    </p:spTree>
    <p:extLst>
      <p:ext uri="{BB962C8B-B14F-4D97-AF65-F5344CB8AC3E}">
        <p14:creationId xmlns:p14="http://schemas.microsoft.com/office/powerpoint/2010/main" val="20570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500"/>
                                        <p:tgtEl>
                                          <p:spTgt spid="4">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fade">
                                      <p:cBhvr>
                                        <p:cTn id="38" dur="500"/>
                                        <p:tgtEl>
                                          <p:spTgt spid="4">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animEffect transition="in" filter="fade">
                                      <p:cBhvr>
                                        <p:cTn id="41" dur="500"/>
                                        <p:tgtEl>
                                          <p:spTgt spid="4">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1" end="11"/>
                                            </p:txEl>
                                          </p:spTgt>
                                        </p:tgtEl>
                                        <p:attrNameLst>
                                          <p:attrName>style.visibility</p:attrName>
                                        </p:attrNameLst>
                                      </p:cBhvr>
                                      <p:to>
                                        <p:strVal val="visible"/>
                                      </p:to>
                                    </p:set>
                                    <p:animEffect transition="in" filter="fade">
                                      <p:cBhvr>
                                        <p:cTn id="44"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E42D-47AD-4FA5-A40B-BC43AED3A3E9}"/>
              </a:ext>
            </a:extLst>
          </p:cNvPr>
          <p:cNvSpPr>
            <a:spLocks noGrp="1"/>
          </p:cNvSpPr>
          <p:nvPr>
            <p:ph type="title"/>
          </p:nvPr>
        </p:nvSpPr>
        <p:spPr/>
        <p:txBody>
          <a:bodyPr/>
          <a:lstStyle/>
          <a:p>
            <a:r>
              <a:rPr lang="ru-RU" dirty="0"/>
              <a:t>Локальные переменные функций</a:t>
            </a:r>
          </a:p>
        </p:txBody>
      </p:sp>
      <p:sp>
        <p:nvSpPr>
          <p:cNvPr id="3" name="Content Placeholder 2">
            <a:extLst>
              <a:ext uri="{FF2B5EF4-FFF2-40B4-BE49-F238E27FC236}">
                <a16:creationId xmlns:a16="http://schemas.microsoft.com/office/drawing/2014/main" id="{4560808E-579D-4448-A66E-6EA61C1FCF89}"/>
              </a:ext>
            </a:extLst>
          </p:cNvPr>
          <p:cNvSpPr>
            <a:spLocks noGrp="1"/>
          </p:cNvSpPr>
          <p:nvPr>
            <p:ph idx="1"/>
          </p:nvPr>
        </p:nvSpPr>
        <p:spPr/>
        <p:txBody>
          <a:bodyPr/>
          <a:lstStyle/>
          <a:p>
            <a:r>
              <a:rPr lang="ru-RU" dirty="0"/>
              <a:t>Создаются внутри функции и разрушаются при выходе из неё</a:t>
            </a:r>
          </a:p>
          <a:p>
            <a:endParaRPr lang="ru-RU" dirty="0"/>
          </a:p>
        </p:txBody>
      </p:sp>
    </p:spTree>
    <p:extLst>
      <p:ext uri="{BB962C8B-B14F-4D97-AF65-F5344CB8AC3E}">
        <p14:creationId xmlns:p14="http://schemas.microsoft.com/office/powerpoint/2010/main" val="17924529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f5526241-ad42-45e1-a976-a0d0a30c500a"/>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a66f4e05-0c29-42fe-9510-8bcc1bb11f33"/>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14e39d70-acf2-443e-bc74-543f339393e8"/>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2376aa09-42f2-4146-9979-56f11bcc2021"/>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f792390c-0700-4d67-8db1-a8def57983ea"/>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b6d1385d-5d69-40f9-932a-898c12cf338f"/>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8dd64c24-d77f-4179-a7e2-959a76fbfc58"/>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bf111303-a328-420d-94dc-8146e91fb777"/>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9a5b9c49-51d4-46fc-ad39-68579314f34e"/>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a5560c53-51da-4200-b7e0-063f21647811"/>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0a06c30c-1a84-4c3c-88f2-52f8134e2fa4"/>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faabbabe-da9c-4bc7-b9f7-84e26f1d1e2b"/>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5202fc00-fdc4-4ac8-b1dc-727b60cfc0ef"/>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e0a9f46c-1a2c-4937-9779-32e6270e7c64"/>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163919f9-1628-465b-a9d9-8733a4d1da54"/>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b3d50974-e8b4-4fd0-aa12-aa05a8c9bc14"/>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8a2a686c-65cf-4d27-9bec-b5d57179d50f"/>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e0234f17-c664-4231-8e77-e6090b8c369c"/>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2c5e48b2-04f1-4b8c-b3ab-1ab341538037"/>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75498dcb-2f53-492e-9b1c-b216ed118912"/>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7ab2206e-1049-4ac5-9c1e-5e9b90195df5"/>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1468b760-d21f-4b9a-b4bb-b94542368000"/>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88b81ab7-c33a-4d75-8440-8219e5506a19"/>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6360dc64-917d-47e5-a9df-c9eb864c9a33"/>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15387d9a-cbe8-43ab-a887-ba836a76bbcd"/>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c8b71a03-80df-4941-b333-6eafaf1cd6b1"/>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dd133a1f-b38f-4993-b754-ecd7791b547f"/>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7e4479b0-e3b3-4a98-8fec-05e3ada6ff06"/>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499871ab-39d2-4b44-9892-af810a7fe3c3"/>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23e94e51-27a8-415a-8c3e-50bef722dfb4"/>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f8a1e342-ab70-43c0-9792-e41d387c88c8"/>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2aaa63b8-0e73-4991-9bdd-a8ba390215b7"/>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16a3d9b-9a9b-42fd-8d37-05d3a0dff17c"/>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05a64ecc-9111-4351-b55d-b3dd4b0984d7"/>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c7c6d9cc-71a8-4443-97c4-8238020b7916"/>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80e6de43-dba4-4dbc-b400-e715b96f98b8"/>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9443161d-2d5d-4dbc-b061-bf628b2b041f"/>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aaefb5e4-2fd5-41dd-b373-e5ed0a0c7dc6"/>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182e97d2-f20a-4606-be19-23a7de49a781"/>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5585c847-70f5-4e89-8337-ff3ca9bbafbe"/>
</p:tagLst>
</file>

<file path=ppt/tags/tag47.xml><?xml version="1.0" encoding="utf-8"?>
<p:tagLst xmlns:a="http://schemas.openxmlformats.org/drawingml/2006/main" xmlns:r="http://schemas.openxmlformats.org/officeDocument/2006/relationships" xmlns:p="http://schemas.openxmlformats.org/presentationml/2006/main">
  <p:tag name="ARTICULATE_SLIDE_GUID" val="cb6f6964-58fe-459c-b140-825c3f00fcfd"/>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5a838e2c-4a2c-49a3-bc1d-3cd578301d51"/>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c1f769ac-bdfe-41fa-ae75-f65691b298e1"/>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3807eb30-a45d-46ac-9051-460108ed7828"/>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5a93f2bf-bdfb-4f8a-83f7-95d0927702f8"/>
</p:tagLst>
</file>

<file path=ppt/tags/tag51.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3.xml><?xml version="1.0" encoding="utf-8"?>
<p:tagLst xmlns:a="http://schemas.openxmlformats.org/drawingml/2006/main" xmlns:r="http://schemas.openxmlformats.org/officeDocument/2006/relationships" xmlns:p="http://schemas.openxmlformats.org/presentationml/2006/main">
  <p:tag name="ARTICULATE_SLIDE_GUID" val="07ab4edb-91d0-4af7-9d0b-2c96dec17321"/>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adadbec7-5857-48a6-8b75-4868b9f40401"/>
</p:tagLst>
</file>

<file path=ppt/tags/tag55.xml><?xml version="1.0" encoding="utf-8"?>
<p:tagLst xmlns:a="http://schemas.openxmlformats.org/drawingml/2006/main" xmlns:r="http://schemas.openxmlformats.org/officeDocument/2006/relationships" xmlns:p="http://schemas.openxmlformats.org/presentationml/2006/main">
  <p:tag name="ARTICULATE_SLIDE_GUID" val="a77969e6-0576-4669-9cad-43411d005071"/>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57.xml><?xml version="1.0" encoding="utf-8"?>
<p:tagLst xmlns:a="http://schemas.openxmlformats.org/drawingml/2006/main" xmlns:r="http://schemas.openxmlformats.org/officeDocument/2006/relationships" xmlns:p="http://schemas.openxmlformats.org/presentationml/2006/main">
  <p:tag name="ARTICULATE_SLIDE_GUID" val="a29f8703-1fc0-4b83-8fcd-ddde6898b238"/>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4aeb28d9-50d2-4ee7-a9d9-9d3eb145f075"/>
</p:tagLst>
</file>

<file path=ppt/tags/tag59.xml><?xml version="1.0" encoding="utf-8"?>
<p:tagLst xmlns:a="http://schemas.openxmlformats.org/drawingml/2006/main" xmlns:r="http://schemas.openxmlformats.org/officeDocument/2006/relationships" xmlns:p="http://schemas.openxmlformats.org/presentationml/2006/main">
  <p:tag name="ARTICULATE_SLIDE_GUID" val="6557b8b5-5f5d-4b78-8b4d-365f99ba097f"/>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03ca51e0-bee1-4945-8143-f70e9fe8c268"/>
</p:tagLst>
</file>

<file path=ppt/tags/tag60.xml><?xml version="1.0" encoding="utf-8"?>
<p:tagLst xmlns:a="http://schemas.openxmlformats.org/drawingml/2006/main" xmlns:r="http://schemas.openxmlformats.org/officeDocument/2006/relationships" xmlns:p="http://schemas.openxmlformats.org/presentationml/2006/main">
  <p:tag name="ARTICULATE_SLIDE_GUID" val="280c8950-7b05-44e6-8a16-5fd53f99e844"/>
</p:tagLst>
</file>

<file path=ppt/tags/tag61.xml><?xml version="1.0" encoding="utf-8"?>
<p:tagLst xmlns:a="http://schemas.openxmlformats.org/drawingml/2006/main" xmlns:r="http://schemas.openxmlformats.org/officeDocument/2006/relationships" xmlns:p="http://schemas.openxmlformats.org/presentationml/2006/main">
  <p:tag name="ARTICULATE_SLIDE_GUID" val="d875e2b4-aafa-4609-8841-77242217e867"/>
</p:tagLst>
</file>

<file path=ppt/tags/tag62.xml><?xml version="1.0" encoding="utf-8"?>
<p:tagLst xmlns:a="http://schemas.openxmlformats.org/drawingml/2006/main" xmlns:r="http://schemas.openxmlformats.org/officeDocument/2006/relationships" xmlns:p="http://schemas.openxmlformats.org/presentationml/2006/main">
  <p:tag name="ARTICULATE_SLIDE_GUID" val="3f11439d-483a-4e21-99bb-7cb0b0effa80"/>
</p:tagLst>
</file>

<file path=ppt/tags/tag63.xml><?xml version="1.0" encoding="utf-8"?>
<p:tagLst xmlns:a="http://schemas.openxmlformats.org/drawingml/2006/main" xmlns:r="http://schemas.openxmlformats.org/officeDocument/2006/relationships" xmlns:p="http://schemas.openxmlformats.org/presentationml/2006/main">
  <p:tag name="ARTICULATE_SLIDE_GUID" val="9f45f883-2ff0-4a53-93b3-f1d28696e12e"/>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9b591a5f-309d-4194-a7f2-66a6f2bcb7bc"/>
</p:tagLst>
</file>

<file path=ppt/tags/tag65.xml><?xml version="1.0" encoding="utf-8"?>
<p:tagLst xmlns:a="http://schemas.openxmlformats.org/drawingml/2006/main" xmlns:r="http://schemas.openxmlformats.org/officeDocument/2006/relationships" xmlns:p="http://schemas.openxmlformats.org/presentationml/2006/main">
  <p:tag name="ARTICULATE_SLIDE_GUID" val="512ce4c1-901b-461f-a739-fa9142aaa87f"/>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d599f7d3-2d2d-407a-a58d-a3ec3622589f"/>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d462826c-910a-4e3b-b93c-830c81f2abf5"/>
</p:tagLst>
</file>

<file path=ppt/tags/tag68.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69.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1445f255-20b6-418f-a681-daf75d333e48"/>
</p:tagLst>
</file>

<file path=ppt/tags/tag70.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1.xml><?xml version="1.0" encoding="utf-8"?>
<p:tagLst xmlns:a="http://schemas.openxmlformats.org/drawingml/2006/main" xmlns:r="http://schemas.openxmlformats.org/officeDocument/2006/relationships" xmlns:p="http://schemas.openxmlformats.org/presentationml/2006/main">
  <p:tag name="ARTICULATE_SLIDE_GUID" val="5b9c0dec-c8ca-4c09-acf3-7562c65dccf0"/>
</p:tagLst>
</file>

<file path=ppt/tags/tag72.xml><?xml version="1.0" encoding="utf-8"?>
<p:tagLst xmlns:a="http://schemas.openxmlformats.org/drawingml/2006/main" xmlns:r="http://schemas.openxmlformats.org/officeDocument/2006/relationships" xmlns:p="http://schemas.openxmlformats.org/presentationml/2006/main">
  <p:tag name="ARTICULATE_SLIDE_GUID" val="8422c0cf-e4fa-4950-a8e4-00a32043fade"/>
</p:tagLst>
</file>

<file path=ppt/tags/tag73.xml><?xml version="1.0" encoding="utf-8"?>
<p:tagLst xmlns:a="http://schemas.openxmlformats.org/drawingml/2006/main" xmlns:r="http://schemas.openxmlformats.org/officeDocument/2006/relationships" xmlns:p="http://schemas.openxmlformats.org/presentationml/2006/main">
  <p:tag name="ARTICULATE_SLIDE_GUID" val="83f15150-dcc2-485a-b179-48c56119e47e"/>
</p:tagLst>
</file>

<file path=ppt/tags/tag74.xml><?xml version="1.0" encoding="utf-8"?>
<p:tagLst xmlns:a="http://schemas.openxmlformats.org/drawingml/2006/main" xmlns:r="http://schemas.openxmlformats.org/officeDocument/2006/relationships" xmlns:p="http://schemas.openxmlformats.org/presentationml/2006/main">
  <p:tag name="ARTICULATE_SLIDE_GUID" val="244cae7f-b364-416f-adce-21f580e852c3"/>
</p:tagLst>
</file>

<file path=ppt/tags/tag75.xml><?xml version="1.0" encoding="utf-8"?>
<p:tagLst xmlns:a="http://schemas.openxmlformats.org/drawingml/2006/main" xmlns:r="http://schemas.openxmlformats.org/officeDocument/2006/relationships" xmlns:p="http://schemas.openxmlformats.org/presentationml/2006/main">
  <p:tag name="ARTICULATE_SLIDE_GUID" val="214c406b-b3b9-40e4-84ae-e5e81e9e52da"/>
</p:tagLst>
</file>

<file path=ppt/tags/tag76.xml><?xml version="1.0" encoding="utf-8"?>
<p:tagLst xmlns:a="http://schemas.openxmlformats.org/drawingml/2006/main" xmlns:r="http://schemas.openxmlformats.org/officeDocument/2006/relationships" xmlns:p="http://schemas.openxmlformats.org/presentationml/2006/main">
  <p:tag name="ARTICULATE_SLIDE_GUID" val="cd44cb02-fa38-4115-8645-3a70f07e28e6"/>
</p:tagLst>
</file>

<file path=ppt/tags/tag77.xml><?xml version="1.0" encoding="utf-8"?>
<p:tagLst xmlns:a="http://schemas.openxmlformats.org/drawingml/2006/main" xmlns:r="http://schemas.openxmlformats.org/officeDocument/2006/relationships" xmlns:p="http://schemas.openxmlformats.org/presentationml/2006/main">
  <p:tag name="ARTICULATE_SLIDE_GUID" val="52e2bdc7-1a3b-46c8-bcf8-9f3be103119d"/>
</p:tagLst>
</file>

<file path=ppt/tags/tag78.xml><?xml version="1.0" encoding="utf-8"?>
<p:tagLst xmlns:a="http://schemas.openxmlformats.org/drawingml/2006/main" xmlns:r="http://schemas.openxmlformats.org/officeDocument/2006/relationships" xmlns:p="http://schemas.openxmlformats.org/presentationml/2006/main">
  <p:tag name="ARTICULATE_SLIDE_GUID" val="589c6fc1-0f49-4d1f-bd36-a2d38e26982e"/>
</p:tagLst>
</file>

<file path=ppt/tags/tag79.xml><?xml version="1.0" encoding="utf-8"?>
<p:tagLst xmlns:a="http://schemas.openxmlformats.org/drawingml/2006/main" xmlns:r="http://schemas.openxmlformats.org/officeDocument/2006/relationships" xmlns:p="http://schemas.openxmlformats.org/presentationml/2006/main">
  <p:tag name="ARTICULATE_SLIDE_GUID" val="8a8251bd-4f39-448a-92ea-f08d2e6308a9"/>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e7f39d22-865e-4622-9424-21203f107467"/>
</p:tagLst>
</file>

<file path=ppt/tags/tag80.xml><?xml version="1.0" encoding="utf-8"?>
<p:tagLst xmlns:a="http://schemas.openxmlformats.org/drawingml/2006/main" xmlns:r="http://schemas.openxmlformats.org/officeDocument/2006/relationships" xmlns:p="http://schemas.openxmlformats.org/presentationml/2006/main">
  <p:tag name="ARTICULATE_SLIDE_GUID" val="38a117b2-f23e-419a-afbe-7198c046005b"/>
</p:tagLst>
</file>

<file path=ppt/tags/tag81.xml><?xml version="1.0" encoding="utf-8"?>
<p:tagLst xmlns:a="http://schemas.openxmlformats.org/drawingml/2006/main" xmlns:r="http://schemas.openxmlformats.org/officeDocument/2006/relationships" xmlns:p="http://schemas.openxmlformats.org/presentationml/2006/main">
  <p:tag name="ARTICULATE_SLIDE_GUID" val="83483333-38b3-457d-84e5-522d38d88b6f"/>
</p:tagLst>
</file>

<file path=ppt/tags/tag82.xml><?xml version="1.0" encoding="utf-8"?>
<p:tagLst xmlns:a="http://schemas.openxmlformats.org/drawingml/2006/main" xmlns:r="http://schemas.openxmlformats.org/officeDocument/2006/relationships" xmlns:p="http://schemas.openxmlformats.org/presentationml/2006/main">
  <p:tag name="ARTICULATE_SLIDE_GUID" val="f8aea4ca-b069-46c7-b922-f71adfdcbebd"/>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86c14351-203c-4bab-a64f-8db965375a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4659</TotalTime>
  <Words>36387</Words>
  <Application>Microsoft Office PowerPoint</Application>
  <PresentationFormat>Широкоэкранный</PresentationFormat>
  <Paragraphs>4562</Paragraphs>
  <Slides>294</Slides>
  <Notes>199</Notes>
  <HiddenSlides>16</HiddenSlides>
  <MMClips>0</MMClips>
  <ScaleCrop>false</ScaleCrop>
  <HeadingPairs>
    <vt:vector size="6" baseType="variant">
      <vt:variant>
        <vt:lpstr>Использованные шрифты</vt:lpstr>
      </vt:variant>
      <vt:variant>
        <vt:i4>12</vt:i4>
      </vt:variant>
      <vt:variant>
        <vt:lpstr>Тема</vt:lpstr>
      </vt:variant>
      <vt:variant>
        <vt:i4>1</vt:i4>
      </vt:variant>
      <vt:variant>
        <vt:lpstr>Заголовки слайдов</vt:lpstr>
      </vt:variant>
      <vt:variant>
        <vt:i4>294</vt:i4>
      </vt:variant>
    </vt:vector>
  </HeadingPairs>
  <TitlesOfParts>
    <vt:vector size="307" baseType="lpstr">
      <vt:lpstr>Arial</vt:lpstr>
      <vt:lpstr>Arial Narrow</vt:lpstr>
      <vt:lpstr>Calibri</vt:lpstr>
      <vt:lpstr>Calibri Light</vt:lpstr>
      <vt:lpstr>Cambria Math</vt:lpstr>
      <vt:lpstr>Consolas</vt:lpstr>
      <vt:lpstr>Courier New</vt:lpstr>
      <vt:lpstr>Impact</vt:lpstr>
      <vt:lpstr>Lucida Console</vt:lpstr>
      <vt:lpstr>SFMono-Regular</vt:lpstr>
      <vt:lpstr>Tahoma</vt:lpstr>
      <vt:lpstr>Wingdings</vt:lpstr>
      <vt:lpstr>Office Theme</vt:lpstr>
      <vt:lpstr>Синтаксис языка C++</vt:lpstr>
      <vt:lpstr>Язык С++</vt:lpstr>
      <vt:lpstr>Программа Hello, World!</vt:lpstr>
      <vt:lpstr>Константы</vt:lpstr>
      <vt:lpstr>Константы</vt:lpstr>
      <vt:lpstr>Числовые литералы</vt:lpstr>
      <vt:lpstr>Быстрый тест</vt:lpstr>
      <vt:lpstr>Логические константы</vt:lpstr>
      <vt:lpstr>Пример – определение чётности числа</vt:lpstr>
      <vt:lpstr>Символьные константы</vt:lpstr>
      <vt:lpstr>Строковые константы (строковые литералы)</vt:lpstr>
      <vt:lpstr>Презентация PowerPoint</vt:lpstr>
      <vt:lpstr>Что выведет программа?</vt:lpstr>
      <vt:lpstr>Представление строкового литерала в памяти</vt:lpstr>
      <vt:lpstr>Встроенные типы данных</vt:lpstr>
      <vt:lpstr>Типы данных языка C++</vt:lpstr>
      <vt:lpstr>Скалярные типы данных</vt:lpstr>
      <vt:lpstr>Объявление локальных переменных и констант</vt:lpstr>
      <vt:lpstr>Автоматическое определение типа переменной</vt:lpstr>
      <vt:lpstr>Область видимости переменной</vt:lpstr>
      <vt:lpstr>Объявление глобальных переменных</vt:lpstr>
      <vt:lpstr>Использование глобальных переменных</vt:lpstr>
      <vt:lpstr>Ключевое слово typedef</vt:lpstr>
      <vt:lpstr>Пример использования оператора typedef</vt:lpstr>
      <vt:lpstr>Using – альтернатива typedef</vt:lpstr>
      <vt:lpstr>Подробнее о целых числах</vt:lpstr>
      <vt:lpstr>Знаковые и беззнаковые целые числа</vt:lpstr>
      <vt:lpstr>Прочие целые числа</vt:lpstr>
      <vt:lpstr>Представление целых чисел в памяти компьютера</vt:lpstr>
      <vt:lpstr>Пример представления числа 666 в виде типа short и int</vt:lpstr>
      <vt:lpstr>Числа с плавающей запятой</vt:lpstr>
      <vt:lpstr>Примеры использования</vt:lpstr>
      <vt:lpstr>Перечислимый тип данных</vt:lpstr>
      <vt:lpstr>Перечисляемые типы данных (перечисления)</vt:lpstr>
      <vt:lpstr>Пример использования перечислимых типов</vt:lpstr>
      <vt:lpstr>Scoped enum</vt:lpstr>
      <vt:lpstr>Проблема обычного enum</vt:lpstr>
      <vt:lpstr>Scoped enum</vt:lpstr>
      <vt:lpstr>Операторы</vt:lpstr>
      <vt:lpstr>Основные операторы</vt:lpstr>
      <vt:lpstr>Арифметические операторы</vt:lpstr>
      <vt:lpstr>Пример</vt:lpstr>
      <vt:lpstr>Операторы отношения </vt:lpstr>
      <vt:lpstr>Логические операторы</vt:lpstr>
      <vt:lpstr>Нахождение максимума 3-х чисел</vt:lpstr>
      <vt:lpstr>Определяем високосный год</vt:lpstr>
      <vt:lpstr>Операторы инкремента и декремента</vt:lpstr>
      <vt:lpstr>Презентация PowerPoint</vt:lpstr>
      <vt:lpstr>Операторы обработки битов</vt:lpstr>
      <vt:lpstr>Пример: функция getbits</vt:lpstr>
      <vt:lpstr>Операторы и выражения присваивания</vt:lpstr>
      <vt:lpstr>Пример: функция bitcount</vt:lpstr>
      <vt:lpstr>Преобразование типов</vt:lpstr>
      <vt:lpstr>Опасность неявного приведения типов</vt:lpstr>
      <vt:lpstr>Решение проблемы – явное приведение типов</vt:lpstr>
      <vt:lpstr>Недостатки оператора преобразования типов в стиле C</vt:lpstr>
      <vt:lpstr>Пример</vt:lpstr>
      <vt:lpstr>Пример</vt:lpstr>
      <vt:lpstr>Преобразование типов в C++</vt:lpstr>
      <vt:lpstr>Оператор static_cast</vt:lpstr>
      <vt:lpstr>Пример</vt:lpstr>
      <vt:lpstr>Оператор dynamic_cast</vt:lpstr>
      <vt:lpstr>Оператор const_cast</vt:lpstr>
      <vt:lpstr>Снятие константности с константного объекта – Undefined Behavior</vt:lpstr>
      <vt:lpstr>Оператор reinterpret_cast</vt:lpstr>
      <vt:lpstr>Презентация PowerPoint</vt:lpstr>
      <vt:lpstr>Условное выражение</vt:lpstr>
      <vt:lpstr>Приоритет и очередность выполнения операторов</vt:lpstr>
      <vt:lpstr>Управление выполнением программы</vt:lpstr>
      <vt:lpstr>Инструкции и блоки</vt:lpstr>
      <vt:lpstr>Блоки и область видимости</vt:lpstr>
      <vt:lpstr>Конструкция if-else</vt:lpstr>
      <vt:lpstr>Конструкция else-if</vt:lpstr>
      <vt:lpstr>Пример, бинарный поиск</vt:lpstr>
      <vt:lpstr>Оператор switch</vt:lpstr>
      <vt:lpstr>Презентация PowerPoint</vt:lpstr>
      <vt:lpstr>Презентация PowerPoint</vt:lpstr>
      <vt:lpstr>Циклическое выполнение</vt:lpstr>
      <vt:lpstr>Что такое циклическое выполнение</vt:lpstr>
      <vt:lpstr>Циклическое выполнение в языке Си</vt:lpstr>
      <vt:lpstr>Оператор while</vt:lpstr>
      <vt:lpstr>Пример: нахождение наибольшего общего делителя</vt:lpstr>
      <vt:lpstr>Оператор for</vt:lpstr>
      <vt:lpstr>Простой цикл for</vt:lpstr>
      <vt:lpstr>Range-based for</vt:lpstr>
      <vt:lpstr>Пример: обход элементов массива</vt:lpstr>
      <vt:lpstr>Презентация PowerPoint</vt:lpstr>
      <vt:lpstr>Оператор do-while</vt:lpstr>
      <vt:lpstr>Пример</vt:lpstr>
      <vt:lpstr>Бесконечные циклы for, while, do-while</vt:lpstr>
      <vt:lpstr>Вложенные циклы</vt:lpstr>
      <vt:lpstr>Инструкции break и continue</vt:lpstr>
      <vt:lpstr>Пример: поиск простых чисел</vt:lpstr>
      <vt:lpstr>Инструкция goto</vt:lpstr>
      <vt:lpstr>Пример</vt:lpstr>
      <vt:lpstr>Функции</vt:lpstr>
      <vt:lpstr>Функция</vt:lpstr>
      <vt:lpstr>Примеры функций</vt:lpstr>
      <vt:lpstr>Локальные переменные функций</vt:lpstr>
      <vt:lpstr>Тест</vt:lpstr>
      <vt:lpstr>Передача параметров по значению</vt:lpstr>
      <vt:lpstr>Передача аргумента по значению</vt:lpstr>
      <vt:lpstr>Презентация PowerPoint</vt:lpstr>
      <vt:lpstr>Передача аргумента по ссылке</vt:lpstr>
      <vt:lpstr>Презентация PowerPoint</vt:lpstr>
      <vt:lpstr>Презентация PowerPoint</vt:lpstr>
      <vt:lpstr>Что выведет программа, если ввести 4?</vt:lpstr>
      <vt:lpstr>Ограничения параметров по ссылке</vt:lpstr>
      <vt:lpstr>Презентация PowerPoint</vt:lpstr>
      <vt:lpstr>Передача по константной ссылке</vt:lpstr>
      <vt:lpstr>Передача по константной ссылке</vt:lpstr>
      <vt:lpstr>Простые типы передавайте по значению</vt:lpstr>
      <vt:lpstr>По ссылке или по значению?</vt:lpstr>
      <vt:lpstr>По ссылке или по значению?</vt:lpstr>
      <vt:lpstr>По ссылке или по значению?</vt:lpstr>
      <vt:lpstr>По ссылке или по значению?</vt:lpstr>
      <vt:lpstr>По ссылке или по значению?</vt:lpstr>
      <vt:lpstr>Структуры</vt:lpstr>
      <vt:lpstr>Структуры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Объединения</vt:lpstr>
      <vt:lpstr>Объединения</vt:lpstr>
      <vt:lpstr>Презентация PowerPoint</vt:lpstr>
      <vt:lpstr>Пример 2</vt:lpstr>
      <vt:lpstr>Массивы</vt:lpstr>
      <vt:lpstr>Массивы</vt:lpstr>
      <vt:lpstr>Презентация PowerPoint</vt:lpstr>
      <vt:lpstr>Массивы символов</vt:lpstr>
      <vt:lpstr>Определение размера массива</vt:lpstr>
      <vt:lpstr>Многомерные массивы</vt:lpstr>
      <vt:lpstr>Передача массива в функцию</vt:lpstr>
      <vt:lpstr>Ссылки</vt:lpstr>
      <vt:lpstr>Ссылки</vt:lpstr>
      <vt:lpstr>Ссылки в качестве параметров функций</vt:lpstr>
      <vt:lpstr>Обмен значений переменных</vt:lpstr>
      <vt:lpstr>Константные ссылки в качестве параметров функций</vt:lpstr>
      <vt:lpstr>Вывод структуры</vt:lpstr>
      <vt:lpstr>Инициализация ссылки</vt:lpstr>
      <vt:lpstr>Пример</vt:lpstr>
      <vt:lpstr>Ссылки на временные объекты</vt:lpstr>
      <vt:lpstr>Пример 1</vt:lpstr>
      <vt:lpstr>Пример 2</vt:lpstr>
      <vt:lpstr>Выбора способа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Пространства имен</vt:lpstr>
      <vt:lpstr>Пространства имен</vt:lpstr>
      <vt:lpstr>Презентация PowerPoint</vt:lpstr>
      <vt:lpstr>Безымянное пространство имён</vt:lpstr>
      <vt:lpstr>Безымянное пространство имён</vt:lpstr>
      <vt:lpstr>Стандартная библиотека</vt:lpstr>
      <vt:lpstr>Стандартная библиотека шаблонов (STL)</vt:lpstr>
      <vt:lpstr>Контейнеры</vt:lpstr>
      <vt:lpstr>Основные контейнеры STL</vt:lpstr>
      <vt:lpstr>Строка std::string</vt:lpstr>
      <vt:lpstr>Внутреннее устройство string*</vt:lpstr>
      <vt:lpstr>Создание строки</vt:lpstr>
      <vt:lpstr>Размер и вместимость</vt:lpstr>
      <vt:lpstr>Сравнение строк</vt:lpstr>
      <vt:lpstr>Конкатенация строк</vt:lpstr>
      <vt:lpstr>Извлечение подстроки</vt:lpstr>
      <vt:lpstr>Поиск внутри строки</vt:lpstr>
      <vt:lpstr>Замена внутри строки</vt:lpstr>
      <vt:lpstr>string_view</vt:lpstr>
      <vt:lpstr>string_view</vt:lpstr>
      <vt:lpstr>Устройство string_view</vt:lpstr>
      <vt:lpstr>Конструирование string_view</vt:lpstr>
      <vt:lpstr>Пример</vt:lpstr>
      <vt:lpstr>std::vector</vt:lpstr>
      <vt:lpstr>Вектор std::vector</vt:lpstr>
      <vt:lpstr>Внутреннее устройство vector</vt:lpstr>
      <vt:lpstr>Пример</vt:lpstr>
      <vt:lpstr>Презентация PowerPoint</vt:lpstr>
      <vt:lpstr>Резервирование памяти</vt:lpstr>
      <vt:lpstr>Двусторонняя очередь (double-ended queue) std::deque</vt:lpstr>
      <vt:lpstr>Двусвязный список std::list</vt:lpstr>
      <vt:lpstr>Пример</vt:lpstr>
      <vt:lpstr>Презентация PowerPoint</vt:lpstr>
      <vt:lpstr>Вставка в последовательные контейнеры</vt:lpstr>
      <vt:lpstr>Классы std::map и std::multimap</vt:lpstr>
      <vt:lpstr>Пример</vt:lpstr>
      <vt:lpstr>Пример – подсчет частоты встречаемости символов</vt:lpstr>
      <vt:lpstr>Презентация PowerPoint</vt:lpstr>
      <vt:lpstr>Презентация PowerPoint</vt:lpstr>
      <vt:lpstr>Классы std::unordered_map и std::unordered_multimap</vt:lpstr>
      <vt:lpstr>Презентация PowerPoint</vt:lpstr>
      <vt:lpstr>Презентация PowerPoint</vt:lpstr>
      <vt:lpstr>Презентация PowerPoint</vt:lpstr>
      <vt:lpstr>Классы множеств std::set и std::multiset</vt:lpstr>
      <vt:lpstr>Пример</vt:lpstr>
      <vt:lpstr>Итераторы</vt:lpstr>
      <vt:lpstr>Контейнеры и итераторы</vt:lpstr>
      <vt:lpstr>Категории итераторов</vt:lpstr>
      <vt:lpstr>Презентация PowerPoint</vt:lpstr>
      <vt:lpstr>Алгоритмы</vt:lpstr>
      <vt:lpstr>Пример: сортировка массива с использованием STL</vt:lpstr>
      <vt:lpstr>Презентация PowerPoint</vt:lpstr>
      <vt:lpstr>Двоичный поиск</vt:lpstr>
      <vt:lpstr>Пример</vt:lpstr>
      <vt:lpstr>Презентация PowerPoint</vt:lpstr>
      <vt:lpstr>Презентация PowerPoint</vt:lpstr>
      <vt:lpstr>Презентация PowerPoint</vt:lpstr>
      <vt:lpstr>Идиома erase-remove</vt:lpstr>
      <vt:lpstr>Презентация PowerPoint</vt:lpstr>
      <vt:lpstr>optional</vt:lpstr>
      <vt:lpstr>Презентация PowerPoint</vt:lpstr>
      <vt:lpstr>Презентация PowerPoint</vt:lpstr>
      <vt:lpstr>Контейнеры STL и умные указатели</vt:lpstr>
      <vt:lpstr>Презентация PowerPoint</vt:lpstr>
      <vt:lpstr>Ссылки</vt:lpstr>
      <vt:lpstr>Указатели, динамическая память</vt:lpstr>
      <vt:lpstr>Модель памяти C++</vt:lpstr>
      <vt:lpstr>Модель памяти</vt:lpstr>
      <vt:lpstr>Объекты в памяти</vt:lpstr>
      <vt:lpstr>Объекты в памяти</vt:lpstr>
      <vt:lpstr>Размеры и выравнивание объектов</vt:lpstr>
      <vt:lpstr>Сколько объектов создаётся внутри функции main?</vt:lpstr>
      <vt:lpstr>Указатели</vt:lpstr>
      <vt:lpstr>Указатели</vt:lpstr>
      <vt:lpstr>Размер указателя</vt:lpstr>
      <vt:lpstr>Инициализация указателя и получение адреса объекта</vt:lpstr>
      <vt:lpstr>Указатели на несовместимые типы</vt:lpstr>
      <vt:lpstr>Инициализация указателя при его объявлении</vt:lpstr>
      <vt:lpstr>Адрес вложенного объекта</vt:lpstr>
      <vt:lpstr>Адрес ссылки</vt:lpstr>
      <vt:lpstr>Вывод указателя в поток</vt:lpstr>
      <vt:lpstr>Нулевой указатель</vt:lpstr>
      <vt:lpstr>Разыменование указателя</vt:lpstr>
      <vt:lpstr>Доступ к полям и методам классов и структур</vt:lpstr>
      <vt:lpstr>Проверка указателя перед разыменованием</vt:lpstr>
      <vt:lpstr>Указатель на константу</vt:lpstr>
      <vt:lpstr>Константный указатель на неконстантный объект</vt:lpstr>
      <vt:lpstr>Изменение значения указателя</vt:lpstr>
      <vt:lpstr>Изменение указателя на константу</vt:lpstr>
      <vt:lpstr>Константные указатели</vt:lpstr>
      <vt:lpstr>Константные указатели на константу</vt:lpstr>
      <vt:lpstr>Определение типа указателя</vt:lpstr>
      <vt:lpstr>Константность и указатели - итоги</vt:lpstr>
      <vt:lpstr>Презентация PowerPoint</vt:lpstr>
      <vt:lpstr>Хранение данных</vt:lpstr>
      <vt:lpstr>Один из способов распределения памяти для объектов</vt:lpstr>
      <vt:lpstr>Объекты со статическим временем жизни</vt:lpstr>
      <vt:lpstr>Автоматическое выделение памяти</vt:lpstr>
      <vt:lpstr>Кадр стека main()-&gt;Func1()-&gt;Func2()</vt:lpstr>
      <vt:lpstr>Пример – рекурсивное вычисление факториала</vt:lpstr>
      <vt:lpstr>Презентация PowerPoint</vt:lpstr>
      <vt:lpstr>Кадры стека при вычислении Factorial(2) и Factorial(3)</vt:lpstr>
      <vt:lpstr>Задача</vt:lpstr>
      <vt:lpstr>Организация памяти в языке C++</vt:lpstr>
      <vt:lpstr>Пример</vt:lpstr>
      <vt:lpstr>Что такое указатель?</vt:lpstr>
      <vt:lpstr>Объявление указателя</vt:lpstr>
      <vt:lpstr>Получение адреса переменной</vt:lpstr>
      <vt:lpstr>Оператор косвенного доступа</vt:lpstr>
      <vt:lpstr>Пример</vt:lpstr>
      <vt:lpstr>Инициализация указателей</vt:lpstr>
      <vt:lpstr>Презентация PowerPoint</vt:lpstr>
      <vt:lpstr>Копирование указателей</vt:lpstr>
      <vt:lpstr>Указатели и аргументы функций</vt:lpstr>
      <vt:lpstr>Указатели на функции</vt:lpstr>
      <vt:lpstr>Презентация PowerPoint</vt:lpstr>
      <vt:lpstr>Презентация PowerPoint</vt:lpstr>
      <vt:lpstr>Презентация PowerPoint</vt:lpstr>
      <vt:lpstr>Указатели и массивы</vt:lpstr>
      <vt:lpstr>Адресная арифметика</vt:lpstr>
      <vt:lpstr>Адресная арифметика в действии</vt:lpstr>
      <vt:lpstr>Примеры</vt:lpstr>
      <vt:lpstr>Указатели на char</vt:lpstr>
      <vt:lpstr>Особенности</vt:lpstr>
      <vt:lpstr>Массивы указателей</vt:lpstr>
      <vt:lpstr>Указатели на указатели</vt:lpstr>
      <vt:lpstr>Инкремент и декремент указателя</vt:lpstr>
      <vt:lpstr>Презентация PowerPoint</vt:lpstr>
      <vt:lpstr>Указатели и динамическая память</vt:lpstr>
      <vt:lpstr>Операторы new и delete</vt:lpstr>
      <vt:lpstr>Прочие средства работы с динамической памятью</vt:lpstr>
      <vt:lpstr>Функции memcpy, memset и memmove</vt:lpstr>
      <vt:lpstr>Пример</vt:lpstr>
      <vt:lpstr>Правила корректной работы с динамической памятью</vt:lpstr>
      <vt:lpstr>Проблемы ручного управления памятью</vt:lpstr>
      <vt:lpstr>Проблемы ручного управления памятью (продолжение)</vt:lpstr>
      <vt:lpstr>Презентация PowerPoint</vt:lpstr>
      <vt:lpstr>Презентация PowerPoint</vt:lpstr>
      <vt:lpstr>Как не прострелить себе ногу, программируя на C++</vt:lpstr>
      <vt:lpstr>А как у них?</vt:lpstr>
      <vt:lpstr>Автоматический сборщик мусора – не панацея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Vivid</cp:lastModifiedBy>
  <cp:revision>166</cp:revision>
  <dcterms:created xsi:type="dcterms:W3CDTF">2016-02-02T19:36:42Z</dcterms:created>
  <dcterms:modified xsi:type="dcterms:W3CDTF">2024-02-18T21:00:39Z</dcterms:modified>
</cp:coreProperties>
</file>